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1pPr>
    <a:lvl2pPr marL="0" marR="0" indent="457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2pPr>
    <a:lvl3pPr marL="0" marR="0" indent="914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3pPr>
    <a:lvl4pPr marL="0" marR="0" indent="1371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4pPr>
    <a:lvl5pPr marL="0" marR="0" indent="18288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5pPr>
    <a:lvl6pPr marL="0" marR="0" indent="22860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6pPr>
    <a:lvl7pPr marL="0" marR="0" indent="27432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7pPr>
    <a:lvl8pPr marL="0" marR="0" indent="32004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8pPr>
    <a:lvl9pPr marL="0" marR="0" indent="365760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FD7E7"/>
          </a:solidFill>
        </a:fill>
      </a:tcStyle>
    </a:wholeTbl>
    <a:band2H>
      <a:tcTxStyle b="def" i="def"/>
      <a:tcStyle>
        <a:tcBdr/>
        <a:fill>
          <a:solidFill>
            <a:srgbClr val="E8ECF4"/>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91" name="Shape 91"/>
          <p:cNvSpPr/>
          <p:nvPr>
            <p:ph type="sldImg"/>
          </p:nvPr>
        </p:nvSpPr>
        <p:spPr>
          <a:xfrm>
            <a:off x="1143000" y="685800"/>
            <a:ext cx="4572000" cy="3429000"/>
          </a:xfrm>
          <a:prstGeom prst="rect">
            <a:avLst/>
          </a:prstGeom>
        </p:spPr>
        <p:txBody>
          <a:bodyPr/>
          <a:lstStyle/>
          <a:p>
            <a:pPr/>
          </a:p>
        </p:txBody>
      </p:sp>
      <p:sp>
        <p:nvSpPr>
          <p:cNvPr id="92" name="Shape 92"/>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defRPr sz="1200">
        <a:latin typeface="+mj-lt"/>
        <a:ea typeface="+mj-ea"/>
        <a:cs typeface="+mj-cs"/>
        <a:sym typeface="Calibri"/>
      </a:defRPr>
    </a:lvl1pPr>
    <a:lvl2pPr indent="228600" defTabSz="457200" latinLnBrk="0">
      <a:defRPr sz="1200">
        <a:latin typeface="+mj-lt"/>
        <a:ea typeface="+mj-ea"/>
        <a:cs typeface="+mj-cs"/>
        <a:sym typeface="Calibri"/>
      </a:defRPr>
    </a:lvl2pPr>
    <a:lvl3pPr indent="457200" defTabSz="457200" latinLnBrk="0">
      <a:defRPr sz="1200">
        <a:latin typeface="+mj-lt"/>
        <a:ea typeface="+mj-ea"/>
        <a:cs typeface="+mj-cs"/>
        <a:sym typeface="Calibri"/>
      </a:defRPr>
    </a:lvl3pPr>
    <a:lvl4pPr indent="685800" defTabSz="457200" latinLnBrk="0">
      <a:defRPr sz="1200">
        <a:latin typeface="+mj-lt"/>
        <a:ea typeface="+mj-ea"/>
        <a:cs typeface="+mj-cs"/>
        <a:sym typeface="Calibri"/>
      </a:defRPr>
    </a:lvl4pPr>
    <a:lvl5pPr indent="914400" defTabSz="457200" latinLnBrk="0">
      <a:defRPr sz="1200">
        <a:latin typeface="+mj-lt"/>
        <a:ea typeface="+mj-ea"/>
        <a:cs typeface="+mj-cs"/>
        <a:sym typeface="Calibri"/>
      </a:defRPr>
    </a:lvl5pPr>
    <a:lvl6pPr indent="1143000" defTabSz="457200" latinLnBrk="0">
      <a:defRPr sz="1200">
        <a:latin typeface="+mj-lt"/>
        <a:ea typeface="+mj-ea"/>
        <a:cs typeface="+mj-cs"/>
        <a:sym typeface="Calibri"/>
      </a:defRPr>
    </a:lvl6pPr>
    <a:lvl7pPr indent="1371600" defTabSz="457200" latinLnBrk="0">
      <a:defRPr sz="1200">
        <a:latin typeface="+mj-lt"/>
        <a:ea typeface="+mj-ea"/>
        <a:cs typeface="+mj-cs"/>
        <a:sym typeface="Calibri"/>
      </a:defRPr>
    </a:lvl7pPr>
    <a:lvl8pPr indent="1600200" defTabSz="457200" latinLnBrk="0">
      <a:defRPr sz="1200">
        <a:latin typeface="+mj-lt"/>
        <a:ea typeface="+mj-ea"/>
        <a:cs typeface="+mj-cs"/>
        <a:sym typeface="Calibri"/>
      </a:defRPr>
    </a:lvl8pPr>
    <a:lvl9pPr indent="1828800" defTabSz="457200" latinLnBrk="0">
      <a:defRPr sz="1200">
        <a:latin typeface="+mj-lt"/>
        <a:ea typeface="+mj-ea"/>
        <a:cs typeface="+mj-cs"/>
        <a:sym typeface="Calibri"/>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Slide">
    <p:spTree>
      <p:nvGrpSpPr>
        <p:cNvPr id="1" name=""/>
        <p:cNvGrpSpPr/>
        <p:nvPr/>
      </p:nvGrpSpPr>
      <p:grpSpPr>
        <a:xfrm>
          <a:off x="0" y="0"/>
          <a:ext cx="0" cy="0"/>
          <a:chOff x="0" y="0"/>
          <a:chExt cx="0" cy="0"/>
        </a:xfrm>
      </p:grpSpPr>
      <p:sp>
        <p:nvSpPr>
          <p:cNvPr id="11" name="Title Text"/>
          <p:cNvSpPr txBox="1"/>
          <p:nvPr>
            <p:ph type="title"/>
          </p:nvPr>
        </p:nvSpPr>
        <p:spPr>
          <a:xfrm>
            <a:off x="685800" y="2130425"/>
            <a:ext cx="7772400" cy="1470025"/>
          </a:xfrm>
          <a:prstGeom prst="rect">
            <a:avLst/>
          </a:prstGeom>
        </p:spPr>
        <p:txBody>
          <a:bodyPr/>
          <a:lstStyle/>
          <a:p>
            <a:pPr/>
            <a:r>
              <a:t>Title Text</a:t>
            </a:r>
          </a:p>
        </p:txBody>
      </p:sp>
      <p:sp>
        <p:nvSpPr>
          <p:cNvPr id="12" name="Body Level One…"/>
          <p:cNvSpPr txBox="1"/>
          <p:nvPr>
            <p:ph type="body" sz="quarter" idx="1"/>
          </p:nvPr>
        </p:nvSpPr>
        <p:spPr>
          <a:xfrm>
            <a:off x="1371600" y="3886200"/>
            <a:ext cx="6400800" cy="1752600"/>
          </a:xfrm>
          <a:prstGeom prst="rect">
            <a:avLst/>
          </a:prstGeom>
        </p:spPr>
        <p:txBody>
          <a:bodyPr/>
          <a:lstStyle>
            <a:lvl1pPr marL="0" indent="0" algn="ctr">
              <a:buSzTx/>
              <a:buFontTx/>
              <a:buNone/>
              <a:defRPr>
                <a:solidFill>
                  <a:srgbClr val="888888"/>
                </a:solidFill>
              </a:defRPr>
            </a:lvl1pPr>
            <a:lvl2pPr marL="0" indent="457200" algn="ctr">
              <a:buSzTx/>
              <a:buFontTx/>
              <a:buNone/>
              <a:defRPr>
                <a:solidFill>
                  <a:srgbClr val="888888"/>
                </a:solidFill>
              </a:defRPr>
            </a:lvl2pPr>
            <a:lvl3pPr marL="0" indent="914400" algn="ctr">
              <a:buSzTx/>
              <a:buFontTx/>
              <a:buNone/>
              <a:defRPr>
                <a:solidFill>
                  <a:srgbClr val="888888"/>
                </a:solidFill>
              </a:defRPr>
            </a:lvl3pPr>
            <a:lvl4pPr marL="0" indent="1371600" algn="ctr">
              <a:buSzTx/>
              <a:buFontTx/>
              <a:buNone/>
              <a:defRPr>
                <a:solidFill>
                  <a:srgbClr val="888888"/>
                </a:solidFill>
              </a:defRPr>
            </a:lvl4pPr>
            <a:lvl5pPr marL="0" indent="1828800" algn="ctr">
              <a:buSzTx/>
              <a:buFontTx/>
              <a:buNone/>
              <a:defRPr>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nd Content">
    <p:spTree>
      <p:nvGrpSpPr>
        <p:cNvPr id="1" name=""/>
        <p:cNvGrpSpPr/>
        <p:nvPr/>
      </p:nvGrpSpPr>
      <p:grpSpPr>
        <a:xfrm>
          <a:off x="0" y="0"/>
          <a:ext cx="0" cy="0"/>
          <a:chOff x="0" y="0"/>
          <a:chExt cx="0" cy="0"/>
        </a:xfrm>
      </p:grpSpPr>
      <p:sp>
        <p:nvSpPr>
          <p:cNvPr id="20" name="Title Text"/>
          <p:cNvSpPr txBox="1"/>
          <p:nvPr>
            <p:ph type="title"/>
          </p:nvPr>
        </p:nvSpPr>
        <p:spPr>
          <a:prstGeom prst="rect">
            <a:avLst/>
          </a:prstGeom>
        </p:spPr>
        <p:txBody>
          <a:bodyPr/>
          <a:lstStyle/>
          <a:p>
            <a:pPr/>
            <a:r>
              <a:t>Title Text</a:t>
            </a:r>
          </a:p>
        </p:txBody>
      </p:sp>
      <p:sp>
        <p:nvSpPr>
          <p:cNvPr id="21" name="Body Level One…"/>
          <p:cNvSpPr txBox="1"/>
          <p:nvPr>
            <p:ph type="body" idx="1"/>
          </p:nvPr>
        </p:nvSpPr>
        <p:spPr>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2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Header">
    <p:spTree>
      <p:nvGrpSpPr>
        <p:cNvPr id="1" name=""/>
        <p:cNvGrpSpPr/>
        <p:nvPr/>
      </p:nvGrpSpPr>
      <p:grpSpPr>
        <a:xfrm>
          <a:off x="0" y="0"/>
          <a:ext cx="0" cy="0"/>
          <a:chOff x="0" y="0"/>
          <a:chExt cx="0" cy="0"/>
        </a:xfrm>
      </p:grpSpPr>
      <p:sp>
        <p:nvSpPr>
          <p:cNvPr id="29" name="Title Text"/>
          <p:cNvSpPr txBox="1"/>
          <p:nvPr>
            <p:ph type="title"/>
          </p:nvPr>
        </p:nvSpPr>
        <p:spPr>
          <a:xfrm>
            <a:off x="722312" y="4406900"/>
            <a:ext cx="7772401" cy="1362075"/>
          </a:xfrm>
          <a:prstGeom prst="rect">
            <a:avLst/>
          </a:prstGeom>
        </p:spPr>
        <p:txBody>
          <a:bodyPr anchor="t"/>
          <a:lstStyle>
            <a:lvl1pPr algn="l">
              <a:defRPr b="1" cap="all" sz="4000"/>
            </a:lvl1pPr>
          </a:lstStyle>
          <a:p>
            <a:pPr/>
            <a:r>
              <a:t>Title Text</a:t>
            </a:r>
          </a:p>
        </p:txBody>
      </p:sp>
      <p:sp>
        <p:nvSpPr>
          <p:cNvPr id="30" name="Body Level One…"/>
          <p:cNvSpPr txBox="1"/>
          <p:nvPr>
            <p:ph type="body" sz="quarter" idx="1"/>
          </p:nvPr>
        </p:nvSpPr>
        <p:spPr>
          <a:xfrm>
            <a:off x="722312" y="2906713"/>
            <a:ext cx="7772401" cy="1500188"/>
          </a:xfrm>
          <a:prstGeom prst="rect">
            <a:avLst/>
          </a:prstGeom>
        </p:spPr>
        <p:txBody>
          <a:bodyPr anchor="b"/>
          <a:lstStyle>
            <a:lvl1pPr marL="0" indent="0">
              <a:spcBef>
                <a:spcPts val="400"/>
              </a:spcBef>
              <a:buSzTx/>
              <a:buFontTx/>
              <a:buNone/>
              <a:defRPr sz="2000">
                <a:solidFill>
                  <a:srgbClr val="888888"/>
                </a:solidFill>
              </a:defRPr>
            </a:lvl1pPr>
            <a:lvl2pPr marL="0" indent="457200">
              <a:spcBef>
                <a:spcPts val="400"/>
              </a:spcBef>
              <a:buSzTx/>
              <a:buFontTx/>
              <a:buNone/>
              <a:defRPr sz="2000">
                <a:solidFill>
                  <a:srgbClr val="888888"/>
                </a:solidFill>
              </a:defRPr>
            </a:lvl2pPr>
            <a:lvl3pPr marL="0" indent="914400">
              <a:spcBef>
                <a:spcPts val="400"/>
              </a:spcBef>
              <a:buSzTx/>
              <a:buFontTx/>
              <a:buNone/>
              <a:defRPr sz="2000">
                <a:solidFill>
                  <a:srgbClr val="888888"/>
                </a:solidFill>
              </a:defRPr>
            </a:lvl3pPr>
            <a:lvl4pPr marL="0" indent="1371600">
              <a:spcBef>
                <a:spcPts val="400"/>
              </a:spcBef>
              <a:buSzTx/>
              <a:buFontTx/>
              <a:buNone/>
              <a:defRPr sz="2000">
                <a:solidFill>
                  <a:srgbClr val="888888"/>
                </a:solidFill>
              </a:defRPr>
            </a:lvl4pPr>
            <a:lvl5pPr marL="0" indent="1828800">
              <a:spcBef>
                <a:spcPts val="400"/>
              </a:spcBef>
              <a:buSzTx/>
              <a:buFontTx/>
              <a:buNone/>
              <a:defRPr sz="2000">
                <a:solidFill>
                  <a:srgbClr val="888888"/>
                </a:solidFill>
              </a:defRPr>
            </a:lvl5pPr>
          </a:lstStyle>
          <a:p>
            <a:pPr/>
            <a:r>
              <a:t>Body Level One</a:t>
            </a:r>
          </a:p>
          <a:p>
            <a:pPr lvl="1"/>
            <a:r>
              <a:t>Body Level Two</a:t>
            </a:r>
          </a:p>
          <a:p>
            <a:pPr lvl="2"/>
            <a:r>
              <a:t>Body Level Three</a:t>
            </a:r>
          </a:p>
          <a:p>
            <a:pPr lvl="3"/>
            <a:r>
              <a:t>Body Level Four</a:t>
            </a:r>
          </a:p>
          <a:p>
            <a:pPr lvl="4"/>
            <a:r>
              <a:t>Body Level Five</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wo Content">
    <p:spTree>
      <p:nvGrpSpPr>
        <p:cNvPr id="1" name=""/>
        <p:cNvGrpSpPr/>
        <p:nvPr/>
      </p:nvGrpSpPr>
      <p:grpSpPr>
        <a:xfrm>
          <a:off x="0" y="0"/>
          <a:ext cx="0" cy="0"/>
          <a:chOff x="0" y="0"/>
          <a:chExt cx="0" cy="0"/>
        </a:xfrm>
      </p:grpSpPr>
      <p:sp>
        <p:nvSpPr>
          <p:cNvPr id="38" name="Title Text"/>
          <p:cNvSpPr txBox="1"/>
          <p:nvPr>
            <p:ph type="title"/>
          </p:nvPr>
        </p:nvSpPr>
        <p:spPr>
          <a:prstGeom prst="rect">
            <a:avLst/>
          </a:prstGeom>
        </p:spPr>
        <p:txBody>
          <a:bodyPr/>
          <a:lstStyle/>
          <a:p>
            <a:pPr/>
            <a:r>
              <a:t>Title Text</a:t>
            </a:r>
          </a:p>
        </p:txBody>
      </p:sp>
      <p:sp>
        <p:nvSpPr>
          <p:cNvPr id="39" name="Body Level One…"/>
          <p:cNvSpPr txBox="1"/>
          <p:nvPr>
            <p:ph type="body" sz="half" idx="1"/>
          </p:nvPr>
        </p:nvSpPr>
        <p:spPr>
          <a:xfrm>
            <a:off x="457200" y="1600200"/>
            <a:ext cx="4038600" cy="4525963"/>
          </a:xfrm>
          <a:prstGeom prst="rect">
            <a:avLst/>
          </a:prstGeom>
        </p:spPr>
        <p:txBody>
          <a:bodyPr/>
          <a:lstStyle>
            <a:lvl1pPr>
              <a:spcBef>
                <a:spcPts val="600"/>
              </a:spcBef>
              <a:defRPr sz="2800"/>
            </a:lvl1pPr>
            <a:lvl2pPr marL="790575" indent="-333375">
              <a:spcBef>
                <a:spcPts val="600"/>
              </a:spcBef>
              <a:defRPr sz="2800"/>
            </a:lvl2pPr>
            <a:lvl3pPr marL="1234439" indent="-320039">
              <a:spcBef>
                <a:spcPts val="600"/>
              </a:spcBef>
              <a:defRPr sz="2800"/>
            </a:lvl3pPr>
            <a:lvl4pPr marL="1727200" indent="-355600">
              <a:spcBef>
                <a:spcPts val="600"/>
              </a:spcBef>
              <a:defRPr sz="2800"/>
            </a:lvl4pPr>
            <a:lvl5pPr marL="2184400" indent="-355600">
              <a:spcBef>
                <a:spcPts val="600"/>
              </a:spcBef>
              <a:defRPr sz="2800"/>
            </a:lvl5pPr>
          </a:lstStyle>
          <a:p>
            <a:pPr/>
            <a:r>
              <a:t>Body Level One</a:t>
            </a:r>
          </a:p>
          <a:p>
            <a:pPr lvl="1"/>
            <a:r>
              <a:t>Body Level Two</a:t>
            </a:r>
          </a:p>
          <a:p>
            <a:pPr lvl="2"/>
            <a:r>
              <a:t>Body Level Three</a:t>
            </a:r>
          </a:p>
          <a:p>
            <a:pPr lvl="3"/>
            <a:r>
              <a:t>Body Level Four</a:t>
            </a:r>
          </a:p>
          <a:p>
            <a:pPr lvl="4"/>
            <a:r>
              <a:t>Body Level Five</a:t>
            </a:r>
          </a:p>
        </p:txBody>
      </p:sp>
      <p:sp>
        <p:nvSpPr>
          <p:cNvPr id="4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mparison">
    <p:spTree>
      <p:nvGrpSpPr>
        <p:cNvPr id="1" name=""/>
        <p:cNvGrpSpPr/>
        <p:nvPr/>
      </p:nvGrpSpPr>
      <p:grpSpPr>
        <a:xfrm>
          <a:off x="0" y="0"/>
          <a:ext cx="0" cy="0"/>
          <a:chOff x="0" y="0"/>
          <a:chExt cx="0" cy="0"/>
        </a:xfrm>
      </p:grpSpPr>
      <p:sp>
        <p:nvSpPr>
          <p:cNvPr id="47" name="Title Text"/>
          <p:cNvSpPr txBox="1"/>
          <p:nvPr>
            <p:ph type="title"/>
          </p:nvPr>
        </p:nvSpPr>
        <p:spPr>
          <a:prstGeom prst="rect">
            <a:avLst/>
          </a:prstGeom>
        </p:spPr>
        <p:txBody>
          <a:bodyPr/>
          <a:lstStyle/>
          <a:p>
            <a:pPr/>
            <a:r>
              <a:t>Title Text</a:t>
            </a:r>
          </a:p>
        </p:txBody>
      </p:sp>
      <p:sp>
        <p:nvSpPr>
          <p:cNvPr id="48" name="Body Level One…"/>
          <p:cNvSpPr txBox="1"/>
          <p:nvPr>
            <p:ph type="body" sz="quarter" idx="1"/>
          </p:nvPr>
        </p:nvSpPr>
        <p:spPr>
          <a:xfrm>
            <a:off x="457200" y="1535112"/>
            <a:ext cx="4040188" cy="639763"/>
          </a:xfrm>
          <a:prstGeom prst="rect">
            <a:avLst/>
          </a:prstGeom>
        </p:spPr>
        <p:txBody>
          <a:bodyPr anchor="b"/>
          <a:lstStyle>
            <a:lvl1pPr marL="0" indent="0">
              <a:spcBef>
                <a:spcPts val="500"/>
              </a:spcBef>
              <a:buSzTx/>
              <a:buFontTx/>
              <a:buNone/>
              <a:defRPr b="1" sz="2400"/>
            </a:lvl1pPr>
            <a:lvl2pPr marL="0" indent="457200">
              <a:spcBef>
                <a:spcPts val="500"/>
              </a:spcBef>
              <a:buSzTx/>
              <a:buFontTx/>
              <a:buNone/>
              <a:defRPr b="1" sz="2400"/>
            </a:lvl2pPr>
            <a:lvl3pPr marL="0" indent="914400">
              <a:spcBef>
                <a:spcPts val="500"/>
              </a:spcBef>
              <a:buSzTx/>
              <a:buFontTx/>
              <a:buNone/>
              <a:defRPr b="1" sz="2400"/>
            </a:lvl3pPr>
            <a:lvl4pPr marL="0" indent="1371600">
              <a:spcBef>
                <a:spcPts val="500"/>
              </a:spcBef>
              <a:buSzTx/>
              <a:buFontTx/>
              <a:buNone/>
              <a:defRPr b="1" sz="2400"/>
            </a:lvl4pPr>
            <a:lvl5pPr marL="0" indent="1828800">
              <a:spcBef>
                <a:spcPts val="500"/>
              </a:spcBef>
              <a:buSzTx/>
              <a:buFontTx/>
              <a:buNone/>
              <a:defRPr b="1" sz="2400"/>
            </a:lvl5pPr>
          </a:lstStyle>
          <a:p>
            <a:pPr/>
            <a:r>
              <a:t>Body Level One</a:t>
            </a:r>
          </a:p>
          <a:p>
            <a:pPr lvl="1"/>
            <a:r>
              <a:t>Body Level Two</a:t>
            </a:r>
          </a:p>
          <a:p>
            <a:pPr lvl="2"/>
            <a:r>
              <a:t>Body Level Three</a:t>
            </a:r>
          </a:p>
          <a:p>
            <a:pPr lvl="3"/>
            <a:r>
              <a:t>Body Level Four</a:t>
            </a:r>
          </a:p>
          <a:p>
            <a:pPr lvl="4"/>
            <a:r>
              <a:t>Body Level Five</a:t>
            </a:r>
          </a:p>
        </p:txBody>
      </p:sp>
      <p:sp>
        <p:nvSpPr>
          <p:cNvPr id="49" name="Text Placeholder 4"/>
          <p:cNvSpPr/>
          <p:nvPr>
            <p:ph type="body" sz="quarter" idx="13"/>
          </p:nvPr>
        </p:nvSpPr>
        <p:spPr>
          <a:xfrm>
            <a:off x="4645025" y="1535112"/>
            <a:ext cx="4041775" cy="639763"/>
          </a:xfrm>
          <a:prstGeom prst="rect">
            <a:avLst/>
          </a:prstGeom>
        </p:spPr>
        <p:txBody>
          <a:bodyPr anchor="b"/>
          <a:lstStyle/>
          <a:p>
            <a:pPr marL="0" indent="0">
              <a:spcBef>
                <a:spcPts val="500"/>
              </a:spcBef>
              <a:buSzTx/>
              <a:buFontTx/>
              <a:buNone/>
              <a:defRPr b="1" sz="2400"/>
            </a:pPr>
          </a:p>
        </p:txBody>
      </p:sp>
      <p:sp>
        <p:nvSpPr>
          <p:cNvPr id="5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57" name="Title Text"/>
          <p:cNvSpPr txBox="1"/>
          <p:nvPr>
            <p:ph type="title"/>
          </p:nvPr>
        </p:nvSpPr>
        <p:spPr>
          <a:prstGeom prst="rect">
            <a:avLst/>
          </a:prstGeom>
        </p:spPr>
        <p:txBody>
          <a:bodyPr/>
          <a:lstStyle/>
          <a:p>
            <a:pPr/>
            <a:r>
              <a:t>Title Text</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6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Content with Caption">
    <p:spTree>
      <p:nvGrpSpPr>
        <p:cNvPr id="1" name=""/>
        <p:cNvGrpSpPr/>
        <p:nvPr/>
      </p:nvGrpSpPr>
      <p:grpSpPr>
        <a:xfrm>
          <a:off x="0" y="0"/>
          <a:ext cx="0" cy="0"/>
          <a:chOff x="0" y="0"/>
          <a:chExt cx="0" cy="0"/>
        </a:xfrm>
      </p:grpSpPr>
      <p:sp>
        <p:nvSpPr>
          <p:cNvPr id="72" name="Title Text"/>
          <p:cNvSpPr txBox="1"/>
          <p:nvPr>
            <p:ph type="title"/>
          </p:nvPr>
        </p:nvSpPr>
        <p:spPr>
          <a:xfrm>
            <a:off x="457200" y="273050"/>
            <a:ext cx="3008314" cy="1162050"/>
          </a:xfrm>
          <a:prstGeom prst="rect">
            <a:avLst/>
          </a:prstGeom>
        </p:spPr>
        <p:txBody>
          <a:bodyPr anchor="b"/>
          <a:lstStyle>
            <a:lvl1pPr algn="l">
              <a:defRPr b="1" sz="2000"/>
            </a:lvl1pPr>
          </a:lstStyle>
          <a:p>
            <a:pPr/>
            <a:r>
              <a:t>Title Text</a:t>
            </a:r>
          </a:p>
        </p:txBody>
      </p:sp>
      <p:sp>
        <p:nvSpPr>
          <p:cNvPr id="73" name="Body Level One…"/>
          <p:cNvSpPr txBox="1"/>
          <p:nvPr>
            <p:ph type="body" idx="1"/>
          </p:nvPr>
        </p:nvSpPr>
        <p:spPr>
          <a:xfrm>
            <a:off x="3575050" y="273050"/>
            <a:ext cx="5111750" cy="5853113"/>
          </a:xfrm>
          <a:prstGeom prst="rect">
            <a:avLst/>
          </a:prstGeom>
        </p:spPr>
        <p:txBody>
          <a:bodyPr/>
          <a:lstStyle/>
          <a:p>
            <a:pPr/>
            <a:r>
              <a:t>Body Level One</a:t>
            </a:r>
          </a:p>
          <a:p>
            <a:pPr lvl="1"/>
            <a:r>
              <a:t>Body Level Two</a:t>
            </a:r>
          </a:p>
          <a:p>
            <a:pPr lvl="2"/>
            <a:r>
              <a:t>Body Level Three</a:t>
            </a:r>
          </a:p>
          <a:p>
            <a:pPr lvl="3"/>
            <a:r>
              <a:t>Body Level Four</a:t>
            </a:r>
          </a:p>
          <a:p>
            <a:pPr lvl="4"/>
            <a:r>
              <a:t>Body Level Five</a:t>
            </a:r>
          </a:p>
        </p:txBody>
      </p:sp>
      <p:sp>
        <p:nvSpPr>
          <p:cNvPr id="74" name="Text Placeholder 3"/>
          <p:cNvSpPr/>
          <p:nvPr>
            <p:ph type="body" sz="half" idx="13"/>
          </p:nvPr>
        </p:nvSpPr>
        <p:spPr>
          <a:xfrm>
            <a:off x="457199" y="1435100"/>
            <a:ext cx="3008315" cy="4691063"/>
          </a:xfrm>
          <a:prstGeom prst="rect">
            <a:avLst/>
          </a:prstGeom>
        </p:spPr>
        <p:txBody>
          <a:bodyPr/>
          <a:lstStyle/>
          <a:p>
            <a:pPr marL="0" indent="0">
              <a:spcBef>
                <a:spcPts val="300"/>
              </a:spcBef>
              <a:buSzTx/>
              <a:buFontTx/>
              <a:buNone/>
              <a:defRPr sz="1400"/>
            </a:pPr>
          </a:p>
        </p:txBody>
      </p:sp>
      <p:sp>
        <p:nvSpPr>
          <p:cNvPr id="7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icture with Caption">
    <p:spTree>
      <p:nvGrpSpPr>
        <p:cNvPr id="1" name=""/>
        <p:cNvGrpSpPr/>
        <p:nvPr/>
      </p:nvGrpSpPr>
      <p:grpSpPr>
        <a:xfrm>
          <a:off x="0" y="0"/>
          <a:ext cx="0" cy="0"/>
          <a:chOff x="0" y="0"/>
          <a:chExt cx="0" cy="0"/>
        </a:xfrm>
      </p:grpSpPr>
      <p:sp>
        <p:nvSpPr>
          <p:cNvPr id="82" name="Title Text"/>
          <p:cNvSpPr txBox="1"/>
          <p:nvPr>
            <p:ph type="title"/>
          </p:nvPr>
        </p:nvSpPr>
        <p:spPr>
          <a:xfrm>
            <a:off x="1792288" y="4800600"/>
            <a:ext cx="5486401" cy="566738"/>
          </a:xfrm>
          <a:prstGeom prst="rect">
            <a:avLst/>
          </a:prstGeom>
        </p:spPr>
        <p:txBody>
          <a:bodyPr anchor="b"/>
          <a:lstStyle>
            <a:lvl1pPr algn="l">
              <a:defRPr b="1" sz="2000"/>
            </a:lvl1pPr>
          </a:lstStyle>
          <a:p>
            <a:pPr/>
            <a:r>
              <a:t>Title Text</a:t>
            </a:r>
          </a:p>
        </p:txBody>
      </p:sp>
      <p:sp>
        <p:nvSpPr>
          <p:cNvPr id="83" name="Picture Placeholder 2"/>
          <p:cNvSpPr/>
          <p:nvPr>
            <p:ph type="pic" sz="half" idx="13"/>
          </p:nvPr>
        </p:nvSpPr>
        <p:spPr>
          <a:xfrm>
            <a:off x="1792288" y="612775"/>
            <a:ext cx="5486401" cy="4114800"/>
          </a:xfrm>
          <a:prstGeom prst="rect">
            <a:avLst/>
          </a:prstGeom>
        </p:spPr>
        <p:txBody>
          <a:bodyPr lIns="91439" rIns="91439">
            <a:noAutofit/>
          </a:bodyPr>
          <a:lstStyle/>
          <a:p>
            <a:pPr/>
          </a:p>
        </p:txBody>
      </p:sp>
      <p:sp>
        <p:nvSpPr>
          <p:cNvPr id="84" name="Body Level One…"/>
          <p:cNvSpPr txBox="1"/>
          <p:nvPr>
            <p:ph type="body" sz="quarter" idx="1"/>
          </p:nvPr>
        </p:nvSpPr>
        <p:spPr>
          <a:xfrm>
            <a:off x="1792288" y="5367337"/>
            <a:ext cx="5486401" cy="804863"/>
          </a:xfrm>
          <a:prstGeom prst="rect">
            <a:avLst/>
          </a:prstGeom>
        </p:spPr>
        <p:txBody>
          <a:bodyPr/>
          <a:lstStyle>
            <a:lvl1pPr marL="0" indent="0">
              <a:spcBef>
                <a:spcPts val="300"/>
              </a:spcBef>
              <a:buSzTx/>
              <a:buFontTx/>
              <a:buNone/>
              <a:defRPr sz="1400"/>
            </a:lvl1pPr>
            <a:lvl2pPr marL="0" indent="457200">
              <a:spcBef>
                <a:spcPts val="300"/>
              </a:spcBef>
              <a:buSzTx/>
              <a:buFontTx/>
              <a:buNone/>
              <a:defRPr sz="1400"/>
            </a:lvl2pPr>
            <a:lvl3pPr marL="0" indent="914400">
              <a:spcBef>
                <a:spcPts val="300"/>
              </a:spcBef>
              <a:buSzTx/>
              <a:buFontTx/>
              <a:buNone/>
              <a:defRPr sz="1400"/>
            </a:lvl3pPr>
            <a:lvl4pPr marL="0" indent="1371600">
              <a:spcBef>
                <a:spcPts val="300"/>
              </a:spcBef>
              <a:buSzTx/>
              <a:buFontTx/>
              <a:buNone/>
              <a:defRPr sz="1400"/>
            </a:lvl4pPr>
            <a:lvl5pPr marL="0" indent="1828800">
              <a:spcBef>
                <a:spcPts val="300"/>
              </a:spcBef>
              <a:buSzTx/>
              <a:buFontTx/>
              <a:buNone/>
              <a:defRPr sz="1400"/>
            </a:lvl5pPr>
          </a:lstStyle>
          <a:p>
            <a:pPr/>
            <a:r>
              <a:t>Body Level One</a:t>
            </a:r>
          </a:p>
          <a:p>
            <a:pPr lvl="1"/>
            <a:r>
              <a:t>Body Level Two</a:t>
            </a:r>
          </a:p>
          <a:p>
            <a:pPr lvl="2"/>
            <a:r>
              <a:t>Body Level Three</a:t>
            </a:r>
          </a:p>
          <a:p>
            <a:pPr lvl="3"/>
            <a:r>
              <a:t>Body Level Four</a:t>
            </a:r>
          </a:p>
          <a:p>
            <a:pPr lvl="4"/>
            <a:r>
              <a:t>Body Level Five</a:t>
            </a:r>
          </a:p>
        </p:txBody>
      </p:sp>
      <p:sp>
        <p:nvSpPr>
          <p:cNvPr id="8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274638"/>
            <a:ext cx="8229600" cy="1143001"/>
          </a:xfrm>
          <a:prstGeom prst="rect">
            <a:avLst/>
          </a:prstGeom>
          <a:ln w="12700">
            <a:miter lim="400000"/>
          </a:ln>
          <a:extLst>
            <a:ext uri="{C572A759-6A51-4108-AA02-DFA0A04FC94B}">
              <ma14:wrappingTextBoxFlag xmlns:ma14="http://schemas.microsoft.com/office/mac/drawingml/2011/main" val="1"/>
            </a:ext>
          </a:extLst>
        </p:spPr>
        <p:txBody>
          <a:bodyPr lIns="45719" rIns="45719" anchor="ctr">
            <a:normAutofit fontScale="100000" lnSpcReduction="0"/>
          </a:bodyPr>
          <a:lstStyle/>
          <a:p>
            <a:pPr/>
            <a:r>
              <a:t>Title Text</a:t>
            </a:r>
          </a:p>
        </p:txBody>
      </p:sp>
      <p:sp>
        <p:nvSpPr>
          <p:cNvPr id="3" name="Body Level One…"/>
          <p:cNvSpPr txBox="1"/>
          <p:nvPr>
            <p:ph type="body" idx="1"/>
          </p:nvPr>
        </p:nvSpPr>
        <p:spPr>
          <a:xfrm>
            <a:off x="457200" y="1600200"/>
            <a:ext cx="8229600" cy="4525963"/>
          </a:xfrm>
          <a:prstGeom prst="rect">
            <a:avLst/>
          </a:prstGeom>
          <a:ln w="12700">
            <a:miter lim="400000"/>
          </a:ln>
          <a:extLst>
            <a:ext uri="{C572A759-6A51-4108-AA02-DFA0A04FC94B}">
              <ma14:wrappingTextBoxFlag xmlns:ma14="http://schemas.microsoft.com/office/mac/drawingml/2011/main" val="1"/>
            </a:ext>
          </a:extLst>
        </p:spPr>
        <p:txBody>
          <a:bodyPr lIns="45719" rIns="45719">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428176" y="6404292"/>
            <a:ext cx="258624" cy="269241"/>
          </a:xfrm>
          <a:prstGeom prst="rect">
            <a:avLst/>
          </a:prstGeom>
          <a:ln w="12700">
            <a:miter lim="400000"/>
          </a:ln>
        </p:spPr>
        <p:txBody>
          <a:bodyPr wrap="none" lIns="45719" rIns="45719" anchor="ctr">
            <a:spAutoFit/>
          </a:bodyPr>
          <a:lstStyle>
            <a:lvl1pPr algn="r">
              <a:defRPr sz="1200">
                <a:solidFill>
                  <a:srgbClr val="888888"/>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Lst>
  <p:transition xmlns:p14="http://schemas.microsoft.com/office/powerpoint/2010/main" spd="med" advClick="1"/>
  <p:txStyles>
    <p:titleStyle>
      <a:lvl1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1pPr>
      <a:lvl2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2pPr>
      <a:lvl3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3pPr>
      <a:lvl4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4pPr>
      <a:lvl5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5pPr>
      <a:lvl6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6pPr>
      <a:lvl7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7pPr>
      <a:lvl8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8pPr>
      <a:lvl9pPr marL="0" marR="0" indent="0" algn="ctr" defTabSz="4572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mj-lt"/>
          <a:ea typeface="+mj-ea"/>
          <a:cs typeface="+mj-cs"/>
          <a:sym typeface="Calibri"/>
        </a:defRPr>
      </a:lvl9pPr>
    </p:titleStyle>
    <p:bodyStyle>
      <a:lvl1pPr marL="342900" marR="0" indent="-3429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1pPr>
      <a:lvl2pPr marL="783771" marR="0" indent="-326571"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2pPr>
      <a:lvl3pPr marL="1219200" marR="0" indent="-30480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3pPr>
      <a:lvl4pPr marL="17373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4pPr>
      <a:lvl5pPr marL="21945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5pPr>
      <a:lvl6pPr marL="26517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6pPr>
      <a:lvl7pPr marL="3108960" marR="0" indent="-365760"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7pPr>
      <a:lvl8pPr marL="35661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8pPr>
      <a:lvl9pPr marL="4023359" marR="0" indent="-365759" algn="l" defTabSz="4572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mj-lt"/>
          <a:ea typeface="+mj-ea"/>
          <a:cs typeface="+mj-cs"/>
          <a:sym typeface="Calibri"/>
        </a:defRPr>
      </a:lvl9pPr>
    </p:bodyStyle>
    <p:otherStyle>
      <a:lvl1pPr marL="0" marR="0" indent="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1pPr>
      <a:lvl2pPr marL="0" marR="0" indent="457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2pPr>
      <a:lvl3pPr marL="0" marR="0" indent="914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3pPr>
      <a:lvl4pPr marL="0" marR="0" indent="1371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4pPr>
      <a:lvl5pPr marL="0" marR="0" indent="18288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5pPr>
      <a:lvl6pPr marL="0" marR="0" indent="22860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6pPr>
      <a:lvl7pPr marL="0" marR="0" indent="27432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7pPr>
      <a:lvl8pPr marL="0" marR="0" indent="32004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8pPr>
      <a:lvl9pPr marL="0" marR="0" indent="3657600" algn="r" defTabSz="457200" rtl="0" latinLnBrk="0">
        <a:lnSpc>
          <a:spcPct val="100000"/>
        </a:lnSpc>
        <a:spcBef>
          <a:spcPts val="0"/>
        </a:spcBef>
        <a:spcAft>
          <a:spcPts val="0"/>
        </a:spcAft>
        <a:buClrTx/>
        <a:buSzTx/>
        <a:buFontTx/>
        <a:buNone/>
        <a:tabLst/>
        <a:defRPr b="0" baseline="0" cap="none" i="0" spc="0" strike="noStrike" sz="12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4" name="Title 1"/>
          <p:cNvSpPr txBox="1"/>
          <p:nvPr>
            <p:ph type="ctrTitle"/>
          </p:nvPr>
        </p:nvSpPr>
        <p:spPr>
          <a:prstGeom prst="rect">
            <a:avLst/>
          </a:prstGeom>
        </p:spPr>
        <p:txBody>
          <a:bodyPr/>
          <a:lstStyle/>
          <a:p>
            <a:pPr/>
            <a:r>
              <a:t>Grey Zone Discussion Group</a:t>
            </a:r>
          </a:p>
        </p:txBody>
      </p:sp>
      <p:sp>
        <p:nvSpPr>
          <p:cNvPr id="95" name="Subtitle 2"/>
          <p:cNvSpPr txBox="1"/>
          <p:nvPr>
            <p:ph type="subTitle" sz="quarter" idx="1"/>
          </p:nvPr>
        </p:nvSpPr>
        <p:spPr>
          <a:prstGeom prst="rect">
            <a:avLst/>
          </a:prstGeom>
        </p:spPr>
        <p:txBody>
          <a:bodyPr/>
          <a:lstStyle/>
          <a:p>
            <a:pPr/>
            <a:r>
              <a:t>Convective Parameterization: Progress and Challenges</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Title 1"/>
          <p:cNvSpPr txBox="1"/>
          <p:nvPr>
            <p:ph type="title"/>
          </p:nvPr>
        </p:nvSpPr>
        <p:spPr>
          <a:prstGeom prst="rect">
            <a:avLst/>
          </a:prstGeom>
        </p:spPr>
        <p:txBody>
          <a:bodyPr/>
          <a:lstStyle/>
          <a:p>
            <a:pPr defTabSz="397763">
              <a:defRPr b="1" sz="3393"/>
            </a:pPr>
            <a:r>
              <a:t>What is the Grey Zone?</a:t>
            </a:r>
            <a:br/>
          </a:p>
        </p:txBody>
      </p:sp>
      <p:sp>
        <p:nvSpPr>
          <p:cNvPr id="98" name="Content Placeholder 2"/>
          <p:cNvSpPr txBox="1"/>
          <p:nvPr>
            <p:ph type="body" idx="1"/>
          </p:nvPr>
        </p:nvSpPr>
        <p:spPr>
          <a:xfrm>
            <a:off x="804333" y="1625600"/>
            <a:ext cx="8229601" cy="4525963"/>
          </a:xfrm>
          <a:prstGeom prst="rect">
            <a:avLst/>
          </a:prstGeom>
        </p:spPr>
        <p:txBody>
          <a:bodyPr/>
          <a:lstStyle/>
          <a:p>
            <a:pPr>
              <a:lnSpc>
                <a:spcPct val="80000"/>
              </a:lnSpc>
              <a:spcBef>
                <a:spcPts val="600"/>
              </a:spcBef>
              <a:defRPr sz="2900"/>
            </a:pPr>
            <a:r>
              <a:t>Multiple grey zones: “deep convective grey zone,” horizontal grid size around 3-30 km; “turbulence/shallow convective grey zone”, horizontal grid size around 0.3-3 km.</a:t>
            </a:r>
          </a:p>
          <a:p>
            <a:pPr>
              <a:lnSpc>
                <a:spcPct val="80000"/>
              </a:lnSpc>
              <a:spcBef>
                <a:spcPts val="600"/>
              </a:spcBef>
              <a:defRPr sz="2900"/>
            </a:pPr>
            <a:r>
              <a:t>Deep convective grey zone: Important sub-grid convective structures not resolved, but likelihood that equilibrium assumptions important for closure do not hold.</a:t>
            </a:r>
          </a:p>
          <a:p>
            <a:pPr>
              <a:lnSpc>
                <a:spcPct val="80000"/>
              </a:lnSpc>
              <a:spcBef>
                <a:spcPts val="600"/>
              </a:spcBef>
              <a:defRPr sz="2900"/>
            </a:pPr>
            <a:r>
              <a:t>“Soft grey zone” averages over distances greater than characteristic between-cloud separations. “Hard grey zone” averages over cloud length scales.</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0" name="Title 1"/>
          <p:cNvSpPr txBox="1"/>
          <p:nvPr>
            <p:ph type="title"/>
          </p:nvPr>
        </p:nvSpPr>
        <p:spPr>
          <a:xfrm>
            <a:off x="753533" y="249238"/>
            <a:ext cx="8229601" cy="1143001"/>
          </a:xfrm>
          <a:prstGeom prst="rect">
            <a:avLst/>
          </a:prstGeom>
        </p:spPr>
        <p:txBody>
          <a:bodyPr/>
          <a:lstStyle>
            <a:lvl1pPr>
              <a:defRPr b="1"/>
            </a:lvl1pPr>
          </a:lstStyle>
          <a:p>
            <a:pPr/>
            <a:r>
              <a:t>Parameterizations and Resolution</a:t>
            </a:r>
          </a:p>
        </p:txBody>
      </p:sp>
      <p:sp>
        <p:nvSpPr>
          <p:cNvPr id="101" name="Content Placeholder 3"/>
          <p:cNvSpPr txBox="1"/>
          <p:nvPr>
            <p:ph type="body" idx="1"/>
          </p:nvPr>
        </p:nvSpPr>
        <p:spPr>
          <a:xfrm>
            <a:off x="838199" y="1515533"/>
            <a:ext cx="8229601" cy="4525964"/>
          </a:xfrm>
          <a:prstGeom prst="rect">
            <a:avLst/>
          </a:prstGeom>
        </p:spPr>
        <p:txBody>
          <a:bodyPr/>
          <a:lstStyle/>
          <a:p>
            <a:pPr marL="212597" indent="-212597" defTabSz="425195">
              <a:lnSpc>
                <a:spcPct val="80000"/>
              </a:lnSpc>
              <a:spcBef>
                <a:spcPts val="600"/>
              </a:spcBef>
              <a:defRPr sz="2697"/>
            </a:pPr>
            <a:r>
              <a:t>No clear consensus on what is meant by “scale-aware,” “scale-sensitive,” “scale-adaptive,” parameterization. </a:t>
            </a:r>
          </a:p>
          <a:p>
            <a:pPr marL="212597" indent="-212597" defTabSz="425195">
              <a:lnSpc>
                <a:spcPct val="80000"/>
              </a:lnSpc>
              <a:spcBef>
                <a:spcPts val="600"/>
              </a:spcBef>
              <a:defRPr sz="2697"/>
            </a:pPr>
            <a:r>
              <a:t>Possible definitions of these terms include:</a:t>
            </a:r>
          </a:p>
          <a:p>
            <a:pPr lvl="1" marL="913032" indent="-212598" defTabSz="425195">
              <a:lnSpc>
                <a:spcPct val="80000"/>
              </a:lnSpc>
              <a:spcBef>
                <a:spcPts val="600"/>
              </a:spcBef>
              <a:buChar char="•"/>
              <a:defRPr sz="2697"/>
            </a:pPr>
            <a:r>
              <a:t>parameterizations that systematically transition from parameterized to resolved flow as resolution increases; </a:t>
            </a:r>
          </a:p>
          <a:p>
            <a:pPr lvl="1" marL="913032" indent="-212598" defTabSz="425195">
              <a:lnSpc>
                <a:spcPct val="80000"/>
              </a:lnSpc>
              <a:spcBef>
                <a:spcPts val="600"/>
              </a:spcBef>
              <a:buChar char="•"/>
              <a:defRPr sz="2697"/>
            </a:pPr>
            <a:r>
              <a:t>parameterizations that simply respond to changes in resolved flow as resolution changes; </a:t>
            </a:r>
          </a:p>
          <a:p>
            <a:pPr lvl="1" marL="913032" indent="-212598" defTabSz="425195">
              <a:lnSpc>
                <a:spcPct val="80000"/>
              </a:lnSpc>
              <a:spcBef>
                <a:spcPts val="600"/>
              </a:spcBef>
              <a:buChar char="•"/>
              <a:defRPr sz="2697"/>
            </a:pPr>
            <a:r>
              <a:t>parameterizations that explicitly include information on grid partitioning (updraft fraction) (e.g., Arakawa-Wu formulation) or depend explicitly on grid size (e.g., Smagorinsky diffusion)</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3" name="Title 1"/>
          <p:cNvSpPr txBox="1"/>
          <p:nvPr>
            <p:ph type="title"/>
          </p:nvPr>
        </p:nvSpPr>
        <p:spPr>
          <a:xfrm>
            <a:off x="719666" y="232304"/>
            <a:ext cx="8229601" cy="1143001"/>
          </a:xfrm>
          <a:prstGeom prst="rect">
            <a:avLst/>
          </a:prstGeom>
        </p:spPr>
        <p:txBody>
          <a:bodyPr/>
          <a:lstStyle>
            <a:lvl1pPr defTabSz="434340">
              <a:defRPr b="1" sz="3705"/>
            </a:lvl1pPr>
          </a:lstStyle>
          <a:p>
            <a:pPr/>
            <a:r>
              <a:t>Current Practices and Research Strategies</a:t>
            </a:r>
          </a:p>
        </p:txBody>
      </p:sp>
      <p:sp>
        <p:nvSpPr>
          <p:cNvPr id="104" name="Content Placeholder 2"/>
          <p:cNvSpPr txBox="1"/>
          <p:nvPr>
            <p:ph type="body" idx="1"/>
          </p:nvPr>
        </p:nvSpPr>
        <p:spPr>
          <a:xfrm>
            <a:off x="812799" y="1481666"/>
            <a:ext cx="8229601" cy="4525964"/>
          </a:xfrm>
          <a:prstGeom prst="rect">
            <a:avLst/>
          </a:prstGeom>
        </p:spPr>
        <p:txBody>
          <a:bodyPr/>
          <a:lstStyle/>
          <a:p>
            <a:pPr>
              <a:lnSpc>
                <a:spcPct val="80000"/>
              </a:lnSpc>
              <a:spcBef>
                <a:spcPts val="500"/>
              </a:spcBef>
              <a:defRPr sz="2400"/>
            </a:pPr>
            <a:r>
              <a:rPr b="1"/>
              <a:t>Current modeling practices for deep convection in the grey zone:</a:t>
            </a:r>
            <a:r>
              <a:t> Most 10-20 km grid-size models use deep cumulus parameterizations, though there are a few exceptions. General agreement that these parameterizations require stochastic elements, though there is no clear sense of how to do this.</a:t>
            </a:r>
          </a:p>
          <a:p>
            <a:pPr>
              <a:lnSpc>
                <a:spcPct val="80000"/>
              </a:lnSpc>
              <a:spcBef>
                <a:spcPts val="500"/>
              </a:spcBef>
              <a:defRPr sz="2400"/>
            </a:pPr>
            <a:r>
              <a:rPr b="1"/>
              <a:t>Current modeling practices for shallow convection in the grey zone:</a:t>
            </a:r>
            <a:r>
              <a:t> For models with horizontal grid sizes of 0.3-3 km, parameterization for shallow cumulus convection and large-eddy turbulence remains important and should have stochastic elements.</a:t>
            </a:r>
          </a:p>
          <a:p>
            <a:pPr>
              <a:lnSpc>
                <a:spcPct val="80000"/>
              </a:lnSpc>
              <a:spcBef>
                <a:spcPts val="500"/>
              </a:spcBef>
              <a:defRPr sz="2400"/>
            </a:pPr>
            <a:r>
              <a:t>Current research consists of multiple modeling groups pursuing simulations of various test cases, using a variety of parameterization strategies.</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6" name="Title 1"/>
          <p:cNvSpPr txBox="1"/>
          <p:nvPr>
            <p:ph type="title"/>
          </p:nvPr>
        </p:nvSpPr>
        <p:spPr>
          <a:xfrm>
            <a:off x="719666" y="274638"/>
            <a:ext cx="8229601" cy="1143001"/>
          </a:xfrm>
          <a:prstGeom prst="rect">
            <a:avLst/>
          </a:prstGeom>
        </p:spPr>
        <p:txBody>
          <a:bodyPr/>
          <a:lstStyle>
            <a:lvl1pPr defTabSz="397763">
              <a:defRPr b="1" sz="3393"/>
            </a:lvl1pPr>
          </a:lstStyle>
          <a:p>
            <a:pPr/>
            <a:r>
              <a:t>Global Models at the Shallow Cumulus Grey Zone</a:t>
            </a:r>
          </a:p>
        </p:txBody>
      </p:sp>
      <p:sp>
        <p:nvSpPr>
          <p:cNvPr id="107" name="Content Placeholder 2"/>
          <p:cNvSpPr txBox="1"/>
          <p:nvPr>
            <p:ph type="body" idx="1"/>
          </p:nvPr>
        </p:nvSpPr>
        <p:spPr>
          <a:xfrm>
            <a:off x="719666" y="1634066"/>
            <a:ext cx="8229601" cy="4525964"/>
          </a:xfrm>
          <a:prstGeom prst="rect">
            <a:avLst/>
          </a:prstGeom>
        </p:spPr>
        <p:txBody>
          <a:bodyPr/>
          <a:lstStyle/>
          <a:p>
            <a:pPr/>
            <a:r>
              <a:t>Global climate models at the turbulence/shallow Cu grey zone (e.g., 3-km grid size): Evidence suggests they may do deep convection but not low clouds, so fail as climate models. If sub-grid turbulence (shallow Cu, Sc) can do low clouds  (but note challenges to doing all-phase microphysics in HOC approaches), could be transformative.</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9" name="Title 1"/>
          <p:cNvSpPr txBox="1"/>
          <p:nvPr>
            <p:ph type="title"/>
          </p:nvPr>
        </p:nvSpPr>
        <p:spPr>
          <a:xfrm>
            <a:off x="457200" y="316971"/>
            <a:ext cx="8229601" cy="1143001"/>
          </a:xfrm>
          <a:prstGeom prst="rect">
            <a:avLst/>
          </a:prstGeom>
        </p:spPr>
        <p:txBody>
          <a:bodyPr/>
          <a:lstStyle>
            <a:lvl1pPr defTabSz="397763">
              <a:defRPr b="1" sz="3393"/>
            </a:lvl1pPr>
          </a:lstStyle>
          <a:p>
            <a:pPr/>
            <a:r>
              <a:t>Are O(3 km) Models Even Suitable for Deep Convection? </a:t>
            </a:r>
          </a:p>
        </p:txBody>
      </p:sp>
      <p:sp>
        <p:nvSpPr>
          <p:cNvPr id="110" name="Content Placeholder 2"/>
          <p:cNvSpPr txBox="1"/>
          <p:nvPr>
            <p:ph type="body" idx="1"/>
          </p:nvPr>
        </p:nvSpPr>
        <p:spPr>
          <a:xfrm>
            <a:off x="795866" y="1634066"/>
            <a:ext cx="8229601" cy="4525964"/>
          </a:xfrm>
          <a:prstGeom prst="rect">
            <a:avLst/>
          </a:prstGeom>
        </p:spPr>
        <p:txBody>
          <a:bodyPr/>
          <a:lstStyle/>
          <a:p>
            <a:pPr/>
            <a:r>
              <a:t>Limitations of 3-km models for modeling deep convection: unrealistic entrainment/detrainment, initiation problems, struggle to simulate weak squall lines, but can perform better than parametrized convection in some cases.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Title 1"/>
          <p:cNvSpPr txBox="1"/>
          <p:nvPr>
            <p:ph type="title"/>
          </p:nvPr>
        </p:nvSpPr>
        <p:spPr>
          <a:xfrm>
            <a:off x="728133" y="316971"/>
            <a:ext cx="8229601" cy="1143001"/>
          </a:xfrm>
          <a:prstGeom prst="rect">
            <a:avLst/>
          </a:prstGeom>
        </p:spPr>
        <p:txBody>
          <a:bodyPr/>
          <a:lstStyle>
            <a:lvl1pPr>
              <a:defRPr b="1"/>
            </a:lvl1pPr>
          </a:lstStyle>
          <a:p>
            <a:pPr/>
            <a:r>
              <a:t>Challenges and Imperatives</a:t>
            </a:r>
          </a:p>
        </p:txBody>
      </p:sp>
      <p:sp>
        <p:nvSpPr>
          <p:cNvPr id="113" name="Content Placeholder 2"/>
          <p:cNvSpPr txBox="1"/>
          <p:nvPr>
            <p:ph type="body" idx="1"/>
          </p:nvPr>
        </p:nvSpPr>
        <p:spPr>
          <a:xfrm>
            <a:off x="829733" y="1600200"/>
            <a:ext cx="8229601" cy="4525963"/>
          </a:xfrm>
          <a:prstGeom prst="rect">
            <a:avLst/>
          </a:prstGeom>
        </p:spPr>
        <p:txBody>
          <a:bodyPr/>
          <a:lstStyle/>
          <a:p>
            <a:pPr marL="339470" indent="-339470" defTabSz="452627">
              <a:lnSpc>
                <a:spcPct val="80000"/>
              </a:lnSpc>
              <a:spcBef>
                <a:spcPts val="500"/>
              </a:spcBef>
              <a:defRPr sz="2376"/>
            </a:pPr>
            <a:r>
              <a:t>Global models are likely to be in 5-50 km grid-size range for weather and climate. Significant concerns about some negative impacts on forecasts related to our limited understanding of the grey zone.</a:t>
            </a:r>
          </a:p>
          <a:p>
            <a:pPr marL="339470" indent="-339470" defTabSz="452627">
              <a:lnSpc>
                <a:spcPct val="80000"/>
              </a:lnSpc>
              <a:spcBef>
                <a:spcPts val="500"/>
              </a:spcBef>
              <a:defRPr sz="2376"/>
            </a:pPr>
            <a:r>
              <a:t>There has been l</a:t>
            </a:r>
            <a:r>
              <a:t>imited application of advances already made. As a result, many parameterizations of the grey zone have been based on heuristic approaches guided by nothing more than practical considerations, e.g., running without parameterization may produce more realistic simulation, even though model-resolved motions are larger than observed phenomena, e.g., running at 1.5 km grid size to simulate BL rolls (too stable, too strong, Reynolds number too low</a:t>
            </a:r>
            <a:r>
              <a:t>…</a:t>
            </a:r>
            <a:r>
              <a:t>.stochastic fixes?)</a:t>
            </a:r>
          </a:p>
          <a:p>
            <a:pPr marL="339470" indent="-339470" defTabSz="452627">
              <a:lnSpc>
                <a:spcPct val="80000"/>
              </a:lnSpc>
              <a:spcBef>
                <a:spcPts val="500"/>
              </a:spcBef>
              <a:defRPr sz="2376"/>
            </a:pPr>
            <a:r>
              <a:t>Organizing, testable hypotheses lacking at present for grey zone</a:t>
            </a:r>
            <a:r>
              <a:t>…</a:t>
            </a:r>
            <a:r>
              <a:t>limits research strategy.</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3000" dir="5400000">
              <a:srgbClr val="000000">
                <a:alpha val="35000"/>
              </a:srgbClr>
            </a:outerShdw>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outerShdw sx="100000" sy="100000" kx="0" ky="0" algn="b" rotWithShape="0" blurRad="38100" dist="23000" dir="5400000">
            <a:srgbClr val="000000">
              <a:alpha val="35000"/>
            </a:srgbClr>
          </a:outerShdw>
        </a:effectLst>
        <a:sp3d/>
      </a:spPr>
      <a:bodyPr rot="0" spcFirstLastPara="1" vertOverflow="overflow" horzOverflow="overflow" vert="horz" wrap="square" lIns="45719" tIns="45719" rIns="45719" bIns="45719" numCol="1" spcCol="38100" rtlCol="0" anchor="ctr"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0"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