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3"/>
  </p:notesMasterIdLst>
  <p:sldIdLst>
    <p:sldId id="274" r:id="rId2"/>
    <p:sldId id="377" r:id="rId3"/>
    <p:sldId id="289" r:id="rId4"/>
    <p:sldId id="291" r:id="rId5"/>
    <p:sldId id="375" r:id="rId6"/>
    <p:sldId id="283" r:id="rId7"/>
    <p:sldId id="285" r:id="rId8"/>
    <p:sldId id="284" r:id="rId9"/>
    <p:sldId id="293" r:id="rId10"/>
    <p:sldId id="286" r:id="rId11"/>
    <p:sldId id="295" r:id="rId12"/>
    <p:sldId id="306" r:id="rId13"/>
    <p:sldId id="301" r:id="rId14"/>
    <p:sldId id="299" r:id="rId15"/>
    <p:sldId id="302" r:id="rId16"/>
    <p:sldId id="303" r:id="rId17"/>
    <p:sldId id="304" r:id="rId18"/>
    <p:sldId id="376" r:id="rId19"/>
    <p:sldId id="305" r:id="rId20"/>
    <p:sldId id="307" r:id="rId21"/>
    <p:sldId id="287"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724B9-2ABA-466C-8B2A-412318764AEF}" v="8146" dt="2019-07-16T16:21:46.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96" d="100"/>
          <a:sy n="96"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 Humphrey" userId="2f1e5bc2-22cc-4c44-8bad-845340fbf057" providerId="ADAL" clId="{223724B9-2ABA-466C-8B2A-412318764AEF}"/>
    <pc:docChg chg="undo custSel addSld delSld modSld sldOrd">
      <pc:chgData name="Lean, Humphrey" userId="2f1e5bc2-22cc-4c44-8bad-845340fbf057" providerId="ADAL" clId="{223724B9-2ABA-466C-8B2A-412318764AEF}" dt="2019-07-16T16:21:46.103" v="8145" actId="20577"/>
      <pc:docMkLst>
        <pc:docMk/>
      </pc:docMkLst>
      <pc:sldChg chg="modSp">
        <pc:chgData name="Lean, Humphrey" userId="2f1e5bc2-22cc-4c44-8bad-845340fbf057" providerId="ADAL" clId="{223724B9-2ABA-466C-8B2A-412318764AEF}" dt="2019-07-02T13:17:17.071" v="0" actId="1076"/>
        <pc:sldMkLst>
          <pc:docMk/>
          <pc:sldMk cId="2738203860" sldId="274"/>
        </pc:sldMkLst>
        <pc:spChg chg="mod">
          <ac:chgData name="Lean, Humphrey" userId="2f1e5bc2-22cc-4c44-8bad-845340fbf057" providerId="ADAL" clId="{223724B9-2ABA-466C-8B2A-412318764AEF}" dt="2019-07-02T13:17:17.071" v="0" actId="1076"/>
          <ac:spMkLst>
            <pc:docMk/>
            <pc:sldMk cId="2738203860" sldId="274"/>
            <ac:spMk id="3" creationId="{00000000-0000-0000-0000-000000000000}"/>
          </ac:spMkLst>
        </pc:spChg>
      </pc:sldChg>
      <pc:sldChg chg="modSp del">
        <pc:chgData name="Lean, Humphrey" userId="2f1e5bc2-22cc-4c44-8bad-845340fbf057" providerId="ADAL" clId="{223724B9-2ABA-466C-8B2A-412318764AEF}" dt="2019-07-15T21:11:14.957" v="8035" actId="2696"/>
        <pc:sldMkLst>
          <pc:docMk/>
          <pc:sldMk cId="963272440" sldId="281"/>
        </pc:sldMkLst>
        <pc:spChg chg="mod">
          <ac:chgData name="Lean, Humphrey" userId="2f1e5bc2-22cc-4c44-8bad-845340fbf057" providerId="ADAL" clId="{223724B9-2ABA-466C-8B2A-412318764AEF}" dt="2019-07-11T08:21:54.744" v="6644" actId="14100"/>
          <ac:spMkLst>
            <pc:docMk/>
            <pc:sldMk cId="963272440" sldId="281"/>
            <ac:spMk id="2" creationId="{00000000-0000-0000-0000-000000000000}"/>
          </ac:spMkLst>
        </pc:spChg>
        <pc:spChg chg="mod">
          <ac:chgData name="Lean, Humphrey" userId="2f1e5bc2-22cc-4c44-8bad-845340fbf057" providerId="ADAL" clId="{223724B9-2ABA-466C-8B2A-412318764AEF}" dt="2019-07-02T13:17:44.599" v="8" actId="20577"/>
          <ac:spMkLst>
            <pc:docMk/>
            <pc:sldMk cId="963272440" sldId="281"/>
            <ac:spMk id="3" creationId="{00000000-0000-0000-0000-000000000000}"/>
          </ac:spMkLst>
        </pc:spChg>
      </pc:sldChg>
      <pc:sldChg chg="modSp add del">
        <pc:chgData name="Lean, Humphrey" userId="2f1e5bc2-22cc-4c44-8bad-845340fbf057" providerId="ADAL" clId="{223724B9-2ABA-466C-8B2A-412318764AEF}" dt="2019-07-15T20:53:47.945" v="8034" actId="2696"/>
        <pc:sldMkLst>
          <pc:docMk/>
          <pc:sldMk cId="264080919" sldId="282"/>
        </pc:sldMkLst>
        <pc:spChg chg="mod">
          <ac:chgData name="Lean, Humphrey" userId="2f1e5bc2-22cc-4c44-8bad-845340fbf057" providerId="ADAL" clId="{223724B9-2ABA-466C-8B2A-412318764AEF}" dt="2019-07-11T07:25:36.881" v="5958" actId="20577"/>
          <ac:spMkLst>
            <pc:docMk/>
            <pc:sldMk cId="264080919" sldId="282"/>
            <ac:spMk id="2" creationId="{00000000-0000-0000-0000-000000000000}"/>
          </ac:spMkLst>
        </pc:spChg>
        <pc:spChg chg="mod">
          <ac:chgData name="Lean, Humphrey" userId="2f1e5bc2-22cc-4c44-8bad-845340fbf057" providerId="ADAL" clId="{223724B9-2ABA-466C-8B2A-412318764AEF}" dt="2019-07-02T13:23:26.248" v="594" actId="1076"/>
          <ac:spMkLst>
            <pc:docMk/>
            <pc:sldMk cId="264080919" sldId="282"/>
            <ac:spMk id="3" creationId="{00000000-0000-0000-0000-000000000000}"/>
          </ac:spMkLst>
        </pc:spChg>
      </pc:sldChg>
      <pc:sldChg chg="addSp modSp add">
        <pc:chgData name="Lean, Humphrey" userId="2f1e5bc2-22cc-4c44-8bad-845340fbf057" providerId="ADAL" clId="{223724B9-2ABA-466C-8B2A-412318764AEF}" dt="2019-07-03T15:19:00.741" v="1180" actId="20577"/>
        <pc:sldMkLst>
          <pc:docMk/>
          <pc:sldMk cId="2407682730" sldId="283"/>
        </pc:sldMkLst>
        <pc:spChg chg="mod">
          <ac:chgData name="Lean, Humphrey" userId="2f1e5bc2-22cc-4c44-8bad-845340fbf057" providerId="ADAL" clId="{223724B9-2ABA-466C-8B2A-412318764AEF}" dt="2019-07-03T15:18:43.088" v="1167" actId="1076"/>
          <ac:spMkLst>
            <pc:docMk/>
            <pc:sldMk cId="2407682730" sldId="283"/>
            <ac:spMk id="2" creationId="{00000000-0000-0000-0000-000000000000}"/>
          </ac:spMkLst>
        </pc:spChg>
        <pc:spChg chg="mod">
          <ac:chgData name="Lean, Humphrey" userId="2f1e5bc2-22cc-4c44-8bad-845340fbf057" providerId="ADAL" clId="{223724B9-2ABA-466C-8B2A-412318764AEF}" dt="2019-07-03T15:18:41.183" v="1166" actId="1076"/>
          <ac:spMkLst>
            <pc:docMk/>
            <pc:sldMk cId="2407682730" sldId="283"/>
            <ac:spMk id="3" creationId="{00000000-0000-0000-0000-000000000000}"/>
          </ac:spMkLst>
        </pc:spChg>
        <pc:spChg chg="add mod">
          <ac:chgData name="Lean, Humphrey" userId="2f1e5bc2-22cc-4c44-8bad-845340fbf057" providerId="ADAL" clId="{223724B9-2ABA-466C-8B2A-412318764AEF}" dt="2019-07-03T15:19:00.741" v="1180" actId="20577"/>
          <ac:spMkLst>
            <pc:docMk/>
            <pc:sldMk cId="2407682730" sldId="283"/>
            <ac:spMk id="5" creationId="{7001765A-49B1-488E-9F40-E27157AA15CD}"/>
          </ac:spMkLst>
        </pc:spChg>
        <pc:graphicFrameChg chg="add mod modGraphic">
          <ac:chgData name="Lean, Humphrey" userId="2f1e5bc2-22cc-4c44-8bad-845340fbf057" providerId="ADAL" clId="{223724B9-2ABA-466C-8B2A-412318764AEF}" dt="2019-07-03T15:18:46.963" v="1168" actId="1076"/>
          <ac:graphicFrameMkLst>
            <pc:docMk/>
            <pc:sldMk cId="2407682730" sldId="283"/>
            <ac:graphicFrameMk id="4" creationId="{C0644F41-3E52-4146-9EAA-55311763A98F}"/>
          </ac:graphicFrameMkLst>
        </pc:graphicFrameChg>
      </pc:sldChg>
      <pc:sldChg chg="addSp modSp add ord">
        <pc:chgData name="Lean, Humphrey" userId="2f1e5bc2-22cc-4c44-8bad-845340fbf057" providerId="ADAL" clId="{223724B9-2ABA-466C-8B2A-412318764AEF}" dt="2019-07-16T05:50:52.180" v="8095" actId="27636"/>
        <pc:sldMkLst>
          <pc:docMk/>
          <pc:sldMk cId="2064202701" sldId="284"/>
        </pc:sldMkLst>
        <pc:spChg chg="mod">
          <ac:chgData name="Lean, Humphrey" userId="2f1e5bc2-22cc-4c44-8bad-845340fbf057" providerId="ADAL" clId="{223724B9-2ABA-466C-8B2A-412318764AEF}" dt="2019-07-16T05:50:52.180" v="8095" actId="27636"/>
          <ac:spMkLst>
            <pc:docMk/>
            <pc:sldMk cId="2064202701" sldId="284"/>
            <ac:spMk id="2" creationId="{00000000-0000-0000-0000-000000000000}"/>
          </ac:spMkLst>
        </pc:spChg>
        <pc:spChg chg="mod">
          <ac:chgData name="Lean, Humphrey" userId="2f1e5bc2-22cc-4c44-8bad-845340fbf057" providerId="ADAL" clId="{223724B9-2ABA-466C-8B2A-412318764AEF}" dt="2019-07-09T07:29:39.351" v="4280" actId="1076"/>
          <ac:spMkLst>
            <pc:docMk/>
            <pc:sldMk cId="2064202701" sldId="284"/>
            <ac:spMk id="3" creationId="{00000000-0000-0000-0000-000000000000}"/>
          </ac:spMkLst>
        </pc:spChg>
        <pc:picChg chg="add mod">
          <ac:chgData name="Lean, Humphrey" userId="2f1e5bc2-22cc-4c44-8bad-845340fbf057" providerId="ADAL" clId="{223724B9-2ABA-466C-8B2A-412318764AEF}" dt="2019-07-09T07:30:07.450" v="4293" actId="1076"/>
          <ac:picMkLst>
            <pc:docMk/>
            <pc:sldMk cId="2064202701" sldId="284"/>
            <ac:picMk id="4" creationId="{D77F924A-1981-484C-B4C0-D699909005A9}"/>
          </ac:picMkLst>
        </pc:picChg>
      </pc:sldChg>
      <pc:sldChg chg="modSp add ord">
        <pc:chgData name="Lean, Humphrey" userId="2f1e5bc2-22cc-4c44-8bad-845340fbf057" providerId="ADAL" clId="{223724B9-2ABA-466C-8B2A-412318764AEF}" dt="2019-07-11T08:26:56.952" v="6867" actId="20577"/>
        <pc:sldMkLst>
          <pc:docMk/>
          <pc:sldMk cId="1690954355" sldId="285"/>
        </pc:sldMkLst>
        <pc:spChg chg="mod">
          <ac:chgData name="Lean, Humphrey" userId="2f1e5bc2-22cc-4c44-8bad-845340fbf057" providerId="ADAL" clId="{223724B9-2ABA-466C-8B2A-412318764AEF}" dt="2019-07-11T08:26:56.952" v="6867" actId="20577"/>
          <ac:spMkLst>
            <pc:docMk/>
            <pc:sldMk cId="1690954355" sldId="285"/>
            <ac:spMk id="2" creationId="{00000000-0000-0000-0000-000000000000}"/>
          </ac:spMkLst>
        </pc:spChg>
        <pc:spChg chg="mod">
          <ac:chgData name="Lean, Humphrey" userId="2f1e5bc2-22cc-4c44-8bad-845340fbf057" providerId="ADAL" clId="{223724B9-2ABA-466C-8B2A-412318764AEF}" dt="2019-07-03T15:57:59.290" v="1817" actId="20577"/>
          <ac:spMkLst>
            <pc:docMk/>
            <pc:sldMk cId="1690954355" sldId="285"/>
            <ac:spMk id="3" creationId="{00000000-0000-0000-0000-000000000000}"/>
          </ac:spMkLst>
        </pc:spChg>
      </pc:sldChg>
      <pc:sldChg chg="addSp delSp modSp add">
        <pc:chgData name="Lean, Humphrey" userId="2f1e5bc2-22cc-4c44-8bad-845340fbf057" providerId="ADAL" clId="{223724B9-2ABA-466C-8B2A-412318764AEF}" dt="2019-07-09T07:31:13.696" v="4325" actId="20577"/>
        <pc:sldMkLst>
          <pc:docMk/>
          <pc:sldMk cId="1021275038" sldId="286"/>
        </pc:sldMkLst>
        <pc:spChg chg="del">
          <ac:chgData name="Lean, Humphrey" userId="2f1e5bc2-22cc-4c44-8bad-845340fbf057" providerId="ADAL" clId="{223724B9-2ABA-466C-8B2A-412318764AEF}" dt="2019-07-04T08:05:56.232" v="2522" actId="478"/>
          <ac:spMkLst>
            <pc:docMk/>
            <pc:sldMk cId="1021275038" sldId="286"/>
            <ac:spMk id="2" creationId="{00000000-0000-0000-0000-000000000000}"/>
          </ac:spMkLst>
        </pc:spChg>
        <pc:spChg chg="mod">
          <ac:chgData name="Lean, Humphrey" userId="2f1e5bc2-22cc-4c44-8bad-845340fbf057" providerId="ADAL" clId="{223724B9-2ABA-466C-8B2A-412318764AEF}" dt="2019-07-04T08:23:38.973" v="2634" actId="1076"/>
          <ac:spMkLst>
            <pc:docMk/>
            <pc:sldMk cId="1021275038" sldId="286"/>
            <ac:spMk id="3" creationId="{00000000-0000-0000-0000-000000000000}"/>
          </ac:spMkLst>
        </pc:spChg>
        <pc:spChg chg="add del mod">
          <ac:chgData name="Lean, Humphrey" userId="2f1e5bc2-22cc-4c44-8bad-845340fbf057" providerId="ADAL" clId="{223724B9-2ABA-466C-8B2A-412318764AEF}" dt="2019-07-04T08:22:01.473" v="2524"/>
          <ac:spMkLst>
            <pc:docMk/>
            <pc:sldMk cId="1021275038" sldId="286"/>
            <ac:spMk id="6" creationId="{2507CA95-9600-4413-9028-3A919442F2EF}"/>
          </ac:spMkLst>
        </pc:spChg>
        <pc:spChg chg="add mod">
          <ac:chgData name="Lean, Humphrey" userId="2f1e5bc2-22cc-4c44-8bad-845340fbf057" providerId="ADAL" clId="{223724B9-2ABA-466C-8B2A-412318764AEF}" dt="2019-07-09T07:31:13.696" v="4325" actId="20577"/>
          <ac:spMkLst>
            <pc:docMk/>
            <pc:sldMk cId="1021275038" sldId="286"/>
            <ac:spMk id="7" creationId="{219EEB91-0E46-4BA5-A557-11A805C4F30C}"/>
          </ac:spMkLst>
        </pc:spChg>
        <pc:picChg chg="mod">
          <ac:chgData name="Lean, Humphrey" userId="2f1e5bc2-22cc-4c44-8bad-845340fbf057" providerId="ADAL" clId="{223724B9-2ABA-466C-8B2A-412318764AEF}" dt="2019-07-09T07:30:13.266" v="4295" actId="1076"/>
          <ac:picMkLst>
            <pc:docMk/>
            <pc:sldMk cId="1021275038" sldId="286"/>
            <ac:picMk id="4" creationId="{D77F924A-1981-484C-B4C0-D699909005A9}"/>
          </ac:picMkLst>
        </pc:picChg>
      </pc:sldChg>
      <pc:sldChg chg="delSp modSp add">
        <pc:chgData name="Lean, Humphrey" userId="2f1e5bc2-22cc-4c44-8bad-845340fbf057" providerId="ADAL" clId="{223724B9-2ABA-466C-8B2A-412318764AEF}" dt="2019-07-12T07:46:16.243" v="7098" actId="20577"/>
        <pc:sldMkLst>
          <pc:docMk/>
          <pc:sldMk cId="1108141833" sldId="287"/>
        </pc:sldMkLst>
        <pc:spChg chg="mod">
          <ac:chgData name="Lean, Humphrey" userId="2f1e5bc2-22cc-4c44-8bad-845340fbf057" providerId="ADAL" clId="{223724B9-2ABA-466C-8B2A-412318764AEF}" dt="2019-07-10T09:04:45.828" v="5944" actId="20577"/>
          <ac:spMkLst>
            <pc:docMk/>
            <pc:sldMk cId="1108141833" sldId="287"/>
            <ac:spMk id="3" creationId="{00000000-0000-0000-0000-000000000000}"/>
          </ac:spMkLst>
        </pc:spChg>
        <pc:spChg chg="mod">
          <ac:chgData name="Lean, Humphrey" userId="2f1e5bc2-22cc-4c44-8bad-845340fbf057" providerId="ADAL" clId="{223724B9-2ABA-466C-8B2A-412318764AEF}" dt="2019-07-12T07:46:16.243" v="7098" actId="20577"/>
          <ac:spMkLst>
            <pc:docMk/>
            <pc:sldMk cId="1108141833" sldId="287"/>
            <ac:spMk id="7" creationId="{219EEB91-0E46-4BA5-A557-11A805C4F30C}"/>
          </ac:spMkLst>
        </pc:spChg>
        <pc:picChg chg="del">
          <ac:chgData name="Lean, Humphrey" userId="2f1e5bc2-22cc-4c44-8bad-845340fbf057" providerId="ADAL" clId="{223724B9-2ABA-466C-8B2A-412318764AEF}" dt="2019-07-08T13:27:58.126" v="2640" actId="478"/>
          <ac:picMkLst>
            <pc:docMk/>
            <pc:sldMk cId="1108141833" sldId="287"/>
            <ac:picMk id="4" creationId="{D77F924A-1981-484C-B4C0-D699909005A9}"/>
          </ac:picMkLst>
        </pc:picChg>
      </pc:sldChg>
      <pc:sldChg chg="modSp add">
        <pc:chgData name="Lean, Humphrey" userId="2f1e5bc2-22cc-4c44-8bad-845340fbf057" providerId="ADAL" clId="{223724B9-2ABA-466C-8B2A-412318764AEF}" dt="2019-07-11T08:33:24.812" v="6879" actId="5793"/>
        <pc:sldMkLst>
          <pc:docMk/>
          <pc:sldMk cId="1802742986" sldId="289"/>
        </pc:sldMkLst>
        <pc:spChg chg="mod">
          <ac:chgData name="Lean, Humphrey" userId="2f1e5bc2-22cc-4c44-8bad-845340fbf057" providerId="ADAL" clId="{223724B9-2ABA-466C-8B2A-412318764AEF}" dt="2019-07-11T08:33:24.812" v="6879" actId="5793"/>
          <ac:spMkLst>
            <pc:docMk/>
            <pc:sldMk cId="1802742986" sldId="289"/>
            <ac:spMk id="2" creationId="{00000000-0000-0000-0000-000000000000}"/>
          </ac:spMkLst>
        </pc:spChg>
        <pc:spChg chg="mod">
          <ac:chgData name="Lean, Humphrey" userId="2f1e5bc2-22cc-4c44-8bad-845340fbf057" providerId="ADAL" clId="{223724B9-2ABA-466C-8B2A-412318764AEF}" dt="2019-07-11T07:52:09.749" v="6026" actId="1076"/>
          <ac:spMkLst>
            <pc:docMk/>
            <pc:sldMk cId="1802742986" sldId="289"/>
            <ac:spMk id="3" creationId="{00000000-0000-0000-0000-000000000000}"/>
          </ac:spMkLst>
        </pc:spChg>
      </pc:sldChg>
      <pc:sldChg chg="add">
        <pc:chgData name="Lean, Humphrey" userId="2f1e5bc2-22cc-4c44-8bad-845340fbf057" providerId="ADAL" clId="{223724B9-2ABA-466C-8B2A-412318764AEF}" dt="2019-07-10T09:13:53.282" v="5956"/>
        <pc:sldMkLst>
          <pc:docMk/>
          <pc:sldMk cId="3101057971" sldId="291"/>
        </pc:sldMkLst>
      </pc:sldChg>
      <pc:sldChg chg="modSp add">
        <pc:chgData name="Lean, Humphrey" userId="2f1e5bc2-22cc-4c44-8bad-845340fbf057" providerId="ADAL" clId="{223724B9-2ABA-466C-8B2A-412318764AEF}" dt="2019-07-11T08:25:46.295" v="6841" actId="1076"/>
        <pc:sldMkLst>
          <pc:docMk/>
          <pc:sldMk cId="339051314" sldId="293"/>
        </pc:sldMkLst>
        <pc:spChg chg="mod">
          <ac:chgData name="Lean, Humphrey" userId="2f1e5bc2-22cc-4c44-8bad-845340fbf057" providerId="ADAL" clId="{223724B9-2ABA-466C-8B2A-412318764AEF}" dt="2019-07-11T08:25:46.295" v="6841" actId="1076"/>
          <ac:spMkLst>
            <pc:docMk/>
            <pc:sldMk cId="339051314" sldId="293"/>
            <ac:spMk id="6" creationId="{00000000-0000-0000-0000-000000000000}"/>
          </ac:spMkLst>
        </pc:spChg>
      </pc:sldChg>
      <pc:sldChg chg="add">
        <pc:chgData name="Lean, Humphrey" userId="2f1e5bc2-22cc-4c44-8bad-845340fbf057" providerId="ADAL" clId="{223724B9-2ABA-466C-8B2A-412318764AEF}" dt="2019-07-09T07:24:06.930" v="4278"/>
        <pc:sldMkLst>
          <pc:docMk/>
          <pc:sldMk cId="1222908586" sldId="295"/>
        </pc:sldMkLst>
      </pc:sldChg>
      <pc:sldChg chg="add">
        <pc:chgData name="Lean, Humphrey" userId="2f1e5bc2-22cc-4c44-8bad-845340fbf057" providerId="ADAL" clId="{223724B9-2ABA-466C-8B2A-412318764AEF}" dt="2019-07-09T07:49:18.031" v="4375"/>
        <pc:sldMkLst>
          <pc:docMk/>
          <pc:sldMk cId="2721462104" sldId="299"/>
        </pc:sldMkLst>
      </pc:sldChg>
      <pc:sldChg chg="modSp add ord">
        <pc:chgData name="Lean, Humphrey" userId="2f1e5bc2-22cc-4c44-8bad-845340fbf057" providerId="ADAL" clId="{223724B9-2ABA-466C-8B2A-412318764AEF}" dt="2019-07-10T08:25:14.672" v="5826"/>
        <pc:sldMkLst>
          <pc:docMk/>
          <pc:sldMk cId="1792624778" sldId="301"/>
        </pc:sldMkLst>
        <pc:spChg chg="mod">
          <ac:chgData name="Lean, Humphrey" userId="2f1e5bc2-22cc-4c44-8bad-845340fbf057" providerId="ADAL" clId="{223724B9-2ABA-466C-8B2A-412318764AEF}" dt="2019-07-09T08:24:14.260" v="4411" actId="1076"/>
          <ac:spMkLst>
            <pc:docMk/>
            <pc:sldMk cId="1792624778" sldId="301"/>
            <ac:spMk id="7" creationId="{00000000-0000-0000-0000-000000000000}"/>
          </ac:spMkLst>
        </pc:spChg>
      </pc:sldChg>
      <pc:sldChg chg="modSp add">
        <pc:chgData name="Lean, Humphrey" userId="2f1e5bc2-22cc-4c44-8bad-845340fbf057" providerId="ADAL" clId="{223724B9-2ABA-466C-8B2A-412318764AEF}" dt="2019-07-09T07:51:57.564" v="4385" actId="1076"/>
        <pc:sldMkLst>
          <pc:docMk/>
          <pc:sldMk cId="765837213" sldId="302"/>
        </pc:sldMkLst>
        <pc:spChg chg="mod">
          <ac:chgData name="Lean, Humphrey" userId="2f1e5bc2-22cc-4c44-8bad-845340fbf057" providerId="ADAL" clId="{223724B9-2ABA-466C-8B2A-412318764AEF}" dt="2019-07-09T07:51:57.564" v="4385" actId="1076"/>
          <ac:spMkLst>
            <pc:docMk/>
            <pc:sldMk cId="765837213" sldId="302"/>
            <ac:spMk id="2" creationId="{00000000-0000-0000-0000-000000000000}"/>
          </ac:spMkLst>
        </pc:spChg>
        <pc:spChg chg="mod">
          <ac:chgData name="Lean, Humphrey" userId="2f1e5bc2-22cc-4c44-8bad-845340fbf057" providerId="ADAL" clId="{223724B9-2ABA-466C-8B2A-412318764AEF}" dt="2019-07-09T07:51:42.688" v="4380" actId="403"/>
          <ac:spMkLst>
            <pc:docMk/>
            <pc:sldMk cId="765837213" sldId="302"/>
            <ac:spMk id="7" creationId="{00000000-0000-0000-0000-000000000000}"/>
          </ac:spMkLst>
        </pc:spChg>
        <pc:spChg chg="mod">
          <ac:chgData name="Lean, Humphrey" userId="2f1e5bc2-22cc-4c44-8bad-845340fbf057" providerId="ADAL" clId="{223724B9-2ABA-466C-8B2A-412318764AEF}" dt="2019-07-09T07:51:49.425" v="4382" actId="1076"/>
          <ac:spMkLst>
            <pc:docMk/>
            <pc:sldMk cId="765837213" sldId="302"/>
            <ac:spMk id="8" creationId="{00000000-0000-0000-0000-000000000000}"/>
          </ac:spMkLst>
        </pc:spChg>
      </pc:sldChg>
      <pc:sldChg chg="modSp add">
        <pc:chgData name="Lean, Humphrey" userId="2f1e5bc2-22cc-4c44-8bad-845340fbf057" providerId="ADAL" clId="{223724B9-2ABA-466C-8B2A-412318764AEF}" dt="2019-07-11T13:36:12.499" v="7064" actId="20577"/>
        <pc:sldMkLst>
          <pc:docMk/>
          <pc:sldMk cId="1747966576" sldId="303"/>
        </pc:sldMkLst>
        <pc:spChg chg="mod">
          <ac:chgData name="Lean, Humphrey" userId="2f1e5bc2-22cc-4c44-8bad-845340fbf057" providerId="ADAL" clId="{223724B9-2ABA-466C-8B2A-412318764AEF}" dt="2019-07-11T08:50:06.464" v="7002" actId="20577"/>
          <ac:spMkLst>
            <pc:docMk/>
            <pc:sldMk cId="1747966576" sldId="303"/>
            <ac:spMk id="7" creationId="{00000000-0000-0000-0000-000000000000}"/>
          </ac:spMkLst>
        </pc:spChg>
        <pc:spChg chg="mod">
          <ac:chgData name="Lean, Humphrey" userId="2f1e5bc2-22cc-4c44-8bad-845340fbf057" providerId="ADAL" clId="{223724B9-2ABA-466C-8B2A-412318764AEF}" dt="2019-07-11T13:36:12.499" v="7064" actId="20577"/>
          <ac:spMkLst>
            <pc:docMk/>
            <pc:sldMk cId="1747966576" sldId="303"/>
            <ac:spMk id="8" creationId="{00000000-0000-0000-0000-000000000000}"/>
          </ac:spMkLst>
        </pc:spChg>
      </pc:sldChg>
      <pc:sldChg chg="addSp modSp add ord">
        <pc:chgData name="Lean, Humphrey" userId="2f1e5bc2-22cc-4c44-8bad-845340fbf057" providerId="ADAL" clId="{223724B9-2ABA-466C-8B2A-412318764AEF}" dt="2019-07-11T13:35:14.072" v="7052"/>
        <pc:sldMkLst>
          <pc:docMk/>
          <pc:sldMk cId="4200472192" sldId="304"/>
        </pc:sldMkLst>
        <pc:spChg chg="add mod">
          <ac:chgData name="Lean, Humphrey" userId="2f1e5bc2-22cc-4c44-8bad-845340fbf057" providerId="ADAL" clId="{223724B9-2ABA-466C-8B2A-412318764AEF}" dt="2019-07-09T13:22:22.999" v="4972" actId="404"/>
          <ac:spMkLst>
            <pc:docMk/>
            <pc:sldMk cId="4200472192" sldId="304"/>
            <ac:spMk id="2" creationId="{171ED7DD-49F5-40A2-B1B7-280063E65F85}"/>
          </ac:spMkLst>
        </pc:spChg>
        <pc:spChg chg="mod">
          <ac:chgData name="Lean, Humphrey" userId="2f1e5bc2-22cc-4c44-8bad-845340fbf057" providerId="ADAL" clId="{223724B9-2ABA-466C-8B2A-412318764AEF}" dt="2019-07-09T08:32:58.074" v="4476" actId="1076"/>
          <ac:spMkLst>
            <pc:docMk/>
            <pc:sldMk cId="4200472192" sldId="304"/>
            <ac:spMk id="5" creationId="{07E666C3-2C41-46F6-A48D-FE31354FD899}"/>
          </ac:spMkLst>
        </pc:spChg>
        <pc:spChg chg="mod">
          <ac:chgData name="Lean, Humphrey" userId="2f1e5bc2-22cc-4c44-8bad-845340fbf057" providerId="ADAL" clId="{223724B9-2ABA-466C-8B2A-412318764AEF}" dt="2019-07-09T08:30:03.011" v="4466" actId="1076"/>
          <ac:spMkLst>
            <pc:docMk/>
            <pc:sldMk cId="4200472192" sldId="304"/>
            <ac:spMk id="6" creationId="{00000000-0000-0000-0000-000000000000}"/>
          </ac:spMkLst>
        </pc:spChg>
        <pc:spChg chg="mod">
          <ac:chgData name="Lean, Humphrey" userId="2f1e5bc2-22cc-4c44-8bad-845340fbf057" providerId="ADAL" clId="{223724B9-2ABA-466C-8B2A-412318764AEF}" dt="2019-07-09T08:33:01.121" v="4477" actId="1076"/>
          <ac:spMkLst>
            <pc:docMk/>
            <pc:sldMk cId="4200472192" sldId="304"/>
            <ac:spMk id="7" creationId="{A7DF4BA8-5DDD-4D4C-88C6-1F32F1690242}"/>
          </ac:spMkLst>
        </pc:spChg>
        <pc:spChg chg="mod">
          <ac:chgData name="Lean, Humphrey" userId="2f1e5bc2-22cc-4c44-8bad-845340fbf057" providerId="ADAL" clId="{223724B9-2ABA-466C-8B2A-412318764AEF}" dt="2019-07-09T08:32:49.215" v="4473" actId="14100"/>
          <ac:spMkLst>
            <pc:docMk/>
            <pc:sldMk cId="4200472192" sldId="304"/>
            <ac:spMk id="9" creationId="{2CD67F53-6769-4B44-A8C8-E70B12AEC80D}"/>
          </ac:spMkLst>
        </pc:spChg>
        <pc:picChg chg="mod">
          <ac:chgData name="Lean, Humphrey" userId="2f1e5bc2-22cc-4c44-8bad-845340fbf057" providerId="ADAL" clId="{223724B9-2ABA-466C-8B2A-412318764AEF}" dt="2019-07-09T08:32:42.449" v="4472" actId="14100"/>
          <ac:picMkLst>
            <pc:docMk/>
            <pc:sldMk cId="4200472192" sldId="304"/>
            <ac:picMk id="3" creationId="{B1F9FCA6-E12A-4CBF-ADC6-FB35CD790E73}"/>
          </ac:picMkLst>
        </pc:picChg>
      </pc:sldChg>
      <pc:sldChg chg="addSp delSp modSp add ord">
        <pc:chgData name="Lean, Humphrey" userId="2f1e5bc2-22cc-4c44-8bad-845340fbf057" providerId="ADAL" clId="{223724B9-2ABA-466C-8B2A-412318764AEF}" dt="2019-07-16T16:21:46.103" v="8145" actId="20577"/>
        <pc:sldMkLst>
          <pc:docMk/>
          <pc:sldMk cId="3372763652" sldId="305"/>
        </pc:sldMkLst>
        <pc:spChg chg="mod">
          <ac:chgData name="Lean, Humphrey" userId="2f1e5bc2-22cc-4c44-8bad-845340fbf057" providerId="ADAL" clId="{223724B9-2ABA-466C-8B2A-412318764AEF}" dt="2019-07-09T13:29:16.115" v="5359" actId="1076"/>
          <ac:spMkLst>
            <pc:docMk/>
            <pc:sldMk cId="3372763652" sldId="305"/>
            <ac:spMk id="7" creationId="{00000000-0000-0000-0000-000000000000}"/>
          </ac:spMkLst>
        </pc:spChg>
        <pc:spChg chg="mod">
          <ac:chgData name="Lean, Humphrey" userId="2f1e5bc2-22cc-4c44-8bad-845340fbf057" providerId="ADAL" clId="{223724B9-2ABA-466C-8B2A-412318764AEF}" dt="2019-07-16T16:21:46.103" v="8145" actId="20577"/>
          <ac:spMkLst>
            <pc:docMk/>
            <pc:sldMk cId="3372763652" sldId="305"/>
            <ac:spMk id="8" creationId="{00000000-0000-0000-0000-000000000000}"/>
          </ac:spMkLst>
        </pc:spChg>
        <pc:picChg chg="add del mod">
          <ac:chgData name="Lean, Humphrey" userId="2f1e5bc2-22cc-4c44-8bad-845340fbf057" providerId="ADAL" clId="{223724B9-2ABA-466C-8B2A-412318764AEF}" dt="2019-07-09T13:29:10.036" v="5357" actId="478"/>
          <ac:picMkLst>
            <pc:docMk/>
            <pc:sldMk cId="3372763652" sldId="305"/>
            <ac:picMk id="2" creationId="{FE0093C9-6657-491F-B7C6-DAF9C1BCB9E4}"/>
          </ac:picMkLst>
        </pc:picChg>
      </pc:sldChg>
      <pc:sldChg chg="modSp add ord">
        <pc:chgData name="Lean, Humphrey" userId="2f1e5bc2-22cc-4c44-8bad-845340fbf057" providerId="ADAL" clId="{223724B9-2ABA-466C-8B2A-412318764AEF}" dt="2019-07-11T13:27:46.792" v="7049" actId="20577"/>
        <pc:sldMkLst>
          <pc:docMk/>
          <pc:sldMk cId="3722539933" sldId="306"/>
        </pc:sldMkLst>
        <pc:spChg chg="mod">
          <ac:chgData name="Lean, Humphrey" userId="2f1e5bc2-22cc-4c44-8bad-845340fbf057" providerId="ADAL" clId="{223724B9-2ABA-466C-8B2A-412318764AEF}" dt="2019-07-09T13:24:33.860" v="5122" actId="313"/>
          <ac:spMkLst>
            <pc:docMk/>
            <pc:sldMk cId="3722539933" sldId="306"/>
            <ac:spMk id="3" creationId="{00000000-0000-0000-0000-000000000000}"/>
          </ac:spMkLst>
        </pc:spChg>
        <pc:spChg chg="mod">
          <ac:chgData name="Lean, Humphrey" userId="2f1e5bc2-22cc-4c44-8bad-845340fbf057" providerId="ADAL" clId="{223724B9-2ABA-466C-8B2A-412318764AEF}" dt="2019-07-11T13:27:46.792" v="7049" actId="20577"/>
          <ac:spMkLst>
            <pc:docMk/>
            <pc:sldMk cId="3722539933" sldId="306"/>
            <ac:spMk id="7" creationId="{219EEB91-0E46-4BA5-A557-11A805C4F30C}"/>
          </ac:spMkLst>
        </pc:spChg>
      </pc:sldChg>
      <pc:sldChg chg="addSp delSp modSp add">
        <pc:chgData name="Lean, Humphrey" userId="2f1e5bc2-22cc-4c44-8bad-845340fbf057" providerId="ADAL" clId="{223724B9-2ABA-466C-8B2A-412318764AEF}" dt="2019-07-09T13:31:09.135" v="5412" actId="1076"/>
        <pc:sldMkLst>
          <pc:docMk/>
          <pc:sldMk cId="109610661" sldId="307"/>
        </pc:sldMkLst>
        <pc:spChg chg="mod">
          <ac:chgData name="Lean, Humphrey" userId="2f1e5bc2-22cc-4c44-8bad-845340fbf057" providerId="ADAL" clId="{223724B9-2ABA-466C-8B2A-412318764AEF}" dt="2019-07-09T13:30:14.385" v="5367" actId="1076"/>
          <ac:spMkLst>
            <pc:docMk/>
            <pc:sldMk cId="109610661" sldId="307"/>
            <ac:spMk id="3" creationId="{00000000-0000-0000-0000-000000000000}"/>
          </ac:spMkLst>
        </pc:spChg>
        <pc:spChg chg="add del mod">
          <ac:chgData name="Lean, Humphrey" userId="2f1e5bc2-22cc-4c44-8bad-845340fbf057" providerId="ADAL" clId="{223724B9-2ABA-466C-8B2A-412318764AEF}" dt="2019-07-09T13:30:18.963" v="5370" actId="478"/>
          <ac:spMkLst>
            <pc:docMk/>
            <pc:sldMk cId="109610661" sldId="307"/>
            <ac:spMk id="4" creationId="{2CACB67B-1EA1-413C-B9F5-B254A71A048D}"/>
          </ac:spMkLst>
        </pc:spChg>
        <pc:spChg chg="mod">
          <ac:chgData name="Lean, Humphrey" userId="2f1e5bc2-22cc-4c44-8bad-845340fbf057" providerId="ADAL" clId="{223724B9-2ABA-466C-8B2A-412318764AEF}" dt="2019-07-09T13:30:30.900" v="5373" actId="1076"/>
          <ac:spMkLst>
            <pc:docMk/>
            <pc:sldMk cId="109610661" sldId="307"/>
            <ac:spMk id="5" creationId="{00000000-0000-0000-0000-000000000000}"/>
          </ac:spMkLst>
        </pc:spChg>
        <pc:spChg chg="add del mod">
          <ac:chgData name="Lean, Humphrey" userId="2f1e5bc2-22cc-4c44-8bad-845340fbf057" providerId="ADAL" clId="{223724B9-2ABA-466C-8B2A-412318764AEF}" dt="2019-07-09T13:30:09.775" v="5365" actId="478"/>
          <ac:spMkLst>
            <pc:docMk/>
            <pc:sldMk cId="109610661" sldId="307"/>
            <ac:spMk id="6" creationId="{6C96732E-63CA-41A2-87A1-A874E1FA2965}"/>
          </ac:spMkLst>
        </pc:spChg>
        <pc:spChg chg="add">
          <ac:chgData name="Lean, Humphrey" userId="2f1e5bc2-22cc-4c44-8bad-845340fbf057" providerId="ADAL" clId="{223724B9-2ABA-466C-8B2A-412318764AEF}" dt="2019-07-09T13:30:24.931" v="5372"/>
          <ac:spMkLst>
            <pc:docMk/>
            <pc:sldMk cId="109610661" sldId="307"/>
            <ac:spMk id="7" creationId="{63952857-EB43-4A08-AEC4-7C208FE650C1}"/>
          </ac:spMkLst>
        </pc:spChg>
        <pc:spChg chg="add mod">
          <ac:chgData name="Lean, Humphrey" userId="2f1e5bc2-22cc-4c44-8bad-845340fbf057" providerId="ADAL" clId="{223724B9-2ABA-466C-8B2A-412318764AEF}" dt="2019-07-09T13:31:09.135" v="5412" actId="1076"/>
          <ac:spMkLst>
            <pc:docMk/>
            <pc:sldMk cId="109610661" sldId="307"/>
            <ac:spMk id="8" creationId="{BC2F002C-1E6E-4689-A9B2-0D38661074EC}"/>
          </ac:spMkLst>
        </pc:spChg>
        <pc:picChg chg="mod">
          <ac:chgData name="Lean, Humphrey" userId="2f1e5bc2-22cc-4c44-8bad-845340fbf057" providerId="ADAL" clId="{223724B9-2ABA-466C-8B2A-412318764AEF}" dt="2019-07-09T13:30:37.775" v="5376" actId="1076"/>
          <ac:picMkLst>
            <pc:docMk/>
            <pc:sldMk cId="109610661" sldId="307"/>
            <ac:picMk id="2" creationId="{00000000-0000-0000-0000-000000000000}"/>
          </ac:picMkLst>
        </pc:picChg>
      </pc:sldChg>
      <pc:sldChg chg="addSp modSp add ord">
        <pc:chgData name="Lean, Humphrey" userId="2f1e5bc2-22cc-4c44-8bad-845340fbf057" providerId="ADAL" clId="{223724B9-2ABA-466C-8B2A-412318764AEF}" dt="2019-07-11T08:20:44.120" v="6631" actId="27636"/>
        <pc:sldMkLst>
          <pc:docMk/>
          <pc:sldMk cId="1089727639" sldId="375"/>
        </pc:sldMkLst>
        <pc:spChg chg="mod">
          <ac:chgData name="Lean, Humphrey" userId="2f1e5bc2-22cc-4c44-8bad-845340fbf057" providerId="ADAL" clId="{223724B9-2ABA-466C-8B2A-412318764AEF}" dt="2019-07-11T08:19:49.146" v="6453" actId="20577"/>
          <ac:spMkLst>
            <pc:docMk/>
            <pc:sldMk cId="1089727639" sldId="375"/>
            <ac:spMk id="2" creationId="{00000000-0000-0000-0000-000000000000}"/>
          </ac:spMkLst>
        </pc:spChg>
        <pc:spChg chg="add mod">
          <ac:chgData name="Lean, Humphrey" userId="2f1e5bc2-22cc-4c44-8bad-845340fbf057" providerId="ADAL" clId="{223724B9-2ABA-466C-8B2A-412318764AEF}" dt="2019-07-11T08:05:13.332" v="6289" actId="1076"/>
          <ac:spMkLst>
            <pc:docMk/>
            <pc:sldMk cId="1089727639" sldId="375"/>
            <ac:spMk id="5" creationId="{960DF5DF-C0D9-4380-A379-20C359DC457A}"/>
          </ac:spMkLst>
        </pc:spChg>
        <pc:spChg chg="add mod">
          <ac:chgData name="Lean, Humphrey" userId="2f1e5bc2-22cc-4c44-8bad-845340fbf057" providerId="ADAL" clId="{223724B9-2ABA-466C-8B2A-412318764AEF}" dt="2019-07-11T08:20:44.120" v="6631" actId="27636"/>
          <ac:spMkLst>
            <pc:docMk/>
            <pc:sldMk cId="1089727639" sldId="375"/>
            <ac:spMk id="6" creationId="{2A5E9365-A4ED-4CDF-A30B-B5AB0F573B0B}"/>
          </ac:spMkLst>
        </pc:spChg>
        <pc:picChg chg="add mod">
          <ac:chgData name="Lean, Humphrey" userId="2f1e5bc2-22cc-4c44-8bad-845340fbf057" providerId="ADAL" clId="{223724B9-2ABA-466C-8B2A-412318764AEF}" dt="2019-07-11T08:18:08.376" v="6291" actId="1076"/>
          <ac:picMkLst>
            <pc:docMk/>
            <pc:sldMk cId="1089727639" sldId="375"/>
            <ac:picMk id="4" creationId="{1429DECE-CA4F-4671-9B2C-DDE2883F7BD2}"/>
          </ac:picMkLst>
        </pc:picChg>
      </pc:sldChg>
      <pc:sldChg chg="add ord">
        <pc:chgData name="Lean, Humphrey" userId="2f1e5bc2-22cc-4c44-8bad-845340fbf057" providerId="ADAL" clId="{223724B9-2ABA-466C-8B2A-412318764AEF}" dt="2019-07-11T13:37:01.602" v="7066"/>
        <pc:sldMkLst>
          <pc:docMk/>
          <pc:sldMk cId="2038761264" sldId="376"/>
        </pc:sldMkLst>
      </pc:sldChg>
      <pc:sldChg chg="modSp add">
        <pc:chgData name="Lean, Humphrey" userId="2f1e5bc2-22cc-4c44-8bad-845340fbf057" providerId="ADAL" clId="{223724B9-2ABA-466C-8B2A-412318764AEF}" dt="2019-07-15T20:53:23.303" v="8033" actId="20577"/>
        <pc:sldMkLst>
          <pc:docMk/>
          <pc:sldMk cId="3431669606" sldId="377"/>
        </pc:sldMkLst>
        <pc:spChg chg="mod">
          <ac:chgData name="Lean, Humphrey" userId="2f1e5bc2-22cc-4c44-8bad-845340fbf057" providerId="ADAL" clId="{223724B9-2ABA-466C-8B2A-412318764AEF}" dt="2019-07-15T20:53:23.303" v="8033" actId="20577"/>
          <ac:spMkLst>
            <pc:docMk/>
            <pc:sldMk cId="3431669606" sldId="37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16/07/2019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3"/>
          <p:cNvSpPr>
            <a:spLocks noGrp="1" noChangeArrowheads="1"/>
          </p:cNvSpPr>
          <p:nvPr>
            <p:ph type="sldNum" sz="quarter"/>
          </p:nvPr>
        </p:nvSpPr>
        <p:spPr>
          <a:noFill/>
        </p:spPr>
        <p:txBody>
          <a:bodyPr/>
          <a:lstStyle/>
          <a:p>
            <a:fld id="{FB60A2FD-8CB7-4B10-A0E6-161BC24E84EB}" type="slidenum">
              <a:rPr lang="en-GB" smtClean="0"/>
              <a:pPr/>
              <a:t>14</a:t>
            </a:fld>
            <a:endParaRPr lang="en-GB" dirty="0"/>
          </a:p>
        </p:txBody>
      </p:sp>
      <p:sp>
        <p:nvSpPr>
          <p:cNvPr id="72707" name="Rectangle 1"/>
          <p:cNvSpPr>
            <a:spLocks noGrp="1" noRot="1" noChangeAspect="1" noChangeArrowheads="1" noTextEdit="1"/>
          </p:cNvSpPr>
          <p:nvPr>
            <p:ph type="sldImg"/>
          </p:nvPr>
        </p:nvSpPr>
        <p:spPr>
          <a:xfrm>
            <a:off x="1143000" y="685800"/>
            <a:ext cx="4572000" cy="3429000"/>
          </a:xfrm>
          <a:ln/>
        </p:spPr>
      </p:sp>
      <p:sp>
        <p:nvSpPr>
          <p:cNvPr id="72708" name="Text Box 2"/>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endParaRPr lang="en-US" dirty="0"/>
          </a:p>
        </p:txBody>
      </p:sp>
    </p:spTree>
    <p:extLst>
      <p:ext uri="{BB962C8B-B14F-4D97-AF65-F5344CB8AC3E}">
        <p14:creationId xmlns:p14="http://schemas.microsoft.com/office/powerpoint/2010/main" val="2992064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extLst/>
          </a:blip>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userDrawn="1"/>
        </p:nvPicPr>
        <p:blipFill>
          <a:blip r:embed="rId25" cstate="print">
            <a:extLst/>
          </a:blip>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7952200" cy="1157696"/>
          </a:xfrm>
        </p:spPr>
        <p:txBody>
          <a:bodyPr>
            <a:normAutofit fontScale="90000"/>
          </a:bodyPr>
          <a:lstStyle/>
          <a:p>
            <a:r>
              <a:rPr lang="en-US" dirty="0"/>
              <a:t>Biases in the diurnal cycle of convection in convection permitting configurations</a:t>
            </a:r>
            <a:br>
              <a:rPr lang="en-US" dirty="0"/>
            </a:br>
            <a:r>
              <a:rPr lang="en-US" dirty="0"/>
              <a:t>of the UM in different parts of the world.</a:t>
            </a:r>
            <a:endParaRPr lang="en-GB" dirty="0"/>
          </a:p>
        </p:txBody>
      </p:sp>
      <p:sp>
        <p:nvSpPr>
          <p:cNvPr id="3" name="Subtitle 2"/>
          <p:cNvSpPr>
            <a:spLocks noGrp="1"/>
          </p:cNvSpPr>
          <p:nvPr>
            <p:ph type="subTitle" idx="1"/>
          </p:nvPr>
        </p:nvSpPr>
        <p:spPr>
          <a:xfrm>
            <a:off x="238352" y="3119751"/>
            <a:ext cx="4333648" cy="1325349"/>
          </a:xfrm>
        </p:spPr>
        <p:txBody>
          <a:bodyPr/>
          <a:lstStyle/>
          <a:p>
            <a:r>
              <a:rPr lang="en-GB" dirty="0"/>
              <a:t>Humphrey Lean, Kirsty Hanley, Stuart Webster, Will Keat, Thorwald Stein, Todd Lane, Martin Jucker, Elizabeth Kendon and Giorgia Fosser</a:t>
            </a:r>
          </a:p>
        </p:txBody>
      </p:sp>
    </p:spTree>
    <p:extLst>
      <p:ext uri="{BB962C8B-B14F-4D97-AF65-F5344CB8AC3E}">
        <p14:creationId xmlns:p14="http://schemas.microsoft.com/office/powerpoint/2010/main" val="273820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017" y="325623"/>
            <a:ext cx="4727406" cy="576000"/>
          </a:xfrm>
        </p:spPr>
        <p:txBody>
          <a:bodyPr>
            <a:normAutofit fontScale="90000"/>
          </a:bodyPr>
          <a:lstStyle/>
          <a:p>
            <a:r>
              <a:rPr lang="en-GB" dirty="0"/>
              <a:t>Results of pooling exercise</a:t>
            </a:r>
          </a:p>
        </p:txBody>
      </p:sp>
      <p:pic>
        <p:nvPicPr>
          <p:cNvPr id="4" name="Picture 3">
            <a:extLst>
              <a:ext uri="{FF2B5EF4-FFF2-40B4-BE49-F238E27FC236}">
                <a16:creationId xmlns:a16="http://schemas.microsoft.com/office/drawing/2014/main" id="{D77F924A-1981-484C-B4C0-D699909005A9}"/>
              </a:ext>
            </a:extLst>
          </p:cNvPr>
          <p:cNvPicPr>
            <a:picLocks noChangeAspect="1"/>
          </p:cNvPicPr>
          <p:nvPr/>
        </p:nvPicPr>
        <p:blipFill>
          <a:blip r:embed="rId2"/>
          <a:stretch>
            <a:fillRect/>
          </a:stretch>
        </p:blipFill>
        <p:spPr>
          <a:xfrm>
            <a:off x="5725351" y="226292"/>
            <a:ext cx="3166236" cy="774662"/>
          </a:xfrm>
          <a:prstGeom prst="rect">
            <a:avLst/>
          </a:prstGeom>
        </p:spPr>
      </p:pic>
      <p:sp>
        <p:nvSpPr>
          <p:cNvPr id="7" name="Content Placeholder 6">
            <a:extLst>
              <a:ext uri="{FF2B5EF4-FFF2-40B4-BE49-F238E27FC236}">
                <a16:creationId xmlns:a16="http://schemas.microsoft.com/office/drawing/2014/main" id="{219EEB91-0E46-4BA5-A557-11A805C4F30C}"/>
              </a:ext>
            </a:extLst>
          </p:cNvPr>
          <p:cNvSpPr txBox="1">
            <a:spLocks noGrp="1"/>
          </p:cNvSpPr>
          <p:nvPr>
            <p:ph idx="1"/>
          </p:nvPr>
        </p:nvSpPr>
        <p:spPr>
          <a:xfrm>
            <a:off x="252412" y="896122"/>
            <a:ext cx="8639175" cy="3960058"/>
          </a:xfrm>
          <a:prstGeom prst="rect">
            <a:avLst/>
          </a:prstGeom>
          <a:noFill/>
        </p:spPr>
        <p:txBody>
          <a:bodyPr wrap="square" rtlCol="0">
            <a:spAutoFit/>
          </a:bodyPr>
          <a:lstStyle/>
          <a:p>
            <a:pPr marL="285750" indent="-285750">
              <a:buFont typeface="Arial" panose="020B0604020202020204" pitchFamily="34" charset="0"/>
              <a:buChar char="•"/>
            </a:pPr>
            <a:r>
              <a:rPr lang="en-GB" dirty="0"/>
              <a:t>Tropical models mostly initiate early.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Diurnal Peak also early</a:t>
            </a:r>
          </a:p>
          <a:p>
            <a:endParaRPr lang="en-GB" dirty="0"/>
          </a:p>
          <a:p>
            <a:pPr marL="285750" indent="-285750">
              <a:buFont typeface="Arial" panose="020B0604020202020204" pitchFamily="34" charset="0"/>
              <a:buChar char="•"/>
            </a:pPr>
            <a:r>
              <a:rPr lang="en-GB" dirty="0"/>
              <a:t>Same is true of UK models with recent configuration (as seen in UKCP18). Need to verify this in current UKV configuration.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Consistent signal that storms grow too rapidly once they have initiated (diurnal peak often more early than initiation).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Older models initiate later over UK (UKCP18 and UKV)</a:t>
            </a:r>
          </a:p>
        </p:txBody>
      </p:sp>
    </p:spTree>
    <p:extLst>
      <p:ext uri="{BB962C8B-B14F-4D97-AF65-F5344CB8AC3E}">
        <p14:creationId xmlns:p14="http://schemas.microsoft.com/office/powerpoint/2010/main" val="102127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A5C043-2BD4-41DF-9E29-ABAF1F0E0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650" y="440310"/>
            <a:ext cx="5754269" cy="4303430"/>
          </a:xfrm>
          <a:prstGeom prst="rect">
            <a:avLst/>
          </a:prstGeom>
        </p:spPr>
      </p:pic>
      <p:sp>
        <p:nvSpPr>
          <p:cNvPr id="6" name="Title 5"/>
          <p:cNvSpPr>
            <a:spLocks noGrp="1"/>
          </p:cNvSpPr>
          <p:nvPr>
            <p:ph type="title"/>
          </p:nvPr>
        </p:nvSpPr>
        <p:spPr>
          <a:xfrm>
            <a:off x="3204660" y="152310"/>
            <a:ext cx="4220952" cy="576000"/>
          </a:xfrm>
        </p:spPr>
        <p:txBody>
          <a:bodyPr>
            <a:noAutofit/>
          </a:bodyPr>
          <a:lstStyle/>
          <a:p>
            <a:r>
              <a:rPr lang="en-US" sz="2400" dirty="0"/>
              <a:t>UKCP diurnal cycle (OS35)</a:t>
            </a:r>
            <a:endParaRPr lang="en-GB" sz="2400" dirty="0"/>
          </a:p>
        </p:txBody>
      </p:sp>
      <p:sp>
        <p:nvSpPr>
          <p:cNvPr id="4" name="TextBox 3">
            <a:extLst>
              <a:ext uri="{FF2B5EF4-FFF2-40B4-BE49-F238E27FC236}">
                <a16:creationId xmlns:a16="http://schemas.microsoft.com/office/drawing/2014/main" id="{81E8130A-77DB-4C9B-8D27-F2F119B1EEA7}"/>
              </a:ext>
            </a:extLst>
          </p:cNvPr>
          <p:cNvSpPr txBox="1"/>
          <p:nvPr/>
        </p:nvSpPr>
        <p:spPr>
          <a:xfrm>
            <a:off x="6696932" y="4405186"/>
            <a:ext cx="811441" cy="338554"/>
          </a:xfrm>
          <a:prstGeom prst="rect">
            <a:avLst/>
          </a:prstGeom>
          <a:noFill/>
        </p:spPr>
        <p:txBody>
          <a:bodyPr wrap="none" rtlCol="0">
            <a:spAutoFit/>
          </a:bodyPr>
          <a:lstStyle/>
          <a:p>
            <a:r>
              <a:rPr lang="en-GB" sz="1600" dirty="0" err="1"/>
              <a:t>Fosser</a:t>
            </a:r>
            <a:endParaRPr lang="en-GB" sz="1600" dirty="0"/>
          </a:p>
        </p:txBody>
      </p:sp>
      <p:sp>
        <p:nvSpPr>
          <p:cNvPr id="7" name="TextBox 6">
            <a:extLst>
              <a:ext uri="{FF2B5EF4-FFF2-40B4-BE49-F238E27FC236}">
                <a16:creationId xmlns:a16="http://schemas.microsoft.com/office/drawing/2014/main" id="{92C14CA2-0EF6-493B-A66A-2668E0DDE5B1}"/>
              </a:ext>
            </a:extLst>
          </p:cNvPr>
          <p:cNvSpPr txBox="1"/>
          <p:nvPr/>
        </p:nvSpPr>
        <p:spPr>
          <a:xfrm>
            <a:off x="1186544" y="4466253"/>
            <a:ext cx="2800831" cy="369332"/>
          </a:xfrm>
          <a:prstGeom prst="rect">
            <a:avLst/>
          </a:prstGeom>
          <a:noFill/>
        </p:spPr>
        <p:txBody>
          <a:bodyPr wrap="none" rtlCol="0">
            <a:spAutoFit/>
          </a:bodyPr>
          <a:lstStyle/>
          <a:p>
            <a:r>
              <a:rPr lang="en-GB" dirty="0">
                <a:solidFill>
                  <a:srgbClr val="FF0000"/>
                </a:solidFill>
              </a:rPr>
              <a:t>JJA</a:t>
            </a:r>
            <a:r>
              <a:rPr lang="en-GB" dirty="0"/>
              <a:t> Mar 1996 – Jun 2008</a:t>
            </a:r>
          </a:p>
        </p:txBody>
      </p:sp>
    </p:spTree>
    <p:extLst>
      <p:ext uri="{BB962C8B-B14F-4D97-AF65-F5344CB8AC3E}">
        <p14:creationId xmlns:p14="http://schemas.microsoft.com/office/powerpoint/2010/main" val="122290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4017" y="325623"/>
            <a:ext cx="4727406" cy="576000"/>
          </a:xfrm>
        </p:spPr>
        <p:txBody>
          <a:bodyPr>
            <a:normAutofit fontScale="90000"/>
          </a:bodyPr>
          <a:lstStyle/>
          <a:p>
            <a:r>
              <a:rPr lang="en-GB" dirty="0"/>
              <a:t>Reasons for early initiation</a:t>
            </a:r>
          </a:p>
        </p:txBody>
      </p:sp>
      <p:pic>
        <p:nvPicPr>
          <p:cNvPr id="4" name="Picture 3">
            <a:extLst>
              <a:ext uri="{FF2B5EF4-FFF2-40B4-BE49-F238E27FC236}">
                <a16:creationId xmlns:a16="http://schemas.microsoft.com/office/drawing/2014/main" id="{D77F924A-1981-484C-B4C0-D699909005A9}"/>
              </a:ext>
            </a:extLst>
          </p:cNvPr>
          <p:cNvPicPr>
            <a:picLocks noChangeAspect="1"/>
          </p:cNvPicPr>
          <p:nvPr/>
        </p:nvPicPr>
        <p:blipFill>
          <a:blip r:embed="rId2"/>
          <a:stretch>
            <a:fillRect/>
          </a:stretch>
        </p:blipFill>
        <p:spPr>
          <a:xfrm>
            <a:off x="5725351" y="226292"/>
            <a:ext cx="3166236" cy="774662"/>
          </a:xfrm>
          <a:prstGeom prst="rect">
            <a:avLst/>
          </a:prstGeom>
        </p:spPr>
      </p:pic>
      <p:sp>
        <p:nvSpPr>
          <p:cNvPr id="7" name="Content Placeholder 6">
            <a:extLst>
              <a:ext uri="{FF2B5EF4-FFF2-40B4-BE49-F238E27FC236}">
                <a16:creationId xmlns:a16="http://schemas.microsoft.com/office/drawing/2014/main" id="{219EEB91-0E46-4BA5-A557-11A805C4F30C}"/>
              </a:ext>
            </a:extLst>
          </p:cNvPr>
          <p:cNvSpPr txBox="1">
            <a:spLocks noGrp="1"/>
          </p:cNvSpPr>
          <p:nvPr>
            <p:ph idx="1"/>
          </p:nvPr>
        </p:nvSpPr>
        <p:spPr>
          <a:xfrm>
            <a:off x="252412" y="1216634"/>
            <a:ext cx="8639175" cy="1887696"/>
          </a:xfrm>
          <a:prstGeom prst="rect">
            <a:avLst/>
          </a:prstGeom>
          <a:noFill/>
        </p:spPr>
        <p:txBody>
          <a:bodyPr wrap="square" rtlCol="0">
            <a:spAutoFit/>
          </a:bodyPr>
          <a:lstStyle/>
          <a:p>
            <a:pPr marL="285750" indent="-285750">
              <a:buFont typeface="Arial" panose="020B0604020202020204" pitchFamily="34" charset="0"/>
              <a:buChar char="•"/>
            </a:pPr>
            <a:r>
              <a:rPr lang="en-GB" dirty="0"/>
              <a:t>Could be many!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Too strong stochastic perturbations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 Have focussed so far on lack of CIN. </a:t>
            </a:r>
          </a:p>
        </p:txBody>
      </p:sp>
    </p:spTree>
    <p:extLst>
      <p:ext uri="{BB962C8B-B14F-4D97-AF65-F5344CB8AC3E}">
        <p14:creationId xmlns:p14="http://schemas.microsoft.com/office/powerpoint/2010/main" val="3722539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2093977" y="46939"/>
            <a:ext cx="4921135" cy="365553"/>
          </a:xfrm>
          <a:prstGeom prst="rect">
            <a:avLst/>
          </a:prstGeom>
        </p:spPr>
        <p:txBody>
          <a:bodyPr vert="horz" lIns="91440" tIns="45720" rIns="91440" bIns="45720" rtlCol="0" anchor="b">
            <a:normAutofit lnSpcReduction="1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16</a:t>
            </a:r>
            <a:r>
              <a:rPr lang="en-GB" sz="2000" baseline="30000" dirty="0"/>
              <a:t>th</a:t>
            </a:r>
            <a:r>
              <a:rPr lang="en-GB" sz="2000" dirty="0"/>
              <a:t> May 2017 HWT ensemble case study</a:t>
            </a:r>
          </a:p>
        </p:txBody>
      </p:sp>
      <p:sp>
        <p:nvSpPr>
          <p:cNvPr id="9" name="TextBox 8"/>
          <p:cNvSpPr txBox="1"/>
          <p:nvPr/>
        </p:nvSpPr>
        <p:spPr>
          <a:xfrm>
            <a:off x="6373092" y="4774168"/>
            <a:ext cx="1544012" cy="369332"/>
          </a:xfrm>
          <a:prstGeom prst="rect">
            <a:avLst/>
          </a:prstGeom>
          <a:noFill/>
        </p:spPr>
        <p:txBody>
          <a:bodyPr wrap="none" rtlCol="0">
            <a:spAutoFit/>
          </a:bodyPr>
          <a:lstStyle/>
          <a:p>
            <a:r>
              <a:rPr lang="en-GB" dirty="0"/>
              <a:t>Kirsty Hanley</a:t>
            </a:r>
          </a:p>
        </p:txBody>
      </p:sp>
      <p:pic>
        <p:nvPicPr>
          <p:cNvPr id="10" name="Picture 9"/>
          <p:cNvPicPr>
            <a:picLocks noChangeAspect="1"/>
          </p:cNvPicPr>
          <p:nvPr/>
        </p:nvPicPr>
        <p:blipFill rotWithShape="1">
          <a:blip r:embed="rId2"/>
          <a:srcRect l="11925" r="8184" b="1631"/>
          <a:stretch/>
        </p:blipFill>
        <p:spPr>
          <a:xfrm>
            <a:off x="2093977" y="406020"/>
            <a:ext cx="4805589" cy="3946829"/>
          </a:xfrm>
          <a:prstGeom prst="rect">
            <a:avLst/>
          </a:prstGeom>
        </p:spPr>
      </p:pic>
      <p:sp>
        <p:nvSpPr>
          <p:cNvPr id="11" name="TextBox 10"/>
          <p:cNvSpPr txBox="1"/>
          <p:nvPr/>
        </p:nvSpPr>
        <p:spPr>
          <a:xfrm>
            <a:off x="1417465" y="4207788"/>
            <a:ext cx="5482100" cy="523220"/>
          </a:xfrm>
          <a:prstGeom prst="rect">
            <a:avLst/>
          </a:prstGeom>
          <a:noFill/>
        </p:spPr>
        <p:txBody>
          <a:bodyPr wrap="square" rtlCol="0">
            <a:spAutoFit/>
          </a:bodyPr>
          <a:lstStyle/>
          <a:p>
            <a:r>
              <a:rPr lang="en-GB" sz="1400" dirty="0"/>
              <a:t>Member 1 has best representation of supercells (size, location and timing) in both RA1M and T</a:t>
            </a:r>
          </a:p>
        </p:txBody>
      </p:sp>
    </p:spTree>
    <p:extLst>
      <p:ext uri="{BB962C8B-B14F-4D97-AF65-F5344CB8AC3E}">
        <p14:creationId xmlns:p14="http://schemas.microsoft.com/office/powerpoint/2010/main" val="1792624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
          <p:cNvSpPr>
            <a:spLocks noGrp="1" noChangeArrowheads="1"/>
          </p:cNvSpPr>
          <p:nvPr>
            <p:ph type="title"/>
          </p:nvPr>
        </p:nvSpPr>
        <p:spPr>
          <a:xfrm>
            <a:off x="2401942" y="233326"/>
            <a:ext cx="4892476" cy="576000"/>
          </a:xfrm>
        </p:spPr>
        <p:txBody>
          <a:bodyPr>
            <a:normAutofit fontScale="90000"/>
          </a:bodyPr>
          <a:lstStyle/>
          <a:p>
            <a:pPr>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pPr>
            <a:r>
              <a:rPr lang="en-GB" sz="2400" dirty="0"/>
              <a:t>Convective Initiation ensemble study:</a:t>
            </a:r>
          </a:p>
        </p:txBody>
      </p:sp>
      <p:sp>
        <p:nvSpPr>
          <p:cNvPr id="5" name="TextBox 4"/>
          <p:cNvSpPr txBox="1"/>
          <p:nvPr/>
        </p:nvSpPr>
        <p:spPr>
          <a:xfrm>
            <a:off x="1250271" y="857897"/>
            <a:ext cx="6588732" cy="1061829"/>
          </a:xfrm>
          <a:prstGeom prst="rect">
            <a:avLst/>
          </a:prstGeom>
          <a:noFill/>
        </p:spPr>
        <p:txBody>
          <a:bodyPr wrap="square" rtlCol="0">
            <a:spAutoFit/>
          </a:bodyPr>
          <a:lstStyle/>
          <a:p>
            <a:pPr>
              <a:buFont typeface="Arial" pitchFamily="34" charset="0"/>
              <a:buChar char="•"/>
            </a:pPr>
            <a:r>
              <a:rPr lang="en-GB" sz="2100" dirty="0"/>
              <a:t>Case from 2017 HWT found that RA1-M configuration ensemble had most members initiating too early.</a:t>
            </a:r>
            <a:endParaRPr lang="en-GB" sz="1500" dirty="0"/>
          </a:p>
        </p:txBody>
      </p:sp>
      <p:pic>
        <p:nvPicPr>
          <p:cNvPr id="6" name="Picture 5"/>
          <p:cNvPicPr>
            <a:picLocks noChangeAspect="1"/>
          </p:cNvPicPr>
          <p:nvPr/>
        </p:nvPicPr>
        <p:blipFill>
          <a:blip r:embed="rId3"/>
          <a:stretch>
            <a:fillRect/>
          </a:stretch>
        </p:blipFill>
        <p:spPr>
          <a:xfrm>
            <a:off x="1709682" y="1869311"/>
            <a:ext cx="5778642" cy="2841936"/>
          </a:xfrm>
          <a:prstGeom prst="rect">
            <a:avLst/>
          </a:prstGeom>
        </p:spPr>
      </p:pic>
      <p:sp>
        <p:nvSpPr>
          <p:cNvPr id="2" name="TextBox 1"/>
          <p:cNvSpPr txBox="1"/>
          <p:nvPr/>
        </p:nvSpPr>
        <p:spPr>
          <a:xfrm>
            <a:off x="6373092" y="4774168"/>
            <a:ext cx="1544012" cy="369332"/>
          </a:xfrm>
          <a:prstGeom prst="rect">
            <a:avLst/>
          </a:prstGeom>
          <a:noFill/>
        </p:spPr>
        <p:txBody>
          <a:bodyPr wrap="none" rtlCol="0">
            <a:spAutoFit/>
          </a:bodyPr>
          <a:lstStyle/>
          <a:p>
            <a:r>
              <a:rPr lang="en-GB" dirty="0"/>
              <a:t>Kirsty Hanley</a:t>
            </a:r>
          </a:p>
        </p:txBody>
      </p:sp>
    </p:spTree>
    <p:extLst>
      <p:ext uri="{BB962C8B-B14F-4D97-AF65-F5344CB8AC3E}">
        <p14:creationId xmlns:p14="http://schemas.microsoft.com/office/powerpoint/2010/main" val="27214621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1244138" y="431726"/>
            <a:ext cx="7776864" cy="648072"/>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t>16</a:t>
            </a:r>
            <a:r>
              <a:rPr lang="en-GB" sz="2800" baseline="30000" dirty="0"/>
              <a:t>th</a:t>
            </a:r>
            <a:r>
              <a:rPr lang="en-GB" sz="2800" dirty="0"/>
              <a:t> May 2017 HWT ensemble case study</a:t>
            </a:r>
          </a:p>
        </p:txBody>
      </p:sp>
      <p:sp>
        <p:nvSpPr>
          <p:cNvPr id="8" name="TextBox 7"/>
          <p:cNvSpPr txBox="1"/>
          <p:nvPr/>
        </p:nvSpPr>
        <p:spPr>
          <a:xfrm>
            <a:off x="476739" y="1409773"/>
            <a:ext cx="8002954" cy="2970044"/>
          </a:xfrm>
          <a:prstGeom prst="rect">
            <a:avLst/>
          </a:prstGeom>
          <a:noFill/>
        </p:spPr>
        <p:txBody>
          <a:bodyPr wrap="square" rtlCol="0">
            <a:spAutoFit/>
          </a:bodyPr>
          <a:lstStyle/>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RA1-M initiates too early in most ensemble members (too late in RA1-T).</a:t>
            </a:r>
          </a:p>
          <a:p>
            <a:pPr defTabSz="914400" fontAlgn="base">
              <a:lnSpc>
                <a:spcPct val="85000"/>
              </a:lnSpc>
              <a:spcBef>
                <a:spcPct val="0"/>
              </a:spcBef>
              <a:spcAft>
                <a:spcPct val="0"/>
              </a:spcAft>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Compared to observed soundings CIN too small in all members. </a:t>
            </a:r>
          </a:p>
          <a:p>
            <a:pPr defTabSz="914400" fontAlgn="base">
              <a:lnSpc>
                <a:spcPct val="85000"/>
              </a:lnSpc>
              <a:spcBef>
                <a:spcPct val="0"/>
              </a:spcBef>
              <a:spcAft>
                <a:spcPct val="0"/>
              </a:spcAft>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CIN similar in RA1-M/T and in global which implies not related to configuration of regional models.</a:t>
            </a: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The best RA1-M member in terms of initiation time was too warm and dry compared to </a:t>
            </a:r>
            <a:r>
              <a:rPr lang="en-GB" sz="2000" dirty="0" err="1">
                <a:solidFill>
                  <a:srgbClr val="000000"/>
                </a:solidFill>
                <a:ea typeface="ＭＳ Ｐゴシック" charset="0"/>
              </a:rPr>
              <a:t>mesonet</a:t>
            </a:r>
            <a:r>
              <a:rPr lang="en-GB" sz="2000" dirty="0">
                <a:solidFill>
                  <a:srgbClr val="000000"/>
                </a:solidFill>
                <a:ea typeface="ＭＳ Ｐゴシック" charset="0"/>
              </a:rPr>
              <a:t> </a:t>
            </a:r>
            <a:r>
              <a:rPr lang="en-GB" sz="2000" dirty="0" err="1">
                <a:solidFill>
                  <a:srgbClr val="000000"/>
                </a:solidFill>
                <a:ea typeface="ＭＳ Ｐゴシック" charset="0"/>
              </a:rPr>
              <a:t>obs</a:t>
            </a:r>
            <a:r>
              <a:rPr lang="en-GB" sz="2000" dirty="0">
                <a:solidFill>
                  <a:srgbClr val="000000"/>
                </a:solidFill>
                <a:ea typeface="ＭＳ Ｐゴシック" charset="0"/>
              </a:rPr>
              <a:t> – compensated for lack of CIN.</a:t>
            </a:r>
          </a:p>
        </p:txBody>
      </p:sp>
      <p:sp>
        <p:nvSpPr>
          <p:cNvPr id="9" name="TextBox 8"/>
          <p:cNvSpPr txBox="1"/>
          <p:nvPr/>
        </p:nvSpPr>
        <p:spPr>
          <a:xfrm>
            <a:off x="6373092" y="4774168"/>
            <a:ext cx="1544012" cy="369332"/>
          </a:xfrm>
          <a:prstGeom prst="rect">
            <a:avLst/>
          </a:prstGeom>
          <a:noFill/>
        </p:spPr>
        <p:txBody>
          <a:bodyPr wrap="none" rtlCol="0">
            <a:spAutoFit/>
          </a:bodyPr>
          <a:lstStyle/>
          <a:p>
            <a:r>
              <a:rPr lang="en-GB" dirty="0"/>
              <a:t>Kirsty Hanley</a:t>
            </a:r>
          </a:p>
        </p:txBody>
      </p:sp>
      <p:sp>
        <p:nvSpPr>
          <p:cNvPr id="2" name="TextBox 1"/>
          <p:cNvSpPr txBox="1"/>
          <p:nvPr/>
        </p:nvSpPr>
        <p:spPr>
          <a:xfrm>
            <a:off x="966612" y="4449510"/>
            <a:ext cx="2704587" cy="276999"/>
          </a:xfrm>
          <a:prstGeom prst="rect">
            <a:avLst/>
          </a:prstGeom>
          <a:noFill/>
        </p:spPr>
        <p:txBody>
          <a:bodyPr wrap="none" rtlCol="0">
            <a:spAutoFit/>
          </a:bodyPr>
          <a:lstStyle/>
          <a:p>
            <a:r>
              <a:rPr lang="en-GB" sz="1200" dirty="0"/>
              <a:t>Hanley and Lean 2019 in preparation</a:t>
            </a:r>
          </a:p>
        </p:txBody>
      </p:sp>
    </p:spTree>
    <p:extLst>
      <p:ext uri="{BB962C8B-B14F-4D97-AF65-F5344CB8AC3E}">
        <p14:creationId xmlns:p14="http://schemas.microsoft.com/office/powerpoint/2010/main" val="765837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1518377" y="236341"/>
            <a:ext cx="7217659" cy="648072"/>
          </a:xfrm>
          <a:prstGeom prst="rect">
            <a:avLst/>
          </a:prstGeom>
        </p:spPr>
        <p:txBody>
          <a:bodyPr vert="horz" lIns="91440" tIns="45720" rIns="91440" bIns="45720" rtlCol="0" anchor="b">
            <a:normAutofit fontScale="85000" lnSpcReduction="1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300" dirty="0"/>
              <a:t>Overarching conclusions from HWT Studies</a:t>
            </a:r>
            <a:r>
              <a:rPr lang="en-GB" sz="2400" dirty="0"/>
              <a:t>.</a:t>
            </a:r>
          </a:p>
        </p:txBody>
      </p:sp>
      <p:sp>
        <p:nvSpPr>
          <p:cNvPr id="8" name="TextBox 7"/>
          <p:cNvSpPr txBox="1"/>
          <p:nvPr/>
        </p:nvSpPr>
        <p:spPr>
          <a:xfrm>
            <a:off x="404839" y="997935"/>
            <a:ext cx="7768492" cy="4016484"/>
          </a:xfrm>
          <a:prstGeom prst="rect">
            <a:avLst/>
          </a:prstGeom>
          <a:noFill/>
        </p:spPr>
        <p:txBody>
          <a:bodyPr wrap="square" rtlCol="0">
            <a:spAutoFit/>
          </a:bodyPr>
          <a:lstStyle/>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Compensating errors a big issue. The best looking member was too warm and dry which compensated for lack of CIN. Danger of “tuning” model concentrating just on one thing (rainfall) and without understanding of what the real issues are. </a:t>
            </a: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Driving model very important for performance of regional model. Lack of CIN seems to be, at least in part, inherited from global model. Depends how regional model is initiated. Stable layers often can be traced back a long way (multiscale nature of issue).</a:t>
            </a:r>
          </a:p>
          <a:p>
            <a:pPr marL="457200" indent="-457200" defTabSz="914400" fontAlgn="base">
              <a:lnSpc>
                <a:spcPct val="85000"/>
              </a:lnSpc>
              <a:spcBef>
                <a:spcPct val="0"/>
              </a:spcBef>
              <a:spcAft>
                <a:spcPct val="0"/>
              </a:spcAft>
              <a:buFont typeface="Arial" panose="020B0604020202020204" pitchFamily="34" charset="0"/>
              <a:buChar char="•"/>
            </a:pPr>
            <a:endParaRPr lang="en-GB" sz="2000" i="1"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i="1" dirty="0">
                <a:solidFill>
                  <a:srgbClr val="000000"/>
                </a:solidFill>
                <a:ea typeface="ＭＳ Ｐゴシック" charset="0"/>
              </a:rPr>
              <a:t>Won’t solve problems by changing regional model alone (e.g. by fiddling with stochastic noise, diffusion etc). Danger with too many “knobs” to turn!!</a:t>
            </a:r>
          </a:p>
          <a:p>
            <a:pPr defTabSz="914400" fontAlgn="base">
              <a:lnSpc>
                <a:spcPct val="85000"/>
              </a:lnSpc>
              <a:spcBef>
                <a:spcPct val="0"/>
              </a:spcBef>
              <a:spcAft>
                <a:spcPct val="0"/>
              </a:spcAft>
            </a:pPr>
            <a:endParaRPr lang="en-GB" sz="2000" dirty="0">
              <a:solidFill>
                <a:srgbClr val="000000"/>
              </a:solidFill>
              <a:ea typeface="ＭＳ Ｐゴシック" charset="0"/>
            </a:endParaRPr>
          </a:p>
        </p:txBody>
      </p:sp>
    </p:spTree>
    <p:extLst>
      <p:ext uri="{BB962C8B-B14F-4D97-AF65-F5344CB8AC3E}">
        <p14:creationId xmlns:p14="http://schemas.microsoft.com/office/powerpoint/2010/main" val="174796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3766" y="65357"/>
            <a:ext cx="7721514" cy="576000"/>
          </a:xfrm>
        </p:spPr>
        <p:txBody>
          <a:bodyPr>
            <a:noAutofit/>
          </a:bodyPr>
          <a:lstStyle/>
          <a:p>
            <a:pPr algn="ctr"/>
            <a:r>
              <a:rPr lang="en-US" sz="2400" dirty="0"/>
              <a:t>Not as bad as expected case from 2019 HWT: </a:t>
            </a:r>
            <a:br>
              <a:rPr lang="en-US" sz="2400" dirty="0"/>
            </a:br>
            <a:r>
              <a:rPr lang="en-US" sz="1600" dirty="0"/>
              <a:t>Fort Worth 18z 20/05/2019</a:t>
            </a:r>
            <a:endParaRPr lang="en-GB" sz="2400" dirty="0"/>
          </a:p>
        </p:txBody>
      </p:sp>
      <p:pic>
        <p:nvPicPr>
          <p:cNvPr id="3" name="Picture 2">
            <a:extLst>
              <a:ext uri="{FF2B5EF4-FFF2-40B4-BE49-F238E27FC236}">
                <a16:creationId xmlns:a16="http://schemas.microsoft.com/office/drawing/2014/main" id="{B1F9FCA6-E12A-4CBF-ADC6-FB35CD790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797" y="756685"/>
            <a:ext cx="3704203" cy="3708833"/>
          </a:xfrm>
          <a:prstGeom prst="rect">
            <a:avLst/>
          </a:prstGeom>
        </p:spPr>
      </p:pic>
      <p:sp>
        <p:nvSpPr>
          <p:cNvPr id="5" name="TextBox 4">
            <a:extLst>
              <a:ext uri="{FF2B5EF4-FFF2-40B4-BE49-F238E27FC236}">
                <a16:creationId xmlns:a16="http://schemas.microsoft.com/office/drawing/2014/main" id="{07E666C3-2C41-46F6-A48D-FE31354FD899}"/>
              </a:ext>
            </a:extLst>
          </p:cNvPr>
          <p:cNvSpPr txBox="1"/>
          <p:nvPr/>
        </p:nvSpPr>
        <p:spPr>
          <a:xfrm>
            <a:off x="5630670" y="891641"/>
            <a:ext cx="1393330" cy="338554"/>
          </a:xfrm>
          <a:prstGeom prst="rect">
            <a:avLst/>
          </a:prstGeom>
          <a:noFill/>
        </p:spPr>
        <p:txBody>
          <a:bodyPr wrap="none" rtlCol="0">
            <a:spAutoFit/>
          </a:bodyPr>
          <a:lstStyle/>
          <a:p>
            <a:r>
              <a:rPr lang="en-GB" sz="1600" dirty="0">
                <a:solidFill>
                  <a:srgbClr val="FF0000"/>
                </a:solidFill>
              </a:rPr>
              <a:t>Observations</a:t>
            </a:r>
          </a:p>
        </p:txBody>
      </p:sp>
      <p:sp>
        <p:nvSpPr>
          <p:cNvPr id="7" name="TextBox 6">
            <a:extLst>
              <a:ext uri="{FF2B5EF4-FFF2-40B4-BE49-F238E27FC236}">
                <a16:creationId xmlns:a16="http://schemas.microsoft.com/office/drawing/2014/main" id="{A7DF4BA8-5DDD-4D4C-88C6-1F32F1690242}"/>
              </a:ext>
            </a:extLst>
          </p:cNvPr>
          <p:cNvSpPr txBox="1"/>
          <p:nvPr/>
        </p:nvSpPr>
        <p:spPr>
          <a:xfrm>
            <a:off x="5630670" y="1141925"/>
            <a:ext cx="1632178" cy="338554"/>
          </a:xfrm>
          <a:prstGeom prst="rect">
            <a:avLst/>
          </a:prstGeom>
          <a:noFill/>
        </p:spPr>
        <p:txBody>
          <a:bodyPr wrap="none" rtlCol="0">
            <a:spAutoFit/>
          </a:bodyPr>
          <a:lstStyle/>
          <a:p>
            <a:r>
              <a:rPr lang="en-GB" sz="1600" dirty="0">
                <a:solidFill>
                  <a:schemeClr val="tx2"/>
                </a:solidFill>
              </a:rPr>
              <a:t>Global Model(s)</a:t>
            </a:r>
          </a:p>
        </p:txBody>
      </p:sp>
      <p:sp>
        <p:nvSpPr>
          <p:cNvPr id="8" name="TextBox 7">
            <a:extLst>
              <a:ext uri="{FF2B5EF4-FFF2-40B4-BE49-F238E27FC236}">
                <a16:creationId xmlns:a16="http://schemas.microsoft.com/office/drawing/2014/main" id="{16A281E2-759A-4442-9822-1385B6CB67AE}"/>
              </a:ext>
            </a:extLst>
          </p:cNvPr>
          <p:cNvSpPr txBox="1"/>
          <p:nvPr/>
        </p:nvSpPr>
        <p:spPr>
          <a:xfrm>
            <a:off x="6224639" y="4804946"/>
            <a:ext cx="1165704" cy="338554"/>
          </a:xfrm>
          <a:prstGeom prst="rect">
            <a:avLst/>
          </a:prstGeom>
          <a:noFill/>
        </p:spPr>
        <p:txBody>
          <a:bodyPr wrap="none" rtlCol="0">
            <a:spAutoFit/>
          </a:bodyPr>
          <a:lstStyle/>
          <a:p>
            <a:r>
              <a:rPr lang="en-GB" sz="1600" dirty="0"/>
              <a:t>Matt Lewis</a:t>
            </a:r>
          </a:p>
        </p:txBody>
      </p:sp>
      <p:sp>
        <p:nvSpPr>
          <p:cNvPr id="9" name="Rectangle 8">
            <a:extLst>
              <a:ext uri="{FF2B5EF4-FFF2-40B4-BE49-F238E27FC236}">
                <a16:creationId xmlns:a16="http://schemas.microsoft.com/office/drawing/2014/main" id="{2CD67F53-6769-4B44-A8C8-E70B12AEC80D}"/>
              </a:ext>
            </a:extLst>
          </p:cNvPr>
          <p:cNvSpPr/>
          <p:nvPr/>
        </p:nvSpPr>
        <p:spPr>
          <a:xfrm>
            <a:off x="1883797" y="756685"/>
            <a:ext cx="3704203" cy="3708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71ED7DD-49F5-40A2-B1B7-280063E65F85}"/>
              </a:ext>
            </a:extLst>
          </p:cNvPr>
          <p:cNvSpPr txBox="1"/>
          <p:nvPr/>
        </p:nvSpPr>
        <p:spPr>
          <a:xfrm>
            <a:off x="5963138" y="2274277"/>
            <a:ext cx="3008923" cy="1323439"/>
          </a:xfrm>
          <a:prstGeom prst="rect">
            <a:avLst/>
          </a:prstGeom>
          <a:noFill/>
          <a:ln>
            <a:solidFill>
              <a:schemeClr val="tx1"/>
            </a:solidFill>
          </a:ln>
        </p:spPr>
        <p:txBody>
          <a:bodyPr wrap="square" rtlCol="0">
            <a:spAutoFit/>
          </a:bodyPr>
          <a:lstStyle/>
          <a:p>
            <a:r>
              <a:rPr lang="en-GB" sz="1600" dirty="0"/>
              <a:t>In this case global model originally had inversion where it originated over Mexico but lost as it evolved and moved north.</a:t>
            </a:r>
          </a:p>
        </p:txBody>
      </p:sp>
    </p:spTree>
    <p:extLst>
      <p:ext uri="{BB962C8B-B14F-4D97-AF65-F5344CB8AC3E}">
        <p14:creationId xmlns:p14="http://schemas.microsoft.com/office/powerpoint/2010/main" val="420047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1518377" y="236341"/>
            <a:ext cx="7217659" cy="648072"/>
          </a:xfrm>
          <a:prstGeom prst="rect">
            <a:avLst/>
          </a:prstGeom>
        </p:spPr>
        <p:txBody>
          <a:bodyPr vert="horz" lIns="91440" tIns="45720" rIns="91440" bIns="45720" rtlCol="0" anchor="b">
            <a:normAutofit fontScale="85000" lnSpcReduction="1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300" dirty="0"/>
              <a:t>Overarching conclusions from HWT Studies</a:t>
            </a:r>
            <a:r>
              <a:rPr lang="en-GB" sz="2400" dirty="0"/>
              <a:t>.</a:t>
            </a:r>
          </a:p>
        </p:txBody>
      </p:sp>
      <p:sp>
        <p:nvSpPr>
          <p:cNvPr id="8" name="TextBox 7"/>
          <p:cNvSpPr txBox="1"/>
          <p:nvPr/>
        </p:nvSpPr>
        <p:spPr>
          <a:xfrm>
            <a:off x="404839" y="997935"/>
            <a:ext cx="7768492" cy="4016484"/>
          </a:xfrm>
          <a:prstGeom prst="rect">
            <a:avLst/>
          </a:prstGeom>
          <a:noFill/>
        </p:spPr>
        <p:txBody>
          <a:bodyPr wrap="square" rtlCol="0">
            <a:spAutoFit/>
          </a:bodyPr>
          <a:lstStyle/>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Compensating errors a big issue. The best looking member was too warm and dry which compensated for lack of CIN. Danger of “tuning” model concentrating just on one thing (rainfall) and without understanding of what the real issues are. </a:t>
            </a: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Driving model very important for performance of regional model. Lack of CIN seems to be, at least in part, inherited from global model. Depends how regional model is initiated. Stable layers often can be traced back a long way (multiscale nature of issue).</a:t>
            </a:r>
          </a:p>
          <a:p>
            <a:pPr marL="457200" indent="-457200" defTabSz="914400" fontAlgn="base">
              <a:lnSpc>
                <a:spcPct val="85000"/>
              </a:lnSpc>
              <a:spcBef>
                <a:spcPct val="0"/>
              </a:spcBef>
              <a:spcAft>
                <a:spcPct val="0"/>
              </a:spcAft>
              <a:buFont typeface="Arial" panose="020B0604020202020204" pitchFamily="34" charset="0"/>
              <a:buChar char="•"/>
            </a:pPr>
            <a:endParaRPr lang="en-GB" sz="2000" i="1"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i="1" dirty="0">
                <a:solidFill>
                  <a:srgbClr val="000000"/>
                </a:solidFill>
                <a:ea typeface="ＭＳ Ｐゴシック" charset="0"/>
              </a:rPr>
              <a:t>Won’t solve problems by changing regional model alone (e.g. by fiddling with stochastic noise, diffusion etc). Danger with too many “knobs” to turn!!</a:t>
            </a:r>
          </a:p>
          <a:p>
            <a:pPr defTabSz="914400" fontAlgn="base">
              <a:lnSpc>
                <a:spcPct val="85000"/>
              </a:lnSpc>
              <a:spcBef>
                <a:spcPct val="0"/>
              </a:spcBef>
              <a:spcAft>
                <a:spcPct val="0"/>
              </a:spcAft>
            </a:pPr>
            <a:endParaRPr lang="en-GB" sz="2000" dirty="0">
              <a:solidFill>
                <a:srgbClr val="000000"/>
              </a:solidFill>
              <a:ea typeface="ＭＳ Ｐゴシック" charset="0"/>
            </a:endParaRPr>
          </a:p>
        </p:txBody>
      </p:sp>
    </p:spTree>
    <p:extLst>
      <p:ext uri="{BB962C8B-B14F-4D97-AF65-F5344CB8AC3E}">
        <p14:creationId xmlns:p14="http://schemas.microsoft.com/office/powerpoint/2010/main" val="203876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1926341" y="312658"/>
            <a:ext cx="7217659" cy="648072"/>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300" dirty="0"/>
              <a:t>Other diurnal cycle issues</a:t>
            </a:r>
            <a:r>
              <a:rPr lang="en-GB" sz="2400" dirty="0"/>
              <a:t>.</a:t>
            </a:r>
          </a:p>
        </p:txBody>
      </p:sp>
      <p:sp>
        <p:nvSpPr>
          <p:cNvPr id="8" name="TextBox 7"/>
          <p:cNvSpPr txBox="1"/>
          <p:nvPr/>
        </p:nvSpPr>
        <p:spPr>
          <a:xfrm>
            <a:off x="356130" y="1430269"/>
            <a:ext cx="7768492" cy="3493264"/>
          </a:xfrm>
          <a:prstGeom prst="rect">
            <a:avLst/>
          </a:prstGeom>
          <a:noFill/>
        </p:spPr>
        <p:txBody>
          <a:bodyPr wrap="square" rtlCol="0">
            <a:spAutoFit/>
          </a:bodyPr>
          <a:lstStyle/>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Too rapid initiation of rain after cloud/too rapid rise in </a:t>
            </a:r>
            <a:r>
              <a:rPr lang="en-GB" sz="2000" dirty="0" err="1">
                <a:solidFill>
                  <a:srgbClr val="000000"/>
                </a:solidFill>
                <a:ea typeface="ＭＳ Ｐゴシック" charset="0"/>
              </a:rPr>
              <a:t>rainrate</a:t>
            </a:r>
            <a:r>
              <a:rPr lang="en-GB" sz="2000" dirty="0">
                <a:solidFill>
                  <a:srgbClr val="000000"/>
                </a:solidFill>
                <a:ea typeface="ＭＳ Ｐゴシック" charset="0"/>
              </a:rPr>
              <a:t> a common theme. (Picked out in pooling by diurnal cycle peak being relatively earlier than initiation).</a:t>
            </a:r>
          </a:p>
          <a:p>
            <a:pPr marL="457200" indent="-457200" defTabSz="914400" fontAlgn="base">
              <a:lnSpc>
                <a:spcPct val="85000"/>
              </a:lnSpc>
              <a:spcBef>
                <a:spcPct val="0"/>
              </a:spcBef>
              <a:spcAft>
                <a:spcPct val="0"/>
              </a:spcAft>
              <a:buFont typeface="Arial" panose="020B0604020202020204" pitchFamily="34" charset="0"/>
              <a:buChar char="•"/>
            </a:pPr>
            <a:endParaRPr lang="en-GB" sz="2000" i="1"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Need more detailed analysis to understand this including lifecycle analysis and idealised modelling.</a:t>
            </a: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r>
              <a:rPr lang="en-GB" sz="2000" dirty="0">
                <a:solidFill>
                  <a:srgbClr val="000000"/>
                </a:solidFill>
                <a:ea typeface="ＭＳ Ｐゴシック" charset="0"/>
              </a:rPr>
              <a:t>Possible that issue is related to incorrect structure of updrafts in model c.f. yesterdays discussion of plumes (Morrison</a:t>
            </a:r>
            <a:r>
              <a:rPr lang="en-GB" sz="2000">
                <a:solidFill>
                  <a:srgbClr val="000000"/>
                </a:solidFill>
                <a:ea typeface="ＭＳ Ｐゴシック" charset="0"/>
              </a:rPr>
              <a:t>, Till).</a:t>
            </a: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marL="457200" indent="-457200" defTabSz="914400" fontAlgn="base">
              <a:lnSpc>
                <a:spcPct val="85000"/>
              </a:lnSpc>
              <a:spcBef>
                <a:spcPct val="0"/>
              </a:spcBef>
              <a:spcAft>
                <a:spcPct val="0"/>
              </a:spcAft>
              <a:buFont typeface="Arial" panose="020B0604020202020204" pitchFamily="34" charset="0"/>
              <a:buChar char="•"/>
            </a:pPr>
            <a:endParaRPr lang="en-GB" sz="2000" dirty="0">
              <a:solidFill>
                <a:srgbClr val="000000"/>
              </a:solidFill>
              <a:ea typeface="ＭＳ Ｐゴシック" charset="0"/>
            </a:endParaRPr>
          </a:p>
          <a:p>
            <a:pPr defTabSz="914400" fontAlgn="base">
              <a:lnSpc>
                <a:spcPct val="85000"/>
              </a:lnSpc>
              <a:spcBef>
                <a:spcPct val="0"/>
              </a:spcBef>
              <a:spcAft>
                <a:spcPct val="0"/>
              </a:spcAft>
            </a:pPr>
            <a:endParaRPr lang="en-GB" sz="2000" dirty="0">
              <a:solidFill>
                <a:srgbClr val="000000"/>
              </a:solidFill>
              <a:ea typeface="ＭＳ Ｐゴシック" charset="0"/>
            </a:endParaRPr>
          </a:p>
        </p:txBody>
      </p:sp>
    </p:spTree>
    <p:extLst>
      <p:ext uri="{BB962C8B-B14F-4D97-AF65-F5344CB8AC3E}">
        <p14:creationId xmlns:p14="http://schemas.microsoft.com/office/powerpoint/2010/main" val="337276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1055607"/>
            <a:ext cx="8640000" cy="3655565"/>
          </a:xfrm>
        </p:spPr>
        <p:txBody>
          <a:bodyPr>
            <a:normAutofit/>
          </a:bodyPr>
          <a:lstStyle/>
          <a:p>
            <a:r>
              <a:rPr lang="en-GB" dirty="0"/>
              <a:t>Met Office has run 1.5km UK version of Unified Model for about 10 years (UKV). </a:t>
            </a:r>
            <a:endParaRPr lang="en-GB" i="1" dirty="0"/>
          </a:p>
          <a:p>
            <a:r>
              <a:rPr lang="en-GB" dirty="0"/>
              <a:t>Numerous other instances of convection permitting UM configurations around world run by UM Partners or for specific projects at various </a:t>
            </a:r>
            <a:r>
              <a:rPr lang="en-GB" dirty="0" err="1"/>
              <a:t>gridlengths</a:t>
            </a:r>
            <a:r>
              <a:rPr lang="en-GB" dirty="0"/>
              <a:t> from 1.5km to ~4km.</a:t>
            </a:r>
          </a:p>
          <a:p>
            <a:r>
              <a:rPr lang="en-GB" dirty="0"/>
              <a:t>Current configurations run without any convection parameterisation. Older UK/Europe configurations ran with CAPE dependent CAPE closure version of mass flux convection scheme (Nigel Roberts).</a:t>
            </a:r>
          </a:p>
          <a:p>
            <a:r>
              <a:rPr lang="en-GB" dirty="0"/>
              <a:t>Although these models provided a “step change” improvement over the previous generation of O(10km) models they do have a number of biases one of which is issues with initiation/diurnal cycle. </a:t>
            </a:r>
          </a:p>
          <a:p>
            <a:endParaRPr lang="en-GB" dirty="0"/>
          </a:p>
          <a:p>
            <a:endParaRPr lang="en-GB" dirty="0"/>
          </a:p>
        </p:txBody>
      </p:sp>
      <p:sp>
        <p:nvSpPr>
          <p:cNvPr id="3" name="Title 2"/>
          <p:cNvSpPr>
            <a:spLocks noGrp="1"/>
          </p:cNvSpPr>
          <p:nvPr>
            <p:ph type="title"/>
          </p:nvPr>
        </p:nvSpPr>
        <p:spPr>
          <a:xfrm>
            <a:off x="252000" y="479607"/>
            <a:ext cx="8640000" cy="576000"/>
          </a:xfrm>
        </p:spPr>
        <p:txBody>
          <a:bodyPr/>
          <a:lstStyle/>
          <a:p>
            <a:r>
              <a:rPr lang="en-GB" dirty="0"/>
              <a:t>Introduction</a:t>
            </a:r>
          </a:p>
        </p:txBody>
      </p:sp>
    </p:spTree>
    <p:extLst>
      <p:ext uri="{BB962C8B-B14F-4D97-AF65-F5344CB8AC3E}">
        <p14:creationId xmlns:p14="http://schemas.microsoft.com/office/powerpoint/2010/main" val="343166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3427" y="1078032"/>
            <a:ext cx="5304657" cy="507831"/>
          </a:xfrm>
          <a:prstGeom prst="rect">
            <a:avLst/>
          </a:prstGeom>
          <a:noFill/>
        </p:spPr>
        <p:txBody>
          <a:bodyPr wrap="none" rtlCol="0">
            <a:spAutoFit/>
          </a:bodyPr>
          <a:lstStyle/>
          <a:p>
            <a:pPr algn="ctr"/>
            <a:r>
              <a:rPr lang="en-US" sz="1350" b="1" dirty="0"/>
              <a:t>Cell tracks for cells exceeding 90</a:t>
            </a:r>
            <a:r>
              <a:rPr lang="en-US" sz="1350" b="1" baseline="30000" dirty="0"/>
              <a:t>th</a:t>
            </a:r>
            <a:r>
              <a:rPr lang="en-US" sz="1350" b="1" dirty="0"/>
              <a:t> percentile of cell-mean rain</a:t>
            </a:r>
          </a:p>
          <a:p>
            <a:pPr algn="ctr"/>
            <a:r>
              <a:rPr lang="en-US" sz="1350" b="1" dirty="0"/>
              <a:t>(AKA strongest cells)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83" y="1690652"/>
            <a:ext cx="8398233" cy="2026318"/>
          </a:xfrm>
          <a:prstGeom prst="rect">
            <a:avLst/>
          </a:prstGeom>
        </p:spPr>
      </p:pic>
      <p:sp>
        <p:nvSpPr>
          <p:cNvPr id="3" name="TextBox 2"/>
          <p:cNvSpPr txBox="1"/>
          <p:nvPr/>
        </p:nvSpPr>
        <p:spPr>
          <a:xfrm>
            <a:off x="1919672" y="3865689"/>
            <a:ext cx="5195653" cy="300082"/>
          </a:xfrm>
          <a:prstGeom prst="rect">
            <a:avLst/>
          </a:prstGeom>
          <a:noFill/>
        </p:spPr>
        <p:txBody>
          <a:bodyPr wrap="none" rtlCol="0">
            <a:spAutoFit/>
          </a:bodyPr>
          <a:lstStyle/>
          <a:p>
            <a:r>
              <a:rPr lang="en-US" sz="1350" b="1" dirty="0"/>
              <a:t>Strongest cells are long-lived in reality </a:t>
            </a:r>
            <a:r>
              <a:rPr lang="mr-IN" sz="1350" b="1" dirty="0"/>
              <a:t>–</a:t>
            </a:r>
            <a:r>
              <a:rPr lang="en-US" sz="1350" b="1" dirty="0"/>
              <a:t> short-lived in model</a:t>
            </a:r>
          </a:p>
        </p:txBody>
      </p:sp>
      <p:sp>
        <p:nvSpPr>
          <p:cNvPr id="7" name="Rectangle 1">
            <a:extLst>
              <a:ext uri="{FF2B5EF4-FFF2-40B4-BE49-F238E27FC236}">
                <a16:creationId xmlns:a16="http://schemas.microsoft.com/office/drawing/2014/main" id="{63952857-EB43-4A08-AEC4-7C208FE650C1}"/>
              </a:ext>
            </a:extLst>
          </p:cNvPr>
          <p:cNvSpPr txBox="1">
            <a:spLocks noChangeArrowheads="1"/>
          </p:cNvSpPr>
          <p:nvPr/>
        </p:nvSpPr>
        <p:spPr>
          <a:xfrm>
            <a:off x="1926341" y="312658"/>
            <a:ext cx="7217659" cy="648072"/>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300" dirty="0"/>
              <a:t>Other diurnal cycle issues</a:t>
            </a:r>
            <a:r>
              <a:rPr lang="en-GB" sz="2400" dirty="0"/>
              <a:t>.</a:t>
            </a:r>
          </a:p>
        </p:txBody>
      </p:sp>
      <p:sp>
        <p:nvSpPr>
          <p:cNvPr id="8" name="TextBox 7">
            <a:extLst>
              <a:ext uri="{FF2B5EF4-FFF2-40B4-BE49-F238E27FC236}">
                <a16:creationId xmlns:a16="http://schemas.microsoft.com/office/drawing/2014/main" id="{BC2F002C-1E6E-4689-A9B2-0D38661074EC}"/>
              </a:ext>
            </a:extLst>
          </p:cNvPr>
          <p:cNvSpPr txBox="1"/>
          <p:nvPr/>
        </p:nvSpPr>
        <p:spPr>
          <a:xfrm>
            <a:off x="6909848" y="4406625"/>
            <a:ext cx="1963038" cy="369332"/>
          </a:xfrm>
          <a:prstGeom prst="rect">
            <a:avLst/>
          </a:prstGeom>
          <a:noFill/>
        </p:spPr>
        <p:txBody>
          <a:bodyPr wrap="none" rtlCol="0">
            <a:spAutoFit/>
          </a:bodyPr>
          <a:lstStyle/>
          <a:p>
            <a:r>
              <a:rPr lang="en-GB" dirty="0"/>
              <a:t>T Lane, M Jucker</a:t>
            </a:r>
          </a:p>
        </p:txBody>
      </p:sp>
    </p:spTree>
    <p:extLst>
      <p:ext uri="{BB962C8B-B14F-4D97-AF65-F5344CB8AC3E}">
        <p14:creationId xmlns:p14="http://schemas.microsoft.com/office/powerpoint/2010/main" val="10961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8297" y="94189"/>
            <a:ext cx="4727406" cy="576000"/>
          </a:xfrm>
        </p:spPr>
        <p:txBody>
          <a:bodyPr>
            <a:normAutofit/>
          </a:bodyPr>
          <a:lstStyle/>
          <a:p>
            <a:r>
              <a:rPr lang="en-GB" dirty="0"/>
              <a:t>Conclusions</a:t>
            </a:r>
          </a:p>
        </p:txBody>
      </p:sp>
      <p:sp>
        <p:nvSpPr>
          <p:cNvPr id="7" name="Content Placeholder 6">
            <a:extLst>
              <a:ext uri="{FF2B5EF4-FFF2-40B4-BE49-F238E27FC236}">
                <a16:creationId xmlns:a16="http://schemas.microsoft.com/office/drawing/2014/main" id="{219EEB91-0E46-4BA5-A557-11A805C4F30C}"/>
              </a:ext>
            </a:extLst>
          </p:cNvPr>
          <p:cNvSpPr txBox="1">
            <a:spLocks noGrp="1"/>
          </p:cNvSpPr>
          <p:nvPr>
            <p:ph idx="1"/>
          </p:nvPr>
        </p:nvSpPr>
        <p:spPr>
          <a:xfrm>
            <a:off x="158628" y="729363"/>
            <a:ext cx="8639175" cy="4483279"/>
          </a:xfrm>
          <a:prstGeom prst="rect">
            <a:avLst/>
          </a:prstGeom>
          <a:noFill/>
        </p:spPr>
        <p:txBody>
          <a:bodyPr wrap="square" rtlCol="0">
            <a:spAutoFit/>
          </a:bodyPr>
          <a:lstStyle/>
          <a:p>
            <a:pPr marL="285750" indent="-285750">
              <a:buFont typeface="Arial" panose="020B0604020202020204" pitchFamily="34" charset="0"/>
              <a:buChar char="•"/>
            </a:pPr>
            <a:r>
              <a:rPr lang="en-GB" dirty="0"/>
              <a:t>Different RA configurations for tropics and midlatitudes related to convection being under-resolved in midlatitudes.</a:t>
            </a:r>
          </a:p>
          <a:p>
            <a:pPr marL="285750" indent="-285750">
              <a:buFont typeface="Arial" panose="020B0604020202020204" pitchFamily="34" charset="0"/>
              <a:buChar char="•"/>
            </a:pPr>
            <a:r>
              <a:rPr lang="en-GB" dirty="0"/>
              <a:t>Systematic errors in diurnal cycle seen with km scale models using RA configurations have been elucidated by UM Partnership Convection WG.</a:t>
            </a:r>
          </a:p>
          <a:p>
            <a:pPr marL="285750" indent="-285750">
              <a:buFont typeface="Arial" panose="020B0604020202020204" pitchFamily="34" charset="0"/>
              <a:buChar char="•"/>
            </a:pPr>
            <a:r>
              <a:rPr lang="en-GB" dirty="0"/>
              <a:t>Main signals are early initiation and peak of convection (</a:t>
            </a:r>
            <a:r>
              <a:rPr lang="en-GB" dirty="0" err="1"/>
              <a:t>esp</a:t>
            </a:r>
            <a:r>
              <a:rPr lang="en-GB" dirty="0"/>
              <a:t> in tropics) and too rapid growth of convection after initiation.</a:t>
            </a:r>
          </a:p>
          <a:p>
            <a:pPr marL="285750" indent="-285750">
              <a:buFont typeface="Arial" panose="020B0604020202020204" pitchFamily="34" charset="0"/>
              <a:buChar char="•"/>
            </a:pPr>
            <a:r>
              <a:rPr lang="en-GB" dirty="0"/>
              <a:t>Early initiation speculated to be due to lack of CIN or too strong stochastic perturbations. Evidence for former from individual cases e.g. HWT 2017 – need more robust analysis </a:t>
            </a:r>
            <a:r>
              <a:rPr lang="en-GB"/>
              <a:t>of pre-convective </a:t>
            </a:r>
            <a:r>
              <a:rPr lang="en-GB" dirty="0"/>
              <a:t>environment (</a:t>
            </a:r>
            <a:r>
              <a:rPr lang="en-GB" i="1" dirty="0"/>
              <a:t>HWT 2019, UKCP18?).</a:t>
            </a:r>
          </a:p>
          <a:p>
            <a:pPr marL="285750" indent="-285750">
              <a:buFont typeface="Arial" panose="020B0604020202020204" pitchFamily="34" charset="0"/>
              <a:buChar char="•"/>
            </a:pPr>
            <a:r>
              <a:rPr lang="en-GB" dirty="0"/>
              <a:t>Evidence that larger scale errors from global model has strong influence on regional models. Can’t solve issues in regional models in regional models alone.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0814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79" y="890273"/>
            <a:ext cx="8890782" cy="3362953"/>
          </a:xfrm>
        </p:spPr>
        <p:txBody>
          <a:bodyPr>
            <a:normAutofit fontScale="92500" lnSpcReduction="20000"/>
          </a:bodyPr>
          <a:lstStyle/>
          <a:p>
            <a:r>
              <a:rPr lang="en-GB" sz="1900" dirty="0"/>
              <a:t>RMED in Met Office maintains “Regional Atmosphere” (RA) configurations.</a:t>
            </a:r>
          </a:p>
          <a:p>
            <a:pPr marL="0" indent="0">
              <a:buNone/>
            </a:pPr>
            <a:endParaRPr lang="en-GB" sz="1900" dirty="0"/>
          </a:p>
          <a:p>
            <a:r>
              <a:rPr lang="en-GB" sz="1900" dirty="0"/>
              <a:t>Two flavours M and T (Midlatitude and Tropical).</a:t>
            </a:r>
          </a:p>
          <a:p>
            <a:pPr marL="0" indent="0">
              <a:buNone/>
            </a:pPr>
            <a:endParaRPr lang="en-GB" sz="1900" dirty="0"/>
          </a:p>
          <a:p>
            <a:r>
              <a:rPr lang="en-GB" sz="1900" dirty="0"/>
              <a:t>Differences in configuration between M and T:</a:t>
            </a:r>
          </a:p>
          <a:p>
            <a:pPr lvl="1"/>
            <a:r>
              <a:rPr lang="en-GB" sz="1500" dirty="0"/>
              <a:t>Diffusion changes – </a:t>
            </a:r>
            <a:r>
              <a:rPr lang="en-GB" sz="1500" i="1" dirty="0"/>
              <a:t>smaller in M</a:t>
            </a:r>
          </a:p>
          <a:p>
            <a:pPr lvl="1"/>
            <a:r>
              <a:rPr lang="en-GB" sz="1500" dirty="0"/>
              <a:t>Stochastic perturbations – </a:t>
            </a:r>
            <a:r>
              <a:rPr lang="en-GB" sz="1500" i="1" dirty="0"/>
              <a:t>only in M.</a:t>
            </a:r>
          </a:p>
          <a:p>
            <a:pPr lvl="1"/>
            <a:r>
              <a:rPr lang="en-GB" sz="1500" dirty="0"/>
              <a:t>Different vertical levels </a:t>
            </a:r>
            <a:r>
              <a:rPr lang="en-GB" sz="1500" i="1" dirty="0"/>
              <a:t>- higher in T.</a:t>
            </a:r>
          </a:p>
          <a:p>
            <a:pPr lvl="1"/>
            <a:r>
              <a:rPr lang="en-GB" sz="1500" dirty="0"/>
              <a:t>Difference cloud scheme </a:t>
            </a:r>
            <a:r>
              <a:rPr lang="en-GB" sz="1500" i="1" dirty="0"/>
              <a:t>- PC2 in T, Smith in M.</a:t>
            </a:r>
          </a:p>
          <a:p>
            <a:pPr marL="0" indent="0">
              <a:buNone/>
            </a:pPr>
            <a:r>
              <a:rPr lang="en-GB" sz="1900" dirty="0"/>
              <a:t>     </a:t>
            </a:r>
            <a:r>
              <a:rPr lang="en-GB" sz="1900" i="1" dirty="0"/>
              <a:t>First two of these mitigate towards less smoothing in midlatitudes.</a:t>
            </a:r>
          </a:p>
          <a:p>
            <a:pPr marL="0" indent="0">
              <a:buNone/>
            </a:pPr>
            <a:endParaRPr lang="en-GB" sz="1900" i="1" dirty="0"/>
          </a:p>
          <a:p>
            <a:r>
              <a:rPr lang="en-GB" sz="1900" dirty="0"/>
              <a:t>A key driver for these differences is convection being under-resolved in </a:t>
            </a:r>
            <a:r>
              <a:rPr lang="en-GB" sz="1900" dirty="0" err="1"/>
              <a:t>midlattitudes</a:t>
            </a:r>
            <a:r>
              <a:rPr lang="en-GB" sz="1900" dirty="0"/>
              <a:t>.</a:t>
            </a:r>
          </a:p>
          <a:p>
            <a:pPr marL="0" indent="0">
              <a:buNone/>
            </a:pPr>
            <a:endParaRPr lang="en-GB" sz="1900" dirty="0"/>
          </a:p>
          <a:p>
            <a:pPr lvl="1"/>
            <a:endParaRPr lang="en-GB" dirty="0"/>
          </a:p>
          <a:p>
            <a:endParaRPr lang="en-GB" dirty="0"/>
          </a:p>
        </p:txBody>
      </p:sp>
      <p:sp>
        <p:nvSpPr>
          <p:cNvPr id="3" name="Title 2"/>
          <p:cNvSpPr>
            <a:spLocks noGrp="1"/>
          </p:cNvSpPr>
          <p:nvPr>
            <p:ph type="title"/>
          </p:nvPr>
        </p:nvSpPr>
        <p:spPr>
          <a:xfrm>
            <a:off x="2329938" y="0"/>
            <a:ext cx="4484123" cy="576000"/>
          </a:xfrm>
        </p:spPr>
        <p:txBody>
          <a:bodyPr/>
          <a:lstStyle/>
          <a:p>
            <a:r>
              <a:rPr lang="en-GB" dirty="0"/>
              <a:t>RA Configurations</a:t>
            </a:r>
          </a:p>
        </p:txBody>
      </p:sp>
    </p:spTree>
    <p:extLst>
      <p:ext uri="{BB962C8B-B14F-4D97-AF65-F5344CB8AC3E}">
        <p14:creationId xmlns:p14="http://schemas.microsoft.com/office/powerpoint/2010/main" val="180274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59552" y="565195"/>
            <a:ext cx="5862780" cy="576000"/>
          </a:xfrm>
        </p:spPr>
        <p:txBody>
          <a:bodyPr>
            <a:normAutofit fontScale="90000"/>
          </a:bodyPr>
          <a:lstStyle/>
          <a:p>
            <a:pPr algn="ctr"/>
            <a:r>
              <a:rPr lang="en-GB" sz="2800" dirty="0"/>
              <a:t>Average cell diameter (km)</a:t>
            </a:r>
            <a:br>
              <a:rPr lang="en-GB" sz="2800" dirty="0"/>
            </a:br>
            <a:r>
              <a:rPr lang="en-GB" sz="2200" dirty="0"/>
              <a:t>(averaged over 22 convective cases over UK)</a:t>
            </a:r>
          </a:p>
        </p:txBody>
      </p:sp>
      <p:graphicFrame>
        <p:nvGraphicFramePr>
          <p:cNvPr id="2" name="Table 1"/>
          <p:cNvGraphicFramePr>
            <a:graphicFrameLocks noGrp="1"/>
          </p:cNvGraphicFramePr>
          <p:nvPr>
            <p:extLst/>
          </p:nvPr>
        </p:nvGraphicFramePr>
        <p:xfrm>
          <a:off x="2011159" y="1228979"/>
          <a:ext cx="5159566" cy="2801697"/>
        </p:xfrm>
        <a:graphic>
          <a:graphicData uri="http://schemas.openxmlformats.org/drawingml/2006/table">
            <a:tbl>
              <a:tblPr/>
              <a:tblGrid>
                <a:gridCol w="1720288">
                  <a:extLst>
                    <a:ext uri="{9D8B030D-6E8A-4147-A177-3AD203B41FA5}">
                      <a16:colId xmlns:a16="http://schemas.microsoft.com/office/drawing/2014/main" val="3235178380"/>
                    </a:ext>
                  </a:extLst>
                </a:gridCol>
                <a:gridCol w="1718990">
                  <a:extLst>
                    <a:ext uri="{9D8B030D-6E8A-4147-A177-3AD203B41FA5}">
                      <a16:colId xmlns:a16="http://schemas.microsoft.com/office/drawing/2014/main" val="3297285380"/>
                    </a:ext>
                  </a:extLst>
                </a:gridCol>
                <a:gridCol w="1720288">
                  <a:extLst>
                    <a:ext uri="{9D8B030D-6E8A-4147-A177-3AD203B41FA5}">
                      <a16:colId xmlns:a16="http://schemas.microsoft.com/office/drawing/2014/main" val="2252305866"/>
                    </a:ext>
                  </a:extLst>
                </a:gridCol>
              </a:tblGrid>
              <a:tr h="568662">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Threshold (mm/hr)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Radar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UKV (1.5km model).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3264908"/>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0.125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7.81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16.04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0124964"/>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6.32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13.21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3490613"/>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5.58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11.71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1065317"/>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4.42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9.93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644846"/>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3.28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7.95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7656121"/>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2.57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5.96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3636451"/>
                  </a:ext>
                </a:extLst>
              </a:tr>
              <a:tr h="319005">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1" i="0" u="none" strike="noStrike" cap="none" normalizeH="0" baseline="0" dirty="0">
                          <a:ln>
                            <a:noFill/>
                          </a:ln>
                          <a:solidFill>
                            <a:srgbClr val="000000"/>
                          </a:solidFill>
                          <a:effectLst/>
                          <a:latin typeface="Arial" charset="0"/>
                        </a:rPr>
                        <a:t>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2.13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35000"/>
                        </a:spcBef>
                        <a:spcAft>
                          <a:spcPct val="35000"/>
                        </a:spcAft>
                        <a:buClrTx/>
                        <a:buSzTx/>
                        <a:buFontTx/>
                        <a:buNone/>
                        <a:tabLst/>
                      </a:pPr>
                      <a:r>
                        <a:rPr kumimoji="0" lang="en-GB" sz="1400" b="0" i="0" u="none" strike="noStrike" cap="none" normalizeH="0" baseline="0" dirty="0">
                          <a:ln>
                            <a:noFill/>
                          </a:ln>
                          <a:solidFill>
                            <a:srgbClr val="000000"/>
                          </a:solidFill>
                          <a:effectLst/>
                          <a:latin typeface="Arial" charset="0"/>
                        </a:rPr>
                        <a:t>3.37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9746200"/>
                  </a:ext>
                </a:extLst>
              </a:tr>
            </a:tbl>
          </a:graphicData>
        </a:graphic>
      </p:graphicFrame>
      <p:sp>
        <p:nvSpPr>
          <p:cNvPr id="7" name="TextBox 6"/>
          <p:cNvSpPr txBox="1"/>
          <p:nvPr/>
        </p:nvSpPr>
        <p:spPr>
          <a:xfrm>
            <a:off x="1765611" y="4118459"/>
            <a:ext cx="5650662" cy="563231"/>
          </a:xfrm>
          <a:prstGeom prst="rect">
            <a:avLst/>
          </a:prstGeom>
          <a:noFill/>
        </p:spPr>
        <p:txBody>
          <a:bodyPr wrap="square" rtlCol="0">
            <a:spAutoFit/>
          </a:bodyPr>
          <a:lstStyle/>
          <a:p>
            <a:pPr defTabSz="914400" fontAlgn="base">
              <a:lnSpc>
                <a:spcPct val="85000"/>
              </a:lnSpc>
              <a:spcBef>
                <a:spcPct val="0"/>
              </a:spcBef>
              <a:spcAft>
                <a:spcPct val="0"/>
              </a:spcAft>
            </a:pPr>
            <a:r>
              <a:rPr lang="en-GB" dirty="0">
                <a:solidFill>
                  <a:srgbClr val="000000"/>
                </a:solidFill>
                <a:ea typeface="ＭＳ Ｐゴシック" charset="0"/>
              </a:rPr>
              <a:t>This is as measured by surface </a:t>
            </a:r>
            <a:r>
              <a:rPr lang="en-GB" dirty="0" err="1">
                <a:solidFill>
                  <a:srgbClr val="000000"/>
                </a:solidFill>
                <a:ea typeface="ＭＳ Ｐゴシック" charset="0"/>
              </a:rPr>
              <a:t>rainrate</a:t>
            </a:r>
            <a:r>
              <a:rPr lang="en-GB" dirty="0">
                <a:solidFill>
                  <a:srgbClr val="000000"/>
                </a:solidFill>
                <a:ea typeface="ＭＳ Ｐゴシック" charset="0"/>
              </a:rPr>
              <a:t>, even worse for updrafts, turbulence etc.</a:t>
            </a:r>
          </a:p>
        </p:txBody>
      </p:sp>
      <p:sp>
        <p:nvSpPr>
          <p:cNvPr id="3" name="TextBox 2"/>
          <p:cNvSpPr txBox="1"/>
          <p:nvPr/>
        </p:nvSpPr>
        <p:spPr>
          <a:xfrm>
            <a:off x="6411543" y="4769472"/>
            <a:ext cx="1518364" cy="369332"/>
          </a:xfrm>
          <a:prstGeom prst="rect">
            <a:avLst/>
          </a:prstGeom>
          <a:noFill/>
        </p:spPr>
        <p:txBody>
          <a:bodyPr wrap="none" rtlCol="0">
            <a:spAutoFit/>
          </a:bodyPr>
          <a:lstStyle/>
          <a:p>
            <a:r>
              <a:rPr lang="en-GB" dirty="0"/>
              <a:t>Emilie Carter</a:t>
            </a:r>
          </a:p>
        </p:txBody>
      </p:sp>
    </p:spTree>
    <p:extLst>
      <p:ext uri="{BB962C8B-B14F-4D97-AF65-F5344CB8AC3E}">
        <p14:creationId xmlns:p14="http://schemas.microsoft.com/office/powerpoint/2010/main" val="310105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5507" y="576000"/>
            <a:ext cx="8932984" cy="622847"/>
          </a:xfrm>
        </p:spPr>
        <p:txBody>
          <a:bodyPr>
            <a:normAutofit/>
          </a:bodyPr>
          <a:lstStyle/>
          <a:p>
            <a:r>
              <a:rPr lang="en-GB" sz="1900" dirty="0"/>
              <a:t>T configuration struggles to initiate convection in UK when small, scattered showers.</a:t>
            </a:r>
          </a:p>
          <a:p>
            <a:endParaRPr lang="en-GB" sz="1900" dirty="0"/>
          </a:p>
          <a:p>
            <a:pPr lvl="1"/>
            <a:endParaRPr lang="en-GB" dirty="0"/>
          </a:p>
          <a:p>
            <a:endParaRPr lang="en-GB" dirty="0"/>
          </a:p>
        </p:txBody>
      </p:sp>
      <p:sp>
        <p:nvSpPr>
          <p:cNvPr id="3" name="Title 2"/>
          <p:cNvSpPr>
            <a:spLocks noGrp="1"/>
          </p:cNvSpPr>
          <p:nvPr>
            <p:ph type="title"/>
          </p:nvPr>
        </p:nvSpPr>
        <p:spPr>
          <a:xfrm>
            <a:off x="2329938" y="0"/>
            <a:ext cx="4484123" cy="576000"/>
          </a:xfrm>
        </p:spPr>
        <p:txBody>
          <a:bodyPr/>
          <a:lstStyle/>
          <a:p>
            <a:r>
              <a:rPr lang="en-GB" dirty="0"/>
              <a:t>RA Configurations</a:t>
            </a:r>
          </a:p>
        </p:txBody>
      </p:sp>
      <p:pic>
        <p:nvPicPr>
          <p:cNvPr id="4" name="Picture 3">
            <a:extLst>
              <a:ext uri="{FF2B5EF4-FFF2-40B4-BE49-F238E27FC236}">
                <a16:creationId xmlns:a16="http://schemas.microsoft.com/office/drawing/2014/main" id="{1429DECE-CA4F-4671-9B2C-DDE2883F7BD2}"/>
              </a:ext>
            </a:extLst>
          </p:cNvPr>
          <p:cNvPicPr>
            <a:picLocks noChangeAspect="1"/>
          </p:cNvPicPr>
          <p:nvPr/>
        </p:nvPicPr>
        <p:blipFill>
          <a:blip r:embed="rId2"/>
          <a:stretch>
            <a:fillRect/>
          </a:stretch>
        </p:blipFill>
        <p:spPr>
          <a:xfrm>
            <a:off x="1495348" y="990872"/>
            <a:ext cx="5039096" cy="2655506"/>
          </a:xfrm>
          <a:prstGeom prst="rect">
            <a:avLst/>
          </a:prstGeom>
        </p:spPr>
      </p:pic>
      <p:sp>
        <p:nvSpPr>
          <p:cNvPr id="5" name="TextBox 14">
            <a:extLst>
              <a:ext uri="{FF2B5EF4-FFF2-40B4-BE49-F238E27FC236}">
                <a16:creationId xmlns:a16="http://schemas.microsoft.com/office/drawing/2014/main" id="{960DF5DF-C0D9-4380-A379-20C359DC457A}"/>
              </a:ext>
            </a:extLst>
          </p:cNvPr>
          <p:cNvSpPr txBox="1">
            <a:spLocks noChangeArrowheads="1"/>
          </p:cNvSpPr>
          <p:nvPr/>
        </p:nvSpPr>
        <p:spPr bwMode="auto">
          <a:xfrm>
            <a:off x="7066564" y="3346296"/>
            <a:ext cx="71990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350" dirty="0"/>
              <a:t>A Lock</a:t>
            </a:r>
          </a:p>
        </p:txBody>
      </p:sp>
      <p:sp>
        <p:nvSpPr>
          <p:cNvPr id="6" name="Content Placeholder 1">
            <a:extLst>
              <a:ext uri="{FF2B5EF4-FFF2-40B4-BE49-F238E27FC236}">
                <a16:creationId xmlns:a16="http://schemas.microsoft.com/office/drawing/2014/main" id="{2A5E9365-A4ED-4CDF-A30B-B5AB0F573B0B}"/>
              </a:ext>
            </a:extLst>
          </p:cNvPr>
          <p:cNvSpPr txBox="1">
            <a:spLocks/>
          </p:cNvSpPr>
          <p:nvPr/>
        </p:nvSpPr>
        <p:spPr>
          <a:xfrm>
            <a:off x="105507" y="3749826"/>
            <a:ext cx="8932984" cy="817674"/>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900" dirty="0"/>
              <a:t>Conversely in tropics M configuration gives too fragmented convection and very early initiation.</a:t>
            </a:r>
          </a:p>
          <a:p>
            <a:r>
              <a:rPr lang="en-GB" sz="1900" dirty="0"/>
              <a:t>Aspiration to unify configurations. Likely to involve scale aware convection scheme to represent small showers that shouldn’t be explicitly resolved.</a:t>
            </a:r>
          </a:p>
          <a:p>
            <a:endParaRPr lang="en-GB" sz="1900" dirty="0"/>
          </a:p>
          <a:p>
            <a:pPr lvl="1"/>
            <a:endParaRPr lang="en-GB" dirty="0"/>
          </a:p>
          <a:p>
            <a:endParaRPr lang="en-GB" dirty="0"/>
          </a:p>
        </p:txBody>
      </p:sp>
    </p:spTree>
    <p:extLst>
      <p:ext uri="{BB962C8B-B14F-4D97-AF65-F5344CB8AC3E}">
        <p14:creationId xmlns:p14="http://schemas.microsoft.com/office/powerpoint/2010/main" val="108972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000" y="550214"/>
            <a:ext cx="8640000" cy="665173"/>
          </a:xfrm>
        </p:spPr>
        <p:txBody>
          <a:bodyPr/>
          <a:lstStyle/>
          <a:p>
            <a:r>
              <a:rPr lang="en-GB" dirty="0"/>
              <a:t>Issues relating to convection are often highlighted when UM partners are asked about what model problems concern them:</a:t>
            </a:r>
          </a:p>
          <a:p>
            <a:endParaRPr lang="en-GB" dirty="0"/>
          </a:p>
        </p:txBody>
      </p:sp>
      <p:sp>
        <p:nvSpPr>
          <p:cNvPr id="3" name="Title 2"/>
          <p:cNvSpPr>
            <a:spLocks noGrp="1"/>
          </p:cNvSpPr>
          <p:nvPr>
            <p:ph type="title"/>
          </p:nvPr>
        </p:nvSpPr>
        <p:spPr>
          <a:xfrm>
            <a:off x="2292467" y="0"/>
            <a:ext cx="8640000" cy="576000"/>
          </a:xfrm>
        </p:spPr>
        <p:txBody>
          <a:bodyPr/>
          <a:lstStyle/>
          <a:p>
            <a:r>
              <a:rPr lang="en-GB" dirty="0"/>
              <a:t>Forecasting problems</a:t>
            </a:r>
          </a:p>
        </p:txBody>
      </p:sp>
      <p:graphicFrame>
        <p:nvGraphicFramePr>
          <p:cNvPr id="4" name="Content Placeholder 2">
            <a:extLst>
              <a:ext uri="{FF2B5EF4-FFF2-40B4-BE49-F238E27FC236}">
                <a16:creationId xmlns:a16="http://schemas.microsoft.com/office/drawing/2014/main" id="{C0644F41-3E52-4146-9EAA-55311763A98F}"/>
              </a:ext>
            </a:extLst>
          </p:cNvPr>
          <p:cNvGraphicFramePr>
            <a:graphicFrameLocks/>
          </p:cNvGraphicFramePr>
          <p:nvPr>
            <p:extLst>
              <p:ext uri="{D42A27DB-BD31-4B8C-83A1-F6EECF244321}">
                <p14:modId xmlns:p14="http://schemas.microsoft.com/office/powerpoint/2010/main" val="2944950871"/>
              </p:ext>
            </p:extLst>
          </p:nvPr>
        </p:nvGraphicFramePr>
        <p:xfrm>
          <a:off x="753532" y="1215387"/>
          <a:ext cx="6621562" cy="3688080"/>
        </p:xfrm>
        <a:graphic>
          <a:graphicData uri="http://schemas.openxmlformats.org/drawingml/2006/table">
            <a:tbl>
              <a:tblPr firstRow="1" bandRow="1"/>
              <a:tblGrid>
                <a:gridCol w="2379796">
                  <a:extLst>
                    <a:ext uri="{9D8B030D-6E8A-4147-A177-3AD203B41FA5}">
                      <a16:colId xmlns:a16="http://schemas.microsoft.com/office/drawing/2014/main" val="3579128"/>
                    </a:ext>
                  </a:extLst>
                </a:gridCol>
                <a:gridCol w="4241766">
                  <a:extLst>
                    <a:ext uri="{9D8B030D-6E8A-4147-A177-3AD203B41FA5}">
                      <a16:colId xmlns:a16="http://schemas.microsoft.com/office/drawing/2014/main" val="4188453781"/>
                    </a:ext>
                  </a:extLst>
                </a:gridCol>
              </a:tblGrid>
              <a:tr h="239779">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GB" sz="1400" b="0" dirty="0"/>
                        <a:t>Top Model Issues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r>
                        <a:rPr lang="en-GB" sz="1400" b="0" dirty="0"/>
                        <a:t>Specifics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098361801"/>
                  </a:ext>
                </a:extLst>
              </a:tr>
              <a:tr h="125226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GB" sz="1400" dirty="0"/>
                        <a:t>Convective Initiation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Convective Initiation – timing                                           Lack of rain over the ocean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Delayed initiation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Early initiation over land</a:t>
                      </a: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Incapability to predict the correct</a:t>
                      </a:r>
                      <a:r>
                        <a:rPr lang="en-GB" sz="1400" baseline="0" dirty="0">
                          <a:solidFill>
                            <a:schemeClr val="tx1"/>
                          </a:solidFill>
                        </a:rPr>
                        <a:t> location and timing of localised light rainfall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a:solidFill>
                            <a:schemeClr val="tx1"/>
                          </a:solidFill>
                        </a:rPr>
                        <a:t>Mid-level convection</a:t>
                      </a:r>
                      <a:endParaRPr lang="en-GB" sz="14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672672705"/>
                  </a:ext>
                </a:extLst>
              </a:tr>
              <a:tr h="1420838">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r>
                        <a:rPr lang="en-GB" sz="1400" dirty="0"/>
                        <a:t>Structure of convection </a:t>
                      </a:r>
                    </a:p>
                    <a:p>
                      <a:endParaRPr lang="en-GB" sz="1400" dirty="0"/>
                    </a:p>
                    <a:p>
                      <a:endParaRPr lang="en-GB" sz="1400" dirty="0"/>
                    </a:p>
                    <a:p>
                      <a:endParaRPr lang="en-GB" sz="1400" dirty="0"/>
                    </a:p>
                    <a:p>
                      <a:endParaRPr lang="en-GB" sz="1400" dirty="0"/>
                    </a:p>
                    <a:p>
                      <a:r>
                        <a:rPr lang="en-GB" sz="1400" dirty="0"/>
                        <a:t>Rainfall characteristics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Structure of convection – too many cells</a:t>
                      </a:r>
                      <a:r>
                        <a:rPr lang="en-GB" sz="1400" baseline="0" dirty="0"/>
                        <a:t> if resolved, too few if under resolved, lack of </a:t>
                      </a:r>
                      <a:r>
                        <a:rPr lang="en-GB" sz="1400" baseline="0" dirty="0" err="1"/>
                        <a:t>stratiform</a:t>
                      </a:r>
                      <a:r>
                        <a:rPr lang="en-GB" sz="1400" baseline="0" dirty="0"/>
                        <a:t> cloud/rain. Light 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Over-prediction of peak rainfall for organised convective events + warm rain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Hailstorms and lack of hail at the surface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Spottiness, absence of cumulus </a:t>
                      </a:r>
                      <a:r>
                        <a:rPr lang="en-GB" sz="1400" baseline="0" dirty="0" err="1"/>
                        <a:t>congestus</a:t>
                      </a:r>
                      <a:endParaRPr lang="en-GB"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err="1"/>
                        <a:t>Blobbiness</a:t>
                      </a:r>
                      <a:r>
                        <a:rPr lang="en-GB" sz="1400" baseline="0" dirty="0"/>
                        <a:t>, the spread of light/mod </a:t>
                      </a:r>
                      <a:r>
                        <a:rPr lang="en-GB" sz="1400" baseline="0" dirty="0" err="1"/>
                        <a:t>ppn</a:t>
                      </a:r>
                      <a:endParaRPr lang="en-GB" sz="1400" baseline="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203870758"/>
                  </a:ext>
                </a:extLst>
              </a:tr>
            </a:tbl>
          </a:graphicData>
        </a:graphic>
      </p:graphicFrame>
      <p:sp>
        <p:nvSpPr>
          <p:cNvPr id="5" name="TextBox 4">
            <a:extLst>
              <a:ext uri="{FF2B5EF4-FFF2-40B4-BE49-F238E27FC236}">
                <a16:creationId xmlns:a16="http://schemas.microsoft.com/office/drawing/2014/main" id="{7001765A-49B1-488E-9F40-E27157AA15CD}"/>
              </a:ext>
            </a:extLst>
          </p:cNvPr>
          <p:cNvSpPr txBox="1"/>
          <p:nvPr/>
        </p:nvSpPr>
        <p:spPr>
          <a:xfrm>
            <a:off x="7697755" y="4348065"/>
            <a:ext cx="1261884" cy="369332"/>
          </a:xfrm>
          <a:prstGeom prst="rect">
            <a:avLst/>
          </a:prstGeom>
          <a:noFill/>
        </p:spPr>
        <p:txBody>
          <a:bodyPr wrap="none" rtlCol="0">
            <a:spAutoFit/>
          </a:bodyPr>
          <a:lstStyle/>
          <a:p>
            <a:r>
              <a:rPr lang="en-GB" dirty="0"/>
              <a:t>Mike Bush</a:t>
            </a:r>
          </a:p>
        </p:txBody>
      </p:sp>
    </p:spTree>
    <p:extLst>
      <p:ext uri="{BB962C8B-B14F-4D97-AF65-F5344CB8AC3E}">
        <p14:creationId xmlns:p14="http://schemas.microsoft.com/office/powerpoint/2010/main" val="240768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77" y="1155812"/>
            <a:ext cx="8640000" cy="3799142"/>
          </a:xfrm>
        </p:spPr>
        <p:txBody>
          <a:bodyPr>
            <a:normAutofit lnSpcReduction="10000"/>
          </a:bodyPr>
          <a:lstStyle/>
          <a:p>
            <a:r>
              <a:rPr lang="en-GB" dirty="0"/>
              <a:t>Expect km scale models, </a:t>
            </a:r>
            <a:r>
              <a:rPr lang="en-GB" i="1" dirty="0"/>
              <a:t>if all else is equal*</a:t>
            </a:r>
            <a:r>
              <a:rPr lang="en-GB" dirty="0"/>
              <a:t>, to initiate late due to finite size of </a:t>
            </a:r>
            <a:r>
              <a:rPr lang="en-GB" dirty="0" err="1"/>
              <a:t>gridbox</a:t>
            </a:r>
            <a:r>
              <a:rPr lang="en-GB" dirty="0"/>
              <a:t> not allowing initial plumes to be resolved.</a:t>
            </a:r>
          </a:p>
          <a:p>
            <a:r>
              <a:rPr lang="en-GB" dirty="0"/>
              <a:t>Dependence of initiation time with anything that makes changes smoothness of field (resolution, diffusion, adding stochastic perturbations) usually is as expected </a:t>
            </a:r>
            <a:r>
              <a:rPr lang="en-GB"/>
              <a:t>from this simple </a:t>
            </a:r>
            <a:r>
              <a:rPr lang="en-GB" dirty="0"/>
              <a:t>picture. i.e. smoother fields lead to later initiation.</a:t>
            </a:r>
          </a:p>
          <a:p>
            <a:r>
              <a:rPr lang="en-GB" dirty="0"/>
              <a:t>However initiation is often observed to be early in tropics (and also in UK with newer versions of model). </a:t>
            </a:r>
          </a:p>
          <a:p>
            <a:r>
              <a:rPr lang="en-GB" dirty="0"/>
              <a:t>Situation complicated by many exceptions to simple picture </a:t>
            </a:r>
            <a:r>
              <a:rPr lang="en-GB" i="1" dirty="0"/>
              <a:t>hence need to know what is representative</a:t>
            </a:r>
            <a:r>
              <a:rPr lang="en-GB" dirty="0"/>
              <a:t>.</a:t>
            </a:r>
          </a:p>
          <a:p>
            <a:endParaRPr lang="en-GB" dirty="0"/>
          </a:p>
          <a:p>
            <a:pPr marL="0" indent="0">
              <a:buNone/>
            </a:pPr>
            <a:r>
              <a:rPr lang="en-GB" sz="1800" dirty="0"/>
              <a:t>*Lots of things!! Cloud, radiation, land surface etc </a:t>
            </a:r>
            <a:r>
              <a:rPr lang="en-GB" sz="1800" dirty="0" err="1"/>
              <a:t>etc</a:t>
            </a:r>
            <a:endParaRPr lang="en-GB" sz="1800" dirty="0"/>
          </a:p>
          <a:p>
            <a:endParaRPr lang="en-GB" dirty="0"/>
          </a:p>
        </p:txBody>
      </p:sp>
      <p:sp>
        <p:nvSpPr>
          <p:cNvPr id="3" name="Title 2"/>
          <p:cNvSpPr>
            <a:spLocks noGrp="1"/>
          </p:cNvSpPr>
          <p:nvPr>
            <p:ph type="title"/>
          </p:nvPr>
        </p:nvSpPr>
        <p:spPr>
          <a:xfrm>
            <a:off x="252000" y="479607"/>
            <a:ext cx="8640000" cy="576000"/>
          </a:xfrm>
        </p:spPr>
        <p:txBody>
          <a:bodyPr/>
          <a:lstStyle/>
          <a:p>
            <a:r>
              <a:rPr lang="en-GB" dirty="0"/>
              <a:t>Initiation of convection</a:t>
            </a:r>
          </a:p>
        </p:txBody>
      </p:sp>
    </p:spTree>
    <p:extLst>
      <p:ext uri="{BB962C8B-B14F-4D97-AF65-F5344CB8AC3E}">
        <p14:creationId xmlns:p14="http://schemas.microsoft.com/office/powerpoint/2010/main" val="169095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8626" y="1513364"/>
            <a:ext cx="8539139" cy="3060000"/>
          </a:xfrm>
        </p:spPr>
        <p:txBody>
          <a:bodyPr>
            <a:normAutofit fontScale="92500" lnSpcReduction="10000"/>
          </a:bodyPr>
          <a:lstStyle/>
          <a:p>
            <a:r>
              <a:rPr lang="en-GB" dirty="0"/>
              <a:t>Group of UM Partners and some academic institutions who use UM at km scales.</a:t>
            </a:r>
          </a:p>
          <a:p>
            <a:pPr marL="0" indent="0">
              <a:buNone/>
            </a:pPr>
            <a:endParaRPr lang="en-GB" dirty="0"/>
          </a:p>
          <a:p>
            <a:r>
              <a:rPr lang="en-GB" dirty="0"/>
              <a:t>Carried out exercise of pooling datasets from different partners to try to understand consistent initiation/diurnal cycle and rain amount biases in UM.</a:t>
            </a:r>
          </a:p>
          <a:p>
            <a:pPr marL="0" indent="0">
              <a:buNone/>
            </a:pPr>
            <a:endParaRPr lang="en-GB" dirty="0"/>
          </a:p>
          <a:p>
            <a:r>
              <a:rPr lang="en-GB" dirty="0"/>
              <a:t>Concentrate on datasets where there is more than one case (ideally a long period) and there are good observations for comparison.</a:t>
            </a:r>
          </a:p>
          <a:p>
            <a:pPr marL="0" indent="0">
              <a:buNone/>
            </a:pPr>
            <a:endParaRPr lang="en-GB" dirty="0"/>
          </a:p>
          <a:p>
            <a:r>
              <a:rPr lang="en-GB" dirty="0"/>
              <a:t>Issues with quality of </a:t>
            </a:r>
            <a:r>
              <a:rPr lang="en-GB" dirty="0" err="1"/>
              <a:t>obs</a:t>
            </a:r>
            <a:r>
              <a:rPr lang="en-GB" dirty="0"/>
              <a:t> and how much to stratify data.</a:t>
            </a:r>
          </a:p>
          <a:p>
            <a:endParaRPr lang="en-GB" dirty="0"/>
          </a:p>
          <a:p>
            <a:endParaRPr lang="en-GB" dirty="0"/>
          </a:p>
        </p:txBody>
      </p:sp>
      <p:sp>
        <p:nvSpPr>
          <p:cNvPr id="3" name="Title 2"/>
          <p:cNvSpPr>
            <a:spLocks noGrp="1"/>
          </p:cNvSpPr>
          <p:nvPr>
            <p:ph type="title"/>
          </p:nvPr>
        </p:nvSpPr>
        <p:spPr>
          <a:xfrm>
            <a:off x="188627" y="851395"/>
            <a:ext cx="4727406" cy="576000"/>
          </a:xfrm>
        </p:spPr>
        <p:txBody>
          <a:bodyPr>
            <a:normAutofit fontScale="90000"/>
          </a:bodyPr>
          <a:lstStyle/>
          <a:p>
            <a:r>
              <a:rPr lang="en-GB" dirty="0"/>
              <a:t>UM Partnership Convection Working Group</a:t>
            </a:r>
          </a:p>
        </p:txBody>
      </p:sp>
      <p:pic>
        <p:nvPicPr>
          <p:cNvPr id="4" name="Picture 3">
            <a:extLst>
              <a:ext uri="{FF2B5EF4-FFF2-40B4-BE49-F238E27FC236}">
                <a16:creationId xmlns:a16="http://schemas.microsoft.com/office/drawing/2014/main" id="{D77F924A-1981-484C-B4C0-D699909005A9}"/>
              </a:ext>
            </a:extLst>
          </p:cNvPr>
          <p:cNvPicPr>
            <a:picLocks noChangeAspect="1"/>
          </p:cNvPicPr>
          <p:nvPr/>
        </p:nvPicPr>
        <p:blipFill>
          <a:blip r:embed="rId2"/>
          <a:stretch>
            <a:fillRect/>
          </a:stretch>
        </p:blipFill>
        <p:spPr>
          <a:xfrm>
            <a:off x="5297826" y="239343"/>
            <a:ext cx="3429940" cy="839181"/>
          </a:xfrm>
          <a:prstGeom prst="rect">
            <a:avLst/>
          </a:prstGeom>
        </p:spPr>
      </p:pic>
    </p:spTree>
    <p:extLst>
      <p:ext uri="{BB962C8B-B14F-4D97-AF65-F5344CB8AC3E}">
        <p14:creationId xmlns:p14="http://schemas.microsoft.com/office/powerpoint/2010/main" val="206420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82018" y="-74562"/>
            <a:ext cx="6307620" cy="576001"/>
          </a:xfrm>
        </p:spPr>
        <p:txBody>
          <a:bodyPr>
            <a:noAutofit/>
          </a:bodyPr>
          <a:lstStyle/>
          <a:p>
            <a:r>
              <a:rPr lang="en-US" sz="2400" dirty="0"/>
              <a:t>Example part of </a:t>
            </a:r>
            <a:r>
              <a:rPr lang="en-US" sz="2400" dirty="0" err="1"/>
              <a:t>of</a:t>
            </a:r>
            <a:r>
              <a:rPr lang="en-US" sz="2400" dirty="0"/>
              <a:t> initiation spreadsheet…..</a:t>
            </a:r>
            <a:endParaRPr lang="en-GB" sz="2400" dirty="0"/>
          </a:p>
        </p:txBody>
      </p:sp>
      <p:sp>
        <p:nvSpPr>
          <p:cNvPr id="15" name="TextBox 14">
            <a:extLst>
              <a:ext uri="{FF2B5EF4-FFF2-40B4-BE49-F238E27FC236}">
                <a16:creationId xmlns:a16="http://schemas.microsoft.com/office/drawing/2014/main" id="{05D345B7-524F-4AD2-81F9-6B9808F66266}"/>
              </a:ext>
            </a:extLst>
          </p:cNvPr>
          <p:cNvSpPr txBox="1"/>
          <p:nvPr/>
        </p:nvSpPr>
        <p:spPr>
          <a:xfrm>
            <a:off x="5664914" y="4083064"/>
            <a:ext cx="2297424" cy="253916"/>
          </a:xfrm>
          <a:prstGeom prst="rect">
            <a:avLst/>
          </a:prstGeom>
          <a:noFill/>
        </p:spPr>
        <p:txBody>
          <a:bodyPr wrap="none" rtlCol="0">
            <a:spAutoFit/>
          </a:bodyPr>
          <a:lstStyle/>
          <a:p>
            <a:r>
              <a:rPr lang="en-GB" sz="1050" dirty="0">
                <a:solidFill>
                  <a:srgbClr val="FF0000"/>
                </a:solidFill>
              </a:rPr>
              <a:t>Thought to be due to cold SST bias</a:t>
            </a:r>
          </a:p>
        </p:txBody>
      </p:sp>
      <p:grpSp>
        <p:nvGrpSpPr>
          <p:cNvPr id="3" name="Group 2">
            <a:extLst>
              <a:ext uri="{FF2B5EF4-FFF2-40B4-BE49-F238E27FC236}">
                <a16:creationId xmlns:a16="http://schemas.microsoft.com/office/drawing/2014/main" id="{EC25426B-620A-4776-ABDB-4D48BA28A9BB}"/>
              </a:ext>
            </a:extLst>
          </p:cNvPr>
          <p:cNvGrpSpPr/>
          <p:nvPr/>
        </p:nvGrpSpPr>
        <p:grpSpPr>
          <a:xfrm>
            <a:off x="1181662" y="576001"/>
            <a:ext cx="6511562" cy="4104109"/>
            <a:chOff x="0" y="642334"/>
            <a:chExt cx="6511562" cy="4104109"/>
          </a:xfrm>
        </p:grpSpPr>
        <p:pic>
          <p:nvPicPr>
            <p:cNvPr id="21" name="Picture 20">
              <a:extLst>
                <a:ext uri="{FF2B5EF4-FFF2-40B4-BE49-F238E27FC236}">
                  <a16:creationId xmlns:a16="http://schemas.microsoft.com/office/drawing/2014/main" id="{90575F76-D5AF-4123-A8B8-384B23037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265" y="697832"/>
              <a:ext cx="5129942" cy="4012245"/>
            </a:xfrm>
            <a:prstGeom prst="rect">
              <a:avLst/>
            </a:prstGeom>
          </p:spPr>
        </p:pic>
        <p:sp>
          <p:nvSpPr>
            <p:cNvPr id="13" name="TextBox 12">
              <a:extLst>
                <a:ext uri="{FF2B5EF4-FFF2-40B4-BE49-F238E27FC236}">
                  <a16:creationId xmlns:a16="http://schemas.microsoft.com/office/drawing/2014/main" id="{F9DA70FE-6733-4D09-8AF2-A43279D00489}"/>
                </a:ext>
              </a:extLst>
            </p:cNvPr>
            <p:cNvSpPr txBox="1"/>
            <p:nvPr/>
          </p:nvSpPr>
          <p:spPr>
            <a:xfrm>
              <a:off x="4829691" y="1422958"/>
              <a:ext cx="1681871" cy="253916"/>
            </a:xfrm>
            <a:prstGeom prst="rect">
              <a:avLst/>
            </a:prstGeom>
            <a:noFill/>
          </p:spPr>
          <p:txBody>
            <a:bodyPr wrap="none" rtlCol="0">
              <a:spAutoFit/>
            </a:bodyPr>
            <a:lstStyle/>
            <a:p>
              <a:r>
                <a:rPr lang="en-GB" sz="1050" dirty="0">
                  <a:solidFill>
                    <a:srgbClr val="FF0000"/>
                  </a:solidFill>
                </a:rPr>
                <a:t>About right in M, late in T</a:t>
              </a:r>
            </a:p>
          </p:txBody>
        </p:sp>
        <p:sp>
          <p:nvSpPr>
            <p:cNvPr id="14" name="TextBox 13">
              <a:extLst>
                <a:ext uri="{FF2B5EF4-FFF2-40B4-BE49-F238E27FC236}">
                  <a16:creationId xmlns:a16="http://schemas.microsoft.com/office/drawing/2014/main" id="{C3715A87-4C52-4E96-B9CB-8E21810548F1}"/>
                </a:ext>
              </a:extLst>
            </p:cNvPr>
            <p:cNvSpPr txBox="1"/>
            <p:nvPr/>
          </p:nvSpPr>
          <p:spPr>
            <a:xfrm>
              <a:off x="4923637" y="2571750"/>
              <a:ext cx="1218603" cy="253916"/>
            </a:xfrm>
            <a:prstGeom prst="rect">
              <a:avLst/>
            </a:prstGeom>
            <a:noFill/>
          </p:spPr>
          <p:txBody>
            <a:bodyPr wrap="none" rtlCol="0">
              <a:spAutoFit/>
            </a:bodyPr>
            <a:lstStyle/>
            <a:p>
              <a:r>
                <a:rPr lang="en-GB" sz="1050" dirty="0">
                  <a:solidFill>
                    <a:srgbClr val="FF0000"/>
                  </a:solidFill>
                </a:rPr>
                <a:t>4km PS35 UKCP</a:t>
              </a:r>
            </a:p>
          </p:txBody>
        </p:sp>
        <p:sp>
          <p:nvSpPr>
            <p:cNvPr id="16" name="TextBox 15">
              <a:extLst>
                <a:ext uri="{FF2B5EF4-FFF2-40B4-BE49-F238E27FC236}">
                  <a16:creationId xmlns:a16="http://schemas.microsoft.com/office/drawing/2014/main" id="{4077E2C7-6418-45E8-AAA9-CE89022AAE11}"/>
                </a:ext>
              </a:extLst>
            </p:cNvPr>
            <p:cNvSpPr txBox="1"/>
            <p:nvPr/>
          </p:nvSpPr>
          <p:spPr>
            <a:xfrm>
              <a:off x="4521914" y="4274976"/>
              <a:ext cx="821059" cy="253916"/>
            </a:xfrm>
            <a:prstGeom prst="rect">
              <a:avLst/>
            </a:prstGeom>
            <a:noFill/>
          </p:spPr>
          <p:txBody>
            <a:bodyPr wrap="none" rtlCol="0">
              <a:spAutoFit/>
            </a:bodyPr>
            <a:lstStyle/>
            <a:p>
              <a:r>
                <a:rPr lang="en-GB" sz="1050" dirty="0">
                  <a:solidFill>
                    <a:srgbClr val="FF0000"/>
                  </a:solidFill>
                </a:rPr>
                <a:t>GPM </a:t>
              </a:r>
              <a:r>
                <a:rPr lang="en-GB" sz="1050" dirty="0" err="1">
                  <a:solidFill>
                    <a:srgbClr val="FF0000"/>
                  </a:solidFill>
                </a:rPr>
                <a:t>obs</a:t>
              </a:r>
              <a:r>
                <a:rPr lang="en-GB" sz="1050" dirty="0">
                  <a:solidFill>
                    <a:srgbClr val="FF0000"/>
                  </a:solidFill>
                </a:rPr>
                <a:t>?</a:t>
              </a:r>
            </a:p>
          </p:txBody>
        </p:sp>
        <p:sp>
          <p:nvSpPr>
            <p:cNvPr id="17" name="TextBox 16">
              <a:extLst>
                <a:ext uri="{FF2B5EF4-FFF2-40B4-BE49-F238E27FC236}">
                  <a16:creationId xmlns:a16="http://schemas.microsoft.com/office/drawing/2014/main" id="{D903321D-D4B0-4BFD-A29C-95AB805CEE65}"/>
                </a:ext>
              </a:extLst>
            </p:cNvPr>
            <p:cNvSpPr txBox="1"/>
            <p:nvPr/>
          </p:nvSpPr>
          <p:spPr>
            <a:xfrm>
              <a:off x="4521914" y="4492527"/>
              <a:ext cx="821059" cy="253916"/>
            </a:xfrm>
            <a:prstGeom prst="rect">
              <a:avLst/>
            </a:prstGeom>
            <a:noFill/>
          </p:spPr>
          <p:txBody>
            <a:bodyPr wrap="none" rtlCol="0">
              <a:spAutoFit/>
            </a:bodyPr>
            <a:lstStyle/>
            <a:p>
              <a:r>
                <a:rPr lang="en-GB" sz="1050" dirty="0">
                  <a:solidFill>
                    <a:srgbClr val="FF0000"/>
                  </a:solidFill>
                </a:rPr>
                <a:t>GPM </a:t>
              </a:r>
              <a:r>
                <a:rPr lang="en-GB" sz="1050" dirty="0" err="1">
                  <a:solidFill>
                    <a:srgbClr val="FF0000"/>
                  </a:solidFill>
                </a:rPr>
                <a:t>obs</a:t>
              </a:r>
              <a:r>
                <a:rPr lang="en-GB" sz="1050" dirty="0">
                  <a:solidFill>
                    <a:srgbClr val="FF0000"/>
                  </a:solidFill>
                </a:rPr>
                <a:t>?</a:t>
              </a:r>
            </a:p>
          </p:txBody>
        </p:sp>
        <p:pic>
          <p:nvPicPr>
            <p:cNvPr id="23" name="Picture 22">
              <a:extLst>
                <a:ext uri="{FF2B5EF4-FFF2-40B4-BE49-F238E27FC236}">
                  <a16:creationId xmlns:a16="http://schemas.microsoft.com/office/drawing/2014/main" id="{8FE4E3DF-7AA7-49EA-BD4C-9CB8E7ED5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34"/>
              <a:ext cx="1181265" cy="4067743"/>
            </a:xfrm>
            <a:prstGeom prst="rect">
              <a:avLst/>
            </a:prstGeom>
          </p:spPr>
        </p:pic>
      </p:grpSp>
    </p:spTree>
    <p:extLst>
      <p:ext uri="{BB962C8B-B14F-4D97-AF65-F5344CB8AC3E}">
        <p14:creationId xmlns:p14="http://schemas.microsoft.com/office/powerpoint/2010/main" val="339051314"/>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1.Met Office PowerPoint Template</Template>
  <TotalTime>912</TotalTime>
  <Words>1500</Words>
  <Application>Microsoft Office PowerPoint</Application>
  <PresentationFormat>On-screen Show (16:9)</PresentationFormat>
  <Paragraphs>170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Helvetica Light</vt:lpstr>
      <vt:lpstr>Office Theme</vt:lpstr>
      <vt:lpstr>Biases in the diurnal cycle of convection in convection permitting configurations of the UM in different parts of the world.</vt:lpstr>
      <vt:lpstr>Introduction</vt:lpstr>
      <vt:lpstr>RA Configurations</vt:lpstr>
      <vt:lpstr>Average cell diameter (km) (averaged over 22 convective cases over UK)</vt:lpstr>
      <vt:lpstr>RA Configurations</vt:lpstr>
      <vt:lpstr>Forecasting problems</vt:lpstr>
      <vt:lpstr>Initiation of convection</vt:lpstr>
      <vt:lpstr>UM Partnership Convection Working Group</vt:lpstr>
      <vt:lpstr>Example part of of initiation spreadsheet…..</vt:lpstr>
      <vt:lpstr>Results of pooling exercise</vt:lpstr>
      <vt:lpstr>UKCP diurnal cycle (OS35)</vt:lpstr>
      <vt:lpstr>Reasons for early initiation</vt:lpstr>
      <vt:lpstr>PowerPoint Presentation</vt:lpstr>
      <vt:lpstr>Convective Initiation ensemble study:</vt:lpstr>
      <vt:lpstr>PowerPoint Presentation</vt:lpstr>
      <vt:lpstr>PowerPoint Presentation</vt:lpstr>
      <vt:lpstr>Not as bad as expected case from 2019 HWT:  Fort Worth 18z 20/05/2019</vt:lpstr>
      <vt:lpstr>PowerPoint Presentation</vt:lpstr>
      <vt:lpstr>PowerPoint Presentation</vt:lpstr>
      <vt:lpstr>PowerPoint Presentation</vt:lpstr>
      <vt:lpstr>Conclusions</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Biases in the diurnal cycle of convection in convection permitting configurations of the UM in different parts of the world.</dc:title>
  <dc:creator>Lean, Humphrey</dc:creator>
  <cp:lastModifiedBy>Lean, Humphrey</cp:lastModifiedBy>
  <cp:revision>1</cp:revision>
  <dcterms:created xsi:type="dcterms:W3CDTF">2019-07-02T13:11:49Z</dcterms:created>
  <dcterms:modified xsi:type="dcterms:W3CDTF">2019-07-16T16:21:51Z</dcterms:modified>
</cp:coreProperties>
</file>