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70" r:id="rId3"/>
    <p:sldId id="282" r:id="rId4"/>
    <p:sldId id="284" r:id="rId5"/>
    <p:sldId id="283" r:id="rId6"/>
    <p:sldId id="285" r:id="rId7"/>
    <p:sldId id="291" r:id="rId8"/>
    <p:sldId id="286" r:id="rId9"/>
    <p:sldId id="287" r:id="rId10"/>
    <p:sldId id="288" r:id="rId11"/>
    <p:sldId id="289" r:id="rId12"/>
    <p:sldId id="290" r:id="rId13"/>
    <p:sldId id="272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E41E717-7291-4B43-BEBC-2D043987F1C8}" v="1" dt="2019-07-15T19:22:11.4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 varScale="1">
        <p:scale>
          <a:sx n="101" d="100"/>
          <a:sy n="101" d="100"/>
        </p:scale>
        <p:origin x="222" y="34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63792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9201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2296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196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9667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92914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2986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41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96996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9810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444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345A6-EDFB-4E33-B469-591252B36895}" type="datetimeFigureOut">
              <a:rPr lang="en-GB" smtClean="0"/>
              <a:t>15/07/2019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B0A61F-43C0-4466-BBD3-7E4B6122EE6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7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087763"/>
            <a:ext cx="12192000" cy="1620000"/>
          </a:xfrm>
          <a:solidFill>
            <a:schemeClr val="accent1">
              <a:lumMod val="75000"/>
            </a:schemeClr>
          </a:solidFill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Detecting thermals in deep convection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1960"/>
            <a:ext cx="12192000" cy="1241822"/>
          </a:xfrm>
        </p:spPr>
        <p:txBody>
          <a:bodyPr>
            <a:normAutofit fontScale="92500" lnSpcReduction="10000"/>
          </a:bodyPr>
          <a:lstStyle/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Liam Till</a:t>
            </a:r>
          </a:p>
          <a:p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Supervisors: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Thorwald</a:t>
            </a:r>
            <a:r>
              <a:rPr lang="en-GB" b="1" dirty="0">
                <a:latin typeface="Arial" panose="020B0604020202020204" pitchFamily="34" charset="0"/>
                <a:cs typeface="Arial" panose="020B0604020202020204" pitchFamily="34" charset="0"/>
              </a:rPr>
              <a:t> Stein, Peter Clark, Carol </a:t>
            </a:r>
            <a:r>
              <a:rPr lang="en-GB" b="1" dirty="0" err="1">
                <a:latin typeface="Arial" panose="020B0604020202020204" pitchFamily="34" charset="0"/>
                <a:cs typeface="Arial" panose="020B0604020202020204" pitchFamily="34" charset="0"/>
              </a:rPr>
              <a:t>Halliwell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6761" y="75297"/>
            <a:ext cx="1807371" cy="5923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9862" y="60832"/>
            <a:ext cx="892971" cy="621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8564" y="0"/>
            <a:ext cx="742950" cy="7429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4" t="9612" r="37974" b="53740"/>
          <a:stretch/>
        </p:blipFill>
        <p:spPr>
          <a:xfrm>
            <a:off x="6054272" y="4377980"/>
            <a:ext cx="5114027" cy="12589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8617" r="38920" b="12121"/>
          <a:stretch/>
        </p:blipFill>
        <p:spPr>
          <a:xfrm>
            <a:off x="6041051" y="5617106"/>
            <a:ext cx="5127248" cy="102944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0"/>
            <a:ext cx="138691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b="1" dirty="0">
                <a:latin typeface="Arial" panose="020B0604020202020204" pitchFamily="34" charset="0"/>
                <a:cs typeface="Arial" panose="020B0604020202020204" pitchFamily="34" charset="0"/>
              </a:rPr>
              <a:t>CPPC 16/07/19</a:t>
            </a:r>
            <a:endParaRPr lang="en-GB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170477" y="5617107"/>
            <a:ext cx="1249497" cy="1029444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5794204" y="4639277"/>
            <a:ext cx="376274" cy="113168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5780985" y="6278003"/>
            <a:ext cx="389491" cy="368547"/>
          </a:xfrm>
          <a:prstGeom prst="line">
            <a:avLst/>
          </a:prstGeom>
          <a:ln w="381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04" t="57693" r="20865" b="12179"/>
          <a:stretch/>
        </p:blipFill>
        <p:spPr>
          <a:xfrm>
            <a:off x="638175" y="4639279"/>
            <a:ext cx="5142808" cy="163872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747517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characteristics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67942" y="3553690"/>
            <a:ext cx="494321" cy="2107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1" t="8039" r="8445" b="3828"/>
          <a:stretch/>
        </p:blipFill>
        <p:spPr>
          <a:xfrm>
            <a:off x="1877758" y="945000"/>
            <a:ext cx="8436483" cy="5624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1500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Planned observations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86207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08" indent="-214308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Collect new high resolution radar scans of convective storms at 75 m horizontal resolution.</a:t>
            </a:r>
          </a:p>
          <a:p>
            <a:pPr marL="214308" indent="-214308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887" y="1976940"/>
            <a:ext cx="7110225" cy="28903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-1" y="4867275"/>
            <a:ext cx="12192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New scanning strategy to bracket core of cells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Accounts for uncertainty in core.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Gain spatial information in cross beam direction.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Information on occurrence of thermals with distance from core.</a:t>
            </a:r>
          </a:p>
        </p:txBody>
      </p:sp>
    </p:spTree>
    <p:extLst>
      <p:ext uri="{BB962C8B-B14F-4D97-AF65-F5344CB8AC3E}">
        <p14:creationId xmlns:p14="http://schemas.microsoft.com/office/powerpoint/2010/main" val="41560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45003"/>
            <a:ext cx="121920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Thermals are short lived and multiple thermals per cell exist.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Most only ascend a few hundred metres and originate and end at no specific region of clouds.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Identify thermals characteristics such as ascent rates and see how this compares to updraft velocity.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r>
              <a:rPr lang="en-GB" sz="2800" dirty="0">
                <a:latin typeface="Arial" panose="020B0604020202020204" pitchFamily="34" charset="0"/>
                <a:cs typeface="Arial" panose="020B0604020202020204" pitchFamily="34" charset="0"/>
              </a:rPr>
              <a:t>Collecting new high resolution radar scans to investigate if larger thermal ascent rates and thermal number lead to longer lived/more intense storms.</a:t>
            </a:r>
          </a:p>
          <a:p>
            <a:pPr marL="257168" indent="-257168">
              <a:buFont typeface="Arial" panose="020B0604020202020204" pitchFamily="34" charset="0"/>
              <a:buChar char="•"/>
            </a:pPr>
            <a:endParaRPr lang="en-GB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8367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tracking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8867" y="945000"/>
            <a:ext cx="8013133" cy="5693192"/>
          </a:xfrm>
        </p:spPr>
        <p:txBody>
          <a:bodyPr>
            <a:noAutofit/>
          </a:bodyPr>
          <a:lstStyle/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Feature’s don’t always move a whole grid box amount.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Update vertical displacement by Lagrange interpolation using 3 cost points (</a:t>
            </a:r>
            <a:r>
              <a:rPr lang="en-GB" sz="3200" dirty="0" err="1"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 crosses). One each side of the minimum. </a:t>
            </a:r>
          </a:p>
          <a:p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Minimum (red star) of Lagrange curve (green dashed) is displacement best guess.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59"/>
          <a:stretch/>
        </p:blipFill>
        <p:spPr>
          <a:xfrm>
            <a:off x="180975" y="945000"/>
            <a:ext cx="3816918" cy="591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89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References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945000"/>
            <a:ext cx="121920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993" indent="-34289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Blyth, A., W. A. Cooper, and J. B. Jensen, 1988: A study of the source of entrained air in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montana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cumuli. J.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Atmos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Sci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., 45, 3944–3964, </a:t>
            </a:r>
            <a:r>
              <a:rPr lang="fr-FR" sz="1400" dirty="0" err="1">
                <a:latin typeface="Arial" panose="020B0604020202020204" pitchFamily="34" charset="0"/>
                <a:cs typeface="Arial" panose="020B0604020202020204" pitchFamily="34" charset="0"/>
              </a:rPr>
              <a:t>doi:https</a:t>
            </a:r>
            <a:r>
              <a:rPr lang="fr-FR" sz="1400" dirty="0">
                <a:latin typeface="Arial" panose="020B0604020202020204" pitchFamily="34" charset="0"/>
                <a:cs typeface="Arial" panose="020B0604020202020204" pitchFamily="34" charset="0"/>
              </a:rPr>
              <a:t>://doi.org/10.1175/1520-0469(1988)045¡3944:ASOTSO¿2.0.CO;2.</a:t>
            </a:r>
          </a:p>
          <a:p>
            <a:pPr marL="269993" indent="-34289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Blyth, A. M., S. G. Lasher-Trapp, and W. A. Cooper, 2005: A study of thermal in cumulus clouds. Q. J. R. </a:t>
            </a:r>
            <a:r>
              <a:rPr lang="it-IT" sz="1400" dirty="0">
                <a:latin typeface="Arial" panose="020B0604020202020204" pitchFamily="34" charset="0"/>
                <a:cs typeface="Arial" panose="020B0604020202020204" pitchFamily="34" charset="0"/>
              </a:rPr>
              <a:t>Meteorol. Soc., 131, 1171–1190, doi:10.1256/qj.03.180.</a:t>
            </a:r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69993" indent="-342892"/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Damiani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R., G. Vali, and S.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Haimov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2006: The structure of thermal in cumulus from airborne dual-Doppler radar observations. J. Atmos. Sci., 63, 1432–1450,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doi:https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://doi.org/10.1175/JAS3701.1.</a:t>
            </a:r>
          </a:p>
          <a:p>
            <a:pPr marL="269993" indent="-342892"/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Damiani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R. and G. Vali, 2007: Evidence for tilted toroidal circulations in cumulus. J. Atmos. Sci., 64, 2045–2060, doi:10.1175/JAS3941.1.</a:t>
            </a:r>
          </a:p>
          <a:p>
            <a:pPr marL="269993" indent="-34289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Hogan, R. J., A. J. Illingworth, and K.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Halladay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2008: Estimating mass and momentum fluxes in a line of cumulonimbus using a single high-resolution Doppler radar. Q. J. R.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Meteorol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Soc., 134, 1127–1141, doi:10.1002/qj.286</a:t>
            </a:r>
          </a:p>
          <a:p>
            <a:pPr marL="269993" indent="-34289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Moser, D. H. and S. Lasher-Trapp, 2017: The influence of successive thermal on entrainment and dilution in a simulated Cumulus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congestus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J. Atmos. Sci., 74, 375–392, doi:10.1175/JAS-D-16-0144.1.</a:t>
            </a:r>
          </a:p>
          <a:p>
            <a:pPr marL="269993" indent="-34289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Morrison, H. and J. M. Peters, 2018: Theoretical expressions for the ascent rate of moist deep convective thermals. J. Atmos. Sci., 75, 1699–1719, doi:10.1175/JAS-D-17-0295.1.</a:t>
            </a:r>
          </a:p>
          <a:p>
            <a:pPr marL="269993" indent="-34289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Nicol, R. H., J., T. Stein, K. Hanley, P. Clark, C.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Halliwell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H. Lean, and R. Plant, 2015: Convective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updraught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evaluation in high-resolution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nwp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simulations using single-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doppler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 radar measurements. Quart. J. Roy. Meteor. Soc., 141, 3177–3198, doi:10.1002/qj.2602.</a:t>
            </a:r>
          </a:p>
          <a:p>
            <a:pPr marL="269993" indent="-342892"/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Sherwood, S. C., D. Hernandez-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Deckers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M. Colin, and F. Robinson, 2013: Slippery thermals and the cumulus entrainment paradox. J. Atmos. Sci., 70, 2426–2442, doi:10.1175/JAS-D-12-0220.1.</a:t>
            </a:r>
          </a:p>
          <a:p>
            <a:pPr marL="269993" indent="-342892"/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Yuter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S. E. and R. A. J.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Houze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, 1995: Three-dimensional kinematic and microphysical evolution of Florida Cumulonimbus. part i: Spatial distribution of updrafts, downdrafts and precipitation. Mon.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Wea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. Rev., 123, 1921–1940, </a:t>
            </a:r>
            <a:r>
              <a:rPr lang="en-GB" sz="1400" dirty="0" err="1">
                <a:latin typeface="Arial" panose="020B0604020202020204" pitchFamily="34" charset="0"/>
                <a:cs typeface="Arial" panose="020B0604020202020204" pitchFamily="34" charset="0"/>
              </a:rPr>
              <a:t>doi:https</a:t>
            </a:r>
            <a:r>
              <a:rPr lang="en-GB" sz="1400" dirty="0">
                <a:latin typeface="Arial" panose="020B0604020202020204" pitchFamily="34" charset="0"/>
                <a:cs typeface="Arial" panose="020B0604020202020204" pitchFamily="34" charset="0"/>
              </a:rPr>
              <a:t>://doi.org/10.1175/1520-0493(1995)123¡1921:TDKAME¿2.0.CO;2</a:t>
            </a: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GB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411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696"/>
            <a:ext cx="12192000" cy="5794304"/>
          </a:xfrm>
        </p:spPr>
        <p:txBody>
          <a:bodyPr>
            <a:noAutofit/>
          </a:bodyPr>
          <a:lstStyle/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Thermals are evident in developing stages of convection (French et al. 1999; Sherwood et al. 2013). Observed using cloud radar (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Damiani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et al. 2006;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Damiani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and Vali 2007).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Numerical simulations of cumulus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congestus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used to investigate thermals (Sherwood et al. 2013; Moser and Lasher-Trapp 2017; Morrison &amp; Peters 2018).</a:t>
            </a:r>
          </a:p>
          <a:p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Limited observations of thermals in deep convection using ground based radar (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Yuter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GB" sz="3600" dirty="0" err="1">
                <a:latin typeface="Arial" panose="020B0604020202020204" pitchFamily="34" charset="0"/>
                <a:cs typeface="Arial" panose="020B0604020202020204" pitchFamily="34" charset="0"/>
              </a:rPr>
              <a:t>Houze</a:t>
            </a:r>
            <a:r>
              <a:rPr lang="en-GB" sz="3600" dirty="0">
                <a:latin typeface="Arial" panose="020B0604020202020204" pitchFamily="34" charset="0"/>
                <a:cs typeface="Arial" panose="020B0604020202020204" pitchFamily="34" charset="0"/>
              </a:rPr>
              <a:t> 1995; Hogan et al. 2008).</a:t>
            </a:r>
          </a:p>
        </p:txBody>
      </p:sp>
    </p:spTree>
    <p:extLst>
      <p:ext uri="{BB962C8B-B14F-4D97-AF65-F5344CB8AC3E}">
        <p14:creationId xmlns:p14="http://schemas.microsoft.com/office/powerpoint/2010/main" val="31738941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5" y="1491722"/>
            <a:ext cx="8503279" cy="414622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2274" y="925974"/>
            <a:ext cx="914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Arial" panose="020B0604020202020204" pitchFamily="34" charset="0"/>
                <a:cs typeface="Arial" panose="020B0604020202020204" pitchFamily="34" charset="0"/>
              </a:rPr>
              <a:t>Animation of storms over Gatwick. Courtesy of Robin Hogan. Taken from http://www.met.rdg.ac.uk/radar/overview/storms.html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8689053" y="2035279"/>
                <a:ext cx="256634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Radar Reflectivity Factor (Z)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en-GB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9053" y="2035279"/>
                <a:ext cx="2566348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2375" t="-4310" b="-1551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8" name="Group 17"/>
          <p:cNvGrpSpPr/>
          <p:nvPr/>
        </p:nvGrpSpPr>
        <p:grpSpPr>
          <a:xfrm>
            <a:off x="7569987" y="4889804"/>
            <a:ext cx="1574301" cy="1721733"/>
            <a:chOff x="8162925" y="4998654"/>
            <a:chExt cx="1603074" cy="1753201"/>
          </a:xfrm>
        </p:grpSpPr>
        <p:sp>
          <p:nvSpPr>
            <p:cNvPr id="16" name="Rectangle 15"/>
            <p:cNvSpPr/>
            <p:nvPr/>
          </p:nvSpPr>
          <p:spPr>
            <a:xfrm>
              <a:off x="8162925" y="6105524"/>
              <a:ext cx="123825" cy="646331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17" name="Arc 16"/>
            <p:cNvSpPr/>
            <p:nvPr/>
          </p:nvSpPr>
          <p:spPr>
            <a:xfrm rot="11871126">
              <a:off x="8213403" y="4998654"/>
              <a:ext cx="1552596" cy="1552596"/>
            </a:xfrm>
            <a:prstGeom prst="arc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8689053" y="3984913"/>
            <a:ext cx="2508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Measure phase shift between two pulses</a:t>
            </a:r>
          </a:p>
        </p:txBody>
      </p:sp>
      <p:sp>
        <p:nvSpPr>
          <p:cNvPr id="4" name="Freeform 3"/>
          <p:cNvSpPr/>
          <p:nvPr/>
        </p:nvSpPr>
        <p:spPr>
          <a:xfrm>
            <a:off x="7875613" y="5539051"/>
            <a:ext cx="3321663" cy="502319"/>
          </a:xfrm>
          <a:custGeom>
            <a:avLst/>
            <a:gdLst>
              <a:gd name="connsiteX0" fmla="*/ 0 w 3086100"/>
              <a:gd name="connsiteY0" fmla="*/ 38143 h 419161"/>
              <a:gd name="connsiteX1" fmla="*/ 342900 w 3086100"/>
              <a:gd name="connsiteY1" fmla="*/ 400093 h 419161"/>
              <a:gd name="connsiteX2" fmla="*/ 838200 w 3086100"/>
              <a:gd name="connsiteY2" fmla="*/ 19093 h 419161"/>
              <a:gd name="connsiteX3" fmla="*/ 1371600 w 3086100"/>
              <a:gd name="connsiteY3" fmla="*/ 419143 h 419161"/>
              <a:gd name="connsiteX4" fmla="*/ 1885950 w 3086100"/>
              <a:gd name="connsiteY4" fmla="*/ 43 h 419161"/>
              <a:gd name="connsiteX5" fmla="*/ 2543175 w 3086100"/>
              <a:gd name="connsiteY5" fmla="*/ 390568 h 419161"/>
              <a:gd name="connsiteX6" fmla="*/ 3086100 w 3086100"/>
              <a:gd name="connsiteY6" fmla="*/ 19093 h 41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6100" h="419161">
                <a:moveTo>
                  <a:pt x="0" y="38143"/>
                </a:moveTo>
                <a:cubicBezTo>
                  <a:pt x="101600" y="220705"/>
                  <a:pt x="203200" y="403268"/>
                  <a:pt x="342900" y="400093"/>
                </a:cubicBezTo>
                <a:cubicBezTo>
                  <a:pt x="482600" y="396918"/>
                  <a:pt x="666750" y="15918"/>
                  <a:pt x="838200" y="19093"/>
                </a:cubicBezTo>
                <a:cubicBezTo>
                  <a:pt x="1009650" y="22268"/>
                  <a:pt x="1196975" y="422318"/>
                  <a:pt x="1371600" y="419143"/>
                </a:cubicBezTo>
                <a:cubicBezTo>
                  <a:pt x="1546225" y="415968"/>
                  <a:pt x="1690688" y="4805"/>
                  <a:pt x="1885950" y="43"/>
                </a:cubicBezTo>
                <a:cubicBezTo>
                  <a:pt x="2081212" y="-4719"/>
                  <a:pt x="2343150" y="387393"/>
                  <a:pt x="2543175" y="390568"/>
                </a:cubicBezTo>
                <a:cubicBezTo>
                  <a:pt x="2743200" y="393743"/>
                  <a:pt x="2976563" y="81005"/>
                  <a:pt x="3086100" y="19093"/>
                </a:cubicBezTo>
              </a:path>
            </a:pathLst>
          </a:cu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Oval 7"/>
          <p:cNvSpPr/>
          <p:nvPr/>
        </p:nvSpPr>
        <p:spPr>
          <a:xfrm>
            <a:off x="11507706" y="5600421"/>
            <a:ext cx="220216" cy="463566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Oval 19"/>
          <p:cNvSpPr/>
          <p:nvPr/>
        </p:nvSpPr>
        <p:spPr>
          <a:xfrm>
            <a:off x="11109580" y="5598790"/>
            <a:ext cx="220216" cy="46356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Left Arrow 10"/>
          <p:cNvSpPr/>
          <p:nvPr/>
        </p:nvSpPr>
        <p:spPr>
          <a:xfrm>
            <a:off x="11255401" y="5727671"/>
            <a:ext cx="274657" cy="20580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Freeform 22"/>
          <p:cNvSpPr/>
          <p:nvPr/>
        </p:nvSpPr>
        <p:spPr>
          <a:xfrm>
            <a:off x="8100200" y="5525639"/>
            <a:ext cx="3321663" cy="502319"/>
          </a:xfrm>
          <a:custGeom>
            <a:avLst/>
            <a:gdLst>
              <a:gd name="connsiteX0" fmla="*/ 0 w 3086100"/>
              <a:gd name="connsiteY0" fmla="*/ 38143 h 419161"/>
              <a:gd name="connsiteX1" fmla="*/ 342900 w 3086100"/>
              <a:gd name="connsiteY1" fmla="*/ 400093 h 419161"/>
              <a:gd name="connsiteX2" fmla="*/ 838200 w 3086100"/>
              <a:gd name="connsiteY2" fmla="*/ 19093 h 419161"/>
              <a:gd name="connsiteX3" fmla="*/ 1371600 w 3086100"/>
              <a:gd name="connsiteY3" fmla="*/ 419143 h 419161"/>
              <a:gd name="connsiteX4" fmla="*/ 1885950 w 3086100"/>
              <a:gd name="connsiteY4" fmla="*/ 43 h 419161"/>
              <a:gd name="connsiteX5" fmla="*/ 2543175 w 3086100"/>
              <a:gd name="connsiteY5" fmla="*/ 390568 h 419161"/>
              <a:gd name="connsiteX6" fmla="*/ 3086100 w 3086100"/>
              <a:gd name="connsiteY6" fmla="*/ 19093 h 4191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86100" h="419161">
                <a:moveTo>
                  <a:pt x="0" y="38143"/>
                </a:moveTo>
                <a:cubicBezTo>
                  <a:pt x="101600" y="220705"/>
                  <a:pt x="203200" y="403268"/>
                  <a:pt x="342900" y="400093"/>
                </a:cubicBezTo>
                <a:cubicBezTo>
                  <a:pt x="482600" y="396918"/>
                  <a:pt x="666750" y="15918"/>
                  <a:pt x="838200" y="19093"/>
                </a:cubicBezTo>
                <a:cubicBezTo>
                  <a:pt x="1009650" y="22268"/>
                  <a:pt x="1196975" y="422318"/>
                  <a:pt x="1371600" y="419143"/>
                </a:cubicBezTo>
                <a:cubicBezTo>
                  <a:pt x="1546225" y="415968"/>
                  <a:pt x="1690688" y="4805"/>
                  <a:pt x="1885950" y="43"/>
                </a:cubicBezTo>
                <a:cubicBezTo>
                  <a:pt x="2081212" y="-4719"/>
                  <a:pt x="2343150" y="387393"/>
                  <a:pt x="2543175" y="390568"/>
                </a:cubicBezTo>
                <a:cubicBezTo>
                  <a:pt x="2743200" y="393743"/>
                  <a:pt x="2976563" y="81005"/>
                  <a:pt x="3086100" y="19093"/>
                </a:cubicBezTo>
              </a:path>
            </a:pathLst>
          </a:custGeom>
          <a:noFill/>
          <a:ln w="3810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8526243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945000"/>
            <a:ext cx="9020176" cy="591300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Chilbolton Advanced Meteorological Radar (</a:t>
            </a:r>
            <a:r>
              <a:rPr lang="en-GB" sz="2400" dirty="0" err="1">
                <a:latin typeface="Arial" panose="020B0604020202020204" pitchFamily="34" charset="0"/>
                <a:cs typeface="Arial" panose="020B0604020202020204" pitchFamily="34" charset="0"/>
              </a:rPr>
              <a:t>CAMRa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) -</a:t>
            </a:r>
          </a:p>
          <a:p>
            <a:pPr lvl="1"/>
            <a:r>
              <a:rPr lang="en-GB" sz="2200" dirty="0">
                <a:latin typeface="Arial" panose="020B0604020202020204" pitchFamily="34" charset="0"/>
                <a:cs typeface="Arial" panose="020B0604020202020204" pitchFamily="34" charset="0"/>
              </a:rPr>
              <a:t>3 GHz (10 cm) radar.</a:t>
            </a:r>
          </a:p>
          <a:p>
            <a:pPr lvl="1"/>
            <a:r>
              <a:rPr lang="en-GB" sz="2200" dirty="0">
                <a:latin typeface="Arial"/>
                <a:cs typeface="Arial"/>
              </a:rPr>
              <a:t>300 m range gates and 0.28° beam width.</a:t>
            </a:r>
          </a:p>
          <a:p>
            <a:pPr lvl="1"/>
            <a:r>
              <a:rPr lang="en-GB" sz="2000" dirty="0">
                <a:latin typeface="Arial"/>
                <a:cs typeface="Arial"/>
              </a:rPr>
              <a:t>0.4° s</a:t>
            </a:r>
            <a:r>
              <a:rPr lang="en-GB" sz="2000" baseline="30000" dirty="0">
                <a:latin typeface="Arial"/>
                <a:cs typeface="Arial"/>
              </a:rPr>
              <a:t>-1</a:t>
            </a:r>
            <a:r>
              <a:rPr lang="en-GB" sz="2000" dirty="0">
                <a:latin typeface="Arial"/>
                <a:cs typeface="Arial"/>
              </a:rPr>
              <a:t> scanning rate (34 m at 50 km range) for Dynamical and Microphysical Evolution of Convective Storms (DYMECS) case.</a:t>
            </a:r>
          </a:p>
          <a:p>
            <a:pPr lvl="1"/>
            <a:r>
              <a:rPr lang="en-GB" sz="2000" dirty="0">
                <a:latin typeface="Arial"/>
                <a:cs typeface="Arial"/>
              </a:rPr>
              <a:t>0.5° s</a:t>
            </a:r>
            <a:r>
              <a:rPr lang="en-GB" sz="2000" baseline="30000" dirty="0">
                <a:latin typeface="Arial"/>
                <a:cs typeface="Arial"/>
              </a:rPr>
              <a:t>-1 </a:t>
            </a:r>
            <a:r>
              <a:rPr lang="en-GB" sz="2000" dirty="0">
                <a:latin typeface="Arial"/>
                <a:cs typeface="Arial"/>
              </a:rPr>
              <a:t>scanning rate (44 m at 50 km range) for Gatwick cases.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Doppler and dual polarisation capability.</a:t>
            </a:r>
          </a:p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Doppler velocity is measured between -15 and 15 m s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with an accuracy of 0.15 m s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0176" y="1080741"/>
            <a:ext cx="2831354" cy="37654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020177" y="4875161"/>
            <a:ext cx="283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Chilbolton Advanced Meteorological Radar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24220" r="15046" b="35169"/>
          <a:stretch/>
        </p:blipFill>
        <p:spPr>
          <a:xfrm>
            <a:off x="1317058" y="4194070"/>
            <a:ext cx="7156883" cy="2654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557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Thermals in convection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5000"/>
            <a:ext cx="12192000" cy="1815038"/>
          </a:xfrm>
        </p:spPr>
        <p:txBody>
          <a:bodyPr>
            <a:noAutofit/>
          </a:bodyPr>
          <a:lstStyle/>
          <a:p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Thermals in convection can impact: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Fluxes of moisture and mass (Morrison and Peters 2018).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Hydrometeor transport (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Damiani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et al. 2006, 2007).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Entrainment (Blyth et al. 1988, 2005; </a:t>
            </a:r>
            <a:r>
              <a:rPr lang="en-GB" sz="2000" dirty="0" err="1">
                <a:latin typeface="Arial" panose="020B0604020202020204" pitchFamily="34" charset="0"/>
                <a:cs typeface="Arial" panose="020B0604020202020204" pitchFamily="34" charset="0"/>
              </a:rPr>
              <a:t>Damiani</a:t>
            </a:r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 et al. 2006, 2007; Moser and Lasher-Trapp 2017).</a:t>
            </a:r>
          </a:p>
          <a:p>
            <a:pPr lvl="1"/>
            <a:r>
              <a:rPr lang="en-GB" sz="2000" dirty="0">
                <a:latin typeface="Arial" panose="020B0604020202020204" pitchFamily="34" charset="0"/>
                <a:cs typeface="Arial" panose="020B0604020202020204" pitchFamily="34" charset="0"/>
              </a:rPr>
              <a:t>Therefore updraft and cloud evolution.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3255154"/>
            <a:ext cx="6405060" cy="360284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05"/>
          <a:stretch/>
        </p:blipFill>
        <p:spPr>
          <a:xfrm>
            <a:off x="7727950" y="2719353"/>
            <a:ext cx="4464050" cy="41386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50268" y="2812218"/>
            <a:ext cx="352056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Conceptual diagram of thermal showing buoyancy (colors), circulations (black arrows) and velocity profile through thermal. Taken from Morrison and Peters 2018.</a:t>
            </a:r>
          </a:p>
        </p:txBody>
      </p:sp>
    </p:spTree>
    <p:extLst>
      <p:ext uri="{BB962C8B-B14F-4D97-AF65-F5344CB8AC3E}">
        <p14:creationId xmlns:p14="http://schemas.microsoft.com/office/powerpoint/2010/main" val="6839603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Feature tracking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9244"/>
            <a:ext cx="7323577" cy="41195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3225" y="945000"/>
            <a:ext cx="5438774" cy="5913000"/>
          </a:xfrm>
        </p:spPr>
        <p:txBody>
          <a:bodyPr>
            <a:noAutofit/>
          </a:bodyPr>
          <a:lstStyle/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Derive displacement by minimising a cost function between two scans at a particular scale (Hogan et al. (2008)).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Box of 2 km width and 1 km height.</a:t>
            </a:r>
          </a:p>
          <a:p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Motion vectors calculated by dividing the displacement (black to </a:t>
            </a:r>
            <a:r>
              <a:rPr lang="en-GB" dirty="0" err="1">
                <a:latin typeface="Arial" panose="020B0604020202020204" pitchFamily="34" charset="0"/>
                <a:cs typeface="Arial" panose="020B0604020202020204" pitchFamily="34" charset="0"/>
              </a:rPr>
              <a:t>gray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 box) by the time between scan </a:t>
            </a:r>
            <a:r>
              <a:rPr lang="en-GB" i="1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dirty="0">
                <a:latin typeface="Arial" panose="020B0604020202020204" pitchFamily="34" charset="0"/>
                <a:cs typeface="Arial" panose="020B0604020202020204" pitchFamily="34" charset="0"/>
              </a:rPr>
              <a:t>and scan </a:t>
            </a:r>
            <a:r>
              <a:rPr lang="en-GB" i="1" dirty="0">
                <a:latin typeface="Arial" panose="020B0604020202020204" pitchFamily="34" charset="0"/>
                <a:cs typeface="Arial" panose="020B0604020202020204" pitchFamily="34" charset="0"/>
              </a:rPr>
              <a:t>i+2.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2686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Retrieved motion vectors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23" y="1066369"/>
            <a:ext cx="10135354" cy="5791630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059111F-3440-4172-8457-023ED38478DD}"/>
              </a:ext>
            </a:extLst>
          </p:cNvPr>
          <p:cNvSpPr txBox="1"/>
          <p:nvPr/>
        </p:nvSpPr>
        <p:spPr>
          <a:xfrm>
            <a:off x="7728" y="1071652"/>
            <a:ext cx="1218912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>
                <a:latin typeface="Arial"/>
                <a:cs typeface="Arial"/>
              </a:rPr>
              <a:t>Motion vectors in the framework of the cloud.</a:t>
            </a:r>
          </a:p>
        </p:txBody>
      </p:sp>
    </p:spTree>
    <p:extLst>
      <p:ext uri="{BB962C8B-B14F-4D97-AF65-F5344CB8AC3E}">
        <p14:creationId xmlns:p14="http://schemas.microsoft.com/office/powerpoint/2010/main" val="21772404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ascent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67942" y="3553690"/>
            <a:ext cx="494321" cy="2107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" name="TextBox 2"/>
          <p:cNvSpPr txBox="1"/>
          <p:nvPr/>
        </p:nvSpPr>
        <p:spPr>
          <a:xfrm>
            <a:off x="-12985" y="5518786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Thermals defined as lasting longer than 2 minutes and a minimum width of 600 m and height of 250 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Vertical velocity greater than 4 m s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2060" y="2090762"/>
            <a:ext cx="9138258" cy="342684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" t="2137" r="95597" b="78194"/>
          <a:stretch/>
        </p:blipFill>
        <p:spPr>
          <a:xfrm>
            <a:off x="3190876" y="1488435"/>
            <a:ext cx="304800" cy="134886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985885"/>
            <a:ext cx="122166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Median thermal height over time for scans starting at 15:47 on 28</a:t>
            </a:r>
            <a:r>
              <a:rPr lang="en-GB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GB" sz="2400" dirty="0">
                <a:latin typeface="Arial" panose="020B0604020202020204" pitchFamily="34" charset="0"/>
                <a:cs typeface="Arial" panose="020B0604020202020204" pitchFamily="34" charset="0"/>
              </a:rPr>
              <a:t> July 2000.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1" t="1861" r="73351" b="78186"/>
          <a:stretch/>
        </p:blipFill>
        <p:spPr>
          <a:xfrm>
            <a:off x="3590334" y="1518606"/>
            <a:ext cx="673996" cy="1368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4" t="2500" r="72869" b="78472"/>
          <a:stretch/>
        </p:blipFill>
        <p:spPr>
          <a:xfrm>
            <a:off x="4358988" y="1554167"/>
            <a:ext cx="714376" cy="13049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3" t="2361" r="73352" b="78334"/>
          <a:stretch/>
        </p:blipFill>
        <p:spPr>
          <a:xfrm>
            <a:off x="5347471" y="1563029"/>
            <a:ext cx="638175" cy="132397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2638" r="72750" b="78195"/>
          <a:stretch/>
        </p:blipFill>
        <p:spPr>
          <a:xfrm>
            <a:off x="7111405" y="1572554"/>
            <a:ext cx="781051" cy="13144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57" t="2638" r="72269" b="78333"/>
          <a:stretch/>
        </p:blipFill>
        <p:spPr>
          <a:xfrm>
            <a:off x="8471200" y="1572554"/>
            <a:ext cx="876301" cy="130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9356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945000"/>
          </a:xfrm>
          <a:solidFill>
            <a:schemeClr val="accent1">
              <a:lumMod val="75000"/>
            </a:schemeClr>
          </a:solidFill>
        </p:spPr>
        <p:txBody>
          <a:bodyPr>
            <a:normAutofit/>
          </a:bodyPr>
          <a:lstStyle/>
          <a:p>
            <a:r>
              <a:rPr lang="en-GB" sz="49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Thermal characteristics</a:t>
            </a:r>
          </a:p>
        </p:txBody>
      </p:sp>
      <p:sp>
        <p:nvSpPr>
          <p:cNvPr id="10" name="Rectangle 9"/>
          <p:cNvSpPr/>
          <p:nvPr/>
        </p:nvSpPr>
        <p:spPr>
          <a:xfrm>
            <a:off x="10167942" y="3553690"/>
            <a:ext cx="494321" cy="21074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7" t="8920" r="8140" b="3237"/>
          <a:stretch/>
        </p:blipFill>
        <p:spPr>
          <a:xfrm>
            <a:off x="1310153" y="945000"/>
            <a:ext cx="9104949" cy="59239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7044" y="4422727"/>
            <a:ext cx="77075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Cell is defined as a contiguous area of rain rate greater than 4 mm h</a:t>
            </a:r>
            <a:r>
              <a:rPr lang="en-GB" b="1" baseline="30000" dirty="0"/>
              <a:t>-1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4283244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1528</TotalTime>
  <Words>1057</Words>
  <Application>Microsoft Office PowerPoint</Application>
  <PresentationFormat>Widescreen</PresentationFormat>
  <Paragraphs>68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Detecting thermals in deep convection</vt:lpstr>
      <vt:lpstr>Background</vt:lpstr>
      <vt:lpstr>Motivation</vt:lpstr>
      <vt:lpstr>Radar Data</vt:lpstr>
      <vt:lpstr>Thermals in convection</vt:lpstr>
      <vt:lpstr>Feature tracking</vt:lpstr>
      <vt:lpstr>Retrieved motion vectors</vt:lpstr>
      <vt:lpstr>Thermal ascent</vt:lpstr>
      <vt:lpstr>Thermal characteristics</vt:lpstr>
      <vt:lpstr>Thermal characteristics</vt:lpstr>
      <vt:lpstr>Planned observations</vt:lpstr>
      <vt:lpstr>Summary</vt:lpstr>
      <vt:lpstr>Feature tracking</vt:lpstr>
      <vt:lpstr>References</vt:lpstr>
    </vt:vector>
  </TitlesOfParts>
  <Company>University of Reading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Tracking thermals in deep convective updrafts</dc:title>
  <dc:creator>Liam Till</dc:creator>
  <cp:lastModifiedBy>Liam Till</cp:lastModifiedBy>
  <cp:revision>122</cp:revision>
  <dcterms:created xsi:type="dcterms:W3CDTF">2019-01-30T10:43:49Z</dcterms:created>
  <dcterms:modified xsi:type="dcterms:W3CDTF">2019-07-15T19:31:58Z</dcterms:modified>
</cp:coreProperties>
</file>