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8.jpg" ContentType="image/png"/>
  <Override PartName="/ppt/media/image19.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Lst>
  <p:notesMasterIdLst>
    <p:notesMasterId r:id="rId47"/>
  </p:notesMasterIdLst>
  <p:sldIdLst>
    <p:sldId id="283" r:id="rId3"/>
    <p:sldId id="398" r:id="rId4"/>
    <p:sldId id="392" r:id="rId5"/>
    <p:sldId id="393" r:id="rId6"/>
    <p:sldId id="394" r:id="rId7"/>
    <p:sldId id="499" r:id="rId8"/>
    <p:sldId id="497" r:id="rId9"/>
    <p:sldId id="495" r:id="rId10"/>
    <p:sldId id="395" r:id="rId11"/>
    <p:sldId id="397" r:id="rId12"/>
    <p:sldId id="500" r:id="rId13"/>
    <p:sldId id="501" r:id="rId14"/>
    <p:sldId id="502" r:id="rId15"/>
    <p:sldId id="513" r:id="rId16"/>
    <p:sldId id="303" r:id="rId17"/>
    <p:sldId id="355" r:id="rId18"/>
    <p:sldId id="503" r:id="rId19"/>
    <p:sldId id="504" r:id="rId20"/>
    <p:sldId id="399" r:id="rId21"/>
    <p:sldId id="396" r:id="rId22"/>
    <p:sldId id="277" r:id="rId23"/>
    <p:sldId id="488" r:id="rId24"/>
    <p:sldId id="510" r:id="rId25"/>
    <p:sldId id="307" r:id="rId26"/>
    <p:sldId id="308" r:id="rId27"/>
    <p:sldId id="309" r:id="rId28"/>
    <p:sldId id="489" r:id="rId29"/>
    <p:sldId id="487" r:id="rId30"/>
    <p:sldId id="256" r:id="rId31"/>
    <p:sldId id="402" r:id="rId32"/>
    <p:sldId id="292" r:id="rId33"/>
    <p:sldId id="484" r:id="rId34"/>
    <p:sldId id="301" r:id="rId35"/>
    <p:sldId id="359" r:id="rId36"/>
    <p:sldId id="369" r:id="rId37"/>
    <p:sldId id="362" r:id="rId38"/>
    <p:sldId id="364" r:id="rId39"/>
    <p:sldId id="511" r:id="rId40"/>
    <p:sldId id="507" r:id="rId41"/>
    <p:sldId id="508" r:id="rId42"/>
    <p:sldId id="509" r:id="rId43"/>
    <p:sldId id="258" r:id="rId44"/>
    <p:sldId id="284" r:id="rId45"/>
    <p:sldId id="297" r:id="rId46"/>
  </p:sldIdLst>
  <p:sldSz cx="9144000" cy="6858000" type="screen4x3"/>
  <p:notesSz cx="6858000" cy="9144000"/>
  <p:defaultText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1" algn="l" defTabSz="457011" rtl="0" eaLnBrk="1" latinLnBrk="0" hangingPunct="1">
      <a:defRPr sz="1800" kern="1200">
        <a:solidFill>
          <a:schemeClr val="tx1"/>
        </a:solidFill>
        <a:latin typeface="+mn-lt"/>
        <a:ea typeface="+mn-ea"/>
        <a:cs typeface="+mn-cs"/>
      </a:defRPr>
    </a:lvl3pPr>
    <a:lvl4pPr marL="1371032" algn="l" defTabSz="457011" rtl="0" eaLnBrk="1" latinLnBrk="0" hangingPunct="1">
      <a:defRPr sz="1800" kern="1200">
        <a:solidFill>
          <a:schemeClr val="tx1"/>
        </a:solidFill>
        <a:latin typeface="+mn-lt"/>
        <a:ea typeface="+mn-ea"/>
        <a:cs typeface="+mn-cs"/>
      </a:defRPr>
    </a:lvl4pPr>
    <a:lvl5pPr marL="1828041" algn="l" defTabSz="457011" rtl="0" eaLnBrk="1" latinLnBrk="0" hangingPunct="1">
      <a:defRPr sz="1800" kern="1200">
        <a:solidFill>
          <a:schemeClr val="tx1"/>
        </a:solidFill>
        <a:latin typeface="+mn-lt"/>
        <a:ea typeface="+mn-ea"/>
        <a:cs typeface="+mn-cs"/>
      </a:defRPr>
    </a:lvl5pPr>
    <a:lvl6pPr marL="2285052" algn="l" defTabSz="457011" rtl="0" eaLnBrk="1" latinLnBrk="0" hangingPunct="1">
      <a:defRPr sz="1800" kern="1200">
        <a:solidFill>
          <a:schemeClr val="tx1"/>
        </a:solidFill>
        <a:latin typeface="+mn-lt"/>
        <a:ea typeface="+mn-ea"/>
        <a:cs typeface="+mn-cs"/>
      </a:defRPr>
    </a:lvl6pPr>
    <a:lvl7pPr marL="2742062" algn="l" defTabSz="457011" rtl="0" eaLnBrk="1" latinLnBrk="0" hangingPunct="1">
      <a:defRPr sz="1800" kern="1200">
        <a:solidFill>
          <a:schemeClr val="tx1"/>
        </a:solidFill>
        <a:latin typeface="+mn-lt"/>
        <a:ea typeface="+mn-ea"/>
        <a:cs typeface="+mn-cs"/>
      </a:defRPr>
    </a:lvl7pPr>
    <a:lvl8pPr marL="3199072" algn="l" defTabSz="457011" rtl="0" eaLnBrk="1" latinLnBrk="0" hangingPunct="1">
      <a:defRPr sz="1800" kern="1200">
        <a:solidFill>
          <a:schemeClr val="tx1"/>
        </a:solidFill>
        <a:latin typeface="+mn-lt"/>
        <a:ea typeface="+mn-ea"/>
        <a:cs typeface="+mn-cs"/>
      </a:defRPr>
    </a:lvl8pPr>
    <a:lvl9pPr marL="3656083" algn="l" defTabSz="45701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95"/>
    <p:restoredTop sz="85036"/>
  </p:normalViewPr>
  <p:slideViewPr>
    <p:cSldViewPr snapToGrid="0" snapToObjects="1">
      <p:cViewPr varScale="1">
        <p:scale>
          <a:sx n="78" d="100"/>
          <a:sy n="78" d="100"/>
        </p:scale>
        <p:origin x="1072" y="184"/>
      </p:cViewPr>
      <p:guideLst>
        <p:guide orient="horz" pos="2160"/>
        <p:guide pos="2903"/>
      </p:guideLst>
    </p:cSldViewPr>
  </p:slideViewPr>
  <p:outlineViewPr>
    <p:cViewPr>
      <p:scale>
        <a:sx n="33" d="100"/>
        <a:sy n="33" d="100"/>
      </p:scale>
      <p:origin x="0" y="-2816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4DF5FF-0503-9C48-99A6-AC9BAB6F4D76}" type="datetimeFigureOut">
              <a:rPr lang="en-US" smtClean="0"/>
              <a:t>4/10/20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B5D547-E3A2-0849-9E99-C1D472F0804D}" type="slidenum">
              <a:rPr lang="en-GB" smtClean="0"/>
              <a:t>‹#›</a:t>
            </a:fld>
            <a:endParaRPr lang="en-GB"/>
          </a:p>
        </p:txBody>
      </p:sp>
    </p:spTree>
    <p:extLst>
      <p:ext uri="{BB962C8B-B14F-4D97-AF65-F5344CB8AC3E}">
        <p14:creationId xmlns:p14="http://schemas.microsoft.com/office/powerpoint/2010/main" val="1009496744"/>
      </p:ext>
    </p:extLst>
  </p:cSld>
  <p:clrMap bg1="lt1" tx1="dk1" bg2="lt2" tx2="dk2" accent1="accent1" accent2="accent2" accent3="accent3" accent4="accent4" accent5="accent5" accent6="accent6" hlink="hlink" folHlink="folHlink"/>
  <p:notesStyle>
    <a:lvl1pPr marL="0" algn="l" defTabSz="457011" rtl="0" eaLnBrk="1" latinLnBrk="0" hangingPunct="1">
      <a:defRPr sz="1200" kern="1200">
        <a:solidFill>
          <a:schemeClr val="tx1"/>
        </a:solidFill>
        <a:latin typeface="+mn-lt"/>
        <a:ea typeface="+mn-ea"/>
        <a:cs typeface="+mn-cs"/>
      </a:defRPr>
    </a:lvl1pPr>
    <a:lvl2pPr marL="457011" algn="l" defTabSz="457011" rtl="0" eaLnBrk="1" latinLnBrk="0" hangingPunct="1">
      <a:defRPr sz="1200" kern="1200">
        <a:solidFill>
          <a:schemeClr val="tx1"/>
        </a:solidFill>
        <a:latin typeface="+mn-lt"/>
        <a:ea typeface="+mn-ea"/>
        <a:cs typeface="+mn-cs"/>
      </a:defRPr>
    </a:lvl2pPr>
    <a:lvl3pPr marL="914021" algn="l" defTabSz="457011" rtl="0" eaLnBrk="1" latinLnBrk="0" hangingPunct="1">
      <a:defRPr sz="1200" kern="1200">
        <a:solidFill>
          <a:schemeClr val="tx1"/>
        </a:solidFill>
        <a:latin typeface="+mn-lt"/>
        <a:ea typeface="+mn-ea"/>
        <a:cs typeface="+mn-cs"/>
      </a:defRPr>
    </a:lvl3pPr>
    <a:lvl4pPr marL="1371032" algn="l" defTabSz="457011" rtl="0" eaLnBrk="1" latinLnBrk="0" hangingPunct="1">
      <a:defRPr sz="1200" kern="1200">
        <a:solidFill>
          <a:schemeClr val="tx1"/>
        </a:solidFill>
        <a:latin typeface="+mn-lt"/>
        <a:ea typeface="+mn-ea"/>
        <a:cs typeface="+mn-cs"/>
      </a:defRPr>
    </a:lvl4pPr>
    <a:lvl5pPr marL="1828041" algn="l" defTabSz="457011" rtl="0" eaLnBrk="1" latinLnBrk="0" hangingPunct="1">
      <a:defRPr sz="1200" kern="1200">
        <a:solidFill>
          <a:schemeClr val="tx1"/>
        </a:solidFill>
        <a:latin typeface="+mn-lt"/>
        <a:ea typeface="+mn-ea"/>
        <a:cs typeface="+mn-cs"/>
      </a:defRPr>
    </a:lvl5pPr>
    <a:lvl6pPr marL="2285052" algn="l" defTabSz="457011" rtl="0" eaLnBrk="1" latinLnBrk="0" hangingPunct="1">
      <a:defRPr sz="1200" kern="1200">
        <a:solidFill>
          <a:schemeClr val="tx1"/>
        </a:solidFill>
        <a:latin typeface="+mn-lt"/>
        <a:ea typeface="+mn-ea"/>
        <a:cs typeface="+mn-cs"/>
      </a:defRPr>
    </a:lvl6pPr>
    <a:lvl7pPr marL="2742062" algn="l" defTabSz="457011" rtl="0" eaLnBrk="1" latinLnBrk="0" hangingPunct="1">
      <a:defRPr sz="1200" kern="1200">
        <a:solidFill>
          <a:schemeClr val="tx1"/>
        </a:solidFill>
        <a:latin typeface="+mn-lt"/>
        <a:ea typeface="+mn-ea"/>
        <a:cs typeface="+mn-cs"/>
      </a:defRPr>
    </a:lvl7pPr>
    <a:lvl8pPr marL="3199072" algn="l" defTabSz="457011" rtl="0" eaLnBrk="1" latinLnBrk="0" hangingPunct="1">
      <a:defRPr sz="1200" kern="1200">
        <a:solidFill>
          <a:schemeClr val="tx1"/>
        </a:solidFill>
        <a:latin typeface="+mn-lt"/>
        <a:ea typeface="+mn-ea"/>
        <a:cs typeface="+mn-cs"/>
      </a:defRPr>
    </a:lvl8pPr>
    <a:lvl9pPr marL="3656083" algn="l" defTabSz="4570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5D547-E3A2-0849-9E99-C1D472F0804D}" type="slidenum">
              <a:rPr lang="en-GB" smtClean="0"/>
              <a:t>1</a:t>
            </a:fld>
            <a:endParaRPr lang="en-GB"/>
          </a:p>
        </p:txBody>
      </p:sp>
    </p:spTree>
    <p:extLst>
      <p:ext uri="{BB962C8B-B14F-4D97-AF65-F5344CB8AC3E}">
        <p14:creationId xmlns:p14="http://schemas.microsoft.com/office/powerpoint/2010/main" val="3859621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rPr>
              <a:t>Co-authors</a:t>
            </a:r>
            <a:r>
              <a:rPr lang="en-GB" baseline="0" dirty="0">
                <a:latin typeface="Calibri" charset="0"/>
              </a:rPr>
              <a:t> from </a:t>
            </a:r>
            <a:r>
              <a:rPr lang="en-GB" baseline="0" dirty="0" err="1">
                <a:latin typeface="Calibri" charset="0"/>
              </a:rPr>
              <a:t>Terrabites</a:t>
            </a:r>
            <a:r>
              <a:rPr lang="en-GB" baseline="0" dirty="0">
                <a:latin typeface="Calibri" charset="0"/>
              </a:rPr>
              <a:t> across WGs (Guillermo further evaluating these results in the context of linking of C- and H2O cycles)</a:t>
            </a:r>
            <a:endParaRPr lang="en-GB" dirty="0">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14E6CC-0718-584C-8EDD-1149EF166F34}" type="slidenum">
              <a:rPr lang="en-GB" sz="1200">
                <a:solidFill>
                  <a:srgbClr val="000000"/>
                </a:solidFill>
                <a:latin typeface="Calibri" charset="0"/>
              </a:rPr>
              <a:pPr eaLnBrk="1" hangingPunct="1"/>
              <a:t>16</a:t>
            </a:fld>
            <a:endParaRPr lang="en-GB" sz="1200">
              <a:solidFill>
                <a:srgbClr val="000000"/>
              </a:solidFill>
              <a:latin typeface="Calibri" charset="0"/>
            </a:endParaRPr>
          </a:p>
        </p:txBody>
      </p:sp>
    </p:spTree>
    <p:extLst>
      <p:ext uri="{BB962C8B-B14F-4D97-AF65-F5344CB8AC3E}">
        <p14:creationId xmlns:p14="http://schemas.microsoft.com/office/powerpoint/2010/main" val="209320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err="1"/>
              <a:t>REgional</a:t>
            </a:r>
            <a:r>
              <a:rPr lang="en-GB" baseline="0" dirty="0"/>
              <a:t> Carbon Cycle Assessment Project (RECCAP) part of GCP. Time period from RECCAP</a:t>
            </a:r>
            <a:endParaRPr lang="en-GB" dirty="0"/>
          </a:p>
          <a:p>
            <a:endParaRPr lang="en-GB" dirty="0"/>
          </a:p>
        </p:txBody>
      </p:sp>
      <p:sp>
        <p:nvSpPr>
          <p:cNvPr id="4" name="Slide Number Placeholder 3"/>
          <p:cNvSpPr>
            <a:spLocks noGrp="1"/>
          </p:cNvSpPr>
          <p:nvPr>
            <p:ph type="sldNum" sz="quarter" idx="10"/>
          </p:nvPr>
        </p:nvSpPr>
        <p:spPr/>
        <p:txBody>
          <a:bodyPr/>
          <a:lstStyle/>
          <a:p>
            <a:fld id="{CE7FBCE6-4938-F14D-A2E4-4CB36B640EC4}" type="slidenum">
              <a:rPr lang="en-GB" smtClean="0"/>
              <a:t>17</a:t>
            </a:fld>
            <a:endParaRPr lang="en-GB"/>
          </a:p>
        </p:txBody>
      </p:sp>
    </p:spTree>
    <p:extLst>
      <p:ext uri="{BB962C8B-B14F-4D97-AF65-F5344CB8AC3E}">
        <p14:creationId xmlns:p14="http://schemas.microsoft.com/office/powerpoint/2010/main" val="1263313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solidFill>
                  <a:prstClr val="black"/>
                </a:solidFill>
              </a:rPr>
              <a:pPr/>
              <a:t>18</a:t>
            </a:fld>
            <a:endParaRPr lang="en-GB">
              <a:solidFill>
                <a:prstClr val="black"/>
              </a:solidFill>
            </a:endParaRPr>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dirty="0"/>
              <a:t>Annual average (a) dry season length (d yr</a:t>
            </a:r>
            <a:r>
              <a:rPr baseline="30000" dirty="0"/>
              <a:t>−1</a:t>
            </a:r>
            <a:r>
              <a:rPr dirty="0"/>
              <a:t>) and (b) dry season intensity (mm yr</a:t>
            </a:r>
            <a:r>
              <a:rPr baseline="30000" dirty="0"/>
              <a:t>−1</a:t>
            </a:r>
            <a:r>
              <a:rPr dirty="0"/>
              <a:t>) calculated during the period 1989–2005, (c) dry season intensity trend (mm yr</a:t>
            </a:r>
            <a:r>
              <a:rPr baseline="30000" dirty="0"/>
              <a:t>−2</a:t>
            </a:r>
            <a:r>
              <a:rPr dirty="0"/>
              <a:t>) during 1989–2005, (d) binned dry season intensity trend plotted against dry season length, while the red line represents the linear regression through the data (</a:t>
            </a:r>
            <a:r>
              <a:rPr i="1" dirty="0"/>
              <a:t>p</a:t>
            </a:r>
            <a:r>
              <a:rPr dirty="0"/>
              <a:t> &lt; 0.001, </a:t>
            </a:r>
            <a:r>
              <a:rPr i="1" dirty="0"/>
              <a:t>r</a:t>
            </a:r>
            <a:r>
              <a:rPr baseline="30000" dirty="0"/>
              <a:t>2</a:t>
            </a:r>
            <a:r>
              <a:rPr dirty="0"/>
              <a:t> = 0.67), and (e) median value for the regression slope of (Figure d) plus error, results from 1000 bootstrap simulations (box and whisker) for different datasets: observations, TRENDY‐DGVMs, and CMIP5 ESMs (historical, natural forcing, and two future RCPs). Green: 1989–2005, red: 1901–2005, blue: 2006–2100. In grey mean slope value for 15 year periods (last year).</a:t>
            </a:r>
          </a:p>
          <a:p>
            <a:endParaRPr lang="en-GB" dirty="0"/>
          </a:p>
          <a:p>
            <a:endParaRPr lang="en-GB" dirty="0"/>
          </a:p>
          <a:p>
            <a:r>
              <a:rPr lang="en-GB" dirty="0"/>
              <a:t>We </a:t>
            </a:r>
            <a:r>
              <a:rPr lang="en-GB" dirty="0" err="1"/>
              <a:t>analyze</a:t>
            </a:r>
            <a:r>
              <a:rPr lang="en-GB" dirty="0"/>
              <a:t> the impacts of changing dry season length and intensity on vegetation productivity</a:t>
            </a:r>
          </a:p>
          <a:p>
            <a:r>
              <a:rPr lang="en-GB" dirty="0"/>
              <a:t>and biomass. Our results show a wetness asymmetry in dry ecosystems, with dry seasons becoming drier and</a:t>
            </a:r>
          </a:p>
          <a:p>
            <a:r>
              <a:rPr lang="en-GB" dirty="0"/>
              <a:t>wet seasons becoming wetter, likely caused by climate change. The increasingly intense dry seasons were</a:t>
            </a:r>
          </a:p>
          <a:p>
            <a:r>
              <a:rPr lang="en-GB" dirty="0"/>
              <a:t>consistently correlated with a decreasing trend in net primary productivity (NPP) and biomass from different</a:t>
            </a:r>
          </a:p>
          <a:p>
            <a:r>
              <a:rPr lang="en-GB" dirty="0"/>
              <a:t>products and could potentially mean a reduction of 10–13% in NPP by 2100. We found that annual NPP in dry</a:t>
            </a:r>
          </a:p>
          <a:p>
            <a:r>
              <a:rPr lang="en-GB" dirty="0"/>
              <a:t>ecosystems is particularly sensitive to the intensity of the dry season, whereas an increase in precipitation</a:t>
            </a:r>
          </a:p>
          <a:p>
            <a:r>
              <a:rPr lang="en-GB" dirty="0"/>
              <a:t>during the wet season has a smaller effect. We conclude that changes in water availability over the dry season</a:t>
            </a:r>
          </a:p>
          <a:p>
            <a:r>
              <a:rPr lang="en-GB" dirty="0"/>
              <a:t>affect vegetation throughout the whole year, driving changes in regional NPP. Moreover, these results</a:t>
            </a:r>
          </a:p>
          <a:p>
            <a:r>
              <a:rPr lang="en-GB" dirty="0"/>
              <a:t>suggest that usage of seasonal water ﬂuxes is necessary to improve our understanding of the link between</a:t>
            </a:r>
          </a:p>
          <a:p>
            <a:r>
              <a:rPr lang="en-GB" dirty="0"/>
              <a:t>water availability and the land carbon cycle.</a:t>
            </a:r>
          </a:p>
          <a:p>
            <a:endParaRPr lang="en-GB" dirty="0"/>
          </a:p>
          <a:p>
            <a:r>
              <a:rPr lang="en-US" sz="1200" kern="1200" dirty="0">
                <a:solidFill>
                  <a:schemeClr val="tx1"/>
                </a:solidFill>
                <a:effectLst/>
                <a:latin typeface="+mn-lt"/>
                <a:ea typeface="+mn-ea"/>
                <a:cs typeface="+mn-cs"/>
              </a:rPr>
              <a:t>The first index is the dry season length (DSL), which is defined as the cumulative number of months in which E is larger than P over a year.</a:t>
            </a:r>
            <a:r>
              <a:rPr lang="en-GB" dirty="0">
                <a:effectLst/>
              </a:rPr>
              <a:t> </a:t>
            </a:r>
            <a:endParaRPr lang="en-GB" dirty="0"/>
          </a:p>
          <a:p>
            <a:endParaRPr lang="en-GB" dirty="0"/>
          </a:p>
          <a:p>
            <a:r>
              <a:rPr lang="en-US" sz="1200" kern="1200" dirty="0">
                <a:solidFill>
                  <a:schemeClr val="tx1"/>
                </a:solidFill>
                <a:effectLst/>
                <a:latin typeface="+mn-lt"/>
                <a:ea typeface="+mn-ea"/>
                <a:cs typeface="+mn-cs"/>
              </a:rPr>
              <a:t>The second index is the dry season intensity (DSI), defined as the cumulative value of E minus P during months when E is higher than P</a:t>
            </a:r>
            <a:r>
              <a:rPr lang="en-GB" dirty="0">
                <a:effectLst/>
              </a:rPr>
              <a:t> </a:t>
            </a:r>
            <a:endParaRPr lang="en-GB" dirty="0"/>
          </a:p>
          <a:p>
            <a:endParaRPr dirty="0"/>
          </a:p>
        </p:txBody>
      </p:sp>
    </p:spTree>
    <p:extLst>
      <p:ext uri="{BB962C8B-B14F-4D97-AF65-F5344CB8AC3E}">
        <p14:creationId xmlns:p14="http://schemas.microsoft.com/office/powerpoint/2010/main" val="4041720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1: Temperature drives globally integrated NEE while water drives spatial patterns of NEE IAV. Patterns of </a:t>
            </a:r>
            <a:r>
              <a:rPr lang="en-US" sz="1200" kern="1200" dirty="0" err="1">
                <a:solidFill>
                  <a:schemeClr val="tx1"/>
                </a:solidFill>
                <a:effectLst/>
                <a:latin typeface="+mn-lt"/>
                <a:ea typeface="+mn-ea"/>
                <a:cs typeface="+mn-cs"/>
              </a:rPr>
              <a:t>interannual</a:t>
            </a:r>
            <a:r>
              <a:rPr lang="en-US" sz="1200" kern="1200" dirty="0">
                <a:solidFill>
                  <a:schemeClr val="tx1"/>
                </a:solidFill>
                <a:effectLst/>
                <a:latin typeface="+mn-lt"/>
                <a:ea typeface="+mn-ea"/>
                <a:cs typeface="+mn-cs"/>
              </a:rPr>
              <a:t> variability of NEE derived from FLUXCOM (left) and TRENDY (right) for the period 1980-2013. Top: Comparison of globally integrated modelled annual NEE anomalies and response to NEE anomalies by temperature, water availability, and radiation in isolation. R2 values between the climatic NEE components and total NEE are given in the respective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Bottom: Mean grid cell IAV magnitude (normalized, see Methods) of NEE components for latitudinal bands of 5°. Uncertainty bounds where given as shaded area refer to one standard deviation for FLUXCOM and TRENDY ensembles.</a:t>
            </a:r>
          </a:p>
        </p:txBody>
      </p:sp>
      <p:sp>
        <p:nvSpPr>
          <p:cNvPr id="4" name="Slide Number Placeholder 3"/>
          <p:cNvSpPr>
            <a:spLocks noGrp="1"/>
          </p:cNvSpPr>
          <p:nvPr>
            <p:ph type="sldNum" sz="quarter" idx="10"/>
          </p:nvPr>
        </p:nvSpPr>
        <p:spPr/>
        <p:txBody>
          <a:bodyPr/>
          <a:lstStyle/>
          <a:p>
            <a:fld id="{ACB5D547-E3A2-0849-9E99-C1D472F0804D}" type="slidenum">
              <a:rPr lang="en-GB" smtClean="0"/>
              <a:t>20</a:t>
            </a:fld>
            <a:endParaRPr lang="en-GB"/>
          </a:p>
        </p:txBody>
      </p:sp>
    </p:spTree>
    <p:extLst>
      <p:ext uri="{BB962C8B-B14F-4D97-AF65-F5344CB8AC3E}">
        <p14:creationId xmlns:p14="http://schemas.microsoft.com/office/powerpoint/2010/main" val="459642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2: Spatial co-variation and scale drives NEE control</a:t>
            </a:r>
            <a:r>
              <a:rPr lang="en-US" sz="1200" i="1" kern="1200" dirty="0">
                <a:solidFill>
                  <a:schemeClr val="tx1"/>
                </a:solidFill>
                <a:effectLst/>
                <a:latin typeface="+mn-lt"/>
                <a:ea typeface="+mn-ea"/>
                <a:cs typeface="+mn-cs"/>
              </a:rPr>
              <a:t>. Top: Scores of the first empirical orthogonal function of spatial IAV patterns of NEE</a:t>
            </a:r>
            <a:r>
              <a:rPr lang="en-US" sz="1200" i="1" kern="1200" baseline="-25000" dirty="0">
                <a:solidFill>
                  <a:schemeClr val="tx1"/>
                </a:solidFill>
                <a:effectLst/>
                <a:latin typeface="+mn-lt"/>
                <a:ea typeface="+mn-ea"/>
                <a:cs typeface="+mn-cs"/>
              </a:rPr>
              <a:t>TEMP</a:t>
            </a:r>
            <a:r>
              <a:rPr lang="en-US" sz="1200" i="1" kern="1200" dirty="0">
                <a:solidFill>
                  <a:schemeClr val="tx1"/>
                </a:solidFill>
                <a:effectLst/>
                <a:latin typeface="+mn-lt"/>
                <a:ea typeface="+mn-ea"/>
                <a:cs typeface="+mn-cs"/>
              </a:rPr>
              <a:t>, and NEE</a:t>
            </a:r>
            <a:r>
              <a:rPr lang="en-US" sz="1200" i="1" kern="1200" baseline="-25000" dirty="0">
                <a:solidFill>
                  <a:schemeClr val="tx1"/>
                </a:solidFill>
                <a:effectLst/>
                <a:latin typeface="+mn-lt"/>
                <a:ea typeface="+mn-ea"/>
                <a:cs typeface="+mn-cs"/>
              </a:rPr>
              <a:t>WAI</a:t>
            </a:r>
            <a:r>
              <a:rPr lang="en-US" sz="1200" i="1" kern="1200" dirty="0">
                <a:solidFill>
                  <a:schemeClr val="tx1"/>
                </a:solidFill>
                <a:effectLst/>
                <a:latin typeface="+mn-lt"/>
                <a:ea typeface="+mn-ea"/>
                <a:cs typeface="+mn-cs"/>
              </a:rPr>
              <a:t>. Inset pie charts show the fractions of positive (red) and negative (blue) </a:t>
            </a:r>
            <a:r>
              <a:rPr lang="en-US" sz="1200" i="1" kern="1200" dirty="0" err="1">
                <a:solidFill>
                  <a:schemeClr val="tx1"/>
                </a:solidFill>
                <a:effectLst/>
                <a:latin typeface="+mn-lt"/>
                <a:ea typeface="+mn-ea"/>
                <a:cs typeface="+mn-cs"/>
              </a:rPr>
              <a:t>covariances</a:t>
            </a:r>
            <a:r>
              <a:rPr lang="en-US" sz="1200" i="1" kern="1200" dirty="0">
                <a:solidFill>
                  <a:schemeClr val="tx1"/>
                </a:solidFill>
                <a:effectLst/>
                <a:latin typeface="+mn-lt"/>
                <a:ea typeface="+mn-ea"/>
                <a:cs typeface="+mn-cs"/>
              </a:rPr>
              <a:t> across grid cells of NEE</a:t>
            </a:r>
            <a:r>
              <a:rPr lang="en-US" sz="1200" i="1" kern="1200" baseline="-25000" dirty="0">
                <a:solidFill>
                  <a:schemeClr val="tx1"/>
                </a:solidFill>
                <a:effectLst/>
                <a:latin typeface="+mn-lt"/>
                <a:ea typeface="+mn-ea"/>
                <a:cs typeface="+mn-cs"/>
              </a:rPr>
              <a:t>TEMP</a:t>
            </a:r>
            <a:r>
              <a:rPr lang="en-US" sz="1200" i="1" kern="1200" dirty="0">
                <a:solidFill>
                  <a:schemeClr val="tx1"/>
                </a:solidFill>
                <a:effectLst/>
                <a:latin typeface="+mn-lt"/>
                <a:ea typeface="+mn-ea"/>
                <a:cs typeface="+mn-cs"/>
              </a:rPr>
              <a:t> and NEE</a:t>
            </a:r>
            <a:r>
              <a:rPr lang="en-US" sz="1200" i="1" kern="1200" baseline="-25000" dirty="0">
                <a:solidFill>
                  <a:schemeClr val="tx1"/>
                </a:solidFill>
                <a:effectLst/>
                <a:latin typeface="+mn-lt"/>
                <a:ea typeface="+mn-ea"/>
                <a:cs typeface="+mn-cs"/>
              </a:rPr>
              <a:t>WAI</a:t>
            </a:r>
            <a:r>
              <a:rPr lang="en-US" sz="1200" i="1" kern="1200" dirty="0">
                <a:solidFill>
                  <a:schemeClr val="tx1"/>
                </a:solidFill>
                <a:effectLst/>
                <a:latin typeface="+mn-lt"/>
                <a:ea typeface="+mn-ea"/>
                <a:cs typeface="+mn-cs"/>
              </a:rPr>
              <a:t> anomalies (see Methods). Bottom: Dominant control of NEE as a function of spatial scale (see Methods). Outer uncertainty bounds given as shaded area refer to one standard deviation for FLUXCOM and TRENDY ensembles and are dominated by uncertainty of the mean relative dominance. Inner uncertainty bounds refer to one standard deviation with respect to the shape of the curves only </a:t>
            </a:r>
            <a:r>
              <a:rPr lang="de-DE"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(see Methods).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B5D547-E3A2-0849-9E99-C1D472F0804D}" type="slidenum">
              <a:rPr lang="en-GB" smtClean="0"/>
              <a:t>21</a:t>
            </a:fld>
            <a:endParaRPr lang="en-GB"/>
          </a:p>
        </p:txBody>
      </p:sp>
    </p:spTree>
    <p:extLst>
      <p:ext uri="{BB962C8B-B14F-4D97-AF65-F5344CB8AC3E}">
        <p14:creationId xmlns:p14="http://schemas.microsoft.com/office/powerpoint/2010/main" val="2954661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553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50240-22B6-A240-8994-5499DAF162B5}" type="slidenum">
              <a:rPr lang="en-GB" sz="1200">
                <a:latin typeface="Calibri" charset="0"/>
              </a:rPr>
              <a:pPr eaLnBrk="1" hangingPunct="1"/>
              <a:t>23</a:t>
            </a:fld>
            <a:endParaRPr lang="en-GB" sz="1200">
              <a:latin typeface="Calibri" charset="0"/>
            </a:endParaRPr>
          </a:p>
        </p:txBody>
      </p:sp>
    </p:spTree>
    <p:extLst>
      <p:ext uri="{BB962C8B-B14F-4D97-AF65-F5344CB8AC3E}">
        <p14:creationId xmlns:p14="http://schemas.microsoft.com/office/powerpoint/2010/main" val="2339465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5D547-E3A2-0849-9E99-C1D472F0804D}" type="slidenum">
              <a:rPr lang="en-GB" smtClean="0"/>
              <a:t>27</a:t>
            </a:fld>
            <a:endParaRPr lang="en-GB"/>
          </a:p>
        </p:txBody>
      </p:sp>
    </p:spTree>
    <p:extLst>
      <p:ext uri="{BB962C8B-B14F-4D97-AF65-F5344CB8AC3E}">
        <p14:creationId xmlns:p14="http://schemas.microsoft.com/office/powerpoint/2010/main" val="931915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28</a:t>
            </a:fld>
            <a:endParaRPr lang="en-GB"/>
          </a:p>
        </p:txBody>
      </p:sp>
    </p:spTree>
    <p:extLst>
      <p:ext uri="{BB962C8B-B14F-4D97-AF65-F5344CB8AC3E}">
        <p14:creationId xmlns:p14="http://schemas.microsoft.com/office/powerpoint/2010/main" val="3493202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Mean sink dominated by Tropical rainforests</a:t>
            </a:r>
            <a:r>
              <a:rPr lang="en-GB" baseline="0" dirty="0"/>
              <a:t> (D), but Trend in sink 1982-2011 (E) and Interannual variability (IAV) (F) dominated by semi-arid</a:t>
            </a:r>
          </a:p>
          <a:p>
            <a:endParaRPr lang="en-GB" baseline="0" dirty="0"/>
          </a:p>
          <a:p>
            <a:endParaRPr lang="en-GB" baseline="0" dirty="0"/>
          </a:p>
          <a:p>
            <a:r>
              <a:rPr lang="en-GB" baseline="0" dirty="0"/>
              <a:t>Background:</a:t>
            </a:r>
          </a:p>
          <a:p>
            <a:endParaRPr lang="en-GB" baseline="0" dirty="0"/>
          </a:p>
          <a:p>
            <a:r>
              <a:rPr lang="en-US" dirty="0"/>
              <a:t>Drylands cover 40% of the global land area</a:t>
            </a:r>
          </a:p>
          <a:p>
            <a:endParaRPr lang="en-US" dirty="0"/>
          </a:p>
          <a:p>
            <a:r>
              <a:rPr lang="en-US" dirty="0"/>
              <a:t>&gt;25% terrestrial C (small per unit area, but large-area)</a:t>
            </a:r>
          </a:p>
          <a:p>
            <a:endParaRPr lang="en-US" dirty="0"/>
          </a:p>
          <a:p>
            <a:r>
              <a:rPr lang="en-US" dirty="0"/>
              <a:t>High variability in climate and C uptake and release very sensitive to variability</a:t>
            </a:r>
          </a:p>
          <a:p>
            <a:endParaRPr lang="en-GB" dirty="0"/>
          </a:p>
          <a:p>
            <a:endParaRPr lang="en-GB" dirty="0"/>
          </a:p>
        </p:txBody>
      </p:sp>
      <p:sp>
        <p:nvSpPr>
          <p:cNvPr id="4" name="Slide Number Placeholder 3"/>
          <p:cNvSpPr>
            <a:spLocks noGrp="1"/>
          </p:cNvSpPr>
          <p:nvPr>
            <p:ph type="sldNum" sz="quarter" idx="10"/>
          </p:nvPr>
        </p:nvSpPr>
        <p:spPr/>
        <p:txBody>
          <a:bodyPr/>
          <a:lstStyle/>
          <a:p>
            <a:fld id="{ACB5D547-E3A2-0849-9E99-C1D472F0804D}" type="slidenum">
              <a:rPr lang="en-GB" smtClean="0"/>
              <a:t>29</a:t>
            </a:fld>
            <a:endParaRPr lang="en-GB"/>
          </a:p>
        </p:txBody>
      </p:sp>
    </p:spTree>
    <p:extLst>
      <p:ext uri="{BB962C8B-B14F-4D97-AF65-F5344CB8AC3E}">
        <p14:creationId xmlns:p14="http://schemas.microsoft.com/office/powerpoint/2010/main" val="842749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5.6% expansion of FPAR &gt; 20%</a:t>
            </a:r>
          </a:p>
          <a:p>
            <a:endParaRPr lang="en-US" dirty="0"/>
          </a:p>
        </p:txBody>
      </p:sp>
      <p:sp>
        <p:nvSpPr>
          <p:cNvPr id="4" name="Slide Number Placeholder 3"/>
          <p:cNvSpPr>
            <a:spLocks noGrp="1"/>
          </p:cNvSpPr>
          <p:nvPr>
            <p:ph type="sldNum" sz="quarter" idx="10"/>
          </p:nvPr>
        </p:nvSpPr>
        <p:spPr/>
        <p:txBody>
          <a:bodyPr/>
          <a:lstStyle/>
          <a:p>
            <a:fld id="{41C1EAC4-0E2A-A34C-B67F-21F09630896F}" type="slidenum">
              <a:rPr lang="en-US" smtClean="0"/>
              <a:t>31</a:t>
            </a:fld>
            <a:endParaRPr lang="en-US"/>
          </a:p>
        </p:txBody>
      </p:sp>
    </p:spTree>
    <p:extLst>
      <p:ext uri="{BB962C8B-B14F-4D97-AF65-F5344CB8AC3E}">
        <p14:creationId xmlns:p14="http://schemas.microsoft.com/office/powerpoint/2010/main" val="402345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2</a:t>
            </a:fld>
            <a:endParaRPr lang="en-GB"/>
          </a:p>
        </p:txBody>
      </p:sp>
    </p:spTree>
    <p:extLst>
      <p:ext uri="{BB962C8B-B14F-4D97-AF65-F5344CB8AC3E}">
        <p14:creationId xmlns:p14="http://schemas.microsoft.com/office/powerpoint/2010/main" val="152712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DRIVING-C</a:t>
            </a:r>
            <a:r>
              <a:rPr lang="en-GB" baseline="0" dirty="0"/>
              <a:t> project – Dryland regions control Interannual variability in global carbon flux.</a:t>
            </a:r>
          </a:p>
          <a:p>
            <a:r>
              <a:rPr lang="en-GB" baseline="0" dirty="0"/>
              <a:t>The core team is lead by Rich…</a:t>
            </a:r>
          </a:p>
          <a:p>
            <a:r>
              <a:rPr lang="en-GB" baseline="0" dirty="0"/>
              <a:t>This project is funded by NERC…</a:t>
            </a:r>
            <a:endParaRPr lang="en-GB" dirty="0"/>
          </a:p>
        </p:txBody>
      </p:sp>
      <p:sp>
        <p:nvSpPr>
          <p:cNvPr id="4" name="Slide Number Placeholder 3"/>
          <p:cNvSpPr>
            <a:spLocks noGrp="1"/>
          </p:cNvSpPr>
          <p:nvPr>
            <p:ph type="sldNum" sz="quarter" idx="10"/>
          </p:nvPr>
        </p:nvSpPr>
        <p:spPr/>
        <p:txBody>
          <a:bodyPr/>
          <a:lstStyle/>
          <a:p>
            <a:fld id="{4D2302F9-3E9C-4924-9828-D4CBFB7E0A8B}" type="slidenum">
              <a:rPr lang="en-GB" smtClean="0"/>
              <a:t>32</a:t>
            </a:fld>
            <a:endParaRPr lang="en-GB"/>
          </a:p>
        </p:txBody>
      </p:sp>
    </p:spTree>
    <p:extLst>
      <p:ext uri="{BB962C8B-B14F-4D97-AF65-F5344CB8AC3E}">
        <p14:creationId xmlns:p14="http://schemas.microsoft.com/office/powerpoint/2010/main" val="294390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553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50240-22B6-A240-8994-5499DAF162B5}" type="slidenum">
              <a:rPr lang="en-GB" sz="1200">
                <a:latin typeface="Calibri" charset="0"/>
              </a:rPr>
              <a:pPr eaLnBrk="1" hangingPunct="1"/>
              <a:t>34</a:t>
            </a:fld>
            <a:endParaRPr lang="en-GB" sz="1200">
              <a:latin typeface="Calibri" charset="0"/>
            </a:endParaRPr>
          </a:p>
        </p:txBody>
      </p:sp>
    </p:spTree>
    <p:extLst>
      <p:ext uri="{BB962C8B-B14F-4D97-AF65-F5344CB8AC3E}">
        <p14:creationId xmlns:p14="http://schemas.microsoft.com/office/powerpoint/2010/main" val="4060781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A96CF3-FF14-413A-A6F6-1451B2B663D0}" type="slidenum">
              <a:rPr lang="en-GB" smtClean="0"/>
              <a:t>38</a:t>
            </a:fld>
            <a:endParaRPr lang="en-GB"/>
          </a:p>
        </p:txBody>
      </p:sp>
    </p:spTree>
    <p:extLst>
      <p:ext uri="{BB962C8B-B14F-4D97-AF65-F5344CB8AC3E}">
        <p14:creationId xmlns:p14="http://schemas.microsoft.com/office/powerpoint/2010/main" val="209772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553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50240-22B6-A240-8994-5499DAF162B5}" type="slidenum">
              <a:rPr lang="en-GB" sz="1200">
                <a:latin typeface="Calibri" charset="0"/>
              </a:rPr>
              <a:pPr eaLnBrk="1" hangingPunct="1"/>
              <a:t>39</a:t>
            </a:fld>
            <a:endParaRPr lang="en-GB" sz="1200">
              <a:latin typeface="Calibri" charset="0"/>
            </a:endParaRPr>
          </a:p>
        </p:txBody>
      </p:sp>
    </p:spTree>
    <p:extLst>
      <p:ext uri="{BB962C8B-B14F-4D97-AF65-F5344CB8AC3E}">
        <p14:creationId xmlns:p14="http://schemas.microsoft.com/office/powerpoint/2010/main" val="2453536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a:t>
            </a:fld>
            <a:endParaRPr lang="en-GB"/>
          </a:p>
        </p:txBody>
      </p:sp>
    </p:spTree>
    <p:extLst>
      <p:ext uri="{BB962C8B-B14F-4D97-AF65-F5344CB8AC3E}">
        <p14:creationId xmlns:p14="http://schemas.microsoft.com/office/powerpoint/2010/main" val="392049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a:t>
            </a:fld>
            <a:endParaRPr lang="en-GB"/>
          </a:p>
        </p:txBody>
      </p:sp>
    </p:spTree>
    <p:extLst>
      <p:ext uri="{BB962C8B-B14F-4D97-AF65-F5344CB8AC3E}">
        <p14:creationId xmlns:p14="http://schemas.microsoft.com/office/powerpoint/2010/main" val="229238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a:t>
            </a:fld>
            <a:endParaRPr lang="en-GB"/>
          </a:p>
        </p:txBody>
      </p:sp>
    </p:spTree>
    <p:extLst>
      <p:ext uri="{BB962C8B-B14F-4D97-AF65-F5344CB8AC3E}">
        <p14:creationId xmlns:p14="http://schemas.microsoft.com/office/powerpoint/2010/main" val="494580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7</a:t>
            </a:fld>
            <a:endParaRPr lang="en-GB"/>
          </a:p>
        </p:txBody>
      </p:sp>
    </p:spTree>
    <p:extLst>
      <p:ext uri="{BB962C8B-B14F-4D97-AF65-F5344CB8AC3E}">
        <p14:creationId xmlns:p14="http://schemas.microsoft.com/office/powerpoint/2010/main" val="124328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288F1542-CA79-6044-8DCF-E3AE4699A997}"/>
              </a:ext>
            </a:extLst>
          </p:cNvPr>
          <p:cNvSpPr>
            <a:spLocks noGrp="1" noChangeArrowheads="1"/>
          </p:cNvSpPr>
          <p:nvPr>
            <p:ph type="sldNum"/>
          </p:nvPr>
        </p:nvSpPr>
        <p:spPr>
          <a:ln/>
        </p:spPr>
        <p:txBody>
          <a:bodyPr/>
          <a:lstStyle/>
          <a:p>
            <a:fld id="{CB43D3B9-4306-424F-A808-29E68BADF647}" type="slidenum">
              <a:rPr lang="en-US" altLang="en-US"/>
              <a:pPr/>
              <a:t>9</a:t>
            </a:fld>
            <a:endParaRPr lang="en-US" altLang="en-US"/>
          </a:p>
        </p:txBody>
      </p:sp>
      <p:sp>
        <p:nvSpPr>
          <p:cNvPr id="51202" name="Slide Image Placeholder 1">
            <a:extLst>
              <a:ext uri="{FF2B5EF4-FFF2-40B4-BE49-F238E27FC236}">
                <a16:creationId xmlns:a16="http://schemas.microsoft.com/office/drawing/2014/main" id="{92453E83-781D-2D47-99E8-40D754AEFDB2}"/>
              </a:ext>
            </a:extLst>
          </p:cNvPr>
          <p:cNvSpPr>
            <a:spLocks noGrp="1" noRot="1" noChangeAspect="1" noTextEdit="1"/>
          </p:cNvSpPr>
          <p:nvPr>
            <p:ph type="sldImg"/>
          </p:nvPr>
        </p:nvSpPr>
        <p:spPr>
          <a:xfrm>
            <a:off x="1106488" y="801688"/>
            <a:ext cx="5346700" cy="4010025"/>
          </a:xfrm>
        </p:spPr>
      </p:sp>
      <p:sp>
        <p:nvSpPr>
          <p:cNvPr id="51203" name="Notes Placeholder 2">
            <a:extLst>
              <a:ext uri="{FF2B5EF4-FFF2-40B4-BE49-F238E27FC236}">
                <a16:creationId xmlns:a16="http://schemas.microsoft.com/office/drawing/2014/main" id="{6073859D-F0D4-DD41-87E1-026E3DBC4875}"/>
              </a:ext>
            </a:extLst>
          </p:cNvPr>
          <p:cNvSpPr>
            <a:spLocks noGrp="1"/>
          </p:cNvSpPr>
          <p:nvPr>
            <p:ph type="body" idx="1"/>
          </p:nvPr>
        </p:nvSpPr>
        <p:spPr>
          <a:xfrm>
            <a:off x="755650" y="5078413"/>
            <a:ext cx="6048375" cy="4811712"/>
          </a:xfrm>
        </p:spPr>
        <p:txBody>
          <a:bodyPr lIns="104287" tIns="52144" rIns="104287" bIns="52144"/>
          <a:lstStyle/>
          <a:p>
            <a:pPr defTabSz="457200">
              <a:spcBef>
                <a:spcPct val="0"/>
              </a:spcBef>
            </a:pPr>
            <a:r>
              <a:rPr lang="en-GB" altLang="en-US" i="1"/>
              <a:t>Guy Mingley and Barney Kgope (SANBI), William Bond (UCT)</a:t>
            </a:r>
            <a:endParaRPr lang="en-US" altLang="en-US" i="1"/>
          </a:p>
          <a:p>
            <a:pPr defTabSz="457200">
              <a:spcBef>
                <a:spcPct val="0"/>
              </a:spcBef>
            </a:pPr>
            <a:r>
              <a:rPr lang="en-US" altLang="en-US"/>
              <a:t>NASA LBA-ECO Project</a:t>
            </a:r>
          </a:p>
          <a:p>
            <a:pPr defTabSz="457200">
              <a:spcBef>
                <a:spcPct val="0"/>
              </a:spcBef>
            </a:pPr>
            <a:r>
              <a:rPr lang="en-US" altLang="en-US"/>
              <a:t>Canadell &amp; Raupach Science 2008</a:t>
            </a:r>
          </a:p>
          <a:p>
            <a:pPr defTabSz="457200">
              <a:spcBef>
                <a:spcPct val="0"/>
              </a:spcBef>
            </a:pPr>
            <a:r>
              <a:rPr lang="en-GB" altLang="en-US" i="1"/>
              <a:t>Photo: Timm Hoffmann , IPC, UCT</a:t>
            </a:r>
            <a:endParaRPr lang="en-US" altLang="en-US" i="1"/>
          </a:p>
          <a:p>
            <a:pPr defTabSz="457200">
              <a:spcBef>
                <a:spcPct val="0"/>
              </a:spcBef>
            </a:pPr>
            <a:endParaRPr lang="en-US" altLang="en-US"/>
          </a:p>
        </p:txBody>
      </p:sp>
      <p:sp>
        <p:nvSpPr>
          <p:cNvPr id="51204" name="Slide Number Placeholder 3">
            <a:extLst>
              <a:ext uri="{FF2B5EF4-FFF2-40B4-BE49-F238E27FC236}">
                <a16:creationId xmlns:a16="http://schemas.microsoft.com/office/drawing/2014/main" id="{1003B99E-1FF6-124E-925C-56DBF3B80F6F}"/>
              </a:ext>
            </a:extLst>
          </p:cNvPr>
          <p:cNvSpPr txBox="1">
            <a:spLocks noGrp="1"/>
          </p:cNvSpPr>
          <p:nvPr/>
        </p:nvSpPr>
        <p:spPr bwMode="auto">
          <a:xfrm>
            <a:off x="4281488" y="10155238"/>
            <a:ext cx="32766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b"/>
          <a:lstStyle>
            <a:lvl1pPr defTabSz="520700">
              <a:defRPr>
                <a:solidFill>
                  <a:srgbClr val="000000"/>
                </a:solidFill>
                <a:latin typeface="Arial" panose="020B0604020202020204" pitchFamily="34" charset="0"/>
              </a:defRPr>
            </a:lvl1pPr>
            <a:lvl2pPr marL="847725" indent="-327025" defTabSz="520700">
              <a:defRPr>
                <a:solidFill>
                  <a:srgbClr val="000000"/>
                </a:solidFill>
                <a:latin typeface="Arial" panose="020B0604020202020204" pitchFamily="34" charset="0"/>
              </a:defRPr>
            </a:lvl2pPr>
            <a:lvl3pPr marL="1303338" indent="-260350" defTabSz="520700">
              <a:defRPr>
                <a:solidFill>
                  <a:srgbClr val="000000"/>
                </a:solidFill>
                <a:latin typeface="Arial" panose="020B0604020202020204" pitchFamily="34" charset="0"/>
              </a:defRPr>
            </a:lvl3pPr>
            <a:lvl4pPr marL="1825625" indent="-261938" defTabSz="520700">
              <a:defRPr>
                <a:solidFill>
                  <a:srgbClr val="000000"/>
                </a:solidFill>
                <a:latin typeface="Arial" panose="020B0604020202020204" pitchFamily="34" charset="0"/>
              </a:defRPr>
            </a:lvl4pPr>
            <a:lvl5pPr marL="2346325" indent="-260350" defTabSz="520700">
              <a:defRPr>
                <a:solidFill>
                  <a:srgbClr val="000000"/>
                </a:solidFill>
                <a:latin typeface="Arial" panose="020B0604020202020204" pitchFamily="34" charset="0"/>
              </a:defRPr>
            </a:lvl5pPr>
            <a:lvl6pPr marL="2803525" indent="-260350" defTabSz="5207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6pPr>
            <a:lvl7pPr marL="3260725" indent="-260350" defTabSz="5207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7pPr>
            <a:lvl8pPr marL="3717925" indent="-260350" defTabSz="5207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8pPr>
            <a:lvl9pPr marL="4175125" indent="-260350" defTabSz="5207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9pPr>
          </a:lstStyle>
          <a:p>
            <a:pPr algn="r" hangingPunct="1">
              <a:lnSpc>
                <a:spcPct val="100000"/>
              </a:lnSpc>
              <a:buClrTx/>
              <a:buSzTx/>
              <a:buFontTx/>
              <a:buNone/>
            </a:pPr>
            <a:fld id="{BFF9AD14-1F34-4E4B-A32F-CE1008177E25}" type="slidenum">
              <a:rPr lang="en-GB" altLang="en-US" sz="1400">
                <a:solidFill>
                  <a:schemeClr val="tx1"/>
                </a:solidFill>
                <a:ea typeface="ＭＳ Ｐゴシック" panose="020B0600070205080204" pitchFamily="34" charset="-128"/>
                <a:cs typeface="ＭＳ Ｐゴシック" panose="020B0600070205080204" pitchFamily="34" charset="-128"/>
              </a:rPr>
              <a:pPr algn="r" hangingPunct="1">
                <a:lnSpc>
                  <a:spcPct val="100000"/>
                </a:lnSpc>
                <a:buClrTx/>
                <a:buSzTx/>
                <a:buFontTx/>
                <a:buNone/>
              </a:pPr>
              <a:t>9</a:t>
            </a:fld>
            <a:endParaRPr lang="en-GB" altLang="en-US" sz="1400">
              <a:solidFill>
                <a:schemeClr val="tx1"/>
              </a:solidFill>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83068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1D59E1A-EF0A-7049-8BA6-3DDF9C5AB7C8}"/>
              </a:ext>
            </a:extLst>
          </p:cNvPr>
          <p:cNvSpPr>
            <a:spLocks noGrp="1" noChangeArrowheads="1"/>
          </p:cNvSpPr>
          <p:nvPr>
            <p:ph type="sldNum"/>
          </p:nvPr>
        </p:nvSpPr>
        <p:spPr>
          <a:ln/>
        </p:spPr>
        <p:txBody>
          <a:bodyPr/>
          <a:lstStyle/>
          <a:p>
            <a:pPr marL="0" marR="0" lvl="0" indent="0" algn="r" defTabSz="449263" rtl="0" eaLnBrk="1" fontAlgn="base" latinLnBrk="0" hangingPunct="0">
              <a:lnSpc>
                <a:spcPct val="93000"/>
              </a:lnSpc>
              <a:spcBef>
                <a:spcPct val="0"/>
              </a:spcBef>
              <a:spcAft>
                <a:spcPct val="0"/>
              </a:spcAft>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E20AABE-C190-2E42-BBCC-EDE028D576E2}"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Lucida Sans Unicode" panose="020B0602030504020204" pitchFamily="34" charset="0"/>
              </a:rPr>
              <a:pPr marL="0" marR="0" lvl="0" indent="0" algn="r" defTabSz="449263" rtl="0" eaLnBrk="1" fontAlgn="base" latinLnBrk="0" hangingPunct="0">
                <a:lnSpc>
                  <a:spcPct val="93000"/>
                </a:lnSpc>
                <a:spcBef>
                  <a:spcPct val="0"/>
                </a:spcBef>
                <a:spcAft>
                  <a:spcPct val="0"/>
                </a:spcAft>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Lucida Sans Unicode" panose="020B0602030504020204" pitchFamily="34" charset="0"/>
            </a:endParaRPr>
          </a:p>
        </p:txBody>
      </p:sp>
      <p:sp>
        <p:nvSpPr>
          <p:cNvPr id="24577" name="Text Box 1">
            <a:extLst>
              <a:ext uri="{FF2B5EF4-FFF2-40B4-BE49-F238E27FC236}">
                <a16:creationId xmlns:a16="http://schemas.microsoft.com/office/drawing/2014/main" id="{650A53B9-D8C1-B249-8C07-AD2405F190A2}"/>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10A2DE4B-0CC7-B94A-9A96-FCE756523267}"/>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67665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11</a:t>
            </a:fld>
            <a:endParaRPr lang="en-GB"/>
          </a:p>
        </p:txBody>
      </p:sp>
    </p:spTree>
    <p:extLst>
      <p:ext uri="{BB962C8B-B14F-4D97-AF65-F5344CB8AC3E}">
        <p14:creationId xmlns:p14="http://schemas.microsoft.com/office/powerpoint/2010/main" val="162700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GB"/>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A71C609C-18C2-DD45-BA95-E62761ECB132}" type="datetimeFigureOut">
              <a:rPr lang="en-US" smtClean="0"/>
              <a:t>4/10/20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2409159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A71C609C-18C2-DD45-BA95-E62761ECB132}" type="datetimeFigureOut">
              <a:rPr lang="en-US" smtClean="0"/>
              <a:t>4/10/20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54938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A71C609C-18C2-DD45-BA95-E62761ECB132}" type="datetimeFigureOut">
              <a:rPr lang="en-US" smtClean="0"/>
              <a:t>4/10/20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1611808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solidFill>
                  <a:srgbClr val="4C9BDB"/>
                </a:solidFill>
                <a:latin typeface="Calibri"/>
                <a:cs typeface="Calibri"/>
              </a:defRPr>
            </a:lvl1pPr>
          </a:lstStyle>
          <a:p>
            <a:r>
              <a:rPr lang="en-GB" dirty="0"/>
              <a:t>Click to edit Master title style</a:t>
            </a:r>
            <a:endParaRPr lang="en-US" dirty="0"/>
          </a:p>
        </p:txBody>
      </p:sp>
      <p:sp>
        <p:nvSpPr>
          <p:cNvPr id="4" name="Text Placeholder 3"/>
          <p:cNvSpPr>
            <a:spLocks noGrp="1"/>
          </p:cNvSpPr>
          <p:nvPr>
            <p:ph type="body" sz="quarter" idx="10"/>
          </p:nvPr>
        </p:nvSpPr>
        <p:spPr>
          <a:xfrm>
            <a:off x="457200" y="4440238"/>
            <a:ext cx="8229600" cy="1633537"/>
          </a:xfrm>
        </p:spPr>
        <p:txBody>
          <a:bodyPr anchor="ctr"/>
          <a:lstStyle>
            <a:lvl1pPr marL="0" indent="0" algn="ctr">
              <a:buFontTx/>
              <a:buNone/>
              <a:defRPr>
                <a:solidFill>
                  <a:srgbClr val="4C9BDB"/>
                </a:solidFill>
                <a:latin typeface="Calibri"/>
                <a:cs typeface="Calibri"/>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a:t>Click to edit Master text styles</a:t>
            </a:r>
          </a:p>
        </p:txBody>
      </p:sp>
    </p:spTree>
    <p:extLst>
      <p:ext uri="{BB962C8B-B14F-4D97-AF65-F5344CB8AC3E}">
        <p14:creationId xmlns:p14="http://schemas.microsoft.com/office/powerpoint/2010/main" val="3563588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1789171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0" y="1440000"/>
            <a:ext cx="8080375" cy="4680000"/>
          </a:xfrm>
        </p:spPr>
        <p:txBody>
          <a:bodyPr anchor="ctr"/>
          <a:lstStyle>
            <a:lvl1pPr>
              <a:defRPr>
                <a:solidFill>
                  <a:srgbClr val="4C9BDB"/>
                </a:solidFill>
              </a:defRPr>
            </a:lvl1pP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1" y="823853"/>
            <a:ext cx="8958385"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1" y="5692792"/>
            <a:ext cx="8958385"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770832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a:t>Click to edit Master title style</a:t>
            </a:r>
            <a:endParaRPr lang="en-US" dirty="0"/>
          </a:p>
        </p:txBody>
      </p:sp>
      <p:sp>
        <p:nvSpPr>
          <p:cNvPr id="7" name="Text Placeholder 2"/>
          <p:cNvSpPr>
            <a:spLocks noGrp="1"/>
          </p:cNvSpPr>
          <p:nvPr>
            <p:ph type="body" sz="quarter" idx="12"/>
          </p:nvPr>
        </p:nvSpPr>
        <p:spPr>
          <a:xfrm>
            <a:off x="189275" y="6242539"/>
            <a:ext cx="8765451" cy="552416"/>
          </a:xfrm>
        </p:spPr>
        <p:txBody>
          <a:bodyPr anchor="b" anchorCtr="0">
            <a:normAutofit/>
          </a:bodyPr>
          <a:lstStyle>
            <a:lvl1pPr marL="0" indent="0" algn="ctr">
              <a:buNone/>
              <a:defRPr sz="1800">
                <a:latin typeface="Arial Narrow"/>
                <a:cs typeface="Arial Narrow"/>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1538333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33"/>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6"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3386959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554" indent="0" algn="ctr">
              <a:buNone/>
              <a:defRPr/>
            </a:lvl2pPr>
            <a:lvl3pPr marL="829108" indent="0" algn="ctr">
              <a:buNone/>
              <a:defRPr/>
            </a:lvl3pPr>
            <a:lvl4pPr marL="1243662" indent="0" algn="ctr">
              <a:buNone/>
              <a:defRPr/>
            </a:lvl4pPr>
            <a:lvl5pPr marL="1658216" indent="0" algn="ctr">
              <a:buNone/>
              <a:defRPr/>
            </a:lvl5pPr>
            <a:lvl6pPr marL="2072771" indent="0" algn="ctr">
              <a:buNone/>
              <a:defRPr/>
            </a:lvl6pPr>
            <a:lvl7pPr marL="2487325" indent="0" algn="ctr">
              <a:buNone/>
              <a:defRPr/>
            </a:lvl7pPr>
            <a:lvl8pPr marL="2901879" indent="0" algn="ctr">
              <a:buNone/>
              <a:defRPr/>
            </a:lvl8pPr>
            <a:lvl9pPr marL="3316433"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5"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6" name="Rectangle 5"/>
          <p:cNvSpPr>
            <a:spLocks noGrp="1" noChangeArrowheads="1"/>
          </p:cNvSpPr>
          <p:nvPr>
            <p:ph type="sldNum" idx="12"/>
          </p:nvPr>
        </p:nvSpPr>
        <p:spPr>
          <a:ln/>
        </p:spPr>
        <p:txBody>
          <a:bodyPr/>
          <a:lstStyle>
            <a:lvl1pPr>
              <a:defRPr/>
            </a:lvl1pPr>
          </a:lstStyle>
          <a:p>
            <a:fld id="{1B66835F-EAB0-4ED2-A968-0980A81755BE}"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2274288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5"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6" name="Rectangle 5"/>
          <p:cNvSpPr>
            <a:spLocks noGrp="1" noChangeArrowheads="1"/>
          </p:cNvSpPr>
          <p:nvPr>
            <p:ph type="sldNum" idx="12"/>
          </p:nvPr>
        </p:nvSpPr>
        <p:spPr>
          <a:ln/>
        </p:spPr>
        <p:txBody>
          <a:bodyPr/>
          <a:lstStyle>
            <a:lvl1pPr>
              <a:defRPr/>
            </a:lvl1pPr>
          </a:lstStyle>
          <a:p>
            <a:fld id="{F0102DDB-C13F-473E-AACA-21864AE54F49}"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1193349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7"/>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554" indent="0">
              <a:buNone/>
              <a:defRPr sz="1600"/>
            </a:lvl2pPr>
            <a:lvl3pPr marL="829108" indent="0">
              <a:buNone/>
              <a:defRPr sz="1500"/>
            </a:lvl3pPr>
            <a:lvl4pPr marL="1243662" indent="0">
              <a:buNone/>
              <a:defRPr sz="1300"/>
            </a:lvl4pPr>
            <a:lvl5pPr marL="1658216" indent="0">
              <a:buNone/>
              <a:defRPr sz="1300"/>
            </a:lvl5pPr>
            <a:lvl6pPr marL="2072771" indent="0">
              <a:buNone/>
              <a:defRPr sz="1300"/>
            </a:lvl6pPr>
            <a:lvl7pPr marL="2487325" indent="0">
              <a:buNone/>
              <a:defRPr sz="1300"/>
            </a:lvl7pPr>
            <a:lvl8pPr marL="2901879" indent="0">
              <a:buNone/>
              <a:defRPr sz="1300"/>
            </a:lvl8pPr>
            <a:lvl9pPr marL="3316433" indent="0">
              <a:buNone/>
              <a:defRPr sz="13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5"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6" name="Rectangle 5"/>
          <p:cNvSpPr>
            <a:spLocks noGrp="1" noChangeArrowheads="1"/>
          </p:cNvSpPr>
          <p:nvPr>
            <p:ph type="sldNum" idx="12"/>
          </p:nvPr>
        </p:nvSpPr>
        <p:spPr>
          <a:ln/>
        </p:spPr>
        <p:txBody>
          <a:bodyPr/>
          <a:lstStyle>
            <a:lvl1pPr>
              <a:defRPr/>
            </a:lvl1pPr>
          </a:lstStyle>
          <a:p>
            <a:fld id="{07D227DA-043B-4C48-91A2-32B39C53C327}"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236893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A71C609C-18C2-DD45-BA95-E62761ECB132}" type="datetimeFigureOut">
              <a:rPr lang="en-US" smtClean="0"/>
              <a:t>4/10/20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1512844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33"/>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604333"/>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6"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7" name="Rectangle 5"/>
          <p:cNvSpPr>
            <a:spLocks noGrp="1" noChangeArrowheads="1"/>
          </p:cNvSpPr>
          <p:nvPr>
            <p:ph type="sldNum" idx="12"/>
          </p:nvPr>
        </p:nvSpPr>
        <p:spPr>
          <a:ln/>
        </p:spPr>
        <p:txBody>
          <a:bodyPr/>
          <a:lstStyle>
            <a:lvl1pPr>
              <a:defRPr/>
            </a:lvl1pPr>
          </a:lstStyle>
          <a:p>
            <a:fld id="{47F22E44-FC5C-4E3E-8CAB-290F97FD3C17}"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1652479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4"/>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554" indent="0">
              <a:buNone/>
              <a:defRPr sz="1800" b="1"/>
            </a:lvl2pPr>
            <a:lvl3pPr marL="829108" indent="0">
              <a:buNone/>
              <a:defRPr sz="1600" b="1"/>
            </a:lvl3pPr>
            <a:lvl4pPr marL="1243662" indent="0">
              <a:buNone/>
              <a:defRPr sz="1500" b="1"/>
            </a:lvl4pPr>
            <a:lvl5pPr marL="1658216" indent="0">
              <a:buNone/>
              <a:defRPr sz="1500" b="1"/>
            </a:lvl5pPr>
            <a:lvl6pPr marL="2072771" indent="0">
              <a:buNone/>
              <a:defRPr sz="1500" b="1"/>
            </a:lvl6pPr>
            <a:lvl7pPr marL="2487325" indent="0">
              <a:buNone/>
              <a:defRPr sz="1500" b="1"/>
            </a:lvl7pPr>
            <a:lvl8pPr marL="2901879" indent="0">
              <a:buNone/>
              <a:defRPr sz="1500" b="1"/>
            </a:lvl8pPr>
            <a:lvl9pPr marL="3316433"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554" indent="0">
              <a:buNone/>
              <a:defRPr sz="1800" b="1"/>
            </a:lvl2pPr>
            <a:lvl3pPr marL="829108" indent="0">
              <a:buNone/>
              <a:defRPr sz="1600" b="1"/>
            </a:lvl3pPr>
            <a:lvl4pPr marL="1243662" indent="0">
              <a:buNone/>
              <a:defRPr sz="1500" b="1"/>
            </a:lvl4pPr>
            <a:lvl5pPr marL="1658216" indent="0">
              <a:buNone/>
              <a:defRPr sz="1500" b="1"/>
            </a:lvl5pPr>
            <a:lvl6pPr marL="2072771" indent="0">
              <a:buNone/>
              <a:defRPr sz="1500" b="1"/>
            </a:lvl6pPr>
            <a:lvl7pPr marL="2487325" indent="0">
              <a:buNone/>
              <a:defRPr sz="1500" b="1"/>
            </a:lvl7pPr>
            <a:lvl8pPr marL="2901879" indent="0">
              <a:buNone/>
              <a:defRPr sz="1500" b="1"/>
            </a:lvl8pPr>
            <a:lvl9pPr marL="3316433"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8"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9" name="Rectangle 5"/>
          <p:cNvSpPr>
            <a:spLocks noGrp="1" noChangeArrowheads="1"/>
          </p:cNvSpPr>
          <p:nvPr>
            <p:ph type="sldNum" idx="12"/>
          </p:nvPr>
        </p:nvSpPr>
        <p:spPr>
          <a:ln/>
        </p:spPr>
        <p:txBody>
          <a:bodyPr/>
          <a:lstStyle>
            <a:lvl1pPr>
              <a:defRPr/>
            </a:lvl1pPr>
          </a:lstStyle>
          <a:p>
            <a:fld id="{BB4FD631-3533-49BF-8675-298A6C14A225}"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2175785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4"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5" name="Rectangle 5"/>
          <p:cNvSpPr>
            <a:spLocks noGrp="1" noChangeArrowheads="1"/>
          </p:cNvSpPr>
          <p:nvPr>
            <p:ph type="sldNum" idx="12"/>
          </p:nvPr>
        </p:nvSpPr>
        <p:spPr>
          <a:ln/>
        </p:spPr>
        <p:txBody>
          <a:bodyPr/>
          <a:lstStyle>
            <a:lvl1pPr>
              <a:defRPr/>
            </a:lvl1pPr>
          </a:lstStyle>
          <a:p>
            <a:fld id="{D63DBE94-DEC4-4881-8D14-AF6CCDF9C64D}"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3503405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3"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4" name="Rectangle 5"/>
          <p:cNvSpPr>
            <a:spLocks noGrp="1" noChangeArrowheads="1"/>
          </p:cNvSpPr>
          <p:nvPr>
            <p:ph type="sldNum" idx="12"/>
          </p:nvPr>
        </p:nvSpPr>
        <p:spPr>
          <a:ln/>
        </p:spPr>
        <p:txBody>
          <a:bodyPr/>
          <a:lstStyle>
            <a:lvl1pPr>
              <a:defRPr/>
            </a:lvl1pPr>
          </a:lstStyle>
          <a:p>
            <a:fld id="{0A11BC93-EF5F-4F33-8BFB-4A24491F25A9}"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525219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5"/>
            <a:ext cx="3008160" cy="4692013"/>
          </a:xfrm>
        </p:spPr>
        <p:txBody>
          <a:bodyPr/>
          <a:lstStyle>
            <a:lvl1pPr marL="0" indent="0">
              <a:buNone/>
              <a:defRPr sz="1300"/>
            </a:lvl1pPr>
            <a:lvl2pPr marL="414554" indent="0">
              <a:buNone/>
              <a:defRPr sz="1100"/>
            </a:lvl2pPr>
            <a:lvl3pPr marL="829108" indent="0">
              <a:buNone/>
              <a:defRPr sz="900"/>
            </a:lvl3pPr>
            <a:lvl4pPr marL="1243662" indent="0">
              <a:buNone/>
              <a:defRPr sz="800"/>
            </a:lvl4pPr>
            <a:lvl5pPr marL="1658216" indent="0">
              <a:buNone/>
              <a:defRPr sz="800"/>
            </a:lvl5pPr>
            <a:lvl6pPr marL="2072771" indent="0">
              <a:buNone/>
              <a:defRPr sz="800"/>
            </a:lvl6pPr>
            <a:lvl7pPr marL="2487325" indent="0">
              <a:buNone/>
              <a:defRPr sz="800"/>
            </a:lvl7pPr>
            <a:lvl8pPr marL="2901879" indent="0">
              <a:buNone/>
              <a:defRPr sz="800"/>
            </a:lvl8pPr>
            <a:lvl9pPr marL="3316433" indent="0">
              <a:buNone/>
              <a:defRPr sz="8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6"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7" name="Rectangle 5"/>
          <p:cNvSpPr>
            <a:spLocks noGrp="1" noChangeArrowheads="1"/>
          </p:cNvSpPr>
          <p:nvPr>
            <p:ph type="sldNum" idx="12"/>
          </p:nvPr>
        </p:nvSpPr>
        <p:spPr>
          <a:ln/>
        </p:spPr>
        <p:txBody>
          <a:bodyPr/>
          <a:lstStyle>
            <a:lvl1pPr>
              <a:defRPr/>
            </a:lvl1pPr>
          </a:lstStyle>
          <a:p>
            <a:fld id="{C849EE62-BC28-4A7F-B1F5-B6ACB6EE66B8}"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1512836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554" indent="0">
              <a:buNone/>
              <a:defRPr sz="2500"/>
            </a:lvl2pPr>
            <a:lvl3pPr marL="829108" indent="0">
              <a:buNone/>
              <a:defRPr sz="2200"/>
            </a:lvl3pPr>
            <a:lvl4pPr marL="1243662" indent="0">
              <a:buNone/>
              <a:defRPr sz="1800"/>
            </a:lvl4pPr>
            <a:lvl5pPr marL="1658216" indent="0">
              <a:buNone/>
              <a:defRPr sz="1800"/>
            </a:lvl5pPr>
            <a:lvl6pPr marL="2072771" indent="0">
              <a:buNone/>
              <a:defRPr sz="1800"/>
            </a:lvl6pPr>
            <a:lvl7pPr marL="2487325" indent="0">
              <a:buNone/>
              <a:defRPr sz="1800"/>
            </a:lvl7pPr>
            <a:lvl8pPr marL="2901879" indent="0">
              <a:buNone/>
              <a:defRPr sz="1800"/>
            </a:lvl8pPr>
            <a:lvl9pPr marL="3316433" indent="0">
              <a:buNone/>
              <a:defRPr sz="1800"/>
            </a:lvl9pPr>
          </a:lstStyle>
          <a:p>
            <a:pPr lvl="0"/>
            <a:endParaRPr lang="en-US" noProof="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554" indent="0">
              <a:buNone/>
              <a:defRPr sz="1100"/>
            </a:lvl2pPr>
            <a:lvl3pPr marL="829108" indent="0">
              <a:buNone/>
              <a:defRPr sz="900"/>
            </a:lvl3pPr>
            <a:lvl4pPr marL="1243662" indent="0">
              <a:buNone/>
              <a:defRPr sz="800"/>
            </a:lvl4pPr>
            <a:lvl5pPr marL="1658216" indent="0">
              <a:buNone/>
              <a:defRPr sz="800"/>
            </a:lvl5pPr>
            <a:lvl6pPr marL="2072771" indent="0">
              <a:buNone/>
              <a:defRPr sz="800"/>
            </a:lvl6pPr>
            <a:lvl7pPr marL="2487325" indent="0">
              <a:buNone/>
              <a:defRPr sz="800"/>
            </a:lvl7pPr>
            <a:lvl8pPr marL="2901879" indent="0">
              <a:buNone/>
              <a:defRPr sz="800"/>
            </a:lvl8pPr>
            <a:lvl9pPr marL="3316433" indent="0">
              <a:buNone/>
              <a:defRPr sz="8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6"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7" name="Rectangle 5"/>
          <p:cNvSpPr>
            <a:spLocks noGrp="1" noChangeArrowheads="1"/>
          </p:cNvSpPr>
          <p:nvPr>
            <p:ph type="sldNum" idx="12"/>
          </p:nvPr>
        </p:nvSpPr>
        <p:spPr>
          <a:ln/>
        </p:spPr>
        <p:txBody>
          <a:bodyPr/>
          <a:lstStyle>
            <a:lvl1pPr>
              <a:defRPr/>
            </a:lvl1pPr>
          </a:lstStyle>
          <a:p>
            <a:fld id="{A85FF142-1807-4DC6-9742-35132D50543A}"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2153723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5"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6" name="Rectangle 5"/>
          <p:cNvSpPr>
            <a:spLocks noGrp="1" noChangeArrowheads="1"/>
          </p:cNvSpPr>
          <p:nvPr>
            <p:ph type="sldNum" idx="12"/>
          </p:nvPr>
        </p:nvSpPr>
        <p:spPr>
          <a:ln/>
        </p:spPr>
        <p:txBody>
          <a:bodyPr/>
          <a:lstStyle>
            <a:lvl1pPr>
              <a:defRPr/>
            </a:lvl1pPr>
          </a:lstStyle>
          <a:p>
            <a:fld id="{A519A307-86D9-4069-899A-C1B09C8DFED4}"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2235611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33"/>
            <a:ext cx="2056320" cy="5855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73633"/>
            <a:ext cx="603216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5"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6" name="Rectangle 5"/>
          <p:cNvSpPr>
            <a:spLocks noGrp="1" noChangeArrowheads="1"/>
          </p:cNvSpPr>
          <p:nvPr>
            <p:ph type="sldNum" idx="12"/>
          </p:nvPr>
        </p:nvSpPr>
        <p:spPr>
          <a:ln/>
        </p:spPr>
        <p:txBody>
          <a:bodyPr/>
          <a:lstStyle>
            <a:lvl1pPr>
              <a:defRPr/>
            </a:lvl1pPr>
          </a:lstStyle>
          <a:p>
            <a:fld id="{BF4B7843-4E17-42A9-8FE3-5E47CE8316BD}"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3681339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33"/>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ea typeface="DejaVu Sans"/>
              <a:cs typeface="DejaVu Sans"/>
            </a:endParaRPr>
          </a:p>
        </p:txBody>
      </p:sp>
      <p:sp>
        <p:nvSpPr>
          <p:cNvPr id="6" name="Rectangle 4"/>
          <p:cNvSpPr>
            <a:spLocks noGrp="1" noChangeArrowheads="1"/>
          </p:cNvSpPr>
          <p:nvPr>
            <p:ph type="ftr" idx="11"/>
          </p:nvPr>
        </p:nvSpPr>
        <p:spPr>
          <a:ln/>
        </p:spPr>
        <p:txBody>
          <a:bodyPr/>
          <a:lstStyle>
            <a:lvl1pPr>
              <a:defRPr/>
            </a:lvl1pPr>
          </a:lstStyle>
          <a:p>
            <a:endParaRPr lang="en-US">
              <a:ea typeface="DejaVu Sans"/>
              <a:cs typeface="DejaVu Sans"/>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ea typeface="DejaVu Sans"/>
                <a:cs typeface="DejaVu Sans"/>
              </a:rPr>
              <a:pPr/>
              <a:t>‹#›</a:t>
            </a:fld>
            <a:endParaRPr lang="en-GB">
              <a:ea typeface="DejaVu Sans"/>
              <a:cs typeface="DejaVu Sans"/>
            </a:endParaRPr>
          </a:p>
        </p:txBody>
      </p:sp>
    </p:spTree>
    <p:extLst>
      <p:ext uri="{BB962C8B-B14F-4D97-AF65-F5344CB8AC3E}">
        <p14:creationId xmlns:p14="http://schemas.microsoft.com/office/powerpoint/2010/main" val="2608495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1447925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71C609C-18C2-DD45-BA95-E62761ECB132}" type="datetimeFigureOut">
              <a:rPr lang="en-US" smtClean="0"/>
              <a:t>4/10/20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1834764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solidFill>
                  <a:srgbClr val="4C9BDB"/>
                </a:solidFill>
                <a:latin typeface="Calibri"/>
                <a:cs typeface="Calibri"/>
              </a:defRPr>
            </a:lvl1pPr>
          </a:lstStyle>
          <a:p>
            <a:r>
              <a:rPr lang="en-GB" dirty="0"/>
              <a:t>Click to edit Master title style</a:t>
            </a:r>
            <a:endParaRPr lang="en-US" dirty="0"/>
          </a:p>
        </p:txBody>
      </p:sp>
      <p:sp>
        <p:nvSpPr>
          <p:cNvPr id="4" name="Text Placeholder 3"/>
          <p:cNvSpPr>
            <a:spLocks noGrp="1"/>
          </p:cNvSpPr>
          <p:nvPr>
            <p:ph type="body" sz="quarter" idx="10"/>
          </p:nvPr>
        </p:nvSpPr>
        <p:spPr>
          <a:xfrm>
            <a:off x="457200" y="4440238"/>
            <a:ext cx="8229600" cy="1633537"/>
          </a:xfrm>
        </p:spPr>
        <p:txBody>
          <a:bodyPr anchor="ctr"/>
          <a:lstStyle>
            <a:lvl1pPr marL="0" indent="0" algn="ctr">
              <a:buFontTx/>
              <a:buNone/>
              <a:defRPr>
                <a:solidFill>
                  <a:srgbClr val="4C9BDB"/>
                </a:solidFill>
                <a:latin typeface="Calibri"/>
                <a:cs typeface="Calibri"/>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a:t>Click to edit Master text styles</a:t>
            </a:r>
          </a:p>
        </p:txBody>
      </p:sp>
    </p:spTree>
    <p:extLst>
      <p:ext uri="{BB962C8B-B14F-4D97-AF65-F5344CB8AC3E}">
        <p14:creationId xmlns:p14="http://schemas.microsoft.com/office/powerpoint/2010/main" val="2417556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A71C609C-18C2-DD45-BA95-E62761ECB132}" type="datetimeFigureOut">
              <a:rPr lang="en-US" smtClean="0"/>
              <a:t>4/10/20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78288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A71C609C-18C2-DD45-BA95-E62761ECB132}" type="datetimeFigureOut">
              <a:rPr lang="en-US" smtClean="0"/>
              <a:t>4/10/20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1570053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A71C609C-18C2-DD45-BA95-E62761ECB132}" type="datetimeFigureOut">
              <a:rPr lang="en-US" smtClean="0"/>
              <a:t>4/10/20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2800237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1C609C-18C2-DD45-BA95-E62761ECB132}" type="datetimeFigureOut">
              <a:rPr lang="en-US" smtClean="0"/>
              <a:t>4/10/20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342499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71C609C-18C2-DD45-BA95-E62761ECB132}" type="datetimeFigureOut">
              <a:rPr lang="en-US" smtClean="0"/>
              <a:t>4/10/20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148470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71C609C-18C2-DD45-BA95-E62761ECB132}" type="datetimeFigureOut">
              <a:rPr lang="en-US" smtClean="0"/>
              <a:t>4/10/20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1A15C0-45BD-514E-AEAE-06AE6854CDAC}" type="slidenum">
              <a:rPr lang="en-GB" smtClean="0"/>
              <a:t>‹#›</a:t>
            </a:fld>
            <a:endParaRPr lang="en-GB"/>
          </a:p>
        </p:txBody>
      </p:sp>
    </p:spTree>
    <p:extLst>
      <p:ext uri="{BB962C8B-B14F-4D97-AF65-F5344CB8AC3E}">
        <p14:creationId xmlns:p14="http://schemas.microsoft.com/office/powerpoint/2010/main" val="1427699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0" tIns="45702" rIns="91400" bIns="45702" rtlCol="0" anchor="ctr">
            <a:normAutofit/>
          </a:bodyPr>
          <a:lstStyle/>
          <a:p>
            <a:r>
              <a:rPr lang="en-GB"/>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00" tIns="45702" rIns="91400" bIns="45702"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00" tIns="45702" rIns="91400" bIns="45702" rtlCol="0" anchor="ctr"/>
          <a:lstStyle>
            <a:lvl1pPr algn="l">
              <a:defRPr sz="1200">
                <a:solidFill>
                  <a:schemeClr val="tx1">
                    <a:tint val="75000"/>
                  </a:schemeClr>
                </a:solidFill>
              </a:defRPr>
            </a:lvl1pPr>
          </a:lstStyle>
          <a:p>
            <a:fld id="{A71C609C-18C2-DD45-BA95-E62761ECB132}" type="datetimeFigureOut">
              <a:rPr lang="en-US" smtClean="0"/>
              <a:t>4/10/20</a:t>
            </a:fld>
            <a:endParaRPr lang="en-GB"/>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00" tIns="45702" rIns="91400" bIns="45702" rtlCol="0" anchor="ctr"/>
          <a:lstStyle>
            <a:lvl1pPr algn="r">
              <a:defRPr sz="1200">
                <a:solidFill>
                  <a:schemeClr val="tx1">
                    <a:tint val="75000"/>
                  </a:schemeClr>
                </a:solidFill>
              </a:defRPr>
            </a:lvl1pPr>
          </a:lstStyle>
          <a:p>
            <a:fld id="{A51A15C0-45BD-514E-AEAE-06AE6854CDAC}" type="slidenum">
              <a:rPr lang="en-GB" smtClean="0"/>
              <a:t>‹#›</a:t>
            </a:fld>
            <a:endParaRPr lang="en-GB"/>
          </a:p>
        </p:txBody>
      </p:sp>
    </p:spTree>
    <p:extLst>
      <p:ext uri="{BB962C8B-B14F-4D97-AF65-F5344CB8AC3E}">
        <p14:creationId xmlns:p14="http://schemas.microsoft.com/office/powerpoint/2010/main" val="2145828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 id="2147483744" r:id="rId13"/>
    <p:sldLayoutId id="2147483745" r:id="rId14"/>
    <p:sldLayoutId id="2147483746" r:id="rId15"/>
    <p:sldLayoutId id="2147483747" r:id="rId16"/>
  </p:sldLayoutIdLst>
  <p:txStyles>
    <p:titleStyle>
      <a:lvl1pPr algn="ctr" defTabSz="457011" rtl="0" eaLnBrk="1" latinLnBrk="0" hangingPunct="1">
        <a:spcBef>
          <a:spcPct val="0"/>
        </a:spcBef>
        <a:buNone/>
        <a:defRPr sz="4400" kern="1200">
          <a:solidFill>
            <a:schemeClr val="tx1"/>
          </a:solidFill>
          <a:latin typeface="+mj-lt"/>
          <a:ea typeface="+mj-ea"/>
          <a:cs typeface="+mj-cs"/>
        </a:defRPr>
      </a:lvl1pPr>
    </p:titleStyle>
    <p:bodyStyle>
      <a:lvl1pPr marL="342758" indent="-342758" algn="l" defTabSz="457011" rtl="0" eaLnBrk="1" latinLnBrk="0" hangingPunct="1">
        <a:spcBef>
          <a:spcPct val="20000"/>
        </a:spcBef>
        <a:buFont typeface="Arial"/>
        <a:buChar char="•"/>
        <a:defRPr sz="3200" kern="1200">
          <a:solidFill>
            <a:schemeClr val="tx1"/>
          </a:solidFill>
          <a:latin typeface="+mn-lt"/>
          <a:ea typeface="+mn-ea"/>
          <a:cs typeface="+mn-cs"/>
        </a:defRPr>
      </a:lvl1pPr>
      <a:lvl2pPr marL="742642" indent="-285630" algn="l" defTabSz="457011" rtl="0" eaLnBrk="1" latinLnBrk="0" hangingPunct="1">
        <a:spcBef>
          <a:spcPct val="20000"/>
        </a:spcBef>
        <a:buFont typeface="Arial"/>
        <a:buChar char="–"/>
        <a:defRPr sz="2800" kern="1200">
          <a:solidFill>
            <a:schemeClr val="tx1"/>
          </a:solidFill>
          <a:latin typeface="+mn-lt"/>
          <a:ea typeface="+mn-ea"/>
          <a:cs typeface="+mn-cs"/>
        </a:defRPr>
      </a:lvl2pPr>
      <a:lvl3pPr marL="1142528" indent="-228506" algn="l" defTabSz="457011" rtl="0" eaLnBrk="1" latinLnBrk="0" hangingPunct="1">
        <a:spcBef>
          <a:spcPct val="20000"/>
        </a:spcBef>
        <a:buFont typeface="Arial"/>
        <a:buChar char="•"/>
        <a:defRPr sz="2400" kern="1200">
          <a:solidFill>
            <a:schemeClr val="tx1"/>
          </a:solidFill>
          <a:latin typeface="+mn-lt"/>
          <a:ea typeface="+mn-ea"/>
          <a:cs typeface="+mn-cs"/>
        </a:defRPr>
      </a:lvl3pPr>
      <a:lvl4pPr marL="1599537" indent="-228506" algn="l" defTabSz="457011" rtl="0" eaLnBrk="1" latinLnBrk="0" hangingPunct="1">
        <a:spcBef>
          <a:spcPct val="20000"/>
        </a:spcBef>
        <a:buFont typeface="Arial"/>
        <a:buChar char="–"/>
        <a:defRPr sz="2000" kern="1200">
          <a:solidFill>
            <a:schemeClr val="tx1"/>
          </a:solidFill>
          <a:latin typeface="+mn-lt"/>
          <a:ea typeface="+mn-ea"/>
          <a:cs typeface="+mn-cs"/>
        </a:defRPr>
      </a:lvl4pPr>
      <a:lvl5pPr marL="2056547" indent="-228506" algn="l" defTabSz="457011" rtl="0" eaLnBrk="1" latinLnBrk="0" hangingPunct="1">
        <a:spcBef>
          <a:spcPct val="20000"/>
        </a:spcBef>
        <a:buFont typeface="Arial"/>
        <a:buChar char="»"/>
        <a:defRPr sz="2000" kern="1200">
          <a:solidFill>
            <a:schemeClr val="tx1"/>
          </a:solidFill>
          <a:latin typeface="+mn-lt"/>
          <a:ea typeface="+mn-ea"/>
          <a:cs typeface="+mn-cs"/>
        </a:defRPr>
      </a:lvl5pPr>
      <a:lvl6pPr marL="2513558" indent="-228506"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568" indent="-228506"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579" indent="-228506"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589" indent="-228506" algn="l" defTabSz="4570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1" algn="l" defTabSz="457011" rtl="0" eaLnBrk="1" latinLnBrk="0" hangingPunct="1">
        <a:defRPr sz="1800" kern="1200">
          <a:solidFill>
            <a:schemeClr val="tx1"/>
          </a:solidFill>
          <a:latin typeface="+mn-lt"/>
          <a:ea typeface="+mn-ea"/>
          <a:cs typeface="+mn-cs"/>
        </a:defRPr>
      </a:lvl3pPr>
      <a:lvl4pPr marL="1371032" algn="l" defTabSz="457011" rtl="0" eaLnBrk="1" latinLnBrk="0" hangingPunct="1">
        <a:defRPr sz="1800" kern="1200">
          <a:solidFill>
            <a:schemeClr val="tx1"/>
          </a:solidFill>
          <a:latin typeface="+mn-lt"/>
          <a:ea typeface="+mn-ea"/>
          <a:cs typeface="+mn-cs"/>
        </a:defRPr>
      </a:lvl4pPr>
      <a:lvl5pPr marL="1828041" algn="l" defTabSz="457011" rtl="0" eaLnBrk="1" latinLnBrk="0" hangingPunct="1">
        <a:defRPr sz="1800" kern="1200">
          <a:solidFill>
            <a:schemeClr val="tx1"/>
          </a:solidFill>
          <a:latin typeface="+mn-lt"/>
          <a:ea typeface="+mn-ea"/>
          <a:cs typeface="+mn-cs"/>
        </a:defRPr>
      </a:lvl5pPr>
      <a:lvl6pPr marL="2285052" algn="l" defTabSz="457011" rtl="0" eaLnBrk="1" latinLnBrk="0" hangingPunct="1">
        <a:defRPr sz="1800" kern="1200">
          <a:solidFill>
            <a:schemeClr val="tx1"/>
          </a:solidFill>
          <a:latin typeface="+mn-lt"/>
          <a:ea typeface="+mn-ea"/>
          <a:cs typeface="+mn-cs"/>
        </a:defRPr>
      </a:lvl6pPr>
      <a:lvl7pPr marL="2742062" algn="l" defTabSz="457011" rtl="0" eaLnBrk="1" latinLnBrk="0" hangingPunct="1">
        <a:defRPr sz="1800" kern="1200">
          <a:solidFill>
            <a:schemeClr val="tx1"/>
          </a:solidFill>
          <a:latin typeface="+mn-lt"/>
          <a:ea typeface="+mn-ea"/>
          <a:cs typeface="+mn-cs"/>
        </a:defRPr>
      </a:lvl7pPr>
      <a:lvl8pPr marL="3199072" algn="l" defTabSz="457011" rtl="0" eaLnBrk="1" latinLnBrk="0" hangingPunct="1">
        <a:defRPr sz="1800" kern="1200">
          <a:solidFill>
            <a:schemeClr val="tx1"/>
          </a:solidFill>
          <a:latin typeface="+mn-lt"/>
          <a:ea typeface="+mn-ea"/>
          <a:cs typeface="+mn-cs"/>
        </a:defRPr>
      </a:lvl8pPr>
      <a:lvl9pPr marL="3656083" algn="l" defTabSz="4570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1" y="273629"/>
            <a:ext cx="8226720" cy="114348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6481" y="1604333"/>
            <a:ext cx="8226720" cy="4524955"/>
          </a:xfrm>
          <a:prstGeom prst="rect">
            <a:avLst/>
          </a:prstGeom>
          <a:noFill/>
          <a:ln w="9525">
            <a:noFill/>
            <a:round/>
            <a:headEnd/>
            <a:tailEnd/>
          </a:ln>
        </p:spPr>
        <p:txBody>
          <a:bodyPr vert="horz" wrap="square" lIns="0" tIns="25592"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3"/>
          <p:cNvSpPr>
            <a:spLocks noGrp="1" noChangeArrowheads="1"/>
          </p:cNvSpPr>
          <p:nvPr>
            <p:ph type="dt"/>
          </p:nvPr>
        </p:nvSpPr>
        <p:spPr bwMode="auto">
          <a:xfrm>
            <a:off x="456485"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defRPr sz="1300">
                <a:solidFill>
                  <a:srgbClr val="000000"/>
                </a:solidFill>
                <a:latin typeface="Times New Roman" pitchFamily="16" charset="0"/>
              </a:defRPr>
            </a:lvl1pPr>
          </a:lstStyle>
          <a:p>
            <a:pPr defTabSz="407357" fontAlgn="base" hangingPunct="0">
              <a:lnSpc>
                <a:spcPct val="93000"/>
              </a:lnSpc>
              <a:spcBef>
                <a:spcPct val="0"/>
              </a:spcBef>
              <a:spcAft>
                <a:spcPct val="0"/>
              </a:spcAft>
              <a:buClr>
                <a:srgbClr val="000000"/>
              </a:buClr>
              <a:buSzPct val="100000"/>
            </a:pPr>
            <a:endParaRPr lang="en-US">
              <a:ea typeface="DejaVu Sans"/>
              <a:cs typeface="DejaVu Sans"/>
            </a:endParaRPr>
          </a:p>
        </p:txBody>
      </p:sp>
      <p:sp>
        <p:nvSpPr>
          <p:cNvPr id="1028" name="Rectangle 4"/>
          <p:cNvSpPr>
            <a:spLocks noGrp="1" noChangeArrowheads="1"/>
          </p:cNvSpPr>
          <p:nvPr>
            <p:ph type="ftr"/>
          </p:nvPr>
        </p:nvSpPr>
        <p:spPr bwMode="auto">
          <a:xfrm>
            <a:off x="3127680" y="6247376"/>
            <a:ext cx="289728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defRPr sz="1300">
                <a:solidFill>
                  <a:srgbClr val="000000"/>
                </a:solidFill>
                <a:latin typeface="Times New Roman" pitchFamily="16" charset="0"/>
              </a:defRPr>
            </a:lvl1pPr>
          </a:lstStyle>
          <a:p>
            <a:pPr defTabSz="407357" fontAlgn="base" hangingPunct="0">
              <a:lnSpc>
                <a:spcPct val="93000"/>
              </a:lnSpc>
              <a:spcBef>
                <a:spcPct val="0"/>
              </a:spcBef>
              <a:spcAft>
                <a:spcPct val="0"/>
              </a:spcAft>
              <a:buClr>
                <a:srgbClr val="000000"/>
              </a:buClr>
              <a:buSzPct val="100000"/>
            </a:pPr>
            <a:endParaRPr lang="en-US">
              <a:ea typeface="DejaVu Sans"/>
              <a:cs typeface="DejaVu Sans"/>
            </a:endParaRPr>
          </a:p>
        </p:txBody>
      </p:sp>
      <p:sp>
        <p:nvSpPr>
          <p:cNvPr id="1029" name="Rectangle 5"/>
          <p:cNvSpPr>
            <a:spLocks noGrp="1" noChangeArrowheads="1"/>
          </p:cNvSpPr>
          <p:nvPr>
            <p:ph type="sldNum"/>
          </p:nvPr>
        </p:nvSpPr>
        <p:spPr bwMode="auto">
          <a:xfrm>
            <a:off x="6556325"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defRPr sz="1300">
                <a:solidFill>
                  <a:srgbClr val="000000"/>
                </a:solidFill>
                <a:latin typeface="Times New Roman" pitchFamily="16" charset="0"/>
              </a:defRPr>
            </a:lvl1pPr>
          </a:lstStyle>
          <a:p>
            <a:pPr defTabSz="407357" fontAlgn="base" hangingPunct="0">
              <a:lnSpc>
                <a:spcPct val="93000"/>
              </a:lnSpc>
              <a:spcBef>
                <a:spcPct val="0"/>
              </a:spcBef>
              <a:spcAft>
                <a:spcPct val="0"/>
              </a:spcAft>
              <a:buClr>
                <a:srgbClr val="000000"/>
              </a:buClr>
              <a:buSzPct val="100000"/>
            </a:pPr>
            <a:fld id="{AB055419-CB8B-4279-962F-1AC4AB6A6D26}" type="slidenum">
              <a:rPr lang="en-GB" smtClean="0">
                <a:ea typeface="DejaVu Sans"/>
                <a:cs typeface="DejaVu Sans"/>
              </a:rPr>
              <a:pPr defTabSz="407357" fontAlgn="base" hangingPunct="0">
                <a:lnSpc>
                  <a:spcPct val="93000"/>
                </a:lnSpc>
                <a:spcBef>
                  <a:spcPct val="0"/>
                </a:spcBef>
                <a:spcAft>
                  <a:spcPct val="0"/>
                </a:spcAft>
                <a:buClr>
                  <a:srgbClr val="000000"/>
                </a:buClr>
                <a:buSzPct val="100000"/>
              </a:pPr>
              <a:t>‹#›</a:t>
            </a:fld>
            <a:endParaRPr lang="en-GB">
              <a:ea typeface="DejaVu Sans"/>
              <a:cs typeface="DejaVu Sans"/>
            </a:endParaRPr>
          </a:p>
        </p:txBody>
      </p:sp>
    </p:spTree>
    <p:extLst>
      <p:ext uri="{BB962C8B-B14F-4D97-AF65-F5344CB8AC3E}">
        <p14:creationId xmlns:p14="http://schemas.microsoft.com/office/powerpoint/2010/main" val="393258438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40" r:id="rId13"/>
    <p:sldLayoutId id="2147483741" r:id="rId14"/>
  </p:sldLayoutIdLst>
  <p:txStyles>
    <p:titleStyle>
      <a:lvl1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048"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4602"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09158"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3710"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10916" indent="-310916" algn="l" defTabSz="407357"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651" indent="-259097" algn="l" defTabSz="407357"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384" indent="-207278" algn="l" defTabSz="407357"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0940" indent="-207278" algn="l" defTabSz="407357"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5494" indent="-207278" algn="l" defTabSz="407357"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048" indent="-207278" algn="l" defTabSz="407357"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4602" indent="-207278" algn="l" defTabSz="407357"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09158" indent="-207278" algn="l" defTabSz="407357"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3710" indent="-207278" algn="l" defTabSz="407357"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9108" rtl="0" eaLnBrk="1" latinLnBrk="0" hangingPunct="1">
        <a:defRPr sz="1600" kern="1200">
          <a:solidFill>
            <a:schemeClr val="tx1"/>
          </a:solidFill>
          <a:latin typeface="+mn-lt"/>
          <a:ea typeface="+mn-ea"/>
          <a:cs typeface="+mn-cs"/>
        </a:defRPr>
      </a:lvl1pPr>
      <a:lvl2pPr marL="414554" algn="l" defTabSz="829108" rtl="0" eaLnBrk="1" latinLnBrk="0" hangingPunct="1">
        <a:defRPr sz="1600" kern="1200">
          <a:solidFill>
            <a:schemeClr val="tx1"/>
          </a:solidFill>
          <a:latin typeface="+mn-lt"/>
          <a:ea typeface="+mn-ea"/>
          <a:cs typeface="+mn-cs"/>
        </a:defRPr>
      </a:lvl2pPr>
      <a:lvl3pPr marL="829108" algn="l" defTabSz="829108" rtl="0" eaLnBrk="1" latinLnBrk="0" hangingPunct="1">
        <a:defRPr sz="1600" kern="1200">
          <a:solidFill>
            <a:schemeClr val="tx1"/>
          </a:solidFill>
          <a:latin typeface="+mn-lt"/>
          <a:ea typeface="+mn-ea"/>
          <a:cs typeface="+mn-cs"/>
        </a:defRPr>
      </a:lvl3pPr>
      <a:lvl4pPr marL="1243662" algn="l" defTabSz="829108" rtl="0" eaLnBrk="1" latinLnBrk="0" hangingPunct="1">
        <a:defRPr sz="1600" kern="1200">
          <a:solidFill>
            <a:schemeClr val="tx1"/>
          </a:solidFill>
          <a:latin typeface="+mn-lt"/>
          <a:ea typeface="+mn-ea"/>
          <a:cs typeface="+mn-cs"/>
        </a:defRPr>
      </a:lvl4pPr>
      <a:lvl5pPr marL="1658216" algn="l" defTabSz="829108" rtl="0" eaLnBrk="1" latinLnBrk="0" hangingPunct="1">
        <a:defRPr sz="1600" kern="1200">
          <a:solidFill>
            <a:schemeClr val="tx1"/>
          </a:solidFill>
          <a:latin typeface="+mn-lt"/>
          <a:ea typeface="+mn-ea"/>
          <a:cs typeface="+mn-cs"/>
        </a:defRPr>
      </a:lvl5pPr>
      <a:lvl6pPr marL="2072771" algn="l" defTabSz="829108" rtl="0" eaLnBrk="1" latinLnBrk="0" hangingPunct="1">
        <a:defRPr sz="1600" kern="1200">
          <a:solidFill>
            <a:schemeClr val="tx1"/>
          </a:solidFill>
          <a:latin typeface="+mn-lt"/>
          <a:ea typeface="+mn-ea"/>
          <a:cs typeface="+mn-cs"/>
        </a:defRPr>
      </a:lvl6pPr>
      <a:lvl7pPr marL="2487325" algn="l" defTabSz="829108" rtl="0" eaLnBrk="1" latinLnBrk="0" hangingPunct="1">
        <a:defRPr sz="1600" kern="1200">
          <a:solidFill>
            <a:schemeClr val="tx1"/>
          </a:solidFill>
          <a:latin typeface="+mn-lt"/>
          <a:ea typeface="+mn-ea"/>
          <a:cs typeface="+mn-cs"/>
        </a:defRPr>
      </a:lvl7pPr>
      <a:lvl8pPr marL="2901879" algn="l" defTabSz="829108" rtl="0" eaLnBrk="1" latinLnBrk="0" hangingPunct="1">
        <a:defRPr sz="1600" kern="1200">
          <a:solidFill>
            <a:schemeClr val="tx1"/>
          </a:solidFill>
          <a:latin typeface="+mn-lt"/>
          <a:ea typeface="+mn-ea"/>
          <a:cs typeface="+mn-cs"/>
        </a:defRPr>
      </a:lvl8pPr>
      <a:lvl9pPr marL="3316433" algn="l" defTabSz="82910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www.globalcarbonproject.org/" TargetMode="External"/><Relationship Id="rId7"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mailto:philippe.ciais@lsce.ipsl.fr" TargetMode="External"/><Relationship Id="rId5" Type="http://schemas.openxmlformats.org/officeDocument/2006/relationships/hyperlink" Target="http://www.globalcarbonatlas.org/" TargetMode="External"/><Relationship Id="rId4" Type="http://schemas.openxmlformats.org/officeDocument/2006/relationships/hyperlink" Target="mailto:c.lequere@uea.ac.u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13" Type="http://schemas.openxmlformats.org/officeDocument/2006/relationships/image" Target="../media/image9.jpg"/><Relationship Id="rId3" Type="http://schemas.openxmlformats.org/officeDocument/2006/relationships/hyperlink" Target="http://cdiac.ornl.gov/trends/emis/meth_reg.html" TargetMode="External"/><Relationship Id="rId7" Type="http://schemas.openxmlformats.org/officeDocument/2006/relationships/hyperlink" Target="http://dx.doi.org/10.5194/essd-8-605-2016" TargetMode="External"/><Relationship Id="rId12"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hyperlink" Target="http://onlinelibrary.wiley.com/doi/10.1002/jgrg.20042/abstract" TargetMode="External"/><Relationship Id="rId11" Type="http://schemas.openxmlformats.org/officeDocument/2006/relationships/image" Target="../media/image7.jpg"/><Relationship Id="rId5" Type="http://schemas.openxmlformats.org/officeDocument/2006/relationships/hyperlink" Target="http://www.biogeosciences.net/9/5125/2012/bg-9-5125-2012.html" TargetMode="External"/><Relationship Id="rId10" Type="http://schemas.openxmlformats.org/officeDocument/2006/relationships/image" Target="../media/image6.jpg"/><Relationship Id="rId4" Type="http://schemas.openxmlformats.org/officeDocument/2006/relationships/hyperlink" Target="http://www.esrl.noaa.gov/gmd/ccgg/trends/" TargetMode="External"/><Relationship Id="rId9" Type="http://schemas.openxmlformats.org/officeDocument/2006/relationships/image" Target="../media/image5.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13" Type="http://schemas.openxmlformats.org/officeDocument/2006/relationships/image" Target="../media/image9.jpg"/><Relationship Id="rId3" Type="http://schemas.openxmlformats.org/officeDocument/2006/relationships/hyperlink" Target="http://cdiac.ornl.gov/trends/emis/meth_reg.html" TargetMode="External"/><Relationship Id="rId7" Type="http://schemas.openxmlformats.org/officeDocument/2006/relationships/hyperlink" Target="http://dx.doi.org/10.5194/essd-8-605-2016" TargetMode="External"/><Relationship Id="rId12"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http://onlinelibrary.wiley.com/doi/10.1002/jgrg.20042/abstract" TargetMode="External"/><Relationship Id="rId11" Type="http://schemas.openxmlformats.org/officeDocument/2006/relationships/image" Target="../media/image7.jpg"/><Relationship Id="rId5" Type="http://schemas.openxmlformats.org/officeDocument/2006/relationships/hyperlink" Target="http://www.biogeosciences.net/9/5125/2012/bg-9-5125-2012.html" TargetMode="External"/><Relationship Id="rId10" Type="http://schemas.openxmlformats.org/officeDocument/2006/relationships/image" Target="../media/image6.jpg"/><Relationship Id="rId4" Type="http://schemas.openxmlformats.org/officeDocument/2006/relationships/hyperlink" Target="http://www.esrl.noaa.gov/gmd/ccgg/trends/" TargetMode="External"/><Relationship Id="rId9"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hyperlink" Target="http://dx.doi.org/10.5194/essd-8-605-2016" TargetMode="External"/><Relationship Id="rId13" Type="http://schemas.openxmlformats.org/officeDocument/2006/relationships/image" Target="../media/image8.jpg"/><Relationship Id="rId3" Type="http://schemas.openxmlformats.org/officeDocument/2006/relationships/image" Target="../media/image10.png"/><Relationship Id="rId7" Type="http://schemas.openxmlformats.org/officeDocument/2006/relationships/hyperlink" Target="http://onlinelibrary.wiley.com/doi/10.1002/jgrg.20042/abstract" TargetMode="External"/><Relationship Id="rId12"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www.biogeosciences.net/9/5125/2012/bg-9-5125-2012.html" TargetMode="External"/><Relationship Id="rId11" Type="http://schemas.openxmlformats.org/officeDocument/2006/relationships/image" Target="../media/image6.jpg"/><Relationship Id="rId5" Type="http://schemas.openxmlformats.org/officeDocument/2006/relationships/hyperlink" Target="http://www.esrl.noaa.gov/gmd/ccgg/trends/" TargetMode="External"/><Relationship Id="rId10" Type="http://schemas.openxmlformats.org/officeDocument/2006/relationships/image" Target="../media/image5.jpg"/><Relationship Id="rId4" Type="http://schemas.openxmlformats.org/officeDocument/2006/relationships/hyperlink" Target="http://cdiac.ornl.gov/trends/emis/meth_reg.html" TargetMode="External"/><Relationship Id="rId9" Type="http://schemas.openxmlformats.org/officeDocument/2006/relationships/hyperlink" Target="http://www.globalcarbonproject.org/carbonbudget/" TargetMode="External"/><Relationship Id="rId1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13" Type="http://schemas.openxmlformats.org/officeDocument/2006/relationships/image" Target="../media/image9.jpg"/><Relationship Id="rId3" Type="http://schemas.openxmlformats.org/officeDocument/2006/relationships/hyperlink" Target="http://cdiac.ornl.gov/trends/emis/meth_reg.html" TargetMode="External"/><Relationship Id="rId7" Type="http://schemas.openxmlformats.org/officeDocument/2006/relationships/hyperlink" Target="http://dx.doi.org/10.5194/essd-8-605-2016" TargetMode="External"/><Relationship Id="rId12"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onlinelibrary.wiley.com/doi/10.1002/jgrg.20042/abstract" TargetMode="External"/><Relationship Id="rId11" Type="http://schemas.openxmlformats.org/officeDocument/2006/relationships/image" Target="../media/image7.jpg"/><Relationship Id="rId5" Type="http://schemas.openxmlformats.org/officeDocument/2006/relationships/hyperlink" Target="http://www.biogeosciences.net/9/5125/2012/bg-9-5125-2012.html" TargetMode="External"/><Relationship Id="rId10" Type="http://schemas.openxmlformats.org/officeDocument/2006/relationships/image" Target="../media/image6.jpg"/><Relationship Id="rId4" Type="http://schemas.openxmlformats.org/officeDocument/2006/relationships/hyperlink" Target="http://www.esrl.noaa.gov/gmd/ccgg/trends/" TargetMode="External"/><Relationship Id="rId9"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oE Corporate PowerpointTitle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0" y="0"/>
            <a:ext cx="9173050" cy="6860376"/>
          </a:xfrm>
          <a:prstGeom prst="rect">
            <a:avLst/>
          </a:prstGeom>
        </p:spPr>
      </p:pic>
      <p:sp>
        <p:nvSpPr>
          <p:cNvPr id="4" name="Text Box 8"/>
          <p:cNvSpPr txBox="1">
            <a:spLocks noChangeArrowheads="1"/>
          </p:cNvSpPr>
          <p:nvPr/>
        </p:nvSpPr>
        <p:spPr bwMode="auto">
          <a:xfrm>
            <a:off x="1876925" y="6317991"/>
            <a:ext cx="6613932" cy="360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0" tIns="45702" rIns="91400" bIns="45702">
            <a:spAutoFit/>
          </a:bodyPr>
          <a:lstStyle/>
          <a:p>
            <a:pPr>
              <a:lnSpc>
                <a:spcPct val="120000"/>
              </a:lnSpc>
              <a:spcBef>
                <a:spcPct val="50000"/>
              </a:spcBef>
            </a:pPr>
            <a:r>
              <a:rPr lang="en-GB" sz="1600" dirty="0">
                <a:solidFill>
                  <a:schemeClr val="tx1">
                    <a:lumMod val="50000"/>
                    <a:lumOff val="50000"/>
                  </a:schemeClr>
                </a:solidFill>
                <a:latin typeface="Arial" charset="0"/>
              </a:rPr>
              <a:t>Stephen Sitch,  Mike O’Sullivan, </a:t>
            </a:r>
            <a:r>
              <a:rPr lang="en-GB" sz="1600" dirty="0" err="1">
                <a:solidFill>
                  <a:schemeClr val="tx1">
                    <a:lumMod val="50000"/>
                    <a:lumOff val="50000"/>
                  </a:schemeClr>
                </a:solidFill>
                <a:latin typeface="Arial" charset="0"/>
              </a:rPr>
              <a:t>Cleiton</a:t>
            </a:r>
            <a:r>
              <a:rPr lang="en-GB" sz="1600" dirty="0">
                <a:solidFill>
                  <a:schemeClr val="tx1">
                    <a:lumMod val="50000"/>
                    <a:lumOff val="50000"/>
                  </a:schemeClr>
                </a:solidFill>
                <a:latin typeface="Arial" charset="0"/>
              </a:rPr>
              <a:t> Eller and TRENDY Modellers</a:t>
            </a:r>
            <a:endParaRPr lang="en-US" sz="1600" dirty="0">
              <a:solidFill>
                <a:schemeClr val="tx1">
                  <a:lumMod val="50000"/>
                  <a:lumOff val="50000"/>
                </a:schemeClr>
              </a:solidFill>
              <a:latin typeface="Arial" charset="0"/>
            </a:endParaRPr>
          </a:p>
        </p:txBody>
      </p:sp>
      <p:sp>
        <p:nvSpPr>
          <p:cNvPr id="2" name="TextBox 1"/>
          <p:cNvSpPr txBox="1"/>
          <p:nvPr/>
        </p:nvSpPr>
        <p:spPr>
          <a:xfrm>
            <a:off x="1876926" y="5429200"/>
            <a:ext cx="6882063" cy="954107"/>
          </a:xfrm>
          <a:prstGeom prst="rect">
            <a:avLst/>
          </a:prstGeom>
          <a:noFill/>
        </p:spPr>
        <p:txBody>
          <a:bodyPr wrap="square" rtlCol="0">
            <a:spAutoFit/>
          </a:bodyPr>
          <a:lstStyle/>
          <a:p>
            <a:r>
              <a:rPr lang="en-US" sz="2800" dirty="0"/>
              <a:t>Regional changes in land-atmosphere CO</a:t>
            </a:r>
            <a:r>
              <a:rPr lang="en-US" sz="2800" baseline="-25000" dirty="0"/>
              <a:t>2</a:t>
            </a:r>
            <a:r>
              <a:rPr lang="en-US" sz="2800" dirty="0"/>
              <a:t> exchange over recent decades using DGVMs</a:t>
            </a:r>
          </a:p>
        </p:txBody>
      </p:sp>
    </p:spTree>
    <p:extLst>
      <p:ext uri="{BB962C8B-B14F-4D97-AF65-F5344CB8AC3E}">
        <p14:creationId xmlns:p14="http://schemas.microsoft.com/office/powerpoint/2010/main" val="1196605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8F5DB28A-476B-7448-AC12-89B3BFB7046E}"/>
              </a:ext>
            </a:extLst>
          </p:cNvPr>
          <p:cNvSpPr>
            <a:spLocks noGrp="1" noChangeArrowheads="1"/>
          </p:cNvSpPr>
          <p:nvPr>
            <p:ph type="title"/>
          </p:nvPr>
        </p:nvSpPr>
        <p:spPr>
          <a:xfrm>
            <a:off x="381000" y="-29260"/>
            <a:ext cx="8291513" cy="838200"/>
          </a:xfrm>
          <a:ln/>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2400" dirty="0">
                <a:solidFill>
                  <a:srgbClr val="000000"/>
                </a:solidFill>
              </a:rPr>
              <a:t>Motivation – why are carbon cycle projections important?</a:t>
            </a:r>
          </a:p>
        </p:txBody>
      </p:sp>
      <p:sp>
        <p:nvSpPr>
          <p:cNvPr id="4098" name="Rectangle 2">
            <a:extLst>
              <a:ext uri="{FF2B5EF4-FFF2-40B4-BE49-F238E27FC236}">
                <a16:creationId xmlns:a16="http://schemas.microsoft.com/office/drawing/2014/main" id="{8743D70D-881F-3D4F-8627-F3F3C0F223E7}"/>
              </a:ext>
            </a:extLst>
          </p:cNvPr>
          <p:cNvSpPr>
            <a:spLocks noGrp="1" noChangeArrowheads="1"/>
          </p:cNvSpPr>
          <p:nvPr>
            <p:ph type="body" idx="1"/>
          </p:nvPr>
        </p:nvSpPr>
        <p:spPr>
          <a:xfrm>
            <a:off x="381000" y="652461"/>
            <a:ext cx="8610600" cy="5214938"/>
          </a:xfrm>
          <a:ln/>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739775" lvl="1" indent="-282575">
              <a:buFont typeface="Arial" panose="020B0604020202020204" pitchFamily="34" charset="0"/>
              <a:buChar char="•"/>
              <a:tabLst>
                <a:tab pos="739775"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pPr>
            <a:r>
              <a:rPr lang="en-GB" altLang="en-US" sz="2000" dirty="0">
                <a:solidFill>
                  <a:srgbClr val="000000"/>
                </a:solidFill>
              </a:rPr>
              <a:t>Carbon cycle key new element in CMIP5 modelling</a:t>
            </a:r>
          </a:p>
          <a:p>
            <a:pPr marL="739775" lvl="1" indent="-282575">
              <a:buFont typeface="Arial" panose="020B0604020202020204" pitchFamily="34" charset="0"/>
              <a:buChar char="•"/>
              <a:tabLst>
                <a:tab pos="739775"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pPr>
            <a:r>
              <a:rPr lang="en-GB" altLang="en-US" sz="2000" dirty="0">
                <a:solidFill>
                  <a:srgbClr val="000000"/>
                </a:solidFill>
              </a:rPr>
              <a:t>Makes projections more relevant and useful</a:t>
            </a:r>
            <a:endParaRPr lang="en-GB" altLang="en-US" dirty="0">
              <a:solidFill>
                <a:srgbClr val="000000"/>
              </a:solidFill>
            </a:endParaRPr>
          </a:p>
          <a:p>
            <a:pPr marL="739775" lvl="1" indent="-282575">
              <a:buFont typeface="Arial" panose="020B0604020202020204" pitchFamily="34" charset="0"/>
              <a:buChar char="•"/>
              <a:tabLst>
                <a:tab pos="739775"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pPr>
            <a:r>
              <a:rPr lang="en-GB" altLang="en-US" sz="2000" dirty="0">
                <a:solidFill>
                  <a:srgbClr val="000000"/>
                </a:solidFill>
              </a:rPr>
              <a:t>But large uncertainty hinders usefulness</a:t>
            </a:r>
          </a:p>
        </p:txBody>
      </p:sp>
      <p:pic>
        <p:nvPicPr>
          <p:cNvPr id="4099" name="Picture 3">
            <a:extLst>
              <a:ext uri="{FF2B5EF4-FFF2-40B4-BE49-F238E27FC236}">
                <a16:creationId xmlns:a16="http://schemas.microsoft.com/office/drawing/2014/main" id="{F2BF35FE-6264-B349-AE4B-D62BFAAE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011" y="1871603"/>
            <a:ext cx="6008915" cy="44339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Text Box 5">
            <a:extLst>
              <a:ext uri="{FF2B5EF4-FFF2-40B4-BE49-F238E27FC236}">
                <a16:creationId xmlns:a16="http://schemas.microsoft.com/office/drawing/2014/main" id="{BCD810D5-D159-1443-89CE-DDD467AE70BC}"/>
              </a:ext>
            </a:extLst>
          </p:cNvPr>
          <p:cNvSpPr txBox="1">
            <a:spLocks noChangeArrowheads="1"/>
          </p:cNvSpPr>
          <p:nvPr/>
        </p:nvSpPr>
        <p:spPr bwMode="auto">
          <a:xfrm>
            <a:off x="-43771" y="6305550"/>
            <a:ext cx="2957513" cy="43338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9p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Lucida Sans Unicode" panose="020B0602030504020204" pitchFamily="34" charset="0"/>
              </a:rPr>
              <a:t>Warming link to cumulative emissions</a:t>
            </a:r>
          </a:p>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Lucida Sans Unicode" panose="020B0602030504020204" pitchFamily="34" charset="0"/>
              </a:rPr>
              <a:t>AR5, WG1, SPM.10</a:t>
            </a:r>
          </a:p>
        </p:txBody>
      </p:sp>
      <p:cxnSp>
        <p:nvCxnSpPr>
          <p:cNvPr id="3" name="Straight Connector 2">
            <a:extLst>
              <a:ext uri="{FF2B5EF4-FFF2-40B4-BE49-F238E27FC236}">
                <a16:creationId xmlns:a16="http://schemas.microsoft.com/office/drawing/2014/main" id="{13131482-1469-2040-A57D-FBC4837766EC}"/>
              </a:ext>
            </a:extLst>
          </p:cNvPr>
          <p:cNvCxnSpPr>
            <a:cxnSpLocks/>
          </p:cNvCxnSpPr>
          <p:nvPr/>
        </p:nvCxnSpPr>
        <p:spPr bwMode="auto">
          <a:xfrm>
            <a:off x="1845128" y="4327064"/>
            <a:ext cx="4898571" cy="0"/>
          </a:xfrm>
          <a:prstGeom prst="line">
            <a:avLst/>
          </a:prstGeom>
          <a:solidFill>
            <a:srgbClr val="00B8FF"/>
          </a:solidFill>
          <a:ln w="952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C8BDB8DA-4374-A241-9FE4-9656D8BADD7C}"/>
              </a:ext>
            </a:extLst>
          </p:cNvPr>
          <p:cNvCxnSpPr/>
          <p:nvPr/>
        </p:nvCxnSpPr>
        <p:spPr bwMode="auto">
          <a:xfrm>
            <a:off x="3477984" y="4343400"/>
            <a:ext cx="0" cy="1420586"/>
          </a:xfrm>
          <a:prstGeom prst="straightConnector1">
            <a:avLst/>
          </a:prstGeom>
          <a:solidFill>
            <a:srgbClr val="00B8FF"/>
          </a:solidFill>
          <a:ln w="412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7598F503-12DD-F54D-A4EC-7288A156FFF2}"/>
              </a:ext>
            </a:extLst>
          </p:cNvPr>
          <p:cNvCxnSpPr/>
          <p:nvPr/>
        </p:nvCxnSpPr>
        <p:spPr bwMode="auto">
          <a:xfrm>
            <a:off x="4428783" y="4327064"/>
            <a:ext cx="0" cy="1420586"/>
          </a:xfrm>
          <a:prstGeom prst="straightConnector1">
            <a:avLst/>
          </a:prstGeom>
          <a:solidFill>
            <a:srgbClr val="00B8FF"/>
          </a:solidFill>
          <a:ln w="41275" cap="flat" cmpd="sng" algn="ctr">
            <a:solidFill>
              <a:srgbClr val="FF0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8262C983-B5F8-BE49-8FA1-7F73EFD8BBA3}"/>
              </a:ext>
            </a:extLst>
          </p:cNvPr>
          <p:cNvCxnSpPr/>
          <p:nvPr/>
        </p:nvCxnSpPr>
        <p:spPr bwMode="auto">
          <a:xfrm>
            <a:off x="3075213" y="4327064"/>
            <a:ext cx="0" cy="1420586"/>
          </a:xfrm>
          <a:prstGeom prst="straightConnector1">
            <a:avLst/>
          </a:prstGeom>
          <a:solidFill>
            <a:srgbClr val="00B8FF"/>
          </a:solidFill>
          <a:ln w="41275" cap="flat" cmpd="sng" algn="ctr">
            <a:solidFill>
              <a:srgbClr val="FF0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485900DF-87AB-624C-8BD1-66F4A53472D4}"/>
              </a:ext>
            </a:extLst>
          </p:cNvPr>
          <p:cNvCxnSpPr>
            <a:cxnSpLocks/>
          </p:cNvCxnSpPr>
          <p:nvPr/>
        </p:nvCxnSpPr>
        <p:spPr bwMode="auto">
          <a:xfrm>
            <a:off x="3019083" y="6251800"/>
            <a:ext cx="1409700" cy="0"/>
          </a:xfrm>
          <a:prstGeom prst="straightConnector1">
            <a:avLst/>
          </a:prstGeom>
          <a:solidFill>
            <a:srgbClr val="00B8FF"/>
          </a:solidFill>
          <a:ln w="412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622B3319-288F-7240-B0D5-245D802A9492}"/>
              </a:ext>
            </a:extLst>
          </p:cNvPr>
          <p:cNvSpPr txBox="1"/>
          <p:nvPr/>
        </p:nvSpPr>
        <p:spPr>
          <a:xfrm>
            <a:off x="6874329" y="3009038"/>
            <a:ext cx="2019299" cy="2308324"/>
          </a:xfrm>
          <a:prstGeom prst="rect">
            <a:avLst/>
          </a:prstGeom>
          <a:noFill/>
        </p:spPr>
        <p:txBody>
          <a:bodyPr wrap="square" rtlCol="0">
            <a:spAutoFit/>
          </a:bodyPr>
          <a:lstStyle/>
          <a:p>
            <a:r>
              <a:rPr lang="en-US" dirty="0"/>
              <a:t>Cumulative CO</a:t>
            </a:r>
            <a:r>
              <a:rPr lang="en-US" baseline="-25000" dirty="0"/>
              <a:t>2</a:t>
            </a:r>
            <a:r>
              <a:rPr lang="en-US" dirty="0"/>
              <a:t> emissions for a 66% chance to remain below 2</a:t>
            </a:r>
            <a:r>
              <a:rPr lang="en-US" baseline="30000" dirty="0"/>
              <a:t>o</a:t>
            </a:r>
            <a:r>
              <a:rPr lang="en-US" dirty="0"/>
              <a:t>C</a:t>
            </a:r>
          </a:p>
          <a:p>
            <a:endParaRPr lang="en-US" dirty="0"/>
          </a:p>
          <a:p>
            <a:r>
              <a:rPr lang="en-US" dirty="0"/>
              <a:t>Full ESM range</a:t>
            </a:r>
          </a:p>
          <a:p>
            <a:r>
              <a:rPr lang="en-US" dirty="0"/>
              <a:t>~ 60 years emissions</a:t>
            </a:r>
          </a:p>
        </p:txBody>
      </p:sp>
      <p:cxnSp>
        <p:nvCxnSpPr>
          <p:cNvPr id="25" name="Straight Arrow Connector 24">
            <a:extLst>
              <a:ext uri="{FF2B5EF4-FFF2-40B4-BE49-F238E27FC236}">
                <a16:creationId xmlns:a16="http://schemas.microsoft.com/office/drawing/2014/main" id="{B4DDBC4B-78BF-DF44-B3B4-5137C20B70A9}"/>
              </a:ext>
            </a:extLst>
          </p:cNvPr>
          <p:cNvCxnSpPr>
            <a:cxnSpLocks/>
          </p:cNvCxnSpPr>
          <p:nvPr/>
        </p:nvCxnSpPr>
        <p:spPr bwMode="auto">
          <a:xfrm>
            <a:off x="8672513" y="3326421"/>
            <a:ext cx="0" cy="478137"/>
          </a:xfrm>
          <a:prstGeom prst="straightConnector1">
            <a:avLst/>
          </a:prstGeom>
          <a:solidFill>
            <a:srgbClr val="00B8FF"/>
          </a:solidFill>
          <a:ln w="412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392E33B5-A2C1-1F4F-8BCE-E0661E7F9A1B}"/>
              </a:ext>
            </a:extLst>
          </p:cNvPr>
          <p:cNvCxnSpPr>
            <a:cxnSpLocks/>
          </p:cNvCxnSpPr>
          <p:nvPr/>
        </p:nvCxnSpPr>
        <p:spPr bwMode="auto">
          <a:xfrm>
            <a:off x="8626079" y="4594762"/>
            <a:ext cx="392736" cy="0"/>
          </a:xfrm>
          <a:prstGeom prst="straightConnector1">
            <a:avLst/>
          </a:prstGeom>
          <a:solidFill>
            <a:srgbClr val="00B8FF"/>
          </a:solidFill>
          <a:ln w="412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52539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dirty="0">
              <a:latin typeface="Arial Narrow"/>
              <a:ea typeface="ＭＳ Ｐゴシック" pitchFamily="34" charset="-128"/>
              <a:cs typeface="Arial Narrow"/>
            </a:endParaRPr>
          </a:p>
        </p:txBody>
      </p:sp>
      <p:sp>
        <p:nvSpPr>
          <p:cNvPr id="4" name="Title 3"/>
          <p:cNvSpPr>
            <a:spLocks noGrp="1"/>
          </p:cNvSpPr>
          <p:nvPr>
            <p:ph type="title"/>
          </p:nvPr>
        </p:nvSpPr>
        <p:spPr/>
        <p:txBody>
          <a:bodyPr>
            <a:normAutofit fontScale="90000"/>
          </a:bodyPr>
          <a:lstStyle/>
          <a:p>
            <a:r>
              <a:rPr lang="en-GB" altLang="en-US" noProof="0" dirty="0">
                <a:ea typeface="ＭＳ Ｐゴシック" pitchFamily="34" charset="-128"/>
              </a:rPr>
              <a:t>Trendy </a:t>
            </a:r>
            <a:r>
              <a:rPr lang="mr-IN" altLang="en-US" noProof="0" dirty="0">
                <a:ea typeface="ＭＳ Ｐゴシック" pitchFamily="34" charset="-128"/>
              </a:rPr>
              <a:t>–</a:t>
            </a:r>
            <a:r>
              <a:rPr lang="en-GB" altLang="en-US" noProof="0" dirty="0">
                <a:ea typeface="ＭＳ Ｐゴシック" pitchFamily="34" charset="-128"/>
              </a:rPr>
              <a:t> Ensemble DGVM </a:t>
            </a:r>
            <a:r>
              <a:rPr lang="en-GB" altLang="en-US" noProof="0" dirty="0" err="1">
                <a:ea typeface="ＭＳ Ｐゴシック" pitchFamily="34" charset="-128"/>
              </a:rPr>
              <a:t>intercomparison</a:t>
            </a:r>
            <a:r>
              <a:rPr lang="en-GB" altLang="en-US" noProof="0" dirty="0">
                <a:ea typeface="ＭＳ Ｐゴシック" pitchFamily="34" charset="-128"/>
              </a:rPr>
              <a:t> project</a:t>
            </a:r>
            <a:endParaRPr lang="en-GB" noProof="0" dirty="0"/>
          </a:p>
        </p:txBody>
      </p:sp>
    </p:spTree>
    <p:extLst>
      <p:ext uri="{BB962C8B-B14F-4D97-AF65-F5344CB8AC3E}">
        <p14:creationId xmlns:p14="http://schemas.microsoft.com/office/powerpoint/2010/main" val="3214409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38100" y="38100"/>
            <a:ext cx="9067800" cy="6781800"/>
          </a:xfrm>
          <a:prstGeom prst="rect">
            <a:avLst/>
          </a:prstGeom>
        </p:spPr>
      </p:pic>
    </p:spTree>
    <p:extLst>
      <p:ext uri="{BB962C8B-B14F-4D97-AF65-F5344CB8AC3E}">
        <p14:creationId xmlns:p14="http://schemas.microsoft.com/office/powerpoint/2010/main" val="332363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13360"/>
            <a:ext cx="9036496" cy="6339840"/>
          </a:xfrm>
        </p:spPr>
        <p:txBody>
          <a:bodyPr>
            <a:normAutofit fontScale="70000" lnSpcReduction="20000"/>
          </a:bodyPr>
          <a:lstStyle/>
          <a:p>
            <a:pPr marL="0" indent="0" algn="ctr">
              <a:buNone/>
            </a:pPr>
            <a:r>
              <a:rPr lang="en-GB" sz="5100" b="1" u="sng" dirty="0"/>
              <a:t>Trendy-v6</a:t>
            </a:r>
            <a:endParaRPr lang="en-GB" sz="5100" dirty="0"/>
          </a:p>
          <a:p>
            <a:pPr marL="0" indent="0">
              <a:buNone/>
            </a:pPr>
            <a:endParaRPr lang="en-GB" b="1" dirty="0"/>
          </a:p>
          <a:p>
            <a:pPr marL="0" indent="0">
              <a:buNone/>
            </a:pPr>
            <a:r>
              <a:rPr lang="en-GB" b="1" dirty="0"/>
              <a:t>Aim</a:t>
            </a:r>
          </a:p>
          <a:p>
            <a:pPr marL="0" lvl="0" indent="0">
              <a:spcBef>
                <a:spcPts val="0"/>
              </a:spcBef>
              <a:buNone/>
            </a:pPr>
            <a:r>
              <a:rPr lang="es-ES_tradnl" sz="3300" dirty="0" err="1">
                <a:solidFill>
                  <a:prstClr val="black"/>
                </a:solidFill>
              </a:rPr>
              <a:t>Provide</a:t>
            </a:r>
            <a:r>
              <a:rPr lang="es-ES_tradnl" sz="3300" dirty="0">
                <a:solidFill>
                  <a:prstClr val="black"/>
                </a:solidFill>
              </a:rPr>
              <a:t> </a:t>
            </a:r>
            <a:r>
              <a:rPr lang="es-ES_tradnl" sz="3300" dirty="0" err="1">
                <a:solidFill>
                  <a:prstClr val="black"/>
                </a:solidFill>
              </a:rPr>
              <a:t>annual</a:t>
            </a:r>
            <a:r>
              <a:rPr lang="es-ES_tradnl" sz="3300" dirty="0">
                <a:solidFill>
                  <a:prstClr val="black"/>
                </a:solidFill>
              </a:rPr>
              <a:t> </a:t>
            </a:r>
            <a:r>
              <a:rPr lang="es-ES_tradnl" sz="3300" dirty="0" err="1">
                <a:solidFill>
                  <a:prstClr val="black"/>
                </a:solidFill>
              </a:rPr>
              <a:t>land</a:t>
            </a:r>
            <a:r>
              <a:rPr lang="es-ES_tradnl" sz="3300" dirty="0">
                <a:solidFill>
                  <a:prstClr val="black"/>
                </a:solidFill>
              </a:rPr>
              <a:t> –</a:t>
            </a:r>
            <a:r>
              <a:rPr lang="es-ES_tradnl" sz="3300" dirty="0" err="1">
                <a:solidFill>
                  <a:prstClr val="black"/>
                </a:solidFill>
              </a:rPr>
              <a:t>atmosphere</a:t>
            </a:r>
            <a:r>
              <a:rPr lang="es-ES_tradnl" sz="3300" dirty="0">
                <a:solidFill>
                  <a:prstClr val="black"/>
                </a:solidFill>
              </a:rPr>
              <a:t> flux and LU flux </a:t>
            </a:r>
            <a:r>
              <a:rPr lang="es-ES_tradnl" sz="3300" dirty="0" err="1">
                <a:solidFill>
                  <a:prstClr val="black"/>
                </a:solidFill>
              </a:rPr>
              <a:t>estimates</a:t>
            </a:r>
            <a:r>
              <a:rPr lang="es-ES_tradnl" sz="3300" dirty="0">
                <a:solidFill>
                  <a:prstClr val="black"/>
                </a:solidFill>
              </a:rPr>
              <a:t> </a:t>
            </a:r>
            <a:r>
              <a:rPr lang="es-ES_tradnl" sz="3300" dirty="0" err="1">
                <a:solidFill>
                  <a:prstClr val="black"/>
                </a:solidFill>
              </a:rPr>
              <a:t>to</a:t>
            </a:r>
            <a:r>
              <a:rPr lang="es-ES_tradnl" sz="3300" dirty="0">
                <a:solidFill>
                  <a:prstClr val="black"/>
                </a:solidFill>
              </a:rPr>
              <a:t> GCP, </a:t>
            </a:r>
            <a:r>
              <a:rPr lang="es-ES_tradnl" sz="3300" dirty="0" err="1">
                <a:solidFill>
                  <a:prstClr val="black"/>
                </a:solidFill>
              </a:rPr>
              <a:t>attribute</a:t>
            </a:r>
            <a:r>
              <a:rPr lang="es-ES_tradnl" sz="3300" dirty="0">
                <a:solidFill>
                  <a:prstClr val="black"/>
                </a:solidFill>
              </a:rPr>
              <a:t> regional C </a:t>
            </a:r>
            <a:r>
              <a:rPr lang="es-ES_tradnl" sz="3300" dirty="0" err="1">
                <a:solidFill>
                  <a:prstClr val="black"/>
                </a:solidFill>
              </a:rPr>
              <a:t>fluxes</a:t>
            </a:r>
            <a:r>
              <a:rPr lang="es-ES_tradnl" sz="3300" dirty="0">
                <a:solidFill>
                  <a:prstClr val="black"/>
                </a:solidFill>
              </a:rPr>
              <a:t> </a:t>
            </a:r>
            <a:r>
              <a:rPr lang="es-ES_tradnl" sz="3300" dirty="0" err="1">
                <a:solidFill>
                  <a:prstClr val="black"/>
                </a:solidFill>
              </a:rPr>
              <a:t>to</a:t>
            </a:r>
            <a:r>
              <a:rPr lang="es-ES_tradnl" sz="3300" dirty="0">
                <a:solidFill>
                  <a:prstClr val="black"/>
                </a:solidFill>
              </a:rPr>
              <a:t> </a:t>
            </a:r>
            <a:r>
              <a:rPr lang="es-ES_tradnl" sz="3300" dirty="0" err="1">
                <a:solidFill>
                  <a:prstClr val="black"/>
                </a:solidFill>
              </a:rPr>
              <a:t>processes</a:t>
            </a:r>
            <a:r>
              <a:rPr lang="es-ES_tradnl" sz="3300" dirty="0">
                <a:solidFill>
                  <a:prstClr val="black"/>
                </a:solidFill>
              </a:rPr>
              <a:t>.</a:t>
            </a:r>
          </a:p>
          <a:p>
            <a:pPr marL="0" indent="0">
              <a:buNone/>
            </a:pPr>
            <a:endParaRPr lang="en-GB" b="1" dirty="0"/>
          </a:p>
          <a:p>
            <a:pPr marL="0" indent="0">
              <a:buNone/>
            </a:pPr>
            <a:r>
              <a:rPr lang="en-GB" b="1" dirty="0"/>
              <a:t>Models (14 DGVMs)</a:t>
            </a:r>
            <a:endParaRPr lang="en-GB" dirty="0"/>
          </a:p>
          <a:p>
            <a:pPr marL="0" indent="0">
              <a:buNone/>
            </a:pPr>
            <a:r>
              <a:rPr lang="en-GB" dirty="0"/>
              <a:t>CABLE, CLASS-CTEM, CLM4.5(BGC), ISAM, JSBACH, JULES, LPJ-GUESS, LPJ, </a:t>
            </a:r>
          </a:p>
          <a:p>
            <a:pPr marL="0" indent="0">
              <a:buNone/>
            </a:pPr>
            <a:r>
              <a:rPr lang="en-GB" dirty="0"/>
              <a:t>LPX-Bern, OCN, ORCHIDEE, ORCHIDEE-MICT, SDGVM, VISIT</a:t>
            </a:r>
          </a:p>
          <a:p>
            <a:pPr marL="0" indent="0">
              <a:buNone/>
            </a:pPr>
            <a:endParaRPr lang="en-GB" b="1" dirty="0"/>
          </a:p>
          <a:p>
            <a:pPr marL="0" indent="0">
              <a:buNone/>
            </a:pPr>
            <a:r>
              <a:rPr lang="en-GB" b="1" dirty="0"/>
              <a:t>Experiments</a:t>
            </a:r>
            <a:endParaRPr lang="en-GB" dirty="0"/>
          </a:p>
          <a:p>
            <a:pPr marL="0" indent="0">
              <a:buNone/>
            </a:pPr>
            <a:r>
              <a:rPr lang="en-GB" b="1" dirty="0"/>
              <a:t>S1 </a:t>
            </a:r>
            <a:r>
              <a:rPr lang="en-GB" dirty="0"/>
              <a:t>1901-2017 CO</a:t>
            </a:r>
            <a:r>
              <a:rPr lang="en-GB" baseline="-25000" dirty="0"/>
              <a:t>2</a:t>
            </a:r>
            <a:r>
              <a:rPr lang="en-GB" dirty="0"/>
              <a:t> only</a:t>
            </a:r>
            <a:r>
              <a:rPr lang="en-GB" b="1" dirty="0"/>
              <a:t>  </a:t>
            </a:r>
            <a:endParaRPr lang="en-GB" dirty="0"/>
          </a:p>
          <a:p>
            <a:pPr marL="0" indent="0">
              <a:buNone/>
            </a:pPr>
            <a:r>
              <a:rPr lang="en-GB" b="1" dirty="0"/>
              <a:t>S2 </a:t>
            </a:r>
            <a:r>
              <a:rPr lang="en-GB" dirty="0"/>
              <a:t>1901-2017 CO</a:t>
            </a:r>
            <a:r>
              <a:rPr lang="en-GB" baseline="-25000" dirty="0"/>
              <a:t>2</a:t>
            </a:r>
            <a:r>
              <a:rPr lang="en-GB" dirty="0"/>
              <a:t> + Climate</a:t>
            </a:r>
          </a:p>
          <a:p>
            <a:pPr marL="0" indent="0">
              <a:buNone/>
            </a:pPr>
            <a:r>
              <a:rPr lang="en-GB" b="1" dirty="0"/>
              <a:t>S3 </a:t>
            </a:r>
            <a:r>
              <a:rPr lang="en-GB" dirty="0"/>
              <a:t>1901-2017 CO</a:t>
            </a:r>
            <a:r>
              <a:rPr lang="en-GB" baseline="-25000" dirty="0"/>
              <a:t>2</a:t>
            </a:r>
            <a:r>
              <a:rPr lang="en-GB" dirty="0"/>
              <a:t> + Climate + LULCC </a:t>
            </a:r>
          </a:p>
          <a:p>
            <a:pPr marL="0" indent="0">
              <a:buNone/>
            </a:pPr>
            <a:endParaRPr lang="en-GB" b="1" dirty="0"/>
          </a:p>
          <a:p>
            <a:pPr marL="0" indent="0">
              <a:buNone/>
            </a:pPr>
            <a:r>
              <a:rPr lang="en-GB" b="1" dirty="0"/>
              <a:t>Publications</a:t>
            </a:r>
            <a:endParaRPr lang="en-GB" dirty="0"/>
          </a:p>
          <a:p>
            <a:pPr marL="0" indent="0">
              <a:buNone/>
            </a:pPr>
            <a:r>
              <a:rPr lang="en-GB" dirty="0"/>
              <a:t>Le </a:t>
            </a:r>
            <a:r>
              <a:rPr lang="en-GB" dirty="0" err="1"/>
              <a:t>Quéré</a:t>
            </a:r>
            <a:r>
              <a:rPr lang="en-GB" dirty="0"/>
              <a:t> </a:t>
            </a:r>
            <a:r>
              <a:rPr lang="en-GB" i="1" dirty="0"/>
              <a:t>et al</a:t>
            </a:r>
            <a:r>
              <a:rPr lang="en-GB" dirty="0"/>
              <a:t>., (2016) Global carbon budget 2017, </a:t>
            </a:r>
            <a:r>
              <a:rPr lang="en-GB" b="1" i="1" dirty="0"/>
              <a:t>Earth Syst. Sci. Data</a:t>
            </a:r>
            <a:r>
              <a:rPr lang="en-GB" dirty="0"/>
              <a:t>., 10, 405-448</a:t>
            </a:r>
          </a:p>
        </p:txBody>
      </p:sp>
    </p:spTree>
    <p:extLst>
      <p:ext uri="{BB962C8B-B14F-4D97-AF65-F5344CB8AC3E}">
        <p14:creationId xmlns:p14="http://schemas.microsoft.com/office/powerpoint/2010/main" val="1313445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2A3E68-5510-45A6-A73A-C1BC2F9F1246}"/>
              </a:ext>
            </a:extLst>
          </p:cNvPr>
          <p:cNvPicPr>
            <a:picLocks noChangeAspect="1"/>
          </p:cNvPicPr>
          <p:nvPr/>
        </p:nvPicPr>
        <p:blipFill>
          <a:blip r:embed="rId2"/>
          <a:stretch>
            <a:fillRect/>
          </a:stretch>
        </p:blipFill>
        <p:spPr>
          <a:xfrm>
            <a:off x="7002457" y="1498098"/>
            <a:ext cx="2051576" cy="1380620"/>
          </a:xfrm>
          <a:prstGeom prst="rect">
            <a:avLst/>
          </a:prstGeom>
        </p:spPr>
      </p:pic>
      <p:sp>
        <p:nvSpPr>
          <p:cNvPr id="2" name="Title 1">
            <a:extLst>
              <a:ext uri="{FF2B5EF4-FFF2-40B4-BE49-F238E27FC236}">
                <a16:creationId xmlns:a16="http://schemas.microsoft.com/office/drawing/2014/main" id="{8BB71AC4-0A96-4C59-89EE-43843F6A9660}"/>
              </a:ext>
            </a:extLst>
          </p:cNvPr>
          <p:cNvSpPr>
            <a:spLocks noGrp="1"/>
          </p:cNvSpPr>
          <p:nvPr>
            <p:ph type="title"/>
          </p:nvPr>
        </p:nvSpPr>
        <p:spPr/>
        <p:txBody>
          <a:bodyPr/>
          <a:lstStyle/>
          <a:p>
            <a:r>
              <a:rPr lang="en-GB" b="1" dirty="0">
                <a:latin typeface="Garamond" panose="02020404030301010803" pitchFamily="18" charset="0"/>
              </a:rPr>
              <a:t>TRENDYv8 simulations</a:t>
            </a:r>
          </a:p>
        </p:txBody>
      </p:sp>
      <p:sp>
        <p:nvSpPr>
          <p:cNvPr id="5" name="Rectangle 4">
            <a:extLst>
              <a:ext uri="{FF2B5EF4-FFF2-40B4-BE49-F238E27FC236}">
                <a16:creationId xmlns:a16="http://schemas.microsoft.com/office/drawing/2014/main" id="{824901F0-89A5-436F-B088-FCCBBBB8A741}"/>
              </a:ext>
            </a:extLst>
          </p:cNvPr>
          <p:cNvSpPr/>
          <p:nvPr/>
        </p:nvSpPr>
        <p:spPr>
          <a:xfrm>
            <a:off x="74490" y="1664730"/>
            <a:ext cx="8715375" cy="3904146"/>
          </a:xfrm>
          <a:prstGeom prst="rect">
            <a:avLst/>
          </a:prstGeom>
        </p:spPr>
        <p:txBody>
          <a:bodyPr wrap="square">
            <a:spAutoFit/>
          </a:bodyPr>
          <a:lstStyle/>
          <a:p>
            <a:pPr algn="just">
              <a:lnSpc>
                <a:spcPct val="300000"/>
              </a:lnSpc>
              <a:spcBef>
                <a:spcPts val="506"/>
              </a:spcBef>
            </a:pPr>
            <a:r>
              <a:rPr lang="en-GB" sz="1600" b="1" dirty="0">
                <a:latin typeface="Arial" panose="020B0604020202020204" pitchFamily="34" charset="0"/>
                <a:ea typeface="Times New Roman" panose="02020603050405020304" pitchFamily="18" charset="0"/>
                <a:cs typeface="Arial" panose="020B0604020202020204" pitchFamily="34" charset="0"/>
              </a:rPr>
              <a:t>S0: Control. No forcing change (needed to diagnose any issues / drift)</a:t>
            </a:r>
          </a:p>
          <a:p>
            <a:pPr algn="just">
              <a:lnSpc>
                <a:spcPct val="300000"/>
              </a:lnSpc>
              <a:spcBef>
                <a:spcPts val="506"/>
              </a:spcBef>
            </a:pPr>
            <a:r>
              <a:rPr lang="en-GB" sz="1600" b="1" dirty="0">
                <a:latin typeface="Arial" panose="020B0604020202020204" pitchFamily="34" charset="0"/>
                <a:ea typeface="Times New Roman" panose="02020603050405020304" pitchFamily="18" charset="0"/>
                <a:cs typeface="Arial" panose="020B0604020202020204" pitchFamily="34" charset="0"/>
              </a:rPr>
              <a:t>S1: CO</a:t>
            </a:r>
            <a:r>
              <a:rPr lang="en-GB" sz="1600" b="1" baseline="-25000" dirty="0">
                <a:latin typeface="Arial" panose="020B0604020202020204" pitchFamily="34" charset="0"/>
                <a:ea typeface="Times New Roman" panose="02020603050405020304" pitchFamily="18" charset="0"/>
                <a:cs typeface="Arial" panose="020B0604020202020204" pitchFamily="34" charset="0"/>
              </a:rPr>
              <a:t>2</a:t>
            </a:r>
            <a:r>
              <a:rPr lang="en-GB" sz="1600" b="1" dirty="0">
                <a:latin typeface="Arial" panose="020B0604020202020204" pitchFamily="34" charset="0"/>
                <a:ea typeface="Times New Roman" panose="02020603050405020304" pitchFamily="18" charset="0"/>
                <a:cs typeface="Arial" panose="020B0604020202020204" pitchFamily="34" charset="0"/>
              </a:rPr>
              <a:t> (time-invariant “pre-industrial” (PI) LU mask) </a:t>
            </a:r>
          </a:p>
          <a:p>
            <a:pPr algn="just">
              <a:lnSpc>
                <a:spcPct val="300000"/>
              </a:lnSpc>
              <a:spcBef>
                <a:spcPts val="506"/>
              </a:spcBef>
            </a:pPr>
            <a:r>
              <a:rPr lang="en-GB" sz="1600" b="1" dirty="0">
                <a:latin typeface="Arial" panose="020B0604020202020204" pitchFamily="34" charset="0"/>
                <a:ea typeface="Times New Roman" panose="02020603050405020304" pitchFamily="18" charset="0"/>
                <a:cs typeface="Arial" panose="020B0604020202020204" pitchFamily="34" charset="0"/>
              </a:rPr>
              <a:t>S2: CO</a:t>
            </a:r>
            <a:r>
              <a:rPr lang="en-GB" sz="1600" b="1" baseline="-25000" dirty="0">
                <a:latin typeface="Arial" panose="020B0604020202020204" pitchFamily="34" charset="0"/>
                <a:ea typeface="Times New Roman" panose="02020603050405020304" pitchFamily="18" charset="0"/>
                <a:cs typeface="Arial" panose="020B0604020202020204" pitchFamily="34" charset="0"/>
              </a:rPr>
              <a:t>2</a:t>
            </a:r>
            <a:r>
              <a:rPr lang="en-GB" sz="1600" b="1" dirty="0">
                <a:latin typeface="Arial" panose="020B0604020202020204" pitchFamily="34" charset="0"/>
                <a:ea typeface="Times New Roman" panose="02020603050405020304" pitchFamily="18" charset="0"/>
                <a:cs typeface="Arial" panose="020B0604020202020204" pitchFamily="34" charset="0"/>
              </a:rPr>
              <a:t> and climate (time-invariant PI LU mask) </a:t>
            </a:r>
          </a:p>
          <a:p>
            <a:pPr algn="just">
              <a:lnSpc>
                <a:spcPct val="300000"/>
              </a:lnSpc>
              <a:spcBef>
                <a:spcPts val="506"/>
              </a:spcBef>
            </a:pPr>
            <a:r>
              <a:rPr lang="en-GB" sz="1600" b="1" dirty="0">
                <a:latin typeface="Arial" panose="020B0604020202020204" pitchFamily="34" charset="0"/>
                <a:ea typeface="Times New Roman" panose="02020603050405020304" pitchFamily="18" charset="0"/>
                <a:cs typeface="Arial" panose="020B0604020202020204" pitchFamily="34" charset="0"/>
              </a:rPr>
              <a:t>S3: CO</a:t>
            </a:r>
            <a:r>
              <a:rPr lang="en-GB" sz="1600" b="1" baseline="-25000" dirty="0">
                <a:latin typeface="Arial" panose="020B0604020202020204" pitchFamily="34" charset="0"/>
                <a:ea typeface="Times New Roman" panose="02020603050405020304" pitchFamily="18" charset="0"/>
                <a:cs typeface="Arial" panose="020B0604020202020204" pitchFamily="34" charset="0"/>
              </a:rPr>
              <a:t>2</a:t>
            </a:r>
            <a:r>
              <a:rPr lang="en-GB" sz="1600" b="1" dirty="0">
                <a:latin typeface="Arial" panose="020B0604020202020204" pitchFamily="34" charset="0"/>
                <a:ea typeface="Times New Roman" panose="02020603050405020304" pitchFamily="18" charset="0"/>
                <a:cs typeface="Arial" panose="020B0604020202020204" pitchFamily="34" charset="0"/>
              </a:rPr>
              <a:t>, climate and land use change </a:t>
            </a:r>
          </a:p>
          <a:p>
            <a:pPr algn="just">
              <a:lnSpc>
                <a:spcPct val="300000"/>
              </a:lnSpc>
              <a:spcBef>
                <a:spcPts val="506"/>
              </a:spcBef>
            </a:pPr>
            <a:r>
              <a:rPr lang="en-GB" sz="1600" b="1" dirty="0">
                <a:latin typeface="Arial" panose="020B0604020202020204" pitchFamily="34" charset="0"/>
                <a:ea typeface="Times New Roman" panose="02020603050405020304" pitchFamily="18" charset="0"/>
                <a:cs typeface="Arial" panose="020B0604020202020204" pitchFamily="34" charset="0"/>
              </a:rPr>
              <a:t>S4: Land use only (time-invariant PI climate and CO</a:t>
            </a:r>
            <a:r>
              <a:rPr lang="en-GB" sz="1600" b="1" baseline="-25000" dirty="0">
                <a:latin typeface="Arial" panose="020B0604020202020204" pitchFamily="34" charset="0"/>
                <a:ea typeface="Times New Roman" panose="02020603050405020304" pitchFamily="18" charset="0"/>
                <a:cs typeface="Arial" panose="020B0604020202020204" pitchFamily="34" charset="0"/>
              </a:rPr>
              <a:t>2</a:t>
            </a:r>
            <a:r>
              <a:rPr lang="en-GB" sz="1600" b="1" dirty="0">
                <a:latin typeface="Arial" panose="020B0604020202020204" pitchFamily="34" charset="0"/>
                <a:ea typeface="Times New Roman" panose="02020603050405020304" pitchFamily="18" charset="0"/>
                <a:cs typeface="Arial" panose="020B0604020202020204" pitchFamily="34" charset="0"/>
              </a:rPr>
              <a:t>) </a:t>
            </a:r>
          </a:p>
        </p:txBody>
      </p:sp>
      <p:pic>
        <p:nvPicPr>
          <p:cNvPr id="7" name="Picture 6">
            <a:extLst>
              <a:ext uri="{FF2B5EF4-FFF2-40B4-BE49-F238E27FC236}">
                <a16:creationId xmlns:a16="http://schemas.microsoft.com/office/drawing/2014/main" id="{E3EA05E2-99AF-49BF-8BA4-9AF139E6415F}"/>
              </a:ext>
            </a:extLst>
          </p:cNvPr>
          <p:cNvPicPr>
            <a:picLocks noChangeAspect="1"/>
          </p:cNvPicPr>
          <p:nvPr/>
        </p:nvPicPr>
        <p:blipFill>
          <a:blip r:embed="rId3"/>
          <a:stretch>
            <a:fillRect/>
          </a:stretch>
        </p:blipFill>
        <p:spPr>
          <a:xfrm>
            <a:off x="5575063" y="2878718"/>
            <a:ext cx="2638428" cy="1627968"/>
          </a:xfrm>
          <a:prstGeom prst="rect">
            <a:avLst/>
          </a:prstGeom>
        </p:spPr>
      </p:pic>
      <p:pic>
        <p:nvPicPr>
          <p:cNvPr id="8" name="Picture 7">
            <a:extLst>
              <a:ext uri="{FF2B5EF4-FFF2-40B4-BE49-F238E27FC236}">
                <a16:creationId xmlns:a16="http://schemas.microsoft.com/office/drawing/2014/main" id="{7B86023F-EB81-40FD-B73C-18EE269E8CD6}"/>
              </a:ext>
            </a:extLst>
          </p:cNvPr>
          <p:cNvPicPr>
            <a:picLocks noChangeAspect="1"/>
          </p:cNvPicPr>
          <p:nvPr/>
        </p:nvPicPr>
        <p:blipFill>
          <a:blip r:embed="rId4"/>
          <a:stretch>
            <a:fillRect/>
          </a:stretch>
        </p:blipFill>
        <p:spPr>
          <a:xfrm>
            <a:off x="5887461" y="4753778"/>
            <a:ext cx="2229992" cy="1517834"/>
          </a:xfrm>
          <a:prstGeom prst="rect">
            <a:avLst/>
          </a:prstGeom>
        </p:spPr>
      </p:pic>
    </p:spTree>
    <p:extLst>
      <p:ext uri="{BB962C8B-B14F-4D97-AF65-F5344CB8AC3E}">
        <p14:creationId xmlns:p14="http://schemas.microsoft.com/office/powerpoint/2010/main" val="174596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3" presetClass="exit" presetSubtype="10" fill="hold" nodeType="withEffect">
                                  <p:stCondLst>
                                    <p:cond delay="0"/>
                                  </p:stCondLst>
                                  <p:childTnLst>
                                    <p:animEffect transition="out" filter="blinds(horizont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0711" y="1223960"/>
            <a:ext cx="8614218" cy="369332"/>
          </a:xfrm>
          <a:prstGeom prst="rect">
            <a:avLst/>
          </a:prstGeom>
          <a:noFill/>
        </p:spPr>
        <p:txBody>
          <a:bodyPr wrap="square" rtlCol="0">
            <a:spAutoFit/>
          </a:bodyPr>
          <a:lstStyle/>
          <a:p>
            <a:endParaRPr lang="en-GB" dirty="0"/>
          </a:p>
        </p:txBody>
      </p:sp>
      <p:sp>
        <p:nvSpPr>
          <p:cNvPr id="7" name="TextBox 6"/>
          <p:cNvSpPr txBox="1"/>
          <p:nvPr/>
        </p:nvSpPr>
        <p:spPr>
          <a:xfrm>
            <a:off x="0" y="223686"/>
            <a:ext cx="9144000" cy="9448740"/>
          </a:xfrm>
          <a:prstGeom prst="rect">
            <a:avLst/>
          </a:prstGeom>
          <a:noFill/>
        </p:spPr>
        <p:txBody>
          <a:bodyPr wrap="square" rtlCol="0">
            <a:spAutoFit/>
          </a:bodyPr>
          <a:lstStyle/>
          <a:p>
            <a:r>
              <a:rPr lang="en-GB" sz="2800" b="1" u="sng" dirty="0"/>
              <a:t>First Priority Variables (monthly)</a:t>
            </a:r>
            <a:endParaRPr lang="en-GB" dirty="0"/>
          </a:p>
          <a:p>
            <a:endParaRPr lang="en-GB" sz="2400" b="1" dirty="0"/>
          </a:p>
          <a:p>
            <a:r>
              <a:rPr lang="en-GB" sz="2400" b="1" dirty="0"/>
              <a:t>Physical Variables</a:t>
            </a:r>
          </a:p>
          <a:p>
            <a:r>
              <a:rPr lang="en-GB" sz="2400" dirty="0"/>
              <a:t>Near Surface Temp, Precipitation, shortwave Rad, Soil moisture content, Runoff, Evapotranspiration, Plant Functional Type (PFT) level data</a:t>
            </a:r>
          </a:p>
          <a:p>
            <a:endParaRPr lang="en-GB" sz="2400" dirty="0"/>
          </a:p>
          <a:p>
            <a:r>
              <a:rPr lang="en-GB" sz="2400" b="1" dirty="0"/>
              <a:t>Biogeochemical</a:t>
            </a:r>
          </a:p>
          <a:p>
            <a:r>
              <a:rPr lang="en-GB" sz="2400" dirty="0"/>
              <a:t>Carbon Pools and Fluxes (GPP, NPP, Rh, wildfire flux, NBP, LU flux, PFT level fluxes)</a:t>
            </a:r>
            <a:endParaRPr lang="en-GB" dirty="0"/>
          </a:p>
          <a:p>
            <a:endParaRPr lang="en-GB" dirty="0"/>
          </a:p>
          <a:p>
            <a:r>
              <a:rPr lang="en-GB" sz="2800" b="1" u="sng" dirty="0"/>
              <a:t>Second Priority Variables (monthly)</a:t>
            </a:r>
          </a:p>
          <a:p>
            <a:endParaRPr lang="en-GB" sz="2400" b="1" dirty="0"/>
          </a:p>
          <a:p>
            <a:r>
              <a:rPr lang="en-GB" sz="2400" b="1" dirty="0"/>
              <a:t>Physical variables</a:t>
            </a:r>
          </a:p>
          <a:p>
            <a:r>
              <a:rPr lang="en-GB" sz="2400" dirty="0"/>
              <a:t>Soil temp, interception</a:t>
            </a:r>
          </a:p>
          <a:p>
            <a:endParaRPr lang="en-GB" sz="2400" dirty="0"/>
          </a:p>
          <a:p>
            <a:r>
              <a:rPr lang="en-GB" sz="2400" b="1" dirty="0"/>
              <a:t>Biogeochemical</a:t>
            </a:r>
          </a:p>
          <a:p>
            <a:r>
              <a:rPr lang="en-GB" sz="2400" dirty="0"/>
              <a:t>Carbon in leaves, roots, wood, CWD etc.</a:t>
            </a:r>
          </a:p>
          <a:p>
            <a:endParaRPr lang="en-GB" sz="2800" b="1" dirty="0"/>
          </a:p>
          <a:p>
            <a:endParaRPr lang="en-GB" sz="2800" b="1" dirty="0"/>
          </a:p>
          <a:p>
            <a:endParaRPr lang="en-GB" sz="2800" b="1" dirty="0"/>
          </a:p>
          <a:p>
            <a:endParaRPr lang="en-GB" dirty="0"/>
          </a:p>
          <a:p>
            <a:endParaRPr lang="en-GB" dirty="0"/>
          </a:p>
          <a:p>
            <a:endParaRPr lang="en-GB" dirty="0"/>
          </a:p>
          <a:p>
            <a:endParaRPr lang="en-GB" dirty="0"/>
          </a:p>
          <a:p>
            <a:r>
              <a:rPr lang="en-GB" dirty="0"/>
              <a:t> </a:t>
            </a:r>
          </a:p>
        </p:txBody>
      </p:sp>
      <p:pic>
        <p:nvPicPr>
          <p:cNvPr id="3" name="Picture 2">
            <a:extLst>
              <a:ext uri="{FF2B5EF4-FFF2-40B4-BE49-F238E27FC236}">
                <a16:creationId xmlns:a16="http://schemas.microsoft.com/office/drawing/2014/main" id="{EB39E896-AD1A-C34B-BF21-062F3737EAE0}"/>
              </a:ext>
            </a:extLst>
          </p:cNvPr>
          <p:cNvPicPr>
            <a:picLocks noChangeAspect="1"/>
          </p:cNvPicPr>
          <p:nvPr/>
        </p:nvPicPr>
        <p:blipFill>
          <a:blip r:embed="rId2"/>
          <a:stretch>
            <a:fillRect/>
          </a:stretch>
        </p:blipFill>
        <p:spPr>
          <a:xfrm>
            <a:off x="0" y="3780484"/>
            <a:ext cx="9144000" cy="2954632"/>
          </a:xfrm>
          <a:prstGeom prst="rect">
            <a:avLst/>
          </a:prstGeom>
        </p:spPr>
      </p:pic>
    </p:spTree>
    <p:extLst>
      <p:ext uri="{BB962C8B-B14F-4D97-AF65-F5344CB8AC3E}">
        <p14:creationId xmlns:p14="http://schemas.microsoft.com/office/powerpoint/2010/main" val="344250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1669522" y="119063"/>
            <a:ext cx="7474478" cy="508000"/>
          </a:xfrm>
        </p:spPr>
        <p:txBody>
          <a:bodyPr>
            <a:noAutofit/>
          </a:bodyPr>
          <a:lstStyle/>
          <a:p>
            <a:pPr marL="609600" indent="-609600" defTabSz="914400" fontAlgn="auto">
              <a:lnSpc>
                <a:spcPct val="150000"/>
              </a:lnSpc>
              <a:spcBef>
                <a:spcPct val="20000"/>
              </a:spcBef>
              <a:spcAft>
                <a:spcPts val="0"/>
              </a:spcAft>
              <a:defRPr/>
            </a:pPr>
            <a:r>
              <a:rPr lang="en-GB" kern="0" dirty="0">
                <a:solidFill>
                  <a:prstClr val="black"/>
                </a:solidFill>
                <a:latin typeface="Arial" pitchFamily="34" charset="0"/>
                <a:cs typeface="Arial" pitchFamily="34" charset="0"/>
              </a:rPr>
              <a:t>    Regional Trends in the Land Carbon Cycle</a:t>
            </a:r>
          </a:p>
        </p:txBody>
      </p:sp>
      <p:pic>
        <p:nvPicPr>
          <p:cNvPr id="3" name="Picture 2" descr="Screen Shot 2014-02-05 at 10.43.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8830"/>
            <a:ext cx="9144000" cy="4367893"/>
          </a:xfrm>
          <a:prstGeom prst="rect">
            <a:avLst/>
          </a:prstGeom>
        </p:spPr>
      </p:pic>
    </p:spTree>
    <p:extLst>
      <p:ext uri="{BB962C8B-B14F-4D97-AF65-F5344CB8AC3E}">
        <p14:creationId xmlns:p14="http://schemas.microsoft.com/office/powerpoint/2010/main" val="924298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Picture 4"/>
          <p:cNvSpPr>
            <a:spLocks noChangeAspect="1"/>
          </p:cNvSpPr>
          <p:nvPr/>
        </p:nvSpPr>
        <p:spPr bwMode="auto">
          <a:xfrm flipV="1">
            <a:off x="-4640263" y="6565900"/>
            <a:ext cx="12399963" cy="1220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6258" name="Picture 1"/>
          <p:cNvSpPr>
            <a:spLocks noChangeAspect="1"/>
          </p:cNvSpPr>
          <p:nvPr/>
        </p:nvSpPr>
        <p:spPr bwMode="auto">
          <a:xfrm>
            <a:off x="1531938" y="876300"/>
            <a:ext cx="2928937" cy="589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cxnSp>
        <p:nvCxnSpPr>
          <p:cNvPr id="5" name="Straight Connector 4"/>
          <p:cNvCxnSpPr/>
          <p:nvPr/>
        </p:nvCxnSpPr>
        <p:spPr>
          <a:xfrm>
            <a:off x="785813" y="857250"/>
            <a:ext cx="8358187" cy="1588"/>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6260" name="Text Box 2"/>
          <p:cNvSpPr txBox="1">
            <a:spLocks noChangeArrowheads="1"/>
          </p:cNvSpPr>
          <p:nvPr/>
        </p:nvSpPr>
        <p:spPr bwMode="auto">
          <a:xfrm>
            <a:off x="309563" y="114300"/>
            <a:ext cx="88344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hangingPunct="1"/>
            <a:r>
              <a:rPr lang="en-AU" sz="3200">
                <a:solidFill>
                  <a:srgbClr val="000000"/>
                </a:solidFill>
                <a:cs typeface="Arial" charset="0"/>
              </a:rPr>
              <a:t>Decreasing Regional Land Carbon Sink Trends</a:t>
            </a:r>
          </a:p>
        </p:txBody>
      </p:sp>
      <p:sp>
        <p:nvSpPr>
          <p:cNvPr id="96261" name="Rectangle 10"/>
          <p:cNvSpPr>
            <a:spLocks noChangeArrowheads="1"/>
          </p:cNvSpPr>
          <p:nvPr/>
        </p:nvSpPr>
        <p:spPr bwMode="auto">
          <a:xfrm>
            <a:off x="0" y="927100"/>
            <a:ext cx="15271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b="1">
                <a:solidFill>
                  <a:srgbClr val="000000"/>
                </a:solidFill>
                <a:latin typeface="Calibri" charset="0"/>
                <a:cs typeface="Arial" charset="0"/>
              </a:rPr>
              <a:t>1990-2009</a:t>
            </a:r>
            <a:endParaRPr lang="en-GB"/>
          </a:p>
        </p:txBody>
      </p:sp>
      <p:sp>
        <p:nvSpPr>
          <p:cNvPr id="96262" name="Text Box 3"/>
          <p:cNvSpPr txBox="1">
            <a:spLocks noChangeArrowheads="1"/>
          </p:cNvSpPr>
          <p:nvPr/>
        </p:nvSpPr>
        <p:spPr bwMode="auto">
          <a:xfrm>
            <a:off x="7315200" y="6562725"/>
            <a:ext cx="1687513"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hangingPunct="1"/>
            <a:r>
              <a:rPr lang="en-GB" sz="1400">
                <a:solidFill>
                  <a:schemeClr val="tx1"/>
                </a:solidFill>
                <a:latin typeface="Calibri" charset="0"/>
              </a:rPr>
              <a:t>Sitch et al., BG, 2015 </a:t>
            </a:r>
            <a:endParaRPr lang="en-US" sz="1400">
              <a:solidFill>
                <a:schemeClr val="tx1"/>
              </a:solidFill>
              <a:latin typeface="Calibri" charset="0"/>
            </a:endParaRPr>
          </a:p>
        </p:txBody>
      </p:sp>
      <p:sp>
        <p:nvSpPr>
          <p:cNvPr id="96263" name="TextBox 1"/>
          <p:cNvSpPr txBox="1">
            <a:spLocks noChangeArrowheads="1"/>
          </p:cNvSpPr>
          <p:nvPr/>
        </p:nvSpPr>
        <p:spPr bwMode="auto">
          <a:xfrm>
            <a:off x="5659438" y="1981200"/>
            <a:ext cx="3484562"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hangingPunct="1">
              <a:buFont typeface="Wingdings" charset="0"/>
              <a:buChar char="q"/>
            </a:pPr>
            <a:r>
              <a:rPr lang="en-US">
                <a:solidFill>
                  <a:schemeClr val="tx1"/>
                </a:solidFill>
                <a:latin typeface="Times New Roman" charset="0"/>
              </a:rPr>
              <a:t>Increasing Global land carbon sink</a:t>
            </a:r>
          </a:p>
          <a:p>
            <a:pPr eaLnBrk="1" hangingPunct="1">
              <a:buFont typeface="Wingdings" charset="0"/>
              <a:buChar char="q"/>
            </a:pPr>
            <a:endParaRPr lang="en-US">
              <a:solidFill>
                <a:schemeClr val="tx1"/>
              </a:solidFill>
              <a:latin typeface="Times New Roman" charset="0"/>
            </a:endParaRPr>
          </a:p>
          <a:p>
            <a:pPr eaLnBrk="1" hangingPunct="1">
              <a:buFont typeface="Wingdings" charset="0"/>
              <a:buChar char="q"/>
            </a:pPr>
            <a:r>
              <a:rPr lang="en-US">
                <a:solidFill>
                  <a:schemeClr val="tx1"/>
                </a:solidFill>
                <a:latin typeface="Times New Roman" charset="0"/>
              </a:rPr>
              <a:t>Decreasing regional C sink trends </a:t>
            </a:r>
          </a:p>
          <a:p>
            <a:pPr eaLnBrk="1" hangingPunct="1">
              <a:buFont typeface="Wingdings" charset="0"/>
              <a:buChar char="q"/>
            </a:pPr>
            <a:endParaRPr lang="en-US">
              <a:solidFill>
                <a:schemeClr val="tx1"/>
              </a:solidFill>
              <a:latin typeface="Times New Roman" charset="0"/>
            </a:endParaRPr>
          </a:p>
          <a:p>
            <a:pPr eaLnBrk="1" hangingPunct="1">
              <a:buFont typeface="Wingdings" charset="0"/>
              <a:buChar char="q"/>
            </a:pPr>
            <a:r>
              <a:rPr lang="en-US">
                <a:solidFill>
                  <a:schemeClr val="tx1"/>
                </a:solidFill>
                <a:latin typeface="Times New Roman" charset="0"/>
              </a:rPr>
              <a:t>Regional drying trends acting on plant productivity</a:t>
            </a:r>
          </a:p>
        </p:txBody>
      </p:sp>
      <p:sp>
        <p:nvSpPr>
          <p:cNvPr id="96264" name="TextBox 1"/>
          <p:cNvSpPr txBox="1">
            <a:spLocks noChangeArrowheads="1"/>
          </p:cNvSpPr>
          <p:nvPr/>
        </p:nvSpPr>
        <p:spPr bwMode="auto">
          <a:xfrm>
            <a:off x="276225" y="3875088"/>
            <a:ext cx="9604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hangingPunct="1"/>
            <a:r>
              <a:rPr lang="en-US" sz="2400">
                <a:solidFill>
                  <a:schemeClr val="tx1"/>
                </a:solidFill>
                <a:latin typeface="Times New Roman" charset="0"/>
              </a:rPr>
              <a:t>Trend</a:t>
            </a:r>
          </a:p>
        </p:txBody>
      </p:sp>
      <p:sp>
        <p:nvSpPr>
          <p:cNvPr id="96265" name="TextBox 10"/>
          <p:cNvSpPr txBox="1">
            <a:spLocks noChangeArrowheads="1"/>
          </p:cNvSpPr>
          <p:nvPr/>
        </p:nvSpPr>
        <p:spPr bwMode="auto">
          <a:xfrm>
            <a:off x="282575" y="1601788"/>
            <a:ext cx="9604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hangingPunct="1"/>
            <a:r>
              <a:rPr lang="en-US" sz="2400">
                <a:solidFill>
                  <a:schemeClr val="tx1"/>
                </a:solidFill>
                <a:latin typeface="Times New Roman" charset="0"/>
              </a:rPr>
              <a:t>Mean</a:t>
            </a:r>
          </a:p>
        </p:txBody>
      </p:sp>
      <p:pic>
        <p:nvPicPr>
          <p:cNvPr id="96266" name="Picture 11" descr="Figure5_disagreement.png"/>
          <p:cNvPicPr>
            <a:picLocks noChangeAspect="1"/>
          </p:cNvPicPr>
          <p:nvPr/>
        </p:nvPicPr>
        <p:blipFill>
          <a:blip r:embed="rId3">
            <a:extLst>
              <a:ext uri="{28A0092B-C50C-407E-A947-70E740481C1C}">
                <a14:useLocalDpi xmlns:a14="http://schemas.microsoft.com/office/drawing/2010/main" val="0"/>
              </a:ext>
            </a:extLst>
          </a:blip>
          <a:srcRect r="49347"/>
          <a:stretch>
            <a:fillRect/>
          </a:stretch>
        </p:blipFill>
        <p:spPr bwMode="auto">
          <a:xfrm>
            <a:off x="1143000" y="990600"/>
            <a:ext cx="4572000" cy="553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8197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24805" y="174333"/>
            <a:ext cx="8228160" cy="724396"/>
          </a:xfrm>
        </p:spPr>
        <p:txBody>
          <a:bodyPr tIns="12794"/>
          <a:lstStyle/>
          <a:p>
            <a:pPr eaLnBrk="1">
              <a:tabLst>
                <a:tab pos="656310" algn="l"/>
                <a:tab pos="1312615" algn="l"/>
                <a:tab pos="1968929" algn="l"/>
                <a:tab pos="2625237" algn="l"/>
                <a:tab pos="3281546" algn="l"/>
                <a:tab pos="3937857" algn="l"/>
                <a:tab pos="4594166" algn="l"/>
                <a:tab pos="5250475" algn="l"/>
                <a:tab pos="5906784" algn="l"/>
                <a:tab pos="6563094" algn="l"/>
                <a:tab pos="7219404" algn="l"/>
                <a:tab pos="7875713" algn="l"/>
              </a:tabLst>
            </a:pPr>
            <a:r>
              <a:rPr lang="en-GB" sz="2400" b="1" dirty="0"/>
              <a:t>The dry season intensity as a key driver of NPP trends</a:t>
            </a:r>
          </a:p>
        </p:txBody>
      </p:sp>
      <p:pic>
        <p:nvPicPr>
          <p:cNvPr id="2051" name="Picture 2"/>
          <p:cNvPicPr>
            <a:picLocks noChangeAspect="1" noChangeArrowheads="1"/>
          </p:cNvPicPr>
          <p:nvPr/>
        </p:nvPicPr>
        <p:blipFill rotWithShape="1">
          <a:blip r:embed="rId3" cstate="print"/>
          <a:srcRect b="47235"/>
          <a:stretch/>
        </p:blipFill>
        <p:spPr bwMode="auto">
          <a:xfrm>
            <a:off x="424805" y="1097084"/>
            <a:ext cx="8335495" cy="5142842"/>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6" name="TextBox 5"/>
          <p:cNvSpPr txBox="1"/>
          <p:nvPr/>
        </p:nvSpPr>
        <p:spPr>
          <a:xfrm>
            <a:off x="6606493" y="6438282"/>
            <a:ext cx="2472856" cy="276999"/>
          </a:xfrm>
          <a:prstGeom prst="rect">
            <a:avLst/>
          </a:prstGeom>
          <a:noFill/>
        </p:spPr>
        <p:txBody>
          <a:bodyPr wrap="none" rtlCol="0">
            <a:spAutoFit/>
          </a:bodyPr>
          <a:lstStyle/>
          <a:p>
            <a:r>
              <a:rPr lang="en-US" sz="1200" dirty="0"/>
              <a:t>Murray-</a:t>
            </a:r>
            <a:r>
              <a:rPr lang="en-US" sz="1200" dirty="0" err="1"/>
              <a:t>Tortarolo</a:t>
            </a:r>
            <a:r>
              <a:rPr lang="en-US" sz="1200" dirty="0"/>
              <a:t> et al. GRL, 2016</a:t>
            </a:r>
          </a:p>
        </p:txBody>
      </p:sp>
      <p:sp>
        <p:nvSpPr>
          <p:cNvPr id="2" name="TextBox 1">
            <a:extLst>
              <a:ext uri="{FF2B5EF4-FFF2-40B4-BE49-F238E27FC236}">
                <a16:creationId xmlns:a16="http://schemas.microsoft.com/office/drawing/2014/main" id="{116DBA0A-344C-564C-8EF4-FD529DA221E6}"/>
              </a:ext>
            </a:extLst>
          </p:cNvPr>
          <p:cNvSpPr txBox="1"/>
          <p:nvPr/>
        </p:nvSpPr>
        <p:spPr>
          <a:xfrm>
            <a:off x="7689954" y="898729"/>
            <a:ext cx="1454046" cy="369332"/>
          </a:xfrm>
          <a:prstGeom prst="rect">
            <a:avLst/>
          </a:prstGeom>
          <a:noFill/>
        </p:spPr>
        <p:txBody>
          <a:bodyPr wrap="square" rtlCol="0">
            <a:spAutoFit/>
          </a:bodyPr>
          <a:lstStyle/>
          <a:p>
            <a:r>
              <a:rPr lang="en-US" dirty="0" err="1"/>
              <a:t>Ʃ</a:t>
            </a:r>
            <a:r>
              <a:rPr lang="en-US" dirty="0"/>
              <a:t> (E-P), E&gt;P</a:t>
            </a:r>
          </a:p>
        </p:txBody>
      </p:sp>
    </p:spTree>
    <p:extLst>
      <p:ext uri="{BB962C8B-B14F-4D97-AF65-F5344CB8AC3E}">
        <p14:creationId xmlns:p14="http://schemas.microsoft.com/office/powerpoint/2010/main" val="22116722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91008B-BCC4-0241-BA37-88CD8AC7D369}"/>
              </a:ext>
            </a:extLst>
          </p:cNvPr>
          <p:cNvPicPr>
            <a:picLocks noChangeAspect="1"/>
          </p:cNvPicPr>
          <p:nvPr/>
        </p:nvPicPr>
        <p:blipFill>
          <a:blip r:embed="rId2"/>
          <a:stretch>
            <a:fillRect/>
          </a:stretch>
        </p:blipFill>
        <p:spPr>
          <a:xfrm>
            <a:off x="416693" y="1179462"/>
            <a:ext cx="4637825" cy="2748910"/>
          </a:xfrm>
          <a:prstGeom prst="rect">
            <a:avLst/>
          </a:prstGeom>
        </p:spPr>
      </p:pic>
      <p:pic>
        <p:nvPicPr>
          <p:cNvPr id="9" name="Picture 8">
            <a:extLst>
              <a:ext uri="{FF2B5EF4-FFF2-40B4-BE49-F238E27FC236}">
                <a16:creationId xmlns:a16="http://schemas.microsoft.com/office/drawing/2014/main" id="{B42747C8-1BBE-2348-B32F-97F7D8162C82}"/>
              </a:ext>
            </a:extLst>
          </p:cNvPr>
          <p:cNvPicPr>
            <a:picLocks noChangeAspect="1"/>
          </p:cNvPicPr>
          <p:nvPr/>
        </p:nvPicPr>
        <p:blipFill rotWithShape="1">
          <a:blip r:embed="rId3"/>
          <a:srcRect l="4400" t="49951" r="7448"/>
          <a:stretch/>
        </p:blipFill>
        <p:spPr>
          <a:xfrm>
            <a:off x="0" y="3846567"/>
            <a:ext cx="5471213" cy="2233760"/>
          </a:xfrm>
          <a:prstGeom prst="rect">
            <a:avLst/>
          </a:prstGeom>
        </p:spPr>
      </p:pic>
      <p:sp>
        <p:nvSpPr>
          <p:cNvPr id="10" name="Title 3">
            <a:extLst>
              <a:ext uri="{FF2B5EF4-FFF2-40B4-BE49-F238E27FC236}">
                <a16:creationId xmlns:a16="http://schemas.microsoft.com/office/drawing/2014/main" id="{6A11A3D3-8B1C-AD46-B31D-EED827A9EC41}"/>
              </a:ext>
            </a:extLst>
          </p:cNvPr>
          <p:cNvSpPr txBox="1">
            <a:spLocks/>
          </p:cNvSpPr>
          <p:nvPr/>
        </p:nvSpPr>
        <p:spPr bwMode="auto">
          <a:xfrm>
            <a:off x="-1" y="131885"/>
            <a:ext cx="9016393" cy="1143000"/>
          </a:xfrm>
          <a:prstGeom prst="rect">
            <a:avLst/>
          </a:prstGeom>
          <a:noFill/>
          <a:ln w="9525">
            <a:noFill/>
            <a:round/>
            <a:headEnd/>
            <a:tailEnd/>
          </a:ln>
        </p:spPr>
        <p:txBody>
          <a:bodyPr vert="horz" wrap="square" lIns="0" tIns="0" rIns="0" bIns="0" numCol="1" anchor="ctr" anchorCtr="0" compatLnSpc="1">
            <a:prstTxWarp prst="textNoShape">
              <a:avLst/>
            </a:prstTxWarp>
            <a:normAutofit/>
          </a:bodyPr>
          <a:lstStyle>
            <a:lvl1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048"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4602"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09158"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3710"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a:lstStyle>
          <a:p>
            <a:r>
              <a:rPr lang="en-GB" altLang="en-US" kern="0" dirty="0">
                <a:ea typeface="ＭＳ Ｐゴシック" pitchFamily="34" charset="-128"/>
              </a:rPr>
              <a:t>El Ni</a:t>
            </a:r>
            <a:r>
              <a:rPr lang="en-US" kern="0" dirty="0"/>
              <a:t>ñ</a:t>
            </a:r>
            <a:r>
              <a:rPr lang="en-GB" altLang="en-US" kern="0" dirty="0">
                <a:ea typeface="ＭＳ Ｐゴシック" pitchFamily="34" charset="-128"/>
              </a:rPr>
              <a:t>o 2015-16</a:t>
            </a:r>
            <a:endParaRPr lang="en-GB" kern="0" dirty="0"/>
          </a:p>
        </p:txBody>
      </p:sp>
      <p:sp>
        <p:nvSpPr>
          <p:cNvPr id="11" name="Content Placeholder 2">
            <a:extLst>
              <a:ext uri="{FF2B5EF4-FFF2-40B4-BE49-F238E27FC236}">
                <a16:creationId xmlns:a16="http://schemas.microsoft.com/office/drawing/2014/main" id="{07D5B3ED-7159-7E4E-A133-7120B09A32F1}"/>
              </a:ext>
            </a:extLst>
          </p:cNvPr>
          <p:cNvSpPr>
            <a:spLocks noGrp="1"/>
          </p:cNvSpPr>
          <p:nvPr>
            <p:ph idx="1"/>
          </p:nvPr>
        </p:nvSpPr>
        <p:spPr>
          <a:xfrm>
            <a:off x="5283200" y="1274885"/>
            <a:ext cx="3733193" cy="5404211"/>
          </a:xfrm>
        </p:spPr>
        <p:txBody>
          <a:bodyPr>
            <a:normAutofit fontScale="77500" lnSpcReduction="20000"/>
          </a:bodyPr>
          <a:lstStyle/>
          <a:p>
            <a:pPr marL="457200" indent="-457200">
              <a:buFont typeface="Wingdings" charset="2"/>
              <a:buChar char="v"/>
            </a:pPr>
            <a:r>
              <a:rPr lang="en-US" kern="1200" dirty="0">
                <a:solidFill>
                  <a:schemeClr val="tx1"/>
                </a:solidFill>
              </a:rPr>
              <a:t>El Niño induced a strong 3PgC reduction of tropical land C uptake over the two years (GCP estimate from emissions, atm. increase, ocean uptake).</a:t>
            </a:r>
          </a:p>
          <a:p>
            <a:pPr marL="457200" indent="-457200">
              <a:buFont typeface="Wingdings" charset="2"/>
              <a:buChar char="v"/>
            </a:pPr>
            <a:r>
              <a:rPr lang="en-US" kern="1200" dirty="0">
                <a:solidFill>
                  <a:schemeClr val="tx1"/>
                </a:solidFill>
              </a:rPr>
              <a:t>DGVMs can explain about 65% of this (1.8PgC for July 2015-March 2016).</a:t>
            </a:r>
          </a:p>
          <a:p>
            <a:pPr marL="457200" indent="-457200">
              <a:buFont typeface="Wingdings" charset="2"/>
              <a:buChar char="v"/>
            </a:pPr>
            <a:r>
              <a:rPr lang="en-US" kern="1200" dirty="0">
                <a:solidFill>
                  <a:schemeClr val="tx1"/>
                </a:solidFill>
              </a:rPr>
              <a:t>Anomalies in fire emissions contribute to about 10% (0.3PgC)</a:t>
            </a:r>
          </a:p>
          <a:p>
            <a:pPr marL="457200" indent="-457200">
              <a:buFont typeface="Wingdings" charset="2"/>
              <a:buChar char="v"/>
            </a:pPr>
            <a:r>
              <a:rPr lang="en-US" kern="1200" dirty="0">
                <a:solidFill>
                  <a:schemeClr val="tx1"/>
                </a:solidFill>
              </a:rPr>
              <a:t>According to TRENDY, this is largely due to a decrease in GPP (~5% drop across the tropics).</a:t>
            </a:r>
          </a:p>
          <a:p>
            <a:endParaRPr lang="en-US" dirty="0"/>
          </a:p>
        </p:txBody>
      </p:sp>
      <p:sp>
        <p:nvSpPr>
          <p:cNvPr id="12" name="TextBox 11">
            <a:extLst>
              <a:ext uri="{FF2B5EF4-FFF2-40B4-BE49-F238E27FC236}">
                <a16:creationId xmlns:a16="http://schemas.microsoft.com/office/drawing/2014/main" id="{4630AA9D-51B1-B14B-8114-F2C280A8D2E7}"/>
              </a:ext>
            </a:extLst>
          </p:cNvPr>
          <p:cNvSpPr txBox="1"/>
          <p:nvPr/>
        </p:nvSpPr>
        <p:spPr>
          <a:xfrm>
            <a:off x="5944177" y="6402097"/>
            <a:ext cx="2838598" cy="276999"/>
          </a:xfrm>
          <a:prstGeom prst="rect">
            <a:avLst/>
          </a:prstGeom>
          <a:noFill/>
        </p:spPr>
        <p:txBody>
          <a:bodyPr wrap="none" rtlCol="0">
            <a:spAutoFit/>
          </a:bodyPr>
          <a:lstStyle/>
          <a:p>
            <a:r>
              <a:rPr lang="en-US" sz="1200" dirty="0"/>
              <a:t>Bastos et al. Phil Trans Roy. </a:t>
            </a:r>
            <a:r>
              <a:rPr lang="en-US" sz="1200" dirty="0" err="1"/>
              <a:t>Soc</a:t>
            </a:r>
            <a:r>
              <a:rPr lang="en-US" sz="1200" dirty="0"/>
              <a:t>, 2018</a:t>
            </a:r>
          </a:p>
        </p:txBody>
      </p:sp>
      <p:sp>
        <p:nvSpPr>
          <p:cNvPr id="14" name="Rectangle 13">
            <a:extLst>
              <a:ext uri="{FF2B5EF4-FFF2-40B4-BE49-F238E27FC236}">
                <a16:creationId xmlns:a16="http://schemas.microsoft.com/office/drawing/2014/main" id="{E8A1C767-D083-CD40-9DC7-3971CD7240F5}"/>
              </a:ext>
            </a:extLst>
          </p:cNvPr>
          <p:cNvSpPr/>
          <p:nvPr/>
        </p:nvSpPr>
        <p:spPr bwMode="auto">
          <a:xfrm>
            <a:off x="2844223" y="6166769"/>
            <a:ext cx="711200" cy="15114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15" name="Rectangle 14">
            <a:extLst>
              <a:ext uri="{FF2B5EF4-FFF2-40B4-BE49-F238E27FC236}">
                <a16:creationId xmlns:a16="http://schemas.microsoft.com/office/drawing/2014/main" id="{3ABFD732-3173-9741-BE1B-4F2DD124C688}"/>
              </a:ext>
            </a:extLst>
          </p:cNvPr>
          <p:cNvSpPr/>
          <p:nvPr/>
        </p:nvSpPr>
        <p:spPr bwMode="auto">
          <a:xfrm>
            <a:off x="2861733" y="6527345"/>
            <a:ext cx="711200" cy="15114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
        <p:nvSpPr>
          <p:cNvPr id="16" name="TextBox 15">
            <a:extLst>
              <a:ext uri="{FF2B5EF4-FFF2-40B4-BE49-F238E27FC236}">
                <a16:creationId xmlns:a16="http://schemas.microsoft.com/office/drawing/2014/main" id="{9DA4B2F7-491D-BD43-B48F-B6DD905A6E04}"/>
              </a:ext>
            </a:extLst>
          </p:cNvPr>
          <p:cNvSpPr txBox="1"/>
          <p:nvPr/>
        </p:nvSpPr>
        <p:spPr>
          <a:xfrm>
            <a:off x="3723248" y="6075949"/>
            <a:ext cx="1036527" cy="369332"/>
          </a:xfrm>
          <a:prstGeom prst="rect">
            <a:avLst/>
          </a:prstGeom>
          <a:noFill/>
        </p:spPr>
        <p:txBody>
          <a:bodyPr wrap="square" rtlCol="0">
            <a:spAutoFit/>
          </a:bodyPr>
          <a:lstStyle/>
          <a:p>
            <a:r>
              <a:rPr lang="en-US" dirty="0"/>
              <a:t>GPP</a:t>
            </a:r>
          </a:p>
        </p:txBody>
      </p:sp>
      <p:sp>
        <p:nvSpPr>
          <p:cNvPr id="17" name="TextBox 16">
            <a:extLst>
              <a:ext uri="{FF2B5EF4-FFF2-40B4-BE49-F238E27FC236}">
                <a16:creationId xmlns:a16="http://schemas.microsoft.com/office/drawing/2014/main" id="{989503DF-BE84-3E46-8DCA-28DF3879D0A4}"/>
              </a:ext>
            </a:extLst>
          </p:cNvPr>
          <p:cNvSpPr txBox="1"/>
          <p:nvPr/>
        </p:nvSpPr>
        <p:spPr>
          <a:xfrm>
            <a:off x="3723248" y="6418249"/>
            <a:ext cx="1036527" cy="369332"/>
          </a:xfrm>
          <a:prstGeom prst="rect">
            <a:avLst/>
          </a:prstGeom>
          <a:noFill/>
        </p:spPr>
        <p:txBody>
          <a:bodyPr wrap="square" rtlCol="0">
            <a:spAutoFit/>
          </a:bodyPr>
          <a:lstStyle/>
          <a:p>
            <a:r>
              <a:rPr lang="en-US" dirty="0"/>
              <a:t>TER</a:t>
            </a:r>
          </a:p>
        </p:txBody>
      </p:sp>
      <p:sp>
        <p:nvSpPr>
          <p:cNvPr id="13" name="TextBox 12">
            <a:extLst>
              <a:ext uri="{FF2B5EF4-FFF2-40B4-BE49-F238E27FC236}">
                <a16:creationId xmlns:a16="http://schemas.microsoft.com/office/drawing/2014/main" id="{69BDECE6-1396-5F41-96EC-5815547E3C1C}"/>
              </a:ext>
            </a:extLst>
          </p:cNvPr>
          <p:cNvSpPr txBox="1"/>
          <p:nvPr/>
        </p:nvSpPr>
        <p:spPr>
          <a:xfrm>
            <a:off x="101236" y="1555985"/>
            <a:ext cx="1084465" cy="338554"/>
          </a:xfrm>
          <a:prstGeom prst="rect">
            <a:avLst/>
          </a:prstGeom>
          <a:noFill/>
        </p:spPr>
        <p:txBody>
          <a:bodyPr wrap="square" rtlCol="0">
            <a:spAutoFit/>
          </a:bodyPr>
          <a:lstStyle/>
          <a:p>
            <a:r>
              <a:rPr lang="en-US" sz="1600" dirty="0">
                <a:solidFill>
                  <a:srgbClr val="00B050"/>
                </a:solidFill>
              </a:rPr>
              <a:t>Sink</a:t>
            </a:r>
          </a:p>
        </p:txBody>
      </p:sp>
      <p:sp>
        <p:nvSpPr>
          <p:cNvPr id="18" name="TextBox 17">
            <a:extLst>
              <a:ext uri="{FF2B5EF4-FFF2-40B4-BE49-F238E27FC236}">
                <a16:creationId xmlns:a16="http://schemas.microsoft.com/office/drawing/2014/main" id="{68821B07-EA41-A841-8A72-F43626ABCCEA}"/>
              </a:ext>
            </a:extLst>
          </p:cNvPr>
          <p:cNvSpPr txBox="1"/>
          <p:nvPr/>
        </p:nvSpPr>
        <p:spPr>
          <a:xfrm>
            <a:off x="77058" y="2984225"/>
            <a:ext cx="1084465" cy="338554"/>
          </a:xfrm>
          <a:prstGeom prst="rect">
            <a:avLst/>
          </a:prstGeom>
          <a:noFill/>
        </p:spPr>
        <p:txBody>
          <a:bodyPr wrap="square" rtlCol="0">
            <a:spAutoFit/>
          </a:bodyPr>
          <a:lstStyle/>
          <a:p>
            <a:r>
              <a:rPr lang="en-US" sz="1600" dirty="0">
                <a:solidFill>
                  <a:srgbClr val="FF0000"/>
                </a:solidFill>
              </a:rPr>
              <a:t>Source</a:t>
            </a:r>
          </a:p>
        </p:txBody>
      </p:sp>
    </p:spTree>
    <p:extLst>
      <p:ext uri="{BB962C8B-B14F-4D97-AF65-F5344CB8AC3E}">
        <p14:creationId xmlns:p14="http://schemas.microsoft.com/office/powerpoint/2010/main" val="1257914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dirty="0">
              <a:latin typeface="Arial Narrow"/>
              <a:ea typeface="ＭＳ Ｐゴシック" pitchFamily="34" charset="-128"/>
              <a:cs typeface="Arial Narrow"/>
            </a:endParaRPr>
          </a:p>
        </p:txBody>
      </p:sp>
      <p:sp>
        <p:nvSpPr>
          <p:cNvPr id="4" name="Title 3"/>
          <p:cNvSpPr>
            <a:spLocks noGrp="1"/>
          </p:cNvSpPr>
          <p:nvPr>
            <p:ph type="title"/>
          </p:nvPr>
        </p:nvSpPr>
        <p:spPr>
          <a:xfrm>
            <a:off x="146957" y="3620054"/>
            <a:ext cx="9144000" cy="3237946"/>
          </a:xfrm>
        </p:spPr>
        <p:txBody>
          <a:bodyPr>
            <a:normAutofit fontScale="90000"/>
          </a:bodyPr>
          <a:lstStyle/>
          <a:p>
            <a:pPr algn="l"/>
            <a:br>
              <a:rPr lang="en-GB" altLang="en-US" sz="3600" noProof="0" dirty="0">
                <a:ea typeface="ＭＳ Ｐゴシック" pitchFamily="34" charset="-128"/>
              </a:rPr>
            </a:br>
            <a:r>
              <a:rPr lang="en-GB" altLang="en-US" sz="3600" noProof="0" dirty="0">
                <a:ea typeface="ＭＳ Ｐゴシック" pitchFamily="34" charset="-128"/>
              </a:rPr>
              <a:t>Introduction (Global Carbon Project)</a:t>
            </a:r>
            <a:br>
              <a:rPr lang="en-GB" altLang="en-US" sz="3600" noProof="0" dirty="0">
                <a:ea typeface="ＭＳ Ｐゴシック" pitchFamily="34" charset="-128"/>
              </a:rPr>
            </a:br>
            <a:br>
              <a:rPr lang="en-GB" altLang="en-US" sz="3600" dirty="0">
                <a:ea typeface="ＭＳ Ｐゴシック" pitchFamily="34" charset="-128"/>
              </a:rPr>
            </a:br>
            <a:r>
              <a:rPr lang="en-GB" altLang="en-US" sz="3600" dirty="0">
                <a:ea typeface="ＭＳ Ｐゴシック" pitchFamily="34" charset="-128"/>
              </a:rPr>
              <a:t>Trendy </a:t>
            </a:r>
            <a:r>
              <a:rPr lang="mr-IN" altLang="en-US" sz="3600" dirty="0">
                <a:ea typeface="ＭＳ Ｐゴシック" pitchFamily="34" charset="-128"/>
              </a:rPr>
              <a:t>–</a:t>
            </a:r>
            <a:r>
              <a:rPr lang="en-GB" altLang="en-US" sz="3600" dirty="0">
                <a:ea typeface="ＭＳ Ｐゴシック" pitchFamily="34" charset="-128"/>
              </a:rPr>
              <a:t>DGVM </a:t>
            </a:r>
            <a:r>
              <a:rPr lang="en-GB" altLang="en-US" sz="3600" dirty="0" err="1">
                <a:ea typeface="ＭＳ Ｐゴシック" pitchFamily="34" charset="-128"/>
              </a:rPr>
              <a:t>Intercomparison</a:t>
            </a:r>
            <a:r>
              <a:rPr lang="en-GB" altLang="en-US" sz="3600" dirty="0">
                <a:ea typeface="ＭＳ Ｐゴシック" pitchFamily="34" charset="-128"/>
              </a:rPr>
              <a:t> Project </a:t>
            </a:r>
            <a:br>
              <a:rPr lang="en-GB" altLang="en-US" sz="3600" dirty="0">
                <a:ea typeface="ＭＳ Ｐゴシック" pitchFamily="34" charset="-128"/>
              </a:rPr>
            </a:br>
            <a:br>
              <a:rPr lang="en-GB" altLang="en-US" sz="3600" dirty="0">
                <a:ea typeface="ＭＳ Ｐゴシック" pitchFamily="34" charset="-128"/>
              </a:rPr>
            </a:br>
            <a:r>
              <a:rPr lang="en-GB" altLang="en-US" sz="3600" dirty="0">
                <a:ea typeface="ＭＳ Ｐゴシック" pitchFamily="34" charset="-128"/>
              </a:rPr>
              <a:t>Soil Moisture &amp; Plant Hydraulics</a:t>
            </a:r>
            <a:br>
              <a:rPr lang="en-GB" altLang="en-US" sz="3600" dirty="0">
                <a:ea typeface="ＭＳ Ｐゴシック" pitchFamily="34" charset="-128"/>
              </a:rPr>
            </a:br>
            <a:br>
              <a:rPr lang="en-GB" altLang="en-US" sz="3600" dirty="0">
                <a:ea typeface="ＭＳ Ｐゴシック" pitchFamily="34" charset="-128"/>
              </a:rPr>
            </a:br>
            <a:r>
              <a:rPr lang="en-GB" altLang="en-US" sz="3600" dirty="0">
                <a:ea typeface="ＭＳ Ｐゴシック" pitchFamily="34" charset="-128"/>
              </a:rPr>
              <a:t>Drylands</a:t>
            </a:r>
            <a:br>
              <a:rPr lang="en-GB" altLang="en-US" sz="3600" dirty="0">
                <a:ea typeface="ＭＳ Ｐゴシック" pitchFamily="34" charset="-128"/>
              </a:rPr>
            </a:br>
            <a:br>
              <a:rPr lang="en-GB" altLang="en-US" sz="3600" dirty="0">
                <a:ea typeface="ＭＳ Ｐゴシック" pitchFamily="34" charset="-128"/>
              </a:rPr>
            </a:br>
            <a:r>
              <a:rPr lang="en-GB" altLang="en-US" sz="3600" dirty="0">
                <a:ea typeface="ＭＳ Ｐゴシック" pitchFamily="34" charset="-128"/>
              </a:rPr>
              <a:t>Land-Use Change emissions</a:t>
            </a:r>
            <a:br>
              <a:rPr lang="en-GB" altLang="en-US" sz="3600" dirty="0">
                <a:ea typeface="ＭＳ Ｐゴシック" pitchFamily="34" charset="-128"/>
              </a:rPr>
            </a:br>
            <a:br>
              <a:rPr lang="en-GB" altLang="en-US" sz="3600" dirty="0">
                <a:ea typeface="ＭＳ Ｐゴシック" pitchFamily="34" charset="-128"/>
              </a:rPr>
            </a:br>
            <a:r>
              <a:rPr lang="en-GB" altLang="en-US" sz="3600" dirty="0">
                <a:ea typeface="ＭＳ Ｐゴシック" pitchFamily="34" charset="-128"/>
              </a:rPr>
              <a:t>Regional Carbon Cycle Assessment 2</a:t>
            </a:r>
            <a:br>
              <a:rPr lang="en-GB" altLang="en-US" sz="3600" dirty="0">
                <a:ea typeface="ＭＳ Ｐゴシック" pitchFamily="34" charset="-128"/>
              </a:rPr>
            </a:br>
            <a:br>
              <a:rPr lang="en-GB" altLang="en-US" sz="3600" dirty="0">
                <a:ea typeface="ＭＳ Ｐゴシック" pitchFamily="34" charset="-128"/>
              </a:rPr>
            </a:br>
            <a:br>
              <a:rPr lang="en-GB" altLang="en-US" sz="3600" dirty="0">
                <a:ea typeface="ＭＳ Ｐゴシック" pitchFamily="34" charset="-128"/>
              </a:rPr>
            </a:br>
            <a:br>
              <a:rPr lang="en-GB" altLang="en-US" dirty="0">
                <a:ea typeface="ＭＳ Ｐゴシック" pitchFamily="34" charset="-128"/>
              </a:rPr>
            </a:br>
            <a:br>
              <a:rPr lang="en-GB" altLang="en-US" dirty="0">
                <a:ea typeface="ＭＳ Ｐゴシック" pitchFamily="34" charset="-128"/>
              </a:rPr>
            </a:br>
            <a:br>
              <a:rPr lang="en-GB" altLang="en-US" dirty="0">
                <a:ea typeface="ＭＳ Ｐゴシック" pitchFamily="34" charset="-128"/>
              </a:rPr>
            </a:br>
            <a:endParaRPr lang="en-GB" noProof="0" dirty="0"/>
          </a:p>
        </p:txBody>
      </p:sp>
      <p:sp>
        <p:nvSpPr>
          <p:cNvPr id="6" name="Title 3"/>
          <p:cNvSpPr txBox="1">
            <a:spLocks/>
          </p:cNvSpPr>
          <p:nvPr/>
        </p:nvSpPr>
        <p:spPr>
          <a:xfrm>
            <a:off x="0" y="0"/>
            <a:ext cx="9144000" cy="762554"/>
          </a:xfrm>
          <a:prstGeom prst="rect">
            <a:avLst/>
          </a:prstGeom>
        </p:spPr>
        <p:txBody>
          <a:bodyPr vert="horz" lIns="91400" tIns="45702" rIns="91400" bIns="45702" rtlCol="0" anchor="ctr">
            <a:normAutofit fontScale="97500"/>
          </a:bodyPr>
          <a:lstStyle>
            <a:lvl1pPr algn="ctr" defTabSz="457011" rtl="0" eaLnBrk="1" latinLnBrk="0" hangingPunct="1">
              <a:spcBef>
                <a:spcPct val="0"/>
              </a:spcBef>
              <a:buNone/>
              <a:defRPr sz="4400" b="1" kern="1200">
                <a:solidFill>
                  <a:srgbClr val="4C9BDB"/>
                </a:solidFill>
                <a:latin typeface="Calibri"/>
                <a:ea typeface="+mj-ea"/>
                <a:cs typeface="Calibri"/>
              </a:defRPr>
            </a:lvl1pPr>
          </a:lstStyle>
          <a:p>
            <a:pPr marL="571500" marR="0" lvl="0" indent="-571500" defTabSz="914400" eaLnBrk="1" fontAlgn="auto" latinLnBrk="0" hangingPunct="1">
              <a:lnSpc>
                <a:spcPct val="80000"/>
              </a:lnSpc>
              <a:spcBef>
                <a:spcPts val="0"/>
              </a:spcBef>
              <a:spcAft>
                <a:spcPts val="0"/>
              </a:spcAft>
              <a:buClrTx/>
              <a:buSzTx/>
              <a:buFont typeface="Arial" charset="0"/>
              <a:buNone/>
              <a:tabLst/>
              <a:defRPr/>
            </a:pPr>
            <a:r>
              <a:rPr lang="en-GB"/>
              <a:t>Outline</a:t>
            </a:r>
            <a:endParaRPr lang="en-GB" dirty="0"/>
          </a:p>
        </p:txBody>
      </p:sp>
    </p:spTree>
    <p:extLst>
      <p:ext uri="{BB962C8B-B14F-4D97-AF65-F5344CB8AC3E}">
        <p14:creationId xmlns:p14="http://schemas.microsoft.com/office/powerpoint/2010/main" val="3632889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l="51354" b="52084"/>
          <a:stretch/>
        </p:blipFill>
        <p:spPr>
          <a:xfrm>
            <a:off x="2495702" y="1271911"/>
            <a:ext cx="4003340" cy="2578033"/>
          </a:xfrm>
          <a:prstGeom prst="rect">
            <a:avLst/>
          </a:prstGeom>
        </p:spPr>
      </p:pic>
      <p:sp>
        <p:nvSpPr>
          <p:cNvPr id="2" name="Title 1"/>
          <p:cNvSpPr>
            <a:spLocks noGrp="1"/>
          </p:cNvSpPr>
          <p:nvPr>
            <p:ph type="title"/>
          </p:nvPr>
        </p:nvSpPr>
        <p:spPr>
          <a:xfrm>
            <a:off x="73775" y="554959"/>
            <a:ext cx="8846554" cy="443278"/>
          </a:xfrm>
        </p:spPr>
        <p:txBody>
          <a:bodyPr>
            <a:noAutofit/>
          </a:bodyPr>
          <a:lstStyle/>
          <a:p>
            <a:r>
              <a:rPr lang="en-US" sz="2800" dirty="0"/>
              <a:t>Temperature dominate global land carbon sink variations</a:t>
            </a:r>
            <a:r>
              <a:rPr lang="de-DE" sz="2800" dirty="0"/>
              <a:t>, but moisture most important at local scale</a:t>
            </a:r>
            <a:br>
              <a:rPr lang="en-US" sz="2800" dirty="0"/>
            </a:br>
            <a:endParaRPr lang="en-US" sz="2800" dirty="0"/>
          </a:p>
        </p:txBody>
      </p:sp>
      <p:sp>
        <p:nvSpPr>
          <p:cNvPr id="6" name="TextBox 5"/>
          <p:cNvSpPr txBox="1"/>
          <p:nvPr/>
        </p:nvSpPr>
        <p:spPr>
          <a:xfrm>
            <a:off x="261725" y="1208340"/>
            <a:ext cx="1952985" cy="369332"/>
          </a:xfrm>
          <a:prstGeom prst="rect">
            <a:avLst/>
          </a:prstGeom>
          <a:noFill/>
        </p:spPr>
        <p:txBody>
          <a:bodyPr wrap="square" rtlCol="0">
            <a:spAutoFit/>
          </a:bodyPr>
          <a:lstStyle/>
          <a:p>
            <a:r>
              <a:rPr lang="en-US" b="1" dirty="0"/>
              <a:t>Global Scale</a:t>
            </a:r>
          </a:p>
        </p:txBody>
      </p:sp>
      <p:sp>
        <p:nvSpPr>
          <p:cNvPr id="7" name="TextBox 6"/>
          <p:cNvSpPr txBox="1"/>
          <p:nvPr/>
        </p:nvSpPr>
        <p:spPr>
          <a:xfrm>
            <a:off x="182879" y="3974887"/>
            <a:ext cx="1952985" cy="369332"/>
          </a:xfrm>
          <a:prstGeom prst="rect">
            <a:avLst/>
          </a:prstGeom>
          <a:noFill/>
        </p:spPr>
        <p:txBody>
          <a:bodyPr wrap="square" rtlCol="0">
            <a:spAutoFit/>
          </a:bodyPr>
          <a:lstStyle/>
          <a:p>
            <a:r>
              <a:rPr lang="en-US" b="1" dirty="0"/>
              <a:t>Local Scale</a:t>
            </a:r>
          </a:p>
        </p:txBody>
      </p:sp>
      <p:sp>
        <p:nvSpPr>
          <p:cNvPr id="8" name="TextBox 7"/>
          <p:cNvSpPr txBox="1"/>
          <p:nvPr/>
        </p:nvSpPr>
        <p:spPr>
          <a:xfrm>
            <a:off x="182880" y="2788024"/>
            <a:ext cx="1084465" cy="338554"/>
          </a:xfrm>
          <a:prstGeom prst="rect">
            <a:avLst/>
          </a:prstGeom>
          <a:noFill/>
        </p:spPr>
        <p:txBody>
          <a:bodyPr wrap="square" rtlCol="0">
            <a:spAutoFit/>
          </a:bodyPr>
          <a:lstStyle/>
          <a:p>
            <a:r>
              <a:rPr lang="en-US" sz="1600" dirty="0">
                <a:solidFill>
                  <a:srgbClr val="00B050"/>
                </a:solidFill>
              </a:rPr>
              <a:t>Sink</a:t>
            </a:r>
          </a:p>
        </p:txBody>
      </p:sp>
      <p:sp>
        <p:nvSpPr>
          <p:cNvPr id="9" name="TextBox 8"/>
          <p:cNvSpPr txBox="1"/>
          <p:nvPr/>
        </p:nvSpPr>
        <p:spPr>
          <a:xfrm>
            <a:off x="182879" y="1916048"/>
            <a:ext cx="1084465" cy="338554"/>
          </a:xfrm>
          <a:prstGeom prst="rect">
            <a:avLst/>
          </a:prstGeom>
          <a:noFill/>
        </p:spPr>
        <p:txBody>
          <a:bodyPr wrap="square" rtlCol="0">
            <a:spAutoFit/>
          </a:bodyPr>
          <a:lstStyle/>
          <a:p>
            <a:r>
              <a:rPr lang="en-US" sz="1600" dirty="0">
                <a:solidFill>
                  <a:srgbClr val="FF0000"/>
                </a:solidFill>
              </a:rPr>
              <a:t>Source</a:t>
            </a:r>
          </a:p>
        </p:txBody>
      </p:sp>
      <p:cxnSp>
        <p:nvCxnSpPr>
          <p:cNvPr id="12" name="Straight Connector 11"/>
          <p:cNvCxnSpPr/>
          <p:nvPr/>
        </p:nvCxnSpPr>
        <p:spPr>
          <a:xfrm flipV="1">
            <a:off x="182880" y="2592978"/>
            <a:ext cx="7641771" cy="26125"/>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05109" y="6486113"/>
            <a:ext cx="1666482" cy="276999"/>
          </a:xfrm>
          <a:prstGeom prst="rect">
            <a:avLst/>
          </a:prstGeom>
          <a:noFill/>
        </p:spPr>
        <p:txBody>
          <a:bodyPr wrap="none" rtlCol="0">
            <a:spAutoFit/>
          </a:bodyPr>
          <a:lstStyle/>
          <a:p>
            <a:r>
              <a:rPr lang="en-US" sz="1200" dirty="0"/>
              <a:t>Jung et al. Nature, 2017</a:t>
            </a:r>
          </a:p>
        </p:txBody>
      </p:sp>
      <p:pic>
        <p:nvPicPr>
          <p:cNvPr id="14" name="Picture 13">
            <a:extLst>
              <a:ext uri="{FF2B5EF4-FFF2-40B4-BE49-F238E27FC236}">
                <a16:creationId xmlns:a16="http://schemas.microsoft.com/office/drawing/2014/main" id="{267CA3D6-C840-824F-9CB2-E05CD12BC28F}"/>
              </a:ext>
            </a:extLst>
          </p:cNvPr>
          <p:cNvPicPr/>
          <p:nvPr/>
        </p:nvPicPr>
        <p:blipFill rotWithShape="1">
          <a:blip r:embed="rId4" cstate="print">
            <a:extLst>
              <a:ext uri="{28A0092B-C50C-407E-A947-70E740481C1C}">
                <a14:useLocalDpi xmlns:a14="http://schemas.microsoft.com/office/drawing/2010/main"/>
              </a:ext>
            </a:extLst>
          </a:blip>
          <a:srcRect b="5853"/>
          <a:stretch/>
        </p:blipFill>
        <p:spPr>
          <a:xfrm>
            <a:off x="2547242" y="3766146"/>
            <a:ext cx="3422997" cy="2858467"/>
          </a:xfrm>
          <a:prstGeom prst="rect">
            <a:avLst/>
          </a:prstGeom>
        </p:spPr>
      </p:pic>
      <p:sp>
        <p:nvSpPr>
          <p:cNvPr id="16" name="TextBox 15">
            <a:extLst>
              <a:ext uri="{FF2B5EF4-FFF2-40B4-BE49-F238E27FC236}">
                <a16:creationId xmlns:a16="http://schemas.microsoft.com/office/drawing/2014/main" id="{CD519491-507D-454C-A1A2-4E16BB77826B}"/>
              </a:ext>
            </a:extLst>
          </p:cNvPr>
          <p:cNvSpPr txBox="1"/>
          <p:nvPr/>
        </p:nvSpPr>
        <p:spPr>
          <a:xfrm>
            <a:off x="5532058" y="4312072"/>
            <a:ext cx="2606292" cy="553998"/>
          </a:xfrm>
          <a:prstGeom prst="rect">
            <a:avLst/>
          </a:prstGeom>
          <a:noFill/>
        </p:spPr>
        <p:txBody>
          <a:bodyPr wrap="square" rtlCol="0">
            <a:spAutoFit/>
          </a:bodyPr>
          <a:lstStyle/>
          <a:p>
            <a:pPr algn="ctr"/>
            <a:r>
              <a:rPr lang="en-GB" sz="1500" b="1" dirty="0">
                <a:solidFill>
                  <a:srgbClr val="1056D5"/>
                </a:solidFill>
                <a:latin typeface="Century Gothic" panose="020B0502020202020204" pitchFamily="34" charset="0"/>
              </a:rPr>
              <a:t>Response to moisture </a:t>
            </a:r>
            <a:br>
              <a:rPr lang="en-GB" sz="1500" b="1" dirty="0">
                <a:solidFill>
                  <a:srgbClr val="1056D5"/>
                </a:solidFill>
                <a:latin typeface="Century Gothic" panose="020B0502020202020204" pitchFamily="34" charset="0"/>
              </a:rPr>
            </a:br>
            <a:r>
              <a:rPr lang="en-GB" sz="1500" b="1" dirty="0">
                <a:solidFill>
                  <a:srgbClr val="1056D5"/>
                </a:solidFill>
                <a:latin typeface="Century Gothic" panose="020B0502020202020204" pitchFamily="34" charset="0"/>
              </a:rPr>
              <a:t>dominates at local scale</a:t>
            </a:r>
          </a:p>
        </p:txBody>
      </p:sp>
      <p:cxnSp>
        <p:nvCxnSpPr>
          <p:cNvPr id="17" name="Straight Arrow Connector 16">
            <a:extLst>
              <a:ext uri="{FF2B5EF4-FFF2-40B4-BE49-F238E27FC236}">
                <a16:creationId xmlns:a16="http://schemas.microsoft.com/office/drawing/2014/main" id="{748364C8-7DD1-F24F-BA7D-90F19FCEC603}"/>
              </a:ext>
            </a:extLst>
          </p:cNvPr>
          <p:cNvCxnSpPr>
            <a:cxnSpLocks/>
            <a:stCxn id="16" idx="1"/>
          </p:cNvCxnSpPr>
          <p:nvPr/>
        </p:nvCxnSpPr>
        <p:spPr>
          <a:xfrm flipH="1">
            <a:off x="4325238" y="4589071"/>
            <a:ext cx="1206820" cy="627660"/>
          </a:xfrm>
          <a:prstGeom prst="straightConnector1">
            <a:avLst/>
          </a:prstGeom>
          <a:ln w="31750">
            <a:solidFill>
              <a:srgbClr val="1056D5"/>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AEEFD2-9736-DA47-BA31-3D5F64FE5B74}"/>
              </a:ext>
            </a:extLst>
          </p:cNvPr>
          <p:cNvSpPr/>
          <p:nvPr/>
        </p:nvSpPr>
        <p:spPr>
          <a:xfrm>
            <a:off x="2138139" y="6559040"/>
            <a:ext cx="4757867" cy="338554"/>
          </a:xfrm>
          <a:prstGeom prst="rect">
            <a:avLst/>
          </a:prstGeom>
          <a:solidFill>
            <a:schemeClr val="bg1"/>
          </a:solidFill>
        </p:spPr>
        <p:txBody>
          <a:bodyPr wrap="square">
            <a:spAutoFit/>
          </a:bodyPr>
          <a:lstStyle/>
          <a:p>
            <a:pPr algn="ctr" defTabSz="495190">
              <a:defRPr/>
            </a:pPr>
            <a:r>
              <a:rPr lang="en-US" sz="1600" dirty="0"/>
              <a:t>Inter-annual variability, net C exchange</a:t>
            </a:r>
          </a:p>
        </p:txBody>
      </p:sp>
      <p:sp>
        <p:nvSpPr>
          <p:cNvPr id="13" name="Rectangle 12"/>
          <p:cNvSpPr/>
          <p:nvPr/>
        </p:nvSpPr>
        <p:spPr>
          <a:xfrm>
            <a:off x="73774" y="3843836"/>
            <a:ext cx="9070225" cy="3094799"/>
          </a:xfrm>
          <a:prstGeom prst="rect">
            <a:avLst/>
          </a:prstGeom>
          <a:solidFill>
            <a:schemeClr val="bg1"/>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765500C-5172-3549-872C-3D57B39C669E}"/>
              </a:ext>
            </a:extLst>
          </p:cNvPr>
          <p:cNvSpPr txBox="1"/>
          <p:nvPr/>
        </p:nvSpPr>
        <p:spPr>
          <a:xfrm>
            <a:off x="5691156" y="1857600"/>
            <a:ext cx="2447194" cy="553998"/>
          </a:xfrm>
          <a:prstGeom prst="rect">
            <a:avLst/>
          </a:prstGeom>
          <a:noFill/>
        </p:spPr>
        <p:txBody>
          <a:bodyPr wrap="square" rtlCol="0">
            <a:spAutoFit/>
          </a:bodyPr>
          <a:lstStyle/>
          <a:p>
            <a:pPr algn="ctr"/>
            <a:r>
              <a:rPr lang="en-GB" sz="1500" b="1" dirty="0">
                <a:solidFill>
                  <a:srgbClr val="00B050"/>
                </a:solidFill>
                <a:latin typeface="Century Gothic" panose="020B0502020202020204" pitchFamily="34" charset="0"/>
              </a:rPr>
              <a:t>Temperature dominates at global scale</a:t>
            </a:r>
          </a:p>
        </p:txBody>
      </p:sp>
    </p:spTree>
    <p:extLst>
      <p:ext uri="{BB962C8B-B14F-4D97-AF65-F5344CB8AC3E}">
        <p14:creationId xmlns:p14="http://schemas.microsoft.com/office/powerpoint/2010/main" val="96352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53671" t="34006" b="43931"/>
          <a:stretch/>
        </p:blipFill>
        <p:spPr>
          <a:xfrm>
            <a:off x="649802" y="4279501"/>
            <a:ext cx="3756276" cy="1695721"/>
          </a:xfrm>
          <a:prstGeom prst="rect">
            <a:avLst/>
          </a:prstGeom>
        </p:spPr>
      </p:pic>
      <p:sp>
        <p:nvSpPr>
          <p:cNvPr id="3" name="Title 1"/>
          <p:cNvSpPr>
            <a:spLocks noGrp="1"/>
          </p:cNvSpPr>
          <p:nvPr>
            <p:ph type="title"/>
          </p:nvPr>
        </p:nvSpPr>
        <p:spPr>
          <a:xfrm>
            <a:off x="382252" y="839449"/>
            <a:ext cx="8229600" cy="443278"/>
          </a:xfrm>
        </p:spPr>
        <p:txBody>
          <a:bodyPr>
            <a:normAutofit fontScale="90000"/>
          </a:bodyPr>
          <a:lstStyle/>
          <a:p>
            <a:r>
              <a:rPr lang="en-US" sz="3100" dirty="0"/>
              <a:t>Compensating</a:t>
            </a:r>
            <a:r>
              <a:rPr lang="de-DE" sz="3100" dirty="0"/>
              <a:t> </a:t>
            </a:r>
            <a:r>
              <a:rPr lang="en-US" sz="3100" dirty="0"/>
              <a:t> moisture effects make temperature dominate global land carbon sink variations</a:t>
            </a:r>
            <a:r>
              <a:rPr lang="de-DE" dirty="0"/>
              <a:t> </a:t>
            </a:r>
            <a:br>
              <a:rPr lang="en-US" dirty="0"/>
            </a:br>
            <a:endParaRPr lang="en-US" dirty="0"/>
          </a:p>
        </p:txBody>
      </p:sp>
      <p:sp>
        <p:nvSpPr>
          <p:cNvPr id="5" name="TextBox 4"/>
          <p:cNvSpPr txBox="1"/>
          <p:nvPr/>
        </p:nvSpPr>
        <p:spPr>
          <a:xfrm>
            <a:off x="6537960" y="6250872"/>
            <a:ext cx="2509981" cy="307777"/>
          </a:xfrm>
          <a:prstGeom prst="rect">
            <a:avLst/>
          </a:prstGeom>
          <a:noFill/>
        </p:spPr>
        <p:txBody>
          <a:bodyPr wrap="square" rtlCol="0">
            <a:spAutoFit/>
          </a:bodyPr>
          <a:lstStyle/>
          <a:p>
            <a:r>
              <a:rPr lang="en-US" sz="1400" dirty="0"/>
              <a:t>Jung et al. Nature, 2017</a:t>
            </a:r>
          </a:p>
        </p:txBody>
      </p:sp>
      <p:pic>
        <p:nvPicPr>
          <p:cNvPr id="6" name="Picture 5">
            <a:extLst>
              <a:ext uri="{FF2B5EF4-FFF2-40B4-BE49-F238E27FC236}">
                <a16:creationId xmlns:a16="http://schemas.microsoft.com/office/drawing/2014/main" id="{CDE5B146-29BB-BD4D-B36B-E2CC028EF0BD}"/>
              </a:ext>
            </a:extLst>
          </p:cNvPr>
          <p:cNvPicPr/>
          <p:nvPr/>
        </p:nvPicPr>
        <p:blipFill rotWithShape="1">
          <a:blip r:embed="rId3"/>
          <a:srcRect l="14464" t="26021" r="11635" b="64299"/>
          <a:stretch/>
        </p:blipFill>
        <p:spPr>
          <a:xfrm>
            <a:off x="382252" y="3429001"/>
            <a:ext cx="3801128" cy="850500"/>
          </a:xfrm>
          <a:prstGeom prst="rect">
            <a:avLst/>
          </a:prstGeom>
        </p:spPr>
      </p:pic>
      <p:pic>
        <p:nvPicPr>
          <p:cNvPr id="7" name="Picture 6">
            <a:extLst>
              <a:ext uri="{FF2B5EF4-FFF2-40B4-BE49-F238E27FC236}">
                <a16:creationId xmlns:a16="http://schemas.microsoft.com/office/drawing/2014/main" id="{903D019F-F0C1-0E45-9F02-925EF0A836C0}"/>
              </a:ext>
            </a:extLst>
          </p:cNvPr>
          <p:cNvPicPr/>
          <p:nvPr/>
        </p:nvPicPr>
        <p:blipFill rotWithShape="1">
          <a:blip r:embed="rId3"/>
          <a:srcRect l="53671" t="55468"/>
          <a:stretch/>
        </p:blipFill>
        <p:spPr>
          <a:xfrm>
            <a:off x="5304207" y="1852091"/>
            <a:ext cx="3576473" cy="4004320"/>
          </a:xfrm>
          <a:prstGeom prst="rect">
            <a:avLst/>
          </a:prstGeom>
        </p:spPr>
      </p:pic>
      <p:pic>
        <p:nvPicPr>
          <p:cNvPr id="8" name="Picture 7">
            <a:extLst>
              <a:ext uri="{FF2B5EF4-FFF2-40B4-BE49-F238E27FC236}">
                <a16:creationId xmlns:a16="http://schemas.microsoft.com/office/drawing/2014/main" id="{83C97FFC-D9D5-E74B-88F3-A1424C027A0E}"/>
              </a:ext>
            </a:extLst>
          </p:cNvPr>
          <p:cNvPicPr/>
          <p:nvPr/>
        </p:nvPicPr>
        <p:blipFill rotWithShape="1">
          <a:blip r:embed="rId3"/>
          <a:srcRect l="53671" b="74566"/>
          <a:stretch/>
        </p:blipFill>
        <p:spPr>
          <a:xfrm>
            <a:off x="649802" y="1474181"/>
            <a:ext cx="3756276" cy="1954820"/>
          </a:xfrm>
          <a:prstGeom prst="rect">
            <a:avLst/>
          </a:prstGeom>
        </p:spPr>
      </p:pic>
      <p:sp>
        <p:nvSpPr>
          <p:cNvPr id="9" name="TextBox 8">
            <a:extLst>
              <a:ext uri="{FF2B5EF4-FFF2-40B4-BE49-F238E27FC236}">
                <a16:creationId xmlns:a16="http://schemas.microsoft.com/office/drawing/2014/main" id="{8AD67281-85C2-0F4E-8395-52AE86A34F4A}"/>
              </a:ext>
            </a:extLst>
          </p:cNvPr>
          <p:cNvSpPr txBox="1"/>
          <p:nvPr/>
        </p:nvSpPr>
        <p:spPr>
          <a:xfrm>
            <a:off x="1" y="1667654"/>
            <a:ext cx="1188720" cy="461665"/>
          </a:xfrm>
          <a:prstGeom prst="rect">
            <a:avLst/>
          </a:prstGeom>
          <a:solidFill>
            <a:schemeClr val="bg1"/>
          </a:solidFill>
        </p:spPr>
        <p:txBody>
          <a:bodyPr wrap="square" rtlCol="0">
            <a:spAutoFit/>
          </a:bodyPr>
          <a:lstStyle/>
          <a:p>
            <a:r>
              <a:rPr lang="en-US" sz="2400" dirty="0">
                <a:solidFill>
                  <a:srgbClr val="00FA00"/>
                </a:solidFill>
              </a:rPr>
              <a:t>NEE</a:t>
            </a:r>
            <a:r>
              <a:rPr lang="en-US" sz="2400" baseline="-25000" dirty="0">
                <a:solidFill>
                  <a:srgbClr val="00FA00"/>
                </a:solidFill>
              </a:rPr>
              <a:t>TEMP</a:t>
            </a:r>
          </a:p>
        </p:txBody>
      </p:sp>
      <p:sp>
        <p:nvSpPr>
          <p:cNvPr id="10" name="TextBox 9">
            <a:extLst>
              <a:ext uri="{FF2B5EF4-FFF2-40B4-BE49-F238E27FC236}">
                <a16:creationId xmlns:a16="http://schemas.microsoft.com/office/drawing/2014/main" id="{5178A812-15F3-0A40-A98A-5356A36A8967}"/>
              </a:ext>
            </a:extLst>
          </p:cNvPr>
          <p:cNvSpPr txBox="1"/>
          <p:nvPr/>
        </p:nvSpPr>
        <p:spPr>
          <a:xfrm>
            <a:off x="6506" y="4230060"/>
            <a:ext cx="1047181" cy="461665"/>
          </a:xfrm>
          <a:prstGeom prst="rect">
            <a:avLst/>
          </a:prstGeom>
          <a:solidFill>
            <a:schemeClr val="bg1"/>
          </a:solidFill>
        </p:spPr>
        <p:txBody>
          <a:bodyPr wrap="square" rtlCol="0">
            <a:spAutoFit/>
          </a:bodyPr>
          <a:lstStyle/>
          <a:p>
            <a:r>
              <a:rPr lang="en-US" sz="2400" dirty="0">
                <a:solidFill>
                  <a:srgbClr val="0432FF"/>
                </a:solidFill>
              </a:rPr>
              <a:t>NEE</a:t>
            </a:r>
            <a:r>
              <a:rPr lang="en-US" sz="2400" baseline="-25000" dirty="0">
                <a:solidFill>
                  <a:srgbClr val="0432FF"/>
                </a:solidFill>
              </a:rPr>
              <a:t>WAI</a:t>
            </a:r>
          </a:p>
        </p:txBody>
      </p:sp>
      <p:sp>
        <p:nvSpPr>
          <p:cNvPr id="2" name="TextBox 1">
            <a:extLst>
              <a:ext uri="{FF2B5EF4-FFF2-40B4-BE49-F238E27FC236}">
                <a16:creationId xmlns:a16="http://schemas.microsoft.com/office/drawing/2014/main" id="{846EE5CC-155E-F94E-A28F-1AC2F3FC1B08}"/>
              </a:ext>
            </a:extLst>
          </p:cNvPr>
          <p:cNvSpPr txBox="1"/>
          <p:nvPr/>
        </p:nvSpPr>
        <p:spPr>
          <a:xfrm rot="16200000">
            <a:off x="3190229" y="3244333"/>
            <a:ext cx="3942737" cy="369332"/>
          </a:xfrm>
          <a:prstGeom prst="rect">
            <a:avLst/>
          </a:prstGeom>
          <a:noFill/>
        </p:spPr>
        <p:txBody>
          <a:bodyPr wrap="square" rtlCol="0">
            <a:spAutoFit/>
          </a:bodyPr>
          <a:lstStyle/>
          <a:p>
            <a:r>
              <a:rPr lang="en-US" dirty="0"/>
              <a:t>Relative dominance of NEE </a:t>
            </a:r>
            <a:r>
              <a:rPr lang="en-US" baseline="-25000" dirty="0"/>
              <a:t>TEMP/WAI</a:t>
            </a:r>
          </a:p>
        </p:txBody>
      </p:sp>
    </p:spTree>
    <p:extLst>
      <p:ext uri="{BB962C8B-B14F-4D97-AF65-F5344CB8AC3E}">
        <p14:creationId xmlns:p14="http://schemas.microsoft.com/office/powerpoint/2010/main" val="2723269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FEEC-3610-284A-BCC8-BE28180EC63B}"/>
              </a:ext>
            </a:extLst>
          </p:cNvPr>
          <p:cNvSpPr>
            <a:spLocks noGrp="1"/>
          </p:cNvSpPr>
          <p:nvPr>
            <p:ph type="title"/>
          </p:nvPr>
        </p:nvSpPr>
        <p:spPr>
          <a:xfrm>
            <a:off x="456481" y="583872"/>
            <a:ext cx="8226720" cy="1143480"/>
          </a:xfrm>
        </p:spPr>
        <p:txBody>
          <a:bodyPr/>
          <a:lstStyle/>
          <a:p>
            <a:r>
              <a:rPr lang="en-GB" sz="3200" dirty="0"/>
              <a:t>Sensitivity of atmospheric CO</a:t>
            </a:r>
            <a:r>
              <a:rPr lang="en-GB" sz="3200" baseline="-25000" dirty="0"/>
              <a:t>2</a:t>
            </a:r>
            <a:r>
              <a:rPr lang="en-GB" sz="3200" dirty="0"/>
              <a:t> growth rate to</a:t>
            </a:r>
            <a:br>
              <a:rPr lang="en-GB" sz="3200" dirty="0"/>
            </a:br>
            <a:r>
              <a:rPr lang="en-GB" sz="3200" dirty="0"/>
              <a:t>observed changes in terrestrial water storage</a:t>
            </a:r>
            <a:br>
              <a:rPr lang="en-GB" dirty="0"/>
            </a:br>
            <a:endParaRPr lang="en-US" dirty="0"/>
          </a:p>
        </p:txBody>
      </p:sp>
      <p:pic>
        <p:nvPicPr>
          <p:cNvPr id="7" name="Picture 6">
            <a:extLst>
              <a:ext uri="{FF2B5EF4-FFF2-40B4-BE49-F238E27FC236}">
                <a16:creationId xmlns:a16="http://schemas.microsoft.com/office/drawing/2014/main" id="{BB439518-DCF1-1B42-96AB-25C2AED67407}"/>
              </a:ext>
            </a:extLst>
          </p:cNvPr>
          <p:cNvPicPr>
            <a:picLocks noChangeAspect="1"/>
          </p:cNvPicPr>
          <p:nvPr/>
        </p:nvPicPr>
        <p:blipFill rotWithShape="1">
          <a:blip r:embed="rId2"/>
          <a:srcRect l="7584" t="6760" r="6274" b="15281"/>
          <a:stretch/>
        </p:blipFill>
        <p:spPr>
          <a:xfrm>
            <a:off x="456481" y="1727352"/>
            <a:ext cx="8342040" cy="4695254"/>
          </a:xfrm>
          <a:prstGeom prst="rect">
            <a:avLst/>
          </a:prstGeom>
        </p:spPr>
      </p:pic>
      <p:sp>
        <p:nvSpPr>
          <p:cNvPr id="8" name="TextBox 7">
            <a:extLst>
              <a:ext uri="{FF2B5EF4-FFF2-40B4-BE49-F238E27FC236}">
                <a16:creationId xmlns:a16="http://schemas.microsoft.com/office/drawing/2014/main" id="{73834BAD-C2BB-4F42-9595-A7D4CCB0FA85}"/>
              </a:ext>
            </a:extLst>
          </p:cNvPr>
          <p:cNvSpPr txBox="1"/>
          <p:nvPr/>
        </p:nvSpPr>
        <p:spPr>
          <a:xfrm>
            <a:off x="6528444" y="6451294"/>
            <a:ext cx="2154757" cy="276999"/>
          </a:xfrm>
          <a:prstGeom prst="rect">
            <a:avLst/>
          </a:prstGeom>
          <a:noFill/>
        </p:spPr>
        <p:txBody>
          <a:bodyPr wrap="none" rtlCol="0">
            <a:spAutoFit/>
          </a:bodyPr>
          <a:lstStyle/>
          <a:p>
            <a:r>
              <a:rPr lang="en-US" sz="1200" dirty="0"/>
              <a:t>Humphrey et al. Nature 2018</a:t>
            </a:r>
          </a:p>
        </p:txBody>
      </p:sp>
    </p:spTree>
    <p:extLst>
      <p:ext uri="{BB962C8B-B14F-4D97-AF65-F5344CB8AC3E}">
        <p14:creationId xmlns:p14="http://schemas.microsoft.com/office/powerpoint/2010/main" val="3370626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title"/>
          </p:nvPr>
        </p:nvSpPr>
        <p:spPr>
          <a:xfrm>
            <a:off x="440871" y="2683328"/>
            <a:ext cx="8229600" cy="1143000"/>
          </a:xfrm>
        </p:spPr>
        <p:txBody>
          <a:bodyPr/>
          <a:lstStyle/>
          <a:p>
            <a:pPr eaLnBrk="1" hangingPunct="1"/>
            <a:r>
              <a:rPr lang="en-GB" dirty="0">
                <a:latin typeface="Arial Narrow" charset="0"/>
                <a:cs typeface="Arial Narrow" charset="0"/>
              </a:rPr>
              <a:t>Benchmarking soil moisture </a:t>
            </a:r>
            <a:endParaRPr lang="en-US" dirty="0">
              <a:latin typeface="Arial Narrow" charset="0"/>
              <a:cs typeface="Arial Narrow" charset="0"/>
            </a:endParaRPr>
          </a:p>
        </p:txBody>
      </p:sp>
    </p:spTree>
    <p:extLst>
      <p:ext uri="{BB962C8B-B14F-4D97-AF65-F5344CB8AC3E}">
        <p14:creationId xmlns:p14="http://schemas.microsoft.com/office/powerpoint/2010/main" val="765746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2015 CAMS 055 Corporate PowerPoint4.png">
            <a:extLst>
              <a:ext uri="{FF2B5EF4-FFF2-40B4-BE49-F238E27FC236}">
                <a16:creationId xmlns:a16="http://schemas.microsoft.com/office/drawing/2014/main" id="{52B4E1A1-A744-4DC0-AAE3-4CAAB6C4B1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4">
            <a:extLst>
              <a:ext uri="{FF2B5EF4-FFF2-40B4-BE49-F238E27FC236}">
                <a16:creationId xmlns:a16="http://schemas.microsoft.com/office/drawing/2014/main" id="{C140E697-51CA-46FC-8343-5E4DC69970C5}"/>
              </a:ext>
            </a:extLst>
          </p:cNvPr>
          <p:cNvSpPr txBox="1">
            <a:spLocks noChangeArrowheads="1"/>
          </p:cNvSpPr>
          <p:nvPr/>
        </p:nvSpPr>
        <p:spPr bwMode="auto">
          <a:xfrm>
            <a:off x="431800" y="393700"/>
            <a:ext cx="58340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pPr>
            <a:r>
              <a:rPr lang="en-US" altLang="en-US" sz="4000" b="1" dirty="0">
                <a:latin typeface="Arial" panose="020B0604020202020204" pitchFamily="34" charset="0"/>
                <a:cs typeface="Arial" panose="020B0604020202020204" pitchFamily="34" charset="0"/>
              </a:rPr>
              <a:t>CCI Soil Moisture</a:t>
            </a:r>
          </a:p>
        </p:txBody>
      </p:sp>
      <p:pic>
        <p:nvPicPr>
          <p:cNvPr id="3" name="Picture 2">
            <a:extLst>
              <a:ext uri="{FF2B5EF4-FFF2-40B4-BE49-F238E27FC236}">
                <a16:creationId xmlns:a16="http://schemas.microsoft.com/office/drawing/2014/main" id="{C96BA528-76AC-4F1B-9B5A-188DA3102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769" y="208836"/>
            <a:ext cx="2316681" cy="2110923"/>
          </a:xfrm>
          <a:prstGeom prst="rect">
            <a:avLst/>
          </a:prstGeom>
        </p:spPr>
      </p:pic>
      <p:sp>
        <p:nvSpPr>
          <p:cNvPr id="4" name="TextBox 3">
            <a:extLst>
              <a:ext uri="{FF2B5EF4-FFF2-40B4-BE49-F238E27FC236}">
                <a16:creationId xmlns:a16="http://schemas.microsoft.com/office/drawing/2014/main" id="{EF097A28-C3F7-4CC1-80C2-6AEB69069636}"/>
              </a:ext>
            </a:extLst>
          </p:cNvPr>
          <p:cNvSpPr txBox="1"/>
          <p:nvPr/>
        </p:nvSpPr>
        <p:spPr>
          <a:xfrm>
            <a:off x="431800" y="1050925"/>
            <a:ext cx="6142835" cy="5078313"/>
          </a:xfrm>
          <a:prstGeom prst="rect">
            <a:avLst/>
          </a:prstGeom>
          <a:noFill/>
        </p:spPr>
        <p:txBody>
          <a:bodyPr wrap="none" rtlCol="0">
            <a:spAutoFit/>
          </a:bodyPr>
          <a:lstStyle/>
          <a:p>
            <a:pPr marL="285750" indent="-285750">
              <a:buFont typeface="Wingdings" panose="05000000000000000000" pitchFamily="2" charset="2"/>
              <a:buChar char="v"/>
            </a:pPr>
            <a:r>
              <a:rPr lang="en-GB" dirty="0"/>
              <a:t>Spatial: 0.25 resolution</a:t>
            </a:r>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a:t>Temporal: Daily from Nov 1978 – Dec 2016</a:t>
            </a:r>
          </a:p>
          <a:p>
            <a:pPr marL="742950" lvl="1" indent="-285750">
              <a:buFont typeface="Wingdings" panose="05000000000000000000" pitchFamily="2" charset="2"/>
              <a:buChar char="v"/>
            </a:pPr>
            <a:r>
              <a:rPr lang="en-GB" dirty="0"/>
              <a:t>Took a subset: 2007-2016 (+ calculated monthly means)</a:t>
            </a:r>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a:t>Merged product of active and passive sensors.</a:t>
            </a:r>
          </a:p>
          <a:p>
            <a:pPr marL="742950" lvl="1" indent="-285750">
              <a:buFont typeface="Wingdings" panose="05000000000000000000" pitchFamily="2" charset="2"/>
              <a:buChar char="v"/>
            </a:pPr>
            <a:r>
              <a:rPr lang="en-GB" dirty="0"/>
              <a:t>~1-10 GHz frequency. </a:t>
            </a:r>
          </a:p>
          <a:p>
            <a:pPr marL="742950" lvl="1" indent="-285750">
              <a:buFont typeface="Wingdings" panose="05000000000000000000" pitchFamily="2" charset="2"/>
              <a:buChar char="v"/>
            </a:pPr>
            <a:r>
              <a:rPr lang="en-GB" dirty="0"/>
              <a:t>Penetrate ~2cm of soil (Owe et al. 2008)</a:t>
            </a:r>
          </a:p>
          <a:p>
            <a:pPr marL="742950" lvl="1"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a:t>Top soil layer from 6 TRENDYv7 </a:t>
            </a:r>
          </a:p>
          <a:p>
            <a:r>
              <a:rPr lang="en-GB" dirty="0"/>
              <a:t>	models</a:t>
            </a:r>
          </a:p>
          <a:p>
            <a:endParaRPr lang="en-GB" dirty="0"/>
          </a:p>
          <a:p>
            <a:pPr marL="285750" indent="-285750">
              <a:buFont typeface="Wingdings" panose="05000000000000000000" pitchFamily="2" charset="2"/>
              <a:buChar char="v"/>
            </a:pPr>
            <a:r>
              <a:rPr lang="en-GB" dirty="0"/>
              <a:t>Computed </a:t>
            </a:r>
            <a:r>
              <a:rPr lang="en-GB" dirty="0" err="1"/>
              <a:t>corr</a:t>
            </a:r>
            <a:r>
              <a:rPr lang="en-GB" dirty="0"/>
              <a:t> </a:t>
            </a:r>
            <a:r>
              <a:rPr lang="en-GB" dirty="0" err="1"/>
              <a:t>coeff</a:t>
            </a:r>
            <a:r>
              <a:rPr lang="en-GB" dirty="0"/>
              <a:t> on raw data </a:t>
            </a:r>
          </a:p>
          <a:p>
            <a:pPr lvl="1"/>
            <a:r>
              <a:rPr lang="en-GB" dirty="0"/>
              <a:t>+ </a:t>
            </a:r>
            <a:r>
              <a:rPr lang="en-GB" dirty="0" err="1"/>
              <a:t>deseasonalised</a:t>
            </a:r>
            <a:r>
              <a:rPr lang="en-GB" dirty="0"/>
              <a:t> data</a:t>
            </a:r>
          </a:p>
          <a:p>
            <a:pPr lvl="1"/>
            <a:endParaRPr lang="en-GB" dirty="0"/>
          </a:p>
          <a:p>
            <a:pPr marL="285750" indent="-285750">
              <a:buFont typeface="Wingdings" panose="05000000000000000000" pitchFamily="2" charset="2"/>
              <a:buChar char="v"/>
            </a:pPr>
            <a:r>
              <a:rPr lang="en-GB" dirty="0"/>
              <a:t>Corrected for bias between satellite product and </a:t>
            </a:r>
          </a:p>
          <a:p>
            <a:pPr lvl="1"/>
            <a:r>
              <a:rPr lang="en-GB" dirty="0"/>
              <a:t>TRENDY models (CDF matching) – focus on spatial patterns</a:t>
            </a:r>
          </a:p>
          <a:p>
            <a:pPr marL="285750" indent="-285750">
              <a:buFont typeface="Wingdings" panose="05000000000000000000" pitchFamily="2" charset="2"/>
              <a:buChar char="v"/>
            </a:pPr>
            <a:endParaRPr lang="en-GB" dirty="0"/>
          </a:p>
        </p:txBody>
      </p:sp>
      <p:pic>
        <p:nvPicPr>
          <p:cNvPr id="6" name="Picture 5">
            <a:extLst>
              <a:ext uri="{FF2B5EF4-FFF2-40B4-BE49-F238E27FC236}">
                <a16:creationId xmlns:a16="http://schemas.microsoft.com/office/drawing/2014/main" id="{8B0FEE14-0B60-4EFC-89D4-4BCA46F4B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114" y="3308907"/>
            <a:ext cx="4963886" cy="1797486"/>
          </a:xfrm>
          <a:prstGeom prst="rect">
            <a:avLst/>
          </a:prstGeom>
        </p:spPr>
      </p:pic>
      <p:sp>
        <p:nvSpPr>
          <p:cNvPr id="7" name="TextBox 6">
            <a:extLst>
              <a:ext uri="{FF2B5EF4-FFF2-40B4-BE49-F238E27FC236}">
                <a16:creationId xmlns:a16="http://schemas.microsoft.com/office/drawing/2014/main" id="{7B9B0F34-9B0F-49A5-83CF-142C8B00F3B4}"/>
              </a:ext>
            </a:extLst>
          </p:cNvPr>
          <p:cNvSpPr txBox="1"/>
          <p:nvPr/>
        </p:nvSpPr>
        <p:spPr>
          <a:xfrm>
            <a:off x="7204180" y="5259334"/>
            <a:ext cx="1792863" cy="369332"/>
          </a:xfrm>
          <a:prstGeom prst="rect">
            <a:avLst/>
          </a:prstGeom>
          <a:noFill/>
        </p:spPr>
        <p:txBody>
          <a:bodyPr wrap="none" rtlCol="0">
            <a:spAutoFit/>
          </a:bodyPr>
          <a:lstStyle/>
          <a:p>
            <a:r>
              <a:rPr lang="en-GB" dirty="0"/>
              <a:t>Dorigo et al 2017</a:t>
            </a:r>
          </a:p>
        </p:txBody>
      </p:sp>
    </p:spTree>
    <p:extLst>
      <p:ext uri="{BB962C8B-B14F-4D97-AF65-F5344CB8AC3E}">
        <p14:creationId xmlns:p14="http://schemas.microsoft.com/office/powerpoint/2010/main" val="384844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2015 CAMS 055 Corporate PowerPoint4.png">
            <a:extLst>
              <a:ext uri="{FF2B5EF4-FFF2-40B4-BE49-F238E27FC236}">
                <a16:creationId xmlns:a16="http://schemas.microsoft.com/office/drawing/2014/main" id="{52B4E1A1-A744-4DC0-AAE3-4CAAB6C4B1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122837A-FD2E-40A8-B759-EB7286CFCB50}"/>
              </a:ext>
            </a:extLst>
          </p:cNvPr>
          <p:cNvSpPr txBox="1"/>
          <p:nvPr/>
        </p:nvSpPr>
        <p:spPr>
          <a:xfrm>
            <a:off x="6189376" y="786165"/>
            <a:ext cx="3076654" cy="5016758"/>
          </a:xfrm>
          <a:prstGeom prst="rect">
            <a:avLst/>
          </a:prstGeom>
          <a:noFill/>
        </p:spPr>
        <p:txBody>
          <a:bodyPr wrap="square" rtlCol="0">
            <a:spAutoFit/>
          </a:bodyPr>
          <a:lstStyle/>
          <a:p>
            <a:pPr marL="285750" indent="-285750">
              <a:buFont typeface="Wingdings" panose="05000000000000000000" pitchFamily="2" charset="2"/>
              <a:buChar char="v"/>
            </a:pPr>
            <a:r>
              <a:rPr lang="en-GB" sz="2000" dirty="0"/>
              <a:t>Good agreement in tropics / sub tropics (exception dense forests), and central Eurasia</a:t>
            </a:r>
          </a:p>
          <a:p>
            <a:pPr marL="285750" indent="-285750">
              <a:buFont typeface="Wingdings" panose="05000000000000000000" pitchFamily="2" charset="2"/>
              <a:buChar char="v"/>
            </a:pPr>
            <a:r>
              <a:rPr lang="en-GB" sz="2000" dirty="0"/>
              <a:t>Large negative correlation in high </a:t>
            </a:r>
            <a:r>
              <a:rPr lang="en-GB" sz="2000" dirty="0" err="1"/>
              <a:t>lats</a:t>
            </a:r>
            <a:endParaRPr lang="en-GB" sz="2000" dirty="0"/>
          </a:p>
          <a:p>
            <a:pPr marL="285750" indent="-285750">
              <a:buFont typeface="Wingdings" panose="05000000000000000000" pitchFamily="2" charset="2"/>
              <a:buChar char="v"/>
            </a:pPr>
            <a:r>
              <a:rPr lang="en-GB" sz="2000" dirty="0"/>
              <a:t>Above patterns largely associated with seasonal cycle</a:t>
            </a:r>
          </a:p>
          <a:p>
            <a:pPr marL="742950" lvl="1" indent="-285750">
              <a:buFont typeface="Wingdings" panose="05000000000000000000" pitchFamily="2" charset="2"/>
              <a:buChar char="v"/>
            </a:pPr>
            <a:r>
              <a:rPr lang="en-GB" sz="2000" dirty="0"/>
              <a:t>Absolute correlations reduced</a:t>
            </a:r>
          </a:p>
          <a:p>
            <a:pPr marL="285750" indent="-285750">
              <a:buFont typeface="Wingdings" panose="05000000000000000000" pitchFamily="2" charset="2"/>
              <a:buChar char="v"/>
            </a:pPr>
            <a:r>
              <a:rPr lang="en-GB" sz="2000" dirty="0"/>
              <a:t>Highest “unbiased” RMSD in regions with lowest correlation</a:t>
            </a:r>
          </a:p>
          <a:p>
            <a:pPr marL="285750" indent="-285750">
              <a:buFont typeface="Wingdings" panose="05000000000000000000" pitchFamily="2" charset="2"/>
              <a:buChar char="v"/>
            </a:pPr>
            <a:endParaRPr lang="en-GB" sz="2000" dirty="0"/>
          </a:p>
        </p:txBody>
      </p:sp>
      <p:pic>
        <p:nvPicPr>
          <p:cNvPr id="4" name="Picture 3">
            <a:extLst>
              <a:ext uri="{FF2B5EF4-FFF2-40B4-BE49-F238E27FC236}">
                <a16:creationId xmlns:a16="http://schemas.microsoft.com/office/drawing/2014/main" id="{2FD9F6D6-63AF-4E11-8CC3-A0C0538E2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5" y="1055077"/>
            <a:ext cx="6067346" cy="4747846"/>
          </a:xfrm>
          <a:prstGeom prst="rect">
            <a:avLst/>
          </a:prstGeom>
        </p:spPr>
      </p:pic>
      <p:sp>
        <p:nvSpPr>
          <p:cNvPr id="12" name="TextBox 4">
            <a:extLst>
              <a:ext uri="{FF2B5EF4-FFF2-40B4-BE49-F238E27FC236}">
                <a16:creationId xmlns:a16="http://schemas.microsoft.com/office/drawing/2014/main" id="{B5D5207A-922E-4B06-894A-4D6D9B122357}"/>
              </a:ext>
            </a:extLst>
          </p:cNvPr>
          <p:cNvSpPr txBox="1">
            <a:spLocks noChangeArrowheads="1"/>
          </p:cNvSpPr>
          <p:nvPr/>
        </p:nvSpPr>
        <p:spPr bwMode="auto">
          <a:xfrm>
            <a:off x="393181" y="204373"/>
            <a:ext cx="8357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pPr>
            <a:r>
              <a:rPr lang="en-US" altLang="en-US" sz="4000" b="1" dirty="0">
                <a:latin typeface="Arial" panose="020B0604020202020204" pitchFamily="34" charset="0"/>
                <a:cs typeface="Arial" panose="020B0604020202020204" pitchFamily="34" charset="0"/>
              </a:rPr>
              <a:t>Global statistics</a:t>
            </a:r>
          </a:p>
        </p:txBody>
      </p:sp>
    </p:spTree>
    <p:extLst>
      <p:ext uri="{BB962C8B-B14F-4D97-AF65-F5344CB8AC3E}">
        <p14:creationId xmlns:p14="http://schemas.microsoft.com/office/powerpoint/2010/main" val="3907995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2015 CAMS 055 Corporate PowerPoint4.png">
            <a:extLst>
              <a:ext uri="{FF2B5EF4-FFF2-40B4-BE49-F238E27FC236}">
                <a16:creationId xmlns:a16="http://schemas.microsoft.com/office/drawing/2014/main" id="{52B4E1A1-A744-4DC0-AAE3-4CAAB6C4B1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122837A-FD2E-40A8-B759-EB7286CFCB50}"/>
              </a:ext>
            </a:extLst>
          </p:cNvPr>
          <p:cNvSpPr txBox="1"/>
          <p:nvPr/>
        </p:nvSpPr>
        <p:spPr>
          <a:xfrm>
            <a:off x="255508" y="4260668"/>
            <a:ext cx="8888492" cy="1938992"/>
          </a:xfrm>
          <a:prstGeom prst="rect">
            <a:avLst/>
          </a:prstGeom>
          <a:noFill/>
        </p:spPr>
        <p:txBody>
          <a:bodyPr wrap="square" rtlCol="0">
            <a:spAutoFit/>
          </a:bodyPr>
          <a:lstStyle/>
          <a:p>
            <a:pPr marL="285750" indent="-285750">
              <a:buFont typeface="Wingdings" panose="05000000000000000000" pitchFamily="2" charset="2"/>
              <a:buChar char="v"/>
            </a:pPr>
            <a:r>
              <a:rPr lang="en-GB" sz="2000" dirty="0"/>
              <a:t>Low agreement in Canada, Russia. Satellite poor performance? </a:t>
            </a:r>
          </a:p>
          <a:p>
            <a:pPr marL="285750" indent="-285750">
              <a:buFont typeface="Wingdings" panose="05000000000000000000" pitchFamily="2" charset="2"/>
              <a:buChar char="v"/>
            </a:pPr>
            <a:r>
              <a:rPr lang="en-GB" sz="2000" dirty="0"/>
              <a:t>High correlations in regions with pronounced seasonal cycle. </a:t>
            </a:r>
            <a:r>
              <a:rPr lang="en-GB" sz="2000" b="1" dirty="0"/>
              <a:t>r </a:t>
            </a:r>
            <a:r>
              <a:rPr lang="en-GB" sz="2000" dirty="0"/>
              <a:t>reduces when focus on anomalies. </a:t>
            </a:r>
          </a:p>
          <a:p>
            <a:pPr marL="285750" indent="-285750">
              <a:buFont typeface="Wingdings" panose="05000000000000000000" pitchFamily="2" charset="2"/>
              <a:buChar char="v"/>
            </a:pPr>
            <a:r>
              <a:rPr lang="en-GB" sz="2000" dirty="0"/>
              <a:t>Models are generally consistent with each other. (Is this surprising since they were all scaled to the observations?)</a:t>
            </a:r>
          </a:p>
          <a:p>
            <a:pPr marL="285750" indent="-285750">
              <a:buFont typeface="Wingdings" panose="05000000000000000000" pitchFamily="2" charset="2"/>
              <a:buChar char="v"/>
            </a:pPr>
            <a:endParaRPr lang="en-GB" sz="2000" dirty="0"/>
          </a:p>
        </p:txBody>
      </p:sp>
      <p:sp>
        <p:nvSpPr>
          <p:cNvPr id="12" name="TextBox 4">
            <a:extLst>
              <a:ext uri="{FF2B5EF4-FFF2-40B4-BE49-F238E27FC236}">
                <a16:creationId xmlns:a16="http://schemas.microsoft.com/office/drawing/2014/main" id="{B5D5207A-922E-4B06-894A-4D6D9B122357}"/>
              </a:ext>
            </a:extLst>
          </p:cNvPr>
          <p:cNvSpPr txBox="1">
            <a:spLocks noChangeArrowheads="1"/>
          </p:cNvSpPr>
          <p:nvPr/>
        </p:nvSpPr>
        <p:spPr bwMode="auto">
          <a:xfrm>
            <a:off x="423689" y="103530"/>
            <a:ext cx="8357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pPr>
            <a:r>
              <a:rPr lang="en-US" altLang="en-US" sz="4000" b="1" dirty="0">
                <a:latin typeface="Arial" panose="020B0604020202020204" pitchFamily="34" charset="0"/>
                <a:cs typeface="Arial" panose="020B0604020202020204" pitchFamily="34" charset="0"/>
              </a:rPr>
              <a:t>Regional breakdown</a:t>
            </a:r>
          </a:p>
        </p:txBody>
      </p:sp>
      <p:pic>
        <p:nvPicPr>
          <p:cNvPr id="3" name="Picture 2">
            <a:extLst>
              <a:ext uri="{FF2B5EF4-FFF2-40B4-BE49-F238E27FC236}">
                <a16:creationId xmlns:a16="http://schemas.microsoft.com/office/drawing/2014/main" id="{3D6FFD2A-5475-45C0-8CFD-B8648B5098F7}"/>
              </a:ext>
            </a:extLst>
          </p:cNvPr>
          <p:cNvPicPr>
            <a:picLocks noChangeAspect="1"/>
          </p:cNvPicPr>
          <p:nvPr/>
        </p:nvPicPr>
        <p:blipFill rotWithShape="1">
          <a:blip r:embed="rId3">
            <a:extLst>
              <a:ext uri="{28A0092B-C50C-407E-A947-70E740481C1C}">
                <a14:useLocalDpi xmlns:a14="http://schemas.microsoft.com/office/drawing/2010/main" val="0"/>
              </a:ext>
            </a:extLst>
          </a:blip>
          <a:srcRect b="3181"/>
          <a:stretch/>
        </p:blipFill>
        <p:spPr>
          <a:xfrm>
            <a:off x="0" y="616627"/>
            <a:ext cx="9144000" cy="3710444"/>
          </a:xfrm>
          <a:prstGeom prst="rect">
            <a:avLst/>
          </a:prstGeom>
        </p:spPr>
      </p:pic>
      <p:sp>
        <p:nvSpPr>
          <p:cNvPr id="5" name="TextBox 4">
            <a:extLst>
              <a:ext uri="{FF2B5EF4-FFF2-40B4-BE49-F238E27FC236}">
                <a16:creationId xmlns:a16="http://schemas.microsoft.com/office/drawing/2014/main" id="{259CF77A-D12D-4989-83F0-7035E44CB53F}"/>
              </a:ext>
            </a:extLst>
          </p:cNvPr>
          <p:cNvSpPr txBox="1"/>
          <p:nvPr/>
        </p:nvSpPr>
        <p:spPr>
          <a:xfrm>
            <a:off x="2180492" y="695406"/>
            <a:ext cx="357790" cy="461665"/>
          </a:xfrm>
          <a:prstGeom prst="rect">
            <a:avLst/>
          </a:prstGeom>
          <a:noFill/>
        </p:spPr>
        <p:txBody>
          <a:bodyPr wrap="square" rtlCol="0">
            <a:spAutoFit/>
          </a:bodyPr>
          <a:lstStyle/>
          <a:p>
            <a:r>
              <a:rPr lang="en-GB" sz="2400" b="1" dirty="0"/>
              <a:t>r</a:t>
            </a:r>
          </a:p>
        </p:txBody>
      </p:sp>
      <p:sp>
        <p:nvSpPr>
          <p:cNvPr id="10" name="TextBox 9">
            <a:extLst>
              <a:ext uri="{FF2B5EF4-FFF2-40B4-BE49-F238E27FC236}">
                <a16:creationId xmlns:a16="http://schemas.microsoft.com/office/drawing/2014/main" id="{F4F9F481-4680-4BA6-A0FD-6D65CE844B11}"/>
              </a:ext>
            </a:extLst>
          </p:cNvPr>
          <p:cNvSpPr txBox="1"/>
          <p:nvPr/>
        </p:nvSpPr>
        <p:spPr>
          <a:xfrm>
            <a:off x="6157914" y="731963"/>
            <a:ext cx="2463571" cy="461665"/>
          </a:xfrm>
          <a:prstGeom prst="rect">
            <a:avLst/>
          </a:prstGeom>
          <a:noFill/>
        </p:spPr>
        <p:txBody>
          <a:bodyPr wrap="square" rtlCol="0">
            <a:spAutoFit/>
          </a:bodyPr>
          <a:lstStyle/>
          <a:p>
            <a:r>
              <a:rPr lang="en-GB" sz="2400" b="1" dirty="0"/>
              <a:t>r (anomalies)</a:t>
            </a:r>
          </a:p>
        </p:txBody>
      </p:sp>
    </p:spTree>
    <p:extLst>
      <p:ext uri="{BB962C8B-B14F-4D97-AF65-F5344CB8AC3E}">
        <p14:creationId xmlns:p14="http://schemas.microsoft.com/office/powerpoint/2010/main" val="2509609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440A-EEB1-7B48-B5F8-72E5FCDE88DC}"/>
              </a:ext>
            </a:extLst>
          </p:cNvPr>
          <p:cNvSpPr>
            <a:spLocks noGrp="1"/>
          </p:cNvSpPr>
          <p:nvPr>
            <p:ph type="title"/>
          </p:nvPr>
        </p:nvSpPr>
        <p:spPr>
          <a:xfrm>
            <a:off x="186766" y="500720"/>
            <a:ext cx="8652505" cy="1143480"/>
          </a:xfrm>
        </p:spPr>
        <p:txBody>
          <a:bodyPr/>
          <a:lstStyle/>
          <a:p>
            <a:r>
              <a:rPr lang="en-US" sz="3200" dirty="0"/>
              <a:t>Widespread seasonal compensation effects of spring warming on northern plant productivity </a:t>
            </a:r>
            <a:br>
              <a:rPr lang="en-GB" dirty="0"/>
            </a:br>
            <a:endParaRPr lang="en-US" dirty="0"/>
          </a:p>
        </p:txBody>
      </p:sp>
      <p:pic>
        <p:nvPicPr>
          <p:cNvPr id="5" name="Picture 4">
            <a:extLst>
              <a:ext uri="{FF2B5EF4-FFF2-40B4-BE49-F238E27FC236}">
                <a16:creationId xmlns:a16="http://schemas.microsoft.com/office/drawing/2014/main" id="{2525010F-3A27-D448-9B8F-A7480111532C}"/>
              </a:ext>
            </a:extLst>
          </p:cNvPr>
          <p:cNvPicPr>
            <a:picLocks noChangeAspect="1"/>
          </p:cNvPicPr>
          <p:nvPr/>
        </p:nvPicPr>
        <p:blipFill rotWithShape="1">
          <a:blip r:embed="rId3"/>
          <a:srcRect b="50976"/>
          <a:stretch/>
        </p:blipFill>
        <p:spPr>
          <a:xfrm>
            <a:off x="59008" y="1644200"/>
            <a:ext cx="8908019" cy="4248906"/>
          </a:xfrm>
          <a:prstGeom prst="rect">
            <a:avLst/>
          </a:prstGeom>
        </p:spPr>
      </p:pic>
      <p:sp>
        <p:nvSpPr>
          <p:cNvPr id="6" name="TextBox 5">
            <a:extLst>
              <a:ext uri="{FF2B5EF4-FFF2-40B4-BE49-F238E27FC236}">
                <a16:creationId xmlns:a16="http://schemas.microsoft.com/office/drawing/2014/main" id="{95D750E2-B190-724B-98A7-DE68754A5F77}"/>
              </a:ext>
            </a:extLst>
          </p:cNvPr>
          <p:cNvSpPr txBox="1"/>
          <p:nvPr/>
        </p:nvSpPr>
        <p:spPr>
          <a:xfrm>
            <a:off x="6528444" y="6451294"/>
            <a:ext cx="2154757" cy="276999"/>
          </a:xfrm>
          <a:prstGeom prst="rect">
            <a:avLst/>
          </a:prstGeom>
          <a:noFill/>
        </p:spPr>
        <p:txBody>
          <a:bodyPr wrap="none" rtlCol="0">
            <a:spAutoFit/>
          </a:bodyPr>
          <a:lstStyle/>
          <a:p>
            <a:r>
              <a:rPr lang="en-US" sz="1200" dirty="0" err="1"/>
              <a:t>Buermann</a:t>
            </a:r>
            <a:r>
              <a:rPr lang="en-US" sz="1200" dirty="0"/>
              <a:t> et al. Nature 2018</a:t>
            </a:r>
          </a:p>
        </p:txBody>
      </p:sp>
    </p:spTree>
    <p:extLst>
      <p:ext uri="{BB962C8B-B14F-4D97-AF65-F5344CB8AC3E}">
        <p14:creationId xmlns:p14="http://schemas.microsoft.com/office/powerpoint/2010/main" val="2833734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dirty="0">
              <a:latin typeface="Arial Narrow"/>
              <a:ea typeface="ＭＳ Ｐゴシック" pitchFamily="34" charset="-128"/>
              <a:cs typeface="Arial Narrow"/>
            </a:endParaRPr>
          </a:p>
        </p:txBody>
      </p:sp>
      <p:sp>
        <p:nvSpPr>
          <p:cNvPr id="4" name="Title 3"/>
          <p:cNvSpPr>
            <a:spLocks noGrp="1"/>
          </p:cNvSpPr>
          <p:nvPr>
            <p:ph type="title"/>
          </p:nvPr>
        </p:nvSpPr>
        <p:spPr/>
        <p:txBody>
          <a:bodyPr>
            <a:normAutofit/>
          </a:bodyPr>
          <a:lstStyle/>
          <a:p>
            <a:r>
              <a:rPr lang="en-GB" altLang="en-US" noProof="0" dirty="0">
                <a:ea typeface="ＭＳ Ｐゴシック" pitchFamily="34" charset="-128"/>
              </a:rPr>
              <a:t>Drylands</a:t>
            </a:r>
            <a:endParaRPr lang="en-GB" noProof="0" dirty="0"/>
          </a:p>
        </p:txBody>
      </p:sp>
    </p:spTree>
    <p:extLst>
      <p:ext uri="{BB962C8B-B14F-4D97-AF65-F5344CB8AC3E}">
        <p14:creationId xmlns:p14="http://schemas.microsoft.com/office/powerpoint/2010/main" val="1437998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B0C287-9E58-F34B-826E-BCE13D050A25}"/>
              </a:ext>
            </a:extLst>
          </p:cNvPr>
          <p:cNvPicPr>
            <a:picLocks noChangeAspect="1"/>
          </p:cNvPicPr>
          <p:nvPr/>
        </p:nvPicPr>
        <p:blipFill>
          <a:blip r:embed="rId3"/>
          <a:stretch>
            <a:fillRect/>
          </a:stretch>
        </p:blipFill>
        <p:spPr>
          <a:xfrm>
            <a:off x="5642758" y="1630115"/>
            <a:ext cx="3244074" cy="5185126"/>
          </a:xfrm>
          <a:prstGeom prst="rect">
            <a:avLst/>
          </a:prstGeom>
        </p:spPr>
      </p:pic>
      <p:pic>
        <p:nvPicPr>
          <p:cNvPr id="6" name="Picture 5" descr="Screen Shot 2015-05-20 at 09.36.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822295"/>
            <a:ext cx="5642756" cy="1819468"/>
          </a:xfrm>
          <a:prstGeom prst="rect">
            <a:avLst/>
          </a:prstGeom>
        </p:spPr>
      </p:pic>
      <p:sp>
        <p:nvSpPr>
          <p:cNvPr id="7" name="TextBox 6"/>
          <p:cNvSpPr txBox="1"/>
          <p:nvPr/>
        </p:nvSpPr>
        <p:spPr>
          <a:xfrm>
            <a:off x="203636" y="3914901"/>
            <a:ext cx="2553560" cy="307777"/>
          </a:xfrm>
          <a:prstGeom prst="rect">
            <a:avLst/>
          </a:prstGeom>
          <a:noFill/>
        </p:spPr>
        <p:txBody>
          <a:bodyPr wrap="square" lIns="91400" tIns="45702" rIns="91400" bIns="45702" rtlCol="0">
            <a:spAutoFit/>
          </a:bodyPr>
          <a:lstStyle/>
          <a:p>
            <a:r>
              <a:rPr lang="en-GB" sz="1400" dirty="0"/>
              <a:t>Science, May 22, 2015 </a:t>
            </a:r>
          </a:p>
        </p:txBody>
      </p:sp>
      <p:sp>
        <p:nvSpPr>
          <p:cNvPr id="8" name="Rectangle 7"/>
          <p:cNvSpPr txBox="1">
            <a:spLocks noChangeArrowheads="1"/>
          </p:cNvSpPr>
          <p:nvPr/>
        </p:nvSpPr>
        <p:spPr>
          <a:xfrm>
            <a:off x="0" y="242190"/>
            <a:ext cx="9144000" cy="877888"/>
          </a:xfrm>
          <a:prstGeom prst="rect">
            <a:avLst/>
          </a:prstGeom>
          <a:solidFill>
            <a:srgbClr val="FFFFFF"/>
          </a:solidFill>
          <a:ln>
            <a:solidFill>
              <a:srgbClr val="FFFFFF"/>
            </a:solidFill>
          </a:ln>
        </p:spPr>
        <p:txBody>
          <a:bodyPr vert="horz" lIns="91400" tIns="45702" rIns="91400" bIns="45702"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GB" sz="3400" dirty="0">
                <a:solidFill>
                  <a:srgbClr val="000000"/>
                </a:solidFill>
              </a:rPr>
              <a:t>Drylands important for Trend and IAV in Land C sink</a:t>
            </a:r>
            <a:endParaRPr lang="en-GB" sz="3400" baseline="-25000" dirty="0">
              <a:solidFill>
                <a:srgbClr val="000000"/>
              </a:solidFill>
            </a:endParaRPr>
          </a:p>
        </p:txBody>
      </p:sp>
      <p:sp>
        <p:nvSpPr>
          <p:cNvPr id="2" name="Rectangle 1"/>
          <p:cNvSpPr/>
          <p:nvPr/>
        </p:nvSpPr>
        <p:spPr>
          <a:xfrm>
            <a:off x="6743700" y="1675562"/>
            <a:ext cx="580216" cy="47625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FE73A1-9802-284E-B641-A0DF6837A153}"/>
              </a:ext>
            </a:extLst>
          </p:cNvPr>
          <p:cNvPicPr>
            <a:picLocks noChangeAspect="1"/>
          </p:cNvPicPr>
          <p:nvPr/>
        </p:nvPicPr>
        <p:blipFill>
          <a:blip r:embed="rId5"/>
          <a:stretch>
            <a:fillRect/>
          </a:stretch>
        </p:blipFill>
        <p:spPr>
          <a:xfrm>
            <a:off x="203636" y="1489349"/>
            <a:ext cx="5108576" cy="2422817"/>
          </a:xfrm>
          <a:prstGeom prst="rect">
            <a:avLst/>
          </a:prstGeom>
        </p:spPr>
      </p:pic>
    </p:spTree>
    <p:extLst>
      <p:ext uri="{BB962C8B-B14F-4D97-AF65-F5344CB8AC3E}">
        <p14:creationId xmlns:p14="http://schemas.microsoft.com/office/powerpoint/2010/main" val="1167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bwMode="auto">
          <a:xfrm>
            <a:off x="105479" y="4708675"/>
            <a:ext cx="4484857" cy="9988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600" dirty="0">
                <a:solidFill>
                  <a:srgbClr val="4C9BDB"/>
                </a:solidFill>
                <a:latin typeface="Calibri"/>
                <a:ea typeface="ＭＳ Ｐゴシック" charset="0"/>
                <a:cs typeface="Calibri"/>
              </a:rPr>
              <a:t>More information, data sources and data files: </a:t>
            </a:r>
          </a:p>
          <a:p>
            <a:pPr algn="ctr"/>
            <a:r>
              <a:rPr lang="en-AU" sz="1600" dirty="0">
                <a:solidFill>
                  <a:srgbClr val="4C9BDB"/>
                </a:solidFill>
                <a:latin typeface="Calibri"/>
                <a:ea typeface="ＭＳ Ｐゴシック" charset="0"/>
                <a:cs typeface="Calibri"/>
                <a:hlinkClick r:id="rId3"/>
              </a:rPr>
              <a:t>www.globalcarbonproject.org</a:t>
            </a:r>
            <a:endParaRPr lang="en-AU" sz="1600" dirty="0">
              <a:solidFill>
                <a:srgbClr val="4C9BDB"/>
              </a:solidFill>
              <a:latin typeface="Calibri"/>
              <a:ea typeface="ＭＳ Ｐゴシック" charset="0"/>
              <a:cs typeface="Calibri"/>
            </a:endParaRPr>
          </a:p>
          <a:p>
            <a:pPr algn="ctr"/>
            <a:r>
              <a:rPr lang="en-AU" sz="1600" dirty="0">
                <a:solidFill>
                  <a:srgbClr val="4C9BDB"/>
                </a:solidFill>
                <a:latin typeface="Calibri"/>
                <a:ea typeface="ＭＳ Ｐゴシック" charset="0"/>
                <a:cs typeface="Calibri"/>
              </a:rPr>
              <a:t>Contact: </a:t>
            </a:r>
            <a:r>
              <a:rPr lang="en-GB" sz="1600" dirty="0">
                <a:solidFill>
                  <a:srgbClr val="4C9BDB"/>
                </a:solidFill>
                <a:latin typeface="Calibri"/>
                <a:ea typeface="ＭＳ Ｐゴシック" charset="0"/>
                <a:cs typeface="Calibri"/>
                <a:hlinkClick r:id="rId4"/>
              </a:rPr>
              <a:t>c.lequere@uea.ac.uk</a:t>
            </a:r>
            <a:r>
              <a:rPr lang="en-GB" sz="1600" dirty="0">
                <a:solidFill>
                  <a:srgbClr val="4C9BDB"/>
                </a:solidFill>
                <a:latin typeface="Calibri"/>
                <a:ea typeface="ＭＳ Ｐゴシック" charset="0"/>
                <a:cs typeface="Calibri"/>
              </a:rPr>
              <a:t> </a:t>
            </a:r>
          </a:p>
        </p:txBody>
      </p:sp>
      <p:sp>
        <p:nvSpPr>
          <p:cNvPr id="15" name="Text Placeholder 2"/>
          <p:cNvSpPr txBox="1">
            <a:spLocks/>
          </p:cNvSpPr>
          <p:nvPr/>
        </p:nvSpPr>
        <p:spPr bwMode="auto">
          <a:xfrm>
            <a:off x="4499491" y="4719949"/>
            <a:ext cx="4484857" cy="10345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600" dirty="0">
                <a:solidFill>
                  <a:srgbClr val="4C9BDB"/>
                </a:solidFill>
                <a:latin typeface="Calibri"/>
                <a:ea typeface="ＭＳ Ｐゴシック" charset="0"/>
                <a:cs typeface="Calibri"/>
              </a:rPr>
              <a:t>More information, data sources and data files: </a:t>
            </a:r>
          </a:p>
          <a:p>
            <a:pPr algn="ctr"/>
            <a:r>
              <a:rPr lang="en-AU" sz="1600" dirty="0">
                <a:solidFill>
                  <a:srgbClr val="4C9BDB"/>
                </a:solidFill>
                <a:latin typeface="Calibri"/>
                <a:ea typeface="ＭＳ Ｐゴシック" charset="0"/>
                <a:cs typeface="Calibri"/>
                <a:hlinkClick r:id="rId5"/>
              </a:rPr>
              <a:t>www.globalcarbonatlas.org</a:t>
            </a:r>
            <a:endParaRPr lang="en-AU" sz="1600" dirty="0">
              <a:solidFill>
                <a:srgbClr val="4C9BDB"/>
              </a:solidFill>
              <a:latin typeface="Calibri"/>
              <a:ea typeface="ＭＳ Ｐゴシック" charset="0"/>
              <a:cs typeface="Calibri"/>
            </a:endParaRPr>
          </a:p>
          <a:p>
            <a:pPr algn="ctr"/>
            <a:r>
              <a:rPr lang="en-AU" sz="1400" dirty="0">
                <a:solidFill>
                  <a:srgbClr val="4C9BDB"/>
                </a:solidFill>
                <a:ea typeface="ＭＳ Ｐゴシック" charset="0"/>
                <a:cs typeface="Calibri"/>
              </a:rPr>
              <a:t>(funded in part by BNP Paribas Foundation)</a:t>
            </a:r>
          </a:p>
          <a:p>
            <a:pPr algn="ctr"/>
            <a:r>
              <a:rPr lang="en-AU" sz="1600" dirty="0">
                <a:solidFill>
                  <a:srgbClr val="4C9BDB"/>
                </a:solidFill>
                <a:latin typeface="Calibri"/>
                <a:ea typeface="ＭＳ Ｐゴシック" charset="0"/>
                <a:cs typeface="Calibri"/>
              </a:rPr>
              <a:t>Contact: </a:t>
            </a:r>
            <a:r>
              <a:rPr lang="en-AU" sz="1600" dirty="0">
                <a:solidFill>
                  <a:srgbClr val="4C9BDB"/>
                </a:solidFill>
                <a:latin typeface="Calibri"/>
                <a:ea typeface="ＭＳ Ｐゴシック" charset="0"/>
                <a:cs typeface="Calibri"/>
                <a:hlinkClick r:id="rId6"/>
              </a:rPr>
              <a:t>philippe.ciais@lsce.ipsl.fr</a:t>
            </a:r>
            <a:r>
              <a:rPr lang="en-AU" sz="1600" dirty="0">
                <a:solidFill>
                  <a:srgbClr val="4C9BDB"/>
                </a:solidFill>
                <a:latin typeface="Calibri"/>
                <a:ea typeface="ＭＳ Ｐゴシック" charset="0"/>
                <a:cs typeface="Calibri"/>
              </a:rPr>
              <a:t> </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5425" y="1377774"/>
            <a:ext cx="4517344" cy="3102273"/>
          </a:xfrm>
          <a:prstGeom prst="rect">
            <a:avLst/>
          </a:prstGeom>
          <a:ln>
            <a:solidFill>
              <a:srgbClr val="4C9BDB"/>
            </a:solidFill>
          </a:ln>
        </p:spPr>
      </p:pic>
      <p:sp>
        <p:nvSpPr>
          <p:cNvPr id="3" name="Title 2"/>
          <p:cNvSpPr>
            <a:spLocks noGrp="1"/>
          </p:cNvSpPr>
          <p:nvPr>
            <p:ph type="title"/>
          </p:nvPr>
        </p:nvSpPr>
        <p:spPr>
          <a:xfrm>
            <a:off x="1855510" y="0"/>
            <a:ext cx="7288490" cy="814575"/>
          </a:xfrm>
        </p:spPr>
        <p:txBody>
          <a:bodyPr>
            <a:noAutofit/>
          </a:bodyPr>
          <a:lstStyle/>
          <a:p>
            <a:r>
              <a:rPr lang="en-GB" sz="3200" dirty="0"/>
              <a:t>Global </a:t>
            </a:r>
            <a:r>
              <a:rPr lang="en-GB" sz="3200"/>
              <a:t>Carbon Budget </a:t>
            </a:r>
            <a:r>
              <a:rPr lang="en-GB" sz="3200" dirty="0"/>
              <a:t>Annual Updates</a:t>
            </a:r>
            <a:endParaRPr lang="en-GB" sz="3200" noProof="0"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25" y="1755232"/>
            <a:ext cx="3844293" cy="2510559"/>
          </a:xfrm>
          <a:prstGeom prst="rect">
            <a:avLst/>
          </a:prstGeom>
          <a:ln>
            <a:solidFill>
              <a:srgbClr val="4C9BDB"/>
            </a:solidFill>
          </a:ln>
        </p:spPr>
      </p:pic>
    </p:spTree>
    <p:extLst>
      <p:ext uri="{BB962C8B-B14F-4D97-AF65-F5344CB8AC3E}">
        <p14:creationId xmlns:p14="http://schemas.microsoft.com/office/powerpoint/2010/main" val="3533060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ChangeArrowheads="1"/>
          </p:cNvSpPr>
          <p:nvPr/>
        </p:nvSpPr>
        <p:spPr>
          <a:xfrm>
            <a:off x="0" y="0"/>
            <a:ext cx="9144000" cy="877888"/>
          </a:xfrm>
          <a:prstGeom prst="rect">
            <a:avLst/>
          </a:prstGeom>
          <a:solidFill>
            <a:srgbClr val="FFFFFF"/>
          </a:solidFill>
          <a:ln>
            <a:solidFill>
              <a:srgbClr val="FFFFFF"/>
            </a:solidFill>
          </a:ln>
        </p:spPr>
        <p:txBody>
          <a:bodyPr vert="horz" lIns="91400" tIns="45702" rIns="91400" bIns="45702"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GB" sz="3400" dirty="0">
                <a:solidFill>
                  <a:srgbClr val="000000"/>
                </a:solidFill>
              </a:rPr>
              <a:t>Importance of dry ecosystems in the carbon cycle</a:t>
            </a:r>
            <a:endParaRPr lang="en-GB" sz="3400" baseline="-25000" dirty="0">
              <a:solidFill>
                <a:srgbClr val="000000"/>
              </a:solidFill>
            </a:endParaRPr>
          </a:p>
        </p:txBody>
      </p:sp>
      <p:sp>
        <p:nvSpPr>
          <p:cNvPr id="8" name="TextBox 7"/>
          <p:cNvSpPr txBox="1"/>
          <p:nvPr/>
        </p:nvSpPr>
        <p:spPr>
          <a:xfrm>
            <a:off x="78828" y="4204425"/>
            <a:ext cx="5373489" cy="1754326"/>
          </a:xfrm>
          <a:prstGeom prst="rect">
            <a:avLst/>
          </a:prstGeom>
          <a:noFill/>
        </p:spPr>
        <p:txBody>
          <a:bodyPr wrap="square" rtlCol="0">
            <a:spAutoFit/>
          </a:bodyPr>
          <a:lstStyle/>
          <a:p>
            <a:r>
              <a:rPr lang="en-US" dirty="0"/>
              <a:t>Drylands cover 40% of the global land area</a:t>
            </a:r>
          </a:p>
          <a:p>
            <a:endParaRPr lang="en-US" dirty="0"/>
          </a:p>
          <a:p>
            <a:r>
              <a:rPr lang="en-US" dirty="0"/>
              <a:t>&gt;25% terrestrial C (small per unit area, but large-area)</a:t>
            </a:r>
          </a:p>
          <a:p>
            <a:endParaRPr lang="en-US" dirty="0"/>
          </a:p>
          <a:p>
            <a:r>
              <a:rPr lang="en-US" dirty="0"/>
              <a:t>High variability in climate and C uptake and release very sensitive to variability</a:t>
            </a:r>
          </a:p>
        </p:txBody>
      </p:sp>
      <p:pic>
        <p:nvPicPr>
          <p:cNvPr id="6" name="Picture 5"/>
          <p:cNvPicPr/>
          <p:nvPr/>
        </p:nvPicPr>
        <p:blipFill rotWithShape="1">
          <a:blip r:embed="rId2">
            <a:extLst>
              <a:ext uri="{28A0092B-C50C-407E-A947-70E740481C1C}">
                <a14:useLocalDpi xmlns:a14="http://schemas.microsoft.com/office/drawing/2010/main" val="0"/>
              </a:ext>
            </a:extLst>
          </a:blip>
          <a:srcRect l="2720" t="-1550" b="52243"/>
          <a:stretch/>
        </p:blipFill>
        <p:spPr bwMode="auto">
          <a:xfrm>
            <a:off x="0" y="1144708"/>
            <a:ext cx="5436552" cy="2792897"/>
          </a:xfrm>
          <a:prstGeom prst="rect">
            <a:avLst/>
          </a:prstGeom>
          <a:noFill/>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pic>
        <p:nvPicPr>
          <p:cNvPr id="11" name="image04.png"/>
          <p:cNvPicPr/>
          <p:nvPr/>
        </p:nvPicPr>
        <p:blipFill rotWithShape="1">
          <a:blip r:embed="rId3"/>
          <a:srcRect l="42297"/>
          <a:stretch/>
        </p:blipFill>
        <p:spPr>
          <a:xfrm>
            <a:off x="5655003" y="1437509"/>
            <a:ext cx="3306871" cy="4203700"/>
          </a:xfrm>
          <a:prstGeom prst="rect">
            <a:avLst/>
          </a:prstGeom>
          <a:ln/>
        </p:spPr>
      </p:pic>
      <p:sp>
        <p:nvSpPr>
          <p:cNvPr id="2" name="TextBox 1"/>
          <p:cNvSpPr txBox="1"/>
          <p:nvPr/>
        </p:nvSpPr>
        <p:spPr>
          <a:xfrm>
            <a:off x="5828424" y="5681752"/>
            <a:ext cx="2527300" cy="276999"/>
          </a:xfrm>
          <a:prstGeom prst="rect">
            <a:avLst/>
          </a:prstGeom>
          <a:noFill/>
        </p:spPr>
        <p:txBody>
          <a:bodyPr wrap="square" rtlCol="0">
            <a:spAutoFit/>
          </a:bodyPr>
          <a:lstStyle/>
          <a:p>
            <a:r>
              <a:rPr lang="en-US" sz="1200" dirty="0" err="1"/>
              <a:t>Sevilleta</a:t>
            </a:r>
            <a:r>
              <a:rPr lang="en-US" sz="1200" dirty="0"/>
              <a:t> LTER, Courtesy, Scott Collins </a:t>
            </a:r>
          </a:p>
        </p:txBody>
      </p:sp>
    </p:spTree>
    <p:extLst>
      <p:ext uri="{BB962C8B-B14F-4D97-AF65-F5344CB8AC3E}">
        <p14:creationId xmlns:p14="http://schemas.microsoft.com/office/powerpoint/2010/main" val="3637759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26"/>
            <a:ext cx="8229600" cy="768190"/>
          </a:xfrm>
        </p:spPr>
        <p:txBody>
          <a:bodyPr>
            <a:normAutofit fontScale="90000"/>
          </a:bodyPr>
          <a:lstStyle/>
          <a:p>
            <a:r>
              <a:rPr lang="en-US" dirty="0"/>
              <a:t>Changing semi-arid climate sensitivity</a:t>
            </a:r>
          </a:p>
        </p:txBody>
      </p:sp>
      <p:sp>
        <p:nvSpPr>
          <p:cNvPr id="3" name="Content Placeholder 2"/>
          <p:cNvSpPr>
            <a:spLocks noGrp="1"/>
          </p:cNvSpPr>
          <p:nvPr>
            <p:ph idx="1"/>
          </p:nvPr>
        </p:nvSpPr>
        <p:spPr>
          <a:xfrm>
            <a:off x="85383" y="902862"/>
            <a:ext cx="9058617" cy="2770780"/>
          </a:xfrm>
        </p:spPr>
        <p:txBody>
          <a:bodyPr>
            <a:normAutofit/>
          </a:bodyPr>
          <a:lstStyle/>
          <a:p>
            <a:pPr lvl="1"/>
            <a:r>
              <a:rPr lang="en-US" sz="1800" dirty="0"/>
              <a:t>Invasive species and grazing by domestic animals (Asner et al 2004)</a:t>
            </a:r>
          </a:p>
          <a:p>
            <a:pPr lvl="1"/>
            <a:r>
              <a:rPr lang="en-US" sz="1800" dirty="0"/>
              <a:t>Fire suppression (</a:t>
            </a:r>
            <a:r>
              <a:rPr lang="en-US" sz="1800" dirty="0" err="1"/>
              <a:t>Andela</a:t>
            </a:r>
            <a:r>
              <a:rPr lang="en-US" sz="1800" dirty="0"/>
              <a:t> et al 2013)</a:t>
            </a:r>
          </a:p>
          <a:p>
            <a:pPr lvl="1"/>
            <a:r>
              <a:rPr lang="en-US" sz="1800" dirty="0"/>
              <a:t>Increased water-use efficiency (Donohue et al 2013) and shrub expansion (e.g. +6% across Australia since 1982)</a:t>
            </a:r>
          </a:p>
          <a:p>
            <a:pPr lvl="1"/>
            <a:r>
              <a:rPr lang="en-US" sz="1800" dirty="0"/>
              <a:t>Climate trends (</a:t>
            </a:r>
            <a:r>
              <a:rPr lang="en-US" sz="1800" dirty="0" err="1"/>
              <a:t>Dohohue</a:t>
            </a:r>
            <a:r>
              <a:rPr lang="en-US" sz="1800" dirty="0"/>
              <a:t> et al 2009)</a:t>
            </a:r>
          </a:p>
          <a:p>
            <a:pPr lvl="1"/>
            <a:endParaRPr lang="en-US" sz="1800" dirty="0"/>
          </a:p>
          <a:p>
            <a:pPr lvl="1"/>
            <a:endParaRPr lang="en-US" sz="1800" dirty="0"/>
          </a:p>
        </p:txBody>
      </p:sp>
      <p:sp>
        <p:nvSpPr>
          <p:cNvPr id="9" name="TextBox 8"/>
          <p:cNvSpPr txBox="1"/>
          <p:nvPr/>
        </p:nvSpPr>
        <p:spPr>
          <a:xfrm>
            <a:off x="7101923" y="6338540"/>
            <a:ext cx="1907638" cy="276999"/>
          </a:xfrm>
          <a:prstGeom prst="rect">
            <a:avLst/>
          </a:prstGeom>
          <a:noFill/>
        </p:spPr>
        <p:txBody>
          <a:bodyPr wrap="none" rtlCol="0">
            <a:spAutoFit/>
          </a:bodyPr>
          <a:lstStyle/>
          <a:p>
            <a:r>
              <a:rPr lang="en-US" sz="1200" dirty="0" err="1"/>
              <a:t>Poulter</a:t>
            </a:r>
            <a:r>
              <a:rPr lang="en-US" sz="1200" dirty="0"/>
              <a:t> et al. Nature,  2014</a:t>
            </a:r>
          </a:p>
        </p:txBody>
      </p:sp>
      <p:pic>
        <p:nvPicPr>
          <p:cNvPr id="8" name="Picture 7">
            <a:extLst>
              <a:ext uri="{FF2B5EF4-FFF2-40B4-BE49-F238E27FC236}">
                <a16:creationId xmlns:a16="http://schemas.microsoft.com/office/drawing/2014/main" id="{03EE1628-7E7B-8242-87D4-E439DF43144C}"/>
              </a:ext>
            </a:extLst>
          </p:cNvPr>
          <p:cNvPicPr>
            <a:picLocks noChangeAspect="1"/>
          </p:cNvPicPr>
          <p:nvPr/>
        </p:nvPicPr>
        <p:blipFill>
          <a:blip r:embed="rId3"/>
          <a:stretch>
            <a:fillRect/>
          </a:stretch>
        </p:blipFill>
        <p:spPr>
          <a:xfrm>
            <a:off x="261761" y="2667394"/>
            <a:ext cx="5674095" cy="3506413"/>
          </a:xfrm>
          <a:prstGeom prst="rect">
            <a:avLst/>
          </a:prstGeom>
        </p:spPr>
      </p:pic>
      <p:sp>
        <p:nvSpPr>
          <p:cNvPr id="4" name="TextBox 3">
            <a:extLst>
              <a:ext uri="{FF2B5EF4-FFF2-40B4-BE49-F238E27FC236}">
                <a16:creationId xmlns:a16="http://schemas.microsoft.com/office/drawing/2014/main" id="{1510825B-1CE9-0B4A-9450-C15480CC6396}"/>
              </a:ext>
            </a:extLst>
          </p:cNvPr>
          <p:cNvSpPr txBox="1"/>
          <p:nvPr/>
        </p:nvSpPr>
        <p:spPr>
          <a:xfrm>
            <a:off x="6090269" y="3046536"/>
            <a:ext cx="2899317" cy="2585323"/>
          </a:xfrm>
          <a:prstGeom prst="rect">
            <a:avLst/>
          </a:prstGeom>
          <a:noFill/>
        </p:spPr>
        <p:txBody>
          <a:bodyPr wrap="square" rtlCol="0">
            <a:spAutoFit/>
          </a:bodyPr>
          <a:lstStyle/>
          <a:p>
            <a:pPr marL="285750" indent="-285750">
              <a:buFont typeface="Wingdings" pitchFamily="2" charset="2"/>
              <a:buChar char="v"/>
            </a:pPr>
            <a:r>
              <a:rPr lang="en-US" b="1" dirty="0"/>
              <a:t>Semi-arid carbon uptake is more transitory than in forests?</a:t>
            </a:r>
          </a:p>
          <a:p>
            <a:pPr marL="285750" indent="-285750">
              <a:buFont typeface="Wingdings" pitchFamily="2" charset="2"/>
              <a:buChar char="v"/>
            </a:pPr>
            <a:endParaRPr lang="en-US" b="1" dirty="0"/>
          </a:p>
          <a:p>
            <a:pPr marL="285750" indent="-285750">
              <a:buFont typeface="Wingdings" pitchFamily="2" charset="2"/>
              <a:buChar char="v"/>
            </a:pPr>
            <a:r>
              <a:rPr lang="en-US" b="1" dirty="0"/>
              <a:t>Increasing sensitivity of semi-arid regions not represented in CMIP5 ensemble</a:t>
            </a:r>
          </a:p>
          <a:p>
            <a:pPr marL="285750" indent="-285750">
              <a:buFont typeface="Wingdings" pitchFamily="2" charset="2"/>
              <a:buChar char="v"/>
            </a:pPr>
            <a:endParaRPr lang="en-US" dirty="0"/>
          </a:p>
        </p:txBody>
      </p:sp>
    </p:spTree>
    <p:extLst>
      <p:ext uri="{BB962C8B-B14F-4D97-AF65-F5344CB8AC3E}">
        <p14:creationId xmlns:p14="http://schemas.microsoft.com/office/powerpoint/2010/main" val="1117025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3499" y="2517598"/>
            <a:ext cx="8212238" cy="1316096"/>
          </a:xfrm>
        </p:spPr>
        <p:txBody>
          <a:bodyPr>
            <a:normAutofit fontScale="90000"/>
          </a:bodyPr>
          <a:lstStyle/>
          <a:p>
            <a:r>
              <a:rPr lang="en-GB" dirty="0"/>
              <a:t>(Dryland Regions control Interannual Variability In Global Carbon flux)</a:t>
            </a:r>
          </a:p>
        </p:txBody>
      </p:sp>
      <p:sp>
        <p:nvSpPr>
          <p:cNvPr id="3" name="Subtitle 2"/>
          <p:cNvSpPr>
            <a:spLocks noGrp="1"/>
          </p:cNvSpPr>
          <p:nvPr>
            <p:ph type="subTitle" idx="1"/>
          </p:nvPr>
        </p:nvSpPr>
        <p:spPr>
          <a:xfrm>
            <a:off x="1299258" y="4123471"/>
            <a:ext cx="6858000" cy="800127"/>
          </a:xfrm>
        </p:spPr>
        <p:txBody>
          <a:bodyPr>
            <a:normAutofit/>
          </a:bodyPr>
          <a:lstStyle/>
          <a:p>
            <a:r>
              <a:rPr lang="en-GB" sz="2100" dirty="0"/>
              <a:t>Core Team: Richard Brazier, Andrew Cunliffe, Stephen Sitch, Tim Hill, Karen Anderson and Fabio Boschetti</a:t>
            </a:r>
          </a:p>
        </p:txBody>
      </p:sp>
      <p:sp>
        <p:nvSpPr>
          <p:cNvPr id="4" name="Subtitle 2"/>
          <p:cNvSpPr txBox="1">
            <a:spLocks/>
          </p:cNvSpPr>
          <p:nvPr/>
        </p:nvSpPr>
        <p:spPr>
          <a:xfrm>
            <a:off x="2002420" y="5541993"/>
            <a:ext cx="1658074" cy="34189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500" dirty="0"/>
              <a:t>3.5 year project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117" y="5085957"/>
            <a:ext cx="2265744" cy="461645"/>
          </a:xfrm>
          <a:prstGeom prst="rect">
            <a:avLst/>
          </a:prstGeom>
        </p:spPr>
      </p:pic>
      <p:sp>
        <p:nvSpPr>
          <p:cNvPr id="7" name="Title 1"/>
          <p:cNvSpPr txBox="1">
            <a:spLocks/>
          </p:cNvSpPr>
          <p:nvPr/>
        </p:nvSpPr>
        <p:spPr>
          <a:xfrm>
            <a:off x="2002420" y="1130735"/>
            <a:ext cx="5139161" cy="122616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t>DRIVING-C</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950" y="5085958"/>
            <a:ext cx="1858058" cy="742457"/>
          </a:xfrm>
          <a:prstGeom prst="rect">
            <a:avLst/>
          </a:prstGeom>
        </p:spPr>
      </p:pic>
    </p:spTree>
    <p:extLst>
      <p:ext uri="{BB962C8B-B14F-4D97-AF65-F5344CB8AC3E}">
        <p14:creationId xmlns:p14="http://schemas.microsoft.com/office/powerpoint/2010/main" val="725721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078"/>
            <a:ext cx="9144000" cy="1143480"/>
          </a:xfrm>
        </p:spPr>
        <p:txBody>
          <a:bodyPr/>
          <a:lstStyle/>
          <a:p>
            <a:r>
              <a:rPr lang="en-US" sz="2800" dirty="0"/>
              <a:t>Combining Inexpensive EC system for spatial replication, Monitoring, Remote Sensing (EO, UAV) &amp; DGVMs </a:t>
            </a:r>
          </a:p>
        </p:txBody>
      </p:sp>
      <p:sp>
        <p:nvSpPr>
          <p:cNvPr id="5" name="TextBox 4"/>
          <p:cNvSpPr txBox="1"/>
          <p:nvPr/>
        </p:nvSpPr>
        <p:spPr>
          <a:xfrm>
            <a:off x="5920739" y="6217920"/>
            <a:ext cx="3223261" cy="276999"/>
          </a:xfrm>
          <a:prstGeom prst="rect">
            <a:avLst/>
          </a:prstGeom>
          <a:noFill/>
        </p:spPr>
        <p:txBody>
          <a:bodyPr wrap="square" rtlCol="0">
            <a:spAutoFit/>
          </a:bodyPr>
          <a:lstStyle/>
          <a:p>
            <a:r>
              <a:rPr lang="en-US" sz="1200" dirty="0"/>
              <a:t>Hill et al.,  Global Change Biology, 2016</a:t>
            </a:r>
          </a:p>
        </p:txBody>
      </p:sp>
      <p:pic>
        <p:nvPicPr>
          <p:cNvPr id="10" name="Picture 9">
            <a:extLst>
              <a:ext uri="{FF2B5EF4-FFF2-40B4-BE49-F238E27FC236}">
                <a16:creationId xmlns:a16="http://schemas.microsoft.com/office/drawing/2014/main" id="{7D9B6A7E-8FD6-074F-896B-0453BCEA77A9}"/>
              </a:ext>
            </a:extLst>
          </p:cNvPr>
          <p:cNvPicPr>
            <a:picLocks noChangeAspect="1"/>
          </p:cNvPicPr>
          <p:nvPr/>
        </p:nvPicPr>
        <p:blipFill rotWithShape="1">
          <a:blip r:embed="rId2"/>
          <a:srcRect r="7515"/>
          <a:stretch/>
        </p:blipFill>
        <p:spPr>
          <a:xfrm>
            <a:off x="5129164" y="1922627"/>
            <a:ext cx="3933191" cy="3171190"/>
          </a:xfrm>
          <a:prstGeom prst="rect">
            <a:avLst/>
          </a:prstGeom>
        </p:spPr>
      </p:pic>
      <p:pic>
        <p:nvPicPr>
          <p:cNvPr id="8" name="Picture 7">
            <a:extLst>
              <a:ext uri="{FF2B5EF4-FFF2-40B4-BE49-F238E27FC236}">
                <a16:creationId xmlns:a16="http://schemas.microsoft.com/office/drawing/2014/main" id="{2EDA18E8-049E-0D45-914F-2D6D11DC5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 y="1726680"/>
            <a:ext cx="4926813" cy="3695110"/>
          </a:xfrm>
          <a:prstGeom prst="rect">
            <a:avLst/>
          </a:prstGeom>
        </p:spPr>
      </p:pic>
    </p:spTree>
    <p:extLst>
      <p:ext uri="{BB962C8B-B14F-4D97-AF65-F5344CB8AC3E}">
        <p14:creationId xmlns:p14="http://schemas.microsoft.com/office/powerpoint/2010/main" val="2301470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title"/>
          </p:nvPr>
        </p:nvSpPr>
        <p:spPr>
          <a:xfrm>
            <a:off x="457200" y="2095500"/>
            <a:ext cx="8229600" cy="1143000"/>
          </a:xfrm>
        </p:spPr>
        <p:txBody>
          <a:bodyPr/>
          <a:lstStyle/>
          <a:p>
            <a:pPr eaLnBrk="1" hangingPunct="1"/>
            <a:r>
              <a:rPr lang="en-GB">
                <a:latin typeface="Arial Narrow" charset="0"/>
                <a:cs typeface="Arial Narrow" charset="0"/>
              </a:rPr>
              <a:t>Land-Use Change Emissions</a:t>
            </a:r>
            <a:endParaRPr lang="en-US">
              <a:latin typeface="Arial Narrow" charset="0"/>
              <a:cs typeface="Arial Narrow" charset="0"/>
            </a:endParaRPr>
          </a:p>
        </p:txBody>
      </p:sp>
    </p:spTree>
    <p:extLst>
      <p:ext uri="{BB962C8B-B14F-4D97-AF65-F5344CB8AC3E}">
        <p14:creationId xmlns:p14="http://schemas.microsoft.com/office/powerpoint/2010/main" val="3297237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luc.eps"/>
          <p:cNvPicPr>
            <a:picLocks noChangeAspect="1"/>
          </p:cNvPicPr>
          <p:nvPr/>
        </p:nvPicPr>
        <p:blipFill>
          <a:blip r:embed="rId2">
            <a:extLst>
              <a:ext uri="{28A0092B-C50C-407E-A947-70E740481C1C}">
                <a14:useLocalDpi xmlns:a14="http://schemas.microsoft.com/office/drawing/2010/main" val="0"/>
              </a:ext>
            </a:extLst>
          </a:blip>
          <a:srcRect l="4639" b="2509"/>
          <a:stretch>
            <a:fillRect/>
          </a:stretch>
        </p:blipFill>
        <p:spPr bwMode="auto">
          <a:xfrm>
            <a:off x="1504951" y="1242262"/>
            <a:ext cx="5057777" cy="378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08253" y="1470026"/>
            <a:ext cx="2066925" cy="913070"/>
          </a:xfrm>
          <a:prstGeom prst="rect">
            <a:avLst/>
          </a:prstGeom>
          <a:solidFill>
            <a:schemeClr val="bg1"/>
          </a:solidFill>
        </p:spPr>
        <p:txBody>
          <a:bodyPr>
            <a:spAutoFit/>
          </a:bodyPr>
          <a:lstStyle/>
          <a:p>
            <a:pPr defTabSz="457189">
              <a:lnSpc>
                <a:spcPts val="1600"/>
              </a:lnSpc>
              <a:defRPr/>
            </a:pPr>
            <a:r>
              <a:rPr lang="en-US" sz="1051" dirty="0"/>
              <a:t>Houghton bookkeeping</a:t>
            </a:r>
          </a:p>
          <a:p>
            <a:pPr defTabSz="457189">
              <a:lnSpc>
                <a:spcPts val="1600"/>
              </a:lnSpc>
              <a:defRPr/>
            </a:pPr>
            <a:r>
              <a:rPr lang="en-US" sz="1051" dirty="0"/>
              <a:t>7 Process Models</a:t>
            </a:r>
          </a:p>
          <a:p>
            <a:pPr defTabSz="457189">
              <a:lnSpc>
                <a:spcPts val="1600"/>
              </a:lnSpc>
              <a:defRPr/>
            </a:pPr>
            <a:r>
              <a:rPr lang="en-US" sz="1051" dirty="0"/>
              <a:t>Satellite data (tropics only)</a:t>
            </a:r>
          </a:p>
          <a:p>
            <a:pPr defTabSz="457189">
              <a:lnSpc>
                <a:spcPts val="1600"/>
              </a:lnSpc>
              <a:defRPr/>
            </a:pPr>
            <a:r>
              <a:rPr lang="en-US" sz="1051" dirty="0"/>
              <a:t>3 Model average </a:t>
            </a:r>
          </a:p>
        </p:txBody>
      </p:sp>
      <p:sp>
        <p:nvSpPr>
          <p:cNvPr id="49157" name="TextBox 22"/>
          <p:cNvSpPr txBox="1">
            <a:spLocks noChangeArrowheads="1"/>
          </p:cNvSpPr>
          <p:nvPr/>
        </p:nvSpPr>
        <p:spPr bwMode="auto">
          <a:xfrm rot="-5400000">
            <a:off x="-1444412" y="3222328"/>
            <a:ext cx="5173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chemeClr val="tx1"/>
                </a:solidFill>
                <a:ea typeface="ＭＳ Ｐゴシック" charset="-128"/>
                <a:cs typeface="ＭＳ Ｐゴシック" charset="-128"/>
              </a:rPr>
              <a:t>Net land-use change CO</a:t>
            </a:r>
            <a:r>
              <a:rPr lang="en-US" altLang="x-none" baseline="-25000">
                <a:solidFill>
                  <a:schemeClr val="tx1"/>
                </a:solidFill>
                <a:ea typeface="ＭＳ Ｐゴシック" charset="-128"/>
                <a:cs typeface="ＭＳ Ｐゴシック" charset="-128"/>
              </a:rPr>
              <a:t>2</a:t>
            </a:r>
            <a:r>
              <a:rPr lang="en-US" altLang="x-none">
                <a:solidFill>
                  <a:schemeClr val="tx1"/>
                </a:solidFill>
                <a:ea typeface="ＭＳ Ｐゴシック" charset="-128"/>
                <a:cs typeface="ＭＳ Ｐゴシック" charset="-128"/>
              </a:rPr>
              <a:t> emissions (</a:t>
            </a:r>
            <a:r>
              <a:rPr lang="en-US" altLang="x-none" dirty="0" err="1">
                <a:solidFill>
                  <a:schemeClr val="tx1"/>
                </a:solidFill>
                <a:ea typeface="ＭＳ Ｐゴシック" charset="-128"/>
                <a:cs typeface="ＭＳ Ｐゴシック" charset="-128"/>
              </a:rPr>
              <a:t>GtC</a:t>
            </a:r>
            <a:r>
              <a:rPr lang="en-US" altLang="x-none" dirty="0">
                <a:solidFill>
                  <a:schemeClr val="tx1"/>
                </a:solidFill>
                <a:ea typeface="ＭＳ Ｐゴシック" charset="-128"/>
                <a:cs typeface="ＭＳ Ｐゴシック" charset="-128"/>
              </a:rPr>
              <a:t> yr</a:t>
            </a:r>
            <a:r>
              <a:rPr lang="en-US" altLang="x-none" baseline="30000" dirty="0">
                <a:solidFill>
                  <a:schemeClr val="tx1"/>
                </a:solidFill>
                <a:ea typeface="ＭＳ Ｐゴシック" charset="-128"/>
                <a:cs typeface="ＭＳ Ｐゴシック" charset="-128"/>
              </a:rPr>
              <a:t>-1</a:t>
            </a:r>
            <a:r>
              <a:rPr lang="en-US" altLang="x-none" dirty="0">
                <a:solidFill>
                  <a:schemeClr val="tx1"/>
                </a:solidFill>
                <a:ea typeface="ＭＳ Ｐゴシック" charset="-128"/>
                <a:cs typeface="ＭＳ Ｐゴシック" charset="-128"/>
              </a:rPr>
              <a:t>)</a:t>
            </a:r>
          </a:p>
        </p:txBody>
      </p:sp>
      <p:sp>
        <p:nvSpPr>
          <p:cNvPr id="49158" name="TextBox 23"/>
          <p:cNvSpPr txBox="1">
            <a:spLocks noChangeArrowheads="1"/>
          </p:cNvSpPr>
          <p:nvPr/>
        </p:nvSpPr>
        <p:spPr bwMode="auto">
          <a:xfrm>
            <a:off x="3516313" y="5122863"/>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chemeClr val="tx1"/>
                </a:solidFill>
                <a:ea typeface="ＭＳ Ｐゴシック" charset="-128"/>
                <a:cs typeface="ＭＳ Ｐゴシック" charset="-128"/>
              </a:rPr>
              <a:t>year</a:t>
            </a:r>
          </a:p>
        </p:txBody>
      </p:sp>
      <p:grpSp>
        <p:nvGrpSpPr>
          <p:cNvPr id="31" name="Group 30"/>
          <p:cNvGrpSpPr>
            <a:grpSpLocks/>
          </p:cNvGrpSpPr>
          <p:nvPr/>
        </p:nvGrpSpPr>
        <p:grpSpPr bwMode="auto">
          <a:xfrm>
            <a:off x="6307139" y="881064"/>
            <a:ext cx="2836863" cy="5697536"/>
            <a:chOff x="6307288" y="880607"/>
            <a:chExt cx="2836712" cy="5697538"/>
          </a:xfrm>
        </p:grpSpPr>
        <p:sp>
          <p:nvSpPr>
            <p:cNvPr id="49160" name="TextBox 15"/>
            <p:cNvSpPr txBox="1">
              <a:spLocks noChangeArrowheads="1"/>
            </p:cNvSpPr>
            <p:nvPr/>
          </p:nvSpPr>
          <p:spPr bwMode="auto">
            <a:xfrm>
              <a:off x="7122657" y="880607"/>
              <a:ext cx="14929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rgbClr val="008000"/>
                  </a:solidFill>
                  <a:ea typeface="ＭＳ Ｐゴシック" charset="-128"/>
                  <a:cs typeface="ＭＳ Ｐゴシック" charset="-128"/>
                </a:rPr>
                <a:t>forest regrowth</a:t>
              </a:r>
            </a:p>
            <a:p>
              <a:pPr algn="ctr" hangingPunct="1">
                <a:lnSpc>
                  <a:spcPct val="100000"/>
                </a:lnSpc>
                <a:buClrTx/>
                <a:buSzTx/>
                <a:buFontTx/>
                <a:buNone/>
              </a:pPr>
              <a:r>
                <a:rPr lang="en-US" altLang="x-none" sz="1400">
                  <a:solidFill>
                    <a:srgbClr val="008000"/>
                  </a:solidFill>
                  <a:ea typeface="ＭＳ Ｐゴシック" charset="-128"/>
                  <a:cs typeface="ＭＳ Ｐゴシック" charset="-128"/>
                </a:rPr>
                <a:t>(1.6±0.5)</a:t>
              </a:r>
            </a:p>
          </p:txBody>
        </p:sp>
        <p:sp>
          <p:nvSpPr>
            <p:cNvPr id="49161" name="Rectangle 6"/>
            <p:cNvSpPr>
              <a:spLocks noChangeArrowheads="1"/>
            </p:cNvSpPr>
            <p:nvPr/>
          </p:nvSpPr>
          <p:spPr bwMode="auto">
            <a:xfrm>
              <a:off x="6986221" y="1196575"/>
              <a:ext cx="377829" cy="1091612"/>
            </a:xfrm>
            <a:prstGeom prst="rect">
              <a:avLst/>
            </a:prstGeom>
            <a:solidFill>
              <a:srgbClr val="A26C26"/>
            </a:solidFill>
            <a:ln w="38100">
              <a:solidFill>
                <a:srgbClr val="A26C26"/>
              </a:solidFill>
              <a:round/>
              <a:headEnd/>
              <a:tailEnd/>
            </a:ln>
          </p:spPr>
          <p:txBody>
            <a:bodyPr/>
            <a:lstStyle>
              <a:lvl1pPr>
                <a:defRPr>
                  <a:solidFill>
                    <a:srgbClr val="000000"/>
                  </a:solidFill>
                  <a:latin typeface="Arial" charset="0"/>
                </a:defRPr>
              </a:lvl1pPr>
              <a:lvl2pPr>
                <a:defRPr>
                  <a:solidFill>
                    <a:srgbClr val="000000"/>
                  </a:solidFill>
                  <a:latin typeface="Arial" charset="0"/>
                </a:defRPr>
              </a:lvl2pPr>
              <a:lvl3pPr>
                <a:defRPr>
                  <a:solidFill>
                    <a:srgbClr val="000000"/>
                  </a:solidFill>
                  <a:latin typeface="Arial" charset="0"/>
                </a:defRPr>
              </a:lvl3pPr>
              <a:lvl4pPr>
                <a:defRPr>
                  <a:solidFill>
                    <a:srgbClr val="000000"/>
                  </a:solidFill>
                  <a:latin typeface="Arial" charset="0"/>
                </a:defRPr>
              </a:lvl4pPr>
              <a:lvl5pPr>
                <a:defRPr>
                  <a:solidFill>
                    <a:srgbClr val="000000"/>
                  </a:solidFill>
                  <a:latin typeface="Arial" charset="0"/>
                </a:defRPr>
              </a:lvl5pPr>
              <a:lvl6pPr marL="25146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endParaRPr lang="x-none" altLang="x-none" b="1">
                <a:solidFill>
                  <a:schemeClr val="tx1"/>
                </a:solidFill>
                <a:ea typeface="ＭＳ Ｐゴシック" charset="-128"/>
                <a:cs typeface="ＭＳ Ｐゴシック" charset="-128"/>
              </a:endParaRPr>
            </a:p>
          </p:txBody>
        </p:sp>
        <p:cxnSp>
          <p:nvCxnSpPr>
            <p:cNvPr id="49162" name="Straight Arrow Connector 9"/>
            <p:cNvCxnSpPr>
              <a:cxnSpLocks noChangeShapeType="1"/>
            </p:cNvCxnSpPr>
            <p:nvPr/>
          </p:nvCxnSpPr>
          <p:spPr bwMode="auto">
            <a:xfrm flipH="1" flipV="1">
              <a:off x="7175132" y="1752877"/>
              <a:ext cx="10496" cy="3022926"/>
            </a:xfrm>
            <a:prstGeom prst="straightConnector1">
              <a:avLst/>
            </a:prstGeom>
            <a:noFill/>
            <a:ln w="38100">
              <a:solidFill>
                <a:srgbClr val="68430C"/>
              </a:solidFill>
              <a:round/>
              <a:headEnd/>
              <a:tailEnd type="arrow" w="med" len="med"/>
            </a:ln>
          </p:spPr>
        </p:cxnSp>
        <p:sp>
          <p:nvSpPr>
            <p:cNvPr id="49163" name="TextBox 10"/>
            <p:cNvSpPr txBox="1">
              <a:spLocks noChangeArrowheads="1"/>
            </p:cNvSpPr>
            <p:nvPr/>
          </p:nvSpPr>
          <p:spPr bwMode="auto">
            <a:xfrm>
              <a:off x="6307288" y="4985731"/>
              <a:ext cx="174944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rgbClr val="A26C26"/>
                  </a:solidFill>
                  <a:ea typeface="ＭＳ Ｐゴシック" charset="-128"/>
                  <a:cs typeface="ＭＳ Ｐゴシック" charset="-128"/>
                </a:rPr>
                <a:t>gross deforestation</a:t>
              </a:r>
            </a:p>
            <a:p>
              <a:pPr algn="ctr" hangingPunct="1">
                <a:lnSpc>
                  <a:spcPct val="100000"/>
                </a:lnSpc>
                <a:buClrTx/>
                <a:buSzTx/>
                <a:buFontTx/>
                <a:buNone/>
              </a:pPr>
              <a:r>
                <a:rPr lang="en-US" altLang="x-none" sz="1400">
                  <a:solidFill>
                    <a:srgbClr val="A26C26"/>
                  </a:solidFill>
                  <a:ea typeface="ＭＳ Ｐゴシック" charset="-128"/>
                  <a:cs typeface="ＭＳ Ｐゴシック" charset="-128"/>
                </a:rPr>
                <a:t>(2.9±0.5)</a:t>
              </a:r>
            </a:p>
          </p:txBody>
        </p:sp>
        <p:sp>
          <p:nvSpPr>
            <p:cNvPr id="49164" name="Rectangle 13"/>
            <p:cNvSpPr>
              <a:spLocks noChangeArrowheads="1"/>
            </p:cNvSpPr>
            <p:nvPr/>
          </p:nvSpPr>
          <p:spPr bwMode="auto">
            <a:xfrm>
              <a:off x="7647421" y="2697541"/>
              <a:ext cx="377829" cy="1579892"/>
            </a:xfrm>
            <a:prstGeom prst="rect">
              <a:avLst/>
            </a:prstGeom>
            <a:solidFill>
              <a:srgbClr val="008000"/>
            </a:solidFill>
            <a:ln w="38100">
              <a:solidFill>
                <a:srgbClr val="008000"/>
              </a:solidFill>
              <a:round/>
              <a:headEnd/>
              <a:tailEnd/>
            </a:ln>
          </p:spPr>
          <p:txBody>
            <a:bodyPr/>
            <a:lstStyle>
              <a:lvl1pPr>
                <a:defRPr>
                  <a:solidFill>
                    <a:srgbClr val="000000"/>
                  </a:solidFill>
                  <a:latin typeface="Arial" charset="0"/>
                </a:defRPr>
              </a:lvl1pPr>
              <a:lvl2pPr>
                <a:defRPr>
                  <a:solidFill>
                    <a:srgbClr val="000000"/>
                  </a:solidFill>
                  <a:latin typeface="Arial" charset="0"/>
                </a:defRPr>
              </a:lvl2pPr>
              <a:lvl3pPr>
                <a:defRPr>
                  <a:solidFill>
                    <a:srgbClr val="000000"/>
                  </a:solidFill>
                  <a:latin typeface="Arial" charset="0"/>
                </a:defRPr>
              </a:lvl3pPr>
              <a:lvl4pPr>
                <a:defRPr>
                  <a:solidFill>
                    <a:srgbClr val="000000"/>
                  </a:solidFill>
                  <a:latin typeface="Arial" charset="0"/>
                </a:defRPr>
              </a:lvl4pPr>
              <a:lvl5pPr>
                <a:defRPr>
                  <a:solidFill>
                    <a:srgbClr val="000000"/>
                  </a:solidFill>
                  <a:latin typeface="Arial" charset="0"/>
                </a:defRPr>
              </a:lvl5pPr>
              <a:lvl6pPr marL="25146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endParaRPr lang="x-none" altLang="x-none" b="1">
                <a:solidFill>
                  <a:schemeClr val="tx1"/>
                </a:solidFill>
                <a:ea typeface="ＭＳ Ｐゴシック" charset="-128"/>
                <a:cs typeface="ＭＳ Ｐゴシック" charset="-128"/>
              </a:endParaRPr>
            </a:p>
          </p:txBody>
        </p:sp>
        <p:sp>
          <p:nvSpPr>
            <p:cNvPr id="49165" name="TextBox 16"/>
            <p:cNvSpPr txBox="1">
              <a:spLocks noChangeArrowheads="1"/>
            </p:cNvSpPr>
            <p:nvPr/>
          </p:nvSpPr>
          <p:spPr bwMode="auto">
            <a:xfrm>
              <a:off x="6471953" y="5993370"/>
              <a:ext cx="2049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sz="1600">
                  <a:solidFill>
                    <a:schemeClr val="tx1"/>
                  </a:solidFill>
                  <a:ea typeface="ＭＳ Ｐゴシック" charset="-128"/>
                  <a:cs typeface="ＭＳ Ｐゴシック" charset="-128"/>
                </a:rPr>
                <a:t>Pan et al. (2011) 1990 – 2007</a:t>
              </a:r>
            </a:p>
          </p:txBody>
        </p:sp>
        <p:cxnSp>
          <p:nvCxnSpPr>
            <p:cNvPr id="49166" name="Straight Arrow Connector 11"/>
            <p:cNvCxnSpPr>
              <a:cxnSpLocks noChangeShapeType="1"/>
            </p:cNvCxnSpPr>
            <p:nvPr/>
          </p:nvCxnSpPr>
          <p:spPr bwMode="auto">
            <a:xfrm>
              <a:off x="7831304" y="1752877"/>
              <a:ext cx="0" cy="1700396"/>
            </a:xfrm>
            <a:prstGeom prst="straightConnector1">
              <a:avLst/>
            </a:prstGeom>
            <a:noFill/>
            <a:ln w="38100">
              <a:solidFill>
                <a:srgbClr val="195100"/>
              </a:solidFill>
              <a:round/>
              <a:headEnd/>
              <a:tailEnd type="arrow" w="med" len="med"/>
            </a:ln>
          </p:spPr>
        </p:cxnSp>
        <p:cxnSp>
          <p:nvCxnSpPr>
            <p:cNvPr id="26" name="Straight Arrow Connector 25"/>
            <p:cNvCxnSpPr/>
            <p:nvPr/>
          </p:nvCxnSpPr>
          <p:spPr bwMode="auto">
            <a:xfrm flipV="1">
              <a:off x="7831207" y="3453945"/>
              <a:ext cx="0" cy="1322388"/>
            </a:xfrm>
            <a:prstGeom prst="straightConnector1">
              <a:avLst/>
            </a:prstGeom>
            <a:solidFill>
              <a:schemeClr val="accent1"/>
            </a:solidFill>
            <a:ln w="38100" cap="flat" cmpd="sng" algn="ctr">
              <a:solidFill>
                <a:schemeClr val="tx2">
                  <a:lumMod val="65000"/>
                  <a:lumOff val="35000"/>
                </a:schemeClr>
              </a:solidFill>
              <a:prstDash val="solid"/>
              <a:round/>
              <a:headEnd type="none" w="med" len="med"/>
              <a:tailEnd type="arrow"/>
            </a:ln>
            <a:effectLst/>
            <a:extLst>
              <a:ext uri="{AF507438-7753-43e0-B8FC-AC1667EBCBE1}"/>
            </a:extLst>
          </p:spPr>
        </p:cxnSp>
        <p:sp>
          <p:nvSpPr>
            <p:cNvPr id="49168" name="TextBox 29"/>
            <p:cNvSpPr txBox="1">
              <a:spLocks noChangeArrowheads="1"/>
            </p:cNvSpPr>
            <p:nvPr/>
          </p:nvSpPr>
          <p:spPr bwMode="auto">
            <a:xfrm>
              <a:off x="7831304" y="4258880"/>
              <a:ext cx="13126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hangingPunct="1">
                <a:lnSpc>
                  <a:spcPct val="100000"/>
                </a:lnSpc>
                <a:buClrTx/>
                <a:buSzTx/>
                <a:buFontTx/>
                <a:buNone/>
              </a:pPr>
              <a:r>
                <a:rPr lang="en-US" altLang="x-none">
                  <a:solidFill>
                    <a:schemeClr val="tx1"/>
                  </a:solidFill>
                  <a:ea typeface="ＭＳ Ｐゴシック" charset="-128"/>
                  <a:cs typeface="ＭＳ Ｐゴシック" charset="-128"/>
                </a:rPr>
                <a:t>Net emissions</a:t>
              </a:r>
            </a:p>
            <a:p>
              <a:pPr hangingPunct="1">
                <a:lnSpc>
                  <a:spcPct val="100000"/>
                </a:lnSpc>
                <a:buClrTx/>
                <a:buSzTx/>
                <a:buFontTx/>
                <a:buNone/>
              </a:pPr>
              <a:r>
                <a:rPr lang="en-US" altLang="x-none">
                  <a:solidFill>
                    <a:schemeClr val="tx1"/>
                  </a:solidFill>
                  <a:ea typeface="ＭＳ Ｐゴシック" charset="-128"/>
                  <a:cs typeface="ＭＳ Ｐゴシック" charset="-128"/>
                </a:rPr>
                <a:t>(1.3±0.7)</a:t>
              </a:r>
            </a:p>
          </p:txBody>
        </p:sp>
      </p:grpSp>
      <p:sp>
        <p:nvSpPr>
          <p:cNvPr id="32" name="TextBox 31"/>
          <p:cNvSpPr txBox="1">
            <a:spLocks noChangeArrowheads="1"/>
          </p:cNvSpPr>
          <p:nvPr/>
        </p:nvSpPr>
        <p:spPr bwMode="auto">
          <a:xfrm>
            <a:off x="1504951" y="5751514"/>
            <a:ext cx="4967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rgbClr val="A26C26"/>
                </a:solidFill>
                <a:ea typeface="ＭＳ Ｐゴシック" charset="-128"/>
                <a:cs typeface="ＭＳ Ｐゴシック" charset="-128"/>
              </a:rPr>
              <a:t>1750 – 2011 Cumulative emissions: </a:t>
            </a:r>
          </a:p>
          <a:p>
            <a:pPr algn="ctr" hangingPunct="1">
              <a:lnSpc>
                <a:spcPct val="100000"/>
              </a:lnSpc>
              <a:buClrTx/>
              <a:buSzTx/>
              <a:buFontTx/>
              <a:buNone/>
            </a:pPr>
            <a:r>
              <a:rPr lang="en-US" altLang="x-none">
                <a:solidFill>
                  <a:srgbClr val="A26C26"/>
                </a:solidFill>
                <a:ea typeface="ＭＳ Ｐゴシック" charset="-128"/>
                <a:cs typeface="ＭＳ Ｐゴシック" charset="-128"/>
              </a:rPr>
              <a:t>180 [100 to 260] GtC</a:t>
            </a:r>
          </a:p>
        </p:txBody>
      </p:sp>
      <p:sp>
        <p:nvSpPr>
          <p:cNvPr id="49170" name="TextBox 32"/>
          <p:cNvSpPr txBox="1">
            <a:spLocks noChangeArrowheads="1"/>
          </p:cNvSpPr>
          <p:nvPr/>
        </p:nvSpPr>
        <p:spPr bwMode="auto">
          <a:xfrm>
            <a:off x="4894267" y="6540503"/>
            <a:ext cx="4143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r" hangingPunct="1">
              <a:lnSpc>
                <a:spcPct val="100000"/>
              </a:lnSpc>
              <a:buClrTx/>
              <a:buSzTx/>
              <a:buFontTx/>
              <a:buNone/>
            </a:pPr>
            <a:r>
              <a:rPr lang="en-US" altLang="x-none" sz="1200" i="1">
                <a:solidFill>
                  <a:schemeClr val="tx1"/>
                </a:solidFill>
                <a:ea typeface="ＭＳ Ｐゴシック" charset="-128"/>
                <a:cs typeface="ＭＳ Ｐゴシック" charset="-128"/>
              </a:rPr>
              <a:t>source: Ciais et al. 2013 IPCC AR5</a:t>
            </a:r>
          </a:p>
        </p:txBody>
      </p:sp>
      <p:sp>
        <p:nvSpPr>
          <p:cNvPr id="19" name="Title 1"/>
          <p:cNvSpPr txBox="1">
            <a:spLocks/>
          </p:cNvSpPr>
          <p:nvPr/>
        </p:nvSpPr>
        <p:spPr>
          <a:xfrm>
            <a:off x="457200" y="174437"/>
            <a:ext cx="8229600" cy="1143000"/>
          </a:xfrm>
          <a:prstGeom prst="rect">
            <a:avLst/>
          </a:prstGeom>
        </p:spPr>
        <p:txBody>
          <a:bodyPr>
            <a:normAutofit/>
          </a:bodyPr>
          <a:lstStyle>
            <a:lvl1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048"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4602"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09158"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3710"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a:lstStyle>
          <a:p>
            <a:r>
              <a:rPr lang="en-US" sz="3600" kern="0">
                <a:latin typeface="Arial"/>
                <a:cs typeface="Arial"/>
              </a:rPr>
              <a:t>Large Uncertainty in the Land Use Flux</a:t>
            </a:r>
            <a:endParaRPr lang="en-US" sz="3600" kern="0" dirty="0">
              <a:latin typeface="Arial"/>
              <a:cs typeface="Arial"/>
            </a:endParaRPr>
          </a:p>
        </p:txBody>
      </p:sp>
    </p:spTree>
    <p:extLst>
      <p:ext uri="{BB962C8B-B14F-4D97-AF65-F5344CB8AC3E}">
        <p14:creationId xmlns:p14="http://schemas.microsoft.com/office/powerpoint/2010/main" val="1302144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2-05 at 12.03.15 PM.png"/>
          <p:cNvPicPr>
            <a:picLocks noChangeAspect="1"/>
          </p:cNvPicPr>
          <p:nvPr/>
        </p:nvPicPr>
        <p:blipFill rotWithShape="1">
          <a:blip r:embed="rId2">
            <a:extLst>
              <a:ext uri="{28A0092B-C50C-407E-A947-70E740481C1C}">
                <a14:useLocalDpi xmlns:a14="http://schemas.microsoft.com/office/drawing/2010/main" val="0"/>
              </a:ext>
            </a:extLst>
          </a:blip>
          <a:srcRect t="20832"/>
          <a:stretch/>
        </p:blipFill>
        <p:spPr>
          <a:xfrm>
            <a:off x="36512" y="2335564"/>
            <a:ext cx="9144000" cy="4012989"/>
          </a:xfrm>
          <a:prstGeom prst="rect">
            <a:avLst/>
          </a:prstGeom>
        </p:spPr>
      </p:pic>
      <p:sp>
        <p:nvSpPr>
          <p:cNvPr id="3" name="Rectangle 2"/>
          <p:cNvSpPr/>
          <p:nvPr/>
        </p:nvSpPr>
        <p:spPr>
          <a:xfrm>
            <a:off x="237067" y="2753361"/>
            <a:ext cx="8720666" cy="112776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85"/>
          <p:cNvSpPr txBox="1">
            <a:spLocks noChangeArrowheads="1"/>
          </p:cNvSpPr>
          <p:nvPr/>
        </p:nvSpPr>
        <p:spPr bwMode="auto">
          <a:xfrm>
            <a:off x="0" y="211682"/>
            <a:ext cx="9180512" cy="1018138"/>
          </a:xfrm>
          <a:prstGeom prst="rect">
            <a:avLst/>
          </a:prstGeom>
          <a:solidFill>
            <a:srgbClr val="FFFFFF"/>
          </a:solidFill>
          <a:ln w="9525">
            <a:noFill/>
            <a:miter lim="800000"/>
            <a:headEnd/>
            <a:tailEnd/>
          </a:ln>
        </p:spPr>
        <p:txBody>
          <a:bodyPr vert="horz" wrap="square" lIns="85725" tIns="42862" rIns="85725" bIns="42862" numCol="1" anchor="ctr" anchorCtr="0" compatLnSpc="1">
            <a:prstTxWarp prst="textNoShape">
              <a:avLst/>
            </a:prstTxWarp>
          </a:bodyPr>
          <a:lstStyle/>
          <a:p>
            <a:pPr algn="ctr">
              <a:defRPr/>
            </a:pPr>
            <a:r>
              <a:rPr lang="en-GB" sz="3000" kern="0" dirty="0">
                <a:solidFill>
                  <a:srgbClr val="000000"/>
                </a:solidFill>
                <a:latin typeface="Arial" pitchFamily="34" charset="0"/>
                <a:cs typeface="Arial" pitchFamily="34" charset="0"/>
              </a:rPr>
              <a:t>Different Representation of Land Use across models</a:t>
            </a:r>
          </a:p>
        </p:txBody>
      </p:sp>
      <p:sp>
        <p:nvSpPr>
          <p:cNvPr id="6" name="TextBox 5"/>
          <p:cNvSpPr txBox="1"/>
          <p:nvPr/>
        </p:nvSpPr>
        <p:spPr>
          <a:xfrm>
            <a:off x="635053" y="1576353"/>
            <a:ext cx="8104479" cy="461665"/>
          </a:xfrm>
          <a:prstGeom prst="rect">
            <a:avLst/>
          </a:prstGeom>
          <a:noFill/>
        </p:spPr>
        <p:txBody>
          <a:bodyPr wrap="square" rtlCol="0">
            <a:spAutoFit/>
          </a:bodyPr>
          <a:lstStyle/>
          <a:p>
            <a:r>
              <a:rPr lang="en-GB" sz="2400" b="1" dirty="0">
                <a:solidFill>
                  <a:srgbClr val="000000"/>
                </a:solidFill>
              </a:rPr>
              <a:t>Comparing “</a:t>
            </a:r>
            <a:r>
              <a:rPr lang="en-GB" sz="2400" b="1" dirty="0">
                <a:solidFill>
                  <a:srgbClr val="008000"/>
                </a:solidFill>
              </a:rPr>
              <a:t>Apples</a:t>
            </a:r>
            <a:r>
              <a:rPr lang="en-GB" sz="2400" b="1" dirty="0">
                <a:solidFill>
                  <a:schemeClr val="accent6"/>
                </a:solidFill>
              </a:rPr>
              <a:t> </a:t>
            </a:r>
            <a:r>
              <a:rPr lang="en-GB" sz="2400" b="1" dirty="0"/>
              <a:t>with</a:t>
            </a:r>
            <a:r>
              <a:rPr lang="en-GB" sz="2400" b="1" dirty="0">
                <a:solidFill>
                  <a:schemeClr val="accent6"/>
                </a:solidFill>
              </a:rPr>
              <a:t> Oranges</a:t>
            </a:r>
            <a:r>
              <a:rPr lang="en-GB" sz="2400" b="1" dirty="0">
                <a:solidFill>
                  <a:srgbClr val="000000"/>
                </a:solidFill>
              </a:rPr>
              <a:t>”</a:t>
            </a:r>
          </a:p>
        </p:txBody>
      </p:sp>
    </p:spTree>
    <p:extLst>
      <p:ext uri="{BB962C8B-B14F-4D97-AF65-F5344CB8AC3E}">
        <p14:creationId xmlns:p14="http://schemas.microsoft.com/office/powerpoint/2010/main" val="175668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8915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
              </a:rPr>
              <a:t>Have CO</a:t>
            </a:r>
            <a:r>
              <a:rPr lang="en-US" sz="3200" baseline="-25000" dirty="0">
                <a:latin typeface=""/>
              </a:rPr>
              <a:t>2</a:t>
            </a:r>
            <a:r>
              <a:rPr lang="en-US" sz="3200" dirty="0">
                <a:latin typeface=""/>
              </a:rPr>
              <a:t> emissions from land use change systematically been underestimated?</a:t>
            </a:r>
            <a:endParaRPr lang="en-US"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886" b="19482"/>
          <a:stretch/>
        </p:blipFill>
        <p:spPr>
          <a:xfrm>
            <a:off x="673768" y="1606778"/>
            <a:ext cx="8036454" cy="5018874"/>
          </a:xfrm>
          <a:prstGeom prst="rect">
            <a:avLst/>
          </a:prstGeom>
        </p:spPr>
      </p:pic>
      <p:sp>
        <p:nvSpPr>
          <p:cNvPr id="6" name="TextBox 5"/>
          <p:cNvSpPr txBox="1"/>
          <p:nvPr/>
        </p:nvSpPr>
        <p:spPr>
          <a:xfrm>
            <a:off x="4193498" y="2278001"/>
            <a:ext cx="1603948" cy="307777"/>
          </a:xfrm>
          <a:prstGeom prst="rect">
            <a:avLst/>
          </a:prstGeom>
          <a:noFill/>
        </p:spPr>
        <p:txBody>
          <a:bodyPr wrap="square" rtlCol="0">
            <a:spAutoFit/>
          </a:bodyPr>
          <a:lstStyle/>
          <a:p>
            <a:r>
              <a:rPr lang="en-US" sz="1400" dirty="0"/>
              <a:t>Wood Harvest</a:t>
            </a:r>
          </a:p>
        </p:txBody>
      </p:sp>
      <p:sp>
        <p:nvSpPr>
          <p:cNvPr id="7" name="TextBox 6"/>
          <p:cNvSpPr txBox="1"/>
          <p:nvPr/>
        </p:nvSpPr>
        <p:spPr>
          <a:xfrm>
            <a:off x="4782799" y="1299001"/>
            <a:ext cx="3422738" cy="307777"/>
          </a:xfrm>
          <a:prstGeom prst="rect">
            <a:avLst/>
          </a:prstGeom>
          <a:noFill/>
        </p:spPr>
        <p:txBody>
          <a:bodyPr wrap="square" rtlCol="0">
            <a:spAutoFit/>
          </a:bodyPr>
          <a:lstStyle/>
          <a:p>
            <a:r>
              <a:rPr lang="en-US" sz="1400" dirty="0"/>
              <a:t>Grazing and Crop Harvest (grass PFT)</a:t>
            </a:r>
          </a:p>
        </p:txBody>
      </p:sp>
      <p:sp>
        <p:nvSpPr>
          <p:cNvPr id="8" name="TextBox 7"/>
          <p:cNvSpPr txBox="1"/>
          <p:nvPr/>
        </p:nvSpPr>
        <p:spPr>
          <a:xfrm>
            <a:off x="2221110" y="2687072"/>
            <a:ext cx="2413417" cy="307777"/>
          </a:xfrm>
          <a:prstGeom prst="rect">
            <a:avLst/>
          </a:prstGeom>
          <a:noFill/>
        </p:spPr>
        <p:txBody>
          <a:bodyPr wrap="square" rtlCol="0">
            <a:spAutoFit/>
          </a:bodyPr>
          <a:lstStyle/>
          <a:p>
            <a:r>
              <a:rPr lang="en-US" sz="1400" dirty="0"/>
              <a:t>Shifting Cultivation</a:t>
            </a:r>
          </a:p>
        </p:txBody>
      </p:sp>
      <p:sp>
        <p:nvSpPr>
          <p:cNvPr id="9" name="TextBox 8"/>
          <p:cNvSpPr txBox="1"/>
          <p:nvPr/>
        </p:nvSpPr>
        <p:spPr>
          <a:xfrm>
            <a:off x="6546484" y="2807387"/>
            <a:ext cx="2413417" cy="307777"/>
          </a:xfrm>
          <a:prstGeom prst="rect">
            <a:avLst/>
          </a:prstGeom>
          <a:noFill/>
        </p:spPr>
        <p:txBody>
          <a:bodyPr wrap="square" rtlCol="0">
            <a:spAutoFit/>
          </a:bodyPr>
          <a:lstStyle/>
          <a:p>
            <a:r>
              <a:rPr lang="en-US" sz="1400" dirty="0"/>
              <a:t>Crop Management</a:t>
            </a:r>
          </a:p>
        </p:txBody>
      </p:sp>
      <p:sp>
        <p:nvSpPr>
          <p:cNvPr id="10" name="TextBox 9"/>
          <p:cNvSpPr txBox="1"/>
          <p:nvPr/>
        </p:nvSpPr>
        <p:spPr>
          <a:xfrm>
            <a:off x="6823330" y="6487152"/>
            <a:ext cx="2103781" cy="276999"/>
          </a:xfrm>
          <a:prstGeom prst="rect">
            <a:avLst/>
          </a:prstGeom>
          <a:noFill/>
        </p:spPr>
        <p:txBody>
          <a:bodyPr wrap="none" rtlCol="0">
            <a:spAutoFit/>
          </a:bodyPr>
          <a:lstStyle/>
          <a:p>
            <a:r>
              <a:rPr lang="en-US" sz="1200" dirty="0" err="1"/>
              <a:t>Arneth</a:t>
            </a:r>
            <a:r>
              <a:rPr lang="en-US" sz="1200" dirty="0"/>
              <a:t> et al. Nature Geo, 2017</a:t>
            </a:r>
          </a:p>
        </p:txBody>
      </p:sp>
    </p:spTree>
    <p:extLst>
      <p:ext uri="{BB962C8B-B14F-4D97-AF65-F5344CB8AC3E}">
        <p14:creationId xmlns:p14="http://schemas.microsoft.com/office/powerpoint/2010/main" val="710621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35" y="910510"/>
            <a:ext cx="4320000" cy="5566109"/>
          </a:xfrm>
          <a:prstGeom prst="rect">
            <a:avLst/>
          </a:prstGeom>
          <a:solidFill>
            <a:srgbClr val="FF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677138" y="918678"/>
            <a:ext cx="4363200" cy="5566109"/>
          </a:xfrm>
          <a:prstGeom prst="rect">
            <a:avLst/>
          </a:prstGeom>
          <a:solidFill>
            <a:srgbClr val="FF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4740055" y="3561290"/>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3600" dirty="0">
                <a:solidFill>
                  <a:schemeClr val="accent6"/>
                </a:solidFill>
                <a:latin typeface="Calibri"/>
                <a:cs typeface="Calibri"/>
              </a:rPr>
              <a:t>31%</a:t>
            </a:r>
          </a:p>
          <a:p>
            <a:pPr algn="r" eaLnBrk="1" hangingPunct="1"/>
            <a:r>
              <a:rPr lang="en-AU" altLang="en-US" sz="2000" dirty="0">
                <a:solidFill>
                  <a:srgbClr val="4C9BDB"/>
                </a:solidFill>
                <a:latin typeface="Calibri"/>
                <a:cs typeface="Calibri"/>
              </a:rPr>
              <a:t>11.6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6" name="Title 5"/>
          <p:cNvSpPr>
            <a:spLocks noGrp="1"/>
          </p:cNvSpPr>
          <p:nvPr>
            <p:ph type="title"/>
          </p:nvPr>
        </p:nvSpPr>
        <p:spPr>
          <a:xfrm>
            <a:off x="1831448" y="119638"/>
            <a:ext cx="7375812" cy="776649"/>
          </a:xfrm>
        </p:spPr>
        <p:txBody>
          <a:bodyPr>
            <a:noAutofit/>
          </a:bodyPr>
          <a:lstStyle/>
          <a:p>
            <a:r>
              <a:rPr lang="en-GB" altLang="en-US" sz="2800" noProof="0" dirty="0">
                <a:ea typeface="ＭＳ Ｐゴシック" pitchFamily="34" charset="-128"/>
              </a:rPr>
              <a:t>Ecosystems Mitigate Climate Change</a:t>
            </a:r>
            <a:br>
              <a:rPr lang="en-GB" altLang="en-US" dirty="0">
                <a:ea typeface="ＭＳ Ｐゴシック" pitchFamily="34" charset="-128"/>
              </a:rPr>
            </a:br>
            <a:endParaRPr lang="en-GB" sz="1600" noProof="0" dirty="0"/>
          </a:p>
        </p:txBody>
      </p:sp>
      <p:sp>
        <p:nvSpPr>
          <p:cNvPr id="7" name="Text Placeholder 6"/>
          <p:cNvSpPr>
            <a:spLocks noGrp="1"/>
          </p:cNvSpPr>
          <p:nvPr>
            <p:ph type="body" sz="quarter" idx="4294967295"/>
          </p:nvPr>
        </p:nvSpPr>
        <p:spPr>
          <a:xfrm>
            <a:off x="0" y="6242050"/>
            <a:ext cx="9143999" cy="552450"/>
          </a:xfrm>
        </p:spPr>
        <p:txBody>
          <a:bodyPr anchor="b" anchorCtr="0">
            <a:normAutofit/>
          </a:bodyPr>
          <a:lstStyle/>
          <a:p>
            <a:pPr marL="0" indent="0" algn="ctr">
              <a:buNone/>
            </a:pPr>
            <a:r>
              <a:rPr lang="en-GB" altLang="en-US" sz="1400" noProof="0" dirty="0">
                <a:latin typeface="Calibri"/>
                <a:ea typeface="ＭＳ Ｐゴシック" pitchFamily="34" charset="-128"/>
                <a:cs typeface="Calibri"/>
              </a:rPr>
              <a:t>Source: </a:t>
            </a:r>
            <a:r>
              <a:rPr lang="en-GB" altLang="en-US" sz="1400" noProof="0" dirty="0">
                <a:latin typeface="Calibri"/>
                <a:ea typeface="ＭＳ Ｐゴシック" pitchFamily="34" charset="-128"/>
                <a:cs typeface="Calibri"/>
                <a:hlinkClick r:id="rId3"/>
              </a:rPr>
              <a:t>CDIAC</a:t>
            </a:r>
            <a:r>
              <a:rPr lang="en-GB" altLang="en-US" sz="1400" noProof="0" dirty="0">
                <a:latin typeface="Calibri"/>
                <a:ea typeface="ＭＳ Ｐゴシック" pitchFamily="34" charset="-128"/>
                <a:cs typeface="Calibri"/>
              </a:rPr>
              <a:t>; </a:t>
            </a:r>
            <a:r>
              <a:rPr lang="en-GB" altLang="en-US" sz="1400" noProof="0" dirty="0">
                <a:latin typeface="Calibri"/>
                <a:ea typeface="ＭＳ Ｐゴシック" pitchFamily="34" charset="-128"/>
                <a:cs typeface="Calibri"/>
                <a:hlinkClick r:id="rId4"/>
              </a:rPr>
              <a:t>NOAA-ESRL</a:t>
            </a:r>
            <a:r>
              <a:rPr lang="en-GB" altLang="en-US" sz="1400" noProof="0" dirty="0">
                <a:latin typeface="Calibri"/>
                <a:ea typeface="ＭＳ Ｐゴシック" pitchFamily="34" charset="-128"/>
                <a:cs typeface="Calibri"/>
              </a:rPr>
              <a:t>; </a:t>
            </a:r>
            <a:r>
              <a:rPr lang="en-GB" altLang="en-US" sz="1400" noProof="0" dirty="0">
                <a:latin typeface="Calibri"/>
                <a:ea typeface="ＭＳ Ｐゴシック" pitchFamily="34" charset="-128"/>
                <a:cs typeface="Calibri"/>
                <a:hlinkClick r:id="rId5"/>
              </a:rPr>
              <a:t>Houghton et al 2012</a:t>
            </a:r>
            <a:r>
              <a:rPr lang="en-GB" altLang="en-US" sz="1400" noProof="0" dirty="0">
                <a:latin typeface="Calibri"/>
                <a:ea typeface="ＭＳ Ｐゴシック" pitchFamily="34" charset="-128"/>
                <a:cs typeface="Calibri"/>
              </a:rPr>
              <a:t>; </a:t>
            </a:r>
            <a:r>
              <a:rPr lang="en-GB" altLang="en-US" sz="1400" noProof="0" dirty="0" err="1">
                <a:latin typeface="Calibri"/>
                <a:ea typeface="ＭＳ Ｐゴシック" pitchFamily="34" charset="-128"/>
                <a:cs typeface="Calibri"/>
                <a:hlinkClick r:id="rId6"/>
              </a:rPr>
              <a:t>Giglio</a:t>
            </a:r>
            <a:r>
              <a:rPr lang="en-GB" altLang="en-US" sz="1400" noProof="0" dirty="0">
                <a:latin typeface="Calibri"/>
                <a:ea typeface="ＭＳ Ｐゴシック" pitchFamily="34" charset="-128"/>
                <a:cs typeface="Calibri"/>
                <a:hlinkClick r:id="rId6"/>
              </a:rPr>
              <a:t> et al 2013</a:t>
            </a:r>
            <a:r>
              <a:rPr lang="en-GB" altLang="en-US" sz="1400" noProof="0" dirty="0">
                <a:latin typeface="Calibri"/>
                <a:ea typeface="ＭＳ Ｐゴシック" pitchFamily="34" charset="-128"/>
                <a:cs typeface="Calibri"/>
              </a:rPr>
              <a:t>; </a:t>
            </a:r>
            <a:r>
              <a:rPr lang="en-GB" altLang="en-US" sz="1400" dirty="0">
                <a:ea typeface="ＭＳ Ｐゴシック" pitchFamily="34" charset="-128"/>
                <a:hlinkClick r:id="rId7"/>
              </a:rPr>
              <a:t>Le Quéré et al 2016</a:t>
            </a:r>
            <a:r>
              <a:rPr lang="en-GB" altLang="en-US" sz="1400" noProof="0" dirty="0">
                <a:ea typeface="ＭＳ Ｐゴシック" pitchFamily="34" charset="-128"/>
              </a:rPr>
              <a:t>;</a:t>
            </a:r>
            <a:r>
              <a:rPr lang="en-GB" altLang="en-US" sz="1400" noProof="0" dirty="0">
                <a:solidFill>
                  <a:srgbClr val="000000"/>
                </a:solidFill>
                <a:ea typeface="ＭＳ Ｐゴシック" pitchFamily="34" charset="-128"/>
              </a:rPr>
              <a:t> </a:t>
            </a:r>
            <a:r>
              <a:rPr lang="en-GB" altLang="en-US" sz="1400" noProof="0" dirty="0">
                <a:latin typeface="Calibri"/>
                <a:ea typeface="ＭＳ Ｐゴシック" pitchFamily="34" charset="-128"/>
                <a:cs typeface="Calibri"/>
                <a:hlinkClick r:id="rId8"/>
              </a:rPr>
              <a:t>Global Carbon Budget 2016</a:t>
            </a:r>
            <a:endParaRPr lang="en-GB" altLang="en-US" sz="1400" noProof="0" dirty="0">
              <a:latin typeface="Calibri"/>
              <a:ea typeface="ＭＳ Ｐゴシック" pitchFamily="34" charset="-128"/>
              <a:cs typeface="Calibri"/>
            </a:endParaRPr>
          </a:p>
        </p:txBody>
      </p:sp>
      <p:pic>
        <p:nvPicPr>
          <p:cNvPr id="8" name="Picture 2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63294" y="3874437"/>
            <a:ext cx="2438635" cy="158989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 Box 20"/>
          <p:cNvSpPr txBox="1">
            <a:spLocks noChangeArrowheads="1"/>
          </p:cNvSpPr>
          <p:nvPr/>
        </p:nvSpPr>
        <p:spPr bwMode="auto">
          <a:xfrm>
            <a:off x="4869897" y="5362831"/>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3600" dirty="0">
                <a:solidFill>
                  <a:schemeClr val="accent6"/>
                </a:solidFill>
                <a:latin typeface="Calibri"/>
                <a:cs typeface="Calibri"/>
              </a:rPr>
              <a:t>26%</a:t>
            </a:r>
          </a:p>
          <a:p>
            <a:pPr algn="r" eaLnBrk="1" hangingPunct="1"/>
            <a:r>
              <a:rPr lang="en-AU" altLang="en-US" sz="2000" dirty="0">
                <a:solidFill>
                  <a:srgbClr val="4C9BDB"/>
                </a:solidFill>
                <a:latin typeface="Calibri"/>
                <a:cs typeface="Calibri"/>
              </a:rPr>
              <a:t>9.7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p:txBody>
      </p:sp>
      <p:pic>
        <p:nvPicPr>
          <p:cNvPr id="10" name="Picture 2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67699" y="1690028"/>
            <a:ext cx="2429826" cy="1590107"/>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406792" y="2860128"/>
            <a:ext cx="2411015" cy="166687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1"/>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391200" y="1085303"/>
            <a:ext cx="2424736" cy="159067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2706612" y="1687137"/>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2000" dirty="0">
                <a:solidFill>
                  <a:srgbClr val="4C9BDB"/>
                </a:solidFill>
                <a:latin typeface="Calibri"/>
                <a:cs typeface="Calibri"/>
              </a:rPr>
              <a:t>34.1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dirty="0">
              <a:solidFill>
                <a:srgbClr val="4C9BDB"/>
              </a:solidFill>
              <a:latin typeface="Calibri"/>
              <a:cs typeface="Calibri"/>
            </a:endParaRPr>
          </a:p>
          <a:p>
            <a:pPr eaLnBrk="1" hangingPunct="1"/>
            <a:r>
              <a:rPr lang="en-AU" altLang="en-US" sz="3600" dirty="0">
                <a:solidFill>
                  <a:schemeClr val="accent6"/>
                </a:solidFill>
                <a:latin typeface="Calibri"/>
                <a:cs typeface="Calibri"/>
              </a:rPr>
              <a:t>91%</a:t>
            </a:r>
          </a:p>
        </p:txBody>
      </p:sp>
      <p:sp>
        <p:nvSpPr>
          <p:cNvPr id="15" name="Text Box 8"/>
          <p:cNvSpPr txBox="1">
            <a:spLocks noChangeArrowheads="1"/>
          </p:cNvSpPr>
          <p:nvPr/>
        </p:nvSpPr>
        <p:spPr bwMode="auto">
          <a:xfrm>
            <a:off x="2706612" y="4515397"/>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3600" dirty="0">
                <a:solidFill>
                  <a:schemeClr val="accent6"/>
                </a:solidFill>
                <a:latin typeface="Calibri"/>
                <a:cs typeface="Calibri"/>
              </a:rPr>
              <a:t>9%</a:t>
            </a:r>
            <a:endParaRPr lang="en-AU" altLang="en-US" sz="3600" baseline="30000" dirty="0">
              <a:solidFill>
                <a:schemeClr val="accent6"/>
              </a:solidFill>
              <a:latin typeface="Calibri"/>
              <a:cs typeface="Calibri"/>
            </a:endParaRPr>
          </a:p>
          <a:p>
            <a:pPr eaLnBrk="1" hangingPunct="1"/>
            <a:r>
              <a:rPr lang="en-AU" altLang="en-US" sz="2000" dirty="0">
                <a:solidFill>
                  <a:srgbClr val="4C9BDB"/>
                </a:solidFill>
                <a:latin typeface="Calibri"/>
                <a:cs typeface="Calibri"/>
              </a:rPr>
              <a:t>3.5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18" name="Text Box 16"/>
          <p:cNvSpPr txBox="1">
            <a:spLocks noChangeArrowheads="1"/>
          </p:cNvSpPr>
          <p:nvPr/>
        </p:nvSpPr>
        <p:spPr bwMode="auto">
          <a:xfrm>
            <a:off x="4740055" y="1087621"/>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2000" dirty="0">
                <a:solidFill>
                  <a:srgbClr val="4C9BDB"/>
                </a:solidFill>
                <a:latin typeface="Calibri"/>
                <a:cs typeface="Calibri"/>
              </a:rPr>
              <a:t>16.4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a:p>
            <a:pPr algn="r" eaLnBrk="1" hangingPunct="1"/>
            <a:r>
              <a:rPr lang="en-AU" altLang="en-US" sz="3600" dirty="0">
                <a:solidFill>
                  <a:schemeClr val="accent6"/>
                </a:solidFill>
                <a:latin typeface="Calibri"/>
                <a:cs typeface="Calibri"/>
              </a:rPr>
              <a:t>44%</a:t>
            </a:r>
          </a:p>
        </p:txBody>
      </p:sp>
      <p:pic>
        <p:nvPicPr>
          <p:cNvPr id="21" name="Picture 25"/>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396422" y="4698453"/>
            <a:ext cx="2458742" cy="1611312"/>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9" name="Text Box 8"/>
          <p:cNvSpPr txBox="1">
            <a:spLocks noChangeArrowheads="1"/>
          </p:cNvSpPr>
          <p:nvPr/>
        </p:nvSpPr>
        <p:spPr bwMode="auto">
          <a:xfrm>
            <a:off x="3319039" y="2983754"/>
            <a:ext cx="21189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AU" altLang="en-US" sz="2400" b="1" dirty="0">
                <a:solidFill>
                  <a:srgbClr val="4C9BDB"/>
                </a:solidFill>
                <a:latin typeface="Calibri"/>
                <a:cs typeface="Calibri"/>
              </a:rPr>
              <a:t>Sources = Sinks</a:t>
            </a:r>
            <a:endParaRPr lang="en-AU" altLang="en-US" sz="2400" b="1" baseline="30000" dirty="0">
              <a:solidFill>
                <a:srgbClr val="4C9BDB"/>
              </a:solidFill>
              <a:latin typeface="Calibri"/>
              <a:cs typeface="Calibri"/>
            </a:endParaRPr>
          </a:p>
        </p:txBody>
      </p:sp>
      <p:sp>
        <p:nvSpPr>
          <p:cNvPr id="20" name="Rectangle 19"/>
          <p:cNvSpPr/>
          <p:nvPr/>
        </p:nvSpPr>
        <p:spPr>
          <a:xfrm>
            <a:off x="4653075" y="2769200"/>
            <a:ext cx="4387264" cy="1838325"/>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172500" y="3459642"/>
            <a:ext cx="3995695" cy="24152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887E74B-19FF-E64E-934C-9B884CC37945}"/>
              </a:ext>
            </a:extLst>
          </p:cNvPr>
          <p:cNvSpPr txBox="1"/>
          <p:nvPr/>
        </p:nvSpPr>
        <p:spPr>
          <a:xfrm>
            <a:off x="263294" y="1071080"/>
            <a:ext cx="1794106" cy="369332"/>
          </a:xfrm>
          <a:prstGeom prst="rect">
            <a:avLst/>
          </a:prstGeom>
          <a:noFill/>
        </p:spPr>
        <p:txBody>
          <a:bodyPr wrap="square" rtlCol="0">
            <a:spAutoFit/>
          </a:bodyPr>
          <a:lstStyle/>
          <a:p>
            <a:r>
              <a:rPr lang="en-GB" altLang="en-US" dirty="0">
                <a:ea typeface="ＭＳ Ｐゴシック" pitchFamily="34" charset="-128"/>
              </a:rPr>
              <a:t>2006-2015</a:t>
            </a:r>
            <a:endParaRPr lang="en-US" dirty="0"/>
          </a:p>
        </p:txBody>
      </p:sp>
    </p:spTree>
    <p:extLst>
      <p:ext uri="{BB962C8B-B14F-4D97-AF65-F5344CB8AC3E}">
        <p14:creationId xmlns:p14="http://schemas.microsoft.com/office/powerpoint/2010/main" val="3676044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title"/>
          </p:nvPr>
        </p:nvSpPr>
        <p:spPr>
          <a:xfrm>
            <a:off x="0" y="2683328"/>
            <a:ext cx="9143999" cy="1143000"/>
          </a:xfrm>
        </p:spPr>
        <p:txBody>
          <a:bodyPr/>
          <a:lstStyle/>
          <a:p>
            <a:pPr eaLnBrk="1" hangingPunct="1"/>
            <a:r>
              <a:rPr lang="en-GB" dirty="0">
                <a:latin typeface="Arial Narrow" charset="0"/>
                <a:cs typeface="Arial Narrow" charset="0"/>
              </a:rPr>
              <a:t>Regional Carbon Cycle Assessment Project 2 </a:t>
            </a:r>
            <a:endParaRPr lang="en-US" dirty="0">
              <a:latin typeface="Arial Narrow" charset="0"/>
              <a:cs typeface="Arial Narrow" charset="0"/>
            </a:endParaRPr>
          </a:p>
        </p:txBody>
      </p:sp>
    </p:spTree>
    <p:extLst>
      <p:ext uri="{BB962C8B-B14F-4D97-AF65-F5344CB8AC3E}">
        <p14:creationId xmlns:p14="http://schemas.microsoft.com/office/powerpoint/2010/main" val="54882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35" y="910510"/>
            <a:ext cx="4320000" cy="5566109"/>
          </a:xfrm>
          <a:prstGeom prst="rect">
            <a:avLst/>
          </a:prstGeom>
          <a:solidFill>
            <a:srgbClr val="FF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677138" y="918678"/>
            <a:ext cx="4363200" cy="5566109"/>
          </a:xfrm>
          <a:prstGeom prst="rect">
            <a:avLst/>
          </a:prstGeom>
          <a:solidFill>
            <a:srgbClr val="FF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4740055" y="3561290"/>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3600" dirty="0">
                <a:solidFill>
                  <a:schemeClr val="accent6"/>
                </a:solidFill>
                <a:latin typeface="Calibri"/>
                <a:cs typeface="Calibri"/>
              </a:rPr>
              <a:t>31%</a:t>
            </a:r>
          </a:p>
          <a:p>
            <a:pPr algn="r" eaLnBrk="1" hangingPunct="1"/>
            <a:r>
              <a:rPr lang="en-AU" altLang="en-US" sz="2000" dirty="0">
                <a:solidFill>
                  <a:srgbClr val="4C9BDB"/>
                </a:solidFill>
                <a:latin typeface="Calibri"/>
                <a:cs typeface="Calibri"/>
              </a:rPr>
              <a:t>11.6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6" name="Title 5"/>
          <p:cNvSpPr>
            <a:spLocks noGrp="1"/>
          </p:cNvSpPr>
          <p:nvPr>
            <p:ph type="title"/>
          </p:nvPr>
        </p:nvSpPr>
        <p:spPr>
          <a:xfrm>
            <a:off x="1831448" y="119638"/>
            <a:ext cx="7375812" cy="776649"/>
          </a:xfrm>
        </p:spPr>
        <p:txBody>
          <a:bodyPr>
            <a:noAutofit/>
          </a:bodyPr>
          <a:lstStyle/>
          <a:p>
            <a:r>
              <a:rPr lang="en-GB" altLang="en-US" sz="2800" noProof="0" dirty="0">
                <a:ea typeface="ＭＳ Ｐゴシック" pitchFamily="34" charset="-128"/>
              </a:rPr>
              <a:t>Ecosystems Mitigate Climate Change</a:t>
            </a:r>
            <a:br>
              <a:rPr lang="en-GB" altLang="en-US" dirty="0">
                <a:ea typeface="ＭＳ Ｐゴシック" pitchFamily="34" charset="-128"/>
              </a:rPr>
            </a:br>
            <a:endParaRPr lang="en-GB" sz="1600" noProof="0" dirty="0"/>
          </a:p>
        </p:txBody>
      </p:sp>
      <p:sp>
        <p:nvSpPr>
          <p:cNvPr id="7" name="Text Placeholder 6"/>
          <p:cNvSpPr>
            <a:spLocks noGrp="1"/>
          </p:cNvSpPr>
          <p:nvPr>
            <p:ph type="body" sz="quarter" idx="4294967295"/>
          </p:nvPr>
        </p:nvSpPr>
        <p:spPr>
          <a:xfrm>
            <a:off x="0" y="6242050"/>
            <a:ext cx="9143999" cy="552450"/>
          </a:xfrm>
        </p:spPr>
        <p:txBody>
          <a:bodyPr anchor="b" anchorCtr="0">
            <a:normAutofit/>
          </a:bodyPr>
          <a:lstStyle/>
          <a:p>
            <a:pPr marL="0" indent="0" algn="ctr">
              <a:buNone/>
            </a:pPr>
            <a:r>
              <a:rPr lang="en-GB" altLang="en-US" sz="1400" noProof="0" dirty="0">
                <a:latin typeface="Calibri"/>
                <a:ea typeface="ＭＳ Ｐゴシック" pitchFamily="34" charset="-128"/>
                <a:cs typeface="Calibri"/>
              </a:rPr>
              <a:t>Source: </a:t>
            </a:r>
            <a:r>
              <a:rPr lang="en-GB" altLang="en-US" sz="1400" noProof="0" dirty="0">
                <a:latin typeface="Calibri"/>
                <a:ea typeface="ＭＳ Ｐゴシック" pitchFamily="34" charset="-128"/>
                <a:cs typeface="Calibri"/>
                <a:hlinkClick r:id="rId3"/>
              </a:rPr>
              <a:t>CDIAC</a:t>
            </a:r>
            <a:r>
              <a:rPr lang="en-GB" altLang="en-US" sz="1400" noProof="0" dirty="0">
                <a:latin typeface="Calibri"/>
                <a:ea typeface="ＭＳ Ｐゴシック" pitchFamily="34" charset="-128"/>
                <a:cs typeface="Calibri"/>
              </a:rPr>
              <a:t>; </a:t>
            </a:r>
            <a:r>
              <a:rPr lang="en-GB" altLang="en-US" sz="1400" noProof="0" dirty="0">
                <a:latin typeface="Calibri"/>
                <a:ea typeface="ＭＳ Ｐゴシック" pitchFamily="34" charset="-128"/>
                <a:cs typeface="Calibri"/>
                <a:hlinkClick r:id="rId4"/>
              </a:rPr>
              <a:t>NOAA-ESRL</a:t>
            </a:r>
            <a:r>
              <a:rPr lang="en-GB" altLang="en-US" sz="1400" noProof="0" dirty="0">
                <a:latin typeface="Calibri"/>
                <a:ea typeface="ＭＳ Ｐゴシック" pitchFamily="34" charset="-128"/>
                <a:cs typeface="Calibri"/>
              </a:rPr>
              <a:t>; </a:t>
            </a:r>
            <a:r>
              <a:rPr lang="en-GB" altLang="en-US" sz="1400" noProof="0" dirty="0">
                <a:latin typeface="Calibri"/>
                <a:ea typeface="ＭＳ Ｐゴシック" pitchFamily="34" charset="-128"/>
                <a:cs typeface="Calibri"/>
                <a:hlinkClick r:id="rId5"/>
              </a:rPr>
              <a:t>Houghton et al 2012</a:t>
            </a:r>
            <a:r>
              <a:rPr lang="en-GB" altLang="en-US" sz="1400" noProof="0" dirty="0">
                <a:latin typeface="Calibri"/>
                <a:ea typeface="ＭＳ Ｐゴシック" pitchFamily="34" charset="-128"/>
                <a:cs typeface="Calibri"/>
              </a:rPr>
              <a:t>; </a:t>
            </a:r>
            <a:r>
              <a:rPr lang="en-GB" altLang="en-US" sz="1400" noProof="0" dirty="0" err="1">
                <a:latin typeface="Calibri"/>
                <a:ea typeface="ＭＳ Ｐゴシック" pitchFamily="34" charset="-128"/>
                <a:cs typeface="Calibri"/>
                <a:hlinkClick r:id="rId6"/>
              </a:rPr>
              <a:t>Giglio</a:t>
            </a:r>
            <a:r>
              <a:rPr lang="en-GB" altLang="en-US" sz="1400" noProof="0" dirty="0">
                <a:latin typeface="Calibri"/>
                <a:ea typeface="ＭＳ Ｐゴシック" pitchFamily="34" charset="-128"/>
                <a:cs typeface="Calibri"/>
                <a:hlinkClick r:id="rId6"/>
              </a:rPr>
              <a:t> et al 2013</a:t>
            </a:r>
            <a:r>
              <a:rPr lang="en-GB" altLang="en-US" sz="1400" noProof="0" dirty="0">
                <a:latin typeface="Calibri"/>
                <a:ea typeface="ＭＳ Ｐゴシック" pitchFamily="34" charset="-128"/>
                <a:cs typeface="Calibri"/>
              </a:rPr>
              <a:t>; </a:t>
            </a:r>
            <a:r>
              <a:rPr lang="en-GB" altLang="en-US" sz="1400" dirty="0">
                <a:ea typeface="ＭＳ Ｐゴシック" pitchFamily="34" charset="-128"/>
                <a:hlinkClick r:id="rId7"/>
              </a:rPr>
              <a:t>Le Quéré et al 2016</a:t>
            </a:r>
            <a:r>
              <a:rPr lang="en-GB" altLang="en-US" sz="1400" noProof="0" dirty="0">
                <a:ea typeface="ＭＳ Ｐゴシック" pitchFamily="34" charset="-128"/>
              </a:rPr>
              <a:t>;</a:t>
            </a:r>
            <a:r>
              <a:rPr lang="en-GB" altLang="en-US" sz="1400" noProof="0" dirty="0">
                <a:solidFill>
                  <a:srgbClr val="000000"/>
                </a:solidFill>
                <a:ea typeface="ＭＳ Ｐゴシック" pitchFamily="34" charset="-128"/>
              </a:rPr>
              <a:t> </a:t>
            </a:r>
            <a:r>
              <a:rPr lang="en-GB" altLang="en-US" sz="1400" noProof="0" dirty="0">
                <a:latin typeface="Calibri"/>
                <a:ea typeface="ＭＳ Ｐゴシック" pitchFamily="34" charset="-128"/>
                <a:cs typeface="Calibri"/>
                <a:hlinkClick r:id="rId8"/>
              </a:rPr>
              <a:t>Global Carbon Budget 2016</a:t>
            </a:r>
            <a:endParaRPr lang="en-GB" altLang="en-US" sz="1400" noProof="0" dirty="0">
              <a:latin typeface="Calibri"/>
              <a:ea typeface="ＭＳ Ｐゴシック" pitchFamily="34" charset="-128"/>
              <a:cs typeface="Calibri"/>
            </a:endParaRPr>
          </a:p>
        </p:txBody>
      </p:sp>
      <p:pic>
        <p:nvPicPr>
          <p:cNvPr id="8" name="Picture 2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63294" y="3874437"/>
            <a:ext cx="2438635" cy="158989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 Box 20"/>
          <p:cNvSpPr txBox="1">
            <a:spLocks noChangeArrowheads="1"/>
          </p:cNvSpPr>
          <p:nvPr/>
        </p:nvSpPr>
        <p:spPr bwMode="auto">
          <a:xfrm>
            <a:off x="4869897" y="5362831"/>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3600" dirty="0">
                <a:solidFill>
                  <a:schemeClr val="accent6"/>
                </a:solidFill>
                <a:latin typeface="Calibri"/>
                <a:cs typeface="Calibri"/>
              </a:rPr>
              <a:t>26%</a:t>
            </a:r>
          </a:p>
          <a:p>
            <a:pPr algn="r" eaLnBrk="1" hangingPunct="1"/>
            <a:r>
              <a:rPr lang="en-AU" altLang="en-US" sz="2000" dirty="0">
                <a:solidFill>
                  <a:srgbClr val="4C9BDB"/>
                </a:solidFill>
                <a:latin typeface="Calibri"/>
                <a:cs typeface="Calibri"/>
              </a:rPr>
              <a:t>9.7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p:txBody>
      </p:sp>
      <p:pic>
        <p:nvPicPr>
          <p:cNvPr id="10" name="Picture 2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67699" y="1690028"/>
            <a:ext cx="2429826" cy="1590107"/>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406792" y="2860128"/>
            <a:ext cx="2411015" cy="166687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1"/>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391200" y="1085303"/>
            <a:ext cx="2424736" cy="159067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2706612" y="1687137"/>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2000" dirty="0">
                <a:solidFill>
                  <a:srgbClr val="4C9BDB"/>
                </a:solidFill>
                <a:latin typeface="Calibri"/>
                <a:cs typeface="Calibri"/>
              </a:rPr>
              <a:t>34.1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dirty="0">
              <a:solidFill>
                <a:srgbClr val="4C9BDB"/>
              </a:solidFill>
              <a:latin typeface="Calibri"/>
              <a:cs typeface="Calibri"/>
            </a:endParaRPr>
          </a:p>
          <a:p>
            <a:pPr eaLnBrk="1" hangingPunct="1"/>
            <a:r>
              <a:rPr lang="en-AU" altLang="en-US" sz="3600" dirty="0">
                <a:solidFill>
                  <a:schemeClr val="accent6"/>
                </a:solidFill>
                <a:latin typeface="Calibri"/>
                <a:cs typeface="Calibri"/>
              </a:rPr>
              <a:t>91%</a:t>
            </a:r>
          </a:p>
        </p:txBody>
      </p:sp>
      <p:sp>
        <p:nvSpPr>
          <p:cNvPr id="15" name="Text Box 8"/>
          <p:cNvSpPr txBox="1">
            <a:spLocks noChangeArrowheads="1"/>
          </p:cNvSpPr>
          <p:nvPr/>
        </p:nvSpPr>
        <p:spPr bwMode="auto">
          <a:xfrm>
            <a:off x="2706612" y="4515397"/>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3600" dirty="0">
                <a:solidFill>
                  <a:schemeClr val="accent6"/>
                </a:solidFill>
                <a:latin typeface="Calibri"/>
                <a:cs typeface="Calibri"/>
              </a:rPr>
              <a:t>9%</a:t>
            </a:r>
            <a:endParaRPr lang="en-AU" altLang="en-US" sz="3600" baseline="30000" dirty="0">
              <a:solidFill>
                <a:schemeClr val="accent6"/>
              </a:solidFill>
              <a:latin typeface="Calibri"/>
              <a:cs typeface="Calibri"/>
            </a:endParaRPr>
          </a:p>
          <a:p>
            <a:pPr eaLnBrk="1" hangingPunct="1"/>
            <a:r>
              <a:rPr lang="en-AU" altLang="en-US" sz="2000" dirty="0">
                <a:solidFill>
                  <a:srgbClr val="4C9BDB"/>
                </a:solidFill>
                <a:latin typeface="Calibri"/>
                <a:cs typeface="Calibri"/>
              </a:rPr>
              <a:t>3.5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18" name="Text Box 16"/>
          <p:cNvSpPr txBox="1">
            <a:spLocks noChangeArrowheads="1"/>
          </p:cNvSpPr>
          <p:nvPr/>
        </p:nvSpPr>
        <p:spPr bwMode="auto">
          <a:xfrm>
            <a:off x="4740055" y="1087621"/>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2000" dirty="0">
                <a:solidFill>
                  <a:srgbClr val="4C9BDB"/>
                </a:solidFill>
                <a:latin typeface="Calibri"/>
                <a:cs typeface="Calibri"/>
              </a:rPr>
              <a:t>16.4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a:p>
            <a:pPr algn="r" eaLnBrk="1" hangingPunct="1"/>
            <a:r>
              <a:rPr lang="en-AU" altLang="en-US" sz="3600" dirty="0">
                <a:solidFill>
                  <a:schemeClr val="accent6"/>
                </a:solidFill>
                <a:latin typeface="Calibri"/>
                <a:cs typeface="Calibri"/>
              </a:rPr>
              <a:t>44%</a:t>
            </a:r>
          </a:p>
        </p:txBody>
      </p:sp>
      <p:pic>
        <p:nvPicPr>
          <p:cNvPr id="21" name="Picture 25"/>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396422" y="4698453"/>
            <a:ext cx="2458742" cy="1611312"/>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9" name="Text Box 8"/>
          <p:cNvSpPr txBox="1">
            <a:spLocks noChangeArrowheads="1"/>
          </p:cNvSpPr>
          <p:nvPr/>
        </p:nvSpPr>
        <p:spPr bwMode="auto">
          <a:xfrm>
            <a:off x="3319039" y="2983754"/>
            <a:ext cx="21189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AU" altLang="en-US" sz="2400" b="1" dirty="0">
                <a:solidFill>
                  <a:srgbClr val="4C9BDB"/>
                </a:solidFill>
                <a:latin typeface="Calibri"/>
                <a:cs typeface="Calibri"/>
              </a:rPr>
              <a:t>Sources = Sinks</a:t>
            </a:r>
            <a:endParaRPr lang="en-AU" altLang="en-US" sz="2400" b="1" baseline="30000" dirty="0">
              <a:solidFill>
                <a:srgbClr val="4C9BDB"/>
              </a:solidFill>
              <a:latin typeface="Calibri"/>
              <a:cs typeface="Calibri"/>
            </a:endParaRPr>
          </a:p>
        </p:txBody>
      </p:sp>
      <p:sp>
        <p:nvSpPr>
          <p:cNvPr id="20" name="Rectangle 19"/>
          <p:cNvSpPr/>
          <p:nvPr/>
        </p:nvSpPr>
        <p:spPr>
          <a:xfrm>
            <a:off x="4653075" y="2769200"/>
            <a:ext cx="4387264" cy="1838325"/>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172500" y="3459642"/>
            <a:ext cx="3995695" cy="24152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887E74B-19FF-E64E-934C-9B884CC37945}"/>
              </a:ext>
            </a:extLst>
          </p:cNvPr>
          <p:cNvSpPr txBox="1"/>
          <p:nvPr/>
        </p:nvSpPr>
        <p:spPr>
          <a:xfrm>
            <a:off x="263294" y="1071080"/>
            <a:ext cx="1794106" cy="369332"/>
          </a:xfrm>
          <a:prstGeom prst="rect">
            <a:avLst/>
          </a:prstGeom>
          <a:noFill/>
        </p:spPr>
        <p:txBody>
          <a:bodyPr wrap="square" rtlCol="0">
            <a:spAutoFit/>
          </a:bodyPr>
          <a:lstStyle/>
          <a:p>
            <a:r>
              <a:rPr lang="en-GB" altLang="en-US" dirty="0">
                <a:ea typeface="ＭＳ Ｐゴシック" pitchFamily="34" charset="-128"/>
              </a:rPr>
              <a:t>2006-2015</a:t>
            </a:r>
            <a:endParaRPr lang="en-US" dirty="0"/>
          </a:p>
        </p:txBody>
      </p:sp>
    </p:spTree>
    <p:extLst>
      <p:ext uri="{BB962C8B-B14F-4D97-AF65-F5344CB8AC3E}">
        <p14:creationId xmlns:p14="http://schemas.microsoft.com/office/powerpoint/2010/main" val="193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C0358-CB46-4A85-B566-52610C7AB152}"/>
              </a:ext>
            </a:extLst>
          </p:cNvPr>
          <p:cNvSpPr>
            <a:spLocks noGrp="1"/>
          </p:cNvSpPr>
          <p:nvPr>
            <p:ph type="title"/>
          </p:nvPr>
        </p:nvSpPr>
        <p:spPr/>
        <p:txBody>
          <a:bodyPr/>
          <a:lstStyle/>
          <a:p>
            <a:r>
              <a:rPr lang="en-GB" dirty="0"/>
              <a:t>2010-2017 mean sink (</a:t>
            </a:r>
            <a:r>
              <a:rPr lang="en-GB" dirty="0" err="1"/>
              <a:t>gC</a:t>
            </a:r>
            <a:r>
              <a:rPr lang="en-GB" dirty="0"/>
              <a:t>/m2/</a:t>
            </a:r>
            <a:r>
              <a:rPr lang="en-GB" dirty="0" err="1"/>
              <a:t>yr</a:t>
            </a:r>
            <a:r>
              <a:rPr lang="en-GB" dirty="0"/>
              <a:t>)</a:t>
            </a:r>
          </a:p>
        </p:txBody>
      </p:sp>
      <p:sp>
        <p:nvSpPr>
          <p:cNvPr id="3" name="Content Placeholder 2">
            <a:extLst>
              <a:ext uri="{FF2B5EF4-FFF2-40B4-BE49-F238E27FC236}">
                <a16:creationId xmlns:a16="http://schemas.microsoft.com/office/drawing/2014/main" id="{07A84396-AD9F-4A44-ABC2-7D3827D926B8}"/>
              </a:ext>
            </a:extLst>
          </p:cNvPr>
          <p:cNvSpPr>
            <a:spLocks noGrp="1"/>
          </p:cNvSpPr>
          <p:nvPr>
            <p:ph idx="1"/>
          </p:nvPr>
        </p:nvSpPr>
        <p:spPr>
          <a:xfrm>
            <a:off x="571500" y="1825625"/>
            <a:ext cx="7943850" cy="4351338"/>
          </a:xfrm>
        </p:spPr>
        <p:txBody>
          <a:bodyPr/>
          <a:lstStyle/>
          <a:p>
            <a:endParaRPr lang="en-GB" dirty="0"/>
          </a:p>
        </p:txBody>
      </p:sp>
      <p:pic>
        <p:nvPicPr>
          <p:cNvPr id="4" name="Picture 3">
            <a:extLst>
              <a:ext uri="{FF2B5EF4-FFF2-40B4-BE49-F238E27FC236}">
                <a16:creationId xmlns:a16="http://schemas.microsoft.com/office/drawing/2014/main" id="{EF8BB30C-97DD-4ACA-987E-0FD31CBADD95}"/>
              </a:ext>
            </a:extLst>
          </p:cNvPr>
          <p:cNvPicPr>
            <a:picLocks noChangeAspect="1"/>
          </p:cNvPicPr>
          <p:nvPr/>
        </p:nvPicPr>
        <p:blipFill rotWithShape="1">
          <a:blip r:embed="rId2">
            <a:extLst>
              <a:ext uri="{28A0092B-C50C-407E-A947-70E740481C1C}">
                <a14:useLocalDpi xmlns:a14="http://schemas.microsoft.com/office/drawing/2010/main" val="0"/>
              </a:ext>
            </a:extLst>
          </a:blip>
          <a:srcRect r="48846" b="75472"/>
          <a:stretch/>
        </p:blipFill>
        <p:spPr>
          <a:xfrm>
            <a:off x="158259" y="1425757"/>
            <a:ext cx="6870253" cy="2176281"/>
          </a:xfrm>
          <a:prstGeom prst="rect">
            <a:avLst/>
          </a:prstGeom>
        </p:spPr>
      </p:pic>
      <p:pic>
        <p:nvPicPr>
          <p:cNvPr id="5" name="Picture 4">
            <a:extLst>
              <a:ext uri="{FF2B5EF4-FFF2-40B4-BE49-F238E27FC236}">
                <a16:creationId xmlns:a16="http://schemas.microsoft.com/office/drawing/2014/main" id="{7B72139F-D38E-4D16-8E44-C696A4B8560B}"/>
              </a:ext>
            </a:extLst>
          </p:cNvPr>
          <p:cNvPicPr>
            <a:picLocks noChangeAspect="1"/>
          </p:cNvPicPr>
          <p:nvPr/>
        </p:nvPicPr>
        <p:blipFill rotWithShape="1">
          <a:blip r:embed="rId2">
            <a:extLst>
              <a:ext uri="{28A0092B-C50C-407E-A947-70E740481C1C}">
                <a14:useLocalDpi xmlns:a14="http://schemas.microsoft.com/office/drawing/2010/main" val="0"/>
              </a:ext>
            </a:extLst>
          </a:blip>
          <a:srcRect l="51122" b="75472"/>
          <a:stretch/>
        </p:blipFill>
        <p:spPr>
          <a:xfrm>
            <a:off x="237391" y="3991710"/>
            <a:ext cx="6564618" cy="2176280"/>
          </a:xfrm>
          <a:prstGeom prst="rect">
            <a:avLst/>
          </a:prstGeom>
        </p:spPr>
      </p:pic>
    </p:spTree>
    <p:extLst>
      <p:ext uri="{BB962C8B-B14F-4D97-AF65-F5344CB8AC3E}">
        <p14:creationId xmlns:p14="http://schemas.microsoft.com/office/powerpoint/2010/main" val="1238506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62E90-8B90-4C46-9591-BC3883276A24}"/>
              </a:ext>
            </a:extLst>
          </p:cNvPr>
          <p:cNvSpPr>
            <a:spLocks noGrp="1"/>
          </p:cNvSpPr>
          <p:nvPr>
            <p:ph type="title"/>
          </p:nvPr>
        </p:nvSpPr>
        <p:spPr/>
        <p:txBody>
          <a:bodyPr/>
          <a:lstStyle/>
          <a:p>
            <a:r>
              <a:rPr lang="en-GB" dirty="0"/>
              <a:t>2010-2017 mean sink (</a:t>
            </a:r>
            <a:r>
              <a:rPr lang="en-GB" dirty="0" err="1"/>
              <a:t>gC</a:t>
            </a:r>
            <a:r>
              <a:rPr lang="en-GB" dirty="0"/>
              <a:t>/m2/</a:t>
            </a:r>
            <a:r>
              <a:rPr lang="en-GB" dirty="0" err="1"/>
              <a:t>yr</a:t>
            </a:r>
            <a:r>
              <a:rPr lang="en-GB" dirty="0"/>
              <a:t>)</a:t>
            </a:r>
          </a:p>
        </p:txBody>
      </p:sp>
      <p:sp>
        <p:nvSpPr>
          <p:cNvPr id="3" name="Content Placeholder 2">
            <a:extLst>
              <a:ext uri="{FF2B5EF4-FFF2-40B4-BE49-F238E27FC236}">
                <a16:creationId xmlns:a16="http://schemas.microsoft.com/office/drawing/2014/main" id="{EE63DED1-9086-4DE2-AF56-70E6B2DA201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CD3150C-77CE-4E10-8999-1D12E2720B0B}"/>
              </a:ext>
            </a:extLst>
          </p:cNvPr>
          <p:cNvPicPr>
            <a:picLocks noChangeAspect="1"/>
          </p:cNvPicPr>
          <p:nvPr/>
        </p:nvPicPr>
        <p:blipFill rotWithShape="1">
          <a:blip r:embed="rId2">
            <a:extLst>
              <a:ext uri="{28A0092B-C50C-407E-A947-70E740481C1C}">
                <a14:useLocalDpi xmlns:a14="http://schemas.microsoft.com/office/drawing/2010/main" val="0"/>
              </a:ext>
            </a:extLst>
          </a:blip>
          <a:srcRect t="23457"/>
          <a:stretch/>
        </p:blipFill>
        <p:spPr>
          <a:xfrm>
            <a:off x="0" y="1825625"/>
            <a:ext cx="9144000" cy="4623716"/>
          </a:xfrm>
          <a:prstGeom prst="rect">
            <a:avLst/>
          </a:prstGeom>
        </p:spPr>
      </p:pic>
    </p:spTree>
    <p:extLst>
      <p:ext uri="{BB962C8B-B14F-4D97-AF65-F5344CB8AC3E}">
        <p14:creationId xmlns:p14="http://schemas.microsoft.com/office/powerpoint/2010/main" val="2429518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0CFF7-6251-4929-823F-79A942D3307B}"/>
              </a:ext>
            </a:extLst>
          </p:cNvPr>
          <p:cNvSpPr>
            <a:spLocks noGrp="1"/>
          </p:cNvSpPr>
          <p:nvPr>
            <p:ph type="title"/>
          </p:nvPr>
        </p:nvSpPr>
        <p:spPr/>
        <p:txBody>
          <a:bodyPr/>
          <a:lstStyle/>
          <a:p>
            <a:r>
              <a:rPr lang="en-GB" dirty="0"/>
              <a:t>Regional breakdown (PgC/</a:t>
            </a:r>
            <a:r>
              <a:rPr lang="en-GB" dirty="0" err="1"/>
              <a:t>yr</a:t>
            </a:r>
            <a:r>
              <a:rPr lang="en-GB" dirty="0"/>
              <a:t>)</a:t>
            </a:r>
          </a:p>
        </p:txBody>
      </p:sp>
      <p:sp>
        <p:nvSpPr>
          <p:cNvPr id="3" name="Content Placeholder 2">
            <a:extLst>
              <a:ext uri="{FF2B5EF4-FFF2-40B4-BE49-F238E27FC236}">
                <a16:creationId xmlns:a16="http://schemas.microsoft.com/office/drawing/2014/main" id="{42EB467F-2C58-4D45-90E2-305A667703BE}"/>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0450096-0214-47C9-A620-AB1F69964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5103049"/>
          </a:xfrm>
          <a:prstGeom prst="rect">
            <a:avLst/>
          </a:prstGeom>
        </p:spPr>
      </p:pic>
    </p:spTree>
    <p:extLst>
      <p:ext uri="{BB962C8B-B14F-4D97-AF65-F5344CB8AC3E}">
        <p14:creationId xmlns:p14="http://schemas.microsoft.com/office/powerpoint/2010/main" val="2131714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457F72D7-ABA8-4FC6-B7D6-C99034AAEFA8}"/>
              </a:ext>
            </a:extLst>
          </p:cNvPr>
          <p:cNvPicPr>
            <a:picLocks noGrp="1" noChangeAspect="1"/>
          </p:cNvPicPr>
          <p:nvPr>
            <p:ph idx="1"/>
          </p:nvPr>
        </p:nvPicPr>
        <p:blipFill>
          <a:blip r:embed="rId2"/>
          <a:stretch>
            <a:fillRect/>
          </a:stretch>
        </p:blipFill>
        <p:spPr>
          <a:xfrm>
            <a:off x="63580" y="881743"/>
            <a:ext cx="9080420" cy="5130435"/>
          </a:xfrm>
          <a:prstGeom prst="rect">
            <a:avLst/>
          </a:prstGeom>
        </p:spPr>
      </p:pic>
      <p:sp>
        <p:nvSpPr>
          <p:cNvPr id="3" name="TextBox 2">
            <a:extLst>
              <a:ext uri="{FF2B5EF4-FFF2-40B4-BE49-F238E27FC236}">
                <a16:creationId xmlns:a16="http://schemas.microsoft.com/office/drawing/2014/main" id="{652BB2F3-552B-44E7-ABAC-8354399EC471}"/>
              </a:ext>
            </a:extLst>
          </p:cNvPr>
          <p:cNvSpPr txBox="1"/>
          <p:nvPr/>
        </p:nvSpPr>
        <p:spPr>
          <a:xfrm>
            <a:off x="368300" y="5827512"/>
            <a:ext cx="1212191" cy="369332"/>
          </a:xfrm>
          <a:prstGeom prst="rect">
            <a:avLst/>
          </a:prstGeom>
          <a:noFill/>
        </p:spPr>
        <p:txBody>
          <a:bodyPr wrap="none" rtlCol="0">
            <a:spAutoFit/>
          </a:bodyPr>
          <a:lstStyle/>
          <a:p>
            <a:r>
              <a:rPr lang="en-GB" dirty="0"/>
              <a:t>Ana Bastos</a:t>
            </a:r>
          </a:p>
        </p:txBody>
      </p:sp>
    </p:spTree>
    <p:extLst>
      <p:ext uri="{BB962C8B-B14F-4D97-AF65-F5344CB8AC3E}">
        <p14:creationId xmlns:p14="http://schemas.microsoft.com/office/powerpoint/2010/main" val="2827052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349" y="-152400"/>
            <a:ext cx="8226720" cy="1143480"/>
          </a:xfrm>
        </p:spPr>
        <p:txBody>
          <a:bodyPr/>
          <a:lstStyle/>
          <a:p>
            <a:r>
              <a:rPr lang="en-US" dirty="0"/>
              <a:t>Summary</a:t>
            </a:r>
          </a:p>
        </p:txBody>
      </p:sp>
      <p:sp>
        <p:nvSpPr>
          <p:cNvPr id="4" name="Text Placeholder 3"/>
          <p:cNvSpPr>
            <a:spLocks noGrp="1"/>
          </p:cNvSpPr>
          <p:nvPr>
            <p:ph type="body" sz="half" idx="2"/>
          </p:nvPr>
        </p:nvSpPr>
        <p:spPr>
          <a:xfrm>
            <a:off x="173420" y="802218"/>
            <a:ext cx="8970579" cy="2524270"/>
          </a:xfrm>
        </p:spPr>
        <p:txBody>
          <a:bodyPr/>
          <a:lstStyle/>
          <a:p>
            <a:pPr marL="457200" indent="-457200">
              <a:lnSpc>
                <a:spcPct val="100000"/>
              </a:lnSpc>
              <a:buFont typeface="Wingdings" charset="2"/>
              <a:buChar char="v"/>
            </a:pPr>
            <a:r>
              <a:rPr lang="en-US" sz="2600" dirty="0"/>
              <a:t>Drylands are important in the global carbon cycle, in particular for IAV and Trend in the land carbon sink</a:t>
            </a:r>
          </a:p>
          <a:p>
            <a:pPr marL="457200" indent="-457200">
              <a:lnSpc>
                <a:spcPct val="100000"/>
              </a:lnSpc>
              <a:buFont typeface="Wingdings" charset="2"/>
              <a:buChar char="v"/>
            </a:pPr>
            <a:r>
              <a:rPr lang="en-US" sz="2600" dirty="0"/>
              <a:t>Moisture dominates the land IAV response at the local scale, but Temperature &amp; Moisture at the global scale (?)</a:t>
            </a:r>
          </a:p>
          <a:p>
            <a:pPr marL="457200" indent="-457200">
              <a:lnSpc>
                <a:spcPct val="100000"/>
              </a:lnSpc>
              <a:buFont typeface="Wingdings" charset="2"/>
              <a:buChar char="v"/>
            </a:pPr>
            <a:r>
              <a:rPr lang="en-US" sz="2600" dirty="0"/>
              <a:t>The dry season intensity is important for NPP trends.</a:t>
            </a:r>
          </a:p>
          <a:p>
            <a:pPr marL="457200" indent="-457200">
              <a:lnSpc>
                <a:spcPct val="100000"/>
              </a:lnSpc>
              <a:buFont typeface="Wingdings" charset="2"/>
              <a:buChar char="v"/>
            </a:pPr>
            <a:r>
              <a:rPr lang="en-US" sz="2600" kern="1200" dirty="0">
                <a:solidFill>
                  <a:schemeClr val="tx1"/>
                </a:solidFill>
              </a:rPr>
              <a:t>DGVMs explain ~65% of the  reduced land uptake due to 2015-16 El </a:t>
            </a:r>
            <a:r>
              <a:rPr lang="en-US" sz="2600" kern="1200" dirty="0" err="1">
                <a:solidFill>
                  <a:schemeClr val="tx1"/>
                </a:solidFill>
              </a:rPr>
              <a:t>Ni</a:t>
            </a:r>
            <a:r>
              <a:rPr lang="en-US" sz="2600" dirty="0" err="1"/>
              <a:t>ñ</a:t>
            </a:r>
            <a:r>
              <a:rPr lang="en-US" sz="2600" kern="1200" dirty="0" err="1">
                <a:solidFill>
                  <a:schemeClr val="tx1"/>
                </a:solidFill>
              </a:rPr>
              <a:t>o</a:t>
            </a:r>
            <a:r>
              <a:rPr lang="en-US" sz="2600" kern="1200" dirty="0">
                <a:solidFill>
                  <a:schemeClr val="tx1"/>
                </a:solidFill>
              </a:rPr>
              <a:t>, and attribute this to reduced GPP.</a:t>
            </a:r>
          </a:p>
          <a:p>
            <a:pPr marL="457200" indent="-457200">
              <a:lnSpc>
                <a:spcPct val="100000"/>
              </a:lnSpc>
              <a:buFont typeface="Wingdings" charset="2"/>
              <a:buChar char="v"/>
            </a:pPr>
            <a:r>
              <a:rPr lang="en-US" sz="2600" dirty="0">
                <a:latin typeface=""/>
              </a:rPr>
              <a:t>Have CO</a:t>
            </a:r>
            <a:r>
              <a:rPr lang="en-US" sz="2600" baseline="-25000" dirty="0">
                <a:latin typeface=""/>
              </a:rPr>
              <a:t>2</a:t>
            </a:r>
            <a:r>
              <a:rPr lang="en-US" sz="2600" dirty="0">
                <a:latin typeface=""/>
              </a:rPr>
              <a:t> emissions from land use change systematically been underestimated?</a:t>
            </a:r>
          </a:p>
          <a:p>
            <a:pPr marL="457200" indent="-457200">
              <a:lnSpc>
                <a:spcPct val="100000"/>
              </a:lnSpc>
              <a:buFont typeface="Wingdings" charset="2"/>
              <a:buChar char="v"/>
            </a:pPr>
            <a:r>
              <a:rPr lang="en-US" sz="2600" dirty="0">
                <a:latin typeface=""/>
              </a:rPr>
              <a:t>Need to improve land-use flux estimates</a:t>
            </a:r>
          </a:p>
          <a:p>
            <a:pPr marL="457200" indent="-457200">
              <a:lnSpc>
                <a:spcPct val="100000"/>
              </a:lnSpc>
              <a:buFont typeface="Wingdings" charset="2"/>
              <a:buChar char="v"/>
            </a:pPr>
            <a:r>
              <a:rPr lang="en-US" sz="2600" dirty="0">
                <a:latin typeface=""/>
              </a:rPr>
              <a:t>Need to improve representation soil moisture &amp; plant drought response </a:t>
            </a:r>
            <a:endParaRPr lang="en-US" sz="2800" dirty="0"/>
          </a:p>
          <a:p>
            <a:pPr marL="457200" indent="-457200">
              <a:lnSpc>
                <a:spcPct val="100000"/>
              </a:lnSpc>
              <a:buFont typeface="Wingdings" charset="2"/>
              <a:buChar char="v"/>
            </a:pPr>
            <a:endParaRPr lang="en-US" sz="2800" dirty="0"/>
          </a:p>
          <a:p>
            <a:pPr marL="457200" indent="-457200">
              <a:lnSpc>
                <a:spcPct val="100000"/>
              </a:lnSpc>
              <a:buFont typeface="Wingdings" charset="2"/>
              <a:buChar char="v"/>
            </a:pPr>
            <a:endParaRPr lang="en-US" sz="2800" dirty="0"/>
          </a:p>
          <a:p>
            <a:pPr>
              <a:lnSpc>
                <a:spcPct val="100000"/>
              </a:lnSpc>
            </a:pPr>
            <a:endParaRPr lang="en-US" dirty="0"/>
          </a:p>
          <a:p>
            <a:pPr>
              <a:lnSpc>
                <a:spcPct val="100000"/>
              </a:lnSpc>
            </a:pPr>
            <a:endParaRPr lang="en-US" dirty="0"/>
          </a:p>
        </p:txBody>
      </p:sp>
    </p:spTree>
    <p:extLst>
      <p:ext uri="{BB962C8B-B14F-4D97-AF65-F5344CB8AC3E}">
        <p14:creationId xmlns:p14="http://schemas.microsoft.com/office/powerpoint/2010/main" val="82326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4" cy="4680000"/>
          </a:xfrm>
        </p:spPr>
      </p:pic>
      <p:sp>
        <p:nvSpPr>
          <p:cNvPr id="2" name="Title 1"/>
          <p:cNvSpPr>
            <a:spLocks noGrp="1"/>
          </p:cNvSpPr>
          <p:nvPr>
            <p:ph type="title"/>
          </p:nvPr>
        </p:nvSpPr>
        <p:spPr/>
        <p:txBody>
          <a:bodyPr>
            <a:normAutofit/>
          </a:bodyPr>
          <a:lstStyle/>
          <a:p>
            <a:r>
              <a:rPr lang="en-GB" noProof="0" dirty="0"/>
              <a:t>Changes in the budget over time</a:t>
            </a:r>
          </a:p>
        </p:txBody>
      </p:sp>
      <p:sp>
        <p:nvSpPr>
          <p:cNvPr id="3" name="Text Placeholder 2"/>
          <p:cNvSpPr>
            <a:spLocks noGrp="1"/>
          </p:cNvSpPr>
          <p:nvPr>
            <p:ph type="body" sz="quarter" idx="10"/>
          </p:nvPr>
        </p:nvSpPr>
        <p:spPr/>
        <p:txBody>
          <a:bodyPr>
            <a:normAutofit/>
          </a:bodyPr>
          <a:lstStyle/>
          <a:p>
            <a:r>
              <a:rPr lang="en-GB" altLang="en-US" noProof="0" dirty="0">
                <a:ea typeface="ＭＳ Ｐゴシック" pitchFamily="34" charset="-128"/>
              </a:rPr>
              <a:t>The sinks have continued to grow with increasing emissions, but climate change will affect carbon cycle processes in a way that will exacerbate the increase of CO</a:t>
            </a:r>
            <a:r>
              <a:rPr lang="en-GB" altLang="en-US" baseline="-25000" noProof="0" dirty="0">
                <a:ea typeface="ＭＳ Ｐゴシック" pitchFamily="34" charset="-128"/>
              </a:rPr>
              <a:t>2</a:t>
            </a:r>
            <a:r>
              <a:rPr lang="en-GB" altLang="en-US" noProof="0" dirty="0">
                <a:ea typeface="ＭＳ Ｐゴシック" pitchFamily="34" charset="-128"/>
              </a:rPr>
              <a:t> in the atmosphere</a:t>
            </a:r>
          </a:p>
        </p:txBody>
      </p:sp>
      <p:sp>
        <p:nvSpPr>
          <p:cNvPr id="5" name="Text Placeholder 4"/>
          <p:cNvSpPr>
            <a:spLocks noGrp="1"/>
          </p:cNvSpPr>
          <p:nvPr>
            <p:ph type="body" sz="quarter" idx="12"/>
          </p:nvPr>
        </p:nvSpPr>
        <p:spPr/>
        <p:txBody>
          <a:bodyPr>
            <a:normAutofit/>
          </a:bodyPr>
          <a:lstStyle/>
          <a:p>
            <a:pPr>
              <a:spcBef>
                <a:spcPts val="0"/>
              </a:spcBef>
            </a:pPr>
            <a:r>
              <a:rPr lang="en-GB" altLang="en-US" sz="1400" noProof="0" dirty="0">
                <a:ea typeface="ＭＳ Ｐゴシック" pitchFamily="34" charset="-128"/>
              </a:rPr>
              <a:t>Source: </a:t>
            </a:r>
            <a:r>
              <a:rPr lang="en-GB" altLang="en-US" sz="1400" noProof="0" dirty="0">
                <a:ea typeface="ＭＳ Ｐゴシック" pitchFamily="34" charset="-128"/>
                <a:hlinkClick r:id="rId4"/>
              </a:rPr>
              <a:t>CDIAC</a:t>
            </a:r>
            <a:r>
              <a:rPr lang="en-GB" altLang="en-US" sz="1400" noProof="0" dirty="0">
                <a:ea typeface="ＭＳ Ｐゴシック" pitchFamily="34" charset="-128"/>
              </a:rPr>
              <a:t>; </a:t>
            </a:r>
            <a:r>
              <a:rPr lang="en-GB" altLang="en-US" sz="1400" noProof="0" dirty="0">
                <a:ea typeface="ＭＳ Ｐゴシック" pitchFamily="34" charset="-128"/>
                <a:hlinkClick r:id="rId5"/>
              </a:rPr>
              <a:t>NOAA-ESRL</a:t>
            </a:r>
            <a:r>
              <a:rPr lang="en-GB" altLang="en-US" sz="1400" noProof="0" dirty="0">
                <a:ea typeface="ＭＳ Ｐゴシック" pitchFamily="34" charset="-128"/>
              </a:rPr>
              <a:t>; </a:t>
            </a:r>
            <a:r>
              <a:rPr lang="en-GB" altLang="en-US" sz="1400" noProof="0" dirty="0">
                <a:ea typeface="ＭＳ Ｐゴシック" pitchFamily="34" charset="-128"/>
                <a:hlinkClick r:id="rId6"/>
              </a:rPr>
              <a:t>Houghton et al 2012</a:t>
            </a:r>
            <a:r>
              <a:rPr lang="en-GB" altLang="en-US" sz="1400" noProof="0" dirty="0">
                <a:ea typeface="ＭＳ Ｐゴシック" pitchFamily="34" charset="-128"/>
              </a:rPr>
              <a:t>; </a:t>
            </a:r>
            <a:r>
              <a:rPr lang="en-GB" altLang="en-US" sz="1400" noProof="0" dirty="0" err="1">
                <a:ea typeface="ＭＳ Ｐゴシック" pitchFamily="34" charset="-128"/>
                <a:hlinkClick r:id="rId7"/>
              </a:rPr>
              <a:t>Giglio</a:t>
            </a:r>
            <a:r>
              <a:rPr lang="en-GB" altLang="en-US" sz="1400" noProof="0" dirty="0">
                <a:ea typeface="ＭＳ Ｐゴシック" pitchFamily="34" charset="-128"/>
                <a:hlinkClick r:id="rId7"/>
              </a:rPr>
              <a:t> et al 2013</a:t>
            </a:r>
            <a:r>
              <a:rPr lang="en-GB" altLang="en-US" sz="1400" noProof="0" dirty="0">
                <a:ea typeface="ＭＳ Ｐゴシック" pitchFamily="34" charset="-128"/>
              </a:rPr>
              <a:t>; </a:t>
            </a:r>
            <a:r>
              <a:rPr lang="en-GB" altLang="en-US" dirty="0">
                <a:ea typeface="ＭＳ Ｐゴシック" pitchFamily="34" charset="-128"/>
                <a:hlinkClick r:id="rId8"/>
              </a:rPr>
              <a:t>Le Quéré et al 2016</a:t>
            </a:r>
            <a:r>
              <a:rPr lang="en-GB" altLang="en-US" noProof="0" dirty="0">
                <a:ea typeface="ＭＳ Ｐゴシック" pitchFamily="34" charset="-128"/>
              </a:rPr>
              <a:t>; </a:t>
            </a:r>
            <a:r>
              <a:rPr lang="en-GB" altLang="en-US" noProof="0" dirty="0">
                <a:ea typeface="ＭＳ Ｐゴシック" pitchFamily="34" charset="-128"/>
                <a:hlinkClick r:id="rId9"/>
              </a:rPr>
              <a:t>Global Carbon Budget 2016</a:t>
            </a:r>
            <a:endParaRPr lang="en-GB" altLang="en-US" noProof="0" dirty="0">
              <a:ea typeface="ＭＳ Ｐゴシック" pitchFamily="34" charset="-128"/>
            </a:endParaRPr>
          </a:p>
        </p:txBody>
      </p:sp>
      <p:pic>
        <p:nvPicPr>
          <p:cNvPr id="7" name="Picture 24"/>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8365" y="4070476"/>
            <a:ext cx="1431185" cy="933077"/>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8" name="Picture 2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7934" y="2290915"/>
            <a:ext cx="1428926" cy="935106"/>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9" name="Picture 2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625289" y="4692516"/>
            <a:ext cx="1435722" cy="992598"/>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 name="Picture 2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627119" y="1762491"/>
            <a:ext cx="1432063" cy="939462"/>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5"/>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624754" y="3244347"/>
            <a:ext cx="1436792" cy="941587"/>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575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title"/>
          </p:nvPr>
        </p:nvSpPr>
        <p:spPr>
          <a:xfrm>
            <a:off x="0" y="92579"/>
            <a:ext cx="9144000" cy="877888"/>
          </a:xfrm>
          <a:solidFill>
            <a:srgbClr val="FFFFFF"/>
          </a:solidFill>
          <a:ln>
            <a:solidFill>
              <a:srgbClr val="FFFFFF"/>
            </a:solidFill>
          </a:ln>
        </p:spPr>
        <p:txBody>
          <a:bodyPr rtlCol="0">
            <a:normAutofit fontScale="90000"/>
          </a:bodyPr>
          <a:lstStyle/>
          <a:p>
            <a:pPr>
              <a:defRPr/>
            </a:pPr>
            <a:r>
              <a:rPr lang="en-GB" sz="3200" dirty="0">
                <a:solidFill>
                  <a:srgbClr val="000000"/>
                </a:solidFill>
              </a:rPr>
              <a:t>Year to year variations in CO</a:t>
            </a:r>
            <a:r>
              <a:rPr lang="en-GB" sz="3200" baseline="-25000" dirty="0">
                <a:solidFill>
                  <a:srgbClr val="000000"/>
                </a:solidFill>
              </a:rPr>
              <a:t>2</a:t>
            </a:r>
            <a:r>
              <a:rPr lang="en-GB" sz="3200" dirty="0">
                <a:solidFill>
                  <a:srgbClr val="000000"/>
                </a:solidFill>
              </a:rPr>
              <a:t> growth linked to El Niño impacts on tropical land ecosystems</a:t>
            </a:r>
            <a:endParaRPr lang="en-GB" sz="3200" baseline="-25000" dirty="0">
              <a:solidFill>
                <a:srgbClr val="000000"/>
              </a:solidFill>
            </a:endParaRPr>
          </a:p>
        </p:txBody>
      </p:sp>
      <p:grpSp>
        <p:nvGrpSpPr>
          <p:cNvPr id="83971" name="Group 14"/>
          <p:cNvGrpSpPr>
            <a:grpSpLocks/>
          </p:cNvGrpSpPr>
          <p:nvPr/>
        </p:nvGrpSpPr>
        <p:grpSpPr bwMode="auto">
          <a:xfrm>
            <a:off x="520700" y="1203327"/>
            <a:ext cx="7699375" cy="5142683"/>
            <a:chOff x="519947" y="1203062"/>
            <a:chExt cx="7700882" cy="5142997"/>
          </a:xfrm>
        </p:grpSpPr>
        <p:pic>
          <p:nvPicPr>
            <p:cNvPr id="83972" name="Picture 2" descr="CO2IA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947" y="1203062"/>
              <a:ext cx="7700882" cy="4838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652393" y="6065868"/>
              <a:ext cx="568436" cy="277016"/>
            </a:xfrm>
            <a:prstGeom prst="rect">
              <a:avLst/>
            </a:prstGeom>
            <a:noFill/>
          </p:spPr>
          <p:txBody>
            <a:bodyPr>
              <a:spAutoFit/>
            </a:bodyPr>
            <a:lstStyle/>
            <a:p>
              <a:pPr>
                <a:defRPr/>
              </a:pPr>
              <a:r>
                <a:rPr lang="en-US" sz="1200" dirty="0">
                  <a:solidFill>
                    <a:prstClr val="black"/>
                  </a:solidFill>
                  <a:latin typeface="Arial"/>
                  <a:cs typeface="Arial"/>
                </a:rPr>
                <a:t>2000</a:t>
              </a:r>
            </a:p>
          </p:txBody>
        </p:sp>
        <p:sp>
          <p:nvSpPr>
            <p:cNvPr id="6" name="TextBox 5"/>
            <p:cNvSpPr txBox="1"/>
            <p:nvPr/>
          </p:nvSpPr>
          <p:spPr>
            <a:xfrm>
              <a:off x="6936291" y="6069043"/>
              <a:ext cx="568436" cy="277016"/>
            </a:xfrm>
            <a:prstGeom prst="rect">
              <a:avLst/>
            </a:prstGeom>
            <a:noFill/>
          </p:spPr>
          <p:txBody>
            <a:bodyPr>
              <a:spAutoFit/>
            </a:bodyPr>
            <a:lstStyle/>
            <a:p>
              <a:pPr>
                <a:defRPr/>
              </a:pPr>
              <a:r>
                <a:rPr lang="en-US" sz="1200" dirty="0">
                  <a:solidFill>
                    <a:prstClr val="black"/>
                  </a:solidFill>
                  <a:latin typeface="Arial"/>
                  <a:cs typeface="Arial"/>
                </a:rPr>
                <a:t>1995</a:t>
              </a:r>
            </a:p>
          </p:txBody>
        </p:sp>
        <p:sp>
          <p:nvSpPr>
            <p:cNvPr id="7" name="TextBox 6"/>
            <p:cNvSpPr txBox="1"/>
            <p:nvPr/>
          </p:nvSpPr>
          <p:spPr>
            <a:xfrm>
              <a:off x="6169378" y="6053167"/>
              <a:ext cx="568436" cy="277016"/>
            </a:xfrm>
            <a:prstGeom prst="rect">
              <a:avLst/>
            </a:prstGeom>
            <a:noFill/>
          </p:spPr>
          <p:txBody>
            <a:bodyPr>
              <a:spAutoFit/>
            </a:bodyPr>
            <a:lstStyle/>
            <a:p>
              <a:pPr>
                <a:defRPr/>
              </a:pPr>
              <a:r>
                <a:rPr lang="en-US" sz="1200" dirty="0">
                  <a:solidFill>
                    <a:prstClr val="black"/>
                  </a:solidFill>
                  <a:latin typeface="Arial"/>
                  <a:cs typeface="Arial"/>
                </a:rPr>
                <a:t>1990</a:t>
              </a:r>
            </a:p>
          </p:txBody>
        </p:sp>
        <p:sp>
          <p:nvSpPr>
            <p:cNvPr id="8" name="TextBox 7"/>
            <p:cNvSpPr txBox="1"/>
            <p:nvPr/>
          </p:nvSpPr>
          <p:spPr>
            <a:xfrm>
              <a:off x="5402465" y="6056343"/>
              <a:ext cx="568436" cy="277016"/>
            </a:xfrm>
            <a:prstGeom prst="rect">
              <a:avLst/>
            </a:prstGeom>
            <a:noFill/>
          </p:spPr>
          <p:txBody>
            <a:bodyPr>
              <a:spAutoFit/>
            </a:bodyPr>
            <a:lstStyle/>
            <a:p>
              <a:pPr>
                <a:defRPr/>
              </a:pPr>
              <a:r>
                <a:rPr lang="en-US" sz="1200" dirty="0">
                  <a:solidFill>
                    <a:prstClr val="black"/>
                  </a:solidFill>
                  <a:latin typeface="Arial"/>
                  <a:cs typeface="Arial"/>
                </a:rPr>
                <a:t>1985</a:t>
              </a:r>
            </a:p>
          </p:txBody>
        </p:sp>
        <p:sp>
          <p:nvSpPr>
            <p:cNvPr id="9" name="TextBox 8"/>
            <p:cNvSpPr txBox="1"/>
            <p:nvPr/>
          </p:nvSpPr>
          <p:spPr>
            <a:xfrm>
              <a:off x="4670484" y="6057930"/>
              <a:ext cx="566849" cy="277016"/>
            </a:xfrm>
            <a:prstGeom prst="rect">
              <a:avLst/>
            </a:prstGeom>
            <a:noFill/>
          </p:spPr>
          <p:txBody>
            <a:bodyPr>
              <a:spAutoFit/>
            </a:bodyPr>
            <a:lstStyle/>
            <a:p>
              <a:pPr>
                <a:defRPr/>
              </a:pPr>
              <a:r>
                <a:rPr lang="en-US" sz="1200" dirty="0">
                  <a:solidFill>
                    <a:prstClr val="black"/>
                  </a:solidFill>
                  <a:latin typeface="Arial"/>
                  <a:cs typeface="Arial"/>
                </a:rPr>
                <a:t>1980</a:t>
              </a:r>
            </a:p>
          </p:txBody>
        </p:sp>
        <p:sp>
          <p:nvSpPr>
            <p:cNvPr id="10" name="TextBox 9"/>
            <p:cNvSpPr txBox="1"/>
            <p:nvPr/>
          </p:nvSpPr>
          <p:spPr>
            <a:xfrm>
              <a:off x="3917862" y="6057930"/>
              <a:ext cx="568436" cy="277016"/>
            </a:xfrm>
            <a:prstGeom prst="rect">
              <a:avLst/>
            </a:prstGeom>
            <a:noFill/>
          </p:spPr>
          <p:txBody>
            <a:bodyPr>
              <a:spAutoFit/>
            </a:bodyPr>
            <a:lstStyle/>
            <a:p>
              <a:pPr>
                <a:defRPr/>
              </a:pPr>
              <a:r>
                <a:rPr lang="en-US" sz="1200" dirty="0">
                  <a:solidFill>
                    <a:prstClr val="black"/>
                  </a:solidFill>
                  <a:latin typeface="Arial"/>
                  <a:cs typeface="Arial"/>
                </a:rPr>
                <a:t>1975</a:t>
              </a:r>
            </a:p>
          </p:txBody>
        </p:sp>
        <p:sp>
          <p:nvSpPr>
            <p:cNvPr id="11" name="TextBox 10"/>
            <p:cNvSpPr txBox="1"/>
            <p:nvPr/>
          </p:nvSpPr>
          <p:spPr>
            <a:xfrm>
              <a:off x="3184293" y="6059518"/>
              <a:ext cx="568436" cy="277016"/>
            </a:xfrm>
            <a:prstGeom prst="rect">
              <a:avLst/>
            </a:prstGeom>
            <a:noFill/>
          </p:spPr>
          <p:txBody>
            <a:bodyPr>
              <a:spAutoFit/>
            </a:bodyPr>
            <a:lstStyle/>
            <a:p>
              <a:pPr>
                <a:defRPr/>
              </a:pPr>
              <a:r>
                <a:rPr lang="en-US" sz="1200" dirty="0">
                  <a:solidFill>
                    <a:prstClr val="black"/>
                  </a:solidFill>
                  <a:latin typeface="Arial"/>
                  <a:cs typeface="Arial"/>
                </a:rPr>
                <a:t>1970</a:t>
              </a:r>
            </a:p>
          </p:txBody>
        </p:sp>
        <p:sp>
          <p:nvSpPr>
            <p:cNvPr id="12" name="TextBox 11"/>
            <p:cNvSpPr txBox="1"/>
            <p:nvPr/>
          </p:nvSpPr>
          <p:spPr>
            <a:xfrm>
              <a:off x="2434847" y="6061105"/>
              <a:ext cx="568436" cy="277016"/>
            </a:xfrm>
            <a:prstGeom prst="rect">
              <a:avLst/>
            </a:prstGeom>
            <a:noFill/>
          </p:spPr>
          <p:txBody>
            <a:bodyPr>
              <a:spAutoFit/>
            </a:bodyPr>
            <a:lstStyle/>
            <a:p>
              <a:pPr>
                <a:defRPr/>
              </a:pPr>
              <a:r>
                <a:rPr lang="en-US" sz="1200" dirty="0">
                  <a:solidFill>
                    <a:prstClr val="black"/>
                  </a:solidFill>
                  <a:latin typeface="Arial"/>
                  <a:cs typeface="Arial"/>
                </a:rPr>
                <a:t>1965</a:t>
              </a:r>
            </a:p>
          </p:txBody>
        </p:sp>
        <p:sp>
          <p:nvSpPr>
            <p:cNvPr id="13" name="TextBox 12"/>
            <p:cNvSpPr txBox="1"/>
            <p:nvPr/>
          </p:nvSpPr>
          <p:spPr>
            <a:xfrm>
              <a:off x="1701278" y="6064280"/>
              <a:ext cx="568436" cy="277016"/>
            </a:xfrm>
            <a:prstGeom prst="rect">
              <a:avLst/>
            </a:prstGeom>
            <a:noFill/>
          </p:spPr>
          <p:txBody>
            <a:bodyPr>
              <a:spAutoFit/>
            </a:bodyPr>
            <a:lstStyle/>
            <a:p>
              <a:pPr>
                <a:defRPr/>
              </a:pPr>
              <a:r>
                <a:rPr lang="en-US" sz="1200" dirty="0">
                  <a:solidFill>
                    <a:prstClr val="black"/>
                  </a:solidFill>
                  <a:latin typeface="Arial"/>
                  <a:cs typeface="Arial"/>
                </a:rPr>
                <a:t>1960</a:t>
              </a:r>
            </a:p>
          </p:txBody>
        </p:sp>
        <p:sp>
          <p:nvSpPr>
            <p:cNvPr id="14" name="TextBox 13"/>
            <p:cNvSpPr txBox="1"/>
            <p:nvPr/>
          </p:nvSpPr>
          <p:spPr>
            <a:xfrm>
              <a:off x="951832" y="6065868"/>
              <a:ext cx="568436" cy="277016"/>
            </a:xfrm>
            <a:prstGeom prst="rect">
              <a:avLst/>
            </a:prstGeom>
            <a:noFill/>
          </p:spPr>
          <p:txBody>
            <a:bodyPr>
              <a:spAutoFit/>
            </a:bodyPr>
            <a:lstStyle/>
            <a:p>
              <a:pPr>
                <a:defRPr/>
              </a:pPr>
              <a:r>
                <a:rPr lang="en-US" sz="1200" dirty="0">
                  <a:solidFill>
                    <a:prstClr val="black"/>
                  </a:solidFill>
                  <a:latin typeface="Arial"/>
                  <a:cs typeface="Arial"/>
                </a:rPr>
                <a:t>1955</a:t>
              </a:r>
            </a:p>
          </p:txBody>
        </p:sp>
      </p:grpSp>
      <p:cxnSp>
        <p:nvCxnSpPr>
          <p:cNvPr id="3" name="Straight Connector 2"/>
          <p:cNvCxnSpPr/>
          <p:nvPr/>
        </p:nvCxnSpPr>
        <p:spPr>
          <a:xfrm>
            <a:off x="7504113" y="1060230"/>
            <a:ext cx="0" cy="537105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680888" y="1055743"/>
            <a:ext cx="0" cy="537105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7487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35" y="910510"/>
            <a:ext cx="4320000" cy="5566109"/>
          </a:xfrm>
          <a:prstGeom prst="rect">
            <a:avLst/>
          </a:prstGeom>
          <a:solidFill>
            <a:srgbClr val="FF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677138" y="918678"/>
            <a:ext cx="4363200" cy="5566109"/>
          </a:xfrm>
          <a:prstGeom prst="rect">
            <a:avLst/>
          </a:prstGeom>
          <a:solidFill>
            <a:srgbClr val="FF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4740055" y="3561290"/>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3600" dirty="0">
                <a:solidFill>
                  <a:schemeClr val="accent6"/>
                </a:solidFill>
                <a:latin typeface="Calibri"/>
                <a:cs typeface="Calibri"/>
              </a:rPr>
              <a:t>31%</a:t>
            </a:r>
          </a:p>
          <a:p>
            <a:pPr algn="r" eaLnBrk="1" hangingPunct="1"/>
            <a:r>
              <a:rPr lang="en-AU" altLang="en-US" sz="2000" dirty="0">
                <a:solidFill>
                  <a:srgbClr val="4C9BDB"/>
                </a:solidFill>
                <a:latin typeface="Calibri"/>
                <a:cs typeface="Calibri"/>
              </a:rPr>
              <a:t>11.6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6" name="Title 5"/>
          <p:cNvSpPr>
            <a:spLocks noGrp="1"/>
          </p:cNvSpPr>
          <p:nvPr>
            <p:ph type="title"/>
          </p:nvPr>
        </p:nvSpPr>
        <p:spPr>
          <a:xfrm>
            <a:off x="1831448" y="119638"/>
            <a:ext cx="7375812" cy="506849"/>
          </a:xfrm>
        </p:spPr>
        <p:txBody>
          <a:bodyPr>
            <a:noAutofit/>
          </a:bodyPr>
          <a:lstStyle/>
          <a:p>
            <a:r>
              <a:rPr lang="en-GB" altLang="en-US" noProof="0" dirty="0">
                <a:ea typeface="ＭＳ Ｐゴシック" pitchFamily="34" charset="-128"/>
              </a:rPr>
              <a:t>Fate of anthropogenic CO</a:t>
            </a:r>
            <a:r>
              <a:rPr lang="en-GB" altLang="en-US" baseline="-25000" noProof="0" dirty="0">
                <a:ea typeface="ＭＳ Ｐゴシック" pitchFamily="34" charset="-128"/>
              </a:rPr>
              <a:t>2</a:t>
            </a:r>
            <a:r>
              <a:rPr lang="en-GB" altLang="en-US" noProof="0" dirty="0">
                <a:ea typeface="ＭＳ Ｐゴシック" pitchFamily="34" charset="-128"/>
              </a:rPr>
              <a:t> emissions (2006-2015)</a:t>
            </a:r>
            <a:endParaRPr lang="en-GB" noProof="0" dirty="0"/>
          </a:p>
        </p:txBody>
      </p:sp>
      <p:sp>
        <p:nvSpPr>
          <p:cNvPr id="7" name="Text Placeholder 6"/>
          <p:cNvSpPr>
            <a:spLocks noGrp="1"/>
          </p:cNvSpPr>
          <p:nvPr>
            <p:ph type="body" sz="quarter" idx="4294967295"/>
          </p:nvPr>
        </p:nvSpPr>
        <p:spPr>
          <a:xfrm>
            <a:off x="0" y="6242050"/>
            <a:ext cx="9143999" cy="552450"/>
          </a:xfrm>
        </p:spPr>
        <p:txBody>
          <a:bodyPr anchor="b" anchorCtr="0">
            <a:normAutofit/>
          </a:bodyPr>
          <a:lstStyle/>
          <a:p>
            <a:pPr marL="0" indent="0" algn="ctr">
              <a:buNone/>
            </a:pPr>
            <a:r>
              <a:rPr lang="en-GB" altLang="en-US" sz="1400" noProof="0" dirty="0">
                <a:latin typeface="Calibri"/>
                <a:ea typeface="ＭＳ Ｐゴシック" pitchFamily="34" charset="-128"/>
                <a:cs typeface="Calibri"/>
              </a:rPr>
              <a:t>Source: </a:t>
            </a:r>
            <a:r>
              <a:rPr lang="en-GB" altLang="en-US" sz="1400" noProof="0" dirty="0">
                <a:latin typeface="Calibri"/>
                <a:ea typeface="ＭＳ Ｐゴシック" pitchFamily="34" charset="-128"/>
                <a:cs typeface="Calibri"/>
                <a:hlinkClick r:id="rId3"/>
              </a:rPr>
              <a:t>CDIAC</a:t>
            </a:r>
            <a:r>
              <a:rPr lang="en-GB" altLang="en-US" sz="1400" noProof="0" dirty="0">
                <a:latin typeface="Calibri"/>
                <a:ea typeface="ＭＳ Ｐゴシック" pitchFamily="34" charset="-128"/>
                <a:cs typeface="Calibri"/>
              </a:rPr>
              <a:t>; </a:t>
            </a:r>
            <a:r>
              <a:rPr lang="en-GB" altLang="en-US" sz="1400" noProof="0" dirty="0">
                <a:latin typeface="Calibri"/>
                <a:ea typeface="ＭＳ Ｐゴシック" pitchFamily="34" charset="-128"/>
                <a:cs typeface="Calibri"/>
                <a:hlinkClick r:id="rId4"/>
              </a:rPr>
              <a:t>NOAA-ESRL</a:t>
            </a:r>
            <a:r>
              <a:rPr lang="en-GB" altLang="en-US" sz="1400" noProof="0" dirty="0">
                <a:latin typeface="Calibri"/>
                <a:ea typeface="ＭＳ Ｐゴシック" pitchFamily="34" charset="-128"/>
                <a:cs typeface="Calibri"/>
              </a:rPr>
              <a:t>; </a:t>
            </a:r>
            <a:r>
              <a:rPr lang="en-GB" altLang="en-US" sz="1400" noProof="0" dirty="0">
                <a:latin typeface="Calibri"/>
                <a:ea typeface="ＭＳ Ｐゴシック" pitchFamily="34" charset="-128"/>
                <a:cs typeface="Calibri"/>
                <a:hlinkClick r:id="rId5"/>
              </a:rPr>
              <a:t>Houghton et al 2012</a:t>
            </a:r>
            <a:r>
              <a:rPr lang="en-GB" altLang="en-US" sz="1400" noProof="0" dirty="0">
                <a:latin typeface="Calibri"/>
                <a:ea typeface="ＭＳ Ｐゴシック" pitchFamily="34" charset="-128"/>
                <a:cs typeface="Calibri"/>
              </a:rPr>
              <a:t>; </a:t>
            </a:r>
            <a:r>
              <a:rPr lang="en-GB" altLang="en-US" sz="1400" noProof="0" dirty="0" err="1">
                <a:latin typeface="Calibri"/>
                <a:ea typeface="ＭＳ Ｐゴシック" pitchFamily="34" charset="-128"/>
                <a:cs typeface="Calibri"/>
                <a:hlinkClick r:id="rId6"/>
              </a:rPr>
              <a:t>Giglio</a:t>
            </a:r>
            <a:r>
              <a:rPr lang="en-GB" altLang="en-US" sz="1400" noProof="0" dirty="0">
                <a:latin typeface="Calibri"/>
                <a:ea typeface="ＭＳ Ｐゴシック" pitchFamily="34" charset="-128"/>
                <a:cs typeface="Calibri"/>
                <a:hlinkClick r:id="rId6"/>
              </a:rPr>
              <a:t> et al 2013</a:t>
            </a:r>
            <a:r>
              <a:rPr lang="en-GB" altLang="en-US" sz="1400" noProof="0" dirty="0">
                <a:latin typeface="Calibri"/>
                <a:ea typeface="ＭＳ Ｐゴシック" pitchFamily="34" charset="-128"/>
                <a:cs typeface="Calibri"/>
              </a:rPr>
              <a:t>; </a:t>
            </a:r>
            <a:r>
              <a:rPr lang="en-GB" altLang="en-US" sz="1400" dirty="0">
                <a:ea typeface="ＭＳ Ｐゴシック" pitchFamily="34" charset="-128"/>
                <a:hlinkClick r:id="rId7"/>
              </a:rPr>
              <a:t>Le Quéré et al 2016</a:t>
            </a:r>
            <a:r>
              <a:rPr lang="en-GB" altLang="en-US" sz="1400" noProof="0" dirty="0">
                <a:ea typeface="ＭＳ Ｐゴシック" pitchFamily="34" charset="-128"/>
              </a:rPr>
              <a:t>;</a:t>
            </a:r>
            <a:r>
              <a:rPr lang="en-GB" altLang="en-US" sz="1400" noProof="0" dirty="0">
                <a:solidFill>
                  <a:srgbClr val="000000"/>
                </a:solidFill>
                <a:ea typeface="ＭＳ Ｐゴシック" pitchFamily="34" charset="-128"/>
              </a:rPr>
              <a:t> </a:t>
            </a:r>
            <a:r>
              <a:rPr lang="en-GB" altLang="en-US" sz="1400" noProof="0" dirty="0">
                <a:latin typeface="Calibri"/>
                <a:ea typeface="ＭＳ Ｐゴシック" pitchFamily="34" charset="-128"/>
                <a:cs typeface="Calibri"/>
                <a:hlinkClick r:id="rId8"/>
              </a:rPr>
              <a:t>Global Carbon Budget 2016</a:t>
            </a:r>
            <a:endParaRPr lang="en-GB" altLang="en-US" sz="1400" noProof="0" dirty="0">
              <a:latin typeface="Calibri"/>
              <a:ea typeface="ＭＳ Ｐゴシック" pitchFamily="34" charset="-128"/>
              <a:cs typeface="Calibri"/>
            </a:endParaRPr>
          </a:p>
        </p:txBody>
      </p:sp>
      <p:pic>
        <p:nvPicPr>
          <p:cNvPr id="8" name="Picture 2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63294" y="3874437"/>
            <a:ext cx="2438635" cy="158989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 Box 20"/>
          <p:cNvSpPr txBox="1">
            <a:spLocks noChangeArrowheads="1"/>
          </p:cNvSpPr>
          <p:nvPr/>
        </p:nvSpPr>
        <p:spPr bwMode="auto">
          <a:xfrm>
            <a:off x="4869897" y="5362831"/>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3600" dirty="0">
                <a:solidFill>
                  <a:schemeClr val="accent6"/>
                </a:solidFill>
                <a:latin typeface="Calibri"/>
                <a:cs typeface="Calibri"/>
              </a:rPr>
              <a:t>26%</a:t>
            </a:r>
          </a:p>
          <a:p>
            <a:pPr algn="r" eaLnBrk="1" hangingPunct="1"/>
            <a:r>
              <a:rPr lang="en-AU" altLang="en-US" sz="2000" dirty="0">
                <a:solidFill>
                  <a:srgbClr val="4C9BDB"/>
                </a:solidFill>
                <a:latin typeface="Calibri"/>
                <a:cs typeface="Calibri"/>
              </a:rPr>
              <a:t>9.7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p:txBody>
      </p:sp>
      <p:pic>
        <p:nvPicPr>
          <p:cNvPr id="10" name="Picture 2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67699" y="1690028"/>
            <a:ext cx="2429826" cy="1590107"/>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406792" y="2860128"/>
            <a:ext cx="2411015" cy="166687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1"/>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391200" y="1085303"/>
            <a:ext cx="2424736" cy="159067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2706612" y="1687137"/>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2000" dirty="0">
                <a:solidFill>
                  <a:srgbClr val="4C9BDB"/>
                </a:solidFill>
                <a:latin typeface="Calibri"/>
                <a:cs typeface="Calibri"/>
              </a:rPr>
              <a:t>34.1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dirty="0">
              <a:solidFill>
                <a:srgbClr val="4C9BDB"/>
              </a:solidFill>
              <a:latin typeface="Calibri"/>
              <a:cs typeface="Calibri"/>
            </a:endParaRPr>
          </a:p>
          <a:p>
            <a:pPr eaLnBrk="1" hangingPunct="1"/>
            <a:r>
              <a:rPr lang="en-AU" altLang="en-US" sz="3600" dirty="0">
                <a:solidFill>
                  <a:schemeClr val="accent6"/>
                </a:solidFill>
                <a:latin typeface="Calibri"/>
                <a:cs typeface="Calibri"/>
              </a:rPr>
              <a:t>91%</a:t>
            </a:r>
          </a:p>
        </p:txBody>
      </p:sp>
      <p:sp>
        <p:nvSpPr>
          <p:cNvPr id="15" name="Text Box 8"/>
          <p:cNvSpPr txBox="1">
            <a:spLocks noChangeArrowheads="1"/>
          </p:cNvSpPr>
          <p:nvPr/>
        </p:nvSpPr>
        <p:spPr bwMode="auto">
          <a:xfrm>
            <a:off x="2706612" y="4515397"/>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3600" dirty="0">
                <a:solidFill>
                  <a:schemeClr val="accent6"/>
                </a:solidFill>
                <a:latin typeface="Calibri"/>
                <a:cs typeface="Calibri"/>
              </a:rPr>
              <a:t>9%</a:t>
            </a:r>
            <a:endParaRPr lang="en-AU" altLang="en-US" sz="3600" baseline="30000" dirty="0">
              <a:solidFill>
                <a:schemeClr val="accent6"/>
              </a:solidFill>
              <a:latin typeface="Calibri"/>
              <a:cs typeface="Calibri"/>
            </a:endParaRPr>
          </a:p>
          <a:p>
            <a:pPr eaLnBrk="1" hangingPunct="1"/>
            <a:r>
              <a:rPr lang="en-AU" altLang="en-US" sz="2000" dirty="0">
                <a:solidFill>
                  <a:srgbClr val="4C9BDB"/>
                </a:solidFill>
                <a:latin typeface="Calibri"/>
                <a:cs typeface="Calibri"/>
              </a:rPr>
              <a:t>3.5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18" name="Text Box 16"/>
          <p:cNvSpPr txBox="1">
            <a:spLocks noChangeArrowheads="1"/>
          </p:cNvSpPr>
          <p:nvPr/>
        </p:nvSpPr>
        <p:spPr bwMode="auto">
          <a:xfrm>
            <a:off x="4740055" y="1087621"/>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2000" dirty="0">
                <a:solidFill>
                  <a:srgbClr val="4C9BDB"/>
                </a:solidFill>
                <a:latin typeface="Calibri"/>
                <a:cs typeface="Calibri"/>
              </a:rPr>
              <a:t>16.4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a:p>
            <a:pPr algn="r" eaLnBrk="1" hangingPunct="1"/>
            <a:r>
              <a:rPr lang="en-AU" altLang="en-US" sz="3600" dirty="0">
                <a:solidFill>
                  <a:schemeClr val="accent6"/>
                </a:solidFill>
                <a:latin typeface="Calibri"/>
                <a:cs typeface="Calibri"/>
              </a:rPr>
              <a:t>44%</a:t>
            </a:r>
          </a:p>
        </p:txBody>
      </p:sp>
      <p:pic>
        <p:nvPicPr>
          <p:cNvPr id="21" name="Picture 25"/>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396422" y="4698453"/>
            <a:ext cx="2458742" cy="1611312"/>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9" name="Text Box 8"/>
          <p:cNvSpPr txBox="1">
            <a:spLocks noChangeArrowheads="1"/>
          </p:cNvSpPr>
          <p:nvPr/>
        </p:nvSpPr>
        <p:spPr bwMode="auto">
          <a:xfrm>
            <a:off x="3319039" y="2983754"/>
            <a:ext cx="21189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AU" altLang="en-US" sz="2400" b="1" dirty="0">
                <a:solidFill>
                  <a:srgbClr val="4C9BDB"/>
                </a:solidFill>
                <a:latin typeface="Calibri"/>
                <a:cs typeface="Calibri"/>
              </a:rPr>
              <a:t>Sources = Sinks</a:t>
            </a:r>
            <a:endParaRPr lang="en-AU" altLang="en-US" sz="2400" b="1" baseline="30000" dirty="0">
              <a:solidFill>
                <a:srgbClr val="4C9BDB"/>
              </a:solidFill>
              <a:latin typeface="Calibri"/>
              <a:cs typeface="Calibri"/>
            </a:endParaRPr>
          </a:p>
        </p:txBody>
      </p:sp>
      <p:sp>
        <p:nvSpPr>
          <p:cNvPr id="23" name="TextBox 22">
            <a:extLst>
              <a:ext uri="{FF2B5EF4-FFF2-40B4-BE49-F238E27FC236}">
                <a16:creationId xmlns:a16="http://schemas.microsoft.com/office/drawing/2014/main" id="{924C32DA-E15C-E54A-8647-6D5C1FF9B278}"/>
              </a:ext>
            </a:extLst>
          </p:cNvPr>
          <p:cNvSpPr txBox="1"/>
          <p:nvPr/>
        </p:nvSpPr>
        <p:spPr>
          <a:xfrm>
            <a:off x="179512" y="2564904"/>
            <a:ext cx="8712968" cy="2523768"/>
          </a:xfrm>
          <a:prstGeom prst="rect">
            <a:avLst/>
          </a:prstGeom>
          <a:solidFill>
            <a:schemeClr val="bg1"/>
          </a:solidFill>
          <a:ln w="28575" cmpd="sng">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Will the efficiency of land ecosystems to sequester carbon change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What will the effect of changing ecosystem structure and function have on future climate ?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150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luc.eps"/>
          <p:cNvPicPr>
            <a:picLocks noChangeAspect="1"/>
          </p:cNvPicPr>
          <p:nvPr/>
        </p:nvPicPr>
        <p:blipFill>
          <a:blip r:embed="rId2">
            <a:extLst>
              <a:ext uri="{28A0092B-C50C-407E-A947-70E740481C1C}">
                <a14:useLocalDpi xmlns:a14="http://schemas.microsoft.com/office/drawing/2010/main" val="0"/>
              </a:ext>
            </a:extLst>
          </a:blip>
          <a:srcRect l="4639" b="2509"/>
          <a:stretch>
            <a:fillRect/>
          </a:stretch>
        </p:blipFill>
        <p:spPr bwMode="auto">
          <a:xfrm>
            <a:off x="1504951" y="1242262"/>
            <a:ext cx="5057777" cy="378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08253" y="1470026"/>
            <a:ext cx="2066925" cy="913070"/>
          </a:xfrm>
          <a:prstGeom prst="rect">
            <a:avLst/>
          </a:prstGeom>
          <a:solidFill>
            <a:schemeClr val="bg1"/>
          </a:solidFill>
        </p:spPr>
        <p:txBody>
          <a:bodyPr>
            <a:spAutoFit/>
          </a:bodyPr>
          <a:lstStyle/>
          <a:p>
            <a:pPr defTabSz="457189">
              <a:lnSpc>
                <a:spcPts val="1600"/>
              </a:lnSpc>
              <a:defRPr/>
            </a:pPr>
            <a:r>
              <a:rPr lang="en-US" sz="1051" dirty="0"/>
              <a:t>Houghton bookkeeping</a:t>
            </a:r>
          </a:p>
          <a:p>
            <a:pPr defTabSz="457189">
              <a:lnSpc>
                <a:spcPts val="1600"/>
              </a:lnSpc>
              <a:defRPr/>
            </a:pPr>
            <a:r>
              <a:rPr lang="en-US" sz="1051" dirty="0"/>
              <a:t>7 Process Models</a:t>
            </a:r>
          </a:p>
          <a:p>
            <a:pPr defTabSz="457189">
              <a:lnSpc>
                <a:spcPts val="1600"/>
              </a:lnSpc>
              <a:defRPr/>
            </a:pPr>
            <a:r>
              <a:rPr lang="en-US" sz="1051" dirty="0"/>
              <a:t>Satellite data (tropics only)</a:t>
            </a:r>
          </a:p>
          <a:p>
            <a:pPr defTabSz="457189">
              <a:lnSpc>
                <a:spcPts val="1600"/>
              </a:lnSpc>
              <a:defRPr/>
            </a:pPr>
            <a:r>
              <a:rPr lang="en-US" sz="1051" dirty="0"/>
              <a:t>3 Model average </a:t>
            </a:r>
          </a:p>
        </p:txBody>
      </p:sp>
      <p:sp>
        <p:nvSpPr>
          <p:cNvPr id="49157" name="TextBox 22"/>
          <p:cNvSpPr txBox="1">
            <a:spLocks noChangeArrowheads="1"/>
          </p:cNvSpPr>
          <p:nvPr/>
        </p:nvSpPr>
        <p:spPr bwMode="auto">
          <a:xfrm rot="-5400000">
            <a:off x="-1444412" y="3222328"/>
            <a:ext cx="5173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chemeClr val="tx1"/>
                </a:solidFill>
                <a:ea typeface="ＭＳ Ｐゴシック" charset="-128"/>
                <a:cs typeface="ＭＳ Ｐゴシック" charset="-128"/>
              </a:rPr>
              <a:t>Net land-use change CO</a:t>
            </a:r>
            <a:r>
              <a:rPr lang="en-US" altLang="x-none" baseline="-25000">
                <a:solidFill>
                  <a:schemeClr val="tx1"/>
                </a:solidFill>
                <a:ea typeface="ＭＳ Ｐゴシック" charset="-128"/>
                <a:cs typeface="ＭＳ Ｐゴシック" charset="-128"/>
              </a:rPr>
              <a:t>2</a:t>
            </a:r>
            <a:r>
              <a:rPr lang="en-US" altLang="x-none">
                <a:solidFill>
                  <a:schemeClr val="tx1"/>
                </a:solidFill>
                <a:ea typeface="ＭＳ Ｐゴシック" charset="-128"/>
                <a:cs typeface="ＭＳ Ｐゴシック" charset="-128"/>
              </a:rPr>
              <a:t> emissions (</a:t>
            </a:r>
            <a:r>
              <a:rPr lang="en-US" altLang="x-none" dirty="0" err="1">
                <a:solidFill>
                  <a:schemeClr val="tx1"/>
                </a:solidFill>
                <a:ea typeface="ＭＳ Ｐゴシック" charset="-128"/>
                <a:cs typeface="ＭＳ Ｐゴシック" charset="-128"/>
              </a:rPr>
              <a:t>GtC</a:t>
            </a:r>
            <a:r>
              <a:rPr lang="en-US" altLang="x-none" dirty="0">
                <a:solidFill>
                  <a:schemeClr val="tx1"/>
                </a:solidFill>
                <a:ea typeface="ＭＳ Ｐゴシック" charset="-128"/>
                <a:cs typeface="ＭＳ Ｐゴシック" charset="-128"/>
              </a:rPr>
              <a:t> yr</a:t>
            </a:r>
            <a:r>
              <a:rPr lang="en-US" altLang="x-none" baseline="30000" dirty="0">
                <a:solidFill>
                  <a:schemeClr val="tx1"/>
                </a:solidFill>
                <a:ea typeface="ＭＳ Ｐゴシック" charset="-128"/>
                <a:cs typeface="ＭＳ Ｐゴシック" charset="-128"/>
              </a:rPr>
              <a:t>-1</a:t>
            </a:r>
            <a:r>
              <a:rPr lang="en-US" altLang="x-none" dirty="0">
                <a:solidFill>
                  <a:schemeClr val="tx1"/>
                </a:solidFill>
                <a:ea typeface="ＭＳ Ｐゴシック" charset="-128"/>
                <a:cs typeface="ＭＳ Ｐゴシック" charset="-128"/>
              </a:rPr>
              <a:t>)</a:t>
            </a:r>
          </a:p>
        </p:txBody>
      </p:sp>
      <p:sp>
        <p:nvSpPr>
          <p:cNvPr id="49158" name="TextBox 23"/>
          <p:cNvSpPr txBox="1">
            <a:spLocks noChangeArrowheads="1"/>
          </p:cNvSpPr>
          <p:nvPr/>
        </p:nvSpPr>
        <p:spPr bwMode="auto">
          <a:xfrm>
            <a:off x="3516313" y="5122863"/>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chemeClr val="tx1"/>
                </a:solidFill>
                <a:ea typeface="ＭＳ Ｐゴシック" charset="-128"/>
                <a:cs typeface="ＭＳ Ｐゴシック" charset="-128"/>
              </a:rPr>
              <a:t>year</a:t>
            </a:r>
          </a:p>
        </p:txBody>
      </p:sp>
      <p:grpSp>
        <p:nvGrpSpPr>
          <p:cNvPr id="31" name="Group 30"/>
          <p:cNvGrpSpPr>
            <a:grpSpLocks/>
          </p:cNvGrpSpPr>
          <p:nvPr/>
        </p:nvGrpSpPr>
        <p:grpSpPr bwMode="auto">
          <a:xfrm>
            <a:off x="6307139" y="881064"/>
            <a:ext cx="2836863" cy="5697536"/>
            <a:chOff x="6307288" y="880607"/>
            <a:chExt cx="2836712" cy="5697538"/>
          </a:xfrm>
        </p:grpSpPr>
        <p:sp>
          <p:nvSpPr>
            <p:cNvPr id="49160" name="TextBox 15"/>
            <p:cNvSpPr txBox="1">
              <a:spLocks noChangeArrowheads="1"/>
            </p:cNvSpPr>
            <p:nvPr/>
          </p:nvSpPr>
          <p:spPr bwMode="auto">
            <a:xfrm>
              <a:off x="7122657" y="880607"/>
              <a:ext cx="14929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rgbClr val="008000"/>
                  </a:solidFill>
                  <a:ea typeface="ＭＳ Ｐゴシック" charset="-128"/>
                  <a:cs typeface="ＭＳ Ｐゴシック" charset="-128"/>
                </a:rPr>
                <a:t>forest regrowth</a:t>
              </a:r>
            </a:p>
            <a:p>
              <a:pPr algn="ctr" hangingPunct="1">
                <a:lnSpc>
                  <a:spcPct val="100000"/>
                </a:lnSpc>
                <a:buClrTx/>
                <a:buSzTx/>
                <a:buFontTx/>
                <a:buNone/>
              </a:pPr>
              <a:r>
                <a:rPr lang="en-US" altLang="x-none" sz="1400">
                  <a:solidFill>
                    <a:srgbClr val="008000"/>
                  </a:solidFill>
                  <a:ea typeface="ＭＳ Ｐゴシック" charset="-128"/>
                  <a:cs typeface="ＭＳ Ｐゴシック" charset="-128"/>
                </a:rPr>
                <a:t>(1.6±0.5)</a:t>
              </a:r>
            </a:p>
          </p:txBody>
        </p:sp>
        <p:sp>
          <p:nvSpPr>
            <p:cNvPr id="49161" name="Rectangle 6"/>
            <p:cNvSpPr>
              <a:spLocks noChangeArrowheads="1"/>
            </p:cNvSpPr>
            <p:nvPr/>
          </p:nvSpPr>
          <p:spPr bwMode="auto">
            <a:xfrm>
              <a:off x="6986221" y="1196575"/>
              <a:ext cx="377829" cy="1091612"/>
            </a:xfrm>
            <a:prstGeom prst="rect">
              <a:avLst/>
            </a:prstGeom>
            <a:solidFill>
              <a:srgbClr val="A26C26"/>
            </a:solidFill>
            <a:ln w="38100">
              <a:solidFill>
                <a:srgbClr val="A26C26"/>
              </a:solidFill>
              <a:round/>
              <a:headEnd/>
              <a:tailEnd/>
            </a:ln>
          </p:spPr>
          <p:txBody>
            <a:bodyPr/>
            <a:lstStyle>
              <a:lvl1pPr>
                <a:defRPr>
                  <a:solidFill>
                    <a:srgbClr val="000000"/>
                  </a:solidFill>
                  <a:latin typeface="Arial" charset="0"/>
                </a:defRPr>
              </a:lvl1pPr>
              <a:lvl2pPr>
                <a:defRPr>
                  <a:solidFill>
                    <a:srgbClr val="000000"/>
                  </a:solidFill>
                  <a:latin typeface="Arial" charset="0"/>
                </a:defRPr>
              </a:lvl2pPr>
              <a:lvl3pPr>
                <a:defRPr>
                  <a:solidFill>
                    <a:srgbClr val="000000"/>
                  </a:solidFill>
                  <a:latin typeface="Arial" charset="0"/>
                </a:defRPr>
              </a:lvl3pPr>
              <a:lvl4pPr>
                <a:defRPr>
                  <a:solidFill>
                    <a:srgbClr val="000000"/>
                  </a:solidFill>
                  <a:latin typeface="Arial" charset="0"/>
                </a:defRPr>
              </a:lvl4pPr>
              <a:lvl5pPr>
                <a:defRPr>
                  <a:solidFill>
                    <a:srgbClr val="000000"/>
                  </a:solidFill>
                  <a:latin typeface="Arial" charset="0"/>
                </a:defRPr>
              </a:lvl5pPr>
              <a:lvl6pPr marL="25146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endParaRPr lang="x-none" altLang="x-none" b="1">
                <a:solidFill>
                  <a:schemeClr val="tx1"/>
                </a:solidFill>
                <a:ea typeface="ＭＳ Ｐゴシック" charset="-128"/>
                <a:cs typeface="ＭＳ Ｐゴシック" charset="-128"/>
              </a:endParaRPr>
            </a:p>
          </p:txBody>
        </p:sp>
        <p:cxnSp>
          <p:nvCxnSpPr>
            <p:cNvPr id="49162" name="Straight Arrow Connector 9"/>
            <p:cNvCxnSpPr>
              <a:cxnSpLocks noChangeShapeType="1"/>
            </p:cNvCxnSpPr>
            <p:nvPr/>
          </p:nvCxnSpPr>
          <p:spPr bwMode="auto">
            <a:xfrm flipH="1" flipV="1">
              <a:off x="7175132" y="1752877"/>
              <a:ext cx="10496" cy="3022926"/>
            </a:xfrm>
            <a:prstGeom prst="straightConnector1">
              <a:avLst/>
            </a:prstGeom>
            <a:noFill/>
            <a:ln w="38100">
              <a:solidFill>
                <a:srgbClr val="68430C"/>
              </a:solidFill>
              <a:round/>
              <a:headEnd/>
              <a:tailEnd type="arrow" w="med" len="med"/>
            </a:ln>
          </p:spPr>
        </p:cxnSp>
        <p:sp>
          <p:nvSpPr>
            <p:cNvPr id="49163" name="TextBox 10"/>
            <p:cNvSpPr txBox="1">
              <a:spLocks noChangeArrowheads="1"/>
            </p:cNvSpPr>
            <p:nvPr/>
          </p:nvSpPr>
          <p:spPr bwMode="auto">
            <a:xfrm>
              <a:off x="6307288" y="4985731"/>
              <a:ext cx="174944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rgbClr val="A26C26"/>
                  </a:solidFill>
                  <a:ea typeface="ＭＳ Ｐゴシック" charset="-128"/>
                  <a:cs typeface="ＭＳ Ｐゴシック" charset="-128"/>
                </a:rPr>
                <a:t>gross deforestation</a:t>
              </a:r>
            </a:p>
            <a:p>
              <a:pPr algn="ctr" hangingPunct="1">
                <a:lnSpc>
                  <a:spcPct val="100000"/>
                </a:lnSpc>
                <a:buClrTx/>
                <a:buSzTx/>
                <a:buFontTx/>
                <a:buNone/>
              </a:pPr>
              <a:r>
                <a:rPr lang="en-US" altLang="x-none" sz="1400">
                  <a:solidFill>
                    <a:srgbClr val="A26C26"/>
                  </a:solidFill>
                  <a:ea typeface="ＭＳ Ｐゴシック" charset="-128"/>
                  <a:cs typeface="ＭＳ Ｐゴシック" charset="-128"/>
                </a:rPr>
                <a:t>(2.9±0.5)</a:t>
              </a:r>
            </a:p>
          </p:txBody>
        </p:sp>
        <p:sp>
          <p:nvSpPr>
            <p:cNvPr id="49164" name="Rectangle 13"/>
            <p:cNvSpPr>
              <a:spLocks noChangeArrowheads="1"/>
            </p:cNvSpPr>
            <p:nvPr/>
          </p:nvSpPr>
          <p:spPr bwMode="auto">
            <a:xfrm>
              <a:off x="7647421" y="2697541"/>
              <a:ext cx="377829" cy="1579892"/>
            </a:xfrm>
            <a:prstGeom prst="rect">
              <a:avLst/>
            </a:prstGeom>
            <a:solidFill>
              <a:srgbClr val="008000"/>
            </a:solidFill>
            <a:ln w="38100">
              <a:solidFill>
                <a:srgbClr val="008000"/>
              </a:solidFill>
              <a:round/>
              <a:headEnd/>
              <a:tailEnd/>
            </a:ln>
          </p:spPr>
          <p:txBody>
            <a:bodyPr/>
            <a:lstStyle>
              <a:lvl1pPr>
                <a:defRPr>
                  <a:solidFill>
                    <a:srgbClr val="000000"/>
                  </a:solidFill>
                  <a:latin typeface="Arial" charset="0"/>
                </a:defRPr>
              </a:lvl1pPr>
              <a:lvl2pPr>
                <a:defRPr>
                  <a:solidFill>
                    <a:srgbClr val="000000"/>
                  </a:solidFill>
                  <a:latin typeface="Arial" charset="0"/>
                </a:defRPr>
              </a:lvl2pPr>
              <a:lvl3pPr>
                <a:defRPr>
                  <a:solidFill>
                    <a:srgbClr val="000000"/>
                  </a:solidFill>
                  <a:latin typeface="Arial" charset="0"/>
                </a:defRPr>
              </a:lvl3pPr>
              <a:lvl4pPr>
                <a:defRPr>
                  <a:solidFill>
                    <a:srgbClr val="000000"/>
                  </a:solidFill>
                  <a:latin typeface="Arial" charset="0"/>
                </a:defRPr>
              </a:lvl4pPr>
              <a:lvl5pPr>
                <a:defRPr>
                  <a:solidFill>
                    <a:srgbClr val="000000"/>
                  </a:solidFill>
                  <a:latin typeface="Arial" charset="0"/>
                </a:defRPr>
              </a:lvl5pPr>
              <a:lvl6pPr marL="25146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endParaRPr lang="x-none" altLang="x-none" b="1">
                <a:solidFill>
                  <a:schemeClr val="tx1"/>
                </a:solidFill>
                <a:ea typeface="ＭＳ Ｐゴシック" charset="-128"/>
                <a:cs typeface="ＭＳ Ｐゴシック" charset="-128"/>
              </a:endParaRPr>
            </a:p>
          </p:txBody>
        </p:sp>
        <p:sp>
          <p:nvSpPr>
            <p:cNvPr id="49165" name="TextBox 16"/>
            <p:cNvSpPr txBox="1">
              <a:spLocks noChangeArrowheads="1"/>
            </p:cNvSpPr>
            <p:nvPr/>
          </p:nvSpPr>
          <p:spPr bwMode="auto">
            <a:xfrm>
              <a:off x="6471953" y="5993370"/>
              <a:ext cx="2049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sz="1600">
                  <a:solidFill>
                    <a:schemeClr val="tx1"/>
                  </a:solidFill>
                  <a:ea typeface="ＭＳ Ｐゴシック" charset="-128"/>
                  <a:cs typeface="ＭＳ Ｐゴシック" charset="-128"/>
                </a:rPr>
                <a:t>Pan et al. (2011) 1990 – 2007</a:t>
              </a:r>
            </a:p>
          </p:txBody>
        </p:sp>
        <p:cxnSp>
          <p:nvCxnSpPr>
            <p:cNvPr id="49166" name="Straight Arrow Connector 11"/>
            <p:cNvCxnSpPr>
              <a:cxnSpLocks noChangeShapeType="1"/>
            </p:cNvCxnSpPr>
            <p:nvPr/>
          </p:nvCxnSpPr>
          <p:spPr bwMode="auto">
            <a:xfrm>
              <a:off x="7831304" y="1752877"/>
              <a:ext cx="0" cy="1700396"/>
            </a:xfrm>
            <a:prstGeom prst="straightConnector1">
              <a:avLst/>
            </a:prstGeom>
            <a:noFill/>
            <a:ln w="38100">
              <a:solidFill>
                <a:srgbClr val="195100"/>
              </a:solidFill>
              <a:round/>
              <a:headEnd/>
              <a:tailEnd type="arrow" w="med" len="med"/>
            </a:ln>
          </p:spPr>
        </p:cxnSp>
        <p:cxnSp>
          <p:nvCxnSpPr>
            <p:cNvPr id="26" name="Straight Arrow Connector 25"/>
            <p:cNvCxnSpPr/>
            <p:nvPr/>
          </p:nvCxnSpPr>
          <p:spPr bwMode="auto">
            <a:xfrm flipV="1">
              <a:off x="7831207" y="3453945"/>
              <a:ext cx="0" cy="1322388"/>
            </a:xfrm>
            <a:prstGeom prst="straightConnector1">
              <a:avLst/>
            </a:prstGeom>
            <a:solidFill>
              <a:schemeClr val="accent1"/>
            </a:solidFill>
            <a:ln w="38100" cap="flat" cmpd="sng" algn="ctr">
              <a:solidFill>
                <a:schemeClr val="tx2">
                  <a:lumMod val="65000"/>
                  <a:lumOff val="35000"/>
                </a:schemeClr>
              </a:solidFill>
              <a:prstDash val="solid"/>
              <a:round/>
              <a:headEnd type="none" w="med" len="med"/>
              <a:tailEnd type="arrow"/>
            </a:ln>
            <a:effectLst/>
            <a:extLst>
              <a:ext uri="{AF507438-7753-43e0-B8FC-AC1667EBCBE1}"/>
            </a:extLst>
          </p:spPr>
        </p:cxnSp>
        <p:sp>
          <p:nvSpPr>
            <p:cNvPr id="49168" name="TextBox 29"/>
            <p:cNvSpPr txBox="1">
              <a:spLocks noChangeArrowheads="1"/>
            </p:cNvSpPr>
            <p:nvPr/>
          </p:nvSpPr>
          <p:spPr bwMode="auto">
            <a:xfrm>
              <a:off x="7831304" y="4258880"/>
              <a:ext cx="13126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hangingPunct="1">
                <a:lnSpc>
                  <a:spcPct val="100000"/>
                </a:lnSpc>
                <a:buClrTx/>
                <a:buSzTx/>
                <a:buFontTx/>
                <a:buNone/>
              </a:pPr>
              <a:r>
                <a:rPr lang="en-US" altLang="x-none">
                  <a:solidFill>
                    <a:schemeClr val="tx1"/>
                  </a:solidFill>
                  <a:ea typeface="ＭＳ Ｐゴシック" charset="-128"/>
                  <a:cs typeface="ＭＳ Ｐゴシック" charset="-128"/>
                </a:rPr>
                <a:t>Net emissions</a:t>
              </a:r>
            </a:p>
            <a:p>
              <a:pPr hangingPunct="1">
                <a:lnSpc>
                  <a:spcPct val="100000"/>
                </a:lnSpc>
                <a:buClrTx/>
                <a:buSzTx/>
                <a:buFontTx/>
                <a:buNone/>
              </a:pPr>
              <a:r>
                <a:rPr lang="en-US" altLang="x-none">
                  <a:solidFill>
                    <a:schemeClr val="tx1"/>
                  </a:solidFill>
                  <a:ea typeface="ＭＳ Ｐゴシック" charset="-128"/>
                  <a:cs typeface="ＭＳ Ｐゴシック" charset="-128"/>
                </a:rPr>
                <a:t>(1.3±0.7)</a:t>
              </a:r>
            </a:p>
          </p:txBody>
        </p:sp>
      </p:grpSp>
      <p:sp>
        <p:nvSpPr>
          <p:cNvPr id="32" name="TextBox 31"/>
          <p:cNvSpPr txBox="1">
            <a:spLocks noChangeArrowheads="1"/>
          </p:cNvSpPr>
          <p:nvPr/>
        </p:nvSpPr>
        <p:spPr bwMode="auto">
          <a:xfrm>
            <a:off x="1504951" y="5751514"/>
            <a:ext cx="4967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ctr" hangingPunct="1">
              <a:lnSpc>
                <a:spcPct val="100000"/>
              </a:lnSpc>
              <a:buClrTx/>
              <a:buSzTx/>
              <a:buFontTx/>
              <a:buNone/>
            </a:pPr>
            <a:r>
              <a:rPr lang="en-US" altLang="x-none">
                <a:solidFill>
                  <a:srgbClr val="A26C26"/>
                </a:solidFill>
                <a:ea typeface="ＭＳ Ｐゴシック" charset="-128"/>
                <a:cs typeface="ＭＳ Ｐゴシック" charset="-128"/>
              </a:rPr>
              <a:t>1750 – 2011 Cumulative emissions: </a:t>
            </a:r>
          </a:p>
          <a:p>
            <a:pPr algn="ctr" hangingPunct="1">
              <a:lnSpc>
                <a:spcPct val="100000"/>
              </a:lnSpc>
              <a:buClrTx/>
              <a:buSzTx/>
              <a:buFontTx/>
              <a:buNone/>
            </a:pPr>
            <a:r>
              <a:rPr lang="en-US" altLang="x-none">
                <a:solidFill>
                  <a:srgbClr val="A26C26"/>
                </a:solidFill>
                <a:ea typeface="ＭＳ Ｐゴシック" charset="-128"/>
                <a:cs typeface="ＭＳ Ｐゴシック" charset="-128"/>
              </a:rPr>
              <a:t>180 [100 to 260] GtC</a:t>
            </a:r>
          </a:p>
        </p:txBody>
      </p:sp>
      <p:sp>
        <p:nvSpPr>
          <p:cNvPr id="49170" name="TextBox 32"/>
          <p:cNvSpPr txBox="1">
            <a:spLocks noChangeArrowheads="1"/>
          </p:cNvSpPr>
          <p:nvPr/>
        </p:nvSpPr>
        <p:spPr bwMode="auto">
          <a:xfrm>
            <a:off x="4894267" y="6540503"/>
            <a:ext cx="4143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charset="0"/>
              </a:defRPr>
            </a:lvl1pPr>
            <a:lvl2pPr defTabSz="457200">
              <a:defRPr>
                <a:solidFill>
                  <a:srgbClr val="000000"/>
                </a:solidFill>
                <a:latin typeface="Arial" charset="0"/>
              </a:defRPr>
            </a:lvl2pPr>
            <a:lvl3pPr defTabSz="457200">
              <a:defRPr>
                <a:solidFill>
                  <a:srgbClr val="000000"/>
                </a:solidFill>
                <a:latin typeface="Arial" charset="0"/>
              </a:defRPr>
            </a:lvl3pPr>
            <a:lvl4pPr defTabSz="457200">
              <a:defRPr>
                <a:solidFill>
                  <a:srgbClr val="000000"/>
                </a:solidFill>
                <a:latin typeface="Arial" charset="0"/>
              </a:defRPr>
            </a:lvl4pPr>
            <a:lvl5pPr defTabSz="457200">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defRPr>
                <a:solidFill>
                  <a:srgbClr val="000000"/>
                </a:solidFill>
                <a:latin typeface="Arial" charset="0"/>
              </a:defRPr>
            </a:lvl9pPr>
          </a:lstStyle>
          <a:p>
            <a:pPr algn="r" hangingPunct="1">
              <a:lnSpc>
                <a:spcPct val="100000"/>
              </a:lnSpc>
              <a:buClrTx/>
              <a:buSzTx/>
              <a:buFontTx/>
              <a:buNone/>
            </a:pPr>
            <a:r>
              <a:rPr lang="en-US" altLang="x-none" sz="1200" i="1">
                <a:solidFill>
                  <a:schemeClr val="tx1"/>
                </a:solidFill>
                <a:ea typeface="ＭＳ Ｐゴシック" charset="-128"/>
                <a:cs typeface="ＭＳ Ｐゴシック" charset="-128"/>
              </a:rPr>
              <a:t>source: Ciais et al. 2013 IPCC AR5</a:t>
            </a:r>
          </a:p>
        </p:txBody>
      </p:sp>
      <p:sp>
        <p:nvSpPr>
          <p:cNvPr id="19" name="Title 1"/>
          <p:cNvSpPr txBox="1">
            <a:spLocks/>
          </p:cNvSpPr>
          <p:nvPr/>
        </p:nvSpPr>
        <p:spPr>
          <a:xfrm>
            <a:off x="417875" y="298882"/>
            <a:ext cx="8229600" cy="645725"/>
          </a:xfrm>
          <a:prstGeom prst="rect">
            <a:avLst/>
          </a:prstGeom>
        </p:spPr>
        <p:txBody>
          <a:bodyPr>
            <a:normAutofit/>
          </a:bodyPr>
          <a:lstStyle>
            <a:lvl1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algn="ctr" defTabSz="40735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048"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4602"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09158"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3710" indent="-207278" algn="ctr" defTabSz="407357"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a:lstStyle>
          <a:p>
            <a:r>
              <a:rPr lang="en-US" sz="3200" kern="0" dirty="0">
                <a:latin typeface="Arial"/>
                <a:cs typeface="Arial"/>
              </a:rPr>
              <a:t>Land Use Flux</a:t>
            </a:r>
          </a:p>
        </p:txBody>
      </p:sp>
    </p:spTree>
    <p:extLst>
      <p:ext uri="{BB962C8B-B14F-4D97-AF65-F5344CB8AC3E}">
        <p14:creationId xmlns:p14="http://schemas.microsoft.com/office/powerpoint/2010/main" val="2418647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97591266-65A2-BD42-90F6-31FDE3C563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1725" y="1011238"/>
            <a:ext cx="437197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6">
            <a:extLst>
              <a:ext uri="{FF2B5EF4-FFF2-40B4-BE49-F238E27FC236}">
                <a16:creationId xmlns:a16="http://schemas.microsoft.com/office/drawing/2014/main" id="{8E350E6D-A61E-8F4D-AE77-6C26A8DE2DA0}"/>
              </a:ext>
            </a:extLst>
          </p:cNvPr>
          <p:cNvSpPr txBox="1">
            <a:spLocks noChangeArrowheads="1"/>
          </p:cNvSpPr>
          <p:nvPr/>
        </p:nvSpPr>
        <p:spPr bwMode="auto">
          <a:xfrm>
            <a:off x="450850" y="357028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rgbClr val="000000"/>
                </a:solidFill>
                <a:latin typeface="Arial" panose="020B0604020202020204" pitchFamily="34" charset="0"/>
              </a:defRPr>
            </a:lvl1pPr>
            <a:lvl2pPr defTabSz="457200">
              <a:defRPr>
                <a:solidFill>
                  <a:srgbClr val="000000"/>
                </a:solidFill>
                <a:latin typeface="Arial" panose="020B0604020202020204" pitchFamily="34" charset="0"/>
              </a:defRPr>
            </a:lvl2pPr>
            <a:lvl3pPr defTabSz="457200">
              <a:defRPr>
                <a:solidFill>
                  <a:srgbClr val="000000"/>
                </a:solidFill>
                <a:latin typeface="Arial" panose="020B0604020202020204" pitchFamily="34" charset="0"/>
              </a:defRPr>
            </a:lvl3pPr>
            <a:lvl4pPr defTabSz="457200">
              <a:defRPr>
                <a:solidFill>
                  <a:srgbClr val="000000"/>
                </a:solidFill>
                <a:latin typeface="Arial" panose="020B0604020202020204" pitchFamily="34" charset="0"/>
              </a:defRPr>
            </a:lvl4pPr>
            <a:lvl5pPr defTabSz="457200">
              <a:defRPr>
                <a:solidFill>
                  <a:srgbClr val="000000"/>
                </a:solidFill>
                <a:latin typeface="Arial" panose="020B0604020202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9pPr>
          </a:lstStyle>
          <a:p>
            <a:pPr hangingPunct="1">
              <a:lnSpc>
                <a:spcPct val="100000"/>
              </a:lnSpc>
              <a:buClrTx/>
              <a:buSzTx/>
              <a:buFontTx/>
              <a:buNone/>
            </a:pPr>
            <a:endParaRPr lang="en-US" altLang="en-US" sz="3200" b="1">
              <a:solidFill>
                <a:schemeClr val="tx1"/>
              </a:solidFill>
              <a:latin typeface="Arial Narrow" panose="020B0604020202020204" pitchFamily="34" charset="0"/>
              <a:ea typeface="ＭＳ Ｐゴシック" panose="020B0600070205080204" pitchFamily="34" charset="-128"/>
              <a:cs typeface="ＭＳ Ｐゴシック" panose="020B0600070205080204" pitchFamily="34" charset="-128"/>
            </a:endParaRPr>
          </a:p>
        </p:txBody>
      </p:sp>
      <p:sp>
        <p:nvSpPr>
          <p:cNvPr id="50180" name="Text Box 12">
            <a:extLst>
              <a:ext uri="{FF2B5EF4-FFF2-40B4-BE49-F238E27FC236}">
                <a16:creationId xmlns:a16="http://schemas.microsoft.com/office/drawing/2014/main" id="{9EDDC4AA-64C1-9E41-A52E-97948BDD9452}"/>
              </a:ext>
            </a:extLst>
          </p:cNvPr>
          <p:cNvSpPr txBox="1">
            <a:spLocks noChangeArrowheads="1"/>
          </p:cNvSpPr>
          <p:nvPr/>
        </p:nvSpPr>
        <p:spPr bwMode="auto">
          <a:xfrm>
            <a:off x="1328299" y="226438"/>
            <a:ext cx="67425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rgbClr val="000000"/>
                </a:solidFill>
                <a:latin typeface="Arial" panose="020B0604020202020204" pitchFamily="34" charset="0"/>
              </a:defRPr>
            </a:lvl1pPr>
            <a:lvl2pPr defTabSz="457200">
              <a:defRPr>
                <a:solidFill>
                  <a:srgbClr val="000000"/>
                </a:solidFill>
                <a:latin typeface="Arial" panose="020B0604020202020204" pitchFamily="34" charset="0"/>
              </a:defRPr>
            </a:lvl2pPr>
            <a:lvl3pPr defTabSz="457200">
              <a:defRPr>
                <a:solidFill>
                  <a:srgbClr val="000000"/>
                </a:solidFill>
                <a:latin typeface="Arial" panose="020B0604020202020204" pitchFamily="34" charset="0"/>
              </a:defRPr>
            </a:lvl3pPr>
            <a:lvl4pPr defTabSz="457200">
              <a:defRPr>
                <a:solidFill>
                  <a:srgbClr val="000000"/>
                </a:solidFill>
                <a:latin typeface="Arial" panose="020B0604020202020204" pitchFamily="34" charset="0"/>
              </a:defRPr>
            </a:lvl4pPr>
            <a:lvl5pPr defTabSz="457200">
              <a:defRPr>
                <a:solidFill>
                  <a:srgbClr val="000000"/>
                </a:solidFill>
                <a:latin typeface="Arial" panose="020B0604020202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9pPr>
          </a:lstStyle>
          <a:p>
            <a:pPr algn="r" hangingPunct="1">
              <a:lnSpc>
                <a:spcPct val="100000"/>
              </a:lnSpc>
              <a:buClrTx/>
              <a:buSzTx/>
              <a:buFontTx/>
              <a:buNone/>
            </a:pPr>
            <a:r>
              <a:rPr lang="en-AU" altLang="en-US" sz="3200" dirty="0">
                <a:solidFill>
                  <a:srgbClr val="008000"/>
                </a:solidFill>
                <a:ea typeface="ＭＳ Ｐゴシック" panose="020B0600070205080204" pitchFamily="34" charset="-128"/>
                <a:cs typeface="Arial" panose="020B0604020202020204" pitchFamily="34" charset="0"/>
              </a:rPr>
              <a:t>understanding the residual land sink</a:t>
            </a:r>
            <a:endParaRPr lang="en-AU" altLang="en-US" sz="3200" baseline="30000" dirty="0">
              <a:solidFill>
                <a:srgbClr val="008000"/>
              </a:solidFill>
              <a:ea typeface="ＭＳ Ｐゴシック" panose="020B0600070205080204" pitchFamily="34" charset="-128"/>
              <a:cs typeface="Arial" panose="020B0604020202020204" pitchFamily="34" charset="0"/>
            </a:endParaRPr>
          </a:p>
        </p:txBody>
      </p:sp>
      <p:pic>
        <p:nvPicPr>
          <p:cNvPr id="50181" name="Picture 2" descr="Slide22">
            <a:extLst>
              <a:ext uri="{FF2B5EF4-FFF2-40B4-BE49-F238E27FC236}">
                <a16:creationId xmlns:a16="http://schemas.microsoft.com/office/drawing/2014/main" id="{A17892FD-FD47-4B43-AA44-B3D667740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274" t="3796" r="30711" b="4431"/>
          <a:stretch>
            <a:fillRect/>
          </a:stretch>
        </p:blipFill>
        <p:spPr bwMode="auto">
          <a:xfrm>
            <a:off x="466725" y="1120775"/>
            <a:ext cx="2967038"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26">
            <a:extLst>
              <a:ext uri="{FF2B5EF4-FFF2-40B4-BE49-F238E27FC236}">
                <a16:creationId xmlns:a16="http://schemas.microsoft.com/office/drawing/2014/main" id="{0867B2C4-B838-A343-929D-BDED53D0647F}"/>
              </a:ext>
            </a:extLst>
          </p:cNvPr>
          <p:cNvSpPr txBox="1">
            <a:spLocks noChangeArrowheads="1"/>
          </p:cNvSpPr>
          <p:nvPr/>
        </p:nvSpPr>
        <p:spPr bwMode="auto">
          <a:xfrm>
            <a:off x="3033713" y="6437313"/>
            <a:ext cx="676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rgbClr val="000000"/>
                </a:solidFill>
                <a:latin typeface="Arial" panose="020B0604020202020204" pitchFamily="34" charset="0"/>
              </a:defRPr>
            </a:lvl1pPr>
            <a:lvl2pPr defTabSz="457200">
              <a:defRPr>
                <a:solidFill>
                  <a:srgbClr val="000000"/>
                </a:solidFill>
                <a:latin typeface="Arial" panose="020B0604020202020204" pitchFamily="34" charset="0"/>
              </a:defRPr>
            </a:lvl2pPr>
            <a:lvl3pPr defTabSz="457200">
              <a:defRPr>
                <a:solidFill>
                  <a:srgbClr val="000000"/>
                </a:solidFill>
                <a:latin typeface="Arial" panose="020B0604020202020204" pitchFamily="34" charset="0"/>
              </a:defRPr>
            </a:lvl3pPr>
            <a:lvl4pPr defTabSz="457200">
              <a:defRPr>
                <a:solidFill>
                  <a:srgbClr val="000000"/>
                </a:solidFill>
                <a:latin typeface="Arial" panose="020B0604020202020204" pitchFamily="34" charset="0"/>
              </a:defRPr>
            </a:lvl4pPr>
            <a:lvl5pPr defTabSz="457200">
              <a:defRPr>
                <a:solidFill>
                  <a:srgbClr val="000000"/>
                </a:solidFill>
                <a:latin typeface="Arial" panose="020B0604020202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9pPr>
          </a:lstStyle>
          <a:p>
            <a:pPr algn="ctr" eaLnBrk="0">
              <a:lnSpc>
                <a:spcPct val="100000"/>
              </a:lnSpc>
              <a:buClrTx/>
              <a:buSzTx/>
              <a:buFontTx/>
              <a:buNone/>
            </a:pPr>
            <a:r>
              <a:rPr lang="en-US" altLang="en-US" sz="1000" i="1">
                <a:solidFill>
                  <a:schemeClr val="tx1"/>
                </a:solidFill>
                <a:ea typeface="ＭＳ Ｐゴシック" panose="020B0600070205080204" pitchFamily="34" charset="-128"/>
                <a:cs typeface="Arial" panose="020B0604020202020204" pitchFamily="34" charset="0"/>
              </a:rPr>
              <a:t>Credits: </a:t>
            </a:r>
            <a:r>
              <a:rPr lang="en-GB" altLang="en-US" sz="1000" i="1">
                <a:solidFill>
                  <a:schemeClr val="tx1"/>
                </a:solidFill>
                <a:ea typeface="ＭＳ Ｐゴシック" panose="020B0600070205080204" pitchFamily="34" charset="-128"/>
                <a:cs typeface="Arial" panose="020B0604020202020204" pitchFamily="34" charset="0"/>
              </a:rPr>
              <a:t>Guy Mingley and Barney Kgope (SANBI), William Bond (UCT)</a:t>
            </a:r>
            <a:endParaRPr lang="en-US" altLang="en-US" sz="1000" i="1">
              <a:solidFill>
                <a:schemeClr val="tx1"/>
              </a:solidFill>
              <a:ea typeface="ＭＳ Ｐゴシック" panose="020B0600070205080204" pitchFamily="34" charset="-128"/>
              <a:cs typeface="Arial" panose="020B0604020202020204" pitchFamily="34" charset="0"/>
            </a:endParaRPr>
          </a:p>
          <a:p>
            <a:pPr algn="ctr" hangingPunct="1">
              <a:lnSpc>
                <a:spcPct val="100000"/>
              </a:lnSpc>
              <a:buClrTx/>
              <a:buSzTx/>
              <a:buFontTx/>
              <a:buNone/>
            </a:pPr>
            <a:r>
              <a:rPr lang="en-US" altLang="en-US" sz="1000" i="1">
                <a:solidFill>
                  <a:schemeClr val="tx1"/>
                </a:solidFill>
                <a:ea typeface="ＭＳ Ｐゴシック" panose="020B0600070205080204" pitchFamily="34" charset="-128"/>
                <a:cs typeface="Arial" panose="020B0604020202020204" pitchFamily="34" charset="0"/>
              </a:rPr>
              <a:t>NASA LBA-ECO Project</a:t>
            </a:r>
          </a:p>
        </p:txBody>
      </p:sp>
      <p:pic>
        <p:nvPicPr>
          <p:cNvPr id="50183" name="Picture 3">
            <a:extLst>
              <a:ext uri="{FF2B5EF4-FFF2-40B4-BE49-F238E27FC236}">
                <a16:creationId xmlns:a16="http://schemas.microsoft.com/office/drawing/2014/main" id="{C1EA27C9-7201-754B-9750-BAFF8451C9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4275" y="3605213"/>
            <a:ext cx="434657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279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3238</TotalTime>
  <Words>2637</Words>
  <Application>Microsoft Macintosh PowerPoint</Application>
  <PresentationFormat>On-screen Show (4:3)</PresentationFormat>
  <Paragraphs>349</Paragraphs>
  <Slides>44</Slides>
  <Notes>23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44</vt:i4>
      </vt:variant>
    </vt:vector>
  </HeadingPairs>
  <TitlesOfParts>
    <vt:vector size="57" baseType="lpstr">
      <vt:lpstr>MS PGothic</vt:lpstr>
      <vt:lpstr>MS PGothic</vt:lpstr>
      <vt:lpstr>Arial</vt:lpstr>
      <vt:lpstr>Arial Narrow</vt:lpstr>
      <vt:lpstr>Calibri</vt:lpstr>
      <vt:lpstr>Century Gothic</vt:lpstr>
      <vt:lpstr>DejaVu Sans</vt:lpstr>
      <vt:lpstr>Garamond</vt:lpstr>
      <vt:lpstr>Lucida Sans Unicode</vt:lpstr>
      <vt:lpstr>Times New Roman</vt:lpstr>
      <vt:lpstr>Wingdings</vt:lpstr>
      <vt:lpstr>Office Theme</vt:lpstr>
      <vt:lpstr>2_Office Theme</vt:lpstr>
      <vt:lpstr>PowerPoint Presentation</vt:lpstr>
      <vt:lpstr> Introduction (Global Carbon Project)  Trendy –DGVM Intercomparison Project   Soil Moisture &amp; Plant Hydraulics  Drylands  Land-Use Change emissions  Regional Carbon Cycle Assessment 2      </vt:lpstr>
      <vt:lpstr>Global Carbon Budget Annual Updates</vt:lpstr>
      <vt:lpstr>Ecosystems Mitigate Climate Change </vt:lpstr>
      <vt:lpstr>Changes in the budget over time</vt:lpstr>
      <vt:lpstr>Year to year variations in CO2 growth linked to El Niño impacts on tropical land ecosystems</vt:lpstr>
      <vt:lpstr>Fate of anthropogenic CO2 emissions (2006-2015)</vt:lpstr>
      <vt:lpstr>PowerPoint Presentation</vt:lpstr>
      <vt:lpstr>PowerPoint Presentation</vt:lpstr>
      <vt:lpstr>Motivation – why are carbon cycle projections important?</vt:lpstr>
      <vt:lpstr>Trendy – Ensemble DGVM intercomparison project</vt:lpstr>
      <vt:lpstr>PowerPoint Presentation</vt:lpstr>
      <vt:lpstr>PowerPoint Presentation</vt:lpstr>
      <vt:lpstr>TRENDYv8 simulations</vt:lpstr>
      <vt:lpstr>PowerPoint Presentation</vt:lpstr>
      <vt:lpstr>    Regional Trends in the Land Carbon Cycle</vt:lpstr>
      <vt:lpstr>PowerPoint Presentation</vt:lpstr>
      <vt:lpstr>The dry season intensity as a key driver of NPP trends</vt:lpstr>
      <vt:lpstr>PowerPoint Presentation</vt:lpstr>
      <vt:lpstr>Temperature dominate global land carbon sink variations, but moisture most important at local scale </vt:lpstr>
      <vt:lpstr>Compensating  moisture effects make temperature dominate global land carbon sink variations  </vt:lpstr>
      <vt:lpstr>Sensitivity of atmospheric CO2 growth rate to observed changes in terrestrial water storage </vt:lpstr>
      <vt:lpstr>Benchmarking soil moisture </vt:lpstr>
      <vt:lpstr>PowerPoint Presentation</vt:lpstr>
      <vt:lpstr>PowerPoint Presentation</vt:lpstr>
      <vt:lpstr>PowerPoint Presentation</vt:lpstr>
      <vt:lpstr>Widespread seasonal compensation effects of spring warming on northern plant productivity  </vt:lpstr>
      <vt:lpstr>Drylands</vt:lpstr>
      <vt:lpstr>PowerPoint Presentation</vt:lpstr>
      <vt:lpstr>PowerPoint Presentation</vt:lpstr>
      <vt:lpstr>Changing semi-arid climate sensitivity</vt:lpstr>
      <vt:lpstr>(Dryland Regions control Interannual Variability In Global Carbon flux)</vt:lpstr>
      <vt:lpstr>Combining Inexpensive EC system for spatial replication, Monitoring, Remote Sensing (EO, UAV) &amp; DGVMs </vt:lpstr>
      <vt:lpstr>Land-Use Change Emissions</vt:lpstr>
      <vt:lpstr>PowerPoint Presentation</vt:lpstr>
      <vt:lpstr>PowerPoint Presentation</vt:lpstr>
      <vt:lpstr>PowerPoint Presentation</vt:lpstr>
      <vt:lpstr>Ecosystems Mitigate Climate Change </vt:lpstr>
      <vt:lpstr>Regional Carbon Cycle Assessment Project 2 </vt:lpstr>
      <vt:lpstr>2010-2017 mean sink (gC/m2/yr)</vt:lpstr>
      <vt:lpstr>2010-2017 mean sink (gC/m2/yr)</vt:lpstr>
      <vt:lpstr>Regional breakdown (PgC/yr)</vt:lpstr>
      <vt:lpstr>PowerPoint Presentation</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Sitch</dc:creator>
  <cp:lastModifiedBy>Sitch, Stephen</cp:lastModifiedBy>
  <cp:revision>350</cp:revision>
  <dcterms:created xsi:type="dcterms:W3CDTF">2015-05-20T08:34:59Z</dcterms:created>
  <dcterms:modified xsi:type="dcterms:W3CDTF">2020-04-10T08:12:03Z</dcterms:modified>
</cp:coreProperties>
</file>