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92" r:id="rId3"/>
    <p:sldId id="393" r:id="rId4"/>
    <p:sldId id="278" r:id="rId5"/>
    <p:sldId id="303" r:id="rId6"/>
    <p:sldId id="260" r:id="rId7"/>
    <p:sldId id="502" r:id="rId8"/>
    <p:sldId id="504" r:id="rId9"/>
    <p:sldId id="505" r:id="rId10"/>
    <p:sldId id="376" r:id="rId11"/>
    <p:sldId id="506" r:id="rId12"/>
    <p:sldId id="507" r:id="rId13"/>
    <p:sldId id="509" r:id="rId14"/>
    <p:sldId id="510" r:id="rId15"/>
    <p:sldId id="359" r:id="rId16"/>
    <p:sldId id="364" r:id="rId17"/>
    <p:sldId id="508" r:id="rId18"/>
    <p:sldId id="367" r:id="rId19"/>
    <p:sldId id="511" r:id="rId20"/>
    <p:sldId id="259" r:id="rId21"/>
    <p:sldId id="28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46"/>
    <p:restoredTop sz="62500" autoAdjust="0"/>
  </p:normalViewPr>
  <p:slideViewPr>
    <p:cSldViewPr snapToGrid="0" snapToObjects="1">
      <p:cViewPr varScale="1">
        <p:scale>
          <a:sx n="55" d="100"/>
          <a:sy n="55" d="100"/>
        </p:scale>
        <p:origin x="142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1F03B1-C969-4C44-B12B-996358F157E3}" type="datetimeFigureOut">
              <a:rPr lang="en-US" smtClean="0"/>
              <a:t>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FBCE6-4938-F14D-A2E4-4CB36B640EC4}" type="slidenum">
              <a:rPr lang="en-GB" smtClean="0"/>
              <a:t>‹#›</a:t>
            </a:fld>
            <a:endParaRPr lang="en-GB"/>
          </a:p>
        </p:txBody>
      </p:sp>
    </p:spTree>
    <p:extLst>
      <p:ext uri="{BB962C8B-B14F-4D97-AF65-F5344CB8AC3E}">
        <p14:creationId xmlns:p14="http://schemas.microsoft.com/office/powerpoint/2010/main" val="1065040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a:t>
            </a:fld>
            <a:endParaRPr lang="en-GB"/>
          </a:p>
        </p:txBody>
      </p:sp>
    </p:spTree>
    <p:extLst>
      <p:ext uri="{BB962C8B-B14F-4D97-AF65-F5344CB8AC3E}">
        <p14:creationId xmlns:p14="http://schemas.microsoft.com/office/powerpoint/2010/main" val="599423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LU processes greater the simulated LU flux with obvious implication for the natural sink!</a:t>
            </a:r>
          </a:p>
        </p:txBody>
      </p:sp>
      <p:sp>
        <p:nvSpPr>
          <p:cNvPr id="4" name="Slide Number Placeholder 3"/>
          <p:cNvSpPr>
            <a:spLocks noGrp="1"/>
          </p:cNvSpPr>
          <p:nvPr>
            <p:ph type="sldNum" sz="quarter" idx="5"/>
          </p:nvPr>
        </p:nvSpPr>
        <p:spPr/>
        <p:txBody>
          <a:bodyPr/>
          <a:lstStyle/>
          <a:p>
            <a:fld id="{CE7FBCE6-4938-F14D-A2E4-4CB36B640EC4}" type="slidenum">
              <a:rPr lang="en-GB" smtClean="0"/>
              <a:t>16</a:t>
            </a:fld>
            <a:endParaRPr lang="en-GB"/>
          </a:p>
        </p:txBody>
      </p:sp>
    </p:spTree>
    <p:extLst>
      <p:ext uri="{BB962C8B-B14F-4D97-AF65-F5344CB8AC3E}">
        <p14:creationId xmlns:p14="http://schemas.microsoft.com/office/powerpoint/2010/main" val="1400720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5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B50240-22B6-A240-8994-5499DAF162B5}" type="slidenum">
              <a:rPr lang="en-GB" sz="1200">
                <a:latin typeface="Calibri" charset="0"/>
              </a:rPr>
              <a:pPr eaLnBrk="1" hangingPunct="1"/>
              <a:t>17</a:t>
            </a:fld>
            <a:endParaRPr lang="en-GB" sz="1200">
              <a:latin typeface="Calibri" charset="0"/>
            </a:endParaRPr>
          </a:p>
        </p:txBody>
      </p:sp>
    </p:spTree>
    <p:extLst>
      <p:ext uri="{BB962C8B-B14F-4D97-AF65-F5344CB8AC3E}">
        <p14:creationId xmlns:p14="http://schemas.microsoft.com/office/powerpoint/2010/main" val="3688122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FBCE6-4938-F14D-A2E4-4CB36B640EC4}" type="slidenum">
              <a:rPr lang="en-GB" smtClean="0"/>
              <a:t>19</a:t>
            </a:fld>
            <a:endParaRPr lang="en-GB"/>
          </a:p>
        </p:txBody>
      </p:sp>
    </p:spTree>
    <p:extLst>
      <p:ext uri="{BB962C8B-B14F-4D97-AF65-F5344CB8AC3E}">
        <p14:creationId xmlns:p14="http://schemas.microsoft.com/office/powerpoint/2010/main" val="2575451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i.e. if we ask groups</a:t>
            </a:r>
            <a:r>
              <a:rPr lang="en-GB" baseline="0" dirty="0"/>
              <a:t> to output extra variables or make additional runs there’s needs to be a clear/definite product/ paper identified as a carrot for the groups to do the extra work. We don’t just want a wish list from the community, then find the data isn’t used.</a:t>
            </a:r>
            <a:endParaRPr lang="en-GB" dirty="0"/>
          </a:p>
        </p:txBody>
      </p:sp>
      <p:sp>
        <p:nvSpPr>
          <p:cNvPr id="4" name="Slide Number Placeholder 3"/>
          <p:cNvSpPr>
            <a:spLocks noGrp="1"/>
          </p:cNvSpPr>
          <p:nvPr>
            <p:ph type="sldNum" sz="quarter" idx="10"/>
          </p:nvPr>
        </p:nvSpPr>
        <p:spPr/>
        <p:txBody>
          <a:bodyPr/>
          <a:lstStyle/>
          <a:p>
            <a:fld id="{648C2A22-91EA-BE42-9CC9-5D2B77B19CE3}" type="slidenum">
              <a:rPr lang="en-GB" smtClean="0"/>
              <a:t>20</a:t>
            </a:fld>
            <a:endParaRPr lang="en-GB"/>
          </a:p>
        </p:txBody>
      </p:sp>
    </p:spTree>
    <p:extLst>
      <p:ext uri="{BB962C8B-B14F-4D97-AF65-F5344CB8AC3E}">
        <p14:creationId xmlns:p14="http://schemas.microsoft.com/office/powerpoint/2010/main" val="12076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Trendy provides</a:t>
            </a:r>
            <a:r>
              <a:rPr lang="en-GB" baseline="0" dirty="0"/>
              <a:t> land fluxes for GCP;</a:t>
            </a:r>
          </a:p>
          <a:p>
            <a:r>
              <a:rPr lang="en-GB" baseline="0" dirty="0"/>
              <a:t>Originally for the natural sink </a:t>
            </a:r>
          </a:p>
          <a:p>
            <a:r>
              <a:rPr lang="en-GB" baseline="0" dirty="0"/>
              <a:t>AIM – to close the Global Carbon Budget, i.e. the bottom-up mechanistic DGVMs consistent with the residual sink </a:t>
            </a:r>
          </a:p>
          <a:p>
            <a:r>
              <a:rPr lang="en-GB" dirty="0"/>
              <a:t>Also LU</a:t>
            </a:r>
            <a:r>
              <a:rPr lang="en-GB" baseline="0" dirty="0"/>
              <a:t> enabled DGVMs can provide the net LU flux (including environmental effects) for the emissions.</a:t>
            </a:r>
            <a:endParaRPr lang="en-GB" dirty="0"/>
          </a:p>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3</a:t>
            </a:fld>
            <a:endParaRPr lang="en-GB"/>
          </a:p>
        </p:txBody>
      </p:sp>
    </p:spTree>
    <p:extLst>
      <p:ext uri="{BB962C8B-B14F-4D97-AF65-F5344CB8AC3E}">
        <p14:creationId xmlns:p14="http://schemas.microsoft.com/office/powerpoint/2010/main" val="367352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 second priority variables – but invariably no one submits these. </a:t>
            </a:r>
          </a:p>
        </p:txBody>
      </p:sp>
      <p:sp>
        <p:nvSpPr>
          <p:cNvPr id="4" name="Slide Number Placeholder 3"/>
          <p:cNvSpPr>
            <a:spLocks noGrp="1"/>
          </p:cNvSpPr>
          <p:nvPr>
            <p:ph type="sldNum" sz="quarter" idx="5"/>
          </p:nvPr>
        </p:nvSpPr>
        <p:spPr/>
        <p:txBody>
          <a:bodyPr/>
          <a:lstStyle/>
          <a:p>
            <a:fld id="{CE7FBCE6-4938-F14D-A2E4-4CB36B640EC4}" type="slidenum">
              <a:rPr lang="en-GB" smtClean="0"/>
              <a:t>5</a:t>
            </a:fld>
            <a:endParaRPr lang="en-GB"/>
          </a:p>
        </p:txBody>
      </p:sp>
    </p:spTree>
    <p:extLst>
      <p:ext uri="{BB962C8B-B14F-4D97-AF65-F5344CB8AC3E}">
        <p14:creationId xmlns:p14="http://schemas.microsoft.com/office/powerpoint/2010/main" val="427793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a:t>
            </a:r>
            <a:r>
              <a:rPr lang="en-GB" baseline="0" dirty="0"/>
              <a:t> the tight time schedule, hence don’t want to change much from year to year in terms of modelling protocol (risk losing DGVM from participating)</a:t>
            </a:r>
            <a:endParaRPr lang="en-GB" dirty="0"/>
          </a:p>
        </p:txBody>
      </p:sp>
      <p:sp>
        <p:nvSpPr>
          <p:cNvPr id="4" name="Slide Number Placeholder 3"/>
          <p:cNvSpPr>
            <a:spLocks noGrp="1"/>
          </p:cNvSpPr>
          <p:nvPr>
            <p:ph type="sldNum" sz="quarter" idx="10"/>
          </p:nvPr>
        </p:nvSpPr>
        <p:spPr/>
        <p:txBody>
          <a:bodyPr/>
          <a:lstStyle/>
          <a:p>
            <a:fld id="{648C2A22-91EA-BE42-9CC9-5D2B77B19CE3}" type="slidenum">
              <a:rPr lang="en-GB" smtClean="0"/>
              <a:t>6</a:t>
            </a:fld>
            <a:endParaRPr lang="en-GB"/>
          </a:p>
        </p:txBody>
      </p:sp>
    </p:spTree>
    <p:extLst>
      <p:ext uri="{BB962C8B-B14F-4D97-AF65-F5344CB8AC3E}">
        <p14:creationId xmlns:p14="http://schemas.microsoft.com/office/powerpoint/2010/main" val="179908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forward 7+ years we completed TRENDY – v7 last summer. More developed protocol – includes N-cycle model (and thus recommendations for common N forcing), includes LULCC – encouraging gross transitions (not only net transitions).</a:t>
            </a:r>
          </a:p>
        </p:txBody>
      </p:sp>
      <p:sp>
        <p:nvSpPr>
          <p:cNvPr id="4" name="Slide Number Placeholder 3"/>
          <p:cNvSpPr>
            <a:spLocks noGrp="1"/>
          </p:cNvSpPr>
          <p:nvPr>
            <p:ph type="sldNum" sz="quarter" idx="5"/>
          </p:nvPr>
        </p:nvSpPr>
        <p:spPr/>
        <p:txBody>
          <a:bodyPr/>
          <a:lstStyle/>
          <a:p>
            <a:fld id="{CE7FBCE6-4938-F14D-A2E4-4CB36B640EC4}" type="slidenum">
              <a:rPr lang="en-GB" smtClean="0"/>
              <a:t>7</a:t>
            </a:fld>
            <a:endParaRPr lang="en-GB"/>
          </a:p>
        </p:txBody>
      </p:sp>
    </p:spTree>
    <p:extLst>
      <p:ext uri="{BB962C8B-B14F-4D97-AF65-F5344CB8AC3E}">
        <p14:creationId xmlns:p14="http://schemas.microsoft.com/office/powerpoint/2010/main" val="1859620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 Cultivation.  Better “Sub</a:t>
            </a:r>
            <a:r>
              <a:rPr lang="en-US" baseline="0" dirty="0"/>
              <a:t> grid scale transitions”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CB5D547-E3A2-0849-9E99-C1D472F0804D}" type="slidenum">
              <a:rPr lang="en-GB" smtClean="0"/>
              <a:t>10</a:t>
            </a:fld>
            <a:endParaRPr lang="en-GB"/>
          </a:p>
        </p:txBody>
      </p:sp>
    </p:spTree>
    <p:extLst>
      <p:ext uri="{BB962C8B-B14F-4D97-AF65-F5344CB8AC3E}">
        <p14:creationId xmlns:p14="http://schemas.microsoft.com/office/powerpoint/2010/main" val="248428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Latest GCB2018 using TRENDY-v7 publication</a:t>
            </a:r>
          </a:p>
        </p:txBody>
      </p:sp>
      <p:sp>
        <p:nvSpPr>
          <p:cNvPr id="4" name="Slide Number Placeholder 3"/>
          <p:cNvSpPr>
            <a:spLocks noGrp="1"/>
          </p:cNvSpPr>
          <p:nvPr>
            <p:ph type="sldNum" sz="quarter" idx="5"/>
          </p:nvPr>
        </p:nvSpPr>
        <p:spPr/>
        <p:txBody>
          <a:bodyPr/>
          <a:lstStyle/>
          <a:p>
            <a:fld id="{CE7FBCE6-4938-F14D-A2E4-4CB36B640EC4}" type="slidenum">
              <a:rPr lang="en-GB" smtClean="0"/>
              <a:t>13</a:t>
            </a:fld>
            <a:endParaRPr lang="en-GB"/>
          </a:p>
        </p:txBody>
      </p:sp>
    </p:spTree>
    <p:extLst>
      <p:ext uri="{BB962C8B-B14F-4D97-AF65-F5344CB8AC3E}">
        <p14:creationId xmlns:p14="http://schemas.microsoft.com/office/powerpoint/2010/main" val="4138610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 to have more detailed papers – linked to ESA project (soil moisture, biomass, biomass burning, vegetation) </a:t>
            </a:r>
          </a:p>
          <a:p>
            <a:endParaRPr lang="en-US" dirty="0"/>
          </a:p>
          <a:p>
            <a:r>
              <a:rPr lang="en-US" dirty="0"/>
              <a:t>Also explore weighting global NBP for each DGVM by performance against carbon benchmarks</a:t>
            </a:r>
          </a:p>
        </p:txBody>
      </p:sp>
      <p:sp>
        <p:nvSpPr>
          <p:cNvPr id="4" name="Slide Number Placeholder 3"/>
          <p:cNvSpPr>
            <a:spLocks noGrp="1"/>
          </p:cNvSpPr>
          <p:nvPr>
            <p:ph type="sldNum" sz="quarter" idx="5"/>
          </p:nvPr>
        </p:nvSpPr>
        <p:spPr/>
        <p:txBody>
          <a:bodyPr/>
          <a:lstStyle/>
          <a:p>
            <a:fld id="{CE7FBCE6-4938-F14D-A2E4-4CB36B640EC4}" type="slidenum">
              <a:rPr lang="en-GB" smtClean="0"/>
              <a:t>14</a:t>
            </a:fld>
            <a:endParaRPr lang="en-GB"/>
          </a:p>
        </p:txBody>
      </p:sp>
    </p:spTree>
    <p:extLst>
      <p:ext uri="{BB962C8B-B14F-4D97-AF65-F5344CB8AC3E}">
        <p14:creationId xmlns:p14="http://schemas.microsoft.com/office/powerpoint/2010/main" val="1989394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5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latin typeface="Calibri" charset="0"/>
              </a:rPr>
              <a:t>Still large uncertainty across approaches </a:t>
            </a:r>
          </a:p>
          <a:p>
            <a:pPr eaLnBrk="1" hangingPunct="1">
              <a:spcBef>
                <a:spcPct val="0"/>
              </a:spcBef>
            </a:pPr>
            <a:endParaRPr lang="en-GB" dirty="0">
              <a:latin typeface="Calibri" charset="0"/>
            </a:endParaRPr>
          </a:p>
          <a:p>
            <a:pPr marL="228600" indent="-228600" eaLnBrk="1" hangingPunct="1">
              <a:spcBef>
                <a:spcPct val="0"/>
              </a:spcBef>
              <a:buAutoNum type="arabicParenR"/>
            </a:pPr>
            <a:r>
              <a:rPr lang="en-GB" dirty="0">
                <a:latin typeface="Calibri" charset="0"/>
              </a:rPr>
              <a:t>Apples and oranges linked to different processes included</a:t>
            </a:r>
          </a:p>
          <a:p>
            <a:pPr marL="228600" indent="-228600" eaLnBrk="1" hangingPunct="1">
              <a:spcBef>
                <a:spcPct val="0"/>
              </a:spcBef>
              <a:buAutoNum type="arabicParenR"/>
            </a:pPr>
            <a:r>
              <a:rPr lang="en-GB" dirty="0">
                <a:latin typeface="Calibri" charset="0"/>
              </a:rPr>
              <a:t>There is still a big challenge on the dataset side</a:t>
            </a: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B50240-22B6-A240-8994-5499DAF162B5}" type="slidenum">
              <a:rPr lang="en-GB" sz="1200">
                <a:latin typeface="Calibri" charset="0"/>
              </a:rPr>
              <a:pPr eaLnBrk="1" hangingPunct="1"/>
              <a:t>15</a:t>
            </a:fld>
            <a:endParaRPr lang="en-GB" sz="1200">
              <a:latin typeface="Calibri" charset="0"/>
            </a:endParaRPr>
          </a:p>
        </p:txBody>
      </p:sp>
    </p:spTree>
    <p:extLst>
      <p:ext uri="{BB962C8B-B14F-4D97-AF65-F5344CB8AC3E}">
        <p14:creationId xmlns:p14="http://schemas.microsoft.com/office/powerpoint/2010/main" val="189250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EEE63AE1-A0B0-3D43-95E3-4A2C51B6C923}" type="datetimeFigureOut">
              <a:rPr lang="en-US" smtClean="0"/>
              <a:t>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F510B-B372-9E4E-992B-E0559EF001AB}" type="slidenum">
              <a:rPr lang="en-GB" smtClean="0"/>
              <a:t>‹#›</a:t>
            </a:fld>
            <a:endParaRPr lang="en-GB"/>
          </a:p>
        </p:txBody>
      </p:sp>
    </p:spTree>
    <p:extLst>
      <p:ext uri="{BB962C8B-B14F-4D97-AF65-F5344CB8AC3E}">
        <p14:creationId xmlns:p14="http://schemas.microsoft.com/office/powerpoint/2010/main" val="224497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EEE63AE1-A0B0-3D43-95E3-4A2C51B6C923}" type="datetimeFigureOut">
              <a:rPr lang="en-US" smtClean="0"/>
              <a:t>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F510B-B372-9E4E-992B-E0559EF001AB}" type="slidenum">
              <a:rPr lang="en-GB" smtClean="0"/>
              <a:t>‹#›</a:t>
            </a:fld>
            <a:endParaRPr lang="en-GB"/>
          </a:p>
        </p:txBody>
      </p:sp>
    </p:spTree>
    <p:extLst>
      <p:ext uri="{BB962C8B-B14F-4D97-AF65-F5344CB8AC3E}">
        <p14:creationId xmlns:p14="http://schemas.microsoft.com/office/powerpoint/2010/main" val="220130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EEE63AE1-A0B0-3D43-95E3-4A2C51B6C923}" type="datetimeFigureOut">
              <a:rPr lang="en-US" smtClean="0"/>
              <a:t>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F510B-B372-9E4E-992B-E0559EF001AB}" type="slidenum">
              <a:rPr lang="en-GB" smtClean="0"/>
              <a:t>‹#›</a:t>
            </a:fld>
            <a:endParaRPr lang="en-GB"/>
          </a:p>
        </p:txBody>
      </p:sp>
    </p:spTree>
    <p:extLst>
      <p:ext uri="{BB962C8B-B14F-4D97-AF65-F5344CB8AC3E}">
        <p14:creationId xmlns:p14="http://schemas.microsoft.com/office/powerpoint/2010/main" val="323042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hasCustomPrompt="1"/>
          </p:nvPr>
        </p:nvSpPr>
        <p:spPr>
          <a:xfrm>
            <a:off x="1856108" y="119638"/>
            <a:ext cx="7287891" cy="506849"/>
          </a:xfrm>
        </p:spPr>
        <p:txBody>
          <a:bodyPr anchor="ct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Tree>
    <p:extLst>
      <p:ext uri="{BB962C8B-B14F-4D97-AF65-F5344CB8AC3E}">
        <p14:creationId xmlns:p14="http://schemas.microsoft.com/office/powerpoint/2010/main" val="3979512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457200" y="2857500"/>
            <a:ext cx="8229600" cy="1143000"/>
          </a:xfrm>
        </p:spPr>
        <p:txBody>
          <a:bodyPr/>
          <a:lstStyle>
            <a:lvl1pPr>
              <a:defRPr b="1">
                <a:solidFill>
                  <a:srgbClr val="4C9BDB"/>
                </a:solidFill>
                <a:latin typeface="Calibri"/>
                <a:cs typeface="Calibri"/>
              </a:defRPr>
            </a:lvl1pPr>
          </a:lstStyle>
          <a:p>
            <a:r>
              <a:rPr lang="en-GB" dirty="0"/>
              <a:t>Click to edit Master title style</a:t>
            </a:r>
            <a:endParaRPr lang="en-US" dirty="0"/>
          </a:p>
        </p:txBody>
      </p:sp>
      <p:sp>
        <p:nvSpPr>
          <p:cNvPr id="4" name="Text Placeholder 3"/>
          <p:cNvSpPr>
            <a:spLocks noGrp="1"/>
          </p:cNvSpPr>
          <p:nvPr>
            <p:ph type="body" sz="quarter" idx="10"/>
          </p:nvPr>
        </p:nvSpPr>
        <p:spPr>
          <a:xfrm>
            <a:off x="457200" y="4440238"/>
            <a:ext cx="8229600" cy="1633537"/>
          </a:xfrm>
        </p:spPr>
        <p:txBody>
          <a:bodyPr anchor="ctr"/>
          <a:lstStyle>
            <a:lvl1pPr marL="0" indent="0" algn="ctr">
              <a:buFontTx/>
              <a:buNone/>
              <a:defRPr>
                <a:solidFill>
                  <a:srgbClr val="4C9BDB"/>
                </a:solidFill>
                <a:latin typeface="Calibri"/>
                <a:cs typeface="Calibri"/>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dirty="0"/>
              <a:t>Click to edit Master text styles</a:t>
            </a:r>
          </a:p>
        </p:txBody>
      </p:sp>
    </p:spTree>
    <p:extLst>
      <p:ext uri="{BB962C8B-B14F-4D97-AF65-F5344CB8AC3E}">
        <p14:creationId xmlns:p14="http://schemas.microsoft.com/office/powerpoint/2010/main" val="303153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EEE63AE1-A0B0-3D43-95E3-4A2C51B6C923}" type="datetimeFigureOut">
              <a:rPr lang="en-US" smtClean="0"/>
              <a:t>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F510B-B372-9E4E-992B-E0559EF001AB}" type="slidenum">
              <a:rPr lang="en-GB" smtClean="0"/>
              <a:t>‹#›</a:t>
            </a:fld>
            <a:endParaRPr lang="en-GB"/>
          </a:p>
        </p:txBody>
      </p:sp>
    </p:spTree>
    <p:extLst>
      <p:ext uri="{BB962C8B-B14F-4D97-AF65-F5344CB8AC3E}">
        <p14:creationId xmlns:p14="http://schemas.microsoft.com/office/powerpoint/2010/main" val="379964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EE63AE1-A0B0-3D43-95E3-4A2C51B6C923}" type="datetimeFigureOut">
              <a:rPr lang="en-US" smtClean="0"/>
              <a:t>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F510B-B372-9E4E-992B-E0559EF001AB}" type="slidenum">
              <a:rPr lang="en-GB" smtClean="0"/>
              <a:t>‹#›</a:t>
            </a:fld>
            <a:endParaRPr lang="en-GB"/>
          </a:p>
        </p:txBody>
      </p:sp>
    </p:spTree>
    <p:extLst>
      <p:ext uri="{BB962C8B-B14F-4D97-AF65-F5344CB8AC3E}">
        <p14:creationId xmlns:p14="http://schemas.microsoft.com/office/powerpoint/2010/main" val="36291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EEE63AE1-A0B0-3D43-95E3-4A2C51B6C923}" type="datetimeFigureOut">
              <a:rPr lang="en-US" smtClean="0"/>
              <a:t>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8F510B-B372-9E4E-992B-E0559EF001AB}" type="slidenum">
              <a:rPr lang="en-GB" smtClean="0"/>
              <a:t>‹#›</a:t>
            </a:fld>
            <a:endParaRPr lang="en-GB"/>
          </a:p>
        </p:txBody>
      </p:sp>
    </p:spTree>
    <p:extLst>
      <p:ext uri="{BB962C8B-B14F-4D97-AF65-F5344CB8AC3E}">
        <p14:creationId xmlns:p14="http://schemas.microsoft.com/office/powerpoint/2010/main" val="238650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EEE63AE1-A0B0-3D43-95E3-4A2C51B6C923}" type="datetimeFigureOut">
              <a:rPr lang="en-US" smtClean="0"/>
              <a:t>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8F510B-B372-9E4E-992B-E0559EF001AB}" type="slidenum">
              <a:rPr lang="en-GB" smtClean="0"/>
              <a:t>‹#›</a:t>
            </a:fld>
            <a:endParaRPr lang="en-GB"/>
          </a:p>
        </p:txBody>
      </p:sp>
    </p:spTree>
    <p:extLst>
      <p:ext uri="{BB962C8B-B14F-4D97-AF65-F5344CB8AC3E}">
        <p14:creationId xmlns:p14="http://schemas.microsoft.com/office/powerpoint/2010/main" val="123592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EEE63AE1-A0B0-3D43-95E3-4A2C51B6C923}" type="datetimeFigureOut">
              <a:rPr lang="en-US" smtClean="0"/>
              <a:t>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8F510B-B372-9E4E-992B-E0559EF001AB}" type="slidenum">
              <a:rPr lang="en-GB" smtClean="0"/>
              <a:t>‹#›</a:t>
            </a:fld>
            <a:endParaRPr lang="en-GB"/>
          </a:p>
        </p:txBody>
      </p:sp>
    </p:spTree>
    <p:extLst>
      <p:ext uri="{BB962C8B-B14F-4D97-AF65-F5344CB8AC3E}">
        <p14:creationId xmlns:p14="http://schemas.microsoft.com/office/powerpoint/2010/main" val="114607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63AE1-A0B0-3D43-95E3-4A2C51B6C923}" type="datetimeFigureOut">
              <a:rPr lang="en-US" smtClean="0"/>
              <a:t>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8F510B-B372-9E4E-992B-E0559EF001AB}" type="slidenum">
              <a:rPr lang="en-GB" smtClean="0"/>
              <a:t>‹#›</a:t>
            </a:fld>
            <a:endParaRPr lang="en-GB"/>
          </a:p>
        </p:txBody>
      </p:sp>
    </p:spTree>
    <p:extLst>
      <p:ext uri="{BB962C8B-B14F-4D97-AF65-F5344CB8AC3E}">
        <p14:creationId xmlns:p14="http://schemas.microsoft.com/office/powerpoint/2010/main" val="237447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EE63AE1-A0B0-3D43-95E3-4A2C51B6C923}" type="datetimeFigureOut">
              <a:rPr lang="en-US" smtClean="0"/>
              <a:t>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8F510B-B372-9E4E-992B-E0559EF001AB}" type="slidenum">
              <a:rPr lang="en-GB" smtClean="0"/>
              <a:t>‹#›</a:t>
            </a:fld>
            <a:endParaRPr lang="en-GB"/>
          </a:p>
        </p:txBody>
      </p:sp>
    </p:spTree>
    <p:extLst>
      <p:ext uri="{BB962C8B-B14F-4D97-AF65-F5344CB8AC3E}">
        <p14:creationId xmlns:p14="http://schemas.microsoft.com/office/powerpoint/2010/main" val="152340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EE63AE1-A0B0-3D43-95E3-4A2C51B6C923}" type="datetimeFigureOut">
              <a:rPr lang="en-US" smtClean="0"/>
              <a:t>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8F510B-B372-9E4E-992B-E0559EF001AB}" type="slidenum">
              <a:rPr lang="en-GB" smtClean="0"/>
              <a:t>‹#›</a:t>
            </a:fld>
            <a:endParaRPr lang="en-GB"/>
          </a:p>
        </p:txBody>
      </p:sp>
    </p:spTree>
    <p:extLst>
      <p:ext uri="{BB962C8B-B14F-4D97-AF65-F5344CB8AC3E}">
        <p14:creationId xmlns:p14="http://schemas.microsoft.com/office/powerpoint/2010/main" val="4239230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63AE1-A0B0-3D43-95E3-4A2C51B6C923}" type="datetimeFigureOut">
              <a:rPr lang="en-US" smtClean="0"/>
              <a:t>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F510B-B372-9E4E-992B-E0559EF001AB}" type="slidenum">
              <a:rPr lang="en-GB" smtClean="0"/>
              <a:t>‹#›</a:t>
            </a:fld>
            <a:endParaRPr lang="en-GB"/>
          </a:p>
        </p:txBody>
      </p:sp>
    </p:spTree>
    <p:extLst>
      <p:ext uri="{BB962C8B-B14F-4D97-AF65-F5344CB8AC3E}">
        <p14:creationId xmlns:p14="http://schemas.microsoft.com/office/powerpoint/2010/main" val="3974481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www.globalcarbonproject.org/" TargetMode="External"/><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philippe.ciais@lsce.ipsl.fr" TargetMode="External"/><Relationship Id="rId5" Type="http://schemas.openxmlformats.org/officeDocument/2006/relationships/hyperlink" Target="http://www.globalcarbonatlas.org/" TargetMode="External"/><Relationship Id="rId4" Type="http://schemas.openxmlformats.org/officeDocument/2006/relationships/hyperlink" Target="mailto:c.lequere@uea.ac.u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globalcarbonproject.org/carbonbudget/" TargetMode="External"/><Relationship Id="rId13" Type="http://schemas.openxmlformats.org/officeDocument/2006/relationships/image" Target="../media/image8.jpg"/><Relationship Id="rId3" Type="http://schemas.openxmlformats.org/officeDocument/2006/relationships/hyperlink" Target="http://cdiac.ornl.gov/trends/emis/meth_reg.html" TargetMode="External"/><Relationship Id="rId7" Type="http://schemas.openxmlformats.org/officeDocument/2006/relationships/hyperlink" Target="http://dx.doi.org/10.5194/essd-8-605-2016" TargetMode="External"/><Relationship Id="rId12"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onlinelibrary.wiley.com/doi/10.1002/jgrg.20042/abstract" TargetMode="External"/><Relationship Id="rId11" Type="http://schemas.openxmlformats.org/officeDocument/2006/relationships/image" Target="../media/image6.jpg"/><Relationship Id="rId5" Type="http://schemas.openxmlformats.org/officeDocument/2006/relationships/hyperlink" Target="http://www.biogeosciences.net/9/5125/2012/bg-9-5125-2012.html" TargetMode="External"/><Relationship Id="rId10" Type="http://schemas.openxmlformats.org/officeDocument/2006/relationships/image" Target="../media/image5.jpg"/><Relationship Id="rId4" Type="http://schemas.openxmlformats.org/officeDocument/2006/relationships/hyperlink" Target="http://www.esrl.noaa.gov/gmd/ccgg/trends/" TargetMode="External"/><Relationship Id="rId9"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29168"/>
            <a:ext cx="9144000" cy="1470025"/>
          </a:xfrm>
        </p:spPr>
        <p:txBody>
          <a:bodyPr>
            <a:noAutofit/>
          </a:bodyPr>
          <a:lstStyle/>
          <a:p>
            <a:r>
              <a:rPr lang="en-GB" sz="3200" dirty="0"/>
              <a:t>TRENDY project: Overview, Lessons, future directions  </a:t>
            </a:r>
            <a:br>
              <a:rPr lang="en-GB" sz="3600" dirty="0"/>
            </a:br>
            <a:endParaRPr lang="en-GB" sz="3600" dirty="0"/>
          </a:p>
        </p:txBody>
      </p:sp>
      <p:sp>
        <p:nvSpPr>
          <p:cNvPr id="3" name="Subtitle 2"/>
          <p:cNvSpPr>
            <a:spLocks noGrp="1"/>
          </p:cNvSpPr>
          <p:nvPr>
            <p:ph type="subTitle" idx="1"/>
          </p:nvPr>
        </p:nvSpPr>
        <p:spPr/>
        <p:txBody>
          <a:bodyPr>
            <a:normAutofit/>
          </a:bodyPr>
          <a:lstStyle/>
          <a:p>
            <a:r>
              <a:rPr lang="en-GB" sz="2800" dirty="0"/>
              <a:t>Philippe </a:t>
            </a:r>
            <a:r>
              <a:rPr lang="en-GB" sz="2800" dirty="0" err="1"/>
              <a:t>Ciais</a:t>
            </a:r>
            <a:r>
              <a:rPr lang="en-GB" sz="2800" dirty="0"/>
              <a:t>, Trendy Consortium</a:t>
            </a:r>
          </a:p>
        </p:txBody>
      </p:sp>
    </p:spTree>
    <p:extLst>
      <p:ext uri="{BB962C8B-B14F-4D97-AF65-F5344CB8AC3E}">
        <p14:creationId xmlns:p14="http://schemas.microsoft.com/office/powerpoint/2010/main" val="101021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157" y="6332470"/>
            <a:ext cx="2034471" cy="420054"/>
          </a:xfrm>
        </p:spPr>
        <p:txBody>
          <a:bodyPr/>
          <a:lstStyle/>
          <a:p>
            <a:r>
              <a:rPr lang="en-US" sz="1200" dirty="0"/>
              <a:t>Courtesy, </a:t>
            </a:r>
            <a:r>
              <a:rPr lang="en-US" sz="1200" dirty="0" err="1"/>
              <a:t>Beni</a:t>
            </a:r>
            <a:r>
              <a:rPr lang="en-US" sz="1200" dirty="0"/>
              <a:t> Stocker</a:t>
            </a:r>
          </a:p>
        </p:txBody>
      </p:sp>
      <p:pic>
        <p:nvPicPr>
          <p:cNvPr id="4" name="Content Placeholder 3" descr="Shifting_cultivation.pdf"/>
          <p:cNvPicPr>
            <a:picLocks noGrp="1" noChangeAspect="1"/>
          </p:cNvPicPr>
          <p:nvPr>
            <p:ph idx="1"/>
          </p:nvPr>
        </p:nvPicPr>
        <p:blipFill>
          <a:blip r:embed="rId3"/>
          <a:stretch>
            <a:fillRect/>
          </a:stretch>
        </p:blipFill>
        <p:spPr>
          <a:xfrm>
            <a:off x="344209" y="1698981"/>
            <a:ext cx="4648200" cy="5018497"/>
          </a:xfrm>
        </p:spPr>
      </p:pic>
      <p:sp>
        <p:nvSpPr>
          <p:cNvPr id="5" name="TextBox 4"/>
          <p:cNvSpPr txBox="1"/>
          <p:nvPr/>
        </p:nvSpPr>
        <p:spPr>
          <a:xfrm>
            <a:off x="4992409" y="2500009"/>
            <a:ext cx="4151592" cy="2215991"/>
          </a:xfrm>
          <a:prstGeom prst="rect">
            <a:avLst/>
          </a:prstGeom>
          <a:noFill/>
        </p:spPr>
        <p:txBody>
          <a:bodyPr wrap="square" rtlCol="0">
            <a:spAutoFit/>
          </a:bodyPr>
          <a:lstStyle/>
          <a:p>
            <a:r>
              <a:rPr lang="de-DE" sz="2300" i="1" dirty="0" err="1">
                <a:latin typeface="Helvetica Neue"/>
                <a:cs typeface="Helvetica Neue"/>
              </a:rPr>
              <a:t>with</a:t>
            </a:r>
            <a:r>
              <a:rPr lang="de-DE" sz="2300" i="1" dirty="0">
                <a:latin typeface="Helvetica Neue"/>
                <a:cs typeface="Helvetica Neue"/>
              </a:rPr>
              <a:t> </a:t>
            </a:r>
            <a:r>
              <a:rPr lang="de-DE" sz="2300" i="1" dirty="0" err="1">
                <a:latin typeface="Helvetica Neue"/>
                <a:cs typeface="Helvetica Neue"/>
              </a:rPr>
              <a:t>gross</a:t>
            </a:r>
            <a:r>
              <a:rPr lang="de-DE" sz="2300" i="1" dirty="0">
                <a:latin typeface="Helvetica Neue"/>
                <a:cs typeface="Helvetica Neue"/>
              </a:rPr>
              <a:t> LU </a:t>
            </a:r>
            <a:r>
              <a:rPr lang="de-DE" sz="2300" i="1" dirty="0" err="1">
                <a:latin typeface="Helvetica Neue"/>
                <a:cs typeface="Helvetica Neue"/>
              </a:rPr>
              <a:t>transitions</a:t>
            </a:r>
            <a:r>
              <a:rPr lang="de-DE" sz="2300" i="1" dirty="0">
                <a:latin typeface="Helvetica Neue"/>
                <a:cs typeface="Helvetica Neue"/>
              </a:rPr>
              <a:t>:</a:t>
            </a:r>
          </a:p>
          <a:p>
            <a:pPr marL="342900" indent="-342900">
              <a:buFont typeface="Arial" charset="0"/>
              <a:buChar char="•"/>
            </a:pPr>
            <a:r>
              <a:rPr lang="de-DE" sz="2300" dirty="0">
                <a:latin typeface="Helvetica Neue"/>
                <a:cs typeface="Helvetica Neue"/>
              </a:rPr>
              <a:t>Large C </a:t>
            </a:r>
            <a:r>
              <a:rPr lang="de-DE" sz="2300" dirty="0" err="1">
                <a:latin typeface="Helvetica Neue"/>
                <a:cs typeface="Helvetica Neue"/>
              </a:rPr>
              <a:t>source</a:t>
            </a:r>
            <a:r>
              <a:rPr lang="de-DE" sz="2300" dirty="0">
                <a:latin typeface="Helvetica Neue"/>
                <a:cs typeface="Helvetica Neue"/>
              </a:rPr>
              <a:t> </a:t>
            </a:r>
            <a:r>
              <a:rPr lang="de-DE" sz="2300" dirty="0" err="1">
                <a:latin typeface="Helvetica Neue"/>
                <a:cs typeface="Helvetica Neue"/>
              </a:rPr>
              <a:t>with</a:t>
            </a:r>
            <a:r>
              <a:rPr lang="de-DE" sz="2300" dirty="0">
                <a:latin typeface="Helvetica Neue"/>
                <a:cs typeface="Helvetica Neue"/>
              </a:rPr>
              <a:t> </a:t>
            </a:r>
            <a:r>
              <a:rPr lang="de-DE" sz="2300" dirty="0" err="1">
                <a:latin typeface="Helvetica Neue"/>
                <a:cs typeface="Helvetica Neue"/>
              </a:rPr>
              <a:t>deforestation</a:t>
            </a:r>
            <a:r>
              <a:rPr lang="de-DE" sz="2300" dirty="0">
                <a:latin typeface="Helvetica Neue"/>
                <a:cs typeface="Helvetica Neue"/>
              </a:rPr>
              <a:t> (fast)</a:t>
            </a:r>
          </a:p>
          <a:p>
            <a:pPr marL="342900" indent="-342900">
              <a:buFont typeface="Arial" charset="0"/>
              <a:buChar char="•"/>
            </a:pPr>
            <a:r>
              <a:rPr lang="de-DE" sz="2300" dirty="0" err="1">
                <a:latin typeface="Helvetica Neue"/>
                <a:cs typeface="Helvetica Neue"/>
              </a:rPr>
              <a:t>Smaller</a:t>
            </a:r>
            <a:r>
              <a:rPr lang="de-DE" sz="2300" dirty="0">
                <a:latin typeface="Helvetica Neue"/>
                <a:cs typeface="Helvetica Neue"/>
              </a:rPr>
              <a:t> C sink </a:t>
            </a:r>
            <a:r>
              <a:rPr lang="de-DE" sz="2300" dirty="0" err="1">
                <a:latin typeface="Helvetica Neue"/>
                <a:cs typeface="Helvetica Neue"/>
              </a:rPr>
              <a:t>with</a:t>
            </a:r>
            <a:r>
              <a:rPr lang="de-DE" sz="2300" dirty="0">
                <a:latin typeface="Helvetica Neue"/>
                <a:cs typeface="Helvetica Neue"/>
              </a:rPr>
              <a:t> </a:t>
            </a:r>
            <a:r>
              <a:rPr lang="de-DE" sz="2300" dirty="0" err="1">
                <a:latin typeface="Helvetica Neue"/>
                <a:cs typeface="Helvetica Neue"/>
              </a:rPr>
              <a:t>abandonment</a:t>
            </a:r>
            <a:r>
              <a:rPr lang="de-DE" sz="2300" dirty="0">
                <a:latin typeface="Helvetica Neue"/>
                <a:cs typeface="Helvetica Neue"/>
              </a:rPr>
              <a:t> &amp; </a:t>
            </a:r>
            <a:r>
              <a:rPr lang="de-DE" sz="2300" dirty="0" err="1">
                <a:latin typeface="Helvetica Neue"/>
                <a:cs typeface="Helvetica Neue"/>
              </a:rPr>
              <a:t>regrowth</a:t>
            </a:r>
            <a:r>
              <a:rPr lang="de-DE" sz="2300" dirty="0">
                <a:latin typeface="Helvetica Neue"/>
                <a:cs typeface="Helvetica Neue"/>
              </a:rPr>
              <a:t> (</a:t>
            </a:r>
            <a:r>
              <a:rPr lang="de-DE" sz="2300" dirty="0" err="1">
                <a:latin typeface="Helvetica Neue"/>
                <a:cs typeface="Helvetica Neue"/>
              </a:rPr>
              <a:t>slow</a:t>
            </a:r>
            <a:r>
              <a:rPr lang="de-DE" sz="2300" dirty="0">
                <a:latin typeface="Helvetica Neue"/>
                <a:cs typeface="Helvetica Neue"/>
              </a:rPr>
              <a:t>)</a:t>
            </a:r>
          </a:p>
        </p:txBody>
      </p:sp>
      <p:sp>
        <p:nvSpPr>
          <p:cNvPr id="6" name="Title 1"/>
          <p:cNvSpPr txBox="1">
            <a:spLocks/>
          </p:cNvSpPr>
          <p:nvPr/>
        </p:nvSpPr>
        <p:spPr bwMode="auto">
          <a:xfrm>
            <a:off x="-164123" y="0"/>
            <a:ext cx="9495691" cy="1143000"/>
          </a:xfrm>
          <a:prstGeom prst="rect">
            <a:avLst/>
          </a:prstGeom>
          <a:noFill/>
          <a:ln w="9525">
            <a:noFill/>
            <a:round/>
            <a:headEnd/>
            <a:tailEnd/>
          </a:ln>
        </p:spPr>
        <p:txBody>
          <a:bodyPr vert="horz" wrap="square" lIns="0" tIns="0" rIns="0" bIns="0" numCol="1" anchor="ctr" anchorCtr="0" compatLnSpc="1">
            <a:prstTxWarp prst="textNoShape">
              <a:avLst/>
            </a:prstTxWarp>
            <a:normAutofit fontScale="97500"/>
          </a:bodyPr>
          <a:lstStyle>
            <a:lvl1pPr algn="ctr" defTabSz="407357"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algn="ctr" defTabSz="407357"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2pPr>
            <a:lvl3pPr algn="ctr" defTabSz="407357"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3pPr>
            <a:lvl4pPr algn="ctr" defTabSz="407357"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4pPr>
            <a:lvl5pPr algn="ctr" defTabSz="407357"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5pPr>
            <a:lvl6pPr marL="2280048" indent="-207278" algn="ctr" defTabSz="40735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6pPr>
            <a:lvl7pPr marL="2694602" indent="-207278" algn="ctr" defTabSz="40735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7pPr>
            <a:lvl8pPr marL="3109158" indent="-207278" algn="ctr" defTabSz="40735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8pPr>
            <a:lvl9pPr marL="3523710" indent="-207278" algn="ctr" defTabSz="40735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9pPr>
          </a:lstStyle>
          <a:p>
            <a:r>
              <a:rPr lang="en-GB" sz="3200" kern="0" dirty="0"/>
              <a:t>Major DGVM Advance: Gross vs Net Land Use Change</a:t>
            </a:r>
            <a:endParaRPr lang="en-US" sz="3200" kern="0" dirty="0"/>
          </a:p>
        </p:txBody>
      </p:sp>
      <p:sp>
        <p:nvSpPr>
          <p:cNvPr id="3" name="TextBox 2"/>
          <p:cNvSpPr txBox="1"/>
          <p:nvPr/>
        </p:nvSpPr>
        <p:spPr>
          <a:xfrm>
            <a:off x="0" y="938000"/>
            <a:ext cx="9144001" cy="523220"/>
          </a:xfrm>
          <a:prstGeom prst="rect">
            <a:avLst/>
          </a:prstGeom>
          <a:noFill/>
        </p:spPr>
        <p:txBody>
          <a:bodyPr wrap="square" rtlCol="0">
            <a:spAutoFit/>
          </a:bodyPr>
          <a:lstStyle/>
          <a:p>
            <a:r>
              <a:rPr lang="en-US" sz="2800" dirty="0"/>
              <a:t> Shifting Cultivation =  Sub-grid Scale Transitions</a:t>
            </a:r>
          </a:p>
        </p:txBody>
      </p:sp>
    </p:spTree>
    <p:extLst>
      <p:ext uri="{BB962C8B-B14F-4D97-AF65-F5344CB8AC3E}">
        <p14:creationId xmlns:p14="http://schemas.microsoft.com/office/powerpoint/2010/main" val="278849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AE2A-2924-EC4A-9F3C-1890845FB17E}"/>
              </a:ext>
            </a:extLst>
          </p:cNvPr>
          <p:cNvSpPr>
            <a:spLocks noGrp="1"/>
          </p:cNvSpPr>
          <p:nvPr>
            <p:ph type="title"/>
          </p:nvPr>
        </p:nvSpPr>
        <p:spPr/>
        <p:txBody>
          <a:bodyPr/>
          <a:lstStyle/>
          <a:p>
            <a:r>
              <a:rPr lang="en-US" dirty="0"/>
              <a:t>Criteria for budget Inclusion</a:t>
            </a:r>
          </a:p>
        </p:txBody>
      </p:sp>
      <p:sp>
        <p:nvSpPr>
          <p:cNvPr id="6" name="Rectangle 5">
            <a:extLst>
              <a:ext uri="{FF2B5EF4-FFF2-40B4-BE49-F238E27FC236}">
                <a16:creationId xmlns:a16="http://schemas.microsoft.com/office/drawing/2014/main" id="{8B4596D5-12B1-D348-AED5-0C4EC68F902E}"/>
              </a:ext>
            </a:extLst>
          </p:cNvPr>
          <p:cNvSpPr/>
          <p:nvPr/>
        </p:nvSpPr>
        <p:spPr>
          <a:xfrm>
            <a:off x="0" y="1732987"/>
            <a:ext cx="9144000" cy="4985980"/>
          </a:xfrm>
          <a:prstGeom prst="rect">
            <a:avLst/>
          </a:prstGeom>
        </p:spPr>
        <p:txBody>
          <a:bodyPr wrap="square">
            <a:spAutoFit/>
          </a:bodyPr>
          <a:lstStyle/>
          <a:p>
            <a:pPr algn="just">
              <a:spcBef>
                <a:spcPts val="1200"/>
              </a:spcBef>
              <a:spcAft>
                <a:spcPts val="0"/>
              </a:spcAft>
            </a:pPr>
            <a:r>
              <a:rPr lang="en-GB" sz="2800" dirty="0">
                <a:ea typeface="Times New Roman" panose="02020603050405020304" pitchFamily="18" charset="0"/>
              </a:rPr>
              <a:t>We apply three criteria for minimum model realism by including only those models with:</a:t>
            </a:r>
          </a:p>
          <a:p>
            <a:r>
              <a:rPr lang="en-GB" sz="2800" dirty="0"/>
              <a:t>(1) steady state after spin-up. Diagnosed from S0 run. </a:t>
            </a:r>
          </a:p>
          <a:p>
            <a:r>
              <a:rPr lang="en-GB" sz="2800" dirty="0"/>
              <a:t>(2) net annual land flux (</a:t>
            </a:r>
            <a:r>
              <a:rPr lang="en-GB" sz="2800" dirty="0" err="1"/>
              <a:t>S</a:t>
            </a:r>
            <a:r>
              <a:rPr lang="en-GB" sz="2800" baseline="-25000" dirty="0" err="1"/>
              <a:t>land</a:t>
            </a:r>
            <a:r>
              <a:rPr lang="en-GB" sz="2800" dirty="0"/>
              <a:t>-E</a:t>
            </a:r>
            <a:r>
              <a:rPr lang="en-GB" sz="2800" baseline="-25000" dirty="0"/>
              <a:t>LUC</a:t>
            </a:r>
            <a:r>
              <a:rPr lang="en-GB" sz="2800" dirty="0"/>
              <a:t>) is a carbon sink over the 1990s (and potentially 2000s) as constrained by global atmospheric and oceanic observations (McNeil et al., 2003; Manning and Keeling, 2006; </a:t>
            </a:r>
            <a:r>
              <a:rPr lang="en-GB" sz="2800" dirty="0" err="1"/>
              <a:t>Mikaloff</a:t>
            </a:r>
            <a:r>
              <a:rPr lang="en-GB" sz="2800" dirty="0"/>
              <a:t> Fletcher et al., 2006). Diagnosed from S3 run.</a:t>
            </a:r>
          </a:p>
          <a:p>
            <a:r>
              <a:rPr lang="en-GB" sz="2800" dirty="0"/>
              <a:t>(3) global net annual land use flux (E</a:t>
            </a:r>
            <a:r>
              <a:rPr lang="en-GB" sz="2800" baseline="-25000" dirty="0"/>
              <a:t>LUC</a:t>
            </a:r>
            <a:r>
              <a:rPr lang="en-GB" sz="2800" dirty="0"/>
              <a:t>) is a carbon source over the 1990s.  </a:t>
            </a:r>
          </a:p>
          <a:p>
            <a:pPr algn="just">
              <a:spcBef>
                <a:spcPts val="1200"/>
              </a:spcBef>
              <a:spcAft>
                <a:spcPts val="0"/>
              </a:spcAft>
            </a:pPr>
            <a:endParaRPr lang="en-GB" sz="2800" dirty="0">
              <a:effectLst/>
              <a:ea typeface="Times New Roman" panose="02020603050405020304" pitchFamily="18" charset="0"/>
            </a:endParaRPr>
          </a:p>
        </p:txBody>
      </p:sp>
    </p:spTree>
    <p:extLst>
      <p:ext uri="{BB962C8B-B14F-4D97-AF65-F5344CB8AC3E}">
        <p14:creationId xmlns:p14="http://schemas.microsoft.com/office/powerpoint/2010/main" val="93198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6BBE-6FDB-DC47-9A3D-DCAA9A29AF8B}"/>
              </a:ext>
            </a:extLst>
          </p:cNvPr>
          <p:cNvSpPr>
            <a:spLocks noGrp="1"/>
          </p:cNvSpPr>
          <p:nvPr>
            <p:ph type="title"/>
          </p:nvPr>
        </p:nvSpPr>
        <p:spPr/>
        <p:txBody>
          <a:bodyPr/>
          <a:lstStyle/>
          <a:p>
            <a:r>
              <a:rPr lang="en-US" dirty="0"/>
              <a:t>+ Benchmarking : </a:t>
            </a:r>
            <a:r>
              <a:rPr lang="en-US" dirty="0" err="1"/>
              <a:t>iLamb</a:t>
            </a:r>
            <a:endParaRPr lang="en-US" dirty="0"/>
          </a:p>
        </p:txBody>
      </p:sp>
      <p:sp>
        <p:nvSpPr>
          <p:cNvPr id="3" name="Content Placeholder 2">
            <a:extLst>
              <a:ext uri="{FF2B5EF4-FFF2-40B4-BE49-F238E27FC236}">
                <a16:creationId xmlns:a16="http://schemas.microsoft.com/office/drawing/2014/main" id="{E4489612-B18A-B74A-A9E6-AE60C6F5E5AB}"/>
              </a:ext>
            </a:extLst>
          </p:cNvPr>
          <p:cNvSpPr>
            <a:spLocks noGrp="1"/>
          </p:cNvSpPr>
          <p:nvPr>
            <p:ph idx="1"/>
          </p:nvPr>
        </p:nvSpPr>
        <p:spPr>
          <a:xfrm>
            <a:off x="0" y="1600200"/>
            <a:ext cx="9144000" cy="4525963"/>
          </a:xfrm>
        </p:spPr>
        <p:txBody>
          <a:bodyPr>
            <a:normAutofit fontScale="85000" lnSpcReduction="20000"/>
          </a:bodyPr>
          <a:lstStyle/>
          <a:p>
            <a:r>
              <a:rPr lang="en-GB" sz="3800" dirty="0"/>
              <a:t>DGVM evaluated in the </a:t>
            </a:r>
            <a:r>
              <a:rPr lang="en-GB" sz="3800" dirty="0" err="1"/>
              <a:t>iLamb</a:t>
            </a:r>
            <a:r>
              <a:rPr lang="en-GB" sz="3800" dirty="0"/>
              <a:t> benchmarking system, summary statistics for each model included in the supplementary material of the ESSD paper. </a:t>
            </a:r>
          </a:p>
          <a:p>
            <a:r>
              <a:rPr lang="en-GB" sz="3800" dirty="0"/>
              <a:t>Enable to document model improvement each year, and to identify possible issues / model deficiencies to aid model development. </a:t>
            </a:r>
          </a:p>
          <a:p>
            <a:r>
              <a:rPr lang="en-GB" sz="3800" dirty="0"/>
              <a:t>Do not envisage using the benchmarking results as criteria for budget inclusion at the moment, but potentially in future years after further consultation among participating groups.</a:t>
            </a:r>
          </a:p>
          <a:p>
            <a:endParaRPr lang="en-US" dirty="0"/>
          </a:p>
        </p:txBody>
      </p:sp>
    </p:spTree>
    <p:extLst>
      <p:ext uri="{BB962C8B-B14F-4D97-AF65-F5344CB8AC3E}">
        <p14:creationId xmlns:p14="http://schemas.microsoft.com/office/powerpoint/2010/main" val="2122008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43F8D9-1FDC-B845-A0BF-23F56719360F}"/>
              </a:ext>
            </a:extLst>
          </p:cNvPr>
          <p:cNvPicPr>
            <a:picLocks noChangeAspect="1"/>
          </p:cNvPicPr>
          <p:nvPr/>
        </p:nvPicPr>
        <p:blipFill>
          <a:blip r:embed="rId3"/>
          <a:stretch>
            <a:fillRect/>
          </a:stretch>
        </p:blipFill>
        <p:spPr>
          <a:xfrm>
            <a:off x="808404" y="466384"/>
            <a:ext cx="7527192" cy="5153231"/>
          </a:xfrm>
          <a:prstGeom prst="rect">
            <a:avLst/>
          </a:prstGeom>
        </p:spPr>
      </p:pic>
      <p:sp>
        <p:nvSpPr>
          <p:cNvPr id="10" name="Rectangle 9">
            <a:extLst>
              <a:ext uri="{FF2B5EF4-FFF2-40B4-BE49-F238E27FC236}">
                <a16:creationId xmlns:a16="http://schemas.microsoft.com/office/drawing/2014/main" id="{70485E99-CC43-D547-87E5-C88A403AC381}"/>
              </a:ext>
            </a:extLst>
          </p:cNvPr>
          <p:cNvSpPr/>
          <p:nvPr/>
        </p:nvSpPr>
        <p:spPr>
          <a:xfrm>
            <a:off x="0" y="5836530"/>
            <a:ext cx="9144000" cy="646331"/>
          </a:xfrm>
          <a:prstGeom prst="rect">
            <a:avLst/>
          </a:prstGeom>
        </p:spPr>
        <p:txBody>
          <a:bodyPr wrap="square">
            <a:spAutoFit/>
          </a:bodyPr>
          <a:lstStyle/>
          <a:p>
            <a:r>
              <a:rPr lang="en-GB" b="1" dirty="0"/>
              <a:t>Publications</a:t>
            </a:r>
            <a:endParaRPr lang="en-GB" dirty="0"/>
          </a:p>
          <a:p>
            <a:r>
              <a:rPr lang="en-GB" dirty="0"/>
              <a:t>Le </a:t>
            </a:r>
            <a:r>
              <a:rPr lang="en-GB" dirty="0" err="1"/>
              <a:t>Quéré</a:t>
            </a:r>
            <a:r>
              <a:rPr lang="en-GB" dirty="0"/>
              <a:t> </a:t>
            </a:r>
            <a:r>
              <a:rPr lang="en-GB" i="1" dirty="0"/>
              <a:t>et al</a:t>
            </a:r>
            <a:r>
              <a:rPr lang="en-GB" dirty="0"/>
              <a:t>., (2018) Global carbon budget 2018, </a:t>
            </a:r>
            <a:r>
              <a:rPr lang="en-GB" b="1" i="1" dirty="0"/>
              <a:t>Earth Syst. Sci. Data</a:t>
            </a:r>
            <a:r>
              <a:rPr lang="en-GB" dirty="0"/>
              <a:t>., 10, 2141-2194</a:t>
            </a:r>
            <a:endParaRPr lang="en-US" dirty="0"/>
          </a:p>
        </p:txBody>
      </p:sp>
    </p:spTree>
    <p:extLst>
      <p:ext uri="{BB962C8B-B14F-4D97-AF65-F5344CB8AC3E}">
        <p14:creationId xmlns:p14="http://schemas.microsoft.com/office/powerpoint/2010/main" val="972214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74B6-D5FC-0743-9A53-F2F9E0F8B15C}"/>
              </a:ext>
            </a:extLst>
          </p:cNvPr>
          <p:cNvSpPr>
            <a:spLocks noGrp="1"/>
          </p:cNvSpPr>
          <p:nvPr>
            <p:ph type="title"/>
          </p:nvPr>
        </p:nvSpPr>
        <p:spPr/>
        <p:txBody>
          <a:bodyPr/>
          <a:lstStyle/>
          <a:p>
            <a:r>
              <a:rPr lang="en-US" dirty="0"/>
              <a:t>Summary Benchmark Statistics</a:t>
            </a:r>
          </a:p>
        </p:txBody>
      </p:sp>
      <p:pic>
        <p:nvPicPr>
          <p:cNvPr id="5" name="Picture 4">
            <a:extLst>
              <a:ext uri="{FF2B5EF4-FFF2-40B4-BE49-F238E27FC236}">
                <a16:creationId xmlns:a16="http://schemas.microsoft.com/office/drawing/2014/main" id="{FEFDED56-1427-CC4B-A7C2-6F3F48814ADA}"/>
              </a:ext>
            </a:extLst>
          </p:cNvPr>
          <p:cNvPicPr>
            <a:picLocks noChangeAspect="1"/>
          </p:cNvPicPr>
          <p:nvPr/>
        </p:nvPicPr>
        <p:blipFill>
          <a:blip r:embed="rId3"/>
          <a:stretch>
            <a:fillRect/>
          </a:stretch>
        </p:blipFill>
        <p:spPr>
          <a:xfrm>
            <a:off x="0" y="1194564"/>
            <a:ext cx="9144000" cy="4468872"/>
          </a:xfrm>
          <a:prstGeom prst="rect">
            <a:avLst/>
          </a:prstGeom>
        </p:spPr>
      </p:pic>
    </p:spTree>
    <p:extLst>
      <p:ext uri="{BB962C8B-B14F-4D97-AF65-F5344CB8AC3E}">
        <p14:creationId xmlns:p14="http://schemas.microsoft.com/office/powerpoint/2010/main" val="2873592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title"/>
          </p:nvPr>
        </p:nvSpPr>
        <p:spPr>
          <a:xfrm>
            <a:off x="410308" y="876300"/>
            <a:ext cx="8229600" cy="1143000"/>
          </a:xfrm>
        </p:spPr>
        <p:txBody>
          <a:bodyPr>
            <a:noAutofit/>
          </a:bodyPr>
          <a:lstStyle/>
          <a:p>
            <a:pPr eaLnBrk="1" hangingPunct="1"/>
            <a:r>
              <a:rPr lang="en-GB" sz="3200" dirty="0">
                <a:latin typeface="Arial Narrow" charset="0"/>
                <a:cs typeface="Arial Narrow" charset="0"/>
              </a:rPr>
              <a:t>Challenges: Land-Use Change Emissions</a:t>
            </a:r>
            <a:endParaRPr lang="en-US" sz="3200" dirty="0">
              <a:latin typeface="Arial Narrow" charset="0"/>
              <a:cs typeface="Arial Narrow" charset="0"/>
            </a:endParaRPr>
          </a:p>
        </p:txBody>
      </p:sp>
      <p:pic>
        <p:nvPicPr>
          <p:cNvPr id="3" name="Picture 2">
            <a:extLst>
              <a:ext uri="{FF2B5EF4-FFF2-40B4-BE49-F238E27FC236}">
                <a16:creationId xmlns:a16="http://schemas.microsoft.com/office/drawing/2014/main" id="{7B982CBF-5444-364A-81E2-8E7A71FF0564}"/>
              </a:ext>
            </a:extLst>
          </p:cNvPr>
          <p:cNvPicPr>
            <a:picLocks noChangeAspect="1"/>
          </p:cNvPicPr>
          <p:nvPr/>
        </p:nvPicPr>
        <p:blipFill>
          <a:blip r:embed="rId3"/>
          <a:stretch>
            <a:fillRect/>
          </a:stretch>
        </p:blipFill>
        <p:spPr>
          <a:xfrm>
            <a:off x="656492" y="1799492"/>
            <a:ext cx="7080738" cy="4697532"/>
          </a:xfrm>
          <a:prstGeom prst="rect">
            <a:avLst/>
          </a:prstGeom>
        </p:spPr>
      </p:pic>
    </p:spTree>
    <p:extLst>
      <p:ext uri="{BB962C8B-B14F-4D97-AF65-F5344CB8AC3E}">
        <p14:creationId xmlns:p14="http://schemas.microsoft.com/office/powerpoint/2010/main" val="2107007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89156"/>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latin typeface=""/>
              </a:rPr>
              <a:t>Have CO</a:t>
            </a:r>
            <a:r>
              <a:rPr lang="en-US" sz="3200" baseline="-25000" dirty="0">
                <a:latin typeface=""/>
              </a:rPr>
              <a:t>2</a:t>
            </a:r>
            <a:r>
              <a:rPr lang="en-US" sz="3200" dirty="0">
                <a:latin typeface=""/>
              </a:rPr>
              <a:t> emissions from land use change systematically been underestimated?</a:t>
            </a:r>
            <a:endParaRPr lang="en-US" sz="32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886" b="19482"/>
          <a:stretch/>
        </p:blipFill>
        <p:spPr>
          <a:xfrm>
            <a:off x="673768" y="1606778"/>
            <a:ext cx="8036454" cy="5018874"/>
          </a:xfrm>
          <a:prstGeom prst="rect">
            <a:avLst/>
          </a:prstGeom>
        </p:spPr>
      </p:pic>
      <p:sp>
        <p:nvSpPr>
          <p:cNvPr id="6" name="TextBox 5"/>
          <p:cNvSpPr txBox="1"/>
          <p:nvPr/>
        </p:nvSpPr>
        <p:spPr>
          <a:xfrm>
            <a:off x="4193498" y="2278001"/>
            <a:ext cx="1603948" cy="307777"/>
          </a:xfrm>
          <a:prstGeom prst="rect">
            <a:avLst/>
          </a:prstGeom>
          <a:noFill/>
        </p:spPr>
        <p:txBody>
          <a:bodyPr wrap="square" rtlCol="0">
            <a:spAutoFit/>
          </a:bodyPr>
          <a:lstStyle/>
          <a:p>
            <a:r>
              <a:rPr lang="en-US" sz="1400" dirty="0"/>
              <a:t>Wood Harvest</a:t>
            </a:r>
          </a:p>
        </p:txBody>
      </p:sp>
      <p:sp>
        <p:nvSpPr>
          <p:cNvPr id="7" name="TextBox 6"/>
          <p:cNvSpPr txBox="1"/>
          <p:nvPr/>
        </p:nvSpPr>
        <p:spPr>
          <a:xfrm>
            <a:off x="4782799" y="1299001"/>
            <a:ext cx="3422738" cy="307777"/>
          </a:xfrm>
          <a:prstGeom prst="rect">
            <a:avLst/>
          </a:prstGeom>
          <a:noFill/>
        </p:spPr>
        <p:txBody>
          <a:bodyPr wrap="square" rtlCol="0">
            <a:spAutoFit/>
          </a:bodyPr>
          <a:lstStyle/>
          <a:p>
            <a:r>
              <a:rPr lang="en-US" sz="1400" dirty="0"/>
              <a:t>Grazing and Crop Harvest (grass PFT)</a:t>
            </a:r>
          </a:p>
        </p:txBody>
      </p:sp>
      <p:sp>
        <p:nvSpPr>
          <p:cNvPr id="8" name="TextBox 7"/>
          <p:cNvSpPr txBox="1"/>
          <p:nvPr/>
        </p:nvSpPr>
        <p:spPr>
          <a:xfrm>
            <a:off x="2221110" y="2687072"/>
            <a:ext cx="2413417" cy="307777"/>
          </a:xfrm>
          <a:prstGeom prst="rect">
            <a:avLst/>
          </a:prstGeom>
          <a:noFill/>
        </p:spPr>
        <p:txBody>
          <a:bodyPr wrap="square" rtlCol="0">
            <a:spAutoFit/>
          </a:bodyPr>
          <a:lstStyle/>
          <a:p>
            <a:r>
              <a:rPr lang="en-US" sz="1400" dirty="0"/>
              <a:t>Shifting Cultivation</a:t>
            </a:r>
          </a:p>
        </p:txBody>
      </p:sp>
      <p:sp>
        <p:nvSpPr>
          <p:cNvPr id="9" name="TextBox 8"/>
          <p:cNvSpPr txBox="1"/>
          <p:nvPr/>
        </p:nvSpPr>
        <p:spPr>
          <a:xfrm>
            <a:off x="6546484" y="2807387"/>
            <a:ext cx="2413417" cy="307777"/>
          </a:xfrm>
          <a:prstGeom prst="rect">
            <a:avLst/>
          </a:prstGeom>
          <a:noFill/>
        </p:spPr>
        <p:txBody>
          <a:bodyPr wrap="square" rtlCol="0">
            <a:spAutoFit/>
          </a:bodyPr>
          <a:lstStyle/>
          <a:p>
            <a:r>
              <a:rPr lang="en-US" sz="1400" dirty="0"/>
              <a:t>Crop Management</a:t>
            </a:r>
          </a:p>
        </p:txBody>
      </p:sp>
      <p:sp>
        <p:nvSpPr>
          <p:cNvPr id="10" name="TextBox 9"/>
          <p:cNvSpPr txBox="1"/>
          <p:nvPr/>
        </p:nvSpPr>
        <p:spPr>
          <a:xfrm>
            <a:off x="6823330" y="6487152"/>
            <a:ext cx="2103781" cy="276999"/>
          </a:xfrm>
          <a:prstGeom prst="rect">
            <a:avLst/>
          </a:prstGeom>
          <a:noFill/>
        </p:spPr>
        <p:txBody>
          <a:bodyPr wrap="none" rtlCol="0">
            <a:spAutoFit/>
          </a:bodyPr>
          <a:lstStyle/>
          <a:p>
            <a:r>
              <a:rPr lang="en-US" sz="1200" dirty="0" err="1"/>
              <a:t>Arneth</a:t>
            </a:r>
            <a:r>
              <a:rPr lang="en-US" sz="1200" dirty="0"/>
              <a:t> et al. Nature Geo, 2017</a:t>
            </a:r>
          </a:p>
        </p:txBody>
      </p:sp>
    </p:spTree>
    <p:extLst>
      <p:ext uri="{BB962C8B-B14F-4D97-AF65-F5344CB8AC3E}">
        <p14:creationId xmlns:p14="http://schemas.microsoft.com/office/powerpoint/2010/main" val="108870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title"/>
          </p:nvPr>
        </p:nvSpPr>
        <p:spPr>
          <a:xfrm>
            <a:off x="457200" y="2095500"/>
            <a:ext cx="8229600" cy="1143000"/>
          </a:xfrm>
        </p:spPr>
        <p:txBody>
          <a:bodyPr>
            <a:noAutofit/>
          </a:bodyPr>
          <a:lstStyle/>
          <a:p>
            <a:pPr eaLnBrk="1" hangingPunct="1"/>
            <a:r>
              <a:rPr lang="en-GB" sz="3200" dirty="0">
                <a:latin typeface="Arial Narrow" charset="0"/>
                <a:cs typeface="Arial Narrow" charset="0"/>
              </a:rPr>
              <a:t>Challenges: Budget </a:t>
            </a:r>
            <a:r>
              <a:rPr lang="en-GB" sz="3200" dirty="0" err="1">
                <a:latin typeface="Arial Narrow" charset="0"/>
                <a:cs typeface="Arial Narrow" charset="0"/>
              </a:rPr>
              <a:t>ImBalance</a:t>
            </a:r>
            <a:r>
              <a:rPr lang="en-GB" sz="3200" dirty="0">
                <a:latin typeface="Arial Narrow" charset="0"/>
                <a:cs typeface="Arial Narrow" charset="0"/>
              </a:rPr>
              <a:t> (BIM)</a:t>
            </a:r>
            <a:endParaRPr lang="en-US" sz="3200" dirty="0">
              <a:latin typeface="Arial Narrow" charset="0"/>
              <a:cs typeface="Arial Narrow" charset="0"/>
            </a:endParaRPr>
          </a:p>
        </p:txBody>
      </p:sp>
    </p:spTree>
    <p:extLst>
      <p:ext uri="{BB962C8B-B14F-4D97-AF65-F5344CB8AC3E}">
        <p14:creationId xmlns:p14="http://schemas.microsoft.com/office/powerpoint/2010/main" val="3752931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4" y="114981"/>
            <a:ext cx="8229600" cy="1143000"/>
          </a:xfrm>
        </p:spPr>
        <p:txBody>
          <a:bodyPr>
            <a:normAutofit fontScale="90000"/>
          </a:bodyPr>
          <a:lstStyle/>
          <a:p>
            <a:r>
              <a:rPr lang="en-GB" sz="3600" dirty="0"/>
              <a:t>BIM: Budget Imbalance / Unexplained Carbon</a:t>
            </a:r>
            <a:endParaRPr lang="en-US" sz="3600" dirty="0"/>
          </a:p>
        </p:txBody>
      </p:sp>
      <p:pic>
        <p:nvPicPr>
          <p:cNvPr id="6" name="Picture 5"/>
          <p:cNvPicPr/>
          <p:nvPr/>
        </p:nvPicPr>
        <p:blipFill rotWithShape="1">
          <a:blip r:embed="rId2">
            <a:extLst>
              <a:ext uri="{28A0092B-C50C-407E-A947-70E740481C1C}">
                <a14:useLocalDpi xmlns:a14="http://schemas.microsoft.com/office/drawing/2010/main" val="0"/>
              </a:ext>
            </a:extLst>
          </a:blip>
          <a:srcRect l="21087" t="13639" r="21781" b="23825"/>
          <a:stretch/>
        </p:blipFill>
        <p:spPr bwMode="auto">
          <a:xfrm>
            <a:off x="0" y="1863367"/>
            <a:ext cx="4557486" cy="3911050"/>
          </a:xfrm>
          <a:prstGeom prst="rect">
            <a:avLst/>
          </a:prstGeom>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
        <p:nvSpPr>
          <p:cNvPr id="7" name="Rectangle 6"/>
          <p:cNvSpPr/>
          <p:nvPr/>
        </p:nvSpPr>
        <p:spPr>
          <a:xfrm>
            <a:off x="4813160" y="1927210"/>
            <a:ext cx="4330840" cy="3847207"/>
          </a:xfrm>
          <a:prstGeom prst="rect">
            <a:avLst/>
          </a:prstGeom>
        </p:spPr>
        <p:txBody>
          <a:bodyPr wrap="square">
            <a:spAutoFit/>
          </a:bodyPr>
          <a:lstStyle/>
          <a:p>
            <a:pPr marL="342900" marR="0" lvl="0" indent="-342900">
              <a:spcBef>
                <a:spcPts val="0"/>
              </a:spcBef>
              <a:spcAft>
                <a:spcPts val="0"/>
              </a:spcAft>
              <a:buFont typeface="+mj-lt"/>
              <a:buAutoNum type="arabicPeriod"/>
            </a:pPr>
            <a:r>
              <a:rPr lang="en-GB" dirty="0">
                <a:latin typeface="+mj-lt"/>
                <a:ea typeface="Times New Roman" charset="0"/>
                <a:cs typeface="Times New Roman" charset="0"/>
              </a:rPr>
              <a:t>the 1960s UC sink, matching an anomaly of the Southern Annular Mode; </a:t>
            </a:r>
            <a:endParaRPr lang="en-US" dirty="0">
              <a:latin typeface="+mj-lt"/>
              <a:ea typeface="Times New Roman" charset="0"/>
            </a:endParaRPr>
          </a:p>
          <a:p>
            <a:pPr marL="342900" marR="0" lvl="0" indent="-342900">
              <a:spcBef>
                <a:spcPts val="300"/>
              </a:spcBef>
              <a:spcAft>
                <a:spcPts val="0"/>
              </a:spcAft>
              <a:buFont typeface="+mj-lt"/>
              <a:buAutoNum type="arabicPeriod"/>
            </a:pPr>
            <a:r>
              <a:rPr lang="en-GB" dirty="0">
                <a:latin typeface="+mj-lt"/>
                <a:ea typeface="Times New Roman" charset="0"/>
                <a:cs typeface="Times New Roman" charset="0"/>
              </a:rPr>
              <a:t>the 1970s UC source during a wet decade with multiple La </a:t>
            </a:r>
            <a:r>
              <a:rPr lang="en-GB" dirty="0">
                <a:latin typeface="+mj-lt"/>
                <a:ea typeface="Times New Roman" charset="0"/>
              </a:rPr>
              <a:t>Niña events</a:t>
            </a:r>
            <a:r>
              <a:rPr lang="en-GB" dirty="0">
                <a:latin typeface="+mj-lt"/>
                <a:ea typeface="Times New Roman" charset="0"/>
                <a:cs typeface="Times New Roman" charset="0"/>
              </a:rPr>
              <a:t>; </a:t>
            </a:r>
            <a:endParaRPr lang="en-US" dirty="0">
              <a:latin typeface="+mj-lt"/>
              <a:ea typeface="Times New Roman" charset="0"/>
            </a:endParaRPr>
          </a:p>
          <a:p>
            <a:pPr marL="342900" marR="0" lvl="0" indent="-342900">
              <a:spcBef>
                <a:spcPts val="300"/>
              </a:spcBef>
              <a:spcAft>
                <a:spcPts val="0"/>
              </a:spcAft>
              <a:buFont typeface="+mj-lt"/>
              <a:buAutoNum type="arabicPeriod"/>
            </a:pPr>
            <a:r>
              <a:rPr lang="en-GB" dirty="0">
                <a:latin typeface="+mj-lt"/>
                <a:ea typeface="Times New Roman" charset="0"/>
                <a:cs typeface="Times New Roman" charset="0"/>
              </a:rPr>
              <a:t>the 1990-1992 large UC sink with onset before the volcanic eruption of Mount Pinatubo; </a:t>
            </a:r>
            <a:endParaRPr lang="en-US" dirty="0">
              <a:latin typeface="+mj-lt"/>
              <a:ea typeface="Times New Roman" charset="0"/>
            </a:endParaRPr>
          </a:p>
          <a:p>
            <a:pPr marL="342900" marR="0" lvl="0" indent="-342900">
              <a:spcBef>
                <a:spcPts val="300"/>
              </a:spcBef>
              <a:spcAft>
                <a:spcPts val="0"/>
              </a:spcAft>
              <a:buFont typeface="+mj-lt"/>
              <a:buAutoNum type="arabicPeriod"/>
            </a:pPr>
            <a:r>
              <a:rPr lang="en-GB" dirty="0">
                <a:latin typeface="+mj-lt"/>
                <a:ea typeface="Times New Roman" charset="0"/>
                <a:cs typeface="Times New Roman" charset="0"/>
              </a:rPr>
              <a:t>the 2000-2010 decreasing UC source at the time of  the global temperature hiatus; and </a:t>
            </a:r>
            <a:endParaRPr lang="en-US" dirty="0">
              <a:latin typeface="+mj-lt"/>
              <a:ea typeface="Times New Roman" charset="0"/>
            </a:endParaRPr>
          </a:p>
          <a:p>
            <a:pPr marL="342900" marR="0" lvl="0" indent="-342900">
              <a:spcBef>
                <a:spcPts val="300"/>
              </a:spcBef>
              <a:spcAft>
                <a:spcPts val="0"/>
              </a:spcAft>
              <a:buFont typeface="+mj-lt"/>
              <a:buAutoNum type="arabicPeriod"/>
            </a:pPr>
            <a:r>
              <a:rPr lang="en-GB" dirty="0">
                <a:latin typeface="+mj-lt"/>
                <a:ea typeface="Times New Roman" charset="0"/>
                <a:cs typeface="Times New Roman" charset="0"/>
              </a:rPr>
              <a:t>the 2005-2015 quasi bi-annual seesaw suggesting lead-lags in carbon – climate variability.</a:t>
            </a:r>
            <a:endParaRPr lang="en-US" dirty="0">
              <a:effectLst/>
              <a:latin typeface="+mj-lt"/>
              <a:ea typeface="Times New Roman" charset="0"/>
            </a:endParaRPr>
          </a:p>
        </p:txBody>
      </p:sp>
    </p:spTree>
    <p:extLst>
      <p:ext uri="{BB962C8B-B14F-4D97-AF65-F5344CB8AC3E}">
        <p14:creationId xmlns:p14="http://schemas.microsoft.com/office/powerpoint/2010/main" val="399789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F707-80A1-AF44-8D5B-75A0087AF48A}"/>
              </a:ext>
            </a:extLst>
          </p:cNvPr>
          <p:cNvSpPr>
            <a:spLocks noGrp="1"/>
          </p:cNvSpPr>
          <p:nvPr>
            <p:ph type="title"/>
          </p:nvPr>
        </p:nvSpPr>
        <p:spPr>
          <a:xfrm>
            <a:off x="457200" y="0"/>
            <a:ext cx="8229600" cy="890954"/>
          </a:xfrm>
        </p:spPr>
        <p:txBody>
          <a:bodyPr/>
          <a:lstStyle/>
          <a:p>
            <a:r>
              <a:rPr lang="en-US" dirty="0"/>
              <a:t>TRENDY Challenges </a:t>
            </a:r>
          </a:p>
        </p:txBody>
      </p:sp>
      <p:sp>
        <p:nvSpPr>
          <p:cNvPr id="3" name="Content Placeholder 2">
            <a:extLst>
              <a:ext uri="{FF2B5EF4-FFF2-40B4-BE49-F238E27FC236}">
                <a16:creationId xmlns:a16="http://schemas.microsoft.com/office/drawing/2014/main" id="{F14940BB-1FA2-2548-82E2-872B49C850B8}"/>
              </a:ext>
            </a:extLst>
          </p:cNvPr>
          <p:cNvSpPr>
            <a:spLocks noGrp="1"/>
          </p:cNvSpPr>
          <p:nvPr>
            <p:ph idx="1"/>
          </p:nvPr>
        </p:nvSpPr>
        <p:spPr>
          <a:xfrm>
            <a:off x="0" y="890954"/>
            <a:ext cx="9144000" cy="5791200"/>
          </a:xfrm>
        </p:spPr>
        <p:txBody>
          <a:bodyPr>
            <a:normAutofit fontScale="85000" lnSpcReduction="10000"/>
          </a:bodyPr>
          <a:lstStyle/>
          <a:p>
            <a:pPr lvl="1"/>
            <a:r>
              <a:rPr lang="en-GB" dirty="0"/>
              <a:t>Unfunded activity</a:t>
            </a:r>
          </a:p>
          <a:p>
            <a:pPr lvl="2"/>
            <a:r>
              <a:rPr lang="en-GB" dirty="0"/>
              <a:t>Incentive to participate beyond GCP / RECCAP2 are numerous spin-off studies </a:t>
            </a:r>
          </a:p>
          <a:p>
            <a:pPr lvl="2"/>
            <a:r>
              <a:rPr lang="en-GB" dirty="0"/>
              <a:t>Quality  &amp; Quality control of input forcing &amp; individual DGVM output- temptation to use prototype model versions. Need to centralize checking of input forcing before distribution &amp; introduction of </a:t>
            </a:r>
            <a:r>
              <a:rPr lang="en-GB" dirty="0" err="1"/>
              <a:t>iLamb</a:t>
            </a:r>
            <a:r>
              <a:rPr lang="en-GB" dirty="0"/>
              <a:t> to ensure improvement of individual model performance from year-to-year. Each year we interact with groups individually to improve their delivery</a:t>
            </a:r>
          </a:p>
          <a:p>
            <a:pPr lvl="2"/>
            <a:r>
              <a:rPr lang="en-GB" dirty="0"/>
              <a:t>Need to be realistic in demands (e.g. minimum set of first priority variables)</a:t>
            </a:r>
          </a:p>
          <a:p>
            <a:pPr lvl="1"/>
            <a:r>
              <a:rPr lang="en-GB" dirty="0"/>
              <a:t>”New” models. Changes in models participating. Want commitment to participate not for one year but on the medium term (otherwise difficult to demonstrate improvement with MME NBP). How to deal with proliferation of model variants? Need to demonstrate different processes are represented and only one model per group etc.</a:t>
            </a:r>
          </a:p>
          <a:p>
            <a:pPr lvl="1"/>
            <a:r>
              <a:rPr lang="en-GB" dirty="0"/>
              <a:t>Major Science Challenges remain, e.g. LULCC representation, and thus also natural sink; BIM</a:t>
            </a:r>
          </a:p>
          <a:p>
            <a:endParaRPr lang="en-US" dirty="0"/>
          </a:p>
        </p:txBody>
      </p:sp>
    </p:spTree>
    <p:extLst>
      <p:ext uri="{BB962C8B-B14F-4D97-AF65-F5344CB8AC3E}">
        <p14:creationId xmlns:p14="http://schemas.microsoft.com/office/powerpoint/2010/main" val="295932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bwMode="auto">
          <a:xfrm>
            <a:off x="105479" y="4708675"/>
            <a:ext cx="4484857" cy="9988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600" dirty="0">
                <a:solidFill>
                  <a:srgbClr val="4C9BDB"/>
                </a:solidFill>
                <a:latin typeface="Calibri"/>
                <a:ea typeface="ＭＳ Ｐゴシック" charset="0"/>
                <a:cs typeface="Calibri"/>
              </a:rPr>
              <a:t>More information, data sources and data files: </a:t>
            </a:r>
          </a:p>
          <a:p>
            <a:pPr algn="ctr"/>
            <a:r>
              <a:rPr lang="en-AU" sz="1600" dirty="0">
                <a:solidFill>
                  <a:srgbClr val="4C9BDB"/>
                </a:solidFill>
                <a:latin typeface="Calibri"/>
                <a:ea typeface="ＭＳ Ｐゴシック" charset="0"/>
                <a:cs typeface="Calibri"/>
                <a:hlinkClick r:id="rId3"/>
              </a:rPr>
              <a:t>www.globalcarbonproject.org</a:t>
            </a:r>
            <a:endParaRPr lang="en-AU" sz="1600" dirty="0">
              <a:solidFill>
                <a:srgbClr val="4C9BDB"/>
              </a:solidFill>
              <a:latin typeface="Calibri"/>
              <a:ea typeface="ＭＳ Ｐゴシック" charset="0"/>
              <a:cs typeface="Calibri"/>
            </a:endParaRPr>
          </a:p>
          <a:p>
            <a:pPr algn="ctr"/>
            <a:r>
              <a:rPr lang="en-AU" sz="1600" dirty="0">
                <a:solidFill>
                  <a:srgbClr val="4C9BDB"/>
                </a:solidFill>
                <a:latin typeface="Calibri"/>
                <a:ea typeface="ＭＳ Ｐゴシック" charset="0"/>
                <a:cs typeface="Calibri"/>
              </a:rPr>
              <a:t>Contact: </a:t>
            </a:r>
            <a:r>
              <a:rPr lang="en-GB" sz="1600" dirty="0">
                <a:solidFill>
                  <a:srgbClr val="4C9BDB"/>
                </a:solidFill>
                <a:latin typeface="Calibri"/>
                <a:ea typeface="ＭＳ Ｐゴシック" charset="0"/>
                <a:cs typeface="Calibri"/>
                <a:hlinkClick r:id="rId4"/>
              </a:rPr>
              <a:t>c.lequere@uea.ac.uk</a:t>
            </a:r>
            <a:r>
              <a:rPr lang="en-GB" sz="1600" dirty="0">
                <a:solidFill>
                  <a:srgbClr val="4C9BDB"/>
                </a:solidFill>
                <a:latin typeface="Calibri"/>
                <a:ea typeface="ＭＳ Ｐゴシック" charset="0"/>
                <a:cs typeface="Calibri"/>
              </a:rPr>
              <a:t> </a:t>
            </a:r>
          </a:p>
        </p:txBody>
      </p:sp>
      <p:sp>
        <p:nvSpPr>
          <p:cNvPr id="15" name="Text Placeholder 2"/>
          <p:cNvSpPr txBox="1">
            <a:spLocks/>
          </p:cNvSpPr>
          <p:nvPr/>
        </p:nvSpPr>
        <p:spPr bwMode="auto">
          <a:xfrm>
            <a:off x="4499491" y="4719949"/>
            <a:ext cx="4484857" cy="10345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600" dirty="0">
                <a:solidFill>
                  <a:srgbClr val="4C9BDB"/>
                </a:solidFill>
                <a:latin typeface="Calibri"/>
                <a:ea typeface="ＭＳ Ｐゴシック" charset="0"/>
                <a:cs typeface="Calibri"/>
              </a:rPr>
              <a:t>More information, data sources and data files: </a:t>
            </a:r>
          </a:p>
          <a:p>
            <a:pPr algn="ctr"/>
            <a:r>
              <a:rPr lang="en-AU" sz="1600" dirty="0">
                <a:solidFill>
                  <a:srgbClr val="4C9BDB"/>
                </a:solidFill>
                <a:latin typeface="Calibri"/>
                <a:ea typeface="ＭＳ Ｐゴシック" charset="0"/>
                <a:cs typeface="Calibri"/>
                <a:hlinkClick r:id="rId5"/>
              </a:rPr>
              <a:t>www.globalcarbonatlas.org</a:t>
            </a:r>
            <a:endParaRPr lang="en-AU" sz="1600" dirty="0">
              <a:solidFill>
                <a:srgbClr val="4C9BDB"/>
              </a:solidFill>
              <a:latin typeface="Calibri"/>
              <a:ea typeface="ＭＳ Ｐゴシック" charset="0"/>
              <a:cs typeface="Calibri"/>
            </a:endParaRPr>
          </a:p>
          <a:p>
            <a:pPr algn="ctr"/>
            <a:r>
              <a:rPr lang="en-AU" sz="1400" dirty="0">
                <a:solidFill>
                  <a:srgbClr val="4C9BDB"/>
                </a:solidFill>
                <a:ea typeface="ＭＳ Ｐゴシック" charset="0"/>
                <a:cs typeface="Calibri"/>
              </a:rPr>
              <a:t>(funded in part by BNP Paribas Foundation)</a:t>
            </a:r>
          </a:p>
          <a:p>
            <a:pPr algn="ctr"/>
            <a:r>
              <a:rPr lang="en-AU" sz="1600" dirty="0">
                <a:solidFill>
                  <a:srgbClr val="4C9BDB"/>
                </a:solidFill>
                <a:latin typeface="Calibri"/>
                <a:ea typeface="ＭＳ Ｐゴシック" charset="0"/>
                <a:cs typeface="Calibri"/>
              </a:rPr>
              <a:t>Contact: </a:t>
            </a:r>
            <a:r>
              <a:rPr lang="en-AU" sz="1600" dirty="0">
                <a:solidFill>
                  <a:srgbClr val="4C9BDB"/>
                </a:solidFill>
                <a:latin typeface="Calibri"/>
                <a:ea typeface="ＭＳ Ｐゴシック" charset="0"/>
                <a:cs typeface="Calibri"/>
                <a:hlinkClick r:id="rId6"/>
              </a:rPr>
              <a:t>philippe.ciais@lsce.ipsl.fr</a:t>
            </a:r>
            <a:r>
              <a:rPr lang="en-AU" sz="1600" dirty="0">
                <a:solidFill>
                  <a:srgbClr val="4C9BDB"/>
                </a:solidFill>
                <a:latin typeface="Calibri"/>
                <a:ea typeface="ＭＳ Ｐゴシック" charset="0"/>
                <a:cs typeface="Calibri"/>
              </a:rPr>
              <a:t> </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5425" y="1377774"/>
            <a:ext cx="4517344" cy="3102273"/>
          </a:xfrm>
          <a:prstGeom prst="rect">
            <a:avLst/>
          </a:prstGeom>
          <a:ln>
            <a:solidFill>
              <a:srgbClr val="4C9BDB"/>
            </a:solidFill>
          </a:ln>
        </p:spPr>
      </p:pic>
      <p:sp>
        <p:nvSpPr>
          <p:cNvPr id="3" name="Title 2"/>
          <p:cNvSpPr>
            <a:spLocks noGrp="1"/>
          </p:cNvSpPr>
          <p:nvPr>
            <p:ph type="title"/>
          </p:nvPr>
        </p:nvSpPr>
        <p:spPr>
          <a:xfrm>
            <a:off x="1855510" y="0"/>
            <a:ext cx="7288490" cy="814575"/>
          </a:xfrm>
        </p:spPr>
        <p:txBody>
          <a:bodyPr>
            <a:noAutofit/>
          </a:bodyPr>
          <a:lstStyle/>
          <a:p>
            <a:r>
              <a:rPr lang="en-GB" sz="3200" dirty="0"/>
              <a:t>Global </a:t>
            </a:r>
            <a:r>
              <a:rPr lang="en-GB" sz="3200"/>
              <a:t>Carbon Budget </a:t>
            </a:r>
            <a:r>
              <a:rPr lang="en-GB" sz="3200" dirty="0"/>
              <a:t>Annual Updates</a:t>
            </a:r>
            <a:endParaRPr lang="en-GB" sz="3200" noProof="0"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925" y="1755232"/>
            <a:ext cx="3844293" cy="2510559"/>
          </a:xfrm>
          <a:prstGeom prst="rect">
            <a:avLst/>
          </a:prstGeom>
          <a:ln>
            <a:solidFill>
              <a:srgbClr val="4C9BDB"/>
            </a:solidFill>
          </a:ln>
        </p:spPr>
      </p:pic>
    </p:spTree>
    <p:extLst>
      <p:ext uri="{BB962C8B-B14F-4D97-AF65-F5344CB8AC3E}">
        <p14:creationId xmlns:p14="http://schemas.microsoft.com/office/powerpoint/2010/main" val="3445448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78"/>
            <a:ext cx="8229600" cy="1143000"/>
          </a:xfrm>
        </p:spPr>
        <p:txBody>
          <a:bodyPr/>
          <a:lstStyle/>
          <a:p>
            <a:r>
              <a:rPr lang="en-GB" dirty="0"/>
              <a:t>Future Plans</a:t>
            </a:r>
          </a:p>
        </p:txBody>
      </p:sp>
      <p:sp>
        <p:nvSpPr>
          <p:cNvPr id="3" name="Content Placeholder 2"/>
          <p:cNvSpPr>
            <a:spLocks noGrp="1"/>
          </p:cNvSpPr>
          <p:nvPr>
            <p:ph idx="1"/>
          </p:nvPr>
        </p:nvSpPr>
        <p:spPr>
          <a:xfrm>
            <a:off x="177800" y="1148080"/>
            <a:ext cx="8788400" cy="5709920"/>
          </a:xfrm>
        </p:spPr>
        <p:txBody>
          <a:bodyPr>
            <a:normAutofit fontScale="40000" lnSpcReduction="20000"/>
          </a:bodyPr>
          <a:lstStyle/>
          <a:p>
            <a:r>
              <a:rPr lang="en-GB" sz="5900" dirty="0"/>
              <a:t>Develop evaluation / benchmarking to reduce BIM (help/encourage DGVM development)</a:t>
            </a:r>
          </a:p>
          <a:p>
            <a:r>
              <a:rPr lang="en-GB" sz="5900" dirty="0"/>
              <a:t>Consolidate (system works, continue for future years)</a:t>
            </a:r>
          </a:p>
          <a:p>
            <a:r>
              <a:rPr lang="en-GB" sz="5900" dirty="0"/>
              <a:t>Open to spin –off studies requiring additional simulations, or output variables / resolution (e.g. currently monthly output. Could provide sub-daily output from LSMs if identified product)</a:t>
            </a:r>
          </a:p>
          <a:p>
            <a:r>
              <a:rPr lang="en-GB" sz="5900" dirty="0"/>
              <a:t>Link to </a:t>
            </a:r>
            <a:r>
              <a:rPr lang="en-GB" sz="5900" dirty="0" err="1"/>
              <a:t>FIREmip</a:t>
            </a:r>
            <a:r>
              <a:rPr lang="en-GB" sz="5900" dirty="0"/>
              <a:t> in TRENDY-v8 to facilitate evaluation of updated fire models.</a:t>
            </a:r>
          </a:p>
          <a:p>
            <a:r>
              <a:rPr lang="en-GB" sz="5900" dirty="0"/>
              <a:t>Explore with LUH2 &amp; HYDE groups strategy for LULCC dataset provision, including dedicated GCP LUH2 dataset (rather than modified CMIP6)</a:t>
            </a:r>
          </a:p>
          <a:p>
            <a:r>
              <a:rPr lang="en-GB" sz="5900" dirty="0"/>
              <a:t>Advance timeline to late spring / early summer (e.g. UEA provide both CRU &amp; CRU-JRA forcing); LULCC can potentially be supplied earlier in the cycle</a:t>
            </a:r>
          </a:p>
          <a:p>
            <a:r>
              <a:rPr lang="en-GB" sz="5900" dirty="0"/>
              <a:t>Link benchmarking to traceability framework approach to better understand reasons for model differences (e.g. residence times versus fluxes)</a:t>
            </a:r>
          </a:p>
          <a:p>
            <a:endParaRPr lang="en-GB" dirty="0"/>
          </a:p>
          <a:p>
            <a:endParaRPr lang="en-GB" dirty="0"/>
          </a:p>
        </p:txBody>
      </p:sp>
    </p:spTree>
    <p:extLst>
      <p:ext uri="{BB962C8B-B14F-4D97-AF65-F5344CB8AC3E}">
        <p14:creationId xmlns:p14="http://schemas.microsoft.com/office/powerpoint/2010/main" val="1765722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a:t>Summary</a:t>
            </a:r>
          </a:p>
        </p:txBody>
      </p:sp>
      <p:sp>
        <p:nvSpPr>
          <p:cNvPr id="3" name="Content Placeholder 2"/>
          <p:cNvSpPr>
            <a:spLocks noGrp="1"/>
          </p:cNvSpPr>
          <p:nvPr>
            <p:ph idx="1"/>
          </p:nvPr>
        </p:nvSpPr>
        <p:spPr>
          <a:xfrm>
            <a:off x="0" y="1143000"/>
            <a:ext cx="9425354" cy="5257800"/>
          </a:xfrm>
        </p:spPr>
        <p:txBody>
          <a:bodyPr>
            <a:normAutofit/>
          </a:bodyPr>
          <a:lstStyle/>
          <a:p>
            <a:r>
              <a:rPr lang="en-GB" sz="2700" dirty="0"/>
              <a:t>TRENDY project provides annual update for GCP, RECCAP 1 and now for RECCAP 2</a:t>
            </a:r>
          </a:p>
          <a:p>
            <a:r>
              <a:rPr lang="en-GB" sz="2700" dirty="0"/>
              <a:t>Multiple spin-off studies (carrot for DGVM community)</a:t>
            </a:r>
          </a:p>
          <a:p>
            <a:pPr lvl="1"/>
            <a:r>
              <a:rPr lang="en-GB" sz="2700" dirty="0"/>
              <a:t>Regional Carbon Cycle &amp; role of drought (Sitch et al., BG, 2015)</a:t>
            </a:r>
          </a:p>
          <a:p>
            <a:pPr lvl="1"/>
            <a:r>
              <a:rPr lang="en-GB" sz="2700" dirty="0"/>
              <a:t>20thC changes in WUE (Frank et al., NCC, 2015)</a:t>
            </a:r>
          </a:p>
          <a:p>
            <a:pPr lvl="1"/>
            <a:r>
              <a:rPr lang="en-GB" sz="2700" dirty="0"/>
              <a:t>Role of semi-arid </a:t>
            </a:r>
            <a:r>
              <a:rPr lang="en-GB" sz="2700" dirty="0" err="1"/>
              <a:t>vs</a:t>
            </a:r>
            <a:r>
              <a:rPr lang="en-GB" sz="2700" dirty="0"/>
              <a:t> Forests in c-cycle at multiple timescales (</a:t>
            </a:r>
            <a:r>
              <a:rPr lang="en-GB" sz="2700" dirty="0" err="1"/>
              <a:t>Poulter</a:t>
            </a:r>
            <a:r>
              <a:rPr lang="en-GB" sz="2700" dirty="0"/>
              <a:t> et al., Nature 2014, </a:t>
            </a:r>
            <a:r>
              <a:rPr lang="en-GB" sz="2700" dirty="0" err="1"/>
              <a:t>Ahlström</a:t>
            </a:r>
            <a:r>
              <a:rPr lang="en-GB" sz="2700" dirty="0"/>
              <a:t> et al., Science, 2015)</a:t>
            </a:r>
          </a:p>
          <a:p>
            <a:r>
              <a:rPr lang="en-GB" sz="2700" dirty="0"/>
              <a:t>Now completed 7</a:t>
            </a:r>
            <a:r>
              <a:rPr lang="en-GB" sz="2700" baseline="30000" dirty="0"/>
              <a:t>th</a:t>
            </a:r>
            <a:r>
              <a:rPr lang="en-GB" sz="2700" dirty="0"/>
              <a:t> TRENDY – iteratively improved methodology, timeline &amp; processes included / accounted for (LULCC, N cycle …)</a:t>
            </a:r>
          </a:p>
          <a:p>
            <a:pPr marL="457200" lvl="1" indent="0">
              <a:buNone/>
            </a:pPr>
            <a:endParaRPr lang="en-GB" dirty="0"/>
          </a:p>
          <a:p>
            <a:endParaRPr lang="en-GB" dirty="0"/>
          </a:p>
          <a:p>
            <a:endParaRPr lang="en-GB" dirty="0"/>
          </a:p>
        </p:txBody>
      </p:sp>
    </p:spTree>
    <p:extLst>
      <p:ext uri="{BB962C8B-B14F-4D97-AF65-F5344CB8AC3E}">
        <p14:creationId xmlns:p14="http://schemas.microsoft.com/office/powerpoint/2010/main" val="397418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35" y="910510"/>
            <a:ext cx="4320000" cy="5566109"/>
          </a:xfrm>
          <a:prstGeom prst="rect">
            <a:avLst/>
          </a:prstGeom>
          <a:solidFill>
            <a:srgbClr val="FFFF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677138" y="918678"/>
            <a:ext cx="4363200" cy="5566109"/>
          </a:xfrm>
          <a:prstGeom prst="rect">
            <a:avLst/>
          </a:prstGeom>
          <a:solidFill>
            <a:srgbClr val="FFFF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Box 12"/>
          <p:cNvSpPr txBox="1">
            <a:spLocks noChangeArrowheads="1"/>
          </p:cNvSpPr>
          <p:nvPr/>
        </p:nvSpPr>
        <p:spPr bwMode="auto">
          <a:xfrm>
            <a:off x="4740055" y="3561290"/>
            <a:ext cx="1639551"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AU" altLang="en-US" sz="3600" dirty="0">
                <a:solidFill>
                  <a:schemeClr val="accent6"/>
                </a:solidFill>
                <a:latin typeface="Calibri"/>
                <a:cs typeface="Calibri"/>
              </a:rPr>
              <a:t>31%</a:t>
            </a:r>
          </a:p>
          <a:p>
            <a:pPr algn="r" eaLnBrk="1" hangingPunct="1"/>
            <a:r>
              <a:rPr lang="en-AU" altLang="en-US" sz="2000" dirty="0">
                <a:solidFill>
                  <a:srgbClr val="4C9BDB"/>
                </a:solidFill>
                <a:latin typeface="Calibri"/>
                <a:cs typeface="Calibri"/>
              </a:rPr>
              <a:t>11.6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a:t>
            </a:r>
            <a:r>
              <a:rPr lang="en-AU" altLang="en-US" sz="2000" dirty="0" err="1">
                <a:solidFill>
                  <a:srgbClr val="4C9BDB"/>
                </a:solidFill>
                <a:latin typeface="Calibri"/>
                <a:cs typeface="Calibri"/>
              </a:rPr>
              <a:t>yr</a:t>
            </a:r>
            <a:endParaRPr lang="en-AU" altLang="en-US" sz="2000" baseline="30000" dirty="0">
              <a:solidFill>
                <a:srgbClr val="4C9BDB"/>
              </a:solidFill>
              <a:latin typeface="Calibri"/>
              <a:cs typeface="Calibri"/>
            </a:endParaRPr>
          </a:p>
        </p:txBody>
      </p:sp>
      <p:sp>
        <p:nvSpPr>
          <p:cNvPr id="6" name="Title 5"/>
          <p:cNvSpPr>
            <a:spLocks noGrp="1"/>
          </p:cNvSpPr>
          <p:nvPr>
            <p:ph type="title"/>
          </p:nvPr>
        </p:nvSpPr>
        <p:spPr>
          <a:xfrm>
            <a:off x="1831448" y="119638"/>
            <a:ext cx="7375812" cy="776649"/>
          </a:xfrm>
        </p:spPr>
        <p:txBody>
          <a:bodyPr>
            <a:noAutofit/>
          </a:bodyPr>
          <a:lstStyle/>
          <a:p>
            <a:r>
              <a:rPr lang="en-GB" altLang="en-US" sz="2800" noProof="0" dirty="0">
                <a:ea typeface="ＭＳ Ｐゴシック" pitchFamily="34" charset="-128"/>
              </a:rPr>
              <a:t>Trendy and the Global Carbon Project</a:t>
            </a:r>
            <a:endParaRPr lang="en-GB" sz="1600" noProof="0" dirty="0"/>
          </a:p>
        </p:txBody>
      </p:sp>
      <p:sp>
        <p:nvSpPr>
          <p:cNvPr id="7" name="Text Placeholder 6"/>
          <p:cNvSpPr>
            <a:spLocks noGrp="1"/>
          </p:cNvSpPr>
          <p:nvPr>
            <p:ph type="body" sz="quarter" idx="4294967295"/>
          </p:nvPr>
        </p:nvSpPr>
        <p:spPr>
          <a:xfrm>
            <a:off x="0" y="6242050"/>
            <a:ext cx="9143999" cy="552450"/>
          </a:xfrm>
        </p:spPr>
        <p:txBody>
          <a:bodyPr anchor="b" anchorCtr="0">
            <a:normAutofit/>
          </a:bodyPr>
          <a:lstStyle/>
          <a:p>
            <a:pPr marL="0" indent="0" algn="ctr">
              <a:buNone/>
            </a:pPr>
            <a:r>
              <a:rPr lang="en-GB" altLang="en-US" sz="1400" noProof="0" dirty="0">
                <a:latin typeface="Calibri"/>
                <a:ea typeface="ＭＳ Ｐゴシック" pitchFamily="34" charset="-128"/>
                <a:cs typeface="Calibri"/>
              </a:rPr>
              <a:t>Source: </a:t>
            </a:r>
            <a:r>
              <a:rPr lang="en-GB" altLang="en-US" sz="1400" noProof="0" dirty="0">
                <a:latin typeface="Calibri"/>
                <a:ea typeface="ＭＳ Ｐゴシック" pitchFamily="34" charset="-128"/>
                <a:cs typeface="Calibri"/>
                <a:hlinkClick r:id="rId3"/>
              </a:rPr>
              <a:t>CDIAC</a:t>
            </a:r>
            <a:r>
              <a:rPr lang="en-GB" altLang="en-US" sz="1400" noProof="0" dirty="0">
                <a:latin typeface="Calibri"/>
                <a:ea typeface="ＭＳ Ｐゴシック" pitchFamily="34" charset="-128"/>
                <a:cs typeface="Calibri"/>
              </a:rPr>
              <a:t>; </a:t>
            </a:r>
            <a:r>
              <a:rPr lang="en-GB" altLang="en-US" sz="1400" noProof="0" dirty="0">
                <a:latin typeface="Calibri"/>
                <a:ea typeface="ＭＳ Ｐゴシック" pitchFamily="34" charset="-128"/>
                <a:cs typeface="Calibri"/>
                <a:hlinkClick r:id="rId4"/>
              </a:rPr>
              <a:t>NOAA-ESRL</a:t>
            </a:r>
            <a:r>
              <a:rPr lang="en-GB" altLang="en-US" sz="1400" noProof="0" dirty="0">
                <a:latin typeface="Calibri"/>
                <a:ea typeface="ＭＳ Ｐゴシック" pitchFamily="34" charset="-128"/>
                <a:cs typeface="Calibri"/>
              </a:rPr>
              <a:t>; </a:t>
            </a:r>
            <a:r>
              <a:rPr lang="en-GB" altLang="en-US" sz="1400" noProof="0" dirty="0">
                <a:latin typeface="Calibri"/>
                <a:ea typeface="ＭＳ Ｐゴシック" pitchFamily="34" charset="-128"/>
                <a:cs typeface="Calibri"/>
                <a:hlinkClick r:id="rId5"/>
              </a:rPr>
              <a:t>Houghton et al 2012</a:t>
            </a:r>
            <a:r>
              <a:rPr lang="en-GB" altLang="en-US" sz="1400" noProof="0" dirty="0">
                <a:latin typeface="Calibri"/>
                <a:ea typeface="ＭＳ Ｐゴシック" pitchFamily="34" charset="-128"/>
                <a:cs typeface="Calibri"/>
              </a:rPr>
              <a:t>; </a:t>
            </a:r>
            <a:r>
              <a:rPr lang="en-GB" altLang="en-US" sz="1400" noProof="0" dirty="0" err="1">
                <a:latin typeface="Calibri"/>
                <a:ea typeface="ＭＳ Ｐゴシック" pitchFamily="34" charset="-128"/>
                <a:cs typeface="Calibri"/>
                <a:hlinkClick r:id="rId6"/>
              </a:rPr>
              <a:t>Giglio</a:t>
            </a:r>
            <a:r>
              <a:rPr lang="en-GB" altLang="en-US" sz="1400" noProof="0" dirty="0">
                <a:latin typeface="Calibri"/>
                <a:ea typeface="ＭＳ Ｐゴシック" pitchFamily="34" charset="-128"/>
                <a:cs typeface="Calibri"/>
                <a:hlinkClick r:id="rId6"/>
              </a:rPr>
              <a:t> et al 2013</a:t>
            </a:r>
            <a:r>
              <a:rPr lang="en-GB" altLang="en-US" sz="1400" noProof="0" dirty="0">
                <a:latin typeface="Calibri"/>
                <a:ea typeface="ＭＳ Ｐゴシック" pitchFamily="34" charset="-128"/>
                <a:cs typeface="Calibri"/>
              </a:rPr>
              <a:t>; </a:t>
            </a:r>
            <a:r>
              <a:rPr lang="en-GB" altLang="en-US" sz="1400" dirty="0">
                <a:ea typeface="ＭＳ Ｐゴシック" pitchFamily="34" charset="-128"/>
                <a:hlinkClick r:id="rId7"/>
              </a:rPr>
              <a:t>Le Quéré et al 2016</a:t>
            </a:r>
            <a:r>
              <a:rPr lang="en-GB" altLang="en-US" sz="1400" noProof="0" dirty="0">
                <a:ea typeface="ＭＳ Ｐゴシック" pitchFamily="34" charset="-128"/>
              </a:rPr>
              <a:t>;</a:t>
            </a:r>
            <a:r>
              <a:rPr lang="en-GB" altLang="en-US" sz="1400" noProof="0" dirty="0">
                <a:solidFill>
                  <a:srgbClr val="000000"/>
                </a:solidFill>
                <a:ea typeface="ＭＳ Ｐゴシック" pitchFamily="34" charset="-128"/>
              </a:rPr>
              <a:t> </a:t>
            </a:r>
            <a:r>
              <a:rPr lang="en-GB" altLang="en-US" sz="1400" noProof="0" dirty="0">
                <a:latin typeface="Calibri"/>
                <a:ea typeface="ＭＳ Ｐゴシック" pitchFamily="34" charset="-128"/>
                <a:cs typeface="Calibri"/>
                <a:hlinkClick r:id="rId8"/>
              </a:rPr>
              <a:t>Global Carbon Budget 2016</a:t>
            </a:r>
            <a:endParaRPr lang="en-GB" altLang="en-US" sz="1400" noProof="0" dirty="0">
              <a:latin typeface="Calibri"/>
              <a:ea typeface="ＭＳ Ｐゴシック" pitchFamily="34" charset="-128"/>
              <a:cs typeface="Calibri"/>
            </a:endParaRPr>
          </a:p>
        </p:txBody>
      </p:sp>
      <p:pic>
        <p:nvPicPr>
          <p:cNvPr id="8" name="Picture 2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63294" y="3874437"/>
            <a:ext cx="2438635" cy="1589895"/>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
        <p:nvSpPr>
          <p:cNvPr id="9" name="Text Box 20"/>
          <p:cNvSpPr txBox="1">
            <a:spLocks noChangeArrowheads="1"/>
          </p:cNvSpPr>
          <p:nvPr/>
        </p:nvSpPr>
        <p:spPr bwMode="auto">
          <a:xfrm>
            <a:off x="4869897" y="5362831"/>
            <a:ext cx="1509709"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AU" altLang="en-US" sz="3600" dirty="0">
                <a:solidFill>
                  <a:schemeClr val="accent6"/>
                </a:solidFill>
                <a:latin typeface="Calibri"/>
                <a:cs typeface="Calibri"/>
              </a:rPr>
              <a:t>26%</a:t>
            </a:r>
          </a:p>
          <a:p>
            <a:pPr algn="r" eaLnBrk="1" hangingPunct="1"/>
            <a:r>
              <a:rPr lang="en-AU" altLang="en-US" sz="2000" dirty="0">
                <a:solidFill>
                  <a:srgbClr val="4C9BDB"/>
                </a:solidFill>
                <a:latin typeface="Calibri"/>
                <a:cs typeface="Calibri"/>
              </a:rPr>
              <a:t>9.7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/yr</a:t>
            </a:r>
            <a:endParaRPr lang="en-AU" altLang="en-US" sz="2000" baseline="30000" dirty="0">
              <a:solidFill>
                <a:srgbClr val="4C9BDB"/>
              </a:solidFill>
              <a:latin typeface="Calibri"/>
              <a:cs typeface="Calibri"/>
            </a:endParaRPr>
          </a:p>
        </p:txBody>
      </p:sp>
      <p:pic>
        <p:nvPicPr>
          <p:cNvPr id="10" name="Picture 2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67699" y="1690028"/>
            <a:ext cx="2429826" cy="1590107"/>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1" name="Picture 2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406792" y="2860128"/>
            <a:ext cx="2411015" cy="1666875"/>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2" name="Picture 21"/>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391200" y="1085303"/>
            <a:ext cx="2424736" cy="1590675"/>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
        <p:nvSpPr>
          <p:cNvPr id="13" name="Text Box 5"/>
          <p:cNvSpPr txBox="1">
            <a:spLocks noChangeArrowheads="1"/>
          </p:cNvSpPr>
          <p:nvPr/>
        </p:nvSpPr>
        <p:spPr bwMode="auto">
          <a:xfrm>
            <a:off x="2706612" y="1687137"/>
            <a:ext cx="1639551"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AU" altLang="en-US" sz="2000" dirty="0">
                <a:solidFill>
                  <a:srgbClr val="4C9BDB"/>
                </a:solidFill>
                <a:latin typeface="Calibri"/>
                <a:cs typeface="Calibri"/>
              </a:rPr>
              <a:t>34.1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a:t>
            </a:r>
            <a:r>
              <a:rPr lang="en-AU" altLang="en-US" sz="2000" dirty="0" err="1">
                <a:solidFill>
                  <a:srgbClr val="4C9BDB"/>
                </a:solidFill>
                <a:latin typeface="Calibri"/>
                <a:cs typeface="Calibri"/>
              </a:rPr>
              <a:t>yr</a:t>
            </a:r>
            <a:endParaRPr lang="en-AU" altLang="en-US" sz="2000" dirty="0">
              <a:solidFill>
                <a:srgbClr val="4C9BDB"/>
              </a:solidFill>
              <a:latin typeface="Calibri"/>
              <a:cs typeface="Calibri"/>
            </a:endParaRPr>
          </a:p>
          <a:p>
            <a:pPr eaLnBrk="1" hangingPunct="1"/>
            <a:r>
              <a:rPr lang="en-AU" altLang="en-US" sz="3600" dirty="0">
                <a:solidFill>
                  <a:schemeClr val="accent6"/>
                </a:solidFill>
                <a:latin typeface="Calibri"/>
                <a:cs typeface="Calibri"/>
              </a:rPr>
              <a:t>91%</a:t>
            </a:r>
          </a:p>
        </p:txBody>
      </p:sp>
      <p:sp>
        <p:nvSpPr>
          <p:cNvPr id="15" name="Text Box 8"/>
          <p:cNvSpPr txBox="1">
            <a:spLocks noChangeArrowheads="1"/>
          </p:cNvSpPr>
          <p:nvPr/>
        </p:nvSpPr>
        <p:spPr bwMode="auto">
          <a:xfrm>
            <a:off x="2706612" y="4515397"/>
            <a:ext cx="1509709"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AU" altLang="en-US" sz="3600" dirty="0">
                <a:solidFill>
                  <a:schemeClr val="accent6"/>
                </a:solidFill>
                <a:latin typeface="Calibri"/>
                <a:cs typeface="Calibri"/>
              </a:rPr>
              <a:t>9%</a:t>
            </a:r>
            <a:endParaRPr lang="en-AU" altLang="en-US" sz="3600" baseline="30000" dirty="0">
              <a:solidFill>
                <a:schemeClr val="accent6"/>
              </a:solidFill>
              <a:latin typeface="Calibri"/>
              <a:cs typeface="Calibri"/>
            </a:endParaRPr>
          </a:p>
          <a:p>
            <a:pPr eaLnBrk="1" hangingPunct="1"/>
            <a:r>
              <a:rPr lang="en-AU" altLang="en-US" sz="2000" dirty="0">
                <a:solidFill>
                  <a:srgbClr val="4C9BDB"/>
                </a:solidFill>
                <a:latin typeface="Calibri"/>
                <a:cs typeface="Calibri"/>
              </a:rPr>
              <a:t>3.5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a:t>
            </a:r>
            <a:r>
              <a:rPr lang="en-AU" altLang="en-US" sz="2000" dirty="0" err="1">
                <a:solidFill>
                  <a:srgbClr val="4C9BDB"/>
                </a:solidFill>
                <a:latin typeface="Calibri"/>
                <a:cs typeface="Calibri"/>
              </a:rPr>
              <a:t>yr</a:t>
            </a:r>
            <a:endParaRPr lang="en-AU" altLang="en-US" sz="2000" baseline="30000" dirty="0">
              <a:solidFill>
                <a:srgbClr val="4C9BDB"/>
              </a:solidFill>
              <a:latin typeface="Calibri"/>
              <a:cs typeface="Calibri"/>
            </a:endParaRPr>
          </a:p>
        </p:txBody>
      </p:sp>
      <p:sp>
        <p:nvSpPr>
          <p:cNvPr id="18" name="Text Box 16"/>
          <p:cNvSpPr txBox="1">
            <a:spLocks noChangeArrowheads="1"/>
          </p:cNvSpPr>
          <p:nvPr/>
        </p:nvSpPr>
        <p:spPr bwMode="auto">
          <a:xfrm>
            <a:off x="4740055" y="1087621"/>
            <a:ext cx="1639551"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AU" altLang="en-US" sz="2000" dirty="0">
                <a:solidFill>
                  <a:srgbClr val="4C9BDB"/>
                </a:solidFill>
                <a:latin typeface="Calibri"/>
                <a:cs typeface="Calibri"/>
              </a:rPr>
              <a:t>16.4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/yr</a:t>
            </a:r>
            <a:endParaRPr lang="en-AU" altLang="en-US" sz="2000" baseline="30000" dirty="0">
              <a:solidFill>
                <a:srgbClr val="4C9BDB"/>
              </a:solidFill>
              <a:latin typeface="Calibri"/>
              <a:cs typeface="Calibri"/>
            </a:endParaRPr>
          </a:p>
          <a:p>
            <a:pPr algn="r" eaLnBrk="1" hangingPunct="1"/>
            <a:r>
              <a:rPr lang="en-AU" altLang="en-US" sz="3600" dirty="0">
                <a:solidFill>
                  <a:schemeClr val="accent6"/>
                </a:solidFill>
                <a:latin typeface="Calibri"/>
                <a:cs typeface="Calibri"/>
              </a:rPr>
              <a:t>44%</a:t>
            </a:r>
          </a:p>
        </p:txBody>
      </p:sp>
      <p:pic>
        <p:nvPicPr>
          <p:cNvPr id="21" name="Picture 25"/>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396422" y="4698453"/>
            <a:ext cx="2458742" cy="1611312"/>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
        <p:nvSpPr>
          <p:cNvPr id="19" name="Text Box 8"/>
          <p:cNvSpPr txBox="1">
            <a:spLocks noChangeArrowheads="1"/>
          </p:cNvSpPr>
          <p:nvPr/>
        </p:nvSpPr>
        <p:spPr bwMode="auto">
          <a:xfrm>
            <a:off x="3319039" y="2983754"/>
            <a:ext cx="211897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AU" altLang="en-US" sz="2400" b="1" dirty="0">
                <a:solidFill>
                  <a:srgbClr val="4C9BDB"/>
                </a:solidFill>
                <a:latin typeface="Calibri"/>
                <a:cs typeface="Calibri"/>
              </a:rPr>
              <a:t>Sources = Sinks</a:t>
            </a:r>
            <a:endParaRPr lang="en-AU" altLang="en-US" sz="2400" b="1" baseline="30000" dirty="0">
              <a:solidFill>
                <a:srgbClr val="4C9BDB"/>
              </a:solidFill>
              <a:latin typeface="Calibri"/>
              <a:cs typeface="Calibri"/>
            </a:endParaRPr>
          </a:p>
        </p:txBody>
      </p:sp>
      <p:sp>
        <p:nvSpPr>
          <p:cNvPr id="20" name="Rectangle 19"/>
          <p:cNvSpPr/>
          <p:nvPr/>
        </p:nvSpPr>
        <p:spPr>
          <a:xfrm>
            <a:off x="4653075" y="2769200"/>
            <a:ext cx="4387264" cy="1838325"/>
          </a:xfrm>
          <a:prstGeom prst="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p:cNvSpPr/>
          <p:nvPr/>
        </p:nvSpPr>
        <p:spPr>
          <a:xfrm>
            <a:off x="172500" y="3459642"/>
            <a:ext cx="3995695" cy="241523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887E74B-19FF-E64E-934C-9B884CC37945}"/>
              </a:ext>
            </a:extLst>
          </p:cNvPr>
          <p:cNvSpPr txBox="1"/>
          <p:nvPr/>
        </p:nvSpPr>
        <p:spPr>
          <a:xfrm>
            <a:off x="263294" y="1071080"/>
            <a:ext cx="1794106" cy="369332"/>
          </a:xfrm>
          <a:prstGeom prst="rect">
            <a:avLst/>
          </a:prstGeom>
          <a:noFill/>
        </p:spPr>
        <p:txBody>
          <a:bodyPr wrap="square" rtlCol="0">
            <a:spAutoFit/>
          </a:bodyPr>
          <a:lstStyle/>
          <a:p>
            <a:r>
              <a:rPr lang="en-GB" altLang="en-US" dirty="0">
                <a:ea typeface="ＭＳ Ｐゴシック" pitchFamily="34" charset="-128"/>
              </a:rPr>
              <a:t>2006-2015</a:t>
            </a:r>
            <a:endParaRPr lang="en-US" dirty="0"/>
          </a:p>
        </p:txBody>
      </p:sp>
    </p:spTree>
    <p:extLst>
      <p:ext uri="{BB962C8B-B14F-4D97-AF65-F5344CB8AC3E}">
        <p14:creationId xmlns:p14="http://schemas.microsoft.com/office/powerpoint/2010/main" val="22355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601" y="167640"/>
            <a:ext cx="8545679" cy="6384383"/>
          </a:xfrm>
        </p:spPr>
        <p:txBody>
          <a:bodyPr>
            <a:normAutofit fontScale="25000" lnSpcReduction="20000"/>
          </a:bodyPr>
          <a:lstStyle/>
          <a:p>
            <a:pPr marL="0" indent="0" algn="ctr">
              <a:buNone/>
            </a:pPr>
            <a:r>
              <a:rPr lang="en-GB" sz="10400" b="1" u="sng" dirty="0"/>
              <a:t>Trendy-v1 </a:t>
            </a:r>
            <a:r>
              <a:rPr lang="en-GB" sz="10400" u="sng" dirty="0"/>
              <a:t>(GCP-RECCAP)</a:t>
            </a:r>
          </a:p>
          <a:p>
            <a:pPr marL="0" indent="0">
              <a:buNone/>
            </a:pPr>
            <a:endParaRPr lang="en-GB" sz="5600" b="1" dirty="0"/>
          </a:p>
          <a:p>
            <a:pPr marL="0" indent="0">
              <a:buNone/>
            </a:pPr>
            <a:r>
              <a:rPr lang="en-GB" sz="7200" b="1" dirty="0"/>
              <a:t>Aim</a:t>
            </a:r>
          </a:p>
          <a:p>
            <a:pPr marL="0" indent="0">
              <a:spcBef>
                <a:spcPts val="0"/>
              </a:spcBef>
              <a:buNone/>
            </a:pPr>
            <a:r>
              <a:rPr lang="es-ES_tradnl" sz="7200" dirty="0" err="1">
                <a:solidFill>
                  <a:prstClr val="black"/>
                </a:solidFill>
              </a:rPr>
              <a:t>Provide</a:t>
            </a:r>
            <a:r>
              <a:rPr lang="es-ES_tradnl" sz="7200" dirty="0">
                <a:solidFill>
                  <a:prstClr val="black"/>
                </a:solidFill>
              </a:rPr>
              <a:t> anual </a:t>
            </a:r>
            <a:r>
              <a:rPr lang="es-ES_tradnl" sz="7200" dirty="0" err="1">
                <a:solidFill>
                  <a:prstClr val="black"/>
                </a:solidFill>
              </a:rPr>
              <a:t>NBPestimates</a:t>
            </a:r>
            <a:r>
              <a:rPr lang="es-ES_tradnl" sz="7200" dirty="0">
                <a:solidFill>
                  <a:prstClr val="black"/>
                </a:solidFill>
              </a:rPr>
              <a:t> to GCP </a:t>
            </a:r>
            <a:r>
              <a:rPr lang="en-US" sz="7200" dirty="0"/>
              <a:t>&amp; Regional Carbon Cycle Assessment Report (RECCAP)</a:t>
            </a:r>
            <a:endParaRPr lang="es-ES_tradnl" sz="7200" dirty="0">
              <a:solidFill>
                <a:prstClr val="black"/>
              </a:solidFill>
            </a:endParaRPr>
          </a:p>
          <a:p>
            <a:pPr marL="0" indent="0">
              <a:buNone/>
            </a:pPr>
            <a:endParaRPr lang="en-GB" sz="7200" b="1" dirty="0"/>
          </a:p>
          <a:p>
            <a:pPr marL="0" indent="0">
              <a:buNone/>
            </a:pPr>
            <a:r>
              <a:rPr lang="en-GB" sz="7200" b="1" dirty="0"/>
              <a:t>Models (9 DGVMs)</a:t>
            </a:r>
            <a:endParaRPr lang="en-GB" sz="7200" dirty="0"/>
          </a:p>
          <a:p>
            <a:pPr marL="0" indent="0">
              <a:buNone/>
            </a:pPr>
            <a:r>
              <a:rPr lang="en-GB" sz="7200" dirty="0"/>
              <a:t>Hyland, JULES, LPJ, LPJ-GUESS, NCAR-CLM4, ORCHIDEE, OCN, SDGVM, VEGAS</a:t>
            </a:r>
          </a:p>
          <a:p>
            <a:pPr marL="0" indent="0">
              <a:buNone/>
            </a:pPr>
            <a:endParaRPr lang="en-GB" sz="7200" b="1" dirty="0"/>
          </a:p>
          <a:p>
            <a:pPr marL="0" indent="0">
              <a:buNone/>
            </a:pPr>
            <a:r>
              <a:rPr lang="en-GB" sz="7200" b="1" dirty="0"/>
              <a:t>Experiments</a:t>
            </a:r>
            <a:endParaRPr lang="en-GB" sz="7200" dirty="0"/>
          </a:p>
          <a:p>
            <a:pPr marL="0" indent="0">
              <a:buNone/>
            </a:pPr>
            <a:r>
              <a:rPr lang="en-GB" sz="7200" b="1" dirty="0"/>
              <a:t>S1 </a:t>
            </a:r>
            <a:r>
              <a:rPr lang="en-GB" sz="7200" dirty="0"/>
              <a:t>1901-2010 CO</a:t>
            </a:r>
            <a:r>
              <a:rPr lang="en-GB" sz="7200" baseline="-25000" dirty="0"/>
              <a:t>2</a:t>
            </a:r>
            <a:r>
              <a:rPr lang="en-GB" sz="7200" dirty="0"/>
              <a:t> only</a:t>
            </a:r>
            <a:r>
              <a:rPr lang="en-GB" sz="7200" b="1" dirty="0"/>
              <a:t>  </a:t>
            </a:r>
            <a:endParaRPr lang="en-GB" sz="7200" dirty="0"/>
          </a:p>
          <a:p>
            <a:pPr marL="0" indent="0">
              <a:buNone/>
            </a:pPr>
            <a:r>
              <a:rPr lang="en-GB" sz="7200" b="1" dirty="0"/>
              <a:t>S2 </a:t>
            </a:r>
            <a:r>
              <a:rPr lang="en-GB" sz="7200" dirty="0"/>
              <a:t>1901-2010 CO</a:t>
            </a:r>
            <a:r>
              <a:rPr lang="en-GB" sz="7200" baseline="-25000" dirty="0"/>
              <a:t>2</a:t>
            </a:r>
            <a:r>
              <a:rPr lang="en-GB" sz="7200" dirty="0"/>
              <a:t> + Climate</a:t>
            </a:r>
          </a:p>
          <a:p>
            <a:pPr marL="0" indent="0">
              <a:buNone/>
            </a:pPr>
            <a:endParaRPr lang="en-GB" sz="7200" b="1" dirty="0"/>
          </a:p>
          <a:p>
            <a:pPr marL="0" lvl="0" indent="0">
              <a:buNone/>
            </a:pPr>
            <a:r>
              <a:rPr lang="en-GB" sz="7200" i="1" dirty="0">
                <a:solidFill>
                  <a:prstClr val="black"/>
                </a:solidFill>
              </a:rPr>
              <a:t>Extra Spin-off Study and Simulation (6 DGVMs)</a:t>
            </a:r>
            <a:endParaRPr lang="en-GB" sz="7200" b="1" dirty="0"/>
          </a:p>
          <a:p>
            <a:pPr marL="0" indent="0">
              <a:buNone/>
            </a:pPr>
            <a:r>
              <a:rPr lang="en-GB" sz="7200" dirty="0"/>
              <a:t>1901-2010 Climate only (Frank et al. WUE study)</a:t>
            </a:r>
          </a:p>
          <a:p>
            <a:pPr marL="0" indent="0">
              <a:buNone/>
            </a:pPr>
            <a:endParaRPr lang="en-GB" sz="7200" b="1" dirty="0"/>
          </a:p>
          <a:p>
            <a:pPr marL="0" indent="0">
              <a:buNone/>
            </a:pPr>
            <a:r>
              <a:rPr lang="en-GB" sz="7200" b="1" dirty="0"/>
              <a:t>Publications</a:t>
            </a:r>
            <a:endParaRPr lang="en-GB" sz="7200" dirty="0"/>
          </a:p>
          <a:p>
            <a:pPr marL="0" indent="0">
              <a:buNone/>
            </a:pPr>
            <a:r>
              <a:rPr lang="en-US" sz="7200" dirty="0"/>
              <a:t>Sitch et al. Trends and drivers of regional sources and sinks of carbon dioxide over the past two decades, </a:t>
            </a:r>
            <a:r>
              <a:rPr lang="en-US" sz="7200" i="1" dirty="0" err="1"/>
              <a:t>Biogeosciences</a:t>
            </a:r>
            <a:r>
              <a:rPr lang="en-US" sz="7200" i="1" dirty="0"/>
              <a:t>, 2015</a:t>
            </a:r>
            <a:endParaRPr lang="en-GB" sz="7200" dirty="0"/>
          </a:p>
          <a:p>
            <a:pPr marL="0" indent="0">
              <a:buNone/>
            </a:pPr>
            <a:endParaRPr lang="en-GB" sz="7200" dirty="0"/>
          </a:p>
          <a:p>
            <a:pPr marL="0" indent="0">
              <a:buNone/>
            </a:pPr>
            <a:r>
              <a:rPr lang="en-GB" sz="7200" dirty="0" err="1"/>
              <a:t>Piao</a:t>
            </a:r>
            <a:r>
              <a:rPr lang="en-GB" sz="7200" dirty="0"/>
              <a:t> et al. Evaluation of terrestrial carbon cycle models for their response to climate variability and to CO</a:t>
            </a:r>
            <a:r>
              <a:rPr lang="en-GB" sz="7200" baseline="-25000" dirty="0"/>
              <a:t>2</a:t>
            </a:r>
            <a:r>
              <a:rPr lang="en-GB" sz="7200" dirty="0"/>
              <a:t> trends. </a:t>
            </a:r>
            <a:r>
              <a:rPr lang="en-GB" sz="7200" i="1" dirty="0"/>
              <a:t>Global Change Biology</a:t>
            </a:r>
            <a:r>
              <a:rPr lang="en-GB" sz="7200" dirty="0"/>
              <a:t>. 19(7), 2117-2132</a:t>
            </a:r>
          </a:p>
          <a:p>
            <a:pPr marL="0" indent="0">
              <a:buNone/>
            </a:pPr>
            <a:endParaRPr lang="en-GB" sz="7200" dirty="0"/>
          </a:p>
          <a:p>
            <a:pPr marL="0" indent="0">
              <a:buNone/>
            </a:pPr>
            <a:r>
              <a:rPr lang="en-GB" sz="7200" dirty="0"/>
              <a:t>Le </a:t>
            </a:r>
            <a:r>
              <a:rPr lang="en-GB" sz="7200" dirty="0" err="1"/>
              <a:t>Quéré</a:t>
            </a:r>
            <a:r>
              <a:rPr lang="en-GB" sz="7200" dirty="0"/>
              <a:t> </a:t>
            </a:r>
            <a:r>
              <a:rPr lang="en-GB" sz="7200" i="1" dirty="0"/>
              <a:t>et al</a:t>
            </a:r>
            <a:r>
              <a:rPr lang="en-GB" sz="7200" dirty="0"/>
              <a:t>., 2013, </a:t>
            </a:r>
            <a:r>
              <a:rPr lang="en-US" sz="7200" dirty="0"/>
              <a:t>The global carbon budget 1959–2011, </a:t>
            </a:r>
            <a:r>
              <a:rPr lang="en-US" sz="7200" i="1" dirty="0"/>
              <a:t>Earth Syst. Sci. Data</a:t>
            </a:r>
            <a:r>
              <a:rPr lang="en-US" sz="7200" dirty="0"/>
              <a:t>, 5, 165–185, 2013, </a:t>
            </a:r>
            <a:r>
              <a:rPr lang="en-US" sz="7200" dirty="0" err="1"/>
              <a:t>www.earth-syst-sci-data.net</a:t>
            </a:r>
            <a:r>
              <a:rPr lang="en-US" sz="7200" dirty="0"/>
              <a:t>/5/165/2013/doi:10.5194/essd-5-165-2013  </a:t>
            </a:r>
            <a:endParaRPr lang="en-GB" sz="7200" dirty="0"/>
          </a:p>
          <a:p>
            <a:pPr marL="0" indent="0">
              <a:buNone/>
            </a:pPr>
            <a:r>
              <a:rPr lang="en-GB" sz="5600" b="1" dirty="0"/>
              <a:t> </a:t>
            </a:r>
            <a:endParaRPr lang="en-GB" sz="5600" dirty="0"/>
          </a:p>
          <a:p>
            <a:pPr marL="0" indent="0">
              <a:buNone/>
            </a:pPr>
            <a:endParaRPr lang="en-GB" dirty="0"/>
          </a:p>
        </p:txBody>
      </p:sp>
    </p:spTree>
    <p:extLst>
      <p:ext uri="{BB962C8B-B14F-4D97-AF65-F5344CB8AC3E}">
        <p14:creationId xmlns:p14="http://schemas.microsoft.com/office/powerpoint/2010/main" val="9100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0711" y="1223960"/>
            <a:ext cx="8614218" cy="369332"/>
          </a:xfrm>
          <a:prstGeom prst="rect">
            <a:avLst/>
          </a:prstGeom>
          <a:noFill/>
        </p:spPr>
        <p:txBody>
          <a:bodyPr wrap="square" rtlCol="0">
            <a:spAutoFit/>
          </a:bodyPr>
          <a:lstStyle/>
          <a:p>
            <a:endParaRPr lang="en-GB" dirty="0"/>
          </a:p>
        </p:txBody>
      </p:sp>
      <p:sp>
        <p:nvSpPr>
          <p:cNvPr id="7" name="TextBox 6"/>
          <p:cNvSpPr txBox="1"/>
          <p:nvPr/>
        </p:nvSpPr>
        <p:spPr>
          <a:xfrm>
            <a:off x="0" y="223686"/>
            <a:ext cx="9144000" cy="9448740"/>
          </a:xfrm>
          <a:prstGeom prst="rect">
            <a:avLst/>
          </a:prstGeom>
          <a:noFill/>
        </p:spPr>
        <p:txBody>
          <a:bodyPr wrap="square" rtlCol="0">
            <a:spAutoFit/>
          </a:bodyPr>
          <a:lstStyle/>
          <a:p>
            <a:r>
              <a:rPr lang="en-GB" sz="2800" b="1" u="sng" dirty="0"/>
              <a:t>First Priority Variables (monthly)</a:t>
            </a:r>
            <a:endParaRPr lang="en-GB" dirty="0"/>
          </a:p>
          <a:p>
            <a:endParaRPr lang="en-GB" sz="2400" b="1" dirty="0"/>
          </a:p>
          <a:p>
            <a:r>
              <a:rPr lang="en-GB" sz="2400" b="1" dirty="0"/>
              <a:t>Physical Variables</a:t>
            </a:r>
          </a:p>
          <a:p>
            <a:r>
              <a:rPr lang="en-GB" sz="2400" dirty="0"/>
              <a:t>Near Surface Temp, Precipitation, shortwave Rad, Soil moisture content, Runoff, Evapotranspiration, Plant Functional Type (PFT) level data</a:t>
            </a:r>
          </a:p>
          <a:p>
            <a:endParaRPr lang="en-GB" sz="2400" dirty="0"/>
          </a:p>
          <a:p>
            <a:r>
              <a:rPr lang="en-GB" sz="2400" b="1" dirty="0"/>
              <a:t>Biogeochemical</a:t>
            </a:r>
          </a:p>
          <a:p>
            <a:r>
              <a:rPr lang="en-GB" sz="2400" dirty="0"/>
              <a:t>Carbon Pools and Fluxes (GPP, NPP, Rh, wildfire flux, NBP, LU flux, PFT level fluxes)</a:t>
            </a:r>
            <a:endParaRPr lang="en-GB" dirty="0"/>
          </a:p>
          <a:p>
            <a:endParaRPr lang="en-GB" dirty="0"/>
          </a:p>
          <a:p>
            <a:r>
              <a:rPr lang="en-GB" sz="2800" b="1" u="sng" dirty="0"/>
              <a:t>Second Priority Variables (monthly)</a:t>
            </a:r>
          </a:p>
          <a:p>
            <a:endParaRPr lang="en-GB" sz="2400" b="1" dirty="0"/>
          </a:p>
          <a:p>
            <a:r>
              <a:rPr lang="en-GB" sz="2400" b="1" dirty="0"/>
              <a:t>Physical variables</a:t>
            </a:r>
          </a:p>
          <a:p>
            <a:r>
              <a:rPr lang="en-GB" sz="2400" dirty="0"/>
              <a:t>Soil temp, interception</a:t>
            </a:r>
          </a:p>
          <a:p>
            <a:endParaRPr lang="en-GB" sz="2400" dirty="0"/>
          </a:p>
          <a:p>
            <a:r>
              <a:rPr lang="en-GB" sz="2400" b="1" dirty="0"/>
              <a:t>Biogeochemical</a:t>
            </a:r>
          </a:p>
          <a:p>
            <a:r>
              <a:rPr lang="en-GB" sz="2400" dirty="0"/>
              <a:t>Carbon in leaves, roots, wood, CWD etc.</a:t>
            </a:r>
          </a:p>
          <a:p>
            <a:endParaRPr lang="en-GB" sz="2800" b="1" dirty="0"/>
          </a:p>
          <a:p>
            <a:endParaRPr lang="en-GB" sz="2800" b="1" dirty="0"/>
          </a:p>
          <a:p>
            <a:endParaRPr lang="en-GB" sz="2800" b="1" dirty="0"/>
          </a:p>
          <a:p>
            <a:endParaRPr lang="en-GB" dirty="0"/>
          </a:p>
          <a:p>
            <a:endParaRPr lang="en-GB" dirty="0"/>
          </a:p>
          <a:p>
            <a:endParaRPr lang="en-GB" dirty="0"/>
          </a:p>
          <a:p>
            <a:endParaRPr lang="en-GB" dirty="0"/>
          </a:p>
          <a:p>
            <a:r>
              <a:rPr lang="en-GB" dirty="0"/>
              <a:t> </a:t>
            </a:r>
          </a:p>
        </p:txBody>
      </p:sp>
      <p:pic>
        <p:nvPicPr>
          <p:cNvPr id="3" name="Picture 2">
            <a:extLst>
              <a:ext uri="{FF2B5EF4-FFF2-40B4-BE49-F238E27FC236}">
                <a16:creationId xmlns:a16="http://schemas.microsoft.com/office/drawing/2014/main" id="{EB39E896-AD1A-C34B-BF21-062F3737EAE0}"/>
              </a:ext>
            </a:extLst>
          </p:cNvPr>
          <p:cNvPicPr>
            <a:picLocks noChangeAspect="1"/>
          </p:cNvPicPr>
          <p:nvPr/>
        </p:nvPicPr>
        <p:blipFill>
          <a:blip r:embed="rId3"/>
          <a:stretch>
            <a:fillRect/>
          </a:stretch>
        </p:blipFill>
        <p:spPr>
          <a:xfrm>
            <a:off x="0" y="3780484"/>
            <a:ext cx="9144000" cy="2954632"/>
          </a:xfrm>
          <a:prstGeom prst="rect">
            <a:avLst/>
          </a:prstGeom>
        </p:spPr>
      </p:pic>
    </p:spTree>
    <p:extLst>
      <p:ext uri="{BB962C8B-B14F-4D97-AF65-F5344CB8AC3E}">
        <p14:creationId xmlns:p14="http://schemas.microsoft.com/office/powerpoint/2010/main" val="120469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143000"/>
          </a:xfrm>
        </p:spPr>
        <p:txBody>
          <a:bodyPr>
            <a:normAutofit/>
          </a:bodyPr>
          <a:lstStyle/>
          <a:p>
            <a:r>
              <a:rPr lang="en-GB" sz="3800" dirty="0"/>
              <a:t>Typical Annual Experimental Timeline</a:t>
            </a:r>
          </a:p>
        </p:txBody>
      </p:sp>
      <p:sp>
        <p:nvSpPr>
          <p:cNvPr id="3" name="Content Placeholder 2"/>
          <p:cNvSpPr>
            <a:spLocks noGrp="1"/>
          </p:cNvSpPr>
          <p:nvPr>
            <p:ph idx="1"/>
          </p:nvPr>
        </p:nvSpPr>
        <p:spPr>
          <a:xfrm>
            <a:off x="91440" y="1188720"/>
            <a:ext cx="8961120" cy="5496560"/>
          </a:xfrm>
        </p:spPr>
        <p:txBody>
          <a:bodyPr>
            <a:noAutofit/>
          </a:bodyPr>
          <a:lstStyle/>
          <a:p>
            <a:r>
              <a:rPr lang="en-GB" sz="2400" dirty="0"/>
              <a:t>Update monthly CRU climatology 1901-2014 early June 2015</a:t>
            </a:r>
          </a:p>
          <a:p>
            <a:r>
              <a:rPr lang="en-GB" sz="2400" dirty="0"/>
              <a:t>GCP provide annual global CO2 data</a:t>
            </a:r>
          </a:p>
          <a:p>
            <a:r>
              <a:rPr lang="en-GB" sz="2400" dirty="0"/>
              <a:t>+2 weeks LSCE (Nicolas </a:t>
            </a:r>
            <a:r>
              <a:rPr lang="en-GB" sz="2400" dirty="0" err="1"/>
              <a:t>Viovy</a:t>
            </a:r>
            <a:r>
              <a:rPr lang="en-GB" sz="2400" dirty="0"/>
              <a:t>) generates CRU-NCEP merged 6-hourly forcing data</a:t>
            </a:r>
          </a:p>
          <a:p>
            <a:r>
              <a:rPr lang="en-GB" sz="2400" dirty="0"/>
              <a:t>Modified Experimental Protocol Circulated</a:t>
            </a:r>
          </a:p>
          <a:p>
            <a:r>
              <a:rPr lang="en-GB" sz="2400" dirty="0"/>
              <a:t>Update LULCC datasets from HYDE (</a:t>
            </a:r>
            <a:r>
              <a:rPr lang="en-GB" sz="2400" dirty="0" err="1"/>
              <a:t>Kees</a:t>
            </a:r>
            <a:r>
              <a:rPr lang="en-GB" sz="2400" dirty="0"/>
              <a:t>  Klein </a:t>
            </a:r>
            <a:r>
              <a:rPr lang="en-GB" sz="2400" dirty="0" err="1"/>
              <a:t>Goldewijk</a:t>
            </a:r>
            <a:r>
              <a:rPr lang="en-GB" sz="2400" dirty="0"/>
              <a:t>, PBL)</a:t>
            </a:r>
          </a:p>
          <a:p>
            <a:r>
              <a:rPr lang="en-GB" sz="2400" dirty="0"/>
              <a:t>+2 weeks wood harvest / LU transitions (Louise </a:t>
            </a:r>
            <a:r>
              <a:rPr lang="en-GB" sz="2400" dirty="0" err="1"/>
              <a:t>Chini</a:t>
            </a:r>
            <a:r>
              <a:rPr lang="en-GB" sz="2400" dirty="0"/>
              <a:t>, </a:t>
            </a:r>
            <a:r>
              <a:rPr lang="en-GB" sz="2400" dirty="0" err="1"/>
              <a:t>Uni</a:t>
            </a:r>
            <a:r>
              <a:rPr lang="en-GB" sz="2400" dirty="0"/>
              <a:t> Maryland)</a:t>
            </a:r>
          </a:p>
          <a:p>
            <a:r>
              <a:rPr lang="en-GB" sz="2400" dirty="0"/>
              <a:t>+3 weeks, DGVMs make simulations (S2: CO</a:t>
            </a:r>
            <a:r>
              <a:rPr lang="en-GB" sz="2400" baseline="-25000" dirty="0"/>
              <a:t>2</a:t>
            </a:r>
            <a:r>
              <a:rPr lang="en-GB" sz="2400" dirty="0"/>
              <a:t> + Climate; S3 CO</a:t>
            </a:r>
            <a:r>
              <a:rPr lang="en-GB" sz="2400" baseline="-25000" dirty="0"/>
              <a:t>2</a:t>
            </a:r>
            <a:r>
              <a:rPr lang="en-GB" sz="2400" dirty="0"/>
              <a:t>+Climate+LULCC); global output from DGVMs supplied to GCP; gridded datasets on Exeter ftp site (follow-on studies)</a:t>
            </a:r>
          </a:p>
          <a:p>
            <a:r>
              <a:rPr lang="en-GB" sz="2400" dirty="0"/>
              <a:t>Submit updated Global Carbon Budget (Sept/Oct)</a:t>
            </a:r>
          </a:p>
        </p:txBody>
      </p:sp>
    </p:spTree>
    <p:extLst>
      <p:ext uri="{BB962C8B-B14F-4D97-AF65-F5344CB8AC3E}">
        <p14:creationId xmlns:p14="http://schemas.microsoft.com/office/powerpoint/2010/main" val="209071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13360"/>
            <a:ext cx="9036496" cy="6339840"/>
          </a:xfrm>
        </p:spPr>
        <p:txBody>
          <a:bodyPr>
            <a:normAutofit fontScale="55000" lnSpcReduction="20000"/>
          </a:bodyPr>
          <a:lstStyle/>
          <a:p>
            <a:pPr marL="0" indent="0" algn="ctr">
              <a:buNone/>
            </a:pPr>
            <a:r>
              <a:rPr lang="en-GB" sz="5100" b="1" u="sng" dirty="0"/>
              <a:t>Trendy-v7</a:t>
            </a:r>
            <a:endParaRPr lang="en-GB" sz="5100" dirty="0"/>
          </a:p>
          <a:p>
            <a:pPr marL="0" indent="0">
              <a:lnSpc>
                <a:spcPct val="120000"/>
              </a:lnSpc>
              <a:buNone/>
            </a:pPr>
            <a:endParaRPr lang="en-GB" b="1" dirty="0"/>
          </a:p>
          <a:p>
            <a:pPr marL="0" indent="0">
              <a:lnSpc>
                <a:spcPct val="120000"/>
              </a:lnSpc>
              <a:buNone/>
            </a:pPr>
            <a:r>
              <a:rPr lang="en-GB" b="1" dirty="0"/>
              <a:t>Aim</a:t>
            </a:r>
          </a:p>
          <a:p>
            <a:pPr marL="0" lvl="0" indent="0">
              <a:lnSpc>
                <a:spcPct val="120000"/>
              </a:lnSpc>
              <a:spcBef>
                <a:spcPts val="0"/>
              </a:spcBef>
              <a:buNone/>
            </a:pPr>
            <a:r>
              <a:rPr lang="es-ES_tradnl" sz="3300" dirty="0" err="1">
                <a:solidFill>
                  <a:prstClr val="black"/>
                </a:solidFill>
              </a:rPr>
              <a:t>Provide</a:t>
            </a:r>
            <a:r>
              <a:rPr lang="es-ES_tradnl" sz="3300" dirty="0">
                <a:solidFill>
                  <a:prstClr val="black"/>
                </a:solidFill>
              </a:rPr>
              <a:t> </a:t>
            </a:r>
            <a:r>
              <a:rPr lang="es-ES_tradnl" sz="3300" dirty="0" err="1">
                <a:solidFill>
                  <a:prstClr val="black"/>
                </a:solidFill>
              </a:rPr>
              <a:t>annual</a:t>
            </a:r>
            <a:r>
              <a:rPr lang="es-ES_tradnl" sz="3300" dirty="0">
                <a:solidFill>
                  <a:prstClr val="black"/>
                </a:solidFill>
              </a:rPr>
              <a:t> </a:t>
            </a:r>
            <a:r>
              <a:rPr lang="es-ES_tradnl" sz="3300" dirty="0" err="1">
                <a:solidFill>
                  <a:prstClr val="black"/>
                </a:solidFill>
              </a:rPr>
              <a:t>land</a:t>
            </a:r>
            <a:r>
              <a:rPr lang="es-ES_tradnl" sz="3300" dirty="0">
                <a:solidFill>
                  <a:prstClr val="black"/>
                </a:solidFill>
              </a:rPr>
              <a:t> –</a:t>
            </a:r>
            <a:r>
              <a:rPr lang="es-ES_tradnl" sz="3300" dirty="0" err="1">
                <a:solidFill>
                  <a:prstClr val="black"/>
                </a:solidFill>
              </a:rPr>
              <a:t>atmosphere</a:t>
            </a:r>
            <a:r>
              <a:rPr lang="es-ES_tradnl" sz="3300" dirty="0">
                <a:solidFill>
                  <a:prstClr val="black"/>
                </a:solidFill>
              </a:rPr>
              <a:t> flux and LU flux </a:t>
            </a:r>
            <a:r>
              <a:rPr lang="es-ES_tradnl" sz="3300" dirty="0" err="1">
                <a:solidFill>
                  <a:prstClr val="black"/>
                </a:solidFill>
              </a:rPr>
              <a:t>estimates</a:t>
            </a:r>
            <a:r>
              <a:rPr lang="es-ES_tradnl" sz="3300" dirty="0">
                <a:solidFill>
                  <a:prstClr val="black"/>
                </a:solidFill>
              </a:rPr>
              <a:t> to GCP, </a:t>
            </a:r>
            <a:r>
              <a:rPr lang="es-ES_tradnl" sz="3300" dirty="0" err="1">
                <a:solidFill>
                  <a:prstClr val="black"/>
                </a:solidFill>
              </a:rPr>
              <a:t>attribute</a:t>
            </a:r>
            <a:r>
              <a:rPr lang="es-ES_tradnl" sz="3300" dirty="0">
                <a:solidFill>
                  <a:prstClr val="black"/>
                </a:solidFill>
              </a:rPr>
              <a:t> regional C </a:t>
            </a:r>
            <a:r>
              <a:rPr lang="es-ES_tradnl" sz="3300" dirty="0" err="1">
                <a:solidFill>
                  <a:prstClr val="black"/>
                </a:solidFill>
              </a:rPr>
              <a:t>fluxes</a:t>
            </a:r>
            <a:r>
              <a:rPr lang="es-ES_tradnl" sz="3300" dirty="0">
                <a:solidFill>
                  <a:prstClr val="black"/>
                </a:solidFill>
              </a:rPr>
              <a:t> to </a:t>
            </a:r>
            <a:r>
              <a:rPr lang="es-ES_tradnl" sz="3300" dirty="0" err="1">
                <a:solidFill>
                  <a:prstClr val="black"/>
                </a:solidFill>
              </a:rPr>
              <a:t>processes</a:t>
            </a:r>
            <a:r>
              <a:rPr lang="es-ES_tradnl" sz="3300" dirty="0">
                <a:solidFill>
                  <a:prstClr val="black"/>
                </a:solidFill>
              </a:rPr>
              <a:t>. </a:t>
            </a:r>
            <a:r>
              <a:rPr lang="es-ES_tradnl" sz="3300" dirty="0" err="1">
                <a:solidFill>
                  <a:prstClr val="black"/>
                </a:solidFill>
              </a:rPr>
              <a:t>Contribute</a:t>
            </a:r>
            <a:r>
              <a:rPr lang="es-ES_tradnl" sz="3300" dirty="0">
                <a:solidFill>
                  <a:prstClr val="black"/>
                </a:solidFill>
              </a:rPr>
              <a:t> to RECCAP2</a:t>
            </a:r>
          </a:p>
          <a:p>
            <a:pPr marL="0" indent="0">
              <a:lnSpc>
                <a:spcPct val="120000"/>
              </a:lnSpc>
              <a:buNone/>
            </a:pPr>
            <a:endParaRPr lang="en-GB" b="1" dirty="0"/>
          </a:p>
          <a:p>
            <a:pPr marL="0" indent="0">
              <a:lnSpc>
                <a:spcPct val="120000"/>
              </a:lnSpc>
              <a:buNone/>
            </a:pPr>
            <a:r>
              <a:rPr lang="en-GB" b="1" dirty="0"/>
              <a:t>Models (16 DGVMs)</a:t>
            </a:r>
            <a:endParaRPr lang="en-GB" dirty="0"/>
          </a:p>
          <a:p>
            <a:pPr marL="0" indent="0">
              <a:lnSpc>
                <a:spcPct val="120000"/>
              </a:lnSpc>
              <a:buNone/>
            </a:pPr>
            <a:r>
              <a:rPr lang="en-GB" dirty="0"/>
              <a:t>CABLE-POP, CLASS-CTEM, CLM5.0, DLEM, ISAM, JSBACH, JULES, LPJ-GUESS, LPJ, </a:t>
            </a:r>
          </a:p>
          <a:p>
            <a:pPr marL="0" indent="0">
              <a:lnSpc>
                <a:spcPct val="120000"/>
              </a:lnSpc>
              <a:buNone/>
            </a:pPr>
            <a:r>
              <a:rPr lang="en-GB" dirty="0"/>
              <a:t>LPX-Bern, OCN, ORCHIDEE-Trunk, ORCHIDEE-CNP, SDGVM, SURFEXv8, VISIT</a:t>
            </a:r>
          </a:p>
          <a:p>
            <a:pPr marL="0" indent="0">
              <a:lnSpc>
                <a:spcPct val="120000"/>
              </a:lnSpc>
              <a:buNone/>
            </a:pPr>
            <a:endParaRPr lang="en-GB" b="1" dirty="0"/>
          </a:p>
          <a:p>
            <a:pPr marL="0" indent="0">
              <a:lnSpc>
                <a:spcPct val="120000"/>
              </a:lnSpc>
              <a:buNone/>
            </a:pPr>
            <a:r>
              <a:rPr lang="en-GB" b="1" dirty="0"/>
              <a:t>Experiments</a:t>
            </a:r>
            <a:endParaRPr lang="en-GB" dirty="0"/>
          </a:p>
          <a:p>
            <a:pPr marL="0" indent="0" algn="just">
              <a:lnSpc>
                <a:spcPct val="120000"/>
              </a:lnSpc>
              <a:spcBef>
                <a:spcPts val="1200"/>
              </a:spcBef>
              <a:spcAft>
                <a:spcPts val="0"/>
              </a:spcAft>
              <a:buNone/>
            </a:pPr>
            <a:r>
              <a:rPr lang="en-GB" dirty="0">
                <a:latin typeface="Arial" panose="020B0604020202020204" pitchFamily="34" charset="0"/>
                <a:ea typeface="Times New Roman" panose="02020603050405020304" pitchFamily="18" charset="0"/>
              </a:rPr>
              <a:t>S0: Control. No forcing change (needed to diagnose any issues / drift)</a:t>
            </a:r>
            <a:endParaRPr lang="en-GB" sz="4400" dirty="0">
              <a:latin typeface="Times New Roman" panose="02020603050405020304" pitchFamily="18" charset="0"/>
              <a:ea typeface="Times New Roman" panose="02020603050405020304" pitchFamily="18" charset="0"/>
            </a:endParaRPr>
          </a:p>
          <a:p>
            <a:pPr marL="0" indent="0" algn="just">
              <a:lnSpc>
                <a:spcPct val="120000"/>
              </a:lnSpc>
              <a:spcBef>
                <a:spcPts val="1200"/>
              </a:spcBef>
              <a:spcAft>
                <a:spcPts val="0"/>
              </a:spcAft>
              <a:buNone/>
            </a:pPr>
            <a:r>
              <a:rPr lang="en-GB" dirty="0">
                <a:latin typeface="Arial" panose="020B0604020202020204" pitchFamily="34" charset="0"/>
                <a:ea typeface="Times New Roman" panose="02020603050405020304" pitchFamily="18" charset="0"/>
              </a:rPr>
              <a:t>S1: CO</a:t>
            </a:r>
            <a:r>
              <a:rPr lang="en-GB" baseline="-25000" dirty="0">
                <a:latin typeface="Arial" panose="020B0604020202020204" pitchFamily="34" charset="0"/>
                <a:ea typeface="Times New Roman" panose="02020603050405020304" pitchFamily="18" charset="0"/>
              </a:rPr>
              <a:t>2</a:t>
            </a:r>
            <a:r>
              <a:rPr lang="en-GB" dirty="0">
                <a:latin typeface="Arial" panose="020B0604020202020204" pitchFamily="34" charset="0"/>
                <a:ea typeface="Times New Roman" panose="02020603050405020304" pitchFamily="18" charset="0"/>
              </a:rPr>
              <a:t> (time-invariant “pre-industrial” land use mask) </a:t>
            </a:r>
            <a:endParaRPr lang="en-GB" sz="4400" dirty="0">
              <a:latin typeface="Times New Roman" panose="02020603050405020304" pitchFamily="18" charset="0"/>
              <a:ea typeface="Times New Roman" panose="02020603050405020304" pitchFamily="18" charset="0"/>
            </a:endParaRPr>
          </a:p>
          <a:p>
            <a:pPr marL="0" indent="0" algn="just">
              <a:lnSpc>
                <a:spcPct val="120000"/>
              </a:lnSpc>
              <a:spcBef>
                <a:spcPts val="1200"/>
              </a:spcBef>
              <a:spcAft>
                <a:spcPts val="0"/>
              </a:spcAft>
              <a:buNone/>
            </a:pPr>
            <a:r>
              <a:rPr lang="en-GB" dirty="0">
                <a:latin typeface="Arial" panose="020B0604020202020204" pitchFamily="34" charset="0"/>
                <a:ea typeface="Times New Roman" panose="02020603050405020304" pitchFamily="18" charset="0"/>
              </a:rPr>
              <a:t>S2: CO</a:t>
            </a:r>
            <a:r>
              <a:rPr lang="en-GB" baseline="-25000" dirty="0">
                <a:latin typeface="Arial" panose="020B0604020202020204" pitchFamily="34" charset="0"/>
                <a:ea typeface="Times New Roman" panose="02020603050405020304" pitchFamily="18" charset="0"/>
              </a:rPr>
              <a:t>2</a:t>
            </a:r>
            <a:r>
              <a:rPr lang="en-GB" dirty="0">
                <a:latin typeface="Arial" panose="020B0604020202020204" pitchFamily="34" charset="0"/>
                <a:ea typeface="Times New Roman" panose="02020603050405020304" pitchFamily="18" charset="0"/>
              </a:rPr>
              <a:t> and climate (time-invariant “pre-industrial” land use mask) </a:t>
            </a:r>
            <a:endParaRPr lang="en-GB" sz="4400" dirty="0">
              <a:latin typeface="Times New Roman" panose="02020603050405020304" pitchFamily="18" charset="0"/>
              <a:ea typeface="Times New Roman" panose="02020603050405020304" pitchFamily="18" charset="0"/>
            </a:endParaRPr>
          </a:p>
          <a:p>
            <a:pPr marL="0" indent="0" algn="just">
              <a:lnSpc>
                <a:spcPct val="120000"/>
              </a:lnSpc>
              <a:spcBef>
                <a:spcPts val="1200"/>
              </a:spcBef>
              <a:spcAft>
                <a:spcPts val="0"/>
              </a:spcAft>
              <a:buNone/>
            </a:pPr>
            <a:r>
              <a:rPr lang="en-GB" dirty="0">
                <a:latin typeface="Arial" panose="020B0604020202020204" pitchFamily="34" charset="0"/>
                <a:ea typeface="Times New Roman" panose="02020603050405020304" pitchFamily="18" charset="0"/>
              </a:rPr>
              <a:t>S3: CO</a:t>
            </a:r>
            <a:r>
              <a:rPr lang="en-GB" baseline="-25000" dirty="0">
                <a:latin typeface="Arial" panose="020B0604020202020204" pitchFamily="34" charset="0"/>
                <a:ea typeface="Times New Roman" panose="02020603050405020304" pitchFamily="18" charset="0"/>
              </a:rPr>
              <a:t>2</a:t>
            </a:r>
            <a:r>
              <a:rPr lang="en-GB" dirty="0">
                <a:latin typeface="Arial" panose="020B0604020202020204" pitchFamily="34" charset="0"/>
                <a:ea typeface="Times New Roman" panose="02020603050405020304" pitchFamily="18" charset="0"/>
              </a:rPr>
              <a:t>, climate and land use (Using updated annual LULCC maps to 2017) </a:t>
            </a:r>
            <a:endParaRPr lang="en-GB" sz="4400" dirty="0">
              <a:latin typeface="Times New Roman" panose="02020603050405020304" pitchFamily="18" charset="0"/>
              <a:ea typeface="Times New Roman" panose="02020603050405020304" pitchFamily="18" charset="0"/>
            </a:endParaRPr>
          </a:p>
          <a:p>
            <a:pPr marL="0" indent="0" algn="just">
              <a:lnSpc>
                <a:spcPct val="120000"/>
              </a:lnSpc>
              <a:spcBef>
                <a:spcPts val="1200"/>
              </a:spcBef>
              <a:spcAft>
                <a:spcPts val="0"/>
              </a:spcAft>
              <a:buNone/>
            </a:pPr>
            <a:r>
              <a:rPr lang="en-GB" dirty="0">
                <a:latin typeface="Arial" panose="020B0604020202020204" pitchFamily="34" charset="0"/>
                <a:ea typeface="Times New Roman" panose="02020603050405020304" pitchFamily="18" charset="0"/>
              </a:rPr>
              <a:t>S4: Land use only (time-invariant “pre-industrial” climate and CO</a:t>
            </a:r>
            <a:r>
              <a:rPr lang="en-GB" baseline="-25000" dirty="0">
                <a:latin typeface="Arial" panose="020B0604020202020204" pitchFamily="34" charset="0"/>
                <a:ea typeface="Times New Roman" panose="02020603050405020304" pitchFamily="18" charset="0"/>
              </a:rPr>
              <a:t>2</a:t>
            </a:r>
            <a:r>
              <a:rPr lang="en-GB" dirty="0">
                <a:latin typeface="Arial" panose="020B0604020202020204" pitchFamily="34" charset="0"/>
                <a:ea typeface="Times New Roman" panose="02020603050405020304" pitchFamily="18" charset="0"/>
              </a:rPr>
              <a:t>, using updated annual LULCC maps to 2017) </a:t>
            </a:r>
            <a:endParaRPr lang="en-GB" sz="4400" dirty="0">
              <a:latin typeface="Times New Roman" panose="02020603050405020304" pitchFamily="18" charset="0"/>
              <a:ea typeface="Times New Roman" panose="02020603050405020304" pitchFamily="18" charset="0"/>
            </a:endParaRPr>
          </a:p>
          <a:p>
            <a:pPr marL="0" indent="0">
              <a:buNone/>
            </a:pPr>
            <a:endParaRPr lang="en-GB" dirty="0"/>
          </a:p>
          <a:p>
            <a:pPr marL="0" indent="0">
              <a:buNone/>
            </a:pPr>
            <a:endParaRPr lang="en-GB" b="1" dirty="0"/>
          </a:p>
          <a:p>
            <a:pPr marL="0" indent="0">
              <a:buNone/>
            </a:pPr>
            <a:endParaRPr lang="en-GB" dirty="0"/>
          </a:p>
        </p:txBody>
      </p:sp>
    </p:spTree>
    <p:extLst>
      <p:ext uri="{BB962C8B-B14F-4D97-AF65-F5344CB8AC3E}">
        <p14:creationId xmlns:p14="http://schemas.microsoft.com/office/powerpoint/2010/main" val="27659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B3BED-2F8E-3E43-8841-88C72A365ACF}"/>
              </a:ext>
            </a:extLst>
          </p:cNvPr>
          <p:cNvSpPr>
            <a:spLocks noGrp="1"/>
          </p:cNvSpPr>
          <p:nvPr>
            <p:ph idx="1"/>
          </p:nvPr>
        </p:nvSpPr>
        <p:spPr>
          <a:xfrm>
            <a:off x="480646" y="638909"/>
            <a:ext cx="8428892" cy="5597768"/>
          </a:xfrm>
        </p:spPr>
        <p:txBody>
          <a:bodyPr>
            <a:normAutofit/>
          </a:bodyPr>
          <a:lstStyle/>
          <a:p>
            <a:pPr marL="0" indent="0">
              <a:buNone/>
            </a:pPr>
            <a:r>
              <a:rPr lang="en-US" u="sng" dirty="0"/>
              <a:t>Nitrogen cycle</a:t>
            </a:r>
          </a:p>
          <a:p>
            <a:pPr marL="0" indent="0">
              <a:buNone/>
            </a:pPr>
            <a:endParaRPr lang="en-GB" dirty="0"/>
          </a:p>
          <a:p>
            <a:pPr marL="0" indent="0">
              <a:buNone/>
            </a:pPr>
            <a:r>
              <a:rPr lang="en-GB" dirty="0"/>
              <a:t>Models having a nitrogen cycle should use time varying Nitrogen inputs as follows:</a:t>
            </a:r>
          </a:p>
          <a:p>
            <a:r>
              <a:rPr lang="en-GB" dirty="0"/>
              <a:t>S0 none (PI CO</a:t>
            </a:r>
            <a:r>
              <a:rPr lang="en-GB" baseline="-25000" dirty="0"/>
              <a:t>2</a:t>
            </a:r>
            <a:r>
              <a:rPr lang="en-GB" dirty="0"/>
              <a:t>, PI </a:t>
            </a:r>
            <a:r>
              <a:rPr lang="en-GB" dirty="0" err="1"/>
              <a:t>Ndep</a:t>
            </a:r>
            <a:r>
              <a:rPr lang="en-GB" dirty="0"/>
              <a:t>, PI climate, PI LC)</a:t>
            </a:r>
          </a:p>
          <a:p>
            <a:r>
              <a:rPr lang="en-GB" dirty="0"/>
              <a:t>S1 CO</a:t>
            </a:r>
            <a:r>
              <a:rPr lang="en-GB" baseline="-25000" dirty="0"/>
              <a:t>2</a:t>
            </a:r>
            <a:r>
              <a:rPr lang="en-GB" dirty="0"/>
              <a:t> + </a:t>
            </a:r>
            <a:r>
              <a:rPr lang="en-GB" dirty="0" err="1"/>
              <a:t>Ndep</a:t>
            </a:r>
            <a:endParaRPr lang="en-GB" dirty="0"/>
          </a:p>
          <a:p>
            <a:r>
              <a:rPr lang="en-GB" dirty="0"/>
              <a:t>S2 CO</a:t>
            </a:r>
            <a:r>
              <a:rPr lang="en-GB" baseline="-25000" dirty="0"/>
              <a:t>2</a:t>
            </a:r>
            <a:r>
              <a:rPr lang="en-GB" dirty="0"/>
              <a:t> + </a:t>
            </a:r>
            <a:r>
              <a:rPr lang="en-GB" dirty="0" err="1"/>
              <a:t>Ndep</a:t>
            </a:r>
            <a:r>
              <a:rPr lang="en-GB" dirty="0"/>
              <a:t> + climate </a:t>
            </a:r>
          </a:p>
          <a:p>
            <a:r>
              <a:rPr lang="en-GB" dirty="0"/>
              <a:t>S3 CO</a:t>
            </a:r>
            <a:r>
              <a:rPr lang="en-GB" baseline="-25000" dirty="0"/>
              <a:t>2</a:t>
            </a:r>
            <a:r>
              <a:rPr lang="en-GB" dirty="0"/>
              <a:t> + </a:t>
            </a:r>
            <a:r>
              <a:rPr lang="en-GB" dirty="0" err="1"/>
              <a:t>Ndep</a:t>
            </a:r>
            <a:r>
              <a:rPr lang="en-GB" dirty="0"/>
              <a:t> + climate + LCC + N fertiliser</a:t>
            </a:r>
          </a:p>
          <a:p>
            <a:r>
              <a:rPr lang="en-GB" dirty="0"/>
              <a:t>S4 LCC + N fertiliser</a:t>
            </a:r>
          </a:p>
          <a:p>
            <a:endParaRPr lang="en-US" dirty="0"/>
          </a:p>
        </p:txBody>
      </p:sp>
    </p:spTree>
    <p:extLst>
      <p:ext uri="{BB962C8B-B14F-4D97-AF65-F5344CB8AC3E}">
        <p14:creationId xmlns:p14="http://schemas.microsoft.com/office/powerpoint/2010/main" val="392929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8E7663-D593-7F44-AB84-865EFC0D79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684" y="2986633"/>
            <a:ext cx="4510454" cy="3552947"/>
          </a:xfrm>
          <a:prstGeom prst="rect">
            <a:avLst/>
          </a:prstGeom>
          <a:noFill/>
          <a:ln>
            <a:noFill/>
          </a:ln>
        </p:spPr>
      </p:pic>
      <p:pic>
        <p:nvPicPr>
          <p:cNvPr id="6" name="Picture 5">
            <a:extLst>
              <a:ext uri="{FF2B5EF4-FFF2-40B4-BE49-F238E27FC236}">
                <a16:creationId xmlns:a16="http://schemas.microsoft.com/office/drawing/2014/main" id="{9DDED7F0-5BBD-E841-AD45-DCB7582639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59165" y="3035419"/>
            <a:ext cx="4684835" cy="3455377"/>
          </a:xfrm>
          <a:prstGeom prst="rect">
            <a:avLst/>
          </a:prstGeom>
          <a:noFill/>
          <a:ln>
            <a:noFill/>
          </a:ln>
        </p:spPr>
      </p:pic>
      <p:sp>
        <p:nvSpPr>
          <p:cNvPr id="7" name="Rectangle 6">
            <a:extLst>
              <a:ext uri="{FF2B5EF4-FFF2-40B4-BE49-F238E27FC236}">
                <a16:creationId xmlns:a16="http://schemas.microsoft.com/office/drawing/2014/main" id="{95E69EFF-24CF-6847-B1CC-B597E3AA8A87}"/>
              </a:ext>
            </a:extLst>
          </p:cNvPr>
          <p:cNvSpPr/>
          <p:nvPr/>
        </p:nvSpPr>
        <p:spPr>
          <a:xfrm>
            <a:off x="140677" y="269357"/>
            <a:ext cx="9003323" cy="2462213"/>
          </a:xfrm>
          <a:prstGeom prst="rect">
            <a:avLst/>
          </a:prstGeom>
        </p:spPr>
        <p:txBody>
          <a:bodyPr wrap="square">
            <a:spAutoFit/>
          </a:bodyPr>
          <a:lstStyle/>
          <a:p>
            <a:pPr>
              <a:spcAft>
                <a:spcPts val="0"/>
              </a:spcAft>
            </a:pPr>
            <a:r>
              <a:rPr lang="en-US" sz="2800" b="1" dirty="0">
                <a:uFill>
                  <a:solidFill>
                    <a:srgbClr val="0000FF"/>
                  </a:solidFill>
                </a:uFill>
                <a:latin typeface="+mj-lt"/>
                <a:ea typeface="Times New Roman" panose="02020603050405020304" pitchFamily="18" charset="0"/>
              </a:rPr>
              <a:t>LULCC forcing</a:t>
            </a:r>
            <a:endParaRPr lang="en-GB" sz="2800" b="1" dirty="0">
              <a:latin typeface="+mj-lt"/>
              <a:ea typeface="Times New Roman" panose="02020603050405020304" pitchFamily="18" charset="0"/>
            </a:endParaRPr>
          </a:p>
          <a:p>
            <a:pPr>
              <a:spcAft>
                <a:spcPts val="0"/>
              </a:spcAft>
            </a:pPr>
            <a:r>
              <a:rPr lang="en-US" dirty="0">
                <a:solidFill>
                  <a:srgbClr val="0000FF"/>
                </a:solidFill>
                <a:uFill>
                  <a:solidFill>
                    <a:srgbClr val="0000FF"/>
                  </a:solidFill>
                </a:uFill>
                <a:latin typeface="Arial" panose="020B0604020202020204" pitchFamily="34" charset="0"/>
                <a:ea typeface="Times New Roman" panose="02020603050405020304" pitchFamily="18" charset="0"/>
              </a:rPr>
              <a:t> </a:t>
            </a:r>
            <a:endParaRPr lang="en-GB" sz="2800" dirty="0">
              <a:latin typeface="Times New Roman" panose="02020603050405020304" pitchFamily="18" charset="0"/>
              <a:ea typeface="Times New Roman" panose="02020603050405020304" pitchFamily="18" charset="0"/>
            </a:endParaRPr>
          </a:p>
          <a:p>
            <a:pPr>
              <a:spcAft>
                <a:spcPts val="0"/>
              </a:spcAft>
            </a:pPr>
            <a:r>
              <a:rPr lang="en-GB" dirty="0">
                <a:latin typeface="Arial" panose="020B0604020202020204" pitchFamily="34" charset="0"/>
                <a:ea typeface="Times New Roman" panose="02020603050405020304" pitchFamily="18" charset="0"/>
              </a:rPr>
              <a:t>Land-use states for the years 850-2012, and land-use transitions for the years 850-2011, are the same as LUH2 v2h (released for CMIP6).</a:t>
            </a:r>
            <a:endParaRPr lang="en-GB" sz="2800" dirty="0">
              <a:latin typeface="Times New Roman" panose="02020603050405020304" pitchFamily="18" charset="0"/>
              <a:ea typeface="Times New Roman" panose="02020603050405020304" pitchFamily="18" charset="0"/>
            </a:endParaRPr>
          </a:p>
          <a:p>
            <a:pPr>
              <a:spcAft>
                <a:spcPts val="0"/>
              </a:spcAft>
            </a:pPr>
            <a:r>
              <a:rPr lang="en-GB" dirty="0">
                <a:latin typeface="Arial" panose="020B0604020202020204" pitchFamily="34" charset="0"/>
                <a:ea typeface="Times New Roman" panose="02020603050405020304" pitchFamily="18" charset="0"/>
              </a:rPr>
              <a:t> </a:t>
            </a:r>
            <a:endParaRPr lang="en-GB" sz="2800" dirty="0">
              <a:latin typeface="Times New Roman" panose="02020603050405020304" pitchFamily="18" charset="0"/>
              <a:ea typeface="Times New Roman" panose="02020603050405020304" pitchFamily="18" charset="0"/>
            </a:endParaRPr>
          </a:p>
          <a:p>
            <a:pPr>
              <a:spcAft>
                <a:spcPts val="0"/>
              </a:spcAft>
            </a:pPr>
            <a:r>
              <a:rPr lang="en-GB" dirty="0">
                <a:latin typeface="Arial" panose="020B0604020202020204" pitchFamily="34" charset="0"/>
                <a:ea typeface="Times New Roman" panose="02020603050405020304" pitchFamily="18" charset="0"/>
              </a:rPr>
              <a:t>Land-use states for the years 2013-2018, and land-use transitions for the years 2012-2017, are new, based on new inputs from HYDE, and new FAO data for the national wood harvest demands.</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9401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1981</TotalTime>
  <Words>1763</Words>
  <Application>Microsoft Macintosh PowerPoint</Application>
  <PresentationFormat>On-screen Show (4:3)</PresentationFormat>
  <Paragraphs>193</Paragraphs>
  <Slides>21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Arial Narrow</vt:lpstr>
      <vt:lpstr>Calibri</vt:lpstr>
      <vt:lpstr>Helvetica Neue</vt:lpstr>
      <vt:lpstr>Times New Roman</vt:lpstr>
      <vt:lpstr>Office Theme</vt:lpstr>
      <vt:lpstr>TRENDY project: Overview, Lessons, future directions   </vt:lpstr>
      <vt:lpstr>Global Carbon Budget Annual Updates</vt:lpstr>
      <vt:lpstr>Trendy and the Global Carbon Project</vt:lpstr>
      <vt:lpstr>PowerPoint Presentation</vt:lpstr>
      <vt:lpstr>PowerPoint Presentation</vt:lpstr>
      <vt:lpstr>Typical Annual Experimental Timeline</vt:lpstr>
      <vt:lpstr>PowerPoint Presentation</vt:lpstr>
      <vt:lpstr>PowerPoint Presentation</vt:lpstr>
      <vt:lpstr>PowerPoint Presentation</vt:lpstr>
      <vt:lpstr>Courtesy, Beni Stocker</vt:lpstr>
      <vt:lpstr>Criteria for budget Inclusion</vt:lpstr>
      <vt:lpstr>+ Benchmarking : iLamb</vt:lpstr>
      <vt:lpstr>PowerPoint Presentation</vt:lpstr>
      <vt:lpstr>Summary Benchmark Statistics</vt:lpstr>
      <vt:lpstr>Challenges: Land-Use Change Emissions</vt:lpstr>
      <vt:lpstr>PowerPoint Presentation</vt:lpstr>
      <vt:lpstr>Challenges: Budget ImBalance (BIM)</vt:lpstr>
      <vt:lpstr>BIM: Budget Imbalance / Unexplained Carbon</vt:lpstr>
      <vt:lpstr>TRENDY Challenges </vt:lpstr>
      <vt:lpstr>Future Plans</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Trendy experiments and results Stephen Sitch, University of Exeter</dc:title>
  <dc:creator>Stephen Sitch</dc:creator>
  <cp:lastModifiedBy>Sitch, Stephen</cp:lastModifiedBy>
  <cp:revision>163</cp:revision>
  <dcterms:created xsi:type="dcterms:W3CDTF">2015-10-24T14:23:02Z</dcterms:created>
  <dcterms:modified xsi:type="dcterms:W3CDTF">2019-01-20T13:12:49Z</dcterms:modified>
</cp:coreProperties>
</file>