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notesSlides/notesSlide5.xml" ContentType="application/vnd.openxmlformats-officedocument.presentationml.notesSlide+xml"/>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notesSlides/notesSlide6.xml" ContentType="application/vnd.openxmlformats-officedocument.presentationml.notesSlide+xml"/>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ppt/embeddings/oleObject85.bin" ContentType="application/vnd.openxmlformats-officedocument.oleObject"/>
  <Override PartName="/ppt/embeddings/oleObject86.bin" ContentType="application/vnd.openxmlformats-officedocument.oleObject"/>
  <Override PartName="/ppt/embeddings/oleObject87.bin" ContentType="application/vnd.openxmlformats-officedocument.oleObject"/>
  <Override PartName="/ppt/embeddings/oleObject88.bin" ContentType="application/vnd.openxmlformats-officedocument.oleObject"/>
  <Override PartName="/ppt/embeddings/oleObject89.bin" ContentType="application/vnd.openxmlformats-officedocument.oleObject"/>
  <Override PartName="/ppt/embeddings/oleObject90.bin" ContentType="application/vnd.openxmlformats-officedocument.oleObject"/>
  <Override PartName="/ppt/embeddings/oleObject91.bin" ContentType="application/vnd.openxmlformats-officedocument.oleObject"/>
  <Override PartName="/ppt/embeddings/oleObject92.bin" ContentType="application/vnd.openxmlformats-officedocument.oleObject"/>
  <Override PartName="/ppt/embeddings/oleObject93.bin" ContentType="application/vnd.openxmlformats-officedocument.oleObject"/>
  <Override PartName="/ppt/embeddings/oleObject94.bin" ContentType="application/vnd.openxmlformats-officedocument.oleObject"/>
  <Override PartName="/ppt/embeddings/oleObject95.bin" ContentType="application/vnd.openxmlformats-officedocument.oleObject"/>
  <Override PartName="/ppt/embeddings/oleObject96.bin" ContentType="application/vnd.openxmlformats-officedocument.oleObject"/>
  <Override PartName="/ppt/embeddings/oleObject97.bin" ContentType="application/vnd.openxmlformats-officedocument.oleObject"/>
  <Override PartName="/ppt/embeddings/oleObject98.bin" ContentType="application/vnd.openxmlformats-officedocument.oleObject"/>
  <Override PartName="/ppt/embeddings/oleObject99.bin" ContentType="application/vnd.openxmlformats-officedocument.oleObject"/>
  <Override PartName="/ppt/embeddings/oleObject100.bin" ContentType="application/vnd.openxmlformats-officedocument.oleObject"/>
  <Override PartName="/ppt/embeddings/oleObject101.bin" ContentType="application/vnd.openxmlformats-officedocument.oleObject"/>
  <Override PartName="/ppt/embeddings/oleObject102.bin" ContentType="application/vnd.openxmlformats-officedocument.oleObject"/>
  <Override PartName="/ppt/embeddings/oleObject103.bin" ContentType="application/vnd.openxmlformats-officedocument.oleObject"/>
  <Override PartName="/ppt/embeddings/oleObject104.bin" ContentType="application/vnd.openxmlformats-officedocument.oleObject"/>
  <Override PartName="/ppt/embeddings/oleObject105.bin" ContentType="application/vnd.openxmlformats-officedocument.oleObject"/>
  <Override PartName="/ppt/embeddings/oleObject106.bin" ContentType="application/vnd.openxmlformats-officedocument.oleObject"/>
  <Override PartName="/ppt/embeddings/oleObject107.bin" ContentType="application/vnd.openxmlformats-officedocument.oleObject"/>
  <Override PartName="/ppt/embeddings/oleObject108.bin" ContentType="application/vnd.openxmlformats-officedocument.oleObject"/>
  <Override PartName="/ppt/embeddings/oleObject109.bin" ContentType="application/vnd.openxmlformats-officedocument.oleObject"/>
  <Override PartName="/ppt/embeddings/oleObject110.bin" ContentType="application/vnd.openxmlformats-officedocument.oleObject"/>
  <Override PartName="/ppt/embeddings/oleObject111.bin" ContentType="application/vnd.openxmlformats-officedocument.oleObject"/>
  <Override PartName="/ppt/embeddings/oleObject112.bin" ContentType="application/vnd.openxmlformats-officedocument.oleObject"/>
  <Override PartName="/ppt/embeddings/oleObject113.bin" ContentType="application/vnd.openxmlformats-officedocument.oleObject"/>
  <Override PartName="/ppt/embeddings/oleObject114.bin" ContentType="application/vnd.openxmlformats-officedocument.oleObject"/>
  <Override PartName="/ppt/embeddings/oleObject115.bin" ContentType="application/vnd.openxmlformats-officedocument.oleObject"/>
  <Override PartName="/ppt/notesSlides/notesSlide7.xml" ContentType="application/vnd.openxmlformats-officedocument.presentationml.notesSlide+xml"/>
  <Override PartName="/ppt/embeddings/oleObject116.bin" ContentType="application/vnd.openxmlformats-officedocument.oleObject"/>
  <Override PartName="/ppt/embeddings/oleObject117.bin" ContentType="application/vnd.openxmlformats-officedocument.oleObject"/>
  <Override PartName="/ppt/embeddings/oleObject118.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2"/>
  </p:notesMasterIdLst>
  <p:handoutMasterIdLst>
    <p:handoutMasterId r:id="rId63"/>
  </p:handoutMasterIdLst>
  <p:sldIdLst>
    <p:sldId id="366" r:id="rId2"/>
    <p:sldId id="367" r:id="rId3"/>
    <p:sldId id="368" r:id="rId4"/>
    <p:sldId id="369" r:id="rId5"/>
    <p:sldId id="370" r:id="rId6"/>
    <p:sldId id="371" r:id="rId7"/>
    <p:sldId id="372" r:id="rId8"/>
    <p:sldId id="373" r:id="rId9"/>
    <p:sldId id="374" r:id="rId10"/>
    <p:sldId id="376" r:id="rId11"/>
    <p:sldId id="377" r:id="rId12"/>
    <p:sldId id="378" r:id="rId13"/>
    <p:sldId id="380" r:id="rId14"/>
    <p:sldId id="379" r:id="rId15"/>
    <p:sldId id="384" r:id="rId16"/>
    <p:sldId id="385" r:id="rId17"/>
    <p:sldId id="386" r:id="rId18"/>
    <p:sldId id="387" r:id="rId19"/>
    <p:sldId id="389" r:id="rId20"/>
    <p:sldId id="390" r:id="rId21"/>
    <p:sldId id="39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2" r:id="rId44"/>
    <p:sldId id="313" r:id="rId45"/>
    <p:sldId id="314" r:id="rId46"/>
    <p:sldId id="315" r:id="rId47"/>
    <p:sldId id="316" r:id="rId48"/>
    <p:sldId id="317" r:id="rId49"/>
    <p:sldId id="318" r:id="rId50"/>
    <p:sldId id="319" r:id="rId51"/>
    <p:sldId id="359" r:id="rId52"/>
    <p:sldId id="360" r:id="rId53"/>
    <p:sldId id="361" r:id="rId54"/>
    <p:sldId id="362" r:id="rId55"/>
    <p:sldId id="327" r:id="rId56"/>
    <p:sldId id="328" r:id="rId57"/>
    <p:sldId id="329" r:id="rId58"/>
    <p:sldId id="330" r:id="rId59"/>
    <p:sldId id="331" r:id="rId60"/>
    <p:sldId id="332" r:id="rId61"/>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00"/>
    <a:srgbClr val="FF8000"/>
    <a:srgbClr val="000058"/>
    <a:srgbClr val="000066"/>
    <a:srgbClr val="251E7C"/>
    <a:srgbClr val="D9F2FF"/>
    <a:srgbClr val="A3E0FF"/>
    <a:srgbClr val="835CFE"/>
    <a:srgbClr val="5B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12" autoAdjust="0"/>
  </p:normalViewPr>
  <p:slideViewPr>
    <p:cSldViewPr>
      <p:cViewPr varScale="1">
        <p:scale>
          <a:sx n="73" d="100"/>
          <a:sy n="73" d="100"/>
        </p:scale>
        <p:origin x="-17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6" Type="http://schemas.openxmlformats.org/officeDocument/2006/relationships/image" Target="../media/image32.wmf"/><Relationship Id="rId7" Type="http://schemas.openxmlformats.org/officeDocument/2006/relationships/image" Target="../media/image33.wmf"/><Relationship Id="rId8" Type="http://schemas.openxmlformats.org/officeDocument/2006/relationships/image" Target="../media/image34.wmf"/><Relationship Id="rId1" Type="http://schemas.openxmlformats.org/officeDocument/2006/relationships/image" Target="../media/image27.wmf"/><Relationship Id="rId2"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5.wmf"/><Relationship Id="rId2" Type="http://schemas.openxmlformats.org/officeDocument/2006/relationships/image" Target="../media/image36.wmf"/><Relationship Id="rId3"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1" Type="http://schemas.openxmlformats.org/officeDocument/2006/relationships/image" Target="../media/image38.wmf"/><Relationship Id="rId2" Type="http://schemas.openxmlformats.org/officeDocument/2006/relationships/image" Target="../media/image3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0.wmf"/><Relationship Id="rId2" Type="http://schemas.openxmlformats.org/officeDocument/2006/relationships/image" Target="../media/image41.wmf"/><Relationship Id="rId3" Type="http://schemas.openxmlformats.org/officeDocument/2006/relationships/image" Target="../media/image4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3.wmf"/><Relationship Id="rId2" Type="http://schemas.openxmlformats.org/officeDocument/2006/relationships/image" Target="../media/image44.wmf"/><Relationship Id="rId3" Type="http://schemas.openxmlformats.org/officeDocument/2006/relationships/image" Target="../media/image4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8.wmf"/><Relationship Id="rId4" Type="http://schemas.openxmlformats.org/officeDocument/2006/relationships/image" Target="../media/image49.wmf"/><Relationship Id="rId5" Type="http://schemas.openxmlformats.org/officeDocument/2006/relationships/image" Target="../media/image50.wmf"/><Relationship Id="rId6" Type="http://schemas.openxmlformats.org/officeDocument/2006/relationships/image" Target="../media/image51.wmf"/><Relationship Id="rId1" Type="http://schemas.openxmlformats.org/officeDocument/2006/relationships/image" Target="../media/image46.wmf"/><Relationship Id="rId2" Type="http://schemas.openxmlformats.org/officeDocument/2006/relationships/image" Target="../media/image4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4.wmf"/><Relationship Id="rId4" Type="http://schemas.openxmlformats.org/officeDocument/2006/relationships/image" Target="../media/image55.wmf"/><Relationship Id="rId1" Type="http://schemas.openxmlformats.org/officeDocument/2006/relationships/image" Target="../media/image52.wmf"/><Relationship Id="rId2" Type="http://schemas.openxmlformats.org/officeDocument/2006/relationships/image" Target="../media/image5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52.wmf"/><Relationship Id="rId4" Type="http://schemas.openxmlformats.org/officeDocument/2006/relationships/image" Target="../media/image58.wmf"/><Relationship Id="rId1" Type="http://schemas.openxmlformats.org/officeDocument/2006/relationships/image" Target="../media/image56.wmf"/><Relationship Id="rId2" Type="http://schemas.openxmlformats.org/officeDocument/2006/relationships/image" Target="../media/image5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7.wmf"/><Relationship Id="rId2" Type="http://schemas.openxmlformats.org/officeDocument/2006/relationships/image" Target="../media/image59.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8.wmf"/><Relationship Id="rId4" Type="http://schemas.openxmlformats.org/officeDocument/2006/relationships/image" Target="../media/image49.wmf"/><Relationship Id="rId5" Type="http://schemas.openxmlformats.org/officeDocument/2006/relationships/image" Target="../media/image50.wmf"/><Relationship Id="rId6" Type="http://schemas.openxmlformats.org/officeDocument/2006/relationships/image" Target="../media/image51.wmf"/><Relationship Id="rId1" Type="http://schemas.openxmlformats.org/officeDocument/2006/relationships/image" Target="../media/image46.wmf"/><Relationship Id="rId2"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4.wmf"/><Relationship Id="rId4" Type="http://schemas.openxmlformats.org/officeDocument/2006/relationships/image" Target="../media/image55.wmf"/><Relationship Id="rId1" Type="http://schemas.openxmlformats.org/officeDocument/2006/relationships/image" Target="../media/image61.wmf"/><Relationship Id="rId2" Type="http://schemas.openxmlformats.org/officeDocument/2006/relationships/image" Target="../media/image6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4.wmf"/><Relationship Id="rId4" Type="http://schemas.openxmlformats.org/officeDocument/2006/relationships/image" Target="../media/image55.wmf"/><Relationship Id="rId1" Type="http://schemas.openxmlformats.org/officeDocument/2006/relationships/image" Target="../media/image63.wmf"/><Relationship Id="rId2" Type="http://schemas.openxmlformats.org/officeDocument/2006/relationships/image" Target="../media/image6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65.wmf"/><Relationship Id="rId2" Type="http://schemas.openxmlformats.org/officeDocument/2006/relationships/image" Target="../media/image66.wmf"/><Relationship Id="rId3" Type="http://schemas.openxmlformats.org/officeDocument/2006/relationships/image" Target="../media/image6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71.wmf"/><Relationship Id="rId4" Type="http://schemas.openxmlformats.org/officeDocument/2006/relationships/image" Target="../media/image72.wmf"/><Relationship Id="rId5" Type="http://schemas.openxmlformats.org/officeDocument/2006/relationships/image" Target="../media/image73.wmf"/><Relationship Id="rId6" Type="http://schemas.openxmlformats.org/officeDocument/2006/relationships/image" Target="../media/image74.wmf"/><Relationship Id="rId7" Type="http://schemas.openxmlformats.org/officeDocument/2006/relationships/image" Target="../media/image75.wmf"/><Relationship Id="rId8" Type="http://schemas.openxmlformats.org/officeDocument/2006/relationships/image" Target="../media/image76.wmf"/><Relationship Id="rId1" Type="http://schemas.openxmlformats.org/officeDocument/2006/relationships/image" Target="../media/image69.wmf"/><Relationship Id="rId2" Type="http://schemas.openxmlformats.org/officeDocument/2006/relationships/image" Target="../media/image7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74.wmf"/><Relationship Id="rId4" Type="http://schemas.openxmlformats.org/officeDocument/2006/relationships/image" Target="../media/image75.wmf"/><Relationship Id="rId1" Type="http://schemas.openxmlformats.org/officeDocument/2006/relationships/image" Target="../media/image77.wmf"/><Relationship Id="rId2" Type="http://schemas.openxmlformats.org/officeDocument/2006/relationships/image" Target="../media/image7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79.wmf"/><Relationship Id="rId2" Type="http://schemas.openxmlformats.org/officeDocument/2006/relationships/image" Target="../media/image80.wmf"/><Relationship Id="rId3" Type="http://schemas.openxmlformats.org/officeDocument/2006/relationships/image" Target="../media/image8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85.wmf"/><Relationship Id="rId4" Type="http://schemas.openxmlformats.org/officeDocument/2006/relationships/image" Target="../media/image86.wmf"/><Relationship Id="rId5" Type="http://schemas.openxmlformats.org/officeDocument/2006/relationships/image" Target="../media/image87.wmf"/><Relationship Id="rId1" Type="http://schemas.openxmlformats.org/officeDocument/2006/relationships/image" Target="../media/image83.wmf"/><Relationship Id="rId2" Type="http://schemas.openxmlformats.org/officeDocument/2006/relationships/image" Target="../media/image84.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84.wmf"/><Relationship Id="rId2" Type="http://schemas.openxmlformats.org/officeDocument/2006/relationships/image" Target="../media/image86.wmf"/><Relationship Id="rId3" Type="http://schemas.openxmlformats.org/officeDocument/2006/relationships/image" Target="../media/image87.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88.wmf"/><Relationship Id="rId2" Type="http://schemas.openxmlformats.org/officeDocument/2006/relationships/image" Target="../media/image89.wmf"/><Relationship Id="rId3" Type="http://schemas.openxmlformats.org/officeDocument/2006/relationships/image" Target="../media/image9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wmf"/><Relationship Id="rId1" Type="http://schemas.openxmlformats.org/officeDocument/2006/relationships/image" Target="../media/image4.wmf"/><Relationship Id="rId2"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91.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94.wmf"/><Relationship Id="rId4" Type="http://schemas.openxmlformats.org/officeDocument/2006/relationships/image" Target="../media/image72.wmf"/><Relationship Id="rId5" Type="http://schemas.openxmlformats.org/officeDocument/2006/relationships/image" Target="../media/image95.wmf"/><Relationship Id="rId6" Type="http://schemas.openxmlformats.org/officeDocument/2006/relationships/image" Target="../media/image96.wmf"/><Relationship Id="rId1" Type="http://schemas.openxmlformats.org/officeDocument/2006/relationships/image" Target="../media/image92.wmf"/><Relationship Id="rId2" Type="http://schemas.openxmlformats.org/officeDocument/2006/relationships/image" Target="../media/image93.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95.wmf"/><Relationship Id="rId4" Type="http://schemas.openxmlformats.org/officeDocument/2006/relationships/image" Target="../media/image96.wmf"/><Relationship Id="rId1" Type="http://schemas.openxmlformats.org/officeDocument/2006/relationships/image" Target="../media/image93.wmf"/><Relationship Id="rId2" Type="http://schemas.openxmlformats.org/officeDocument/2006/relationships/image" Target="../media/image94.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97.wmf"/><Relationship Id="rId2" Type="http://schemas.openxmlformats.org/officeDocument/2006/relationships/image" Target="../media/image98.wmf"/><Relationship Id="rId3" Type="http://schemas.openxmlformats.org/officeDocument/2006/relationships/image" Target="../media/image9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1" Type="http://schemas.openxmlformats.org/officeDocument/2006/relationships/image" Target="../media/image8.wmf"/><Relationship Id="rId2"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 Id="rId3"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 Id="rId3"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1" Type="http://schemas.openxmlformats.org/officeDocument/2006/relationships/image" Target="../media/image17.wmf"/><Relationship Id="rId2"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en-GB"/>
          </a:p>
        </p:txBody>
      </p:sp>
      <p:sp>
        <p:nvSpPr>
          <p:cNvPr id="19251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en-GB"/>
          </a:p>
        </p:txBody>
      </p:sp>
      <p:sp>
        <p:nvSpPr>
          <p:cNvPr id="19251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en-GB"/>
          </a:p>
        </p:txBody>
      </p:sp>
      <p:sp>
        <p:nvSpPr>
          <p:cNvPr id="19251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94865C27-5B96-4E50-88B6-65D7DDA02E8A}" type="slidenum">
              <a:rPr lang="en-GB"/>
              <a:pPr/>
              <a:t>‹#›</a:t>
            </a:fld>
            <a:endParaRPr lang="en-GB"/>
          </a:p>
        </p:txBody>
      </p:sp>
    </p:spTree>
    <p:extLst>
      <p:ext uri="{BB962C8B-B14F-4D97-AF65-F5344CB8AC3E}">
        <p14:creationId xmlns:p14="http://schemas.microsoft.com/office/powerpoint/2010/main" val="3402590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vl1pPr>
          </a:lstStyle>
          <a:p>
            <a:endParaRPr lang="en-GB"/>
          </a:p>
        </p:txBody>
      </p:sp>
      <p:sp>
        <p:nvSpPr>
          <p:cNvPr id="35843"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endParaRPr lang="en-GB"/>
          </a:p>
        </p:txBody>
      </p:sp>
      <p:sp>
        <p:nvSpPr>
          <p:cNvPr id="35844"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5846"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vl1pPr>
          </a:lstStyle>
          <a:p>
            <a:endParaRPr lang="en-GB"/>
          </a:p>
        </p:txBody>
      </p:sp>
      <p:sp>
        <p:nvSpPr>
          <p:cNvPr id="35847"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B909C93C-9084-4E7F-8D55-66961C6EC39A}" type="slidenum">
              <a:rPr lang="en-GB"/>
              <a:pPr/>
              <a:t>‹#›</a:t>
            </a:fld>
            <a:endParaRPr lang="en-GB"/>
          </a:p>
        </p:txBody>
      </p:sp>
    </p:spTree>
    <p:extLst>
      <p:ext uri="{BB962C8B-B14F-4D97-AF65-F5344CB8AC3E}">
        <p14:creationId xmlns:p14="http://schemas.microsoft.com/office/powerpoint/2010/main" val="11968977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1A34116-5AFF-8640-935C-ADED8D2F6ECF}" type="slidenum">
              <a:rPr lang="en-GB"/>
              <a:pPr/>
              <a:t>21</a:t>
            </a:fld>
            <a:endParaRPr lang="en-GB"/>
          </a:p>
        </p:txBody>
      </p:sp>
      <p:sp>
        <p:nvSpPr>
          <p:cNvPr id="36866" name="Slide Image Placeholder 1"/>
          <p:cNvSpPr>
            <a:spLocks noGrp="1" noRot="1" noChangeAspect="1" noTextEdit="1"/>
          </p:cNvSpPr>
          <p:nvPr>
            <p:ph type="sldImg"/>
          </p:nvPr>
        </p:nvSpPr>
        <p:spPr>
          <a:xfrm>
            <a:off x="992188" y="768350"/>
            <a:ext cx="5114925" cy="3836988"/>
          </a:xfrm>
          <a:ln/>
          <a:extLst>
            <a:ext uri="{FAA26D3D-D897-4be2-8F04-BA451C77F1D7}">
              <ma14:placeholderFlag xmlns:ma14="http://schemas.microsoft.com/office/mac/drawingml/2011/main" val="1"/>
            </a:ext>
          </a:extLst>
        </p:spPr>
      </p:sp>
      <p:sp>
        <p:nvSpPr>
          <p:cNvPr id="36867" name="Notes Placeholder 2"/>
          <p:cNvSpPr>
            <a:spLocks noGrp="1"/>
          </p:cNvSpPr>
          <p:nvPr>
            <p:ph type="body" idx="1"/>
          </p:nvPr>
        </p:nvSpPr>
        <p:spPr/>
        <p:txBody>
          <a:bodyPr/>
          <a:lstStyle/>
          <a:p>
            <a:pPr defTabSz="457200">
              <a:spcBef>
                <a:spcPct val="0"/>
              </a:spcBef>
            </a:pPr>
            <a:r>
              <a:rPr lang="en-US"/>
              <a:t>In this schematic diagram of receptor-mediated endocytosis, (1)the molecules that will be internalized bind to specific receptors on the surface of the plasma membrane. (2)Receptor-ligand complexes accumulate in coated pits, where (3)invaginatson is facilitated by adaptor protein, clathrin, and dynamin on the cytosolic surface of the membrane. The result is (4)an internalized coated vesicle that (5)quickly loses its clathrin coat. The uncoated vesicle is now free to (6)fuse with other intracellular membranes, usually a membrane surrounding an early endosome, where internalized material is sorted. The fate of the receptors and the ingested molecules depends on the nature of the material. Transport vesicles often (7a) carry material to a late endosome for digestion. Alternative pathways include (7b)recycling to the plasma membrane or (7c)transport to another region of the plasma membrane and exocytosis(called transcytosis).</a:t>
            </a:r>
            <a:r>
              <a:rPr lang="en-US" b="1"/>
              <a:t> </a:t>
            </a:r>
            <a:endParaRPr lang="en-US"/>
          </a:p>
        </p:txBody>
      </p:sp>
      <p:sp>
        <p:nvSpPr>
          <p:cNvPr id="36868" name="Slide Number Placeholder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495300">
              <a:defRPr>
                <a:solidFill>
                  <a:schemeClr val="tx1"/>
                </a:solidFill>
                <a:latin typeface="Arial" charset="0"/>
                <a:ea typeface="ＭＳ Ｐゴシック" charset="0"/>
              </a:defRPr>
            </a:lvl1pPr>
            <a:lvl2pPr marL="41087675" indent="-40592375" defTabSz="495300">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marL="47842488" indent="-46356588" defTabSz="495300">
              <a:defRPr>
                <a:solidFill>
                  <a:schemeClr val="tx1"/>
                </a:solidFill>
                <a:latin typeface="Arial" charset="0"/>
                <a:ea typeface="ＭＳ Ｐゴシック" charset="0"/>
              </a:defRPr>
            </a:lvl4pPr>
            <a:lvl5pPr marL="48337788" indent="-46356588" defTabSz="495300">
              <a:defRPr>
                <a:solidFill>
                  <a:schemeClr val="tx1"/>
                </a:solidFill>
                <a:latin typeface="Arial" charset="0"/>
                <a:ea typeface="ＭＳ Ｐゴシック" charset="0"/>
              </a:defRPr>
            </a:lvl5pPr>
            <a:lvl6pPr marL="48794988" indent="-46356588" defTabSz="495300" fontAlgn="base">
              <a:spcBef>
                <a:spcPct val="0"/>
              </a:spcBef>
              <a:spcAft>
                <a:spcPct val="0"/>
              </a:spcAft>
              <a:defRPr>
                <a:solidFill>
                  <a:schemeClr val="tx1"/>
                </a:solidFill>
                <a:latin typeface="Arial" charset="0"/>
                <a:ea typeface="ＭＳ Ｐゴシック" charset="0"/>
              </a:defRPr>
            </a:lvl6pPr>
            <a:lvl7pPr marL="49252188" indent="-46356588" defTabSz="495300" fontAlgn="base">
              <a:spcBef>
                <a:spcPct val="0"/>
              </a:spcBef>
              <a:spcAft>
                <a:spcPct val="0"/>
              </a:spcAft>
              <a:defRPr>
                <a:solidFill>
                  <a:schemeClr val="tx1"/>
                </a:solidFill>
                <a:latin typeface="Arial" charset="0"/>
                <a:ea typeface="ＭＳ Ｐゴシック" charset="0"/>
              </a:defRPr>
            </a:lvl7pPr>
            <a:lvl8pPr marL="49709388" indent="-46356588" defTabSz="495300" fontAlgn="base">
              <a:spcBef>
                <a:spcPct val="0"/>
              </a:spcBef>
              <a:spcAft>
                <a:spcPct val="0"/>
              </a:spcAft>
              <a:defRPr>
                <a:solidFill>
                  <a:schemeClr val="tx1"/>
                </a:solidFill>
                <a:latin typeface="Arial" charset="0"/>
                <a:ea typeface="ＭＳ Ｐゴシック" charset="0"/>
              </a:defRPr>
            </a:lvl8pPr>
            <a:lvl9pPr marL="50166588" indent="-46356588" defTabSz="495300" fontAlgn="base">
              <a:spcBef>
                <a:spcPct val="0"/>
              </a:spcBef>
              <a:spcAft>
                <a:spcPct val="0"/>
              </a:spcAft>
              <a:defRPr>
                <a:solidFill>
                  <a:schemeClr val="tx1"/>
                </a:solidFill>
                <a:latin typeface="Arial" charset="0"/>
                <a:ea typeface="ＭＳ Ｐゴシック" charset="0"/>
              </a:defRPr>
            </a:lvl9pPr>
          </a:lstStyle>
          <a:p>
            <a:pPr algn="r"/>
            <a:fld id="{586B0E62-F819-2248-810F-F55621933654}" type="slidenum">
              <a:rPr lang="en-US" sz="1300">
                <a:latin typeface="Calibri" charset="0"/>
                <a:cs typeface="ＭＳ Ｐゴシック" charset="0"/>
              </a:rPr>
              <a:pPr algn="r"/>
              <a:t>21</a:t>
            </a:fld>
            <a:endParaRPr lang="en-US" sz="1300">
              <a:latin typeface="Calibri"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88A42F1-B945-4460-BF92-68BD014454C5}" type="slidenum">
              <a:rPr lang="en-GB"/>
              <a:pPr/>
              <a:t>24</a:t>
            </a:fld>
            <a:endParaRPr lang="en-GB"/>
          </a:p>
        </p:txBody>
      </p:sp>
      <p:sp>
        <p:nvSpPr>
          <p:cNvPr id="41986" name="Slide Image Placeholder 1"/>
          <p:cNvSpPr>
            <a:spLocks noGrp="1" noRot="1" noChangeAspect="1" noTextEdit="1"/>
          </p:cNvSpPr>
          <p:nvPr>
            <p:ph type="sldImg"/>
          </p:nvPr>
        </p:nvSpPr>
        <p:spPr>
          <a:xfrm>
            <a:off x="992188" y="768350"/>
            <a:ext cx="5114925" cy="3836988"/>
          </a:xfrm>
          <a:ln/>
        </p:spPr>
      </p:sp>
      <p:sp>
        <p:nvSpPr>
          <p:cNvPr id="41987" name="Notes Placeholder 2"/>
          <p:cNvSpPr>
            <a:spLocks noGrp="1"/>
          </p:cNvSpPr>
          <p:nvPr>
            <p:ph type="body" idx="1"/>
          </p:nvPr>
        </p:nvSpPr>
        <p:spPr/>
        <p:txBody>
          <a:bodyPr/>
          <a:lstStyle/>
          <a:p>
            <a:pPr defTabSz="457200">
              <a:spcBef>
                <a:spcPct val="0"/>
              </a:spcBef>
            </a:pPr>
            <a:r>
              <a:rPr lang="en-US"/>
              <a:t>Guldberg and Waage (1864-1879)</a:t>
            </a:r>
          </a:p>
        </p:txBody>
      </p:sp>
      <p:sp>
        <p:nvSpPr>
          <p:cNvPr id="41988" name="Slide Number Placeholder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495300"/>
            <a:fld id="{0F6C30B4-7FA1-4169-9BD6-F966312E53D8}" type="slidenum">
              <a:rPr lang="en-US" sz="1300">
                <a:latin typeface="Calibri" pitchFamily="34" charset="0"/>
                <a:ea typeface="ＭＳ Ｐゴシック" pitchFamily="-65" charset="-128"/>
              </a:rPr>
              <a:pPr algn="r" defTabSz="495300"/>
              <a:t>24</a:t>
            </a:fld>
            <a:endParaRPr lang="en-US" sz="1300">
              <a:latin typeface="Calibri" pitchFamily="34" charset="0"/>
              <a:ea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07B5654-040E-4BF8-8B83-088CCCEA1E49}" type="slidenum">
              <a:rPr lang="en-GB"/>
              <a:pPr/>
              <a:t>29</a:t>
            </a:fld>
            <a:endParaRPr lang="en-GB"/>
          </a:p>
        </p:txBody>
      </p:sp>
      <p:sp>
        <p:nvSpPr>
          <p:cNvPr id="48130" name="Slide Image Placeholder 1"/>
          <p:cNvSpPr>
            <a:spLocks noGrp="1" noRot="1" noChangeAspect="1" noTextEdit="1"/>
          </p:cNvSpPr>
          <p:nvPr>
            <p:ph type="sldImg"/>
          </p:nvPr>
        </p:nvSpPr>
        <p:spPr>
          <a:xfrm>
            <a:off x="992188" y="768350"/>
            <a:ext cx="5114925" cy="3836988"/>
          </a:xfrm>
          <a:ln/>
        </p:spPr>
      </p:sp>
      <p:sp>
        <p:nvSpPr>
          <p:cNvPr id="48131" name="Notes Placeholder 2"/>
          <p:cNvSpPr>
            <a:spLocks noGrp="1"/>
          </p:cNvSpPr>
          <p:nvPr>
            <p:ph type="body" idx="1"/>
          </p:nvPr>
        </p:nvSpPr>
        <p:spPr/>
        <p:txBody>
          <a:bodyPr/>
          <a:lstStyle/>
          <a:p>
            <a:pPr defTabSz="457200">
              <a:spcBef>
                <a:spcPct val="0"/>
              </a:spcBef>
            </a:pPr>
            <a:r>
              <a:rPr lang="en-US"/>
              <a:t>Ie the rate of change of bound receptors is approximately zero</a:t>
            </a:r>
          </a:p>
        </p:txBody>
      </p:sp>
      <p:sp>
        <p:nvSpPr>
          <p:cNvPr id="48132" name="Slide Number Placeholder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495300"/>
            <a:fld id="{B4421100-4FF9-4DC4-B034-8EE37049EA2E}" type="slidenum">
              <a:rPr lang="en-US" sz="1300">
                <a:latin typeface="Calibri" pitchFamily="34" charset="0"/>
                <a:ea typeface="ＭＳ Ｐゴシック" pitchFamily="-65" charset="-128"/>
              </a:rPr>
              <a:pPr algn="r" defTabSz="495300"/>
              <a:t>29</a:t>
            </a:fld>
            <a:endParaRPr lang="en-US" sz="1300">
              <a:latin typeface="Calibri" pitchFamily="34" charset="0"/>
              <a:ea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790FAFF-48AC-4F97-BF82-ACAF5D84363C}" type="slidenum">
              <a:rPr lang="en-GB"/>
              <a:pPr/>
              <a:t>30</a:t>
            </a:fld>
            <a:endParaRPr lang="en-GB"/>
          </a:p>
        </p:txBody>
      </p:sp>
      <p:sp>
        <p:nvSpPr>
          <p:cNvPr id="50178" name="Slide Image Placeholder 1"/>
          <p:cNvSpPr>
            <a:spLocks noGrp="1" noRot="1" noChangeAspect="1" noTextEdit="1"/>
          </p:cNvSpPr>
          <p:nvPr>
            <p:ph type="sldImg"/>
          </p:nvPr>
        </p:nvSpPr>
        <p:spPr>
          <a:xfrm>
            <a:off x="992188" y="768350"/>
            <a:ext cx="5114925" cy="3836988"/>
          </a:xfrm>
          <a:ln/>
        </p:spPr>
      </p:sp>
      <p:sp>
        <p:nvSpPr>
          <p:cNvPr id="50179" name="Notes Placeholder 2"/>
          <p:cNvSpPr>
            <a:spLocks noGrp="1"/>
          </p:cNvSpPr>
          <p:nvPr>
            <p:ph type="body" idx="1"/>
          </p:nvPr>
        </p:nvSpPr>
        <p:spPr/>
        <p:txBody>
          <a:bodyPr/>
          <a:lstStyle/>
          <a:p>
            <a:pPr defTabSz="457200">
              <a:spcBef>
                <a:spcPct val="0"/>
              </a:spcBef>
            </a:pPr>
            <a:r>
              <a:rPr lang="en-US"/>
              <a:t>Ie the rate of change of bound receptors is approximately zero</a:t>
            </a:r>
          </a:p>
        </p:txBody>
      </p:sp>
      <p:sp>
        <p:nvSpPr>
          <p:cNvPr id="50180" name="Slide Number Placeholder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495300"/>
            <a:fld id="{9664DB65-38C0-4C07-A9C5-ACD3A47C247C}" type="slidenum">
              <a:rPr lang="en-US" sz="1300">
                <a:latin typeface="Calibri" pitchFamily="34" charset="0"/>
                <a:ea typeface="ＭＳ Ｐゴシック" pitchFamily="-65" charset="-128"/>
              </a:rPr>
              <a:pPr algn="r" defTabSz="495300"/>
              <a:t>30</a:t>
            </a:fld>
            <a:endParaRPr lang="en-US" sz="1300">
              <a:latin typeface="Calibri" pitchFamily="34" charset="0"/>
              <a:ea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0E32C81-7190-4662-8F49-8DFB34D148C0}" type="slidenum">
              <a:rPr lang="en-GB"/>
              <a:pPr/>
              <a:t>31</a:t>
            </a:fld>
            <a:endParaRPr lang="en-GB"/>
          </a:p>
        </p:txBody>
      </p:sp>
      <p:sp>
        <p:nvSpPr>
          <p:cNvPr id="52226" name="Slide Image Placeholder 1"/>
          <p:cNvSpPr>
            <a:spLocks noGrp="1" noRot="1" noChangeAspect="1" noTextEdit="1"/>
          </p:cNvSpPr>
          <p:nvPr>
            <p:ph type="sldImg"/>
          </p:nvPr>
        </p:nvSpPr>
        <p:spPr>
          <a:xfrm>
            <a:off x="992188" y="768350"/>
            <a:ext cx="5114925" cy="3836988"/>
          </a:xfrm>
          <a:ln/>
        </p:spPr>
      </p:sp>
      <p:sp>
        <p:nvSpPr>
          <p:cNvPr id="52227" name="Notes Placeholder 2"/>
          <p:cNvSpPr>
            <a:spLocks noGrp="1"/>
          </p:cNvSpPr>
          <p:nvPr>
            <p:ph type="body" idx="1"/>
          </p:nvPr>
        </p:nvSpPr>
        <p:spPr/>
        <p:txBody>
          <a:bodyPr/>
          <a:lstStyle/>
          <a:p>
            <a:pPr defTabSz="457200">
              <a:spcBef>
                <a:spcPct val="0"/>
              </a:spcBef>
            </a:pPr>
            <a:r>
              <a:rPr lang="en-US"/>
              <a:t>Recall that you know all about how this equation behaves because it was on the exam 1</a:t>
            </a:r>
          </a:p>
        </p:txBody>
      </p:sp>
      <p:sp>
        <p:nvSpPr>
          <p:cNvPr id="52228" name="Slide Number Placeholder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495300"/>
            <a:fld id="{3AB2B1CD-424F-4BB0-AD78-5555CA89592E}" type="slidenum">
              <a:rPr lang="en-US" sz="1300">
                <a:latin typeface="Calibri" pitchFamily="34" charset="0"/>
                <a:ea typeface="ＭＳ Ｐゴシック" pitchFamily="-65" charset="-128"/>
              </a:rPr>
              <a:pPr algn="r" defTabSz="495300"/>
              <a:t>31</a:t>
            </a:fld>
            <a:endParaRPr lang="en-US" sz="1300">
              <a:latin typeface="Calibri" pitchFamily="34" charset="0"/>
              <a:ea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0D8C665-6A44-4207-B7AB-4B54FC54D94B}" type="slidenum">
              <a:rPr lang="en-GB"/>
              <a:pPr/>
              <a:t>37</a:t>
            </a:fld>
            <a:endParaRPr lang="en-GB"/>
          </a:p>
        </p:txBody>
      </p:sp>
      <p:sp>
        <p:nvSpPr>
          <p:cNvPr id="59394" name="Slide Image Placeholder 1"/>
          <p:cNvSpPr>
            <a:spLocks noGrp="1" noRot="1" noChangeAspect="1" noTextEdit="1"/>
          </p:cNvSpPr>
          <p:nvPr>
            <p:ph type="sldImg"/>
          </p:nvPr>
        </p:nvSpPr>
        <p:spPr>
          <a:xfrm>
            <a:off x="992188" y="768350"/>
            <a:ext cx="5114925" cy="3836988"/>
          </a:xfrm>
          <a:ln/>
        </p:spPr>
      </p:sp>
      <p:sp>
        <p:nvSpPr>
          <p:cNvPr id="59395" name="Notes Placeholder 2"/>
          <p:cNvSpPr>
            <a:spLocks noGrp="1"/>
          </p:cNvSpPr>
          <p:nvPr>
            <p:ph type="body" idx="1"/>
          </p:nvPr>
        </p:nvSpPr>
        <p:spPr/>
        <p:txBody>
          <a:bodyPr/>
          <a:lstStyle/>
          <a:p>
            <a:pPr defTabSz="457200">
              <a:spcBef>
                <a:spcPct val="0"/>
              </a:spcBef>
            </a:pPr>
            <a:r>
              <a:rPr lang="en-US"/>
              <a:t>Note:  1/(k1r0) &gt;&gt; 1/(k1c0) so now we are on a short timescale</a:t>
            </a:r>
          </a:p>
        </p:txBody>
      </p:sp>
      <p:sp>
        <p:nvSpPr>
          <p:cNvPr id="59396" name="Slide Number Placeholder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495300"/>
            <a:fld id="{3F6AB714-10AC-4F4B-A10B-BC0796F7E239}" type="slidenum">
              <a:rPr lang="en-US" sz="1300">
                <a:latin typeface="Calibri" pitchFamily="34" charset="0"/>
                <a:ea typeface="ＭＳ Ｐゴシック" pitchFamily="-65" charset="-128"/>
              </a:rPr>
              <a:pPr algn="r" defTabSz="495300"/>
              <a:t>37</a:t>
            </a:fld>
            <a:endParaRPr lang="en-US" sz="1300">
              <a:latin typeface="Calibri" pitchFamily="34" charset="0"/>
              <a:ea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73BB74F-1C89-47B5-88BF-91B9FB02D572}" type="slidenum">
              <a:rPr lang="en-GB"/>
              <a:pPr/>
              <a:t>60</a:t>
            </a:fld>
            <a:endParaRPr lang="en-GB"/>
          </a:p>
        </p:txBody>
      </p:sp>
      <p:sp>
        <p:nvSpPr>
          <p:cNvPr id="93186" name="Slide Image Placeholder 1"/>
          <p:cNvSpPr>
            <a:spLocks noGrp="1" noRot="1" noChangeAspect="1" noTextEdit="1"/>
          </p:cNvSpPr>
          <p:nvPr>
            <p:ph type="sldImg"/>
          </p:nvPr>
        </p:nvSpPr>
        <p:spPr>
          <a:xfrm>
            <a:off x="992188" y="768350"/>
            <a:ext cx="5114925" cy="3836988"/>
          </a:xfrm>
          <a:ln/>
        </p:spPr>
      </p:sp>
      <p:sp>
        <p:nvSpPr>
          <p:cNvPr id="93187" name="Notes Placeholder 2"/>
          <p:cNvSpPr>
            <a:spLocks noGrp="1"/>
          </p:cNvSpPr>
          <p:nvPr>
            <p:ph type="body" idx="1"/>
          </p:nvPr>
        </p:nvSpPr>
        <p:spPr/>
        <p:txBody>
          <a:bodyPr/>
          <a:lstStyle/>
          <a:p>
            <a:pPr defTabSz="457200">
              <a:spcBef>
                <a:spcPct val="0"/>
              </a:spcBef>
            </a:pPr>
            <a:r>
              <a:rPr lang="en-US"/>
              <a:t>The presence of l2 inhibits the rate at which the product is made.</a:t>
            </a:r>
          </a:p>
        </p:txBody>
      </p:sp>
      <p:sp>
        <p:nvSpPr>
          <p:cNvPr id="93188" name="Slide Number Placeholder 3"/>
          <p:cNvSpPr txBox="1">
            <a:spLocks noGrp="1"/>
          </p:cNvSpPr>
          <p:nvPr/>
        </p:nvSpPr>
        <p:spPr bwMode="auto">
          <a:xfrm>
            <a:off x="4021138" y="9721850"/>
            <a:ext cx="3076575" cy="511175"/>
          </a:xfrm>
          <a:prstGeom prst="rect">
            <a:avLst/>
          </a:prstGeom>
          <a:noFill/>
          <a:ln w="9525">
            <a:noFill/>
            <a:miter lim="800000"/>
            <a:headEnd/>
            <a:tailEnd/>
          </a:ln>
        </p:spPr>
        <p:txBody>
          <a:bodyPr lIns="99048" tIns="49524" rIns="99048" bIns="49524" anchor="b"/>
          <a:lstStyle/>
          <a:p>
            <a:pPr algn="r" defTabSz="495300"/>
            <a:fld id="{A8553156-7573-4CC9-89FC-D53C05AA8B19}" type="slidenum">
              <a:rPr lang="en-US" sz="1300">
                <a:latin typeface="Calibri" pitchFamily="34" charset="0"/>
                <a:ea typeface="ＭＳ Ｐゴシック" pitchFamily="-65" charset="-128"/>
              </a:rPr>
              <a:pPr algn="r" defTabSz="495300"/>
              <a:t>60</a:t>
            </a:fld>
            <a:endParaRPr lang="en-US" sz="1300">
              <a:latin typeface="Calibri" pitchFamily="34"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6258" name="Rectangle 2"/>
          <p:cNvSpPr>
            <a:spLocks noGrp="1" noRot="1" noChangeArrowheads="1"/>
          </p:cNvSpPr>
          <p:nvPr>
            <p:ph type="ctrTitle"/>
          </p:nvPr>
        </p:nvSpPr>
        <p:spPr>
          <a:xfrm>
            <a:off x="685800" y="1981200"/>
            <a:ext cx="7772400" cy="1600200"/>
          </a:xfrm>
        </p:spPr>
        <p:txBody>
          <a:bodyPr/>
          <a:lstStyle>
            <a:lvl1pPr>
              <a:defRPr/>
            </a:lvl1pPr>
          </a:lstStyle>
          <a:p>
            <a:r>
              <a:rPr lang="en-GB"/>
              <a:t>Click to edit Master title style</a:t>
            </a:r>
          </a:p>
        </p:txBody>
      </p:sp>
      <p:sp>
        <p:nvSpPr>
          <p:cNvPr id="9625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96260" name="Rectangle 4"/>
          <p:cNvSpPr>
            <a:spLocks noGrp="1" noChangeArrowheads="1"/>
          </p:cNvSpPr>
          <p:nvPr>
            <p:ph type="dt" sz="quarter" idx="2"/>
          </p:nvPr>
        </p:nvSpPr>
        <p:spPr/>
        <p:txBody>
          <a:bodyPr/>
          <a:lstStyle>
            <a:lvl1pPr>
              <a:defRPr/>
            </a:lvl1pPr>
          </a:lstStyle>
          <a:p>
            <a:endParaRPr lang="en-GB"/>
          </a:p>
        </p:txBody>
      </p:sp>
      <p:sp>
        <p:nvSpPr>
          <p:cNvPr id="96261" name="Rectangle 5"/>
          <p:cNvSpPr>
            <a:spLocks noGrp="1" noChangeArrowheads="1"/>
          </p:cNvSpPr>
          <p:nvPr>
            <p:ph type="ftr" sz="quarter" idx="3"/>
          </p:nvPr>
        </p:nvSpPr>
        <p:spPr/>
        <p:txBody>
          <a:bodyPr/>
          <a:lstStyle>
            <a:lvl1pPr>
              <a:defRPr/>
            </a:lvl1pPr>
          </a:lstStyle>
          <a:p>
            <a:endParaRPr lang="en-GB"/>
          </a:p>
        </p:txBody>
      </p:sp>
      <p:sp>
        <p:nvSpPr>
          <p:cNvPr id="96262" name="Rectangle 6"/>
          <p:cNvSpPr>
            <a:spLocks noGrp="1" noChangeArrowheads="1"/>
          </p:cNvSpPr>
          <p:nvPr>
            <p:ph type="sldNum" sz="quarter" idx="4"/>
          </p:nvPr>
        </p:nvSpPr>
        <p:spPr/>
        <p:txBody>
          <a:bodyPr/>
          <a:lstStyle>
            <a:lvl1pPr>
              <a:defRPr/>
            </a:lvl1pPr>
          </a:lstStyle>
          <a:p>
            <a:fld id="{250FD733-E52D-4568-9F55-4B69CF64E34A}"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C4F85C-7D84-42DB-847B-FDB464D2196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7DAB300-9D4B-441C-BB48-BBD90B495BAD}"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8EC13EF-7FA2-4A33-BF2A-6B41662FD3C8}"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5344446-0B03-4815-AA21-FE5F2300D06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14BBD4A-5BBA-4CC6-9E5D-E060CAE46B79}"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06A208A3-EE7F-4262-A236-2CE44EB704C1}"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77E6064-ED5D-4BCB-AD64-E15A494E5786}"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F2E7639-3394-410A-BC42-E22FA0806C2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27C7EAE-548C-4FB5-AE40-28D58E763805}"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7DA94BE-8D01-41E4-BBF6-C18BEC489A4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s>
            <a:gs pos="50000">
              <a:schemeClr val="accent1">
                <a:gamma/>
                <a:tint val="51373"/>
                <a:invGamma/>
              </a:schemeClr>
            </a:gs>
            <a:gs pos="100000">
              <a:schemeClr val="accent1"/>
            </a:gs>
          </a:gsLst>
          <a:lin ang="5400000" scaled="1"/>
        </a:gradFill>
        <a:effectLst/>
      </p:bgPr>
    </p:bg>
    <p:spTree>
      <p:nvGrpSpPr>
        <p:cNvPr id="1" name=""/>
        <p:cNvGrpSpPr/>
        <p:nvPr/>
      </p:nvGrpSpPr>
      <p:grpSpPr>
        <a:xfrm>
          <a:off x="0" y="0"/>
          <a:ext cx="0" cy="0"/>
          <a:chOff x="0" y="0"/>
          <a:chExt cx="0" cy="0"/>
        </a:xfrm>
      </p:grpSpPr>
      <p:sp>
        <p:nvSpPr>
          <p:cNvPr id="95234"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95235"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5236"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GB"/>
          </a:p>
        </p:txBody>
      </p:sp>
      <p:sp>
        <p:nvSpPr>
          <p:cNvPr id="952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GB"/>
          </a:p>
        </p:txBody>
      </p:sp>
      <p:sp>
        <p:nvSpPr>
          <p:cNvPr id="95238"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7DE1B274-0208-44B8-939E-C44B4245E671}"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1.wmf"/><Relationship Id="rId5" Type="http://schemas.openxmlformats.org/officeDocument/2006/relationships/oleObject" Target="../embeddings/oleObject13.bin"/><Relationship Id="rId6" Type="http://schemas.openxmlformats.org/officeDocument/2006/relationships/image" Target="../media/image12.wmf"/><Relationship Id="rId7" Type="http://schemas.openxmlformats.org/officeDocument/2006/relationships/oleObject" Target="../embeddings/oleObject14.bin"/><Relationship Id="rId8" Type="http://schemas.openxmlformats.org/officeDocument/2006/relationships/image" Target="../media/image13.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4.wmf"/><Relationship Id="rId5" Type="http://schemas.openxmlformats.org/officeDocument/2006/relationships/oleObject" Target="../embeddings/oleObject16.bin"/><Relationship Id="rId6" Type="http://schemas.openxmlformats.org/officeDocument/2006/relationships/image" Target="../media/image15.wmf"/><Relationship Id="rId7" Type="http://schemas.openxmlformats.org/officeDocument/2006/relationships/oleObject" Target="../embeddings/oleObject17.bin"/><Relationship Id="rId8" Type="http://schemas.openxmlformats.org/officeDocument/2006/relationships/image" Target="../media/image16.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17.wmf"/><Relationship Id="rId5" Type="http://schemas.openxmlformats.org/officeDocument/2006/relationships/oleObject" Target="../embeddings/oleObject19.bin"/><Relationship Id="rId6" Type="http://schemas.openxmlformats.org/officeDocument/2006/relationships/image" Target="../media/image18.wmf"/><Relationship Id="rId7" Type="http://schemas.openxmlformats.org/officeDocument/2006/relationships/oleObject" Target="../embeddings/oleObject20.bin"/><Relationship Id="rId8" Type="http://schemas.openxmlformats.org/officeDocument/2006/relationships/image" Target="../media/image19.wmf"/><Relationship Id="rId9" Type="http://schemas.openxmlformats.org/officeDocument/2006/relationships/oleObject" Target="../embeddings/oleObject21.bin"/><Relationship Id="rId10" Type="http://schemas.openxmlformats.org/officeDocument/2006/relationships/image" Target="../media/image20.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22.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4.wmf"/><Relationship Id="rId5" Type="http://schemas.openxmlformats.org/officeDocument/2006/relationships/image" Target="../media/image23.png"/><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4" Type="http://schemas.openxmlformats.org/officeDocument/2006/relationships/image" Target="../media/image26.gif"/><Relationship Id="rId5" Type="http://schemas.openxmlformats.org/officeDocument/2006/relationships/image" Target="file://localhost/Users/enktta/Desktop/Teaching/MathPhysiol/Lectures&amp;Labs_2011_2012/SigtranRA.gif"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1" Type="http://schemas.openxmlformats.org/officeDocument/2006/relationships/oleObject" Target="../embeddings/oleObject28.bin"/><Relationship Id="rId12" Type="http://schemas.openxmlformats.org/officeDocument/2006/relationships/image" Target="../media/image31.wmf"/><Relationship Id="rId13" Type="http://schemas.openxmlformats.org/officeDocument/2006/relationships/oleObject" Target="../embeddings/oleObject29.bin"/><Relationship Id="rId14" Type="http://schemas.openxmlformats.org/officeDocument/2006/relationships/image" Target="../media/image32.wmf"/><Relationship Id="rId15" Type="http://schemas.openxmlformats.org/officeDocument/2006/relationships/oleObject" Target="../embeddings/oleObject30.bin"/><Relationship Id="rId16" Type="http://schemas.openxmlformats.org/officeDocument/2006/relationships/image" Target="../media/image33.wmf"/><Relationship Id="rId17" Type="http://schemas.openxmlformats.org/officeDocument/2006/relationships/oleObject" Target="../embeddings/oleObject31.bin"/><Relationship Id="rId18" Type="http://schemas.openxmlformats.org/officeDocument/2006/relationships/image" Target="../media/image34.wmf"/><Relationship Id="rId1" Type="http://schemas.openxmlformats.org/officeDocument/2006/relationships/vmlDrawing" Target="../drawings/vmlDrawing10.vml"/><Relationship Id="rId2" Type="http://schemas.openxmlformats.org/officeDocument/2006/relationships/slideLayout" Target="../slideLayouts/slideLayout7.xml"/><Relationship Id="rId3" Type="http://schemas.openxmlformats.org/officeDocument/2006/relationships/oleObject" Target="../embeddings/oleObject24.bin"/><Relationship Id="rId4" Type="http://schemas.openxmlformats.org/officeDocument/2006/relationships/image" Target="../media/image27.wmf"/><Relationship Id="rId5" Type="http://schemas.openxmlformats.org/officeDocument/2006/relationships/oleObject" Target="../embeddings/oleObject25.bin"/><Relationship Id="rId6" Type="http://schemas.openxmlformats.org/officeDocument/2006/relationships/image" Target="../media/image28.wmf"/><Relationship Id="rId7" Type="http://schemas.openxmlformats.org/officeDocument/2006/relationships/oleObject" Target="../embeddings/oleObject26.bin"/><Relationship Id="rId8" Type="http://schemas.openxmlformats.org/officeDocument/2006/relationships/image" Target="../media/image29.wmf"/><Relationship Id="rId9" Type="http://schemas.openxmlformats.org/officeDocument/2006/relationships/oleObject" Target="../embeddings/oleObject27.bin"/><Relationship Id="rId10" Type="http://schemas.openxmlformats.org/officeDocument/2006/relationships/image" Target="../media/image30.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2.bin"/><Relationship Id="rId4" Type="http://schemas.openxmlformats.org/officeDocument/2006/relationships/image" Target="../media/image35.wmf"/><Relationship Id="rId5" Type="http://schemas.openxmlformats.org/officeDocument/2006/relationships/oleObject" Target="../embeddings/oleObject33.bin"/><Relationship Id="rId6" Type="http://schemas.openxmlformats.org/officeDocument/2006/relationships/image" Target="../media/image36.wmf"/><Relationship Id="rId7" Type="http://schemas.openxmlformats.org/officeDocument/2006/relationships/oleObject" Target="../embeddings/oleObject34.bin"/><Relationship Id="rId8" Type="http://schemas.openxmlformats.org/officeDocument/2006/relationships/image" Target="../media/image37.wmf"/><Relationship Id="rId1" Type="http://schemas.openxmlformats.org/officeDocument/2006/relationships/vmlDrawing" Target="../drawings/vmlDrawing11.vml"/><Relationship Id="rId2"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5.bin"/><Relationship Id="rId4" Type="http://schemas.openxmlformats.org/officeDocument/2006/relationships/image" Target="../media/image38.wmf"/><Relationship Id="rId5" Type="http://schemas.openxmlformats.org/officeDocument/2006/relationships/oleObject" Target="../embeddings/oleObject36.bin"/><Relationship Id="rId6" Type="http://schemas.openxmlformats.org/officeDocument/2006/relationships/image" Target="../media/image39.wmf"/><Relationship Id="rId7" Type="http://schemas.openxmlformats.org/officeDocument/2006/relationships/oleObject" Target="../embeddings/oleObject37.bin"/><Relationship Id="rId8" Type="http://schemas.openxmlformats.org/officeDocument/2006/relationships/image" Target="../media/image32.wmf"/><Relationship Id="rId9" Type="http://schemas.openxmlformats.org/officeDocument/2006/relationships/oleObject" Target="../embeddings/oleObject38.bin"/><Relationship Id="rId10" Type="http://schemas.openxmlformats.org/officeDocument/2006/relationships/image" Target="../media/image33.wmf"/><Relationship Id="rId1" Type="http://schemas.openxmlformats.org/officeDocument/2006/relationships/vmlDrawing" Target="../drawings/vmlDrawing12.vml"/><Relationship Id="rId2"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wmf"/><Relationship Id="rId5" Type="http://schemas.openxmlformats.org/officeDocument/2006/relationships/oleObject" Target="../embeddings/oleObject3.bin"/><Relationship Id="rId6"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39.bin"/><Relationship Id="rId5" Type="http://schemas.openxmlformats.org/officeDocument/2006/relationships/image" Target="../media/image40.wmf"/><Relationship Id="rId6" Type="http://schemas.openxmlformats.org/officeDocument/2006/relationships/oleObject" Target="../embeddings/oleObject40.bin"/><Relationship Id="rId7" Type="http://schemas.openxmlformats.org/officeDocument/2006/relationships/image" Target="../media/image41.wmf"/><Relationship Id="rId8" Type="http://schemas.openxmlformats.org/officeDocument/2006/relationships/oleObject" Target="../embeddings/oleObject41.bin"/><Relationship Id="rId9" Type="http://schemas.openxmlformats.org/officeDocument/2006/relationships/image" Target="../media/image42.wmf"/><Relationship Id="rId1" Type="http://schemas.openxmlformats.org/officeDocument/2006/relationships/vmlDrawing" Target="../drawings/vmlDrawing13.vml"/><Relationship Id="rId2"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42.bin"/><Relationship Id="rId5" Type="http://schemas.openxmlformats.org/officeDocument/2006/relationships/image" Target="../media/image43.wmf"/><Relationship Id="rId6" Type="http://schemas.openxmlformats.org/officeDocument/2006/relationships/oleObject" Target="../embeddings/oleObject43.bin"/><Relationship Id="rId7" Type="http://schemas.openxmlformats.org/officeDocument/2006/relationships/image" Target="../media/image44.wmf"/><Relationship Id="rId8" Type="http://schemas.openxmlformats.org/officeDocument/2006/relationships/oleObject" Target="../embeddings/oleObject44.bin"/><Relationship Id="rId9" Type="http://schemas.openxmlformats.org/officeDocument/2006/relationships/image" Target="../media/image45.wmf"/><Relationship Id="rId1" Type="http://schemas.openxmlformats.org/officeDocument/2006/relationships/vmlDrawing" Target="../drawings/vmlDrawing14.vml"/><Relationship Id="rId2"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1" Type="http://schemas.openxmlformats.org/officeDocument/2006/relationships/oleObject" Target="../embeddings/oleObject49.bin"/><Relationship Id="rId12" Type="http://schemas.openxmlformats.org/officeDocument/2006/relationships/image" Target="../media/image50.wmf"/><Relationship Id="rId13" Type="http://schemas.openxmlformats.org/officeDocument/2006/relationships/oleObject" Target="../embeddings/oleObject50.bin"/><Relationship Id="rId14" Type="http://schemas.openxmlformats.org/officeDocument/2006/relationships/image" Target="../media/image51.wmf"/><Relationship Id="rId1" Type="http://schemas.openxmlformats.org/officeDocument/2006/relationships/vmlDrawing" Target="../drawings/vmlDrawing15.vml"/><Relationship Id="rId2" Type="http://schemas.openxmlformats.org/officeDocument/2006/relationships/slideLayout" Target="../slideLayouts/slideLayout7.xml"/><Relationship Id="rId3" Type="http://schemas.openxmlformats.org/officeDocument/2006/relationships/oleObject" Target="../embeddings/oleObject45.bin"/><Relationship Id="rId4" Type="http://schemas.openxmlformats.org/officeDocument/2006/relationships/image" Target="../media/image46.wmf"/><Relationship Id="rId5" Type="http://schemas.openxmlformats.org/officeDocument/2006/relationships/oleObject" Target="../embeddings/oleObject46.bin"/><Relationship Id="rId6" Type="http://schemas.openxmlformats.org/officeDocument/2006/relationships/image" Target="../media/image47.wmf"/><Relationship Id="rId7" Type="http://schemas.openxmlformats.org/officeDocument/2006/relationships/oleObject" Target="../embeddings/oleObject47.bin"/><Relationship Id="rId8" Type="http://schemas.openxmlformats.org/officeDocument/2006/relationships/image" Target="../media/image48.wmf"/><Relationship Id="rId9" Type="http://schemas.openxmlformats.org/officeDocument/2006/relationships/oleObject" Target="../embeddings/oleObject48.bin"/><Relationship Id="rId10" Type="http://schemas.openxmlformats.org/officeDocument/2006/relationships/image" Target="../media/image49.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1.bin"/><Relationship Id="rId4" Type="http://schemas.openxmlformats.org/officeDocument/2006/relationships/image" Target="../media/image52.wmf"/><Relationship Id="rId5" Type="http://schemas.openxmlformats.org/officeDocument/2006/relationships/oleObject" Target="../embeddings/oleObject52.bin"/><Relationship Id="rId6" Type="http://schemas.openxmlformats.org/officeDocument/2006/relationships/image" Target="../media/image53.wmf"/><Relationship Id="rId7" Type="http://schemas.openxmlformats.org/officeDocument/2006/relationships/oleObject" Target="../embeddings/oleObject53.bin"/><Relationship Id="rId8" Type="http://schemas.openxmlformats.org/officeDocument/2006/relationships/image" Target="../media/image54.wmf"/><Relationship Id="rId9" Type="http://schemas.openxmlformats.org/officeDocument/2006/relationships/oleObject" Target="../embeddings/oleObject54.bin"/><Relationship Id="rId10" Type="http://schemas.openxmlformats.org/officeDocument/2006/relationships/image" Target="../media/image55.wmf"/><Relationship Id="rId1" Type="http://schemas.openxmlformats.org/officeDocument/2006/relationships/vmlDrawing" Target="../drawings/vmlDrawing16.vml"/><Relationship Id="rId2"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5.bin"/><Relationship Id="rId4" Type="http://schemas.openxmlformats.org/officeDocument/2006/relationships/image" Target="../media/image56.wmf"/><Relationship Id="rId5" Type="http://schemas.openxmlformats.org/officeDocument/2006/relationships/oleObject" Target="../embeddings/oleObject56.bin"/><Relationship Id="rId6" Type="http://schemas.openxmlformats.org/officeDocument/2006/relationships/image" Target="../media/image57.wmf"/><Relationship Id="rId7" Type="http://schemas.openxmlformats.org/officeDocument/2006/relationships/oleObject" Target="../embeddings/oleObject57.bin"/><Relationship Id="rId8" Type="http://schemas.openxmlformats.org/officeDocument/2006/relationships/image" Target="../media/image52.wmf"/><Relationship Id="rId9" Type="http://schemas.openxmlformats.org/officeDocument/2006/relationships/oleObject" Target="../embeddings/oleObject58.bin"/><Relationship Id="rId10" Type="http://schemas.openxmlformats.org/officeDocument/2006/relationships/image" Target="../media/image58.wmf"/><Relationship Id="rId1" Type="http://schemas.openxmlformats.org/officeDocument/2006/relationships/vmlDrawing" Target="../drawings/vmlDrawing17.vml"/><Relationship Id="rId2"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59.bin"/><Relationship Id="rId4" Type="http://schemas.openxmlformats.org/officeDocument/2006/relationships/image" Target="../media/image57.wmf"/><Relationship Id="rId5" Type="http://schemas.openxmlformats.org/officeDocument/2006/relationships/oleObject" Target="../embeddings/oleObject60.bin"/><Relationship Id="rId6" Type="http://schemas.openxmlformats.org/officeDocument/2006/relationships/image" Target="../media/image59.wmf"/><Relationship Id="rId1" Type="http://schemas.openxmlformats.org/officeDocument/2006/relationships/vmlDrawing" Target="../drawings/vmlDrawing18.vml"/><Relationship Id="rId2"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1" Type="http://schemas.openxmlformats.org/officeDocument/2006/relationships/image" Target="../media/image49.wmf"/><Relationship Id="rId12" Type="http://schemas.openxmlformats.org/officeDocument/2006/relationships/oleObject" Target="../embeddings/oleObject65.bin"/><Relationship Id="rId13" Type="http://schemas.openxmlformats.org/officeDocument/2006/relationships/image" Target="../media/image50.wmf"/><Relationship Id="rId14" Type="http://schemas.openxmlformats.org/officeDocument/2006/relationships/oleObject" Target="../embeddings/oleObject66.bin"/><Relationship Id="rId15" Type="http://schemas.openxmlformats.org/officeDocument/2006/relationships/image" Target="../media/image51.wmf"/><Relationship Id="rId1" Type="http://schemas.openxmlformats.org/officeDocument/2006/relationships/vmlDrawing" Target="../drawings/vmlDrawing19.vml"/><Relationship Id="rId2" Type="http://schemas.openxmlformats.org/officeDocument/2006/relationships/slideLayout" Target="../slideLayouts/slideLayout7.xml"/><Relationship Id="rId3" Type="http://schemas.openxmlformats.org/officeDocument/2006/relationships/notesSlide" Target="../notesSlides/notesSlide6.xml"/><Relationship Id="rId4" Type="http://schemas.openxmlformats.org/officeDocument/2006/relationships/oleObject" Target="../embeddings/oleObject61.bin"/><Relationship Id="rId5" Type="http://schemas.openxmlformats.org/officeDocument/2006/relationships/image" Target="../media/image46.wmf"/><Relationship Id="rId6" Type="http://schemas.openxmlformats.org/officeDocument/2006/relationships/oleObject" Target="../embeddings/oleObject62.bin"/><Relationship Id="rId7" Type="http://schemas.openxmlformats.org/officeDocument/2006/relationships/image" Target="../media/image60.wmf"/><Relationship Id="rId8" Type="http://schemas.openxmlformats.org/officeDocument/2006/relationships/oleObject" Target="../embeddings/oleObject63.bin"/><Relationship Id="rId9" Type="http://schemas.openxmlformats.org/officeDocument/2006/relationships/image" Target="../media/image48.wmf"/><Relationship Id="rId10" Type="http://schemas.openxmlformats.org/officeDocument/2006/relationships/oleObject" Target="../embeddings/oleObject64.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67.bin"/><Relationship Id="rId4" Type="http://schemas.openxmlformats.org/officeDocument/2006/relationships/image" Target="../media/image61.wmf"/><Relationship Id="rId5" Type="http://schemas.openxmlformats.org/officeDocument/2006/relationships/oleObject" Target="../embeddings/oleObject68.bin"/><Relationship Id="rId6" Type="http://schemas.openxmlformats.org/officeDocument/2006/relationships/image" Target="../media/image62.wmf"/><Relationship Id="rId7" Type="http://schemas.openxmlformats.org/officeDocument/2006/relationships/oleObject" Target="../embeddings/oleObject69.bin"/><Relationship Id="rId8" Type="http://schemas.openxmlformats.org/officeDocument/2006/relationships/image" Target="../media/image54.wmf"/><Relationship Id="rId9" Type="http://schemas.openxmlformats.org/officeDocument/2006/relationships/oleObject" Target="../embeddings/oleObject70.bin"/><Relationship Id="rId10" Type="http://schemas.openxmlformats.org/officeDocument/2006/relationships/image" Target="../media/image55.wmf"/><Relationship Id="rId1" Type="http://schemas.openxmlformats.org/officeDocument/2006/relationships/vmlDrawing" Target="../drawings/vmlDrawing20.vml"/><Relationship Id="rId2"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71.bin"/><Relationship Id="rId4" Type="http://schemas.openxmlformats.org/officeDocument/2006/relationships/image" Target="../media/image63.wmf"/><Relationship Id="rId5" Type="http://schemas.openxmlformats.org/officeDocument/2006/relationships/oleObject" Target="../embeddings/oleObject72.bin"/><Relationship Id="rId6" Type="http://schemas.openxmlformats.org/officeDocument/2006/relationships/image" Target="../media/image64.wmf"/><Relationship Id="rId7" Type="http://schemas.openxmlformats.org/officeDocument/2006/relationships/oleObject" Target="../embeddings/oleObject73.bin"/><Relationship Id="rId8" Type="http://schemas.openxmlformats.org/officeDocument/2006/relationships/image" Target="../media/image54.wmf"/><Relationship Id="rId9" Type="http://schemas.openxmlformats.org/officeDocument/2006/relationships/oleObject" Target="../embeddings/oleObject74.bin"/><Relationship Id="rId10" Type="http://schemas.openxmlformats.org/officeDocument/2006/relationships/image" Target="../media/image55.wmf"/><Relationship Id="rId1" Type="http://schemas.openxmlformats.org/officeDocument/2006/relationships/vmlDrawing" Target="../drawings/vmlDrawing21.vml"/><Relationship Id="rId2"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75.bin"/><Relationship Id="rId4" Type="http://schemas.openxmlformats.org/officeDocument/2006/relationships/image" Target="../media/image65.wmf"/><Relationship Id="rId5" Type="http://schemas.openxmlformats.org/officeDocument/2006/relationships/oleObject" Target="../embeddings/oleObject76.bin"/><Relationship Id="rId6" Type="http://schemas.openxmlformats.org/officeDocument/2006/relationships/image" Target="../media/image66.wmf"/><Relationship Id="rId7" Type="http://schemas.openxmlformats.org/officeDocument/2006/relationships/oleObject" Target="../embeddings/oleObject77.bin"/><Relationship Id="rId8" Type="http://schemas.openxmlformats.org/officeDocument/2006/relationships/image" Target="../media/image67.wmf"/><Relationship Id="rId1" Type="http://schemas.openxmlformats.org/officeDocument/2006/relationships/vmlDrawing" Target="../drawings/vmlDrawing22.vml"/><Relationship Id="rId2"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8.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1" Type="http://schemas.openxmlformats.org/officeDocument/2006/relationships/oleObject" Target="../embeddings/oleObject82.bin"/><Relationship Id="rId12" Type="http://schemas.openxmlformats.org/officeDocument/2006/relationships/image" Target="../media/image73.wmf"/><Relationship Id="rId13" Type="http://schemas.openxmlformats.org/officeDocument/2006/relationships/oleObject" Target="../embeddings/oleObject83.bin"/><Relationship Id="rId14" Type="http://schemas.openxmlformats.org/officeDocument/2006/relationships/image" Target="../media/image74.wmf"/><Relationship Id="rId15" Type="http://schemas.openxmlformats.org/officeDocument/2006/relationships/oleObject" Target="../embeddings/oleObject84.bin"/><Relationship Id="rId16" Type="http://schemas.openxmlformats.org/officeDocument/2006/relationships/image" Target="../media/image75.wmf"/><Relationship Id="rId17" Type="http://schemas.openxmlformats.org/officeDocument/2006/relationships/oleObject" Target="../embeddings/oleObject85.bin"/><Relationship Id="rId18" Type="http://schemas.openxmlformats.org/officeDocument/2006/relationships/image" Target="../media/image76.wmf"/><Relationship Id="rId1" Type="http://schemas.openxmlformats.org/officeDocument/2006/relationships/vmlDrawing" Target="../drawings/vmlDrawing23.vml"/><Relationship Id="rId2" Type="http://schemas.openxmlformats.org/officeDocument/2006/relationships/slideLayout" Target="../slideLayouts/slideLayout7.xml"/><Relationship Id="rId3" Type="http://schemas.openxmlformats.org/officeDocument/2006/relationships/oleObject" Target="../embeddings/oleObject78.bin"/><Relationship Id="rId4" Type="http://schemas.openxmlformats.org/officeDocument/2006/relationships/image" Target="../media/image69.wmf"/><Relationship Id="rId5" Type="http://schemas.openxmlformats.org/officeDocument/2006/relationships/oleObject" Target="../embeddings/oleObject79.bin"/><Relationship Id="rId6" Type="http://schemas.openxmlformats.org/officeDocument/2006/relationships/image" Target="../media/image70.wmf"/><Relationship Id="rId7" Type="http://schemas.openxmlformats.org/officeDocument/2006/relationships/oleObject" Target="../embeddings/oleObject80.bin"/><Relationship Id="rId8" Type="http://schemas.openxmlformats.org/officeDocument/2006/relationships/image" Target="../media/image71.wmf"/><Relationship Id="rId9" Type="http://schemas.openxmlformats.org/officeDocument/2006/relationships/oleObject" Target="../embeddings/oleObject81.bin"/><Relationship Id="rId10" Type="http://schemas.openxmlformats.org/officeDocument/2006/relationships/image" Target="../media/image72.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86.bin"/><Relationship Id="rId4" Type="http://schemas.openxmlformats.org/officeDocument/2006/relationships/image" Target="../media/image77.wmf"/><Relationship Id="rId5" Type="http://schemas.openxmlformats.org/officeDocument/2006/relationships/oleObject" Target="../embeddings/oleObject87.bin"/><Relationship Id="rId6" Type="http://schemas.openxmlformats.org/officeDocument/2006/relationships/image" Target="../media/image78.wmf"/><Relationship Id="rId7" Type="http://schemas.openxmlformats.org/officeDocument/2006/relationships/oleObject" Target="../embeddings/oleObject88.bin"/><Relationship Id="rId8" Type="http://schemas.openxmlformats.org/officeDocument/2006/relationships/image" Target="../media/image74.wmf"/><Relationship Id="rId9" Type="http://schemas.openxmlformats.org/officeDocument/2006/relationships/oleObject" Target="../embeddings/oleObject89.bin"/><Relationship Id="rId10" Type="http://schemas.openxmlformats.org/officeDocument/2006/relationships/image" Target="../media/image75.wmf"/><Relationship Id="rId1" Type="http://schemas.openxmlformats.org/officeDocument/2006/relationships/vmlDrawing" Target="../drawings/vmlDrawing24.vml"/><Relationship Id="rId2"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90.bin"/><Relationship Id="rId4" Type="http://schemas.openxmlformats.org/officeDocument/2006/relationships/image" Target="../media/image79.wmf"/><Relationship Id="rId5" Type="http://schemas.openxmlformats.org/officeDocument/2006/relationships/oleObject" Target="../embeddings/oleObject91.bin"/><Relationship Id="rId6" Type="http://schemas.openxmlformats.org/officeDocument/2006/relationships/image" Target="../media/image80.wmf"/><Relationship Id="rId7" Type="http://schemas.openxmlformats.org/officeDocument/2006/relationships/oleObject" Target="../embeddings/oleObject92.bin"/><Relationship Id="rId8" Type="http://schemas.openxmlformats.org/officeDocument/2006/relationships/image" Target="../media/image81.wmf"/><Relationship Id="rId1" Type="http://schemas.openxmlformats.org/officeDocument/2006/relationships/vmlDrawing" Target="../drawings/vmlDrawing25.vml"/><Relationship Id="rId2"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93.bin"/><Relationship Id="rId4" Type="http://schemas.openxmlformats.org/officeDocument/2006/relationships/image" Target="../media/image82.wmf"/><Relationship Id="rId1" Type="http://schemas.openxmlformats.org/officeDocument/2006/relationships/vmlDrawing" Target="../drawings/vmlDrawing26.vml"/><Relationship Id="rId2"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1" Type="http://schemas.openxmlformats.org/officeDocument/2006/relationships/oleObject" Target="../embeddings/oleObject98.bin"/><Relationship Id="rId12" Type="http://schemas.openxmlformats.org/officeDocument/2006/relationships/image" Target="../media/image87.wmf"/><Relationship Id="rId1" Type="http://schemas.openxmlformats.org/officeDocument/2006/relationships/vmlDrawing" Target="../drawings/vmlDrawing27.vml"/><Relationship Id="rId2" Type="http://schemas.openxmlformats.org/officeDocument/2006/relationships/slideLayout" Target="../slideLayouts/slideLayout7.xml"/><Relationship Id="rId3" Type="http://schemas.openxmlformats.org/officeDocument/2006/relationships/oleObject" Target="../embeddings/oleObject94.bin"/><Relationship Id="rId4" Type="http://schemas.openxmlformats.org/officeDocument/2006/relationships/image" Target="../media/image83.wmf"/><Relationship Id="rId5" Type="http://schemas.openxmlformats.org/officeDocument/2006/relationships/oleObject" Target="../embeddings/oleObject95.bin"/><Relationship Id="rId6" Type="http://schemas.openxmlformats.org/officeDocument/2006/relationships/image" Target="../media/image84.wmf"/><Relationship Id="rId7" Type="http://schemas.openxmlformats.org/officeDocument/2006/relationships/oleObject" Target="../embeddings/oleObject96.bin"/><Relationship Id="rId8" Type="http://schemas.openxmlformats.org/officeDocument/2006/relationships/image" Target="../media/image85.wmf"/><Relationship Id="rId9" Type="http://schemas.openxmlformats.org/officeDocument/2006/relationships/oleObject" Target="../embeddings/oleObject97.bin"/><Relationship Id="rId10" Type="http://schemas.openxmlformats.org/officeDocument/2006/relationships/image" Target="../media/image86.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99.bin"/><Relationship Id="rId4" Type="http://schemas.openxmlformats.org/officeDocument/2006/relationships/image" Target="../media/image84.wmf"/><Relationship Id="rId5" Type="http://schemas.openxmlformats.org/officeDocument/2006/relationships/oleObject" Target="../embeddings/oleObject100.bin"/><Relationship Id="rId6" Type="http://schemas.openxmlformats.org/officeDocument/2006/relationships/image" Target="../media/image86.wmf"/><Relationship Id="rId7" Type="http://schemas.openxmlformats.org/officeDocument/2006/relationships/oleObject" Target="../embeddings/oleObject101.bin"/><Relationship Id="rId8" Type="http://schemas.openxmlformats.org/officeDocument/2006/relationships/image" Target="../media/image87.wmf"/><Relationship Id="rId1" Type="http://schemas.openxmlformats.org/officeDocument/2006/relationships/vmlDrawing" Target="../drawings/vmlDrawing28.vml"/><Relationship Id="rId2"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02.bin"/><Relationship Id="rId4" Type="http://schemas.openxmlformats.org/officeDocument/2006/relationships/image" Target="../media/image88.wmf"/><Relationship Id="rId5" Type="http://schemas.openxmlformats.org/officeDocument/2006/relationships/oleObject" Target="../embeddings/oleObject103.bin"/><Relationship Id="rId6" Type="http://schemas.openxmlformats.org/officeDocument/2006/relationships/image" Target="../media/image89.wmf"/><Relationship Id="rId7" Type="http://schemas.openxmlformats.org/officeDocument/2006/relationships/oleObject" Target="../embeddings/oleObject104.bin"/><Relationship Id="rId8" Type="http://schemas.openxmlformats.org/officeDocument/2006/relationships/image" Target="../media/image90.wmf"/><Relationship Id="rId1" Type="http://schemas.openxmlformats.org/officeDocument/2006/relationships/vmlDrawing" Target="../drawings/vmlDrawing29.vml"/><Relationship Id="rId2"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05.bin"/><Relationship Id="rId4" Type="http://schemas.openxmlformats.org/officeDocument/2006/relationships/image" Target="../media/image91.wmf"/><Relationship Id="rId1" Type="http://schemas.openxmlformats.org/officeDocument/2006/relationships/vmlDrawing" Target="../drawings/vmlDrawing30.vml"/><Relationship Id="rId2"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1" Type="http://schemas.openxmlformats.org/officeDocument/2006/relationships/oleObject" Target="../embeddings/oleObject110.bin"/><Relationship Id="rId12" Type="http://schemas.openxmlformats.org/officeDocument/2006/relationships/image" Target="../media/image95.wmf"/><Relationship Id="rId13" Type="http://schemas.openxmlformats.org/officeDocument/2006/relationships/oleObject" Target="../embeddings/oleObject111.bin"/><Relationship Id="rId14" Type="http://schemas.openxmlformats.org/officeDocument/2006/relationships/image" Target="../media/image96.wmf"/><Relationship Id="rId1" Type="http://schemas.openxmlformats.org/officeDocument/2006/relationships/vmlDrawing" Target="../drawings/vmlDrawing31.vml"/><Relationship Id="rId2" Type="http://schemas.openxmlformats.org/officeDocument/2006/relationships/slideLayout" Target="../slideLayouts/slideLayout7.xml"/><Relationship Id="rId3" Type="http://schemas.openxmlformats.org/officeDocument/2006/relationships/oleObject" Target="../embeddings/oleObject106.bin"/><Relationship Id="rId4" Type="http://schemas.openxmlformats.org/officeDocument/2006/relationships/image" Target="../media/image92.wmf"/><Relationship Id="rId5" Type="http://schemas.openxmlformats.org/officeDocument/2006/relationships/oleObject" Target="../embeddings/oleObject107.bin"/><Relationship Id="rId6" Type="http://schemas.openxmlformats.org/officeDocument/2006/relationships/image" Target="../media/image93.wmf"/><Relationship Id="rId7" Type="http://schemas.openxmlformats.org/officeDocument/2006/relationships/oleObject" Target="../embeddings/oleObject108.bin"/><Relationship Id="rId8" Type="http://schemas.openxmlformats.org/officeDocument/2006/relationships/image" Target="../media/image94.wmf"/><Relationship Id="rId9" Type="http://schemas.openxmlformats.org/officeDocument/2006/relationships/oleObject" Target="../embeddings/oleObject109.bin"/><Relationship Id="rId10" Type="http://schemas.openxmlformats.org/officeDocument/2006/relationships/image" Target="../media/image72.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12.bin"/><Relationship Id="rId4" Type="http://schemas.openxmlformats.org/officeDocument/2006/relationships/image" Target="../media/image93.wmf"/><Relationship Id="rId5" Type="http://schemas.openxmlformats.org/officeDocument/2006/relationships/oleObject" Target="../embeddings/oleObject113.bin"/><Relationship Id="rId6" Type="http://schemas.openxmlformats.org/officeDocument/2006/relationships/image" Target="../media/image94.wmf"/><Relationship Id="rId7" Type="http://schemas.openxmlformats.org/officeDocument/2006/relationships/oleObject" Target="../embeddings/oleObject114.bin"/><Relationship Id="rId8" Type="http://schemas.openxmlformats.org/officeDocument/2006/relationships/image" Target="../media/image95.wmf"/><Relationship Id="rId9" Type="http://schemas.openxmlformats.org/officeDocument/2006/relationships/oleObject" Target="../embeddings/oleObject115.bin"/><Relationship Id="rId10" Type="http://schemas.openxmlformats.org/officeDocument/2006/relationships/image" Target="../media/image96.wmf"/><Relationship Id="rId1" Type="http://schemas.openxmlformats.org/officeDocument/2006/relationships/vmlDrawing" Target="../drawings/vmlDrawing32.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16.bin"/><Relationship Id="rId5" Type="http://schemas.openxmlformats.org/officeDocument/2006/relationships/image" Target="../media/image97.wmf"/><Relationship Id="rId6" Type="http://schemas.openxmlformats.org/officeDocument/2006/relationships/oleObject" Target="../embeddings/oleObject117.bin"/><Relationship Id="rId7" Type="http://schemas.openxmlformats.org/officeDocument/2006/relationships/image" Target="../media/image98.wmf"/><Relationship Id="rId8" Type="http://schemas.openxmlformats.org/officeDocument/2006/relationships/oleObject" Target="../embeddings/oleObject118.bin"/><Relationship Id="rId9" Type="http://schemas.openxmlformats.org/officeDocument/2006/relationships/image" Target="../media/image99.wmf"/><Relationship Id="rId1" Type="http://schemas.openxmlformats.org/officeDocument/2006/relationships/vmlDrawing" Target="../drawings/vmlDrawing33.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4.wmf"/><Relationship Id="rId5" Type="http://schemas.openxmlformats.org/officeDocument/2006/relationships/oleObject" Target="../embeddings/oleObject5.bin"/><Relationship Id="rId6" Type="http://schemas.openxmlformats.org/officeDocument/2006/relationships/image" Target="../media/image5.wmf"/><Relationship Id="rId7" Type="http://schemas.openxmlformats.org/officeDocument/2006/relationships/oleObject" Target="../embeddings/oleObject6.bin"/><Relationship Id="rId8" Type="http://schemas.openxmlformats.org/officeDocument/2006/relationships/image" Target="../media/image6.wmf"/><Relationship Id="rId9" Type="http://schemas.openxmlformats.org/officeDocument/2006/relationships/oleObject" Target="../embeddings/oleObject7.bin"/><Relationship Id="rId10"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8.wmf"/><Relationship Id="rId5" Type="http://schemas.openxmlformats.org/officeDocument/2006/relationships/oleObject" Target="../embeddings/oleObject9.bin"/><Relationship Id="rId6" Type="http://schemas.openxmlformats.org/officeDocument/2006/relationships/image" Target="../media/image5.wmf"/><Relationship Id="rId7" Type="http://schemas.openxmlformats.org/officeDocument/2006/relationships/oleObject" Target="../embeddings/oleObject10.bin"/><Relationship Id="rId8" Type="http://schemas.openxmlformats.org/officeDocument/2006/relationships/image" Target="../media/image9.wmf"/><Relationship Id="rId9" Type="http://schemas.openxmlformats.org/officeDocument/2006/relationships/oleObject" Target="../embeddings/oleObject11.bin"/><Relationship Id="rId10" Type="http://schemas.openxmlformats.org/officeDocument/2006/relationships/image" Target="../media/image10.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rrowheads="1"/>
          </p:cNvSpPr>
          <p:nvPr>
            <p:ph type="title"/>
          </p:nvPr>
        </p:nvSpPr>
        <p:spPr>
          <a:xfrm>
            <a:off x="685800" y="2274168"/>
            <a:ext cx="7772400" cy="1946920"/>
          </a:xfrm>
        </p:spPr>
        <p:txBody>
          <a:bodyPr/>
          <a:lstStyle/>
          <a:p>
            <a:pPr algn="l"/>
            <a:r>
              <a:rPr lang="en-GB" dirty="0" smtClean="0">
                <a:solidFill>
                  <a:srgbClr val="000080"/>
                </a:solidFill>
              </a:rPr>
              <a:t>Modelling biochemical reactions using the law of mass action; chemical kinetics</a:t>
            </a:r>
            <a:endParaRPr lang="en-US" dirty="0">
              <a:solidFill>
                <a:srgbClr val="000080"/>
              </a:solidFill>
            </a:endParaRPr>
          </a:p>
        </p:txBody>
      </p:sp>
      <p:sp>
        <p:nvSpPr>
          <p:cNvPr id="3" name="Text Box 1"/>
          <p:cNvSpPr txBox="1">
            <a:spLocks noChangeArrowheads="1"/>
          </p:cNvSpPr>
          <p:nvPr/>
        </p:nvSpPr>
        <p:spPr bwMode="auto">
          <a:xfrm>
            <a:off x="755576" y="5949280"/>
            <a:ext cx="7543800" cy="36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rPr>
              <a:t>Basic reference: Keener and </a:t>
            </a:r>
            <a:r>
              <a:rPr kumimoji="0" lang="en-US" sz="1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Arial" pitchFamily="34" charset="0"/>
              </a:rPr>
              <a:t>Sneyd</a:t>
            </a:r>
            <a:r>
              <a:rPr kumimoji="0" lang="en-US"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rPr>
              <a:t>, Mathematical Physiology</a:t>
            </a:r>
            <a:endParaRPr kumimoji="0" lang="en-US" sz="1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rrowheads="1"/>
          </p:cNvSpPr>
          <p:nvPr>
            <p:ph type="title"/>
          </p:nvPr>
        </p:nvSpPr>
        <p:spPr>
          <a:xfrm>
            <a:off x="685800" y="533400"/>
            <a:ext cx="7772400" cy="1143000"/>
          </a:xfrm>
        </p:spPr>
        <p:txBody>
          <a:bodyPr/>
          <a:lstStyle/>
          <a:p>
            <a:pPr algn="l"/>
            <a:r>
              <a:rPr lang="en-US" sz="3600">
                <a:solidFill>
                  <a:srgbClr val="000080"/>
                </a:solidFill>
                <a:effectLst>
                  <a:outerShdw blurRad="38100" dist="38100" dir="2700000" algn="tl">
                    <a:srgbClr val="000000">
                      <a:alpha val="43137"/>
                    </a:srgbClr>
                  </a:outerShdw>
                </a:effectLst>
              </a:rPr>
              <a:t>Cooperativity</a:t>
            </a:r>
          </a:p>
        </p:txBody>
      </p:sp>
      <p:sp>
        <p:nvSpPr>
          <p:cNvPr id="215043" name="Text Box 3"/>
          <p:cNvSpPr txBox="1">
            <a:spLocks noChangeArrowheads="1"/>
          </p:cNvSpPr>
          <p:nvPr/>
        </p:nvSpPr>
        <p:spPr bwMode="auto">
          <a:xfrm>
            <a:off x="1447800" y="1639888"/>
            <a:ext cx="102076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S + E </a:t>
            </a:r>
          </a:p>
        </p:txBody>
      </p:sp>
      <p:sp>
        <p:nvSpPr>
          <p:cNvPr id="215044" name="Line 4"/>
          <p:cNvSpPr>
            <a:spLocks noChangeShapeType="1"/>
          </p:cNvSpPr>
          <p:nvPr/>
        </p:nvSpPr>
        <p:spPr bwMode="auto">
          <a:xfrm>
            <a:off x="2530475" y="18288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45" name="Line 5"/>
          <p:cNvSpPr>
            <a:spLocks noChangeShapeType="1"/>
          </p:cNvSpPr>
          <p:nvPr/>
        </p:nvSpPr>
        <p:spPr bwMode="auto">
          <a:xfrm flipH="1">
            <a:off x="2514600" y="19812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46" name="Text Box 6"/>
          <p:cNvSpPr txBox="1">
            <a:spLocks noChangeArrowheads="1"/>
          </p:cNvSpPr>
          <p:nvPr/>
        </p:nvSpPr>
        <p:spPr bwMode="auto">
          <a:xfrm>
            <a:off x="2682875" y="1524000"/>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1</a:t>
            </a:r>
            <a:endParaRPr lang="en-US" sz="1400">
              <a:effectLst>
                <a:outerShdw blurRad="38100" dist="38100" dir="2700000" algn="tl">
                  <a:srgbClr val="000000">
                    <a:alpha val="43137"/>
                  </a:srgbClr>
                </a:outerShdw>
              </a:effectLst>
            </a:endParaRPr>
          </a:p>
        </p:txBody>
      </p:sp>
      <p:sp>
        <p:nvSpPr>
          <p:cNvPr id="215047" name="Text Box 7"/>
          <p:cNvSpPr txBox="1">
            <a:spLocks noChangeArrowheads="1"/>
          </p:cNvSpPr>
          <p:nvPr/>
        </p:nvSpPr>
        <p:spPr bwMode="auto">
          <a:xfrm>
            <a:off x="2759075" y="1981200"/>
            <a:ext cx="381836"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-1</a:t>
            </a:r>
            <a:endParaRPr lang="en-US" sz="1400">
              <a:effectLst>
                <a:outerShdw blurRad="38100" dist="38100" dir="2700000" algn="tl">
                  <a:srgbClr val="000000">
                    <a:alpha val="43137"/>
                  </a:srgbClr>
                </a:outerShdw>
              </a:effectLst>
            </a:endParaRPr>
          </a:p>
        </p:txBody>
      </p:sp>
      <p:sp>
        <p:nvSpPr>
          <p:cNvPr id="215048" name="Text Box 8"/>
          <p:cNvSpPr txBox="1">
            <a:spLocks noChangeArrowheads="1"/>
          </p:cNvSpPr>
          <p:nvPr/>
        </p:nvSpPr>
        <p:spPr bwMode="auto">
          <a:xfrm>
            <a:off x="3733800" y="1639888"/>
            <a:ext cx="5175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C</a:t>
            </a:r>
            <a:r>
              <a:rPr lang="en-US" sz="2400" baseline="-25000">
                <a:effectLst>
                  <a:outerShdw blurRad="38100" dist="38100" dir="2700000" algn="tl">
                    <a:srgbClr val="000000">
                      <a:alpha val="43137"/>
                    </a:srgbClr>
                  </a:outerShdw>
                </a:effectLst>
              </a:rPr>
              <a:t>1</a:t>
            </a:r>
            <a:endParaRPr lang="en-US" sz="2400">
              <a:effectLst>
                <a:outerShdw blurRad="38100" dist="38100" dir="2700000" algn="tl">
                  <a:srgbClr val="000000">
                    <a:alpha val="43137"/>
                  </a:srgbClr>
                </a:outerShdw>
              </a:effectLst>
            </a:endParaRPr>
          </a:p>
        </p:txBody>
      </p:sp>
      <p:sp>
        <p:nvSpPr>
          <p:cNvPr id="215049" name="Line 9"/>
          <p:cNvSpPr>
            <a:spLocks noChangeShapeType="1"/>
          </p:cNvSpPr>
          <p:nvPr/>
        </p:nvSpPr>
        <p:spPr bwMode="auto">
          <a:xfrm>
            <a:off x="4435475" y="19050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50" name="Text Box 10"/>
          <p:cNvSpPr txBox="1">
            <a:spLocks noChangeArrowheads="1"/>
          </p:cNvSpPr>
          <p:nvPr/>
        </p:nvSpPr>
        <p:spPr bwMode="auto">
          <a:xfrm>
            <a:off x="4587875" y="1600200"/>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2</a:t>
            </a:r>
            <a:endParaRPr lang="en-US" sz="1400">
              <a:effectLst>
                <a:outerShdw blurRad="38100" dist="38100" dir="2700000" algn="tl">
                  <a:srgbClr val="000000">
                    <a:alpha val="43137"/>
                  </a:srgbClr>
                </a:outerShdw>
              </a:effectLst>
            </a:endParaRPr>
          </a:p>
        </p:txBody>
      </p:sp>
      <p:sp>
        <p:nvSpPr>
          <p:cNvPr id="215051" name="Text Box 11"/>
          <p:cNvSpPr txBox="1">
            <a:spLocks noChangeArrowheads="1"/>
          </p:cNvSpPr>
          <p:nvPr/>
        </p:nvSpPr>
        <p:spPr bwMode="auto">
          <a:xfrm>
            <a:off x="5578475" y="1676400"/>
            <a:ext cx="9366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P + E</a:t>
            </a:r>
          </a:p>
        </p:txBody>
      </p:sp>
      <p:sp>
        <p:nvSpPr>
          <p:cNvPr id="215052" name="Text Box 12"/>
          <p:cNvSpPr txBox="1">
            <a:spLocks noChangeArrowheads="1"/>
          </p:cNvSpPr>
          <p:nvPr/>
        </p:nvSpPr>
        <p:spPr bwMode="auto">
          <a:xfrm>
            <a:off x="1447800" y="2554288"/>
            <a:ext cx="1150938"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S + C</a:t>
            </a:r>
            <a:r>
              <a:rPr lang="en-US" sz="2400" baseline="-25000">
                <a:effectLst>
                  <a:outerShdw blurRad="38100" dist="38100" dir="2700000" algn="tl">
                    <a:srgbClr val="000000">
                      <a:alpha val="43137"/>
                    </a:srgbClr>
                  </a:outerShdw>
                </a:effectLst>
              </a:rPr>
              <a:t>1</a:t>
            </a:r>
            <a:r>
              <a:rPr lang="en-US" sz="2400">
                <a:effectLst>
                  <a:outerShdw blurRad="38100" dist="38100" dir="2700000" algn="tl">
                    <a:srgbClr val="000000">
                      <a:alpha val="43137"/>
                    </a:srgbClr>
                  </a:outerShdw>
                </a:effectLst>
              </a:rPr>
              <a:t> </a:t>
            </a:r>
          </a:p>
        </p:txBody>
      </p:sp>
      <p:sp>
        <p:nvSpPr>
          <p:cNvPr id="215053" name="Line 13"/>
          <p:cNvSpPr>
            <a:spLocks noChangeShapeType="1"/>
          </p:cNvSpPr>
          <p:nvPr/>
        </p:nvSpPr>
        <p:spPr bwMode="auto">
          <a:xfrm>
            <a:off x="2530475" y="27432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54" name="Line 14"/>
          <p:cNvSpPr>
            <a:spLocks noChangeShapeType="1"/>
          </p:cNvSpPr>
          <p:nvPr/>
        </p:nvSpPr>
        <p:spPr bwMode="auto">
          <a:xfrm flipH="1">
            <a:off x="2530475" y="28956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55" name="Text Box 15"/>
          <p:cNvSpPr txBox="1">
            <a:spLocks noChangeArrowheads="1"/>
          </p:cNvSpPr>
          <p:nvPr/>
        </p:nvSpPr>
        <p:spPr bwMode="auto">
          <a:xfrm>
            <a:off x="2682875" y="2438400"/>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3</a:t>
            </a:r>
            <a:endParaRPr lang="en-US" sz="1400">
              <a:effectLst>
                <a:outerShdw blurRad="38100" dist="38100" dir="2700000" algn="tl">
                  <a:srgbClr val="000000">
                    <a:alpha val="43137"/>
                  </a:srgbClr>
                </a:outerShdw>
              </a:effectLst>
            </a:endParaRPr>
          </a:p>
        </p:txBody>
      </p:sp>
      <p:sp>
        <p:nvSpPr>
          <p:cNvPr id="215056" name="Text Box 16"/>
          <p:cNvSpPr txBox="1">
            <a:spLocks noChangeArrowheads="1"/>
          </p:cNvSpPr>
          <p:nvPr/>
        </p:nvSpPr>
        <p:spPr bwMode="auto">
          <a:xfrm>
            <a:off x="2759075" y="2895600"/>
            <a:ext cx="381836"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-3</a:t>
            </a:r>
            <a:endParaRPr lang="en-US" sz="1400">
              <a:effectLst>
                <a:outerShdw blurRad="38100" dist="38100" dir="2700000" algn="tl">
                  <a:srgbClr val="000000">
                    <a:alpha val="43137"/>
                  </a:srgbClr>
                </a:outerShdw>
              </a:effectLst>
            </a:endParaRPr>
          </a:p>
        </p:txBody>
      </p:sp>
      <p:sp>
        <p:nvSpPr>
          <p:cNvPr id="215057" name="Text Box 17"/>
          <p:cNvSpPr txBox="1">
            <a:spLocks noChangeArrowheads="1"/>
          </p:cNvSpPr>
          <p:nvPr/>
        </p:nvSpPr>
        <p:spPr bwMode="auto">
          <a:xfrm>
            <a:off x="3733800" y="2554288"/>
            <a:ext cx="517525" cy="457200"/>
          </a:xfrm>
          <a:prstGeom prst="rect">
            <a:avLst/>
          </a:prstGeom>
          <a:noFill/>
          <a:ln w="9525">
            <a:noFill/>
            <a:miter lim="800000"/>
            <a:headEnd/>
            <a:tailEnd/>
          </a:ln>
          <a:effectLst/>
        </p:spPr>
        <p:txBody>
          <a:bodyPr wrap="none">
            <a:spAutoFit/>
          </a:bodyPr>
          <a:lstStyle/>
          <a:p>
            <a:pPr eaLnBrk="0" hangingPunct="0"/>
            <a:r>
              <a:rPr lang="en-US" sz="2400" dirty="0">
                <a:effectLst>
                  <a:outerShdw blurRad="38100" dist="38100" dir="2700000" algn="tl">
                    <a:srgbClr val="000000">
                      <a:alpha val="43137"/>
                    </a:srgbClr>
                  </a:outerShdw>
                </a:effectLst>
              </a:rPr>
              <a:t>C</a:t>
            </a:r>
            <a:r>
              <a:rPr lang="en-US" sz="2400" baseline="-25000" dirty="0">
                <a:effectLst>
                  <a:outerShdw blurRad="38100" dist="38100" dir="2700000" algn="tl">
                    <a:srgbClr val="000000">
                      <a:alpha val="43137"/>
                    </a:srgbClr>
                  </a:outerShdw>
                </a:effectLst>
              </a:rPr>
              <a:t>2</a:t>
            </a:r>
            <a:endParaRPr lang="en-US" sz="2400" dirty="0">
              <a:effectLst>
                <a:outerShdw blurRad="38100" dist="38100" dir="2700000" algn="tl">
                  <a:srgbClr val="000000">
                    <a:alpha val="43137"/>
                  </a:srgbClr>
                </a:outerShdw>
              </a:effectLst>
            </a:endParaRPr>
          </a:p>
        </p:txBody>
      </p:sp>
      <p:sp>
        <p:nvSpPr>
          <p:cNvPr id="215058" name="Line 18"/>
          <p:cNvSpPr>
            <a:spLocks noChangeShapeType="1"/>
          </p:cNvSpPr>
          <p:nvPr/>
        </p:nvSpPr>
        <p:spPr bwMode="auto">
          <a:xfrm>
            <a:off x="4435475" y="28194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59" name="Text Box 19"/>
          <p:cNvSpPr txBox="1">
            <a:spLocks noChangeArrowheads="1"/>
          </p:cNvSpPr>
          <p:nvPr/>
        </p:nvSpPr>
        <p:spPr bwMode="auto">
          <a:xfrm>
            <a:off x="4587875" y="2514600"/>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4</a:t>
            </a:r>
            <a:endParaRPr lang="en-US" sz="1400">
              <a:effectLst>
                <a:outerShdw blurRad="38100" dist="38100" dir="2700000" algn="tl">
                  <a:srgbClr val="000000">
                    <a:alpha val="43137"/>
                  </a:srgbClr>
                </a:outerShdw>
              </a:effectLst>
            </a:endParaRPr>
          </a:p>
        </p:txBody>
      </p:sp>
      <p:sp>
        <p:nvSpPr>
          <p:cNvPr id="215060" name="Text Box 20"/>
          <p:cNvSpPr txBox="1">
            <a:spLocks noChangeArrowheads="1"/>
          </p:cNvSpPr>
          <p:nvPr/>
        </p:nvSpPr>
        <p:spPr bwMode="auto">
          <a:xfrm>
            <a:off x="5578475" y="2590800"/>
            <a:ext cx="9366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P + E</a:t>
            </a:r>
          </a:p>
        </p:txBody>
      </p:sp>
      <p:sp>
        <p:nvSpPr>
          <p:cNvPr id="215061" name="Text Box 21"/>
          <p:cNvSpPr txBox="1">
            <a:spLocks noChangeArrowheads="1"/>
          </p:cNvSpPr>
          <p:nvPr/>
        </p:nvSpPr>
        <p:spPr bwMode="auto">
          <a:xfrm>
            <a:off x="5029200" y="654050"/>
            <a:ext cx="3886200" cy="641350"/>
          </a:xfrm>
          <a:prstGeom prst="rect">
            <a:avLst/>
          </a:prstGeom>
          <a:noFill/>
          <a:ln w="9525">
            <a:noFill/>
            <a:miter lim="800000"/>
            <a:headEnd/>
            <a:tailEnd/>
          </a:ln>
          <a:effectLst/>
        </p:spPr>
        <p:txBody>
          <a:bodyPr>
            <a:spAutoFit/>
          </a:bodyPr>
          <a:lstStyle/>
          <a:p>
            <a:pPr eaLnBrk="0" hangingPunct="0">
              <a:spcBef>
                <a:spcPct val="50000"/>
              </a:spcBef>
            </a:pPr>
            <a:r>
              <a:rPr lang="en-US" dirty="0">
                <a:effectLst>
                  <a:outerShdw blurRad="38100" dist="38100" dir="2700000" algn="tl">
                    <a:srgbClr val="000000">
                      <a:alpha val="43137"/>
                    </a:srgbClr>
                  </a:outerShdw>
                </a:effectLst>
              </a:rPr>
              <a:t>Enzyme can bind two substrates molecules at different binding sites.</a:t>
            </a:r>
          </a:p>
        </p:txBody>
      </p:sp>
      <p:sp>
        <p:nvSpPr>
          <p:cNvPr id="215062" name="Text Box 22"/>
          <p:cNvSpPr txBox="1">
            <a:spLocks noChangeArrowheads="1"/>
          </p:cNvSpPr>
          <p:nvPr/>
        </p:nvSpPr>
        <p:spPr bwMode="auto">
          <a:xfrm>
            <a:off x="822325" y="3240088"/>
            <a:ext cx="45561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or</a:t>
            </a:r>
          </a:p>
        </p:txBody>
      </p:sp>
      <p:sp>
        <p:nvSpPr>
          <p:cNvPr id="215063" name="Text Box 23"/>
          <p:cNvSpPr txBox="1">
            <a:spLocks noChangeArrowheads="1"/>
          </p:cNvSpPr>
          <p:nvPr/>
        </p:nvSpPr>
        <p:spPr bwMode="auto">
          <a:xfrm>
            <a:off x="2378075" y="4459288"/>
            <a:ext cx="387350"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E</a:t>
            </a:r>
          </a:p>
        </p:txBody>
      </p:sp>
      <p:sp>
        <p:nvSpPr>
          <p:cNvPr id="215064" name="Text Box 24"/>
          <p:cNvSpPr txBox="1">
            <a:spLocks noChangeArrowheads="1"/>
          </p:cNvSpPr>
          <p:nvPr/>
        </p:nvSpPr>
        <p:spPr bwMode="auto">
          <a:xfrm>
            <a:off x="3978275" y="4459288"/>
            <a:ext cx="5175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C</a:t>
            </a:r>
            <a:r>
              <a:rPr lang="en-US" sz="2400" baseline="-25000">
                <a:effectLst>
                  <a:outerShdw blurRad="38100" dist="38100" dir="2700000" algn="tl">
                    <a:srgbClr val="000000">
                      <a:alpha val="43137"/>
                    </a:srgbClr>
                  </a:outerShdw>
                </a:effectLst>
              </a:rPr>
              <a:t>1</a:t>
            </a:r>
            <a:endParaRPr lang="en-US" sz="2400">
              <a:effectLst>
                <a:outerShdw blurRad="38100" dist="38100" dir="2700000" algn="tl">
                  <a:srgbClr val="000000">
                    <a:alpha val="43137"/>
                  </a:srgbClr>
                </a:outerShdw>
              </a:effectLst>
            </a:endParaRPr>
          </a:p>
        </p:txBody>
      </p:sp>
      <p:sp>
        <p:nvSpPr>
          <p:cNvPr id="215065" name="Text Box 25"/>
          <p:cNvSpPr txBox="1">
            <a:spLocks noChangeArrowheads="1"/>
          </p:cNvSpPr>
          <p:nvPr/>
        </p:nvSpPr>
        <p:spPr bwMode="auto">
          <a:xfrm>
            <a:off x="5730875" y="4459288"/>
            <a:ext cx="5175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C</a:t>
            </a:r>
            <a:r>
              <a:rPr lang="en-US" sz="2400" baseline="-25000">
                <a:effectLst>
                  <a:outerShdw blurRad="38100" dist="38100" dir="2700000" algn="tl">
                    <a:srgbClr val="000000">
                      <a:alpha val="43137"/>
                    </a:srgbClr>
                  </a:outerShdw>
                </a:effectLst>
              </a:rPr>
              <a:t>2</a:t>
            </a:r>
            <a:endParaRPr lang="en-US" sz="2400">
              <a:effectLst>
                <a:outerShdw blurRad="38100" dist="38100" dir="2700000" algn="tl">
                  <a:srgbClr val="000000">
                    <a:alpha val="43137"/>
                  </a:srgbClr>
                </a:outerShdw>
              </a:effectLst>
            </a:endParaRPr>
          </a:p>
        </p:txBody>
      </p:sp>
      <p:sp>
        <p:nvSpPr>
          <p:cNvPr id="215066" name="Line 26"/>
          <p:cNvSpPr>
            <a:spLocks noChangeShapeType="1"/>
          </p:cNvSpPr>
          <p:nvPr/>
        </p:nvSpPr>
        <p:spPr bwMode="auto">
          <a:xfrm>
            <a:off x="2987675" y="46482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67" name="Line 27"/>
          <p:cNvSpPr>
            <a:spLocks noChangeShapeType="1"/>
          </p:cNvSpPr>
          <p:nvPr/>
        </p:nvSpPr>
        <p:spPr bwMode="auto">
          <a:xfrm flipH="1">
            <a:off x="2971800" y="48006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68" name="Line 28"/>
          <p:cNvSpPr>
            <a:spLocks noChangeShapeType="1"/>
          </p:cNvSpPr>
          <p:nvPr/>
        </p:nvSpPr>
        <p:spPr bwMode="auto">
          <a:xfrm>
            <a:off x="4740275" y="46482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69" name="Line 29"/>
          <p:cNvSpPr>
            <a:spLocks noChangeShapeType="1"/>
          </p:cNvSpPr>
          <p:nvPr/>
        </p:nvSpPr>
        <p:spPr bwMode="auto">
          <a:xfrm flipH="1">
            <a:off x="4724400" y="48006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70" name="Line 30"/>
          <p:cNvSpPr>
            <a:spLocks noChangeShapeType="1"/>
          </p:cNvSpPr>
          <p:nvPr/>
        </p:nvSpPr>
        <p:spPr bwMode="auto">
          <a:xfrm>
            <a:off x="4191000" y="4953000"/>
            <a:ext cx="0" cy="76200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71" name="Line 31"/>
          <p:cNvSpPr>
            <a:spLocks noChangeShapeType="1"/>
          </p:cNvSpPr>
          <p:nvPr/>
        </p:nvSpPr>
        <p:spPr bwMode="auto">
          <a:xfrm>
            <a:off x="5943600" y="4953000"/>
            <a:ext cx="0" cy="76200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72" name="Text Box 32"/>
          <p:cNvSpPr txBox="1">
            <a:spLocks noChangeArrowheads="1"/>
          </p:cNvSpPr>
          <p:nvPr/>
        </p:nvSpPr>
        <p:spPr bwMode="auto">
          <a:xfrm>
            <a:off x="4032250" y="5791200"/>
            <a:ext cx="387350"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E</a:t>
            </a:r>
          </a:p>
        </p:txBody>
      </p:sp>
      <p:sp>
        <p:nvSpPr>
          <p:cNvPr id="215073" name="Text Box 33"/>
          <p:cNvSpPr txBox="1">
            <a:spLocks noChangeArrowheads="1"/>
          </p:cNvSpPr>
          <p:nvPr/>
        </p:nvSpPr>
        <p:spPr bwMode="auto">
          <a:xfrm>
            <a:off x="5775325" y="5754688"/>
            <a:ext cx="387350"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E</a:t>
            </a:r>
          </a:p>
        </p:txBody>
      </p:sp>
      <p:sp>
        <p:nvSpPr>
          <p:cNvPr id="215074" name="Text Box 34"/>
          <p:cNvSpPr txBox="1">
            <a:spLocks noChangeArrowheads="1"/>
          </p:cNvSpPr>
          <p:nvPr/>
        </p:nvSpPr>
        <p:spPr bwMode="auto">
          <a:xfrm>
            <a:off x="2971800" y="4191000"/>
            <a:ext cx="285750" cy="274638"/>
          </a:xfrm>
          <a:prstGeom prst="rect">
            <a:avLst/>
          </a:prstGeom>
          <a:noFill/>
          <a:ln w="9525">
            <a:noFill/>
            <a:miter lim="800000"/>
            <a:headEnd/>
            <a:tailEnd/>
          </a:ln>
          <a:effectLst/>
        </p:spPr>
        <p:txBody>
          <a:bodyPr wrap="none">
            <a:spAutoFit/>
          </a:bodyPr>
          <a:lstStyle/>
          <a:p>
            <a:pPr eaLnBrk="0" hangingPunct="0"/>
            <a:r>
              <a:rPr lang="en-US" sz="1200">
                <a:effectLst>
                  <a:outerShdw blurRad="38100" dist="38100" dir="2700000" algn="tl">
                    <a:srgbClr val="000000">
                      <a:alpha val="43137"/>
                    </a:srgbClr>
                  </a:outerShdw>
                </a:effectLst>
              </a:rPr>
              <a:t>S</a:t>
            </a:r>
          </a:p>
        </p:txBody>
      </p:sp>
      <p:sp>
        <p:nvSpPr>
          <p:cNvPr id="215075" name="Freeform 35"/>
          <p:cNvSpPr>
            <a:spLocks/>
          </p:cNvSpPr>
          <p:nvPr/>
        </p:nvSpPr>
        <p:spPr bwMode="auto">
          <a:xfrm>
            <a:off x="3124200" y="4419600"/>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76" name="Freeform 36"/>
          <p:cNvSpPr>
            <a:spLocks/>
          </p:cNvSpPr>
          <p:nvPr/>
        </p:nvSpPr>
        <p:spPr bwMode="auto">
          <a:xfrm>
            <a:off x="4953000" y="4406900"/>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77" name="Text Box 37"/>
          <p:cNvSpPr txBox="1">
            <a:spLocks noChangeArrowheads="1"/>
          </p:cNvSpPr>
          <p:nvPr/>
        </p:nvSpPr>
        <p:spPr bwMode="auto">
          <a:xfrm>
            <a:off x="4724400" y="4191000"/>
            <a:ext cx="285750" cy="274638"/>
          </a:xfrm>
          <a:prstGeom prst="rect">
            <a:avLst/>
          </a:prstGeom>
          <a:noFill/>
          <a:ln w="9525">
            <a:noFill/>
            <a:miter lim="800000"/>
            <a:headEnd/>
            <a:tailEnd/>
          </a:ln>
          <a:effectLst/>
        </p:spPr>
        <p:txBody>
          <a:bodyPr wrap="none">
            <a:spAutoFit/>
          </a:bodyPr>
          <a:lstStyle/>
          <a:p>
            <a:pPr eaLnBrk="0" hangingPunct="0"/>
            <a:r>
              <a:rPr lang="en-US" sz="1200">
                <a:effectLst>
                  <a:outerShdw blurRad="38100" dist="38100" dir="2700000" algn="tl">
                    <a:srgbClr val="000000">
                      <a:alpha val="43137"/>
                    </a:srgbClr>
                  </a:outerShdw>
                </a:effectLst>
              </a:rPr>
              <a:t>S</a:t>
            </a:r>
          </a:p>
        </p:txBody>
      </p:sp>
      <p:sp>
        <p:nvSpPr>
          <p:cNvPr id="215078" name="Freeform 38"/>
          <p:cNvSpPr>
            <a:spLocks/>
          </p:cNvSpPr>
          <p:nvPr/>
        </p:nvSpPr>
        <p:spPr bwMode="auto">
          <a:xfrm flipV="1">
            <a:off x="3124200" y="4800600"/>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type="stealth" w="med" len="med"/>
            <a:tailEnd type="none"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79" name="Text Box 39"/>
          <p:cNvSpPr txBox="1">
            <a:spLocks noChangeArrowheads="1"/>
          </p:cNvSpPr>
          <p:nvPr/>
        </p:nvSpPr>
        <p:spPr bwMode="auto">
          <a:xfrm>
            <a:off x="2971800" y="5105400"/>
            <a:ext cx="285750" cy="274638"/>
          </a:xfrm>
          <a:prstGeom prst="rect">
            <a:avLst/>
          </a:prstGeom>
          <a:noFill/>
          <a:ln w="9525">
            <a:noFill/>
            <a:miter lim="800000"/>
            <a:headEnd/>
            <a:tailEnd/>
          </a:ln>
          <a:effectLst/>
        </p:spPr>
        <p:txBody>
          <a:bodyPr wrap="none">
            <a:spAutoFit/>
          </a:bodyPr>
          <a:lstStyle/>
          <a:p>
            <a:pPr eaLnBrk="0" hangingPunct="0"/>
            <a:r>
              <a:rPr lang="en-US" sz="1200">
                <a:effectLst>
                  <a:outerShdw blurRad="38100" dist="38100" dir="2700000" algn="tl">
                    <a:srgbClr val="000000">
                      <a:alpha val="43137"/>
                    </a:srgbClr>
                  </a:outerShdw>
                </a:effectLst>
              </a:rPr>
              <a:t>S</a:t>
            </a:r>
          </a:p>
        </p:txBody>
      </p:sp>
      <p:sp>
        <p:nvSpPr>
          <p:cNvPr id="215080" name="Freeform 40"/>
          <p:cNvSpPr>
            <a:spLocks/>
          </p:cNvSpPr>
          <p:nvPr/>
        </p:nvSpPr>
        <p:spPr bwMode="auto">
          <a:xfrm flipV="1">
            <a:off x="5029200" y="4800600"/>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type="stealth" w="med" len="med"/>
            <a:tailEnd type="none"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81" name="Text Box 41"/>
          <p:cNvSpPr txBox="1">
            <a:spLocks noChangeArrowheads="1"/>
          </p:cNvSpPr>
          <p:nvPr/>
        </p:nvSpPr>
        <p:spPr bwMode="auto">
          <a:xfrm>
            <a:off x="4876800" y="5029200"/>
            <a:ext cx="285750" cy="274638"/>
          </a:xfrm>
          <a:prstGeom prst="rect">
            <a:avLst/>
          </a:prstGeom>
          <a:noFill/>
          <a:ln w="9525">
            <a:noFill/>
            <a:miter lim="800000"/>
            <a:headEnd/>
            <a:tailEnd/>
          </a:ln>
          <a:effectLst/>
        </p:spPr>
        <p:txBody>
          <a:bodyPr wrap="none">
            <a:spAutoFit/>
          </a:bodyPr>
          <a:lstStyle/>
          <a:p>
            <a:pPr eaLnBrk="0" hangingPunct="0"/>
            <a:r>
              <a:rPr lang="en-US" sz="1200">
                <a:effectLst>
                  <a:outerShdw blurRad="38100" dist="38100" dir="2700000" algn="tl">
                    <a:srgbClr val="000000">
                      <a:alpha val="43137"/>
                    </a:srgbClr>
                  </a:outerShdw>
                </a:effectLst>
              </a:rPr>
              <a:t>S</a:t>
            </a:r>
          </a:p>
        </p:txBody>
      </p:sp>
      <p:sp>
        <p:nvSpPr>
          <p:cNvPr id="215082" name="Freeform 42"/>
          <p:cNvSpPr>
            <a:spLocks/>
          </p:cNvSpPr>
          <p:nvPr/>
        </p:nvSpPr>
        <p:spPr bwMode="auto">
          <a:xfrm flipH="1">
            <a:off x="3886200" y="5105400"/>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83" name="Freeform 43"/>
          <p:cNvSpPr>
            <a:spLocks/>
          </p:cNvSpPr>
          <p:nvPr/>
        </p:nvSpPr>
        <p:spPr bwMode="auto">
          <a:xfrm>
            <a:off x="5943600" y="5105400"/>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5084" name="Text Box 44"/>
          <p:cNvSpPr txBox="1">
            <a:spLocks noChangeArrowheads="1"/>
          </p:cNvSpPr>
          <p:nvPr/>
        </p:nvSpPr>
        <p:spPr bwMode="auto">
          <a:xfrm>
            <a:off x="3600450" y="5257800"/>
            <a:ext cx="285750" cy="274638"/>
          </a:xfrm>
          <a:prstGeom prst="rect">
            <a:avLst/>
          </a:prstGeom>
          <a:noFill/>
          <a:ln w="9525">
            <a:noFill/>
            <a:miter lim="800000"/>
            <a:headEnd/>
            <a:tailEnd/>
          </a:ln>
          <a:effectLst/>
        </p:spPr>
        <p:txBody>
          <a:bodyPr>
            <a:spAutoFit/>
          </a:bodyPr>
          <a:lstStyle/>
          <a:p>
            <a:pPr eaLnBrk="0" hangingPunct="0"/>
            <a:r>
              <a:rPr lang="en-US" sz="1200">
                <a:effectLst>
                  <a:outerShdw blurRad="38100" dist="38100" dir="2700000" algn="tl">
                    <a:srgbClr val="000000">
                      <a:alpha val="43137"/>
                    </a:srgbClr>
                  </a:outerShdw>
                </a:effectLst>
              </a:rPr>
              <a:t>P</a:t>
            </a:r>
          </a:p>
        </p:txBody>
      </p:sp>
      <p:sp>
        <p:nvSpPr>
          <p:cNvPr id="215085" name="Text Box 45"/>
          <p:cNvSpPr txBox="1">
            <a:spLocks noChangeArrowheads="1"/>
          </p:cNvSpPr>
          <p:nvPr/>
        </p:nvSpPr>
        <p:spPr bwMode="auto">
          <a:xfrm>
            <a:off x="6191250" y="5211763"/>
            <a:ext cx="285750" cy="274637"/>
          </a:xfrm>
          <a:prstGeom prst="rect">
            <a:avLst/>
          </a:prstGeom>
          <a:noFill/>
          <a:ln w="9525">
            <a:noFill/>
            <a:miter lim="800000"/>
            <a:headEnd/>
            <a:tailEnd/>
          </a:ln>
          <a:effectLst/>
        </p:spPr>
        <p:txBody>
          <a:bodyPr>
            <a:spAutoFit/>
          </a:bodyPr>
          <a:lstStyle/>
          <a:p>
            <a:pPr eaLnBrk="0" hangingPunct="0"/>
            <a:r>
              <a:rPr lang="en-US" sz="1200">
                <a:effectLst>
                  <a:outerShdw blurRad="38100" dist="38100" dir="2700000" algn="tl">
                    <a:srgbClr val="000000">
                      <a:alpha val="43137"/>
                    </a:srgbClr>
                  </a:outerShdw>
                </a:effectLst>
              </a:rPr>
              <a:t>P</a:t>
            </a:r>
          </a:p>
        </p:txBody>
      </p:sp>
      <p:sp>
        <p:nvSpPr>
          <p:cNvPr id="46" name="Rectangle 45"/>
          <p:cNvSpPr/>
          <p:nvPr/>
        </p:nvSpPr>
        <p:spPr>
          <a:xfrm>
            <a:off x="6012160" y="3140968"/>
            <a:ext cx="2952328" cy="1200329"/>
          </a:xfrm>
          <a:prstGeom prst="rect">
            <a:avLst/>
          </a:prstGeom>
        </p:spPr>
        <p:txBody>
          <a:bodyPr wrap="square">
            <a:spAutoFit/>
          </a:bodyPr>
          <a:lstStyle/>
          <a:p>
            <a:r>
              <a:rPr lang="en-GB" b="1" dirty="0" smtClean="0">
                <a:solidFill>
                  <a:srgbClr val="FF0000"/>
                </a:solidFill>
                <a:effectLst>
                  <a:outerShdw blurRad="38100" dist="38100" dir="2700000" algn="tl">
                    <a:srgbClr val="000000">
                      <a:alpha val="43137"/>
                    </a:srgbClr>
                  </a:outerShdw>
                </a:effectLst>
              </a:rPr>
              <a:t>Autocatalytic reactions</a:t>
            </a:r>
            <a:r>
              <a:rPr lang="en-GB" dirty="0" smtClean="0">
                <a:effectLst>
                  <a:outerShdw blurRad="38100" dist="38100" dir="2700000" algn="tl">
                    <a:srgbClr val="000000">
                      <a:alpha val="43137"/>
                    </a:srgbClr>
                  </a:outerShdw>
                </a:effectLst>
              </a:rPr>
              <a:t> are chemical reactions in which at least one of the products is also a reactant.</a:t>
            </a:r>
            <a:endParaRPr lang="en-US"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rrowheads="1"/>
          </p:cNvSpPr>
          <p:nvPr>
            <p:ph type="title"/>
          </p:nvPr>
        </p:nvSpPr>
        <p:spPr>
          <a:xfrm>
            <a:off x="323528" y="260648"/>
            <a:ext cx="8510588" cy="1325563"/>
          </a:xfrm>
        </p:spPr>
        <p:txBody>
          <a:bodyPr/>
          <a:lstStyle/>
          <a:p>
            <a:pPr algn="l"/>
            <a:r>
              <a:rPr lang="en-US" sz="3600">
                <a:solidFill>
                  <a:srgbClr val="000080"/>
                </a:solidFill>
              </a:rPr>
              <a:t>Pseudo-steady assumption</a:t>
            </a:r>
          </a:p>
        </p:txBody>
      </p:sp>
      <p:graphicFrame>
        <p:nvGraphicFramePr>
          <p:cNvPr id="216067" name="Object 3"/>
          <p:cNvGraphicFramePr>
            <a:graphicFrameLocks noChangeAspect="1"/>
          </p:cNvGraphicFramePr>
          <p:nvPr/>
        </p:nvGraphicFramePr>
        <p:xfrm>
          <a:off x="1403648" y="1782763"/>
          <a:ext cx="5087938" cy="3281362"/>
        </p:xfrm>
        <a:graphic>
          <a:graphicData uri="http://schemas.openxmlformats.org/presentationml/2006/ole">
            <mc:AlternateContent xmlns:mc="http://schemas.openxmlformats.org/markup-compatibility/2006">
              <mc:Choice xmlns:v="urn:schemas-microsoft-com:vml" Requires="v">
                <p:oleObj spid="_x0000_s216205" name="Equation" r:id="rId3" imgW="2082600" imgH="1346040" progId="Equation.3">
                  <p:embed/>
                </p:oleObj>
              </mc:Choice>
              <mc:Fallback>
                <p:oleObj name="Equation" r:id="rId3" imgW="2082600" imgH="13460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1782763"/>
                        <a:ext cx="5087938" cy="3281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068" name="Text Box 4"/>
          <p:cNvSpPr txBox="1">
            <a:spLocks noChangeArrowheads="1"/>
          </p:cNvSpPr>
          <p:nvPr/>
        </p:nvSpPr>
        <p:spPr bwMode="auto">
          <a:xfrm>
            <a:off x="5656536" y="5502424"/>
            <a:ext cx="2701381" cy="830997"/>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Note the quadratic</a:t>
            </a:r>
          </a:p>
          <a:p>
            <a:pPr eaLnBrk="0" hangingPunct="0"/>
            <a:r>
              <a:rPr lang="en-US" sz="2400">
                <a:effectLst>
                  <a:outerShdw blurRad="38100" dist="38100" dir="2700000" algn="tl">
                    <a:srgbClr val="000000">
                      <a:alpha val="43137"/>
                    </a:srgbClr>
                  </a:outerShdw>
                </a:effectLst>
              </a:rPr>
              <a:t>behaviour</a:t>
            </a:r>
          </a:p>
        </p:txBody>
      </p:sp>
      <p:sp>
        <p:nvSpPr>
          <p:cNvPr id="216069" name="Line 5"/>
          <p:cNvSpPr>
            <a:spLocks noChangeShapeType="1"/>
          </p:cNvSpPr>
          <p:nvPr/>
        </p:nvSpPr>
        <p:spPr bwMode="auto">
          <a:xfrm flipH="1" flipV="1">
            <a:off x="6342336" y="4816624"/>
            <a:ext cx="838200" cy="7620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graphicFrame>
        <p:nvGraphicFramePr>
          <p:cNvPr id="2" name="Object 4"/>
          <p:cNvGraphicFramePr>
            <a:graphicFrameLocks noChangeAspect="1"/>
          </p:cNvGraphicFramePr>
          <p:nvPr/>
        </p:nvGraphicFramePr>
        <p:xfrm>
          <a:off x="5281960" y="1872431"/>
          <a:ext cx="2016125" cy="1052513"/>
        </p:xfrm>
        <a:graphic>
          <a:graphicData uri="http://schemas.openxmlformats.org/presentationml/2006/ole">
            <mc:AlternateContent xmlns:mc="http://schemas.openxmlformats.org/markup-compatibility/2006">
              <mc:Choice xmlns:v="urn:schemas-microsoft-com:vml" Requires="v">
                <p:oleObj spid="_x0000_s216206" name="Equation" r:id="rId5" imgW="825480" imgH="431640" progId="Equation.3">
                  <p:embed/>
                </p:oleObj>
              </mc:Choice>
              <mc:Fallback>
                <p:oleObj name="Equation" r:id="rId5" imgW="825480" imgH="431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81960" y="1872431"/>
                        <a:ext cx="2016125"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5"/>
          <p:cNvGraphicFramePr>
            <a:graphicFrameLocks noChangeAspect="1"/>
          </p:cNvGraphicFramePr>
          <p:nvPr/>
        </p:nvGraphicFramePr>
        <p:xfrm>
          <a:off x="5235873" y="3024559"/>
          <a:ext cx="2109788" cy="1052513"/>
        </p:xfrm>
        <a:graphic>
          <a:graphicData uri="http://schemas.openxmlformats.org/presentationml/2006/ole">
            <mc:AlternateContent xmlns:mc="http://schemas.openxmlformats.org/markup-compatibility/2006">
              <mc:Choice xmlns:v="urn:schemas-microsoft-com:vml" Requires="v">
                <p:oleObj spid="_x0000_s216207" name="Equation" r:id="rId7" imgW="863280" imgH="431640" progId="Equation.3">
                  <p:embed/>
                </p:oleObj>
              </mc:Choice>
              <mc:Fallback>
                <p:oleObj name="Equation" r:id="rId7" imgW="863280" imgH="43164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5873" y="3024559"/>
                        <a:ext cx="2109788"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rrowheads="1"/>
          </p:cNvSpPr>
          <p:nvPr>
            <p:ph type="title"/>
          </p:nvPr>
        </p:nvSpPr>
        <p:spPr/>
        <p:txBody>
          <a:bodyPr/>
          <a:lstStyle/>
          <a:p>
            <a:pPr algn="l"/>
            <a:r>
              <a:rPr lang="en-US" sz="3600" dirty="0">
                <a:solidFill>
                  <a:srgbClr val="000080"/>
                </a:solidFill>
              </a:rPr>
              <a:t>Independent </a:t>
            </a:r>
            <a:r>
              <a:rPr lang="en-US" sz="3600" dirty="0" smtClean="0">
                <a:solidFill>
                  <a:srgbClr val="000080"/>
                </a:solidFill>
              </a:rPr>
              <a:t>and identical binding </a:t>
            </a:r>
            <a:r>
              <a:rPr lang="en-US" sz="3600" dirty="0">
                <a:solidFill>
                  <a:srgbClr val="000080"/>
                </a:solidFill>
              </a:rPr>
              <a:t>sites</a:t>
            </a:r>
          </a:p>
        </p:txBody>
      </p:sp>
      <p:graphicFrame>
        <p:nvGraphicFramePr>
          <p:cNvPr id="217091" name="Object 3"/>
          <p:cNvGraphicFramePr>
            <a:graphicFrameLocks noChangeAspect="1"/>
          </p:cNvGraphicFramePr>
          <p:nvPr/>
        </p:nvGraphicFramePr>
        <p:xfrm>
          <a:off x="642938" y="2058988"/>
          <a:ext cx="1976437" cy="1457325"/>
        </p:xfrm>
        <a:graphic>
          <a:graphicData uri="http://schemas.openxmlformats.org/presentationml/2006/ole">
            <mc:AlternateContent xmlns:mc="http://schemas.openxmlformats.org/markup-compatibility/2006">
              <mc:Choice xmlns:v="urn:schemas-microsoft-com:vml" Requires="v">
                <p:oleObj spid="_x0000_s217256" name="Equation" r:id="rId3" imgW="927000" imgH="685800" progId="Equation.3">
                  <p:embed/>
                </p:oleObj>
              </mc:Choice>
              <mc:Fallback>
                <p:oleObj name="Equation" r:id="rId3" imgW="927000" imgH="6858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8" y="2058988"/>
                        <a:ext cx="1976437"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092" name="Text Box 4"/>
          <p:cNvSpPr txBox="1">
            <a:spLocks noChangeArrowheads="1"/>
          </p:cNvSpPr>
          <p:nvPr/>
        </p:nvSpPr>
        <p:spPr bwMode="auto">
          <a:xfrm>
            <a:off x="3731568" y="2113111"/>
            <a:ext cx="387350"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E</a:t>
            </a:r>
          </a:p>
        </p:txBody>
      </p:sp>
      <p:sp>
        <p:nvSpPr>
          <p:cNvPr id="217093" name="Text Box 5"/>
          <p:cNvSpPr txBox="1">
            <a:spLocks noChangeArrowheads="1"/>
          </p:cNvSpPr>
          <p:nvPr/>
        </p:nvSpPr>
        <p:spPr bwMode="auto">
          <a:xfrm>
            <a:off x="5331768" y="2113111"/>
            <a:ext cx="5175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C</a:t>
            </a:r>
            <a:r>
              <a:rPr lang="en-US" sz="2400" baseline="-25000">
                <a:effectLst>
                  <a:outerShdw blurRad="38100" dist="38100" dir="2700000" algn="tl">
                    <a:srgbClr val="000000">
                      <a:alpha val="43137"/>
                    </a:srgbClr>
                  </a:outerShdw>
                </a:effectLst>
              </a:rPr>
              <a:t>1</a:t>
            </a:r>
            <a:endParaRPr lang="en-US" sz="2400">
              <a:effectLst>
                <a:outerShdw blurRad="38100" dist="38100" dir="2700000" algn="tl">
                  <a:srgbClr val="000000">
                    <a:alpha val="43137"/>
                  </a:srgbClr>
                </a:outerShdw>
              </a:effectLst>
            </a:endParaRPr>
          </a:p>
        </p:txBody>
      </p:sp>
      <p:sp>
        <p:nvSpPr>
          <p:cNvPr id="217094" name="Text Box 6"/>
          <p:cNvSpPr txBox="1">
            <a:spLocks noChangeArrowheads="1"/>
          </p:cNvSpPr>
          <p:nvPr/>
        </p:nvSpPr>
        <p:spPr bwMode="auto">
          <a:xfrm>
            <a:off x="7084368" y="2113111"/>
            <a:ext cx="5175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C</a:t>
            </a:r>
            <a:r>
              <a:rPr lang="en-US" sz="2400" baseline="-25000">
                <a:effectLst>
                  <a:outerShdw blurRad="38100" dist="38100" dir="2700000" algn="tl">
                    <a:srgbClr val="000000">
                      <a:alpha val="43137"/>
                    </a:srgbClr>
                  </a:outerShdw>
                </a:effectLst>
              </a:rPr>
              <a:t>2</a:t>
            </a:r>
            <a:endParaRPr lang="en-US" sz="2400">
              <a:effectLst>
                <a:outerShdw blurRad="38100" dist="38100" dir="2700000" algn="tl">
                  <a:srgbClr val="000000">
                    <a:alpha val="43137"/>
                  </a:srgbClr>
                </a:outerShdw>
              </a:effectLst>
            </a:endParaRPr>
          </a:p>
        </p:txBody>
      </p:sp>
      <p:sp>
        <p:nvSpPr>
          <p:cNvPr id="217095" name="Line 7"/>
          <p:cNvSpPr>
            <a:spLocks noChangeShapeType="1"/>
          </p:cNvSpPr>
          <p:nvPr/>
        </p:nvSpPr>
        <p:spPr bwMode="auto">
          <a:xfrm>
            <a:off x="4341168" y="2302024"/>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096" name="Line 8"/>
          <p:cNvSpPr>
            <a:spLocks noChangeShapeType="1"/>
          </p:cNvSpPr>
          <p:nvPr/>
        </p:nvSpPr>
        <p:spPr bwMode="auto">
          <a:xfrm flipH="1">
            <a:off x="4325293" y="2454424"/>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097" name="Line 9"/>
          <p:cNvSpPr>
            <a:spLocks noChangeShapeType="1"/>
          </p:cNvSpPr>
          <p:nvPr/>
        </p:nvSpPr>
        <p:spPr bwMode="auto">
          <a:xfrm>
            <a:off x="6093768" y="2302024"/>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098" name="Line 10"/>
          <p:cNvSpPr>
            <a:spLocks noChangeShapeType="1"/>
          </p:cNvSpPr>
          <p:nvPr/>
        </p:nvSpPr>
        <p:spPr bwMode="auto">
          <a:xfrm flipH="1">
            <a:off x="6077893" y="2454424"/>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099" name="Line 11"/>
          <p:cNvSpPr>
            <a:spLocks noChangeShapeType="1"/>
          </p:cNvSpPr>
          <p:nvPr/>
        </p:nvSpPr>
        <p:spPr bwMode="auto">
          <a:xfrm>
            <a:off x="5544493" y="2606824"/>
            <a:ext cx="0" cy="76200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100" name="Line 12"/>
          <p:cNvSpPr>
            <a:spLocks noChangeShapeType="1"/>
          </p:cNvSpPr>
          <p:nvPr/>
        </p:nvSpPr>
        <p:spPr bwMode="auto">
          <a:xfrm>
            <a:off x="7297093" y="2606824"/>
            <a:ext cx="0" cy="76200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101" name="Text Box 13"/>
          <p:cNvSpPr txBox="1">
            <a:spLocks noChangeArrowheads="1"/>
          </p:cNvSpPr>
          <p:nvPr/>
        </p:nvSpPr>
        <p:spPr bwMode="auto">
          <a:xfrm>
            <a:off x="5385743" y="3445024"/>
            <a:ext cx="387350"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E</a:t>
            </a:r>
          </a:p>
        </p:txBody>
      </p:sp>
      <p:sp>
        <p:nvSpPr>
          <p:cNvPr id="217102" name="Text Box 14"/>
          <p:cNvSpPr txBox="1">
            <a:spLocks noChangeArrowheads="1"/>
          </p:cNvSpPr>
          <p:nvPr/>
        </p:nvSpPr>
        <p:spPr bwMode="auto">
          <a:xfrm>
            <a:off x="7128818" y="3408511"/>
            <a:ext cx="387350"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E</a:t>
            </a:r>
          </a:p>
        </p:txBody>
      </p:sp>
      <p:sp>
        <p:nvSpPr>
          <p:cNvPr id="217103" name="Text Box 15"/>
          <p:cNvSpPr txBox="1">
            <a:spLocks noChangeArrowheads="1"/>
          </p:cNvSpPr>
          <p:nvPr/>
        </p:nvSpPr>
        <p:spPr bwMode="auto">
          <a:xfrm>
            <a:off x="4325293" y="1844824"/>
            <a:ext cx="285750" cy="274637"/>
          </a:xfrm>
          <a:prstGeom prst="rect">
            <a:avLst/>
          </a:prstGeom>
          <a:noFill/>
          <a:ln w="9525">
            <a:noFill/>
            <a:miter lim="800000"/>
            <a:headEnd/>
            <a:tailEnd/>
          </a:ln>
          <a:effectLst/>
        </p:spPr>
        <p:txBody>
          <a:bodyPr wrap="none">
            <a:spAutoFit/>
          </a:bodyPr>
          <a:lstStyle/>
          <a:p>
            <a:pPr eaLnBrk="0" hangingPunct="0"/>
            <a:r>
              <a:rPr lang="en-US" sz="1200">
                <a:effectLst>
                  <a:outerShdw blurRad="38100" dist="38100" dir="2700000" algn="tl">
                    <a:srgbClr val="000000">
                      <a:alpha val="43137"/>
                    </a:srgbClr>
                  </a:outerShdw>
                </a:effectLst>
              </a:rPr>
              <a:t>S</a:t>
            </a:r>
          </a:p>
        </p:txBody>
      </p:sp>
      <p:sp>
        <p:nvSpPr>
          <p:cNvPr id="217104" name="Freeform 16"/>
          <p:cNvSpPr>
            <a:spLocks/>
          </p:cNvSpPr>
          <p:nvPr/>
        </p:nvSpPr>
        <p:spPr bwMode="auto">
          <a:xfrm>
            <a:off x="4477693" y="2073424"/>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105" name="Freeform 17"/>
          <p:cNvSpPr>
            <a:spLocks/>
          </p:cNvSpPr>
          <p:nvPr/>
        </p:nvSpPr>
        <p:spPr bwMode="auto">
          <a:xfrm>
            <a:off x="6306493" y="2060724"/>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106" name="Text Box 18"/>
          <p:cNvSpPr txBox="1">
            <a:spLocks noChangeArrowheads="1"/>
          </p:cNvSpPr>
          <p:nvPr/>
        </p:nvSpPr>
        <p:spPr bwMode="auto">
          <a:xfrm>
            <a:off x="6077893" y="1844824"/>
            <a:ext cx="285750" cy="274637"/>
          </a:xfrm>
          <a:prstGeom prst="rect">
            <a:avLst/>
          </a:prstGeom>
          <a:noFill/>
          <a:ln w="9525">
            <a:noFill/>
            <a:miter lim="800000"/>
            <a:headEnd/>
            <a:tailEnd/>
          </a:ln>
          <a:effectLst/>
        </p:spPr>
        <p:txBody>
          <a:bodyPr wrap="none">
            <a:spAutoFit/>
          </a:bodyPr>
          <a:lstStyle/>
          <a:p>
            <a:pPr eaLnBrk="0" hangingPunct="0"/>
            <a:r>
              <a:rPr lang="en-US" sz="1200">
                <a:effectLst>
                  <a:outerShdw blurRad="38100" dist="38100" dir="2700000" algn="tl">
                    <a:srgbClr val="000000">
                      <a:alpha val="43137"/>
                    </a:srgbClr>
                  </a:outerShdw>
                </a:effectLst>
              </a:rPr>
              <a:t>S</a:t>
            </a:r>
          </a:p>
        </p:txBody>
      </p:sp>
      <p:sp>
        <p:nvSpPr>
          <p:cNvPr id="217107" name="Freeform 19"/>
          <p:cNvSpPr>
            <a:spLocks/>
          </p:cNvSpPr>
          <p:nvPr/>
        </p:nvSpPr>
        <p:spPr bwMode="auto">
          <a:xfrm flipV="1">
            <a:off x="4477693" y="2454424"/>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type="stealth" w="med" len="med"/>
            <a:tailEnd type="none"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108" name="Text Box 20"/>
          <p:cNvSpPr txBox="1">
            <a:spLocks noChangeArrowheads="1"/>
          </p:cNvSpPr>
          <p:nvPr/>
        </p:nvSpPr>
        <p:spPr bwMode="auto">
          <a:xfrm>
            <a:off x="4325293" y="2759224"/>
            <a:ext cx="285750" cy="274637"/>
          </a:xfrm>
          <a:prstGeom prst="rect">
            <a:avLst/>
          </a:prstGeom>
          <a:noFill/>
          <a:ln w="9525">
            <a:noFill/>
            <a:miter lim="800000"/>
            <a:headEnd/>
            <a:tailEnd/>
          </a:ln>
          <a:effectLst/>
        </p:spPr>
        <p:txBody>
          <a:bodyPr wrap="none">
            <a:spAutoFit/>
          </a:bodyPr>
          <a:lstStyle/>
          <a:p>
            <a:pPr eaLnBrk="0" hangingPunct="0"/>
            <a:r>
              <a:rPr lang="en-US" sz="1200">
                <a:effectLst>
                  <a:outerShdw blurRad="38100" dist="38100" dir="2700000" algn="tl">
                    <a:srgbClr val="000000">
                      <a:alpha val="43137"/>
                    </a:srgbClr>
                  </a:outerShdw>
                </a:effectLst>
              </a:rPr>
              <a:t>S</a:t>
            </a:r>
          </a:p>
        </p:txBody>
      </p:sp>
      <p:sp>
        <p:nvSpPr>
          <p:cNvPr id="217109" name="Freeform 21"/>
          <p:cNvSpPr>
            <a:spLocks/>
          </p:cNvSpPr>
          <p:nvPr/>
        </p:nvSpPr>
        <p:spPr bwMode="auto">
          <a:xfrm flipV="1">
            <a:off x="6382693" y="2454424"/>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type="stealth" w="med" len="med"/>
            <a:tailEnd type="none"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110" name="Text Box 22"/>
          <p:cNvSpPr txBox="1">
            <a:spLocks noChangeArrowheads="1"/>
          </p:cNvSpPr>
          <p:nvPr/>
        </p:nvSpPr>
        <p:spPr bwMode="auto">
          <a:xfrm>
            <a:off x="6230293" y="2683024"/>
            <a:ext cx="285750" cy="274637"/>
          </a:xfrm>
          <a:prstGeom prst="rect">
            <a:avLst/>
          </a:prstGeom>
          <a:noFill/>
          <a:ln w="9525">
            <a:noFill/>
            <a:miter lim="800000"/>
            <a:headEnd/>
            <a:tailEnd/>
          </a:ln>
          <a:effectLst/>
        </p:spPr>
        <p:txBody>
          <a:bodyPr wrap="none">
            <a:spAutoFit/>
          </a:bodyPr>
          <a:lstStyle/>
          <a:p>
            <a:pPr eaLnBrk="0" hangingPunct="0"/>
            <a:r>
              <a:rPr lang="en-US" sz="1200">
                <a:effectLst>
                  <a:outerShdw blurRad="38100" dist="38100" dir="2700000" algn="tl">
                    <a:srgbClr val="000000">
                      <a:alpha val="43137"/>
                    </a:srgbClr>
                  </a:outerShdw>
                </a:effectLst>
              </a:rPr>
              <a:t>S</a:t>
            </a:r>
          </a:p>
        </p:txBody>
      </p:sp>
      <p:sp>
        <p:nvSpPr>
          <p:cNvPr id="217111" name="Freeform 23"/>
          <p:cNvSpPr>
            <a:spLocks/>
          </p:cNvSpPr>
          <p:nvPr/>
        </p:nvSpPr>
        <p:spPr bwMode="auto">
          <a:xfrm flipH="1">
            <a:off x="5239693" y="2759224"/>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112" name="Freeform 24"/>
          <p:cNvSpPr>
            <a:spLocks/>
          </p:cNvSpPr>
          <p:nvPr/>
        </p:nvSpPr>
        <p:spPr bwMode="auto">
          <a:xfrm>
            <a:off x="7297093" y="2759224"/>
            <a:ext cx="304800" cy="241300"/>
          </a:xfrm>
          <a:custGeom>
            <a:avLst/>
            <a:gdLst/>
            <a:ahLst/>
            <a:cxnLst>
              <a:cxn ang="0">
                <a:pos x="0" y="0"/>
              </a:cxn>
              <a:cxn ang="0">
                <a:pos x="48" y="96"/>
              </a:cxn>
              <a:cxn ang="0">
                <a:pos x="144" y="144"/>
              </a:cxn>
              <a:cxn ang="0">
                <a:pos x="192" y="144"/>
              </a:cxn>
            </a:cxnLst>
            <a:rect l="0" t="0" r="r" b="b"/>
            <a:pathLst>
              <a:path w="192" h="152">
                <a:moveTo>
                  <a:pt x="0" y="0"/>
                </a:moveTo>
                <a:cubicBezTo>
                  <a:pt x="12" y="36"/>
                  <a:pt x="24" y="72"/>
                  <a:pt x="48" y="96"/>
                </a:cubicBezTo>
                <a:cubicBezTo>
                  <a:pt x="72" y="120"/>
                  <a:pt x="120" y="136"/>
                  <a:pt x="144" y="144"/>
                </a:cubicBezTo>
                <a:cubicBezTo>
                  <a:pt x="168" y="152"/>
                  <a:pt x="180" y="148"/>
                  <a:pt x="192" y="144"/>
                </a:cubicBezTo>
              </a:path>
            </a:pathLst>
          </a:cu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7113" name="Text Box 25"/>
          <p:cNvSpPr txBox="1">
            <a:spLocks noChangeArrowheads="1"/>
          </p:cNvSpPr>
          <p:nvPr/>
        </p:nvSpPr>
        <p:spPr bwMode="auto">
          <a:xfrm>
            <a:off x="4953943" y="2911624"/>
            <a:ext cx="285750" cy="274637"/>
          </a:xfrm>
          <a:prstGeom prst="rect">
            <a:avLst/>
          </a:prstGeom>
          <a:noFill/>
          <a:ln w="9525">
            <a:noFill/>
            <a:miter lim="800000"/>
            <a:headEnd/>
            <a:tailEnd/>
          </a:ln>
          <a:effectLst/>
        </p:spPr>
        <p:txBody>
          <a:bodyPr>
            <a:spAutoFit/>
          </a:bodyPr>
          <a:lstStyle/>
          <a:p>
            <a:pPr eaLnBrk="0" hangingPunct="0"/>
            <a:r>
              <a:rPr lang="en-US" sz="1200">
                <a:effectLst>
                  <a:outerShdw blurRad="38100" dist="38100" dir="2700000" algn="tl">
                    <a:srgbClr val="000000">
                      <a:alpha val="43137"/>
                    </a:srgbClr>
                  </a:outerShdw>
                </a:effectLst>
              </a:rPr>
              <a:t>P</a:t>
            </a:r>
          </a:p>
        </p:txBody>
      </p:sp>
      <p:sp>
        <p:nvSpPr>
          <p:cNvPr id="217114" name="Text Box 26"/>
          <p:cNvSpPr txBox="1">
            <a:spLocks noChangeArrowheads="1"/>
          </p:cNvSpPr>
          <p:nvPr/>
        </p:nvSpPr>
        <p:spPr bwMode="auto">
          <a:xfrm>
            <a:off x="7544743" y="2865586"/>
            <a:ext cx="285750" cy="274638"/>
          </a:xfrm>
          <a:prstGeom prst="rect">
            <a:avLst/>
          </a:prstGeom>
          <a:noFill/>
          <a:ln w="9525">
            <a:noFill/>
            <a:miter lim="800000"/>
            <a:headEnd/>
            <a:tailEnd/>
          </a:ln>
          <a:effectLst/>
        </p:spPr>
        <p:txBody>
          <a:bodyPr>
            <a:spAutoFit/>
          </a:bodyPr>
          <a:lstStyle/>
          <a:p>
            <a:pPr eaLnBrk="0" hangingPunct="0"/>
            <a:r>
              <a:rPr lang="en-US" sz="1200">
                <a:effectLst>
                  <a:outerShdw blurRad="38100" dist="38100" dir="2700000" algn="tl">
                    <a:srgbClr val="000000">
                      <a:alpha val="43137"/>
                    </a:srgbClr>
                  </a:outerShdw>
                </a:effectLst>
              </a:rPr>
              <a:t>P</a:t>
            </a:r>
          </a:p>
        </p:txBody>
      </p:sp>
      <p:sp>
        <p:nvSpPr>
          <p:cNvPr id="217115" name="Text Box 27"/>
          <p:cNvSpPr txBox="1">
            <a:spLocks noChangeArrowheads="1"/>
          </p:cNvSpPr>
          <p:nvPr/>
        </p:nvSpPr>
        <p:spPr bwMode="auto">
          <a:xfrm>
            <a:off x="4645968" y="2036911"/>
            <a:ext cx="457200" cy="304800"/>
          </a:xfrm>
          <a:prstGeom prst="rect">
            <a:avLst/>
          </a:prstGeom>
          <a:noFill/>
          <a:ln w="9525">
            <a:noFill/>
            <a:miter lim="800000"/>
            <a:headEnd/>
            <a:tailEnd/>
          </a:ln>
          <a:effectLst/>
        </p:spPr>
        <p:txBody>
          <a:bodyPr>
            <a:spAutoFit/>
          </a:bodyPr>
          <a:lstStyle/>
          <a:p>
            <a:pPr eaLnBrk="0" hangingPunct="0">
              <a:spcBef>
                <a:spcPct val="50000"/>
              </a:spcBef>
            </a:pPr>
            <a:r>
              <a:rPr lang="en-US" sz="1400">
                <a:effectLst>
                  <a:outerShdw blurRad="38100" dist="38100" dir="2700000" algn="tl">
                    <a:srgbClr val="000000">
                      <a:alpha val="43137"/>
                    </a:srgbClr>
                  </a:outerShdw>
                </a:effectLst>
              </a:rPr>
              <a:t>2k</a:t>
            </a:r>
            <a:r>
              <a:rPr lang="en-US" sz="1400" baseline="-25000">
                <a:effectLst>
                  <a:outerShdw blurRad="38100" dist="38100" dir="2700000" algn="tl">
                    <a:srgbClr val="000000">
                      <a:alpha val="43137"/>
                    </a:srgbClr>
                  </a:outerShdw>
                </a:effectLst>
              </a:rPr>
              <a:t>+</a:t>
            </a:r>
            <a:endParaRPr lang="en-US" sz="1400">
              <a:effectLst>
                <a:outerShdw blurRad="38100" dist="38100" dir="2700000" algn="tl">
                  <a:srgbClr val="000000">
                    <a:alpha val="43137"/>
                  </a:srgbClr>
                </a:outerShdw>
              </a:effectLst>
            </a:endParaRPr>
          </a:p>
        </p:txBody>
      </p:sp>
      <p:sp>
        <p:nvSpPr>
          <p:cNvPr id="217116" name="Text Box 28"/>
          <p:cNvSpPr txBox="1">
            <a:spLocks noChangeArrowheads="1"/>
          </p:cNvSpPr>
          <p:nvPr/>
        </p:nvSpPr>
        <p:spPr bwMode="auto">
          <a:xfrm>
            <a:off x="6474768" y="2036911"/>
            <a:ext cx="457200" cy="304800"/>
          </a:xfrm>
          <a:prstGeom prst="rect">
            <a:avLst/>
          </a:prstGeom>
          <a:noFill/>
          <a:ln w="9525">
            <a:noFill/>
            <a:miter lim="800000"/>
            <a:headEnd/>
            <a:tailEnd/>
          </a:ln>
          <a:effectLst/>
        </p:spPr>
        <p:txBody>
          <a:bodyPr>
            <a:spAutoFit/>
          </a:bodyPr>
          <a:lstStyle/>
          <a:p>
            <a:pPr eaLnBrk="0" hangingPunct="0">
              <a:spcBef>
                <a:spcPct val="50000"/>
              </a:spcBef>
            </a:pPr>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a:t>
            </a:r>
            <a:endParaRPr lang="en-US" sz="1400">
              <a:effectLst>
                <a:outerShdw blurRad="38100" dist="38100" dir="2700000" algn="tl">
                  <a:srgbClr val="000000">
                    <a:alpha val="43137"/>
                  </a:srgbClr>
                </a:outerShdw>
              </a:effectLst>
            </a:endParaRPr>
          </a:p>
        </p:txBody>
      </p:sp>
      <p:sp>
        <p:nvSpPr>
          <p:cNvPr id="217117" name="Text Box 29"/>
          <p:cNvSpPr txBox="1">
            <a:spLocks noChangeArrowheads="1"/>
          </p:cNvSpPr>
          <p:nvPr/>
        </p:nvSpPr>
        <p:spPr bwMode="auto">
          <a:xfrm>
            <a:off x="6474768" y="2417911"/>
            <a:ext cx="457200" cy="304800"/>
          </a:xfrm>
          <a:prstGeom prst="rect">
            <a:avLst/>
          </a:prstGeom>
          <a:noFill/>
          <a:ln w="9525">
            <a:noFill/>
            <a:miter lim="800000"/>
            <a:headEnd/>
            <a:tailEnd/>
          </a:ln>
          <a:effectLst/>
        </p:spPr>
        <p:txBody>
          <a:bodyPr>
            <a:spAutoFit/>
          </a:bodyPr>
          <a:lstStyle/>
          <a:p>
            <a:pPr eaLnBrk="0" hangingPunct="0">
              <a:spcBef>
                <a:spcPct val="50000"/>
              </a:spcBef>
            </a:pPr>
            <a:r>
              <a:rPr lang="en-US" sz="1400">
                <a:effectLst>
                  <a:outerShdw blurRad="38100" dist="38100" dir="2700000" algn="tl">
                    <a:srgbClr val="000000">
                      <a:alpha val="43137"/>
                    </a:srgbClr>
                  </a:outerShdw>
                </a:effectLst>
              </a:rPr>
              <a:t>2k</a:t>
            </a:r>
            <a:r>
              <a:rPr lang="en-US" sz="1400" baseline="-25000">
                <a:effectLst>
                  <a:outerShdw blurRad="38100" dist="38100" dir="2700000" algn="tl">
                    <a:srgbClr val="000000">
                      <a:alpha val="43137"/>
                    </a:srgbClr>
                  </a:outerShdw>
                </a:effectLst>
              </a:rPr>
              <a:t>-</a:t>
            </a:r>
            <a:endParaRPr lang="en-US" sz="1400">
              <a:effectLst>
                <a:outerShdw blurRad="38100" dist="38100" dir="2700000" algn="tl">
                  <a:srgbClr val="000000">
                    <a:alpha val="43137"/>
                  </a:srgbClr>
                </a:outerShdw>
              </a:effectLst>
            </a:endParaRPr>
          </a:p>
        </p:txBody>
      </p:sp>
      <p:sp>
        <p:nvSpPr>
          <p:cNvPr id="217118" name="Text Box 30"/>
          <p:cNvSpPr txBox="1">
            <a:spLocks noChangeArrowheads="1"/>
          </p:cNvSpPr>
          <p:nvPr/>
        </p:nvSpPr>
        <p:spPr bwMode="auto">
          <a:xfrm>
            <a:off x="4722168" y="2417911"/>
            <a:ext cx="457200" cy="304800"/>
          </a:xfrm>
          <a:prstGeom prst="rect">
            <a:avLst/>
          </a:prstGeom>
          <a:noFill/>
          <a:ln w="9525">
            <a:noFill/>
            <a:miter lim="800000"/>
            <a:headEnd/>
            <a:tailEnd/>
          </a:ln>
          <a:effectLst/>
        </p:spPr>
        <p:txBody>
          <a:bodyPr>
            <a:spAutoFit/>
          </a:bodyPr>
          <a:lstStyle/>
          <a:p>
            <a:pPr eaLnBrk="0" hangingPunct="0">
              <a:spcBef>
                <a:spcPct val="50000"/>
              </a:spcBef>
            </a:pPr>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a:t>
            </a:r>
            <a:endParaRPr lang="en-US" sz="1400">
              <a:effectLst>
                <a:outerShdw blurRad="38100" dist="38100" dir="2700000" algn="tl">
                  <a:srgbClr val="000000">
                    <a:alpha val="43137"/>
                  </a:srgbClr>
                </a:outerShdw>
              </a:effectLst>
            </a:endParaRPr>
          </a:p>
        </p:txBody>
      </p:sp>
      <p:graphicFrame>
        <p:nvGraphicFramePr>
          <p:cNvPr id="217119" name="Object 31"/>
          <p:cNvGraphicFramePr>
            <a:graphicFrameLocks noChangeAspect="1"/>
          </p:cNvGraphicFramePr>
          <p:nvPr/>
        </p:nvGraphicFramePr>
        <p:xfrm>
          <a:off x="1187624" y="4221088"/>
          <a:ext cx="1868488" cy="965200"/>
        </p:xfrm>
        <a:graphic>
          <a:graphicData uri="http://schemas.openxmlformats.org/presentationml/2006/ole">
            <mc:AlternateContent xmlns:mc="http://schemas.openxmlformats.org/markup-compatibility/2006">
              <mc:Choice xmlns:v="urn:schemas-microsoft-com:vml" Requires="v">
                <p:oleObj spid="_x0000_s217257" name="Equation" r:id="rId5" imgW="711200" imgH="368300" progId="Equation.3">
                  <p:embed/>
                </p:oleObj>
              </mc:Choice>
              <mc:Fallback>
                <p:oleObj name="Equation" r:id="rId5" imgW="711200" imgH="368300" progId="Equation.3">
                  <p:embed/>
                  <p:pic>
                    <p:nvPicPr>
                      <p:cNvPr id="0"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624" y="4221088"/>
                        <a:ext cx="1868488"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120" name="Text Box 32"/>
          <p:cNvSpPr txBox="1">
            <a:spLocks noChangeArrowheads="1"/>
          </p:cNvSpPr>
          <p:nvPr/>
        </p:nvSpPr>
        <p:spPr bwMode="auto">
          <a:xfrm>
            <a:off x="4782493" y="4743599"/>
            <a:ext cx="3626314" cy="830997"/>
          </a:xfrm>
          <a:prstGeom prst="rect">
            <a:avLst/>
          </a:prstGeom>
          <a:noFill/>
          <a:ln w="9525">
            <a:noFill/>
            <a:miter lim="800000"/>
            <a:headEnd/>
            <a:tailEnd/>
          </a:ln>
          <a:effectLst/>
        </p:spPr>
        <p:txBody>
          <a:bodyPr wrap="none">
            <a:spAutoFit/>
          </a:bodyPr>
          <a:lstStyle/>
          <a:p>
            <a:pPr eaLnBrk="0" hangingPunct="0"/>
            <a:r>
              <a:rPr lang="en-US" sz="2400" dirty="0">
                <a:effectLst>
                  <a:outerShdw blurRad="38100" dist="38100" dir="2700000" algn="tl">
                    <a:srgbClr val="000000">
                      <a:alpha val="43137"/>
                    </a:srgbClr>
                  </a:outerShdw>
                </a:effectLst>
              </a:rPr>
              <a:t>Just twice the single </a:t>
            </a:r>
          </a:p>
          <a:p>
            <a:pPr eaLnBrk="0" hangingPunct="0"/>
            <a:r>
              <a:rPr lang="en-US" sz="2400" dirty="0">
                <a:effectLst>
                  <a:outerShdw blurRad="38100" dist="38100" dir="2700000" algn="tl">
                    <a:srgbClr val="000000">
                      <a:alpha val="43137"/>
                    </a:srgbClr>
                  </a:outerShdw>
                </a:effectLst>
              </a:rPr>
              <a:t>binding rate, as expected</a:t>
            </a:r>
          </a:p>
        </p:txBody>
      </p:sp>
      <p:graphicFrame>
        <p:nvGraphicFramePr>
          <p:cNvPr id="2" name="Object 32"/>
          <p:cNvGraphicFramePr>
            <a:graphicFrameLocks noChangeAspect="1"/>
          </p:cNvGraphicFramePr>
          <p:nvPr/>
        </p:nvGraphicFramePr>
        <p:xfrm>
          <a:off x="1182018" y="5229200"/>
          <a:ext cx="1301750" cy="1131888"/>
        </p:xfrm>
        <a:graphic>
          <a:graphicData uri="http://schemas.openxmlformats.org/presentationml/2006/ole">
            <mc:AlternateContent xmlns:mc="http://schemas.openxmlformats.org/markup-compatibility/2006">
              <mc:Choice xmlns:v="urn:schemas-microsoft-com:vml" Requires="v">
                <p:oleObj spid="_x0000_s217258" name="Equation" r:id="rId7" imgW="495000" imgH="431640" progId="Equation.3">
                  <p:embed/>
                </p:oleObj>
              </mc:Choice>
              <mc:Fallback>
                <p:oleObj name="Equation" r:id="rId7" imgW="495000" imgH="431640" progId="Equation.3">
                  <p:embed/>
                  <p:pic>
                    <p:nvPicPr>
                      <p:cNvPr id="0" name="Picture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82018" y="5229200"/>
                        <a:ext cx="1301750" cy="1131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Line 5"/>
          <p:cNvSpPr>
            <a:spLocks noChangeShapeType="1"/>
          </p:cNvSpPr>
          <p:nvPr/>
        </p:nvSpPr>
        <p:spPr bwMode="auto">
          <a:xfrm flipH="1" flipV="1">
            <a:off x="3203848" y="4725144"/>
            <a:ext cx="1584176" cy="504056"/>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rrowheads="1"/>
          </p:cNvSpPr>
          <p:nvPr>
            <p:ph type="title"/>
          </p:nvPr>
        </p:nvSpPr>
        <p:spPr>
          <a:xfrm>
            <a:off x="685800" y="533400"/>
            <a:ext cx="7772400" cy="1143000"/>
          </a:xfrm>
        </p:spPr>
        <p:txBody>
          <a:bodyPr/>
          <a:lstStyle/>
          <a:p>
            <a:pPr algn="l"/>
            <a:r>
              <a:rPr lang="en-US" sz="3600">
                <a:solidFill>
                  <a:srgbClr val="000080"/>
                </a:solidFill>
              </a:rPr>
              <a:t>Hill equation</a:t>
            </a:r>
          </a:p>
        </p:txBody>
      </p:sp>
      <p:sp>
        <p:nvSpPr>
          <p:cNvPr id="219139" name="Text Box 3"/>
          <p:cNvSpPr txBox="1">
            <a:spLocks noChangeArrowheads="1"/>
          </p:cNvSpPr>
          <p:nvPr/>
        </p:nvSpPr>
        <p:spPr bwMode="auto">
          <a:xfrm>
            <a:off x="762000" y="1676400"/>
            <a:ext cx="7620000" cy="581025"/>
          </a:xfrm>
          <a:prstGeom prst="rect">
            <a:avLst/>
          </a:prstGeom>
          <a:noFill/>
          <a:ln w="9525">
            <a:noFill/>
            <a:miter lim="800000"/>
            <a:headEnd/>
            <a:tailEnd/>
          </a:ln>
          <a:effectLst/>
        </p:spPr>
        <p:txBody>
          <a:bodyPr>
            <a:spAutoFit/>
          </a:bodyPr>
          <a:lstStyle/>
          <a:p>
            <a:pPr eaLnBrk="0" hangingPunct="0">
              <a:spcBef>
                <a:spcPct val="50000"/>
              </a:spcBef>
            </a:pPr>
            <a:r>
              <a:rPr lang="en-US" sz="1600">
                <a:effectLst>
                  <a:outerShdw blurRad="38100" dist="38100" dir="2700000" algn="tl">
                    <a:srgbClr val="000000">
                      <a:alpha val="43137"/>
                    </a:srgbClr>
                  </a:outerShdw>
                </a:effectLst>
              </a:rPr>
              <a:t>In the limit as the binding of the second S becomes infinitely fast, we get a nice reduction.</a:t>
            </a:r>
          </a:p>
        </p:txBody>
      </p:sp>
      <p:graphicFrame>
        <p:nvGraphicFramePr>
          <p:cNvPr id="219140" name="Object 4"/>
          <p:cNvGraphicFramePr>
            <a:graphicFrameLocks noChangeAspect="1"/>
          </p:cNvGraphicFramePr>
          <p:nvPr/>
        </p:nvGraphicFramePr>
        <p:xfrm>
          <a:off x="1155700" y="2768600"/>
          <a:ext cx="6680200" cy="463550"/>
        </p:xfrm>
        <a:graphic>
          <a:graphicData uri="http://schemas.openxmlformats.org/presentationml/2006/ole">
            <mc:AlternateContent xmlns:mc="http://schemas.openxmlformats.org/markup-compatibility/2006">
              <mc:Choice xmlns:v="urn:schemas-microsoft-com:vml" Requires="v">
                <p:oleObj spid="_x0000_s219322" name="Equation" r:id="rId3" imgW="3288960" imgH="228600" progId="Equation.3">
                  <p:embed/>
                </p:oleObj>
              </mc:Choice>
              <mc:Fallback>
                <p:oleObj name="Equation" r:id="rId3" imgW="3288960" imgH="2286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700" y="2768600"/>
                        <a:ext cx="668020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9141" name="Object 5"/>
          <p:cNvGraphicFramePr>
            <a:graphicFrameLocks noChangeAspect="1"/>
          </p:cNvGraphicFramePr>
          <p:nvPr/>
        </p:nvGraphicFramePr>
        <p:xfrm>
          <a:off x="1905000" y="3443288"/>
          <a:ext cx="4840288" cy="1052512"/>
        </p:xfrm>
        <a:graphic>
          <a:graphicData uri="http://schemas.openxmlformats.org/presentationml/2006/ole">
            <mc:AlternateContent xmlns:mc="http://schemas.openxmlformats.org/markup-compatibility/2006">
              <mc:Choice xmlns:v="urn:schemas-microsoft-com:vml" Requires="v">
                <p:oleObj spid="_x0000_s219323" name="Equation" r:id="rId5" imgW="1981200" imgH="431800" progId="Equation.3">
                  <p:embed/>
                </p:oleObj>
              </mc:Choice>
              <mc:Fallback>
                <p:oleObj name="Equation" r:id="rId5" imgW="1981200" imgH="4318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443288"/>
                        <a:ext cx="4840288" cy="1052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9142" name="Text Box 6"/>
          <p:cNvSpPr txBox="1">
            <a:spLocks noChangeArrowheads="1"/>
          </p:cNvSpPr>
          <p:nvPr/>
        </p:nvSpPr>
        <p:spPr bwMode="auto">
          <a:xfrm>
            <a:off x="6858000" y="4876800"/>
            <a:ext cx="2101850" cy="641350"/>
          </a:xfrm>
          <a:prstGeom prst="rect">
            <a:avLst/>
          </a:prstGeom>
          <a:noFill/>
          <a:ln w="9525">
            <a:noFill/>
            <a:miter lim="800000"/>
            <a:headEnd/>
            <a:tailEnd/>
          </a:ln>
          <a:effectLst/>
        </p:spPr>
        <p:txBody>
          <a:bodyPr wrap="none">
            <a:spAutoFit/>
          </a:bodyPr>
          <a:lstStyle/>
          <a:p>
            <a:pPr eaLnBrk="0" hangingPunct="0"/>
            <a:r>
              <a:rPr lang="en-US">
                <a:effectLst>
                  <a:outerShdw blurRad="38100" dist="38100" dir="2700000" algn="tl">
                    <a:srgbClr val="000000">
                      <a:alpha val="43137"/>
                    </a:srgbClr>
                  </a:outerShdw>
                </a:effectLst>
              </a:rPr>
              <a:t>Hill equation, with</a:t>
            </a:r>
          </a:p>
          <a:p>
            <a:pPr eaLnBrk="0" hangingPunct="0"/>
            <a:r>
              <a:rPr lang="en-US">
                <a:effectLst>
                  <a:outerShdw blurRad="38100" dist="38100" dir="2700000" algn="tl">
                    <a:srgbClr val="000000">
                      <a:alpha val="43137"/>
                    </a:srgbClr>
                  </a:outerShdw>
                </a:effectLst>
              </a:rPr>
              <a:t>Hill coefficient of 2.</a:t>
            </a:r>
          </a:p>
        </p:txBody>
      </p:sp>
      <p:sp>
        <p:nvSpPr>
          <p:cNvPr id="219143" name="Line 7"/>
          <p:cNvSpPr>
            <a:spLocks noChangeShapeType="1"/>
          </p:cNvSpPr>
          <p:nvPr/>
        </p:nvSpPr>
        <p:spPr bwMode="auto">
          <a:xfrm flipH="1" flipV="1">
            <a:off x="6400800" y="4495800"/>
            <a:ext cx="533400" cy="5334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9144" name="Text Box 8"/>
          <p:cNvSpPr txBox="1">
            <a:spLocks noChangeArrowheads="1"/>
          </p:cNvSpPr>
          <p:nvPr/>
        </p:nvSpPr>
        <p:spPr bwMode="auto">
          <a:xfrm>
            <a:off x="533400" y="5410200"/>
            <a:ext cx="5638800" cy="915988"/>
          </a:xfrm>
          <a:prstGeom prst="rect">
            <a:avLst/>
          </a:prstGeom>
          <a:noFill/>
          <a:ln w="9525">
            <a:noFill/>
            <a:miter lim="800000"/>
            <a:headEnd/>
            <a:tailEnd/>
          </a:ln>
          <a:effectLst/>
        </p:spPr>
        <p:txBody>
          <a:bodyPr>
            <a:spAutoFit/>
          </a:bodyPr>
          <a:lstStyle/>
          <a:p>
            <a:pPr eaLnBrk="0" hangingPunct="0">
              <a:spcBef>
                <a:spcPct val="50000"/>
              </a:spcBef>
            </a:pPr>
            <a:r>
              <a:rPr lang="en-US">
                <a:effectLst>
                  <a:outerShdw blurRad="38100" dist="38100" dir="2700000" algn="tl">
                    <a:srgbClr val="000000">
                      <a:alpha val="43137"/>
                    </a:srgbClr>
                  </a:outerShdw>
                </a:effectLst>
              </a:rPr>
              <a:t>This equation is used all the time to describe a cooperative reaction. Mostly use of this equation is just a heuristic kludge.</a:t>
            </a:r>
          </a:p>
        </p:txBody>
      </p:sp>
      <p:sp>
        <p:nvSpPr>
          <p:cNvPr id="219145" name="Text Box 9"/>
          <p:cNvSpPr txBox="1">
            <a:spLocks noChangeArrowheads="1"/>
          </p:cNvSpPr>
          <p:nvPr/>
        </p:nvSpPr>
        <p:spPr bwMode="auto">
          <a:xfrm>
            <a:off x="5410200" y="2133600"/>
            <a:ext cx="2874377" cy="338554"/>
          </a:xfrm>
          <a:prstGeom prst="rect">
            <a:avLst/>
          </a:prstGeom>
          <a:noFill/>
          <a:ln w="9525">
            <a:noFill/>
            <a:miter lim="800000"/>
            <a:headEnd/>
            <a:tailEnd/>
          </a:ln>
          <a:effectLst/>
        </p:spPr>
        <p:txBody>
          <a:bodyPr wrap="none">
            <a:spAutoFit/>
          </a:bodyPr>
          <a:lstStyle/>
          <a:p>
            <a:pPr eaLnBrk="0" hangingPunct="0"/>
            <a:r>
              <a:rPr lang="en-US" sz="1600" b="1" dirty="0">
                <a:solidFill>
                  <a:srgbClr val="FF0000"/>
                </a:solidFill>
                <a:effectLst>
                  <a:outerShdw blurRad="38100" dist="38100" dir="2700000" algn="tl">
                    <a:srgbClr val="000000">
                      <a:alpha val="43137"/>
                    </a:srgbClr>
                  </a:outerShdw>
                </a:effectLst>
              </a:rPr>
              <a:t>VERY special </a:t>
            </a:r>
            <a:r>
              <a:rPr lang="en-US" sz="1600" b="1" dirty="0" smtClean="0">
                <a:solidFill>
                  <a:srgbClr val="FF0000"/>
                </a:solidFill>
                <a:effectLst>
                  <a:outerShdw blurRad="38100" dist="38100" dir="2700000" algn="tl">
                    <a:srgbClr val="000000">
                      <a:alpha val="43137"/>
                    </a:srgbClr>
                  </a:outerShdw>
                </a:effectLst>
              </a:rPr>
              <a:t>assumptions!</a:t>
            </a:r>
            <a:endParaRPr lang="en-US" sz="1600" b="1" dirty="0">
              <a:solidFill>
                <a:srgbClr val="FF0000"/>
              </a:solidFill>
              <a:effectLst>
                <a:outerShdw blurRad="38100" dist="38100" dir="2700000" algn="tl">
                  <a:srgbClr val="000000">
                    <a:alpha val="43137"/>
                  </a:srgbClr>
                </a:outerShdw>
              </a:effectLst>
            </a:endParaRPr>
          </a:p>
        </p:txBody>
      </p:sp>
      <p:sp>
        <p:nvSpPr>
          <p:cNvPr id="219146" name="Line 10"/>
          <p:cNvSpPr>
            <a:spLocks noChangeShapeType="1"/>
          </p:cNvSpPr>
          <p:nvPr/>
        </p:nvSpPr>
        <p:spPr bwMode="auto">
          <a:xfrm flipH="1">
            <a:off x="4876800" y="2362200"/>
            <a:ext cx="609600" cy="4572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graphicFrame>
        <p:nvGraphicFramePr>
          <p:cNvPr id="2" name="Object 6"/>
          <p:cNvGraphicFramePr>
            <a:graphicFrameLocks noChangeAspect="1"/>
          </p:cNvGraphicFramePr>
          <p:nvPr/>
        </p:nvGraphicFramePr>
        <p:xfrm>
          <a:off x="1693813" y="4614863"/>
          <a:ext cx="1870075" cy="631825"/>
        </p:xfrm>
        <a:graphic>
          <a:graphicData uri="http://schemas.openxmlformats.org/presentationml/2006/ole">
            <mc:AlternateContent xmlns:mc="http://schemas.openxmlformats.org/markup-compatibility/2006">
              <mc:Choice xmlns:v="urn:schemas-microsoft-com:vml" Requires="v">
                <p:oleObj spid="_x0000_s219324" name="Equation" r:id="rId7" imgW="711000" imgH="241200" progId="Equation.3">
                  <p:embed/>
                </p:oleObj>
              </mc:Choice>
              <mc:Fallback>
                <p:oleObj name="Equation" r:id="rId7" imgW="711000" imgH="2412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3813" y="4614863"/>
                        <a:ext cx="1870075"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7"/>
          <p:cNvGraphicFramePr>
            <a:graphicFrameLocks noChangeAspect="1"/>
          </p:cNvGraphicFramePr>
          <p:nvPr/>
        </p:nvGraphicFramePr>
        <p:xfrm>
          <a:off x="4132263" y="4581525"/>
          <a:ext cx="2024062" cy="360363"/>
        </p:xfrm>
        <a:graphic>
          <a:graphicData uri="http://schemas.openxmlformats.org/presentationml/2006/ole">
            <mc:AlternateContent xmlns:mc="http://schemas.openxmlformats.org/markup-compatibility/2006">
              <mc:Choice xmlns:v="urn:schemas-microsoft-com:vml" Requires="v">
                <p:oleObj spid="_x0000_s219325" name="Equation" r:id="rId9" imgW="1282680" imgH="228600" progId="Equation.3">
                  <p:embed/>
                </p:oleObj>
              </mc:Choice>
              <mc:Fallback>
                <p:oleObj name="Equation" r:id="rId9" imgW="1282680" imgH="2286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2263" y="4581525"/>
                        <a:ext cx="2024062"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rrowheads="1"/>
          </p:cNvSpPr>
          <p:nvPr>
            <p:ph type="title"/>
          </p:nvPr>
        </p:nvSpPr>
        <p:spPr/>
        <p:txBody>
          <a:bodyPr/>
          <a:lstStyle/>
          <a:p>
            <a:pPr algn="l"/>
            <a:r>
              <a:rPr lang="en-US" sz="3600">
                <a:solidFill>
                  <a:srgbClr val="000080"/>
                </a:solidFill>
              </a:rPr>
              <a:t>Positive/negative cooperativity</a:t>
            </a:r>
          </a:p>
        </p:txBody>
      </p:sp>
      <p:sp>
        <p:nvSpPr>
          <p:cNvPr id="218115" name="Text Box 3"/>
          <p:cNvSpPr txBox="1">
            <a:spLocks noChangeArrowheads="1"/>
          </p:cNvSpPr>
          <p:nvPr/>
        </p:nvSpPr>
        <p:spPr bwMode="auto">
          <a:xfrm>
            <a:off x="304800" y="1905000"/>
            <a:ext cx="3276600" cy="3139321"/>
          </a:xfrm>
          <a:prstGeom prst="rect">
            <a:avLst/>
          </a:prstGeom>
          <a:noFill/>
          <a:ln w="9525">
            <a:noFill/>
            <a:miter lim="800000"/>
            <a:headEnd/>
            <a:tailEnd/>
          </a:ln>
          <a:effectLst/>
        </p:spPr>
        <p:txBody>
          <a:bodyPr>
            <a:spAutoFit/>
          </a:bodyPr>
          <a:lstStyle/>
          <a:p>
            <a:pPr marL="285750" indent="-285750" eaLnBrk="0" hangingPunct="0">
              <a:spcBef>
                <a:spcPct val="50000"/>
              </a:spcBef>
              <a:buClr>
                <a:srgbClr val="FFCC00"/>
              </a:buClr>
              <a:buFont typeface="Wingdings" charset="2"/>
              <a:buChar char="§"/>
            </a:pPr>
            <a:r>
              <a:rPr lang="en-US" dirty="0">
                <a:effectLst>
                  <a:outerShdw blurRad="38100" dist="38100" dir="2700000" algn="tl">
                    <a:srgbClr val="000000">
                      <a:alpha val="43137"/>
                    </a:srgbClr>
                  </a:outerShdw>
                </a:effectLst>
              </a:rPr>
              <a:t>Usually, the binding of the first S changes the rate at which the second S binds.</a:t>
            </a:r>
          </a:p>
          <a:p>
            <a:pPr marL="285750" indent="-285750" eaLnBrk="0" hangingPunct="0">
              <a:spcBef>
                <a:spcPct val="50000"/>
              </a:spcBef>
              <a:buClr>
                <a:srgbClr val="FFCC00"/>
              </a:buClr>
              <a:buFont typeface="Wingdings" charset="2"/>
              <a:buChar char="§"/>
            </a:pPr>
            <a:r>
              <a:rPr lang="en-US" dirty="0">
                <a:effectLst>
                  <a:outerShdw blurRad="38100" dist="38100" dir="2700000" algn="tl">
                    <a:srgbClr val="000000">
                      <a:alpha val="43137"/>
                    </a:srgbClr>
                  </a:outerShdw>
                </a:effectLst>
              </a:rPr>
              <a:t> If the binding rate of the second S is increased, it’s called positive </a:t>
            </a:r>
            <a:r>
              <a:rPr lang="en-US" dirty="0" err="1">
                <a:effectLst>
                  <a:outerShdw blurRad="38100" dist="38100" dir="2700000" algn="tl">
                    <a:srgbClr val="000000">
                      <a:alpha val="43137"/>
                    </a:srgbClr>
                  </a:outerShdw>
                </a:effectLst>
              </a:rPr>
              <a:t>cooperativity</a:t>
            </a:r>
            <a:endParaRPr lang="en-US" dirty="0">
              <a:effectLst>
                <a:outerShdw blurRad="38100" dist="38100" dir="2700000" algn="tl">
                  <a:srgbClr val="000000">
                    <a:alpha val="43137"/>
                  </a:srgbClr>
                </a:outerShdw>
              </a:effectLst>
            </a:endParaRPr>
          </a:p>
          <a:p>
            <a:pPr marL="285750" indent="-285750" eaLnBrk="0" hangingPunct="0">
              <a:spcBef>
                <a:spcPct val="50000"/>
              </a:spcBef>
              <a:buClr>
                <a:srgbClr val="FFCC00"/>
              </a:buClr>
              <a:buFont typeface="Wingdings" charset="2"/>
              <a:buChar char="§"/>
            </a:pPr>
            <a:r>
              <a:rPr lang="en-US" dirty="0">
                <a:effectLst>
                  <a:outerShdw blurRad="38100" dist="38100" dir="2700000" algn="tl">
                    <a:srgbClr val="000000">
                      <a:alpha val="43137"/>
                    </a:srgbClr>
                  </a:outerShdw>
                </a:effectLst>
              </a:rPr>
              <a:t> If the binding rate of the second S is decreased, it’s called negative </a:t>
            </a:r>
            <a:r>
              <a:rPr lang="en-US" dirty="0" err="1">
                <a:effectLst>
                  <a:outerShdw blurRad="38100" dist="38100" dir="2700000" algn="tl">
                    <a:srgbClr val="000000">
                      <a:alpha val="43137"/>
                    </a:srgbClr>
                  </a:outerShdw>
                </a:effectLst>
              </a:rPr>
              <a:t>cooperativity</a:t>
            </a:r>
            <a:r>
              <a:rPr lang="en-US" dirty="0">
                <a:effectLst>
                  <a:outerShdw blurRad="38100" dist="38100" dir="2700000" algn="tl">
                    <a:srgbClr val="000000">
                      <a:alpha val="43137"/>
                    </a:srgbClr>
                  </a:outerShdw>
                </a:effectLst>
              </a:rPr>
              <a:t>.</a:t>
            </a:r>
          </a:p>
        </p:txBody>
      </p:sp>
      <p:pic>
        <p:nvPicPr>
          <p:cNvPr id="218116" name="Picture 4"/>
          <p:cNvPicPr>
            <a:picLocks noChangeAspect="1" noChangeArrowheads="1"/>
          </p:cNvPicPr>
          <p:nvPr/>
        </p:nvPicPr>
        <p:blipFill>
          <a:blip r:embed="rId2" cstate="print"/>
          <a:srcRect/>
          <a:stretch>
            <a:fillRect/>
          </a:stretch>
        </p:blipFill>
        <p:spPr bwMode="auto">
          <a:xfrm>
            <a:off x="4114800" y="2590800"/>
            <a:ext cx="4559300" cy="34417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rrowheads="1"/>
          </p:cNvSpPr>
          <p:nvPr>
            <p:ph type="title"/>
          </p:nvPr>
        </p:nvSpPr>
        <p:spPr/>
        <p:txBody>
          <a:bodyPr/>
          <a:lstStyle/>
          <a:p>
            <a:pPr algn="l"/>
            <a:r>
              <a:rPr lang="en-US" sz="3600" dirty="0">
                <a:solidFill>
                  <a:srgbClr val="000080"/>
                </a:solidFill>
              </a:rPr>
              <a:t>Reversible enzymes</a:t>
            </a:r>
          </a:p>
        </p:txBody>
      </p:sp>
      <p:sp>
        <p:nvSpPr>
          <p:cNvPr id="223235" name="Text Box 3"/>
          <p:cNvSpPr txBox="1">
            <a:spLocks noChangeArrowheads="1"/>
          </p:cNvSpPr>
          <p:nvPr/>
        </p:nvSpPr>
        <p:spPr bwMode="auto">
          <a:xfrm>
            <a:off x="822325" y="1716088"/>
            <a:ext cx="7827014" cy="830997"/>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Of course, all enzymes HAVE to be reversible, so it’s </a:t>
            </a:r>
          </a:p>
          <a:p>
            <a:pPr eaLnBrk="0" hangingPunct="0"/>
            <a:r>
              <a:rPr lang="en-US" sz="2400">
                <a:effectLst>
                  <a:outerShdw blurRad="38100" dist="38100" dir="2700000" algn="tl">
                    <a:srgbClr val="000000">
                      <a:alpha val="43137"/>
                    </a:srgbClr>
                  </a:outerShdw>
                </a:effectLst>
              </a:rPr>
              <a:t>naughty to put no back reaction from P to C. Should use</a:t>
            </a:r>
          </a:p>
        </p:txBody>
      </p:sp>
      <p:sp>
        <p:nvSpPr>
          <p:cNvPr id="223236" name="Text Box 4"/>
          <p:cNvSpPr txBox="1">
            <a:spLocks noChangeArrowheads="1"/>
          </p:cNvSpPr>
          <p:nvPr/>
        </p:nvSpPr>
        <p:spPr bwMode="auto">
          <a:xfrm>
            <a:off x="1981200" y="3505200"/>
            <a:ext cx="102076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S + E </a:t>
            </a:r>
          </a:p>
        </p:txBody>
      </p:sp>
      <p:sp>
        <p:nvSpPr>
          <p:cNvPr id="223237" name="Line 5"/>
          <p:cNvSpPr>
            <a:spLocks noChangeShapeType="1"/>
          </p:cNvSpPr>
          <p:nvPr/>
        </p:nvSpPr>
        <p:spPr bwMode="auto">
          <a:xfrm>
            <a:off x="3063875" y="3694113"/>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23238" name="Line 6"/>
          <p:cNvSpPr>
            <a:spLocks noChangeShapeType="1"/>
          </p:cNvSpPr>
          <p:nvPr/>
        </p:nvSpPr>
        <p:spPr bwMode="auto">
          <a:xfrm flipH="1">
            <a:off x="3063875" y="3846513"/>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23239" name="Text Box 7"/>
          <p:cNvSpPr txBox="1">
            <a:spLocks noChangeArrowheads="1"/>
          </p:cNvSpPr>
          <p:nvPr/>
        </p:nvSpPr>
        <p:spPr bwMode="auto">
          <a:xfrm>
            <a:off x="3216275" y="3389313"/>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1</a:t>
            </a:r>
            <a:endParaRPr lang="en-US" sz="1400">
              <a:effectLst>
                <a:outerShdw blurRad="38100" dist="38100" dir="2700000" algn="tl">
                  <a:srgbClr val="000000">
                    <a:alpha val="43137"/>
                  </a:srgbClr>
                </a:outerShdw>
              </a:effectLst>
            </a:endParaRPr>
          </a:p>
        </p:txBody>
      </p:sp>
      <p:sp>
        <p:nvSpPr>
          <p:cNvPr id="223240" name="Text Box 8"/>
          <p:cNvSpPr txBox="1">
            <a:spLocks noChangeArrowheads="1"/>
          </p:cNvSpPr>
          <p:nvPr/>
        </p:nvSpPr>
        <p:spPr bwMode="auto">
          <a:xfrm>
            <a:off x="3292475" y="3846513"/>
            <a:ext cx="381836"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-1</a:t>
            </a:r>
            <a:endParaRPr lang="en-US" sz="1400">
              <a:effectLst>
                <a:outerShdw blurRad="38100" dist="38100" dir="2700000" algn="tl">
                  <a:srgbClr val="000000">
                    <a:alpha val="43137"/>
                  </a:srgbClr>
                </a:outerShdw>
              </a:effectLst>
            </a:endParaRPr>
          </a:p>
        </p:txBody>
      </p:sp>
      <p:sp>
        <p:nvSpPr>
          <p:cNvPr id="223241" name="Text Box 9"/>
          <p:cNvSpPr txBox="1">
            <a:spLocks noChangeArrowheads="1"/>
          </p:cNvSpPr>
          <p:nvPr/>
        </p:nvSpPr>
        <p:spPr bwMode="auto">
          <a:xfrm>
            <a:off x="4267200" y="3505200"/>
            <a:ext cx="40481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C</a:t>
            </a:r>
          </a:p>
        </p:txBody>
      </p:sp>
      <p:sp>
        <p:nvSpPr>
          <p:cNvPr id="223242" name="Line 10"/>
          <p:cNvSpPr>
            <a:spLocks noChangeShapeType="1"/>
          </p:cNvSpPr>
          <p:nvPr/>
        </p:nvSpPr>
        <p:spPr bwMode="auto">
          <a:xfrm>
            <a:off x="4968875" y="36576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23243" name="Text Box 11"/>
          <p:cNvSpPr txBox="1">
            <a:spLocks noChangeArrowheads="1"/>
          </p:cNvSpPr>
          <p:nvPr/>
        </p:nvSpPr>
        <p:spPr bwMode="auto">
          <a:xfrm>
            <a:off x="5121275" y="3352800"/>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2</a:t>
            </a:r>
            <a:endParaRPr lang="en-US" sz="1400">
              <a:effectLst>
                <a:outerShdw blurRad="38100" dist="38100" dir="2700000" algn="tl">
                  <a:srgbClr val="000000">
                    <a:alpha val="43137"/>
                  </a:srgbClr>
                </a:outerShdw>
              </a:effectLst>
            </a:endParaRPr>
          </a:p>
        </p:txBody>
      </p:sp>
      <p:sp>
        <p:nvSpPr>
          <p:cNvPr id="223244" name="Text Box 12"/>
          <p:cNvSpPr txBox="1">
            <a:spLocks noChangeArrowheads="1"/>
          </p:cNvSpPr>
          <p:nvPr/>
        </p:nvSpPr>
        <p:spPr bwMode="auto">
          <a:xfrm>
            <a:off x="6111875" y="3541713"/>
            <a:ext cx="9366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P + E</a:t>
            </a:r>
          </a:p>
        </p:txBody>
      </p:sp>
      <p:sp>
        <p:nvSpPr>
          <p:cNvPr id="223245" name="Line 13"/>
          <p:cNvSpPr>
            <a:spLocks noChangeShapeType="1"/>
          </p:cNvSpPr>
          <p:nvPr/>
        </p:nvSpPr>
        <p:spPr bwMode="auto">
          <a:xfrm flipH="1">
            <a:off x="4953000" y="38100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23246" name="Text Box 14"/>
          <p:cNvSpPr txBox="1">
            <a:spLocks noChangeArrowheads="1"/>
          </p:cNvSpPr>
          <p:nvPr/>
        </p:nvSpPr>
        <p:spPr bwMode="auto">
          <a:xfrm>
            <a:off x="5181600" y="3810000"/>
            <a:ext cx="381836"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-2</a:t>
            </a:r>
            <a:endParaRPr lang="en-US" sz="1400">
              <a:effectLst>
                <a:outerShdw blurRad="38100" dist="38100" dir="2700000" algn="tl">
                  <a:srgbClr val="000000">
                    <a:alpha val="43137"/>
                  </a:srgbClr>
                </a:outerShdw>
              </a:effectLst>
            </a:endParaRPr>
          </a:p>
        </p:txBody>
      </p:sp>
      <p:sp>
        <p:nvSpPr>
          <p:cNvPr id="223247" name="Text Box 15"/>
          <p:cNvSpPr txBox="1">
            <a:spLocks noChangeArrowheads="1"/>
          </p:cNvSpPr>
          <p:nvPr/>
        </p:nvSpPr>
        <p:spPr bwMode="auto">
          <a:xfrm>
            <a:off x="669925" y="4230688"/>
            <a:ext cx="5589588"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I leave it as an exercise to calculate that</a:t>
            </a:r>
          </a:p>
        </p:txBody>
      </p:sp>
      <p:graphicFrame>
        <p:nvGraphicFramePr>
          <p:cNvPr id="223248" name="Object 16"/>
          <p:cNvGraphicFramePr>
            <a:graphicFrameLocks noChangeAspect="1"/>
          </p:cNvGraphicFramePr>
          <p:nvPr/>
        </p:nvGraphicFramePr>
        <p:xfrm>
          <a:off x="2968625" y="4979988"/>
          <a:ext cx="3111500" cy="863600"/>
        </p:xfrm>
        <a:graphic>
          <a:graphicData uri="http://schemas.openxmlformats.org/presentationml/2006/ole">
            <mc:AlternateContent xmlns:mc="http://schemas.openxmlformats.org/markup-compatibility/2006">
              <mc:Choice xmlns:v="urn:schemas-microsoft-com:vml" Requires="v">
                <p:oleObj spid="_x0000_s223298" name="Equation" r:id="rId3" imgW="1460500" imgH="406400" progId="Equation.3">
                  <p:embed/>
                </p:oleObj>
              </mc:Choice>
              <mc:Fallback>
                <p:oleObj name="Equation" r:id="rId3" imgW="1460500" imgH="406400"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8625" y="4979988"/>
                        <a:ext cx="3111500"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rrowheads="1"/>
          </p:cNvSpPr>
          <p:nvPr>
            <p:ph type="title"/>
          </p:nvPr>
        </p:nvSpPr>
        <p:spPr>
          <a:xfrm>
            <a:off x="107504" y="0"/>
            <a:ext cx="8704709" cy="620689"/>
          </a:xfrm>
        </p:spPr>
        <p:txBody>
          <a:bodyPr/>
          <a:lstStyle/>
          <a:p>
            <a:pPr algn="l"/>
            <a:r>
              <a:rPr lang="en-US" sz="3600" dirty="0" err="1">
                <a:solidFill>
                  <a:srgbClr val="000080"/>
                </a:solidFill>
              </a:rPr>
              <a:t>Allosteric</a:t>
            </a:r>
            <a:r>
              <a:rPr lang="en-US" sz="3600" dirty="0">
                <a:solidFill>
                  <a:srgbClr val="000080"/>
                </a:solidFill>
              </a:rPr>
              <a:t> modulation</a:t>
            </a:r>
          </a:p>
        </p:txBody>
      </p:sp>
      <p:pic>
        <p:nvPicPr>
          <p:cNvPr id="224259" name="Picture 3"/>
          <p:cNvPicPr>
            <a:picLocks noChangeAspect="1" noChangeArrowheads="1"/>
          </p:cNvPicPr>
          <p:nvPr/>
        </p:nvPicPr>
        <p:blipFill>
          <a:blip r:embed="rId2" cstate="print"/>
          <a:srcRect/>
          <a:stretch>
            <a:fillRect/>
          </a:stretch>
        </p:blipFill>
        <p:spPr bwMode="auto">
          <a:xfrm>
            <a:off x="1981200" y="3063701"/>
            <a:ext cx="5715000" cy="3187700"/>
          </a:xfrm>
          <a:prstGeom prst="rect">
            <a:avLst/>
          </a:prstGeom>
          <a:noFill/>
        </p:spPr>
      </p:pic>
      <p:sp>
        <p:nvSpPr>
          <p:cNvPr id="224260" name="Text Box 4"/>
          <p:cNvSpPr txBox="1">
            <a:spLocks noChangeArrowheads="1"/>
          </p:cNvSpPr>
          <p:nvPr/>
        </p:nvSpPr>
        <p:spPr bwMode="auto">
          <a:xfrm>
            <a:off x="3124200" y="2606501"/>
            <a:ext cx="2117725" cy="396875"/>
          </a:xfrm>
          <a:prstGeom prst="rect">
            <a:avLst/>
          </a:prstGeom>
          <a:noFill/>
          <a:ln w="9525">
            <a:noFill/>
            <a:miter lim="800000"/>
            <a:headEnd/>
            <a:tailEnd/>
          </a:ln>
          <a:effectLst/>
        </p:spPr>
        <p:txBody>
          <a:bodyPr wrap="none">
            <a:spAutoFit/>
          </a:bodyPr>
          <a:lstStyle/>
          <a:p>
            <a:pPr eaLnBrk="0" hangingPunct="0"/>
            <a:r>
              <a:rPr lang="en-US" sz="2000" dirty="0">
                <a:solidFill>
                  <a:srgbClr val="FF0000"/>
                </a:solidFill>
                <a:effectLst>
                  <a:outerShdw blurRad="38100" dist="38100" dir="2700000" algn="tl">
                    <a:srgbClr val="000000">
                      <a:alpha val="43137"/>
                    </a:srgbClr>
                  </a:outerShdw>
                </a:effectLst>
              </a:rPr>
              <a:t>substrate binding</a:t>
            </a:r>
          </a:p>
        </p:txBody>
      </p:sp>
      <p:sp>
        <p:nvSpPr>
          <p:cNvPr id="224261" name="Text Box 5"/>
          <p:cNvSpPr txBox="1">
            <a:spLocks noChangeArrowheads="1"/>
          </p:cNvSpPr>
          <p:nvPr/>
        </p:nvSpPr>
        <p:spPr bwMode="auto">
          <a:xfrm>
            <a:off x="457200" y="5121101"/>
            <a:ext cx="1565275" cy="1006475"/>
          </a:xfrm>
          <a:prstGeom prst="rect">
            <a:avLst/>
          </a:prstGeom>
          <a:noFill/>
          <a:ln w="9525">
            <a:noFill/>
            <a:miter lim="800000"/>
            <a:headEnd/>
            <a:tailEnd/>
          </a:ln>
          <a:effectLst/>
        </p:spPr>
        <p:txBody>
          <a:bodyPr wrap="none">
            <a:spAutoFit/>
          </a:bodyPr>
          <a:lstStyle/>
          <a:p>
            <a:pPr eaLnBrk="0" hangingPunct="0"/>
            <a:r>
              <a:rPr lang="en-US" sz="2000">
                <a:solidFill>
                  <a:srgbClr val="FF0000"/>
                </a:solidFill>
                <a:effectLst>
                  <a:outerShdw blurRad="38100" dist="38100" dir="2700000" algn="tl">
                    <a:srgbClr val="000000">
                      <a:alpha val="43137"/>
                    </a:srgbClr>
                  </a:outerShdw>
                </a:effectLst>
              </a:rPr>
              <a:t>inhibitor</a:t>
            </a:r>
          </a:p>
          <a:p>
            <a:pPr eaLnBrk="0" hangingPunct="0"/>
            <a:r>
              <a:rPr lang="en-US" sz="2000">
                <a:solidFill>
                  <a:srgbClr val="FF0000"/>
                </a:solidFill>
                <a:effectLst>
                  <a:outerShdw blurRad="38100" dist="38100" dir="2700000" algn="tl">
                    <a:srgbClr val="000000">
                      <a:alpha val="43137"/>
                    </a:srgbClr>
                  </a:outerShdw>
                </a:effectLst>
              </a:rPr>
              <a:t>binding at a</a:t>
            </a:r>
          </a:p>
          <a:p>
            <a:pPr eaLnBrk="0" hangingPunct="0"/>
            <a:r>
              <a:rPr lang="en-US" sz="2000">
                <a:solidFill>
                  <a:srgbClr val="FF0000"/>
                </a:solidFill>
                <a:effectLst>
                  <a:outerShdw blurRad="38100" dist="38100" dir="2700000" algn="tl">
                    <a:srgbClr val="000000">
                      <a:alpha val="43137"/>
                    </a:srgbClr>
                  </a:outerShdw>
                </a:effectLst>
              </a:rPr>
              <a:t>different site</a:t>
            </a:r>
          </a:p>
        </p:txBody>
      </p:sp>
      <p:sp>
        <p:nvSpPr>
          <p:cNvPr id="224262" name="Line 6"/>
          <p:cNvSpPr>
            <a:spLocks noChangeShapeType="1"/>
          </p:cNvSpPr>
          <p:nvPr/>
        </p:nvSpPr>
        <p:spPr bwMode="auto">
          <a:xfrm flipV="1">
            <a:off x="1600200" y="4816301"/>
            <a:ext cx="685800" cy="5334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24263" name="Text Box 7"/>
          <p:cNvSpPr txBox="1">
            <a:spLocks noChangeArrowheads="1"/>
          </p:cNvSpPr>
          <p:nvPr/>
        </p:nvSpPr>
        <p:spPr bwMode="auto">
          <a:xfrm>
            <a:off x="6172200" y="6111701"/>
            <a:ext cx="1958975" cy="701675"/>
          </a:xfrm>
          <a:prstGeom prst="rect">
            <a:avLst/>
          </a:prstGeom>
          <a:noFill/>
          <a:ln w="9525">
            <a:noFill/>
            <a:miter lim="800000"/>
            <a:headEnd/>
            <a:tailEnd/>
          </a:ln>
          <a:effectLst/>
        </p:spPr>
        <p:txBody>
          <a:bodyPr wrap="none">
            <a:spAutoFit/>
          </a:bodyPr>
          <a:lstStyle/>
          <a:p>
            <a:pPr eaLnBrk="0" hangingPunct="0"/>
            <a:r>
              <a:rPr lang="en-US" sz="2000">
                <a:solidFill>
                  <a:srgbClr val="FF0000"/>
                </a:solidFill>
                <a:effectLst>
                  <a:outerShdw blurRad="38100" dist="38100" dir="2700000" algn="tl">
                    <a:srgbClr val="000000">
                      <a:alpha val="43137"/>
                    </a:srgbClr>
                  </a:outerShdw>
                </a:effectLst>
              </a:rPr>
              <a:t>this state can</a:t>
            </a:r>
          </a:p>
          <a:p>
            <a:pPr eaLnBrk="0" hangingPunct="0"/>
            <a:r>
              <a:rPr lang="en-US" sz="2000">
                <a:solidFill>
                  <a:srgbClr val="FF0000"/>
                </a:solidFill>
                <a:effectLst>
                  <a:outerShdw blurRad="38100" dist="38100" dir="2700000" algn="tl">
                    <a:srgbClr val="000000">
                      <a:alpha val="43137"/>
                    </a:srgbClr>
                  </a:outerShdw>
                </a:effectLst>
              </a:rPr>
              <a:t>form no product</a:t>
            </a:r>
          </a:p>
        </p:txBody>
      </p:sp>
      <p:sp>
        <p:nvSpPr>
          <p:cNvPr id="224264" name="Line 8"/>
          <p:cNvSpPr>
            <a:spLocks noChangeShapeType="1"/>
          </p:cNvSpPr>
          <p:nvPr/>
        </p:nvSpPr>
        <p:spPr bwMode="auto">
          <a:xfrm flipH="1" flipV="1">
            <a:off x="5638800" y="5806901"/>
            <a:ext cx="533400" cy="4572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24265" name="Text Box 9"/>
          <p:cNvSpPr txBox="1">
            <a:spLocks noChangeArrowheads="1"/>
          </p:cNvSpPr>
          <p:nvPr/>
        </p:nvSpPr>
        <p:spPr bwMode="auto">
          <a:xfrm>
            <a:off x="609600" y="2179712"/>
            <a:ext cx="6624638" cy="457200"/>
          </a:xfrm>
          <a:prstGeom prst="rect">
            <a:avLst/>
          </a:prstGeom>
          <a:noFill/>
          <a:ln w="9525">
            <a:noFill/>
            <a:miter lim="800000"/>
            <a:headEnd/>
            <a:tailEnd/>
          </a:ln>
          <a:effectLst/>
        </p:spPr>
        <p:txBody>
          <a:bodyPr wrap="none">
            <a:spAutoFit/>
          </a:bodyPr>
          <a:lstStyle/>
          <a:p>
            <a:pPr eaLnBrk="0" hangingPunct="0"/>
            <a:r>
              <a:rPr lang="en-US" sz="2400" dirty="0">
                <a:effectLst>
                  <a:outerShdw blurRad="38100" dist="38100" dir="2700000" algn="tl">
                    <a:srgbClr val="000000">
                      <a:alpha val="43137"/>
                    </a:srgbClr>
                  </a:outerShdw>
                </a:effectLst>
              </a:rPr>
              <a:t>(Inhibition in this case, but it doesn’t have to be)</a:t>
            </a:r>
          </a:p>
        </p:txBody>
      </p:sp>
      <p:sp>
        <p:nvSpPr>
          <p:cNvPr id="224266" name="Text Box 10"/>
          <p:cNvSpPr txBox="1">
            <a:spLocks noChangeArrowheads="1"/>
          </p:cNvSpPr>
          <p:nvPr/>
        </p:nvSpPr>
        <p:spPr bwMode="auto">
          <a:xfrm>
            <a:off x="5181600" y="3063701"/>
            <a:ext cx="387350" cy="457200"/>
          </a:xfrm>
          <a:prstGeom prst="rect">
            <a:avLst/>
          </a:prstGeom>
          <a:noFill/>
          <a:ln w="9525">
            <a:noFill/>
            <a:miter lim="800000"/>
            <a:headEnd/>
            <a:tailEnd/>
          </a:ln>
          <a:effectLst/>
        </p:spPr>
        <p:txBody>
          <a:bodyPr wrap="none">
            <a:spAutoFit/>
          </a:bodyPr>
          <a:lstStyle/>
          <a:p>
            <a:pPr eaLnBrk="0" hangingPunct="0"/>
            <a:r>
              <a:rPr lang="en-US" sz="2400" dirty="0">
                <a:solidFill>
                  <a:srgbClr val="000066"/>
                </a:solidFill>
                <a:effectLst>
                  <a:outerShdw blurRad="38100" dist="38100" dir="2700000" algn="tl">
                    <a:srgbClr val="000000">
                      <a:alpha val="43137"/>
                    </a:srgbClr>
                  </a:outerShdw>
                </a:effectLst>
              </a:rPr>
              <a:t>X</a:t>
            </a:r>
          </a:p>
        </p:txBody>
      </p:sp>
      <p:sp>
        <p:nvSpPr>
          <p:cNvPr id="224267" name="Text Box 11"/>
          <p:cNvSpPr txBox="1">
            <a:spLocks noChangeArrowheads="1"/>
          </p:cNvSpPr>
          <p:nvPr/>
        </p:nvSpPr>
        <p:spPr bwMode="auto">
          <a:xfrm>
            <a:off x="2651125" y="5770389"/>
            <a:ext cx="387350" cy="457200"/>
          </a:xfrm>
          <a:prstGeom prst="rect">
            <a:avLst/>
          </a:prstGeom>
          <a:noFill/>
          <a:ln w="9525">
            <a:noFill/>
            <a:miter lim="800000"/>
            <a:headEnd/>
            <a:tailEnd/>
          </a:ln>
          <a:effectLst/>
        </p:spPr>
        <p:txBody>
          <a:bodyPr wrap="none">
            <a:spAutoFit/>
          </a:bodyPr>
          <a:lstStyle/>
          <a:p>
            <a:pPr eaLnBrk="0" hangingPunct="0"/>
            <a:r>
              <a:rPr lang="en-US" sz="2400">
                <a:solidFill>
                  <a:srgbClr val="000066"/>
                </a:solidFill>
                <a:effectLst>
                  <a:outerShdw blurRad="38100" dist="38100" dir="2700000" algn="tl">
                    <a:srgbClr val="000000">
                      <a:alpha val="43137"/>
                    </a:srgbClr>
                  </a:outerShdw>
                </a:effectLst>
              </a:rPr>
              <a:t>Y</a:t>
            </a:r>
          </a:p>
        </p:txBody>
      </p:sp>
      <p:sp>
        <p:nvSpPr>
          <p:cNvPr id="224268" name="Text Box 12"/>
          <p:cNvSpPr txBox="1">
            <a:spLocks noChangeArrowheads="1"/>
          </p:cNvSpPr>
          <p:nvPr/>
        </p:nvSpPr>
        <p:spPr bwMode="auto">
          <a:xfrm>
            <a:off x="5181600" y="5730701"/>
            <a:ext cx="369888" cy="457200"/>
          </a:xfrm>
          <a:prstGeom prst="rect">
            <a:avLst/>
          </a:prstGeom>
          <a:noFill/>
          <a:ln w="9525">
            <a:noFill/>
            <a:miter lim="800000"/>
            <a:headEnd/>
            <a:tailEnd/>
          </a:ln>
          <a:effectLst/>
        </p:spPr>
        <p:txBody>
          <a:bodyPr wrap="none">
            <a:spAutoFit/>
          </a:bodyPr>
          <a:lstStyle/>
          <a:p>
            <a:pPr eaLnBrk="0" hangingPunct="0"/>
            <a:r>
              <a:rPr lang="en-US" sz="2400">
                <a:solidFill>
                  <a:srgbClr val="000066"/>
                </a:solidFill>
                <a:effectLst>
                  <a:outerShdw blurRad="38100" dist="38100" dir="2700000" algn="tl">
                    <a:srgbClr val="000000">
                      <a:alpha val="43137"/>
                    </a:srgbClr>
                  </a:outerShdw>
                </a:effectLst>
              </a:rPr>
              <a:t>Z</a:t>
            </a:r>
          </a:p>
        </p:txBody>
      </p:sp>
      <p:sp>
        <p:nvSpPr>
          <p:cNvPr id="15" name="Rectangle 14"/>
          <p:cNvSpPr>
            <a:spLocks noChangeArrowheads="1"/>
          </p:cNvSpPr>
          <p:nvPr/>
        </p:nvSpPr>
        <p:spPr bwMode="auto">
          <a:xfrm>
            <a:off x="71438" y="548680"/>
            <a:ext cx="8964612" cy="1558925"/>
          </a:xfrm>
          <a:prstGeom prst="rect">
            <a:avLst/>
          </a:prstGeom>
          <a:noFill/>
          <a:ln w="9525">
            <a:noFill/>
            <a:miter lim="800000"/>
            <a:headEnd/>
            <a:tailEnd/>
          </a:ln>
          <a:effectLst/>
        </p:spPr>
        <p:txBody>
          <a:bodyPr anchor="ctr">
            <a:spAutoFit/>
          </a:bodyPr>
          <a:lstStyle/>
          <a:p>
            <a:pPr algn="just"/>
            <a:r>
              <a:rPr lang="en-GB" sz="1500" b="1" dirty="0" err="1">
                <a:solidFill>
                  <a:schemeClr val="hlink"/>
                </a:solidFill>
                <a:effectLst>
                  <a:outerShdw blurRad="38100" dist="38100" dir="2700000" algn="tl">
                    <a:srgbClr val="000000"/>
                  </a:outerShdw>
                </a:effectLst>
              </a:rPr>
              <a:t>Allosteric</a:t>
            </a:r>
            <a:r>
              <a:rPr lang="en-GB" sz="1600" b="1" dirty="0">
                <a:solidFill>
                  <a:schemeClr val="hlink"/>
                </a:solidFill>
                <a:effectLst>
                  <a:outerShdw blurRad="38100" dist="38100" dir="2700000" algn="tl">
                    <a:srgbClr val="000000"/>
                  </a:outerShdw>
                </a:effectLst>
              </a:rPr>
              <a:t> modulation is the regulation of an enzyme or other protein by binding an </a:t>
            </a:r>
            <a:r>
              <a:rPr lang="en-GB" sz="1600" b="1" dirty="0" err="1">
                <a:solidFill>
                  <a:schemeClr val="hlink"/>
                </a:solidFill>
                <a:effectLst>
                  <a:outerShdw blurRad="38100" dist="38100" dir="2700000" algn="tl">
                    <a:srgbClr val="000000"/>
                  </a:outerShdw>
                </a:effectLst>
              </a:rPr>
              <a:t>effector</a:t>
            </a:r>
            <a:r>
              <a:rPr lang="en-GB" sz="1600" b="1" dirty="0">
                <a:solidFill>
                  <a:schemeClr val="hlink"/>
                </a:solidFill>
                <a:effectLst>
                  <a:outerShdw blurRad="38100" dist="38100" dir="2700000" algn="tl">
                    <a:srgbClr val="000000"/>
                  </a:outerShdw>
                </a:effectLst>
              </a:rPr>
              <a:t> molecule at the protein's </a:t>
            </a:r>
            <a:r>
              <a:rPr lang="en-GB" sz="1600" b="1" dirty="0" err="1">
                <a:solidFill>
                  <a:schemeClr val="hlink"/>
                </a:solidFill>
                <a:effectLst>
                  <a:outerShdw blurRad="38100" dist="38100" dir="2700000" algn="tl">
                    <a:srgbClr val="000000"/>
                  </a:outerShdw>
                </a:effectLst>
              </a:rPr>
              <a:t>allosteric</a:t>
            </a:r>
            <a:r>
              <a:rPr lang="en-GB" sz="1600" b="1" dirty="0">
                <a:solidFill>
                  <a:schemeClr val="hlink"/>
                </a:solidFill>
                <a:effectLst>
                  <a:outerShdw blurRad="38100" dist="38100" dir="2700000" algn="tl">
                    <a:srgbClr val="000000"/>
                  </a:outerShdw>
                </a:effectLst>
              </a:rPr>
              <a:t> site (that is, a site other than the protein's active site). The term </a:t>
            </a:r>
            <a:r>
              <a:rPr lang="en-GB" sz="1600" b="1" i="1" dirty="0" err="1">
                <a:solidFill>
                  <a:schemeClr val="hlink"/>
                </a:solidFill>
                <a:effectLst>
                  <a:outerShdw blurRad="38100" dist="38100" dir="2700000" algn="tl">
                    <a:srgbClr val="000000"/>
                  </a:outerShdw>
                </a:effectLst>
              </a:rPr>
              <a:t>allostery</a:t>
            </a:r>
            <a:r>
              <a:rPr lang="en-GB" sz="1600" b="1" dirty="0">
                <a:solidFill>
                  <a:schemeClr val="hlink"/>
                </a:solidFill>
                <a:effectLst>
                  <a:outerShdw blurRad="38100" dist="38100" dir="2700000" algn="tl">
                    <a:srgbClr val="000000"/>
                  </a:outerShdw>
                </a:effectLst>
              </a:rPr>
              <a:t> comes from the Greek </a:t>
            </a:r>
            <a:r>
              <a:rPr lang="en-GB" sz="1600" b="1" i="1" dirty="0" err="1">
                <a:solidFill>
                  <a:schemeClr val="hlink"/>
                </a:solidFill>
                <a:effectLst>
                  <a:outerShdw blurRad="38100" dist="38100" dir="2700000" algn="tl">
                    <a:srgbClr val="000000"/>
                  </a:outerShdw>
                </a:effectLst>
              </a:rPr>
              <a:t>allos</a:t>
            </a:r>
            <a:r>
              <a:rPr lang="en-GB" sz="1600" b="1" dirty="0">
                <a:solidFill>
                  <a:schemeClr val="hlink"/>
                </a:solidFill>
                <a:effectLst>
                  <a:outerShdw blurRad="38100" dist="38100" dir="2700000" algn="tl">
                    <a:srgbClr val="000000"/>
                  </a:outerShdw>
                </a:effectLst>
              </a:rPr>
              <a:t>, "other," and </a:t>
            </a:r>
            <a:r>
              <a:rPr lang="en-GB" sz="1600" b="1" i="1" dirty="0">
                <a:solidFill>
                  <a:schemeClr val="hlink"/>
                </a:solidFill>
                <a:effectLst>
                  <a:outerShdw blurRad="38100" dist="38100" dir="2700000" algn="tl">
                    <a:srgbClr val="000000"/>
                  </a:outerShdw>
                </a:effectLst>
              </a:rPr>
              <a:t>stereos</a:t>
            </a:r>
            <a:r>
              <a:rPr lang="en-GB" sz="1600" b="1" dirty="0">
                <a:solidFill>
                  <a:schemeClr val="hlink"/>
                </a:solidFill>
                <a:effectLst>
                  <a:outerShdw blurRad="38100" dist="38100" dir="2700000" algn="tl">
                    <a:srgbClr val="000000"/>
                  </a:outerShdw>
                </a:effectLst>
              </a:rPr>
              <a:t>, "solid (object)," in reference to the fact that the regulatory site of an </a:t>
            </a:r>
            <a:r>
              <a:rPr lang="en-GB" sz="1600" b="1" dirty="0" err="1">
                <a:solidFill>
                  <a:schemeClr val="hlink"/>
                </a:solidFill>
                <a:effectLst>
                  <a:outerShdw blurRad="38100" dist="38100" dir="2700000" algn="tl">
                    <a:srgbClr val="000000"/>
                  </a:outerShdw>
                </a:effectLst>
              </a:rPr>
              <a:t>allosteric</a:t>
            </a:r>
            <a:r>
              <a:rPr lang="en-GB" sz="1600" b="1" dirty="0">
                <a:solidFill>
                  <a:schemeClr val="hlink"/>
                </a:solidFill>
                <a:effectLst>
                  <a:outerShdw blurRad="38100" dist="38100" dir="2700000" algn="tl">
                    <a:srgbClr val="000000"/>
                  </a:outerShdw>
                </a:effectLst>
              </a:rPr>
              <a:t> protein is physically distinct from its active site. </a:t>
            </a:r>
            <a:r>
              <a:rPr lang="en-GB" sz="1600" b="1" dirty="0" err="1">
                <a:solidFill>
                  <a:schemeClr val="hlink"/>
                </a:solidFill>
                <a:effectLst>
                  <a:outerShdw blurRad="38100" dist="38100" dir="2700000" algn="tl">
                    <a:srgbClr val="000000"/>
                  </a:outerShdw>
                </a:effectLst>
              </a:rPr>
              <a:t>Allosteric</a:t>
            </a:r>
            <a:r>
              <a:rPr lang="en-GB" sz="1600" b="1" dirty="0">
                <a:solidFill>
                  <a:schemeClr val="hlink"/>
                </a:solidFill>
                <a:effectLst>
                  <a:outerShdw blurRad="38100" dist="38100" dir="2700000" algn="tl">
                    <a:srgbClr val="000000"/>
                  </a:outerShdw>
                </a:effectLst>
              </a:rPr>
              <a:t> regulations are natural example of control loops, such as feedback from downstream products or feed forward from upstream substrates.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p:txBody>
          <a:bodyPr/>
          <a:lstStyle/>
          <a:p>
            <a:pPr algn="l"/>
            <a:r>
              <a:rPr lang="en-US" sz="3600">
                <a:solidFill>
                  <a:srgbClr val="000080"/>
                </a:solidFill>
              </a:rPr>
              <a:t>Equilibrium approximation</a:t>
            </a:r>
          </a:p>
        </p:txBody>
      </p:sp>
      <p:graphicFrame>
        <p:nvGraphicFramePr>
          <p:cNvPr id="225283" name="Object 3"/>
          <p:cNvGraphicFramePr>
            <a:graphicFrameLocks noChangeAspect="1"/>
          </p:cNvGraphicFramePr>
          <p:nvPr/>
        </p:nvGraphicFramePr>
        <p:xfrm>
          <a:off x="533400" y="2032000"/>
          <a:ext cx="2832100" cy="3203575"/>
        </p:xfrm>
        <a:graphic>
          <a:graphicData uri="http://schemas.openxmlformats.org/presentationml/2006/ole">
            <mc:AlternateContent xmlns:mc="http://schemas.openxmlformats.org/markup-compatibility/2006">
              <mc:Choice xmlns:v="urn:schemas-microsoft-com:vml" Requires="v">
                <p:oleObj spid="_x0000_s225333" name="Equation" r:id="rId3" imgW="1549400" imgH="1752600" progId="Equation.3">
                  <p:embed/>
                </p:oleObj>
              </mc:Choice>
              <mc:Fallback>
                <p:oleObj name="Equation" r:id="rId3" imgW="1549400" imgH="17526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032000"/>
                        <a:ext cx="2832100" cy="3203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25284" name="Picture 4"/>
          <p:cNvPicPr>
            <a:picLocks noChangeAspect="1" noChangeArrowheads="1"/>
          </p:cNvPicPr>
          <p:nvPr/>
        </p:nvPicPr>
        <p:blipFill>
          <a:blip r:embed="rId5" cstate="print"/>
          <a:srcRect/>
          <a:stretch>
            <a:fillRect/>
          </a:stretch>
        </p:blipFill>
        <p:spPr bwMode="auto">
          <a:xfrm>
            <a:off x="4343400" y="2667000"/>
            <a:ext cx="4267200" cy="2379663"/>
          </a:xfrm>
          <a:prstGeom prst="rect">
            <a:avLst/>
          </a:prstGeom>
          <a:noFill/>
        </p:spPr>
      </p:pic>
      <p:sp>
        <p:nvSpPr>
          <p:cNvPr id="225285" name="Text Box 5"/>
          <p:cNvSpPr txBox="1">
            <a:spLocks noChangeArrowheads="1"/>
          </p:cNvSpPr>
          <p:nvPr/>
        </p:nvSpPr>
        <p:spPr bwMode="auto">
          <a:xfrm>
            <a:off x="6689725" y="2564904"/>
            <a:ext cx="387350" cy="457200"/>
          </a:xfrm>
          <a:prstGeom prst="rect">
            <a:avLst/>
          </a:prstGeom>
          <a:noFill/>
          <a:ln w="9525">
            <a:noFill/>
            <a:miter lim="800000"/>
            <a:headEnd/>
            <a:tailEnd/>
          </a:ln>
          <a:effectLst/>
        </p:spPr>
        <p:txBody>
          <a:bodyPr wrap="none">
            <a:spAutoFit/>
          </a:bodyPr>
          <a:lstStyle/>
          <a:p>
            <a:pPr eaLnBrk="0" hangingPunct="0"/>
            <a:r>
              <a:rPr lang="en-US" sz="2400" dirty="0">
                <a:solidFill>
                  <a:srgbClr val="000058"/>
                </a:solidFill>
                <a:effectLst>
                  <a:outerShdw blurRad="38100" dist="38100" dir="2700000" algn="tl">
                    <a:srgbClr val="000000">
                      <a:alpha val="43137"/>
                    </a:srgbClr>
                  </a:outerShdw>
                </a:effectLst>
              </a:rPr>
              <a:t>X</a:t>
            </a:r>
          </a:p>
        </p:txBody>
      </p:sp>
      <p:sp>
        <p:nvSpPr>
          <p:cNvPr id="225286" name="Text Box 6"/>
          <p:cNvSpPr txBox="1">
            <a:spLocks noChangeArrowheads="1"/>
          </p:cNvSpPr>
          <p:nvPr/>
        </p:nvSpPr>
        <p:spPr bwMode="auto">
          <a:xfrm>
            <a:off x="4784725" y="4687888"/>
            <a:ext cx="387350" cy="457200"/>
          </a:xfrm>
          <a:prstGeom prst="rect">
            <a:avLst/>
          </a:prstGeom>
          <a:noFill/>
          <a:ln w="9525">
            <a:noFill/>
            <a:miter lim="800000"/>
            <a:headEnd/>
            <a:tailEnd/>
          </a:ln>
          <a:effectLst/>
        </p:spPr>
        <p:txBody>
          <a:bodyPr wrap="none">
            <a:spAutoFit/>
          </a:bodyPr>
          <a:lstStyle/>
          <a:p>
            <a:pPr eaLnBrk="0" hangingPunct="0"/>
            <a:r>
              <a:rPr lang="en-US" sz="2400">
                <a:solidFill>
                  <a:srgbClr val="000058"/>
                </a:solidFill>
                <a:effectLst>
                  <a:outerShdw blurRad="38100" dist="38100" dir="2700000" algn="tl">
                    <a:srgbClr val="000000">
                      <a:alpha val="43137"/>
                    </a:srgbClr>
                  </a:outerShdw>
                </a:effectLst>
              </a:rPr>
              <a:t>Y</a:t>
            </a:r>
          </a:p>
        </p:txBody>
      </p:sp>
      <p:sp>
        <p:nvSpPr>
          <p:cNvPr id="225287" name="Text Box 7"/>
          <p:cNvSpPr txBox="1">
            <a:spLocks noChangeArrowheads="1"/>
          </p:cNvSpPr>
          <p:nvPr/>
        </p:nvSpPr>
        <p:spPr bwMode="auto">
          <a:xfrm>
            <a:off x="6765925" y="4687888"/>
            <a:ext cx="369888" cy="457200"/>
          </a:xfrm>
          <a:prstGeom prst="rect">
            <a:avLst/>
          </a:prstGeom>
          <a:noFill/>
          <a:ln w="9525">
            <a:noFill/>
            <a:miter lim="800000"/>
            <a:headEnd/>
            <a:tailEnd/>
          </a:ln>
          <a:effectLst/>
        </p:spPr>
        <p:txBody>
          <a:bodyPr wrap="none">
            <a:spAutoFit/>
          </a:bodyPr>
          <a:lstStyle/>
          <a:p>
            <a:pPr eaLnBrk="0" hangingPunct="0"/>
            <a:r>
              <a:rPr lang="en-US" sz="2400">
                <a:solidFill>
                  <a:srgbClr val="000058"/>
                </a:solidFill>
                <a:effectLst>
                  <a:outerShdw blurRad="38100" dist="38100" dir="2700000" algn="tl">
                    <a:srgbClr val="000000">
                      <a:alpha val="43137"/>
                    </a:srgbClr>
                  </a:outerShdw>
                </a:effectLst>
              </a:rPr>
              <a:t>Z</a:t>
            </a:r>
          </a:p>
        </p:txBody>
      </p:sp>
      <p:sp>
        <p:nvSpPr>
          <p:cNvPr id="225288" name="Text Box 8"/>
          <p:cNvSpPr txBox="1">
            <a:spLocks noChangeArrowheads="1"/>
          </p:cNvSpPr>
          <p:nvPr/>
        </p:nvSpPr>
        <p:spPr bwMode="auto">
          <a:xfrm>
            <a:off x="5029200" y="5715000"/>
            <a:ext cx="2513013" cy="701675"/>
          </a:xfrm>
          <a:prstGeom prst="rect">
            <a:avLst/>
          </a:prstGeom>
          <a:noFill/>
          <a:ln w="9525">
            <a:noFill/>
            <a:miter lim="800000"/>
            <a:headEnd/>
            <a:tailEnd/>
          </a:ln>
          <a:effectLst/>
        </p:spPr>
        <p:txBody>
          <a:bodyPr wrap="none">
            <a:spAutoFit/>
          </a:bodyPr>
          <a:lstStyle/>
          <a:p>
            <a:pPr eaLnBrk="0" hangingPunct="0"/>
            <a:r>
              <a:rPr lang="en-US" sz="2000">
                <a:effectLst>
                  <a:outerShdw blurRad="38100" dist="38100" dir="2700000" algn="tl">
                    <a:srgbClr val="000000">
                      <a:alpha val="43137"/>
                    </a:srgbClr>
                  </a:outerShdw>
                </a:effectLst>
              </a:rPr>
              <a:t>Could change these </a:t>
            </a:r>
          </a:p>
          <a:p>
            <a:pPr eaLnBrk="0" hangingPunct="0"/>
            <a:r>
              <a:rPr lang="en-US" sz="2000">
                <a:effectLst>
                  <a:outerShdw blurRad="38100" dist="38100" dir="2700000" algn="tl">
                    <a:srgbClr val="000000">
                      <a:alpha val="43137"/>
                    </a:srgbClr>
                  </a:outerShdw>
                </a:effectLst>
              </a:rPr>
              <a:t>rate constants, also.</a:t>
            </a:r>
          </a:p>
        </p:txBody>
      </p:sp>
      <p:sp>
        <p:nvSpPr>
          <p:cNvPr id="225289" name="Line 9"/>
          <p:cNvSpPr>
            <a:spLocks noChangeShapeType="1"/>
          </p:cNvSpPr>
          <p:nvPr/>
        </p:nvSpPr>
        <p:spPr bwMode="auto">
          <a:xfrm flipH="1" flipV="1">
            <a:off x="6096000" y="4876800"/>
            <a:ext cx="685800" cy="9144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25290" name="Text Box 10"/>
          <p:cNvSpPr txBox="1">
            <a:spLocks noChangeArrowheads="1"/>
          </p:cNvSpPr>
          <p:nvPr/>
        </p:nvSpPr>
        <p:spPr bwMode="auto">
          <a:xfrm>
            <a:off x="762000" y="5762625"/>
            <a:ext cx="2865438" cy="701675"/>
          </a:xfrm>
          <a:prstGeom prst="rect">
            <a:avLst/>
          </a:prstGeom>
          <a:noFill/>
          <a:ln w="9525">
            <a:noFill/>
            <a:miter lim="800000"/>
            <a:headEnd/>
            <a:tailEnd/>
          </a:ln>
          <a:effectLst/>
        </p:spPr>
        <p:txBody>
          <a:bodyPr wrap="none">
            <a:spAutoFit/>
          </a:bodyPr>
          <a:lstStyle/>
          <a:p>
            <a:pPr eaLnBrk="0" hangingPunct="0"/>
            <a:r>
              <a:rPr lang="en-US" sz="2000">
                <a:effectLst>
                  <a:outerShdw blurRad="38100" dist="38100" dir="2700000" algn="tl">
                    <a:srgbClr val="000000">
                      <a:alpha val="43137"/>
                    </a:srgbClr>
                  </a:outerShdw>
                </a:effectLst>
              </a:rPr>
              <a:t>Inhibition decreases the</a:t>
            </a:r>
          </a:p>
          <a:p>
            <a:pPr eaLnBrk="0" hangingPunct="0"/>
            <a:r>
              <a:rPr lang="en-US" sz="2000">
                <a:effectLst>
                  <a:outerShdw blurRad="38100" dist="38100" dir="2700000" algn="tl">
                    <a:srgbClr val="000000">
                      <a:alpha val="43137"/>
                    </a:srgbClr>
                  </a:outerShdw>
                </a:effectLst>
              </a:rPr>
              <a:t>V</a:t>
            </a:r>
            <a:r>
              <a:rPr lang="en-US" sz="2000" baseline="-25000">
                <a:effectLst>
                  <a:outerShdw blurRad="38100" dist="38100" dir="2700000" algn="tl">
                    <a:srgbClr val="000000">
                      <a:alpha val="43137"/>
                    </a:srgbClr>
                  </a:outerShdw>
                </a:effectLst>
              </a:rPr>
              <a:t>max</a:t>
            </a:r>
            <a:r>
              <a:rPr lang="en-US" sz="2000">
                <a:effectLst>
                  <a:outerShdw blurRad="38100" dist="38100" dir="2700000" algn="tl">
                    <a:srgbClr val="000000">
                      <a:alpha val="43137"/>
                    </a:srgbClr>
                  </a:outerShdw>
                </a:effectLst>
              </a:rPr>
              <a:t> in this model</a:t>
            </a:r>
          </a:p>
        </p:txBody>
      </p:sp>
      <p:sp>
        <p:nvSpPr>
          <p:cNvPr id="225291" name="Line 11"/>
          <p:cNvSpPr>
            <a:spLocks noChangeShapeType="1"/>
          </p:cNvSpPr>
          <p:nvPr/>
        </p:nvSpPr>
        <p:spPr bwMode="auto">
          <a:xfrm flipV="1">
            <a:off x="1828800" y="5181600"/>
            <a:ext cx="152400" cy="6096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ctrTitle" idx="4294967295"/>
          </p:nvPr>
        </p:nvSpPr>
        <p:spPr>
          <a:xfrm>
            <a:off x="685800" y="2636912"/>
            <a:ext cx="7772400" cy="1295400"/>
          </a:xfrm>
        </p:spPr>
        <p:txBody>
          <a:bodyPr/>
          <a:lstStyle/>
          <a:p>
            <a:r>
              <a:rPr lang="en-US" b="1" dirty="0" smtClean="0">
                <a:solidFill>
                  <a:srgbClr val="000066"/>
                </a:solidFill>
                <a:effectLst>
                  <a:outerShdw blurRad="38100" dist="38100" dir="2700000" algn="tl">
                    <a:srgbClr val="000000">
                      <a:alpha val="43137"/>
                    </a:srgbClr>
                  </a:outerShdw>
                </a:effectLst>
              </a:rPr>
              <a:t>Receptor-</a:t>
            </a:r>
            <a:r>
              <a:rPr lang="en-US" b="1" dirty="0" err="1" smtClean="0">
                <a:solidFill>
                  <a:srgbClr val="000066"/>
                </a:solidFill>
                <a:effectLst>
                  <a:outerShdw blurRad="38100" dist="38100" dir="2700000" algn="tl">
                    <a:srgbClr val="000000">
                      <a:alpha val="43137"/>
                    </a:srgbClr>
                  </a:outerShdw>
                </a:effectLst>
              </a:rPr>
              <a:t>Ligand</a:t>
            </a:r>
            <a:r>
              <a:rPr lang="en-US" b="1" dirty="0" smtClean="0">
                <a:solidFill>
                  <a:srgbClr val="000066"/>
                </a:solidFill>
                <a:effectLst>
                  <a:outerShdw blurRad="38100" dist="38100" dir="2700000" algn="tl">
                    <a:srgbClr val="000000">
                      <a:alpha val="43137"/>
                    </a:srgbClr>
                  </a:outerShdw>
                </a:effectLst>
              </a:rPr>
              <a:t> </a:t>
            </a:r>
            <a:r>
              <a:rPr lang="en-US" b="1" dirty="0">
                <a:solidFill>
                  <a:srgbClr val="000066"/>
                </a:solidFill>
                <a:effectLst>
                  <a:outerShdw blurRad="38100" dist="38100" dir="2700000" algn="tl">
                    <a:srgbClr val="000000">
                      <a:alpha val="43137"/>
                    </a:srgbClr>
                  </a:outerShdw>
                </a:effectLst>
              </a:rPr>
              <a:t>Binding</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685800" y="125413"/>
            <a:ext cx="7772400" cy="927100"/>
          </a:xfrm>
        </p:spPr>
        <p:txBody>
          <a:bodyPr/>
          <a:lstStyle/>
          <a:p>
            <a:pPr algn="l"/>
            <a:r>
              <a:rPr lang="en-US" b="1" dirty="0">
                <a:solidFill>
                  <a:srgbClr val="000058"/>
                </a:solidFill>
              </a:rPr>
              <a:t>Definitions</a:t>
            </a:r>
          </a:p>
        </p:txBody>
      </p:sp>
      <p:sp>
        <p:nvSpPr>
          <p:cNvPr id="29699" name="Content Placeholder 2"/>
          <p:cNvSpPr>
            <a:spLocks noGrp="1"/>
          </p:cNvSpPr>
          <p:nvPr>
            <p:ph idx="4294967295"/>
          </p:nvPr>
        </p:nvSpPr>
        <p:spPr>
          <a:xfrm>
            <a:off x="611188" y="1196975"/>
            <a:ext cx="7772400" cy="4824413"/>
          </a:xfrm>
        </p:spPr>
        <p:txBody>
          <a:bodyPr/>
          <a:lstStyle/>
          <a:p>
            <a:r>
              <a:rPr lang="en-US" sz="2400" b="1" dirty="0"/>
              <a:t>Receptor</a:t>
            </a:r>
          </a:p>
          <a:p>
            <a:pPr lvl="1"/>
            <a:r>
              <a:rPr lang="en-US" sz="2400" b="1" dirty="0"/>
              <a:t>a protein molecule, embedded in either the plasma membrane or cytoplasm of a cell, to which a mobile signaling (or "signal") molecule may attach.</a:t>
            </a:r>
          </a:p>
          <a:p>
            <a:pPr lvl="1">
              <a:buFontTx/>
              <a:buNone/>
            </a:pPr>
            <a:endParaRPr lang="en-US" sz="2400" b="1" dirty="0"/>
          </a:p>
          <a:p>
            <a:r>
              <a:rPr lang="en-US" sz="2400" b="1" dirty="0" err="1"/>
              <a:t>Ligand</a:t>
            </a:r>
            <a:endParaRPr lang="en-US" sz="2400" b="1" dirty="0"/>
          </a:p>
          <a:p>
            <a:pPr lvl="1"/>
            <a:r>
              <a:rPr lang="en-US" sz="2400" b="1" dirty="0"/>
              <a:t>a signal triggering substance that is able to bind to and form a complex with a </a:t>
            </a:r>
            <a:r>
              <a:rPr lang="en-US" sz="2400" b="1" dirty="0" err="1"/>
              <a:t>biomolecule</a:t>
            </a:r>
            <a:r>
              <a:rPr lang="en-US" sz="2400" b="1" dirty="0"/>
              <a:t> to serve a biological purpose</a:t>
            </a:r>
          </a:p>
          <a:p>
            <a:pPr lvl="1"/>
            <a:r>
              <a:rPr lang="en-US" sz="2400" b="1" dirty="0"/>
              <a:t>May be a peptide (such as a neurotransmitter), a hormone, a pharmaceutical drug, or a toxin.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rrowheads="1"/>
          </p:cNvSpPr>
          <p:nvPr>
            <p:ph type="title"/>
          </p:nvPr>
        </p:nvSpPr>
        <p:spPr>
          <a:xfrm>
            <a:off x="685800" y="457200"/>
            <a:ext cx="7772400" cy="1143000"/>
          </a:xfrm>
        </p:spPr>
        <p:txBody>
          <a:bodyPr/>
          <a:lstStyle/>
          <a:p>
            <a:pPr algn="l"/>
            <a:r>
              <a:rPr lang="en-US" sz="3600" dirty="0">
                <a:solidFill>
                  <a:srgbClr val="000080"/>
                </a:solidFill>
              </a:rPr>
              <a:t>Law of mass action</a:t>
            </a:r>
          </a:p>
        </p:txBody>
      </p:sp>
      <p:sp>
        <p:nvSpPr>
          <p:cNvPr id="205827" name="Text Box 3"/>
          <p:cNvSpPr txBox="1">
            <a:spLocks noChangeArrowheads="1"/>
          </p:cNvSpPr>
          <p:nvPr/>
        </p:nvSpPr>
        <p:spPr bwMode="auto">
          <a:xfrm>
            <a:off x="822325" y="1487488"/>
            <a:ext cx="3201988"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Given a basic reaction</a:t>
            </a:r>
          </a:p>
        </p:txBody>
      </p:sp>
      <p:sp>
        <p:nvSpPr>
          <p:cNvPr id="205828" name="Text Box 4"/>
          <p:cNvSpPr txBox="1">
            <a:spLocks noChangeArrowheads="1"/>
          </p:cNvSpPr>
          <p:nvPr/>
        </p:nvSpPr>
        <p:spPr bwMode="auto">
          <a:xfrm>
            <a:off x="2803525" y="2173288"/>
            <a:ext cx="9366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A + B</a:t>
            </a:r>
          </a:p>
        </p:txBody>
      </p:sp>
      <p:sp>
        <p:nvSpPr>
          <p:cNvPr id="205829" name="Text Box 5"/>
          <p:cNvSpPr txBox="1">
            <a:spLocks noChangeArrowheads="1"/>
          </p:cNvSpPr>
          <p:nvPr/>
        </p:nvSpPr>
        <p:spPr bwMode="auto">
          <a:xfrm>
            <a:off x="4784725" y="2209800"/>
            <a:ext cx="40481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C</a:t>
            </a:r>
          </a:p>
        </p:txBody>
      </p:sp>
      <p:sp>
        <p:nvSpPr>
          <p:cNvPr id="205830" name="Line 6"/>
          <p:cNvSpPr>
            <a:spLocks noChangeShapeType="1"/>
          </p:cNvSpPr>
          <p:nvPr/>
        </p:nvSpPr>
        <p:spPr bwMode="auto">
          <a:xfrm>
            <a:off x="3810000" y="23622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5831" name="Line 7"/>
          <p:cNvSpPr>
            <a:spLocks noChangeShapeType="1"/>
          </p:cNvSpPr>
          <p:nvPr/>
        </p:nvSpPr>
        <p:spPr bwMode="auto">
          <a:xfrm flipH="1">
            <a:off x="3810000" y="25146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5832" name="Text Box 8"/>
          <p:cNvSpPr txBox="1">
            <a:spLocks noChangeArrowheads="1"/>
          </p:cNvSpPr>
          <p:nvPr/>
        </p:nvSpPr>
        <p:spPr bwMode="auto">
          <a:xfrm>
            <a:off x="3962400" y="2057400"/>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1</a:t>
            </a:r>
            <a:endParaRPr lang="en-US" sz="1400">
              <a:effectLst>
                <a:outerShdw blurRad="38100" dist="38100" dir="2700000" algn="tl">
                  <a:srgbClr val="000000">
                    <a:alpha val="43137"/>
                  </a:srgbClr>
                </a:outerShdw>
              </a:effectLst>
            </a:endParaRPr>
          </a:p>
        </p:txBody>
      </p:sp>
      <p:sp>
        <p:nvSpPr>
          <p:cNvPr id="205833" name="Text Box 9"/>
          <p:cNvSpPr txBox="1">
            <a:spLocks noChangeArrowheads="1"/>
          </p:cNvSpPr>
          <p:nvPr/>
        </p:nvSpPr>
        <p:spPr bwMode="auto">
          <a:xfrm>
            <a:off x="4038600" y="2514600"/>
            <a:ext cx="381836"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-1</a:t>
            </a:r>
            <a:endParaRPr lang="en-US" sz="1400">
              <a:effectLst>
                <a:outerShdw blurRad="38100" dist="38100" dir="2700000" algn="tl">
                  <a:srgbClr val="000000">
                    <a:alpha val="43137"/>
                  </a:srgbClr>
                </a:outerShdw>
              </a:effectLst>
            </a:endParaRPr>
          </a:p>
        </p:txBody>
      </p:sp>
      <p:sp>
        <p:nvSpPr>
          <p:cNvPr id="205834" name="Text Box 10"/>
          <p:cNvSpPr txBox="1">
            <a:spLocks noChangeArrowheads="1"/>
          </p:cNvSpPr>
          <p:nvPr/>
        </p:nvSpPr>
        <p:spPr bwMode="auto">
          <a:xfrm>
            <a:off x="914400" y="3048000"/>
            <a:ext cx="7772400" cy="1569660"/>
          </a:xfrm>
          <a:prstGeom prst="rect">
            <a:avLst/>
          </a:prstGeom>
          <a:noFill/>
          <a:ln w="9525">
            <a:noFill/>
            <a:miter lim="800000"/>
            <a:headEnd/>
            <a:tailEnd/>
          </a:ln>
          <a:effectLst/>
        </p:spPr>
        <p:txBody>
          <a:bodyPr>
            <a:spAutoFit/>
          </a:bodyPr>
          <a:lstStyle/>
          <a:p>
            <a:pPr eaLnBrk="0" hangingPunct="0">
              <a:spcBef>
                <a:spcPct val="50000"/>
              </a:spcBef>
            </a:pPr>
            <a:r>
              <a:rPr lang="en-US" sz="2400" dirty="0">
                <a:effectLst>
                  <a:outerShdw blurRad="38100" dist="38100" dir="2700000" algn="tl">
                    <a:srgbClr val="000000">
                      <a:alpha val="43137"/>
                    </a:srgbClr>
                  </a:outerShdw>
                </a:effectLst>
              </a:rPr>
              <a:t>we assume that the rate of forward reaction is linearly proportional to the concentrations of A and B, and the back reaction is linearly proportional to the concentration of C.</a:t>
            </a:r>
          </a:p>
        </p:txBody>
      </p:sp>
      <p:graphicFrame>
        <p:nvGraphicFramePr>
          <p:cNvPr id="205835" name="Object 11"/>
          <p:cNvGraphicFramePr>
            <a:graphicFrameLocks noChangeAspect="1"/>
          </p:cNvGraphicFramePr>
          <p:nvPr/>
        </p:nvGraphicFramePr>
        <p:xfrm>
          <a:off x="2667000" y="4876800"/>
          <a:ext cx="3657600" cy="898525"/>
        </p:xfrm>
        <a:graphic>
          <a:graphicData uri="http://schemas.openxmlformats.org/presentationml/2006/ole">
            <mc:AlternateContent xmlns:mc="http://schemas.openxmlformats.org/markup-compatibility/2006">
              <mc:Choice xmlns:v="urn:schemas-microsoft-com:vml" Requires="v">
                <p:oleObj spid="_x0000_s205885" name="Equation" r:id="rId3" imgW="1498600" imgH="368300" progId="Equation.3">
                  <p:embed/>
                </p:oleObj>
              </mc:Choice>
              <mc:Fallback>
                <p:oleObj name="Equation" r:id="rId3" imgW="1498600" imgH="36830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876800"/>
                        <a:ext cx="3657600"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835"/>
                                        </p:tgtEl>
                                        <p:attrNameLst>
                                          <p:attrName>style.visibility</p:attrName>
                                        </p:attrNameLst>
                                      </p:cBhvr>
                                      <p:to>
                                        <p:strVal val="visible"/>
                                      </p:to>
                                    </p:set>
                                    <p:animEffect transition="in" filter="dissolve">
                                      <p:cBhvr>
                                        <p:cTn id="7" dur="500"/>
                                        <p:tgtEl>
                                          <p:spTgt spid="205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107950" y="188913"/>
            <a:ext cx="8893175" cy="992187"/>
          </a:xfrm>
        </p:spPr>
        <p:txBody>
          <a:bodyPr/>
          <a:lstStyle/>
          <a:p>
            <a:r>
              <a:rPr lang="en-US" sz="3200" b="1" dirty="0">
                <a:solidFill>
                  <a:srgbClr val="000066"/>
                </a:solidFill>
              </a:rPr>
              <a:t>Why Receptor </a:t>
            </a:r>
            <a:r>
              <a:rPr lang="en-US" sz="3200" b="1" dirty="0" err="1">
                <a:solidFill>
                  <a:srgbClr val="000066"/>
                </a:solidFill>
              </a:rPr>
              <a:t>Ligand</a:t>
            </a:r>
            <a:r>
              <a:rPr lang="en-US" sz="3200" b="1" dirty="0">
                <a:solidFill>
                  <a:srgbClr val="000066"/>
                </a:solidFill>
              </a:rPr>
              <a:t> Binding is Important?</a:t>
            </a:r>
          </a:p>
        </p:txBody>
      </p:sp>
      <p:sp>
        <p:nvSpPr>
          <p:cNvPr id="30723" name="Content Placeholder 2"/>
          <p:cNvSpPr>
            <a:spLocks noGrp="1"/>
          </p:cNvSpPr>
          <p:nvPr>
            <p:ph idx="4294967295"/>
          </p:nvPr>
        </p:nvSpPr>
        <p:spPr>
          <a:xfrm>
            <a:off x="900113" y="1700213"/>
            <a:ext cx="7416800" cy="4392612"/>
          </a:xfrm>
        </p:spPr>
        <p:txBody>
          <a:bodyPr/>
          <a:lstStyle/>
          <a:p>
            <a:pPr algn="just"/>
            <a:r>
              <a:rPr lang="en-US" sz="2400" b="1"/>
              <a:t>Individual cells must be able to interact with a complex variety of molecules, derived from not only the outside environment but also generated within the cell itself.  Protein-ligand binding has an important role in the function of living organisms and is one method that the cell uses to interact with these wide variety of molecules.  When such binding occurs, the receptor undergoes conformational changes, which ordinarily initiates a cellular response.</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685800" y="341313"/>
            <a:ext cx="7772400" cy="1143000"/>
          </a:xfrm>
        </p:spPr>
        <p:txBody>
          <a:bodyPr/>
          <a:lstStyle/>
          <a:p>
            <a:r>
              <a:rPr lang="en-US" sz="3200" b="1" dirty="0">
                <a:solidFill>
                  <a:srgbClr val="000090"/>
                </a:solidFill>
              </a:rPr>
              <a:t>Facilitated Diffusion </a:t>
            </a:r>
            <a:r>
              <a:rPr lang="en-US" sz="3200" b="1" dirty="0" smtClean="0">
                <a:solidFill>
                  <a:srgbClr val="000090"/>
                </a:solidFill>
              </a:rPr>
              <a:t>and G-protein coupled receptors</a:t>
            </a:r>
            <a:endParaRPr lang="en-US" sz="3200" b="1" dirty="0">
              <a:solidFill>
                <a:srgbClr val="000090"/>
              </a:solidFill>
            </a:endParaRPr>
          </a:p>
        </p:txBody>
      </p:sp>
      <p:pic>
        <p:nvPicPr>
          <p:cNvPr id="34820" name="Picture 5" descr="ech5-6.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636912"/>
            <a:ext cx="4002088"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SigtranRA.gif" descr="/Users/enktta/Desktop/Teaching/MathPhysiol/Lectures&amp;Labs_2011_2012/SigtranRA.gif"/>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4748020" y="2636912"/>
            <a:ext cx="4000444" cy="2520280"/>
          </a:xfrm>
          <a:prstGeom prst="rect">
            <a:avLst/>
          </a:prstGeom>
        </p:spPr>
      </p:pic>
    </p:spTree>
    <p:extLst>
      <p:ext uri="{BB962C8B-B14F-4D97-AF65-F5344CB8AC3E}">
        <p14:creationId xmlns:p14="http://schemas.microsoft.com/office/powerpoint/2010/main" val="305265585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685800" y="38100"/>
            <a:ext cx="7772400" cy="869950"/>
          </a:xfrm>
        </p:spPr>
        <p:txBody>
          <a:bodyPr/>
          <a:lstStyle/>
          <a:p>
            <a:pPr algn="l"/>
            <a:r>
              <a:rPr lang="en-US" sz="3200" b="1" dirty="0" smtClean="0">
                <a:solidFill>
                  <a:srgbClr val="000066"/>
                </a:solidFill>
              </a:rPr>
              <a:t>Example</a:t>
            </a:r>
            <a:endParaRPr lang="en-US" sz="3200" b="1" dirty="0">
              <a:solidFill>
                <a:srgbClr val="000066"/>
              </a:solidFill>
            </a:endParaRPr>
          </a:p>
        </p:txBody>
      </p:sp>
      <p:sp>
        <p:nvSpPr>
          <p:cNvPr id="38915" name="Content Placeholder 2"/>
          <p:cNvSpPr>
            <a:spLocks noGrp="1"/>
          </p:cNvSpPr>
          <p:nvPr>
            <p:ph idx="4294967295"/>
          </p:nvPr>
        </p:nvSpPr>
        <p:spPr>
          <a:xfrm>
            <a:off x="611188" y="914400"/>
            <a:ext cx="7772400" cy="990600"/>
          </a:xfrm>
        </p:spPr>
        <p:txBody>
          <a:bodyPr/>
          <a:lstStyle/>
          <a:p>
            <a:r>
              <a:rPr lang="en-US" sz="2400" b="1"/>
              <a:t>Model the process of molecule uptake</a:t>
            </a:r>
          </a:p>
          <a:p>
            <a:r>
              <a:rPr lang="en-US" sz="2400" b="1"/>
              <a:t>Schematic Diagram</a:t>
            </a:r>
          </a:p>
        </p:txBody>
      </p:sp>
      <p:sp>
        <p:nvSpPr>
          <p:cNvPr id="38916" name="Oval 9"/>
          <p:cNvSpPr>
            <a:spLocks noChangeArrowheads="1"/>
          </p:cNvSpPr>
          <p:nvPr/>
        </p:nvSpPr>
        <p:spPr bwMode="auto">
          <a:xfrm>
            <a:off x="2057400" y="2667000"/>
            <a:ext cx="5410200" cy="3962400"/>
          </a:xfrm>
          <a:prstGeom prst="ellipse">
            <a:avLst/>
          </a:prstGeom>
          <a:solidFill>
            <a:srgbClr val="FFFDA6"/>
          </a:solidFill>
          <a:ln w="9525">
            <a:noFill/>
            <a:round/>
            <a:headEnd/>
            <a:tailEnd/>
          </a:ln>
        </p:spPr>
        <p:txBody>
          <a:bodyPr/>
          <a:lstStyle/>
          <a:p>
            <a:pPr eaLnBrk="0" hangingPunct="0"/>
            <a:endParaRPr lang="en-US" sz="4400">
              <a:solidFill>
                <a:srgbClr val="FFFFFF"/>
              </a:solidFill>
              <a:latin typeface="Adobe Caslon Pro" pitchFamily="-65" charset="0"/>
              <a:ea typeface="ＭＳ Ｐゴシック" pitchFamily="-65" charset="-128"/>
            </a:endParaRPr>
          </a:p>
        </p:txBody>
      </p:sp>
      <p:grpSp>
        <p:nvGrpSpPr>
          <p:cNvPr id="4" name="Group 7"/>
          <p:cNvGrpSpPr>
            <a:grpSpLocks/>
          </p:cNvGrpSpPr>
          <p:nvPr/>
        </p:nvGrpSpPr>
        <p:grpSpPr bwMode="auto">
          <a:xfrm>
            <a:off x="6248400" y="2720975"/>
            <a:ext cx="176213" cy="608013"/>
            <a:chOff x="1202" y="981"/>
            <a:chExt cx="181" cy="363"/>
          </a:xfrm>
        </p:grpSpPr>
        <p:sp>
          <p:nvSpPr>
            <p:cNvPr id="38918"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19"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20"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grpSp>
        <p:nvGrpSpPr>
          <p:cNvPr id="38921" name="Group 7"/>
          <p:cNvGrpSpPr>
            <a:grpSpLocks/>
          </p:cNvGrpSpPr>
          <p:nvPr/>
        </p:nvGrpSpPr>
        <p:grpSpPr bwMode="auto">
          <a:xfrm>
            <a:off x="3429000" y="2568575"/>
            <a:ext cx="176213" cy="608013"/>
            <a:chOff x="1202" y="981"/>
            <a:chExt cx="181" cy="363"/>
          </a:xfrm>
        </p:grpSpPr>
        <p:sp>
          <p:nvSpPr>
            <p:cNvPr id="38922"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23"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24"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grpSp>
        <p:nvGrpSpPr>
          <p:cNvPr id="38925" name="Group 7"/>
          <p:cNvGrpSpPr>
            <a:grpSpLocks/>
          </p:cNvGrpSpPr>
          <p:nvPr/>
        </p:nvGrpSpPr>
        <p:grpSpPr bwMode="auto">
          <a:xfrm>
            <a:off x="4395788" y="2362200"/>
            <a:ext cx="176212" cy="609600"/>
            <a:chOff x="1202" y="981"/>
            <a:chExt cx="181" cy="363"/>
          </a:xfrm>
        </p:grpSpPr>
        <p:sp>
          <p:nvSpPr>
            <p:cNvPr id="38926"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27"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28"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grpSp>
        <p:nvGrpSpPr>
          <p:cNvPr id="38929" name="Group 7"/>
          <p:cNvGrpSpPr>
            <a:grpSpLocks/>
          </p:cNvGrpSpPr>
          <p:nvPr/>
        </p:nvGrpSpPr>
        <p:grpSpPr bwMode="auto">
          <a:xfrm>
            <a:off x="5334000" y="2417763"/>
            <a:ext cx="176213" cy="608012"/>
            <a:chOff x="1202" y="981"/>
            <a:chExt cx="181" cy="363"/>
          </a:xfrm>
        </p:grpSpPr>
        <p:sp>
          <p:nvSpPr>
            <p:cNvPr id="38930"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31"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32"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grpSp>
        <p:nvGrpSpPr>
          <p:cNvPr id="38933" name="Group 7"/>
          <p:cNvGrpSpPr>
            <a:grpSpLocks/>
          </p:cNvGrpSpPr>
          <p:nvPr/>
        </p:nvGrpSpPr>
        <p:grpSpPr bwMode="auto">
          <a:xfrm>
            <a:off x="2743200" y="2873375"/>
            <a:ext cx="176213" cy="608013"/>
            <a:chOff x="1202" y="981"/>
            <a:chExt cx="181" cy="363"/>
          </a:xfrm>
        </p:grpSpPr>
        <p:sp>
          <p:nvSpPr>
            <p:cNvPr id="38934"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35"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36"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grpSp>
        <p:nvGrpSpPr>
          <p:cNvPr id="9" name="Group 7"/>
          <p:cNvGrpSpPr>
            <a:grpSpLocks/>
          </p:cNvGrpSpPr>
          <p:nvPr/>
        </p:nvGrpSpPr>
        <p:grpSpPr bwMode="auto">
          <a:xfrm>
            <a:off x="6911975" y="3100388"/>
            <a:ext cx="176213" cy="609600"/>
            <a:chOff x="1202" y="981"/>
            <a:chExt cx="181" cy="363"/>
          </a:xfrm>
        </p:grpSpPr>
        <p:sp>
          <p:nvSpPr>
            <p:cNvPr id="38938"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39"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40"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sp>
        <p:nvSpPr>
          <p:cNvPr id="38941" name="AutoShape 12"/>
          <p:cNvSpPr>
            <a:spLocks noChangeArrowheads="1"/>
          </p:cNvSpPr>
          <p:nvPr/>
        </p:nvSpPr>
        <p:spPr bwMode="auto">
          <a:xfrm>
            <a:off x="7086600" y="1603375"/>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42" name="AutoShape 12"/>
          <p:cNvSpPr>
            <a:spLocks noChangeArrowheads="1"/>
          </p:cNvSpPr>
          <p:nvPr/>
        </p:nvSpPr>
        <p:spPr bwMode="auto">
          <a:xfrm>
            <a:off x="6335713" y="2060575"/>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43" name="AutoShape 12"/>
          <p:cNvSpPr>
            <a:spLocks noChangeArrowheads="1"/>
          </p:cNvSpPr>
          <p:nvPr/>
        </p:nvSpPr>
        <p:spPr bwMode="auto">
          <a:xfrm>
            <a:off x="6911975" y="2060575"/>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44" name="AutoShape 12"/>
          <p:cNvSpPr>
            <a:spLocks noChangeArrowheads="1"/>
          </p:cNvSpPr>
          <p:nvPr/>
        </p:nvSpPr>
        <p:spPr bwMode="auto">
          <a:xfrm>
            <a:off x="6513513" y="1852613"/>
            <a:ext cx="176212"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45" name="AutoShape 12"/>
          <p:cNvSpPr>
            <a:spLocks noChangeArrowheads="1"/>
          </p:cNvSpPr>
          <p:nvPr/>
        </p:nvSpPr>
        <p:spPr bwMode="auto">
          <a:xfrm>
            <a:off x="6689725" y="2465388"/>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46" name="AutoShape 12"/>
          <p:cNvSpPr>
            <a:spLocks noChangeArrowheads="1"/>
          </p:cNvSpPr>
          <p:nvPr/>
        </p:nvSpPr>
        <p:spPr bwMode="auto">
          <a:xfrm>
            <a:off x="5867400" y="1909763"/>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47" name="AutoShape 12"/>
          <p:cNvSpPr>
            <a:spLocks noChangeArrowheads="1"/>
          </p:cNvSpPr>
          <p:nvPr/>
        </p:nvSpPr>
        <p:spPr bwMode="auto">
          <a:xfrm>
            <a:off x="7467600" y="3179763"/>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48" name="AutoShape 12"/>
          <p:cNvSpPr>
            <a:spLocks noChangeArrowheads="1"/>
          </p:cNvSpPr>
          <p:nvPr/>
        </p:nvSpPr>
        <p:spPr bwMode="auto">
          <a:xfrm>
            <a:off x="7378700" y="2417763"/>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49" name="AutoShape 12"/>
          <p:cNvSpPr>
            <a:spLocks noChangeArrowheads="1"/>
          </p:cNvSpPr>
          <p:nvPr/>
        </p:nvSpPr>
        <p:spPr bwMode="auto">
          <a:xfrm>
            <a:off x="7848600" y="2003425"/>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50" name="AutoShape 12"/>
          <p:cNvSpPr>
            <a:spLocks noChangeArrowheads="1"/>
          </p:cNvSpPr>
          <p:nvPr/>
        </p:nvSpPr>
        <p:spPr bwMode="auto">
          <a:xfrm>
            <a:off x="6908800" y="2971800"/>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51" name="AutoShape 12"/>
          <p:cNvSpPr>
            <a:spLocks noChangeArrowheads="1"/>
          </p:cNvSpPr>
          <p:nvPr/>
        </p:nvSpPr>
        <p:spPr bwMode="auto">
          <a:xfrm>
            <a:off x="6246813" y="2568575"/>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8952" name="AutoShape 12"/>
          <p:cNvSpPr>
            <a:spLocks noChangeArrowheads="1"/>
          </p:cNvSpPr>
          <p:nvPr/>
        </p:nvSpPr>
        <p:spPr bwMode="auto">
          <a:xfrm>
            <a:off x="7937500" y="2616200"/>
            <a:ext cx="176213"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grpSp>
        <p:nvGrpSpPr>
          <p:cNvPr id="11" name="Group 22"/>
          <p:cNvGrpSpPr>
            <a:grpSpLocks/>
          </p:cNvGrpSpPr>
          <p:nvPr/>
        </p:nvGrpSpPr>
        <p:grpSpPr bwMode="auto">
          <a:xfrm flipV="1">
            <a:off x="7000875" y="3571875"/>
            <a:ext cx="176213" cy="760413"/>
            <a:chOff x="3375" y="221"/>
            <a:chExt cx="183" cy="454"/>
          </a:xfrm>
        </p:grpSpPr>
        <p:grpSp>
          <p:nvGrpSpPr>
            <p:cNvPr id="38954" name="Group 23"/>
            <p:cNvGrpSpPr>
              <a:grpSpLocks/>
            </p:cNvGrpSpPr>
            <p:nvPr/>
          </p:nvGrpSpPr>
          <p:grpSpPr bwMode="auto">
            <a:xfrm>
              <a:off x="3377" y="312"/>
              <a:ext cx="181" cy="363"/>
              <a:chOff x="1202" y="981"/>
              <a:chExt cx="181" cy="363"/>
            </a:xfrm>
          </p:grpSpPr>
          <p:sp>
            <p:nvSpPr>
              <p:cNvPr id="38955" name="Line 24"/>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56" name="Line 25"/>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57" name="Line 26"/>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sp>
          <p:nvSpPr>
            <p:cNvPr id="38958" name="AutoShape 28"/>
            <p:cNvSpPr>
              <a:spLocks noChangeArrowheads="1"/>
            </p:cNvSpPr>
            <p:nvPr/>
          </p:nvSpPr>
          <p:spPr bwMode="auto">
            <a:xfrm>
              <a:off x="3375" y="221"/>
              <a:ext cx="182" cy="181"/>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grpSp>
      <p:grpSp>
        <p:nvGrpSpPr>
          <p:cNvPr id="19" name="Group 22"/>
          <p:cNvGrpSpPr>
            <a:grpSpLocks/>
          </p:cNvGrpSpPr>
          <p:nvPr/>
        </p:nvGrpSpPr>
        <p:grpSpPr bwMode="auto">
          <a:xfrm flipV="1">
            <a:off x="6424613" y="3100388"/>
            <a:ext cx="174625" cy="762000"/>
            <a:chOff x="3375" y="221"/>
            <a:chExt cx="183" cy="454"/>
          </a:xfrm>
        </p:grpSpPr>
        <p:grpSp>
          <p:nvGrpSpPr>
            <p:cNvPr id="38960" name="Group 23"/>
            <p:cNvGrpSpPr>
              <a:grpSpLocks/>
            </p:cNvGrpSpPr>
            <p:nvPr/>
          </p:nvGrpSpPr>
          <p:grpSpPr bwMode="auto">
            <a:xfrm>
              <a:off x="3377" y="312"/>
              <a:ext cx="181" cy="363"/>
              <a:chOff x="1202" y="981"/>
              <a:chExt cx="181" cy="363"/>
            </a:xfrm>
          </p:grpSpPr>
          <p:sp>
            <p:nvSpPr>
              <p:cNvPr id="38961" name="Line 24"/>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62" name="Line 25"/>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63" name="Line 26"/>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sp>
          <p:nvSpPr>
            <p:cNvPr id="38964" name="AutoShape 28"/>
            <p:cNvSpPr>
              <a:spLocks noChangeArrowheads="1"/>
            </p:cNvSpPr>
            <p:nvPr/>
          </p:nvSpPr>
          <p:spPr bwMode="auto">
            <a:xfrm>
              <a:off x="3375" y="221"/>
              <a:ext cx="182" cy="181"/>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grpSp>
      <p:grpSp>
        <p:nvGrpSpPr>
          <p:cNvPr id="27" name="Group 7"/>
          <p:cNvGrpSpPr>
            <a:grpSpLocks/>
          </p:cNvGrpSpPr>
          <p:nvPr/>
        </p:nvGrpSpPr>
        <p:grpSpPr bwMode="auto">
          <a:xfrm flipV="1">
            <a:off x="6159500" y="3951288"/>
            <a:ext cx="174625" cy="609600"/>
            <a:chOff x="1202" y="981"/>
            <a:chExt cx="181" cy="363"/>
          </a:xfrm>
        </p:grpSpPr>
        <p:sp>
          <p:nvSpPr>
            <p:cNvPr id="38966"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67"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68"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grpSp>
        <p:nvGrpSpPr>
          <p:cNvPr id="31" name="Group 7"/>
          <p:cNvGrpSpPr>
            <a:grpSpLocks/>
          </p:cNvGrpSpPr>
          <p:nvPr/>
        </p:nvGrpSpPr>
        <p:grpSpPr bwMode="auto">
          <a:xfrm flipV="1">
            <a:off x="6915150" y="4560888"/>
            <a:ext cx="176213" cy="608012"/>
            <a:chOff x="1202" y="981"/>
            <a:chExt cx="181" cy="363"/>
          </a:xfrm>
        </p:grpSpPr>
        <p:sp>
          <p:nvSpPr>
            <p:cNvPr id="38970"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71"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72"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sp>
        <p:nvSpPr>
          <p:cNvPr id="73" name="AutoShape 12"/>
          <p:cNvSpPr>
            <a:spLocks noChangeArrowheads="1"/>
          </p:cNvSpPr>
          <p:nvPr/>
        </p:nvSpPr>
        <p:spPr bwMode="auto">
          <a:xfrm>
            <a:off x="6157913" y="4867275"/>
            <a:ext cx="176212" cy="301625"/>
          </a:xfrm>
          <a:prstGeom prst="diamond">
            <a:avLst/>
          </a:prstGeom>
          <a:solidFill>
            <a:schemeClr val="accent1"/>
          </a:soli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74" name="AutoShape 12"/>
          <p:cNvSpPr>
            <a:spLocks noChangeArrowheads="1"/>
          </p:cNvSpPr>
          <p:nvPr/>
        </p:nvSpPr>
        <p:spPr bwMode="auto">
          <a:xfrm>
            <a:off x="6510338" y="5410200"/>
            <a:ext cx="176212" cy="301625"/>
          </a:xfrm>
          <a:prstGeom prst="diamond">
            <a:avLst/>
          </a:prstGeom>
          <a:solidFill>
            <a:schemeClr val="accent1"/>
          </a:soli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grpSp>
        <p:nvGrpSpPr>
          <p:cNvPr id="47" name="Group 7"/>
          <p:cNvGrpSpPr>
            <a:grpSpLocks/>
          </p:cNvGrpSpPr>
          <p:nvPr/>
        </p:nvGrpSpPr>
        <p:grpSpPr bwMode="auto">
          <a:xfrm>
            <a:off x="6072188" y="2565400"/>
            <a:ext cx="176212" cy="608013"/>
            <a:chOff x="1202" y="981"/>
            <a:chExt cx="181" cy="363"/>
          </a:xfrm>
        </p:grpSpPr>
        <p:sp>
          <p:nvSpPr>
            <p:cNvPr id="38976"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77"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78"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grpSp>
        <p:nvGrpSpPr>
          <p:cNvPr id="48" name="Group 7"/>
          <p:cNvGrpSpPr>
            <a:grpSpLocks/>
          </p:cNvGrpSpPr>
          <p:nvPr/>
        </p:nvGrpSpPr>
        <p:grpSpPr bwMode="auto">
          <a:xfrm>
            <a:off x="6735763" y="3100388"/>
            <a:ext cx="176212" cy="609600"/>
            <a:chOff x="1202" y="981"/>
            <a:chExt cx="181" cy="363"/>
          </a:xfrm>
        </p:grpSpPr>
        <p:sp>
          <p:nvSpPr>
            <p:cNvPr id="38980" name="Line 8"/>
            <p:cNvSpPr>
              <a:spLocks noChangeShapeType="1"/>
            </p:cNvSpPr>
            <p:nvPr/>
          </p:nvSpPr>
          <p:spPr bwMode="auto">
            <a:xfrm>
              <a:off x="1202" y="981"/>
              <a:ext cx="90"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81" name="Line 9"/>
            <p:cNvSpPr>
              <a:spLocks noChangeShapeType="1"/>
            </p:cNvSpPr>
            <p:nvPr/>
          </p:nvSpPr>
          <p:spPr bwMode="auto">
            <a:xfrm flipV="1">
              <a:off x="1292" y="981"/>
              <a:ext cx="91" cy="136"/>
            </a:xfrm>
            <a:prstGeom prst="line">
              <a:avLst/>
            </a:prstGeom>
            <a:noFill/>
            <a:ln w="31750">
              <a:solidFill>
                <a:schemeClr val="tx1"/>
              </a:solidFill>
              <a:round/>
              <a:headEnd/>
              <a:tailEnd/>
            </a:ln>
          </p:spPr>
          <p:txBody>
            <a:bodyPr lIns="91329" tIns="45664" rIns="91329" bIns="45664">
              <a:spAutoFit/>
            </a:bodyPr>
            <a:lstStyle/>
            <a:p>
              <a:endParaRPr lang="en-US"/>
            </a:p>
          </p:txBody>
        </p:sp>
        <p:sp>
          <p:nvSpPr>
            <p:cNvPr id="38982" name="Line 10"/>
            <p:cNvSpPr>
              <a:spLocks noChangeShapeType="1"/>
            </p:cNvSpPr>
            <p:nvPr/>
          </p:nvSpPr>
          <p:spPr bwMode="auto">
            <a:xfrm>
              <a:off x="1292" y="1117"/>
              <a:ext cx="0" cy="227"/>
            </a:xfrm>
            <a:prstGeom prst="line">
              <a:avLst/>
            </a:prstGeom>
            <a:noFill/>
            <a:ln w="31750">
              <a:solidFill>
                <a:schemeClr val="tx1"/>
              </a:solidFill>
              <a:round/>
              <a:headEnd/>
              <a:tailEnd/>
            </a:ln>
          </p:spPr>
          <p:txBody>
            <a:bodyPr lIns="91329" tIns="45664" rIns="91329" bIns="45664">
              <a:spAutoFit/>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ntr" presetSubtype="0" fill="hold" nodeType="withEffect">
                                  <p:stCondLst>
                                    <p:cond delay="300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
                                        </p:tgtEl>
                                        <p:attrNameLst>
                                          <p:attrName>style.visibility</p:attrName>
                                        </p:attrNameLst>
                                      </p:cBhvr>
                                      <p:to>
                                        <p:strVal val="visible"/>
                                      </p:to>
                                    </p:set>
                                  </p:childTnLst>
                                </p:cTn>
                              </p:par>
                            </p:childTnLst>
                          </p:cTn>
                        </p:par>
                        <p:par>
                          <p:cTn id="21" fill="hold">
                            <p:stCondLst>
                              <p:cond delay="3000"/>
                            </p:stCondLst>
                            <p:childTnLst>
                              <p:par>
                                <p:cTn id="22" presetID="1" presetClass="entr" presetSubtype="0" fill="hold" nodeType="afterEffect">
                                  <p:stCondLst>
                                    <p:cond delay="0"/>
                                  </p:stCondLst>
                                  <p:childTnLst>
                                    <p:set>
                                      <p:cBhvr>
                                        <p:cTn id="23" dur="1" fill="hold">
                                          <p:stCondLst>
                                            <p:cond delay="0"/>
                                          </p:stCondLst>
                                        </p:cTn>
                                        <p:tgtEl>
                                          <p:spTgt spid="47"/>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98" name="Content Placeholder 2"/>
          <p:cNvSpPr>
            <a:spLocks/>
          </p:cNvSpPr>
          <p:nvPr/>
        </p:nvSpPr>
        <p:spPr bwMode="auto">
          <a:xfrm>
            <a:off x="250825" y="1196975"/>
            <a:ext cx="6324600" cy="4398963"/>
          </a:xfrm>
          <a:prstGeom prst="rect">
            <a:avLst/>
          </a:prstGeom>
          <a:noFill/>
          <a:ln w="9525">
            <a:noFill/>
            <a:miter lim="800000"/>
            <a:headEnd/>
            <a:tailEnd/>
          </a:ln>
          <a:effectLst/>
        </p:spPr>
        <p:txBody>
          <a:bodyPr/>
          <a:lstStyle/>
          <a:p>
            <a:pPr marL="342900" indent="-342900">
              <a:spcBef>
                <a:spcPct val="20000"/>
              </a:spcBef>
              <a:buClr>
                <a:schemeClr val="hlink"/>
              </a:buClr>
              <a:buFont typeface="Wingdings" pitchFamily="2" charset="2"/>
              <a:buChar char="§"/>
            </a:pPr>
            <a:r>
              <a:rPr lang="en-US" sz="2000" b="1" dirty="0">
                <a:effectLst>
                  <a:outerShdw blurRad="38100" dist="38100" dir="2700000" algn="tl">
                    <a:srgbClr val="000000"/>
                  </a:outerShdw>
                </a:effectLst>
              </a:rPr>
              <a:t>Reaction Diagram</a:t>
            </a:r>
          </a:p>
          <a:p>
            <a:pPr marL="342900" indent="-342900">
              <a:spcBef>
                <a:spcPct val="20000"/>
              </a:spcBef>
              <a:buClr>
                <a:schemeClr val="hlink"/>
              </a:buClr>
              <a:buFont typeface="Wingdings" pitchFamily="2" charset="2"/>
              <a:buChar char="§"/>
            </a:pPr>
            <a:endParaRPr lang="en-US" sz="20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pPr>
            <a:endParaRPr lang="en-US" sz="20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None/>
            </a:pPr>
            <a:endParaRPr lang="en-US" sz="2000" b="1" dirty="0">
              <a:solidFill>
                <a:srgbClr val="FFFFFF"/>
              </a:solidFill>
              <a:effectLst>
                <a:outerShdw blurRad="38100" dist="38100" dir="2700000" algn="tl">
                  <a:srgbClr val="000000"/>
                </a:outerShdw>
              </a:effectLst>
            </a:endParaRPr>
          </a:p>
          <a:p>
            <a:pPr marL="342900" indent="-342900">
              <a:spcBef>
                <a:spcPct val="20000"/>
              </a:spcBef>
              <a:buClr>
                <a:schemeClr val="hlink"/>
              </a:buClr>
              <a:buFont typeface="Wingdings" pitchFamily="2" charset="2"/>
              <a:buNone/>
            </a:pPr>
            <a:endParaRPr lang="en-US" sz="20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None/>
            </a:pPr>
            <a:endParaRPr lang="en-US" sz="20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None/>
            </a:pPr>
            <a:endParaRPr lang="en-US" sz="20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None/>
            </a:pPr>
            <a:endParaRPr lang="en-US" sz="20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None/>
            </a:pPr>
            <a:endParaRPr lang="en-US" sz="20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pPr>
            <a:r>
              <a:rPr lang="en-US" sz="2000" b="1" dirty="0">
                <a:effectLst>
                  <a:outerShdw blurRad="38100" dist="38100" dir="2700000" algn="tl">
                    <a:srgbClr val="000000"/>
                  </a:outerShdw>
                </a:effectLst>
              </a:rPr>
              <a:t>Reaction diagrams can be converted to a system of odes that describe the rates of change of the concentration of the reactants</a:t>
            </a:r>
          </a:p>
        </p:txBody>
      </p:sp>
      <p:sp>
        <p:nvSpPr>
          <p:cNvPr id="39938" name="Title 1"/>
          <p:cNvSpPr>
            <a:spLocks noGrp="1"/>
          </p:cNvSpPr>
          <p:nvPr>
            <p:ph type="title" idx="4294967295"/>
          </p:nvPr>
        </p:nvSpPr>
        <p:spPr>
          <a:xfrm>
            <a:off x="323528" y="0"/>
            <a:ext cx="8820472" cy="1143000"/>
          </a:xfrm>
        </p:spPr>
        <p:txBody>
          <a:bodyPr/>
          <a:lstStyle/>
          <a:p>
            <a:pPr algn="l"/>
            <a:r>
              <a:rPr lang="en-US" sz="3200" b="1" dirty="0">
                <a:solidFill>
                  <a:srgbClr val="000066"/>
                </a:solidFill>
              </a:rPr>
              <a:t>STEP 1</a:t>
            </a:r>
          </a:p>
        </p:txBody>
      </p:sp>
      <p:grpSp>
        <p:nvGrpSpPr>
          <p:cNvPr id="39997" name="Group 61"/>
          <p:cNvGrpSpPr>
            <a:grpSpLocks/>
          </p:cNvGrpSpPr>
          <p:nvPr/>
        </p:nvGrpSpPr>
        <p:grpSpPr bwMode="auto">
          <a:xfrm>
            <a:off x="6659563" y="1341438"/>
            <a:ext cx="2060575" cy="4124325"/>
            <a:chOff x="4462" y="825"/>
            <a:chExt cx="1298" cy="2598"/>
          </a:xfrm>
        </p:grpSpPr>
        <p:grpSp>
          <p:nvGrpSpPr>
            <p:cNvPr id="39942" name="Group 31"/>
            <p:cNvGrpSpPr>
              <a:grpSpLocks/>
            </p:cNvGrpSpPr>
            <p:nvPr/>
          </p:nvGrpSpPr>
          <p:grpSpPr bwMode="auto">
            <a:xfrm>
              <a:off x="4711" y="876"/>
              <a:ext cx="1044" cy="1753"/>
              <a:chOff x="3556" y="785"/>
              <a:chExt cx="1047" cy="1171"/>
            </a:xfrm>
          </p:grpSpPr>
          <p:sp>
            <p:nvSpPr>
              <p:cNvPr id="39943" name="Text Box 32"/>
              <p:cNvSpPr txBox="1">
                <a:spLocks noChangeArrowheads="1"/>
              </p:cNvSpPr>
              <p:nvPr/>
            </p:nvSpPr>
            <p:spPr bwMode="auto">
              <a:xfrm>
                <a:off x="3556" y="785"/>
                <a:ext cx="1047" cy="231"/>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1500" b="1">
                    <a:solidFill>
                      <a:srgbClr val="FFFFFF"/>
                    </a:solidFill>
                    <a:effectLst>
                      <a:outerShdw blurRad="38100" dist="38100" dir="2700000" algn="tl">
                        <a:srgbClr val="000000"/>
                      </a:outerShdw>
                    </a:effectLst>
                    <a:ea typeface="ＭＳ Ｐゴシック" pitchFamily="-65" charset="-128"/>
                  </a:rPr>
                  <a:t>Extracellular</a:t>
                </a:r>
                <a:r>
                  <a:rPr lang="en-US" sz="1500" b="1">
                    <a:effectLst>
                      <a:outerShdw blurRad="38100" dist="38100" dir="2700000" algn="tl">
                        <a:srgbClr val="000000"/>
                      </a:outerShdw>
                    </a:effectLst>
                    <a:ea typeface="ＭＳ Ｐゴシック" pitchFamily="-65" charset="-128"/>
                  </a:rPr>
                  <a:t> </a:t>
                </a:r>
                <a:r>
                  <a:rPr lang="en-US" sz="1500" b="1">
                    <a:solidFill>
                      <a:srgbClr val="FFFFFF"/>
                    </a:solidFill>
                    <a:effectLst>
                      <a:outerShdw blurRad="38100" dist="38100" dir="2700000" algn="tl">
                        <a:srgbClr val="000000"/>
                      </a:outerShdw>
                    </a:effectLst>
                    <a:ea typeface="ＭＳ Ｐゴシック" pitchFamily="-65" charset="-128"/>
                  </a:rPr>
                  <a:t>Molecule</a:t>
                </a:r>
              </a:p>
            </p:txBody>
          </p:sp>
          <p:sp>
            <p:nvSpPr>
              <p:cNvPr id="39944" name="Text Box 33"/>
              <p:cNvSpPr txBox="1">
                <a:spLocks noChangeArrowheads="1"/>
              </p:cNvSpPr>
              <p:nvPr/>
            </p:nvSpPr>
            <p:spPr bwMode="auto">
              <a:xfrm>
                <a:off x="3754" y="1246"/>
                <a:ext cx="667" cy="231"/>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1500" b="1">
                    <a:solidFill>
                      <a:srgbClr val="FFFFFF"/>
                    </a:solidFill>
                    <a:effectLst>
                      <a:outerShdw blurRad="38100" dist="38100" dir="2700000" algn="tl">
                        <a:srgbClr val="000000"/>
                      </a:outerShdw>
                    </a:effectLst>
                    <a:ea typeface="ＭＳ Ｐゴシック" pitchFamily="-65" charset="-128"/>
                  </a:rPr>
                  <a:t>Free Receptor</a:t>
                </a:r>
              </a:p>
            </p:txBody>
          </p:sp>
          <p:sp>
            <p:nvSpPr>
              <p:cNvPr id="39945" name="Text Box 34"/>
              <p:cNvSpPr txBox="1">
                <a:spLocks noChangeArrowheads="1"/>
              </p:cNvSpPr>
              <p:nvPr/>
            </p:nvSpPr>
            <p:spPr bwMode="auto">
              <a:xfrm>
                <a:off x="3748" y="1725"/>
                <a:ext cx="855" cy="231"/>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1500" b="1">
                    <a:solidFill>
                      <a:srgbClr val="FFFFFF"/>
                    </a:solidFill>
                    <a:effectLst>
                      <a:outerShdw blurRad="38100" dist="38100" dir="2700000" algn="tl">
                        <a:srgbClr val="000000"/>
                      </a:outerShdw>
                    </a:effectLst>
                    <a:ea typeface="ＭＳ Ｐゴシック" pitchFamily="-65" charset="-128"/>
                  </a:rPr>
                  <a:t>N-R Complex</a:t>
                </a:r>
              </a:p>
            </p:txBody>
          </p:sp>
        </p:grpSp>
        <p:sp>
          <p:nvSpPr>
            <p:cNvPr id="39949" name="AutoShape 12"/>
            <p:cNvSpPr>
              <a:spLocks noChangeArrowheads="1"/>
            </p:cNvSpPr>
            <p:nvPr/>
          </p:nvSpPr>
          <p:spPr bwMode="auto">
            <a:xfrm>
              <a:off x="4462" y="825"/>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9950" name="AutoShape 12"/>
            <p:cNvSpPr>
              <a:spLocks noChangeArrowheads="1"/>
            </p:cNvSpPr>
            <p:nvPr/>
          </p:nvSpPr>
          <p:spPr bwMode="auto">
            <a:xfrm>
              <a:off x="4517" y="3018"/>
              <a:ext cx="116" cy="405"/>
            </a:xfrm>
            <a:prstGeom prst="diamond">
              <a:avLst/>
            </a:prstGeom>
            <a:solidFill>
              <a:schemeClr val="accent1"/>
            </a:soli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39951" name="Text Box 32"/>
            <p:cNvSpPr txBox="1">
              <a:spLocks noChangeArrowheads="1"/>
            </p:cNvSpPr>
            <p:nvPr/>
          </p:nvSpPr>
          <p:spPr bwMode="auto">
            <a:xfrm>
              <a:off x="4716" y="3068"/>
              <a:ext cx="1044" cy="346"/>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1500" b="1">
                  <a:solidFill>
                    <a:srgbClr val="FFFFFF"/>
                  </a:solidFill>
                  <a:effectLst>
                    <a:outerShdw blurRad="38100" dist="38100" dir="2700000" algn="tl">
                      <a:srgbClr val="000000"/>
                    </a:outerShdw>
                  </a:effectLst>
                  <a:ea typeface="ＭＳ Ｐゴシック" pitchFamily="-65" charset="-128"/>
                </a:rPr>
                <a:t>Intracellular Molecule</a:t>
              </a:r>
            </a:p>
          </p:txBody>
        </p:sp>
        <p:grpSp>
          <p:nvGrpSpPr>
            <p:cNvPr id="39980" name="Group 130"/>
            <p:cNvGrpSpPr>
              <a:grpSpLocks/>
            </p:cNvGrpSpPr>
            <p:nvPr/>
          </p:nvGrpSpPr>
          <p:grpSpPr bwMode="auto">
            <a:xfrm>
              <a:off x="4466" y="1462"/>
              <a:ext cx="111" cy="384"/>
              <a:chOff x="6752474" y="5178648"/>
              <a:chExt cx="175711" cy="608449"/>
            </a:xfrm>
          </p:grpSpPr>
          <p:sp>
            <p:nvSpPr>
              <p:cNvPr id="39981"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82"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83"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39984" name="Group 138"/>
            <p:cNvGrpSpPr>
              <a:grpSpLocks/>
            </p:cNvGrpSpPr>
            <p:nvPr/>
          </p:nvGrpSpPr>
          <p:grpSpPr bwMode="auto">
            <a:xfrm>
              <a:off x="4462" y="2183"/>
              <a:ext cx="116" cy="547"/>
              <a:chOff x="7083209" y="3466342"/>
              <a:chExt cx="183975" cy="866992"/>
            </a:xfrm>
          </p:grpSpPr>
          <p:sp>
            <p:nvSpPr>
              <p:cNvPr id="39985" name="AutoShape 28"/>
              <p:cNvSpPr>
                <a:spLocks noChangeArrowheads="1"/>
              </p:cNvSpPr>
              <p:nvPr/>
            </p:nvSpPr>
            <p:spPr bwMode="auto">
              <a:xfrm>
                <a:off x="7083209" y="3466342"/>
                <a:ext cx="183975" cy="641923"/>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grpSp>
            <p:nvGrpSpPr>
              <p:cNvPr id="39986" name="Group 134"/>
              <p:cNvGrpSpPr>
                <a:grpSpLocks/>
              </p:cNvGrpSpPr>
              <p:nvPr/>
            </p:nvGrpSpPr>
            <p:grpSpPr bwMode="auto">
              <a:xfrm>
                <a:off x="7089887" y="3724885"/>
                <a:ext cx="175711" cy="608449"/>
                <a:chOff x="6752474" y="5178648"/>
                <a:chExt cx="175711" cy="608449"/>
              </a:xfrm>
            </p:grpSpPr>
            <p:sp>
              <p:nvSpPr>
                <p:cNvPr id="39987"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88"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89"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grpSp>
      <p:grpSp>
        <p:nvGrpSpPr>
          <p:cNvPr id="39996" name="Group 60"/>
          <p:cNvGrpSpPr>
            <a:grpSpLocks/>
          </p:cNvGrpSpPr>
          <p:nvPr/>
        </p:nvGrpSpPr>
        <p:grpSpPr bwMode="auto">
          <a:xfrm>
            <a:off x="611188" y="1989138"/>
            <a:ext cx="4605337" cy="2016125"/>
            <a:chOff x="868" y="1578"/>
            <a:chExt cx="2901" cy="1270"/>
          </a:xfrm>
        </p:grpSpPr>
        <p:sp>
          <p:nvSpPr>
            <p:cNvPr id="39940" name="AutoShape 12"/>
            <p:cNvSpPr>
              <a:spLocks noChangeArrowheads="1"/>
            </p:cNvSpPr>
            <p:nvPr/>
          </p:nvSpPr>
          <p:spPr bwMode="auto">
            <a:xfrm>
              <a:off x="946" y="1708"/>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sp>
          <p:nvSpPr>
            <p:cNvPr id="39941" name="Text Box 15"/>
            <p:cNvSpPr txBox="1">
              <a:spLocks noChangeArrowheads="1"/>
            </p:cNvSpPr>
            <p:nvPr/>
          </p:nvSpPr>
          <p:spPr bwMode="auto">
            <a:xfrm>
              <a:off x="1060" y="2389"/>
              <a:ext cx="300"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a:solidFill>
                    <a:srgbClr val="FFFFFF"/>
                  </a:solidFill>
                  <a:effectLst>
                    <a:outerShdw blurRad="38100" dist="38100" dir="2700000" algn="tl">
                      <a:srgbClr val="000000"/>
                    </a:outerShdw>
                  </a:effectLst>
                  <a:ea typeface="ＭＳ Ｐゴシック" pitchFamily="-65" charset="-128"/>
                </a:rPr>
                <a:t>+</a:t>
              </a:r>
            </a:p>
          </p:txBody>
        </p:sp>
        <p:sp>
          <p:nvSpPr>
            <p:cNvPr id="39946" name="Line 18"/>
            <p:cNvSpPr>
              <a:spLocks noChangeShapeType="1"/>
            </p:cNvSpPr>
            <p:nvPr/>
          </p:nvSpPr>
          <p:spPr bwMode="auto">
            <a:xfrm>
              <a:off x="2413" y="1857"/>
              <a:ext cx="333"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39947" name="AutoShape 12"/>
            <p:cNvSpPr>
              <a:spLocks noChangeArrowheads="1"/>
            </p:cNvSpPr>
            <p:nvPr/>
          </p:nvSpPr>
          <p:spPr bwMode="auto">
            <a:xfrm>
              <a:off x="2867" y="1623"/>
              <a:ext cx="116" cy="405"/>
            </a:xfrm>
            <a:prstGeom prst="diamond">
              <a:avLst/>
            </a:prstGeom>
            <a:solidFill>
              <a:schemeClr val="accent1"/>
            </a:soli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sp>
          <p:nvSpPr>
            <p:cNvPr id="39948" name="Text Box 15"/>
            <p:cNvSpPr txBox="1">
              <a:spLocks noChangeArrowheads="1"/>
            </p:cNvSpPr>
            <p:nvPr/>
          </p:nvSpPr>
          <p:spPr bwMode="auto">
            <a:xfrm>
              <a:off x="3119" y="1634"/>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a:solidFill>
                    <a:srgbClr val="FFFFFF"/>
                  </a:solidFill>
                  <a:effectLst>
                    <a:outerShdw blurRad="38100" dist="38100" dir="2700000" algn="tl">
                      <a:srgbClr val="000000"/>
                    </a:outerShdw>
                  </a:effectLst>
                  <a:ea typeface="ＭＳ Ｐゴシック" pitchFamily="-65" charset="-128"/>
                </a:rPr>
                <a:t>+</a:t>
              </a:r>
            </a:p>
          </p:txBody>
        </p:sp>
        <p:sp>
          <p:nvSpPr>
            <p:cNvPr id="39952" name="TextBox 102"/>
            <p:cNvSpPr txBox="1">
              <a:spLocks noChangeArrowheads="1"/>
            </p:cNvSpPr>
            <p:nvPr/>
          </p:nvSpPr>
          <p:spPr bwMode="auto">
            <a:xfrm>
              <a:off x="2508" y="1578"/>
              <a:ext cx="241" cy="231"/>
            </a:xfrm>
            <a:prstGeom prst="rect">
              <a:avLst/>
            </a:prstGeom>
            <a:noFill/>
            <a:ln w="9525">
              <a:noFill/>
              <a:miter lim="800000"/>
              <a:headEnd/>
              <a:tailEnd/>
            </a:ln>
          </p:spPr>
          <p:txBody>
            <a:bodyPr wrap="none">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sp>
          <p:nvSpPr>
            <p:cNvPr id="39953" name="Line 18"/>
            <p:cNvSpPr>
              <a:spLocks noChangeShapeType="1"/>
            </p:cNvSpPr>
            <p:nvPr/>
          </p:nvSpPr>
          <p:spPr bwMode="auto">
            <a:xfrm>
              <a:off x="1651" y="2538"/>
              <a:ext cx="334"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39954" name="Line 19"/>
            <p:cNvSpPr>
              <a:spLocks noChangeShapeType="1"/>
            </p:cNvSpPr>
            <p:nvPr/>
          </p:nvSpPr>
          <p:spPr bwMode="auto">
            <a:xfrm flipH="1">
              <a:off x="1651" y="2632"/>
              <a:ext cx="334"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39955" name="Text Box 20"/>
            <p:cNvSpPr txBox="1">
              <a:spLocks noChangeArrowheads="1"/>
            </p:cNvSpPr>
            <p:nvPr/>
          </p:nvSpPr>
          <p:spPr bwMode="auto">
            <a:xfrm>
              <a:off x="1708" y="2254"/>
              <a:ext cx="221" cy="174"/>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ea typeface="ＭＳ Ｐゴシック" pitchFamily="-65" charset="-128"/>
              </a:endParaRPr>
            </a:p>
          </p:txBody>
        </p:sp>
        <p:sp>
          <p:nvSpPr>
            <p:cNvPr id="39956" name="Text Box 21"/>
            <p:cNvSpPr txBox="1">
              <a:spLocks noChangeArrowheads="1"/>
            </p:cNvSpPr>
            <p:nvPr/>
          </p:nvSpPr>
          <p:spPr bwMode="auto">
            <a:xfrm>
              <a:off x="1708" y="2674"/>
              <a:ext cx="221" cy="174"/>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ea typeface="ＭＳ Ｐゴシック" pitchFamily="-65" charset="-128"/>
              </a:endParaRPr>
            </a:p>
          </p:txBody>
        </p:sp>
        <p:sp>
          <p:nvSpPr>
            <p:cNvPr id="39957" name="TextBox 106"/>
            <p:cNvSpPr txBox="1">
              <a:spLocks noChangeArrowheads="1"/>
            </p:cNvSpPr>
            <p:nvPr/>
          </p:nvSpPr>
          <p:spPr bwMode="auto">
            <a:xfrm>
              <a:off x="868" y="2427"/>
              <a:ext cx="220" cy="231"/>
            </a:xfrm>
            <a:prstGeom prst="rect">
              <a:avLst/>
            </a:prstGeom>
            <a:noFill/>
            <a:ln w="9525">
              <a:noFill/>
              <a:miter lim="800000"/>
              <a:headEnd/>
              <a:tailEnd/>
            </a:ln>
          </p:spPr>
          <p:txBody>
            <a:bodyPr wrap="none">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N</a:t>
              </a:r>
            </a:p>
          </p:txBody>
        </p:sp>
        <p:grpSp>
          <p:nvGrpSpPr>
            <p:cNvPr id="39958" name="Group 118"/>
            <p:cNvGrpSpPr>
              <a:grpSpLocks/>
            </p:cNvGrpSpPr>
            <p:nvPr/>
          </p:nvGrpSpPr>
          <p:grpSpPr bwMode="auto">
            <a:xfrm>
              <a:off x="1405" y="1748"/>
              <a:ext cx="220" cy="910"/>
              <a:chOff x="2231091" y="2775526"/>
              <a:chExt cx="348367" cy="1444198"/>
            </a:xfrm>
          </p:grpSpPr>
          <p:sp>
            <p:nvSpPr>
              <p:cNvPr id="39959" name="Line 8"/>
              <p:cNvSpPr>
                <a:spLocks noChangeShapeType="1"/>
              </p:cNvSpPr>
              <p:nvPr/>
            </p:nvSpPr>
            <p:spPr bwMode="auto">
              <a:xfrm>
                <a:off x="2261167" y="2775526"/>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60" name="Line 9"/>
              <p:cNvSpPr>
                <a:spLocks noChangeShapeType="1"/>
              </p:cNvSpPr>
              <p:nvPr/>
            </p:nvSpPr>
            <p:spPr bwMode="auto">
              <a:xfrm flipV="1">
                <a:off x="2348537" y="2775526"/>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61" name="Line 10"/>
              <p:cNvSpPr>
                <a:spLocks noChangeShapeType="1"/>
              </p:cNvSpPr>
              <p:nvPr/>
            </p:nvSpPr>
            <p:spPr bwMode="auto">
              <a:xfrm>
                <a:off x="2348537" y="3003485"/>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62" name="TextBox 107"/>
              <p:cNvSpPr txBox="1">
                <a:spLocks noChangeArrowheads="1"/>
              </p:cNvSpPr>
              <p:nvPr/>
            </p:nvSpPr>
            <p:spPr bwMode="auto">
              <a:xfrm>
                <a:off x="2231091" y="3853120"/>
                <a:ext cx="348367" cy="366604"/>
              </a:xfrm>
              <a:prstGeom prst="rect">
                <a:avLst/>
              </a:prstGeom>
              <a:noFill/>
              <a:ln w="9525">
                <a:noFill/>
                <a:miter lim="800000"/>
                <a:headEnd/>
                <a:tailEnd/>
              </a:ln>
            </p:spPr>
            <p:txBody>
              <a:bodyPr wrap="none">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R</a:t>
                </a:r>
              </a:p>
            </p:txBody>
          </p:sp>
        </p:grpSp>
        <p:sp>
          <p:nvSpPr>
            <p:cNvPr id="39963" name="TextBox 108"/>
            <p:cNvSpPr txBox="1">
              <a:spLocks noChangeArrowheads="1"/>
            </p:cNvSpPr>
            <p:nvPr/>
          </p:nvSpPr>
          <p:spPr bwMode="auto">
            <a:xfrm>
              <a:off x="2020" y="2427"/>
              <a:ext cx="220" cy="231"/>
            </a:xfrm>
            <a:prstGeom prst="rect">
              <a:avLst/>
            </a:prstGeom>
            <a:noFill/>
            <a:ln w="9525">
              <a:noFill/>
              <a:miter lim="800000"/>
              <a:headEnd/>
              <a:tailEnd/>
            </a:ln>
          </p:spPr>
          <p:txBody>
            <a:bodyPr wrap="none">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C</a:t>
              </a:r>
            </a:p>
          </p:txBody>
        </p:sp>
        <p:sp>
          <p:nvSpPr>
            <p:cNvPr id="39964" name="TextBox 109"/>
            <p:cNvSpPr txBox="1">
              <a:spLocks noChangeArrowheads="1"/>
            </p:cNvSpPr>
            <p:nvPr/>
          </p:nvSpPr>
          <p:spPr bwMode="auto">
            <a:xfrm>
              <a:off x="3549" y="2427"/>
              <a:ext cx="220" cy="231"/>
            </a:xfrm>
            <a:prstGeom prst="rect">
              <a:avLst/>
            </a:prstGeom>
            <a:noFill/>
            <a:ln w="9525">
              <a:noFill/>
              <a:miter lim="800000"/>
              <a:headEnd/>
              <a:tailEnd/>
            </a:ln>
          </p:spPr>
          <p:txBody>
            <a:bodyPr wrap="none">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R</a:t>
              </a:r>
            </a:p>
          </p:txBody>
        </p:sp>
        <p:sp>
          <p:nvSpPr>
            <p:cNvPr id="39965" name="TextBox 110"/>
            <p:cNvSpPr txBox="1">
              <a:spLocks noChangeArrowheads="1"/>
            </p:cNvSpPr>
            <p:nvPr/>
          </p:nvSpPr>
          <p:spPr bwMode="auto">
            <a:xfrm>
              <a:off x="2869" y="2438"/>
              <a:ext cx="212" cy="231"/>
            </a:xfrm>
            <a:prstGeom prst="rect">
              <a:avLst/>
            </a:prstGeom>
            <a:noFill/>
            <a:ln w="9525">
              <a:noFill/>
              <a:miter lim="800000"/>
              <a:headEnd/>
              <a:tailEnd/>
            </a:ln>
          </p:spPr>
          <p:txBody>
            <a:bodyPr wrap="none">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P</a:t>
              </a:r>
            </a:p>
          </p:txBody>
        </p:sp>
        <p:sp>
          <p:nvSpPr>
            <p:cNvPr id="39966" name="Text Box 15"/>
            <p:cNvSpPr txBox="1">
              <a:spLocks noChangeArrowheads="1"/>
            </p:cNvSpPr>
            <p:nvPr/>
          </p:nvSpPr>
          <p:spPr bwMode="auto">
            <a:xfrm>
              <a:off x="1124" y="1694"/>
              <a:ext cx="300" cy="326"/>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a:solidFill>
                    <a:srgbClr val="FFFFFF"/>
                  </a:solidFill>
                  <a:effectLst>
                    <a:outerShdw blurRad="38100" dist="38100" dir="2700000" algn="tl">
                      <a:srgbClr val="000000"/>
                    </a:outerShdw>
                  </a:effectLst>
                  <a:ea typeface="ＭＳ Ｐゴシック" pitchFamily="-65" charset="-128"/>
                </a:rPr>
                <a:t>+</a:t>
              </a:r>
            </a:p>
          </p:txBody>
        </p:sp>
        <p:grpSp>
          <p:nvGrpSpPr>
            <p:cNvPr id="39967" name="Group 78"/>
            <p:cNvGrpSpPr>
              <a:grpSpLocks/>
            </p:cNvGrpSpPr>
            <p:nvPr/>
          </p:nvGrpSpPr>
          <p:grpSpPr bwMode="auto">
            <a:xfrm>
              <a:off x="1747" y="1661"/>
              <a:ext cx="390" cy="722"/>
              <a:chOff x="2620505" y="2484451"/>
              <a:chExt cx="619813" cy="1146715"/>
            </a:xfrm>
          </p:grpSpPr>
          <p:sp>
            <p:nvSpPr>
              <p:cNvPr id="39968"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39969"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39970" name="Text Box 20"/>
              <p:cNvSpPr txBox="1">
                <a:spLocks noChangeArrowheads="1"/>
              </p:cNvSpPr>
              <p:nvPr/>
            </p:nvSpPr>
            <p:spPr bwMode="auto">
              <a:xfrm>
                <a:off x="2710892" y="2511706"/>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ea typeface="ＭＳ Ｐゴシック" pitchFamily="-65" charset="-128"/>
                </a:endParaRPr>
              </a:p>
            </p:txBody>
          </p:sp>
          <p:sp>
            <p:nvSpPr>
              <p:cNvPr id="39971" name="Text Box 21"/>
              <p:cNvSpPr txBox="1">
                <a:spLocks noChangeArrowheads="1"/>
              </p:cNvSpPr>
              <p:nvPr/>
            </p:nvSpPr>
            <p:spPr bwMode="auto">
              <a:xfrm>
                <a:off x="2711093" y="3178515"/>
                <a:ext cx="349638" cy="274767"/>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ea typeface="ＭＳ Ｐゴシック" pitchFamily="-65" charset="-128"/>
                </a:endParaRPr>
              </a:p>
            </p:txBody>
          </p:sp>
          <p:sp>
            <p:nvSpPr>
              <p:cNvPr id="39972" name="TextBox 114"/>
              <p:cNvSpPr txBox="1">
                <a:spLocks noChangeArrowheads="1"/>
              </p:cNvSpPr>
              <p:nvPr/>
            </p:nvSpPr>
            <p:spPr bwMode="auto">
              <a:xfrm>
                <a:off x="2711093" y="2484451"/>
                <a:ext cx="438637" cy="366885"/>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sp>
            <p:nvSpPr>
              <p:cNvPr id="39973" name="TextBox 115"/>
              <p:cNvSpPr txBox="1">
                <a:spLocks noChangeArrowheads="1"/>
              </p:cNvSpPr>
              <p:nvPr/>
            </p:nvSpPr>
            <p:spPr bwMode="auto">
              <a:xfrm>
                <a:off x="2711093" y="3264280"/>
                <a:ext cx="529225" cy="366886"/>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sp>
          <p:nvSpPr>
            <p:cNvPr id="39974" name="Line 18"/>
            <p:cNvSpPr>
              <a:spLocks noChangeShapeType="1"/>
            </p:cNvSpPr>
            <p:nvPr/>
          </p:nvSpPr>
          <p:spPr bwMode="auto">
            <a:xfrm>
              <a:off x="2421" y="2538"/>
              <a:ext cx="333"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39975" name="Text Box 15"/>
            <p:cNvSpPr txBox="1">
              <a:spLocks noChangeArrowheads="1"/>
            </p:cNvSpPr>
            <p:nvPr/>
          </p:nvSpPr>
          <p:spPr bwMode="auto">
            <a:xfrm>
              <a:off x="3119" y="2394"/>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dirty="0">
                  <a:solidFill>
                    <a:srgbClr val="FFFFFF"/>
                  </a:solidFill>
                  <a:effectLst>
                    <a:outerShdw blurRad="38100" dist="38100" dir="2700000" algn="tl">
                      <a:srgbClr val="000000"/>
                    </a:outerShdw>
                  </a:effectLst>
                  <a:ea typeface="ＭＳ Ｐゴシック" pitchFamily="-65" charset="-128"/>
                </a:rPr>
                <a:t>+</a:t>
              </a:r>
            </a:p>
          </p:txBody>
        </p:sp>
        <p:grpSp>
          <p:nvGrpSpPr>
            <p:cNvPr id="39976" name="Group 124"/>
            <p:cNvGrpSpPr>
              <a:grpSpLocks/>
            </p:cNvGrpSpPr>
            <p:nvPr/>
          </p:nvGrpSpPr>
          <p:grpSpPr bwMode="auto">
            <a:xfrm>
              <a:off x="3549" y="1702"/>
              <a:ext cx="111" cy="383"/>
              <a:chOff x="6752474" y="5178648"/>
              <a:chExt cx="175711" cy="608449"/>
            </a:xfrm>
          </p:grpSpPr>
          <p:sp>
            <p:nvSpPr>
              <p:cNvPr id="39977"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78"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79"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39990" name="Group 139"/>
            <p:cNvGrpSpPr>
              <a:grpSpLocks/>
            </p:cNvGrpSpPr>
            <p:nvPr/>
          </p:nvGrpSpPr>
          <p:grpSpPr bwMode="auto">
            <a:xfrm>
              <a:off x="2185" y="1585"/>
              <a:ext cx="116" cy="547"/>
              <a:chOff x="7081566" y="3466342"/>
              <a:chExt cx="185632" cy="866992"/>
            </a:xfrm>
          </p:grpSpPr>
          <p:sp>
            <p:nvSpPr>
              <p:cNvPr id="39991" name="AutoShape 28"/>
              <p:cNvSpPr>
                <a:spLocks noChangeArrowheads="1"/>
              </p:cNvSpPr>
              <p:nvPr/>
            </p:nvSpPr>
            <p:spPr bwMode="auto">
              <a:xfrm>
                <a:off x="7081566" y="3466342"/>
                <a:ext cx="185632" cy="641923"/>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grpSp>
            <p:nvGrpSpPr>
              <p:cNvPr id="39992" name="Group 134"/>
              <p:cNvGrpSpPr>
                <a:grpSpLocks/>
              </p:cNvGrpSpPr>
              <p:nvPr/>
            </p:nvGrpSpPr>
            <p:grpSpPr bwMode="auto">
              <a:xfrm>
                <a:off x="7089887" y="3724885"/>
                <a:ext cx="175711" cy="608449"/>
                <a:chOff x="6752474" y="5178648"/>
                <a:chExt cx="175711" cy="608449"/>
              </a:xfrm>
            </p:grpSpPr>
            <p:sp>
              <p:nvSpPr>
                <p:cNvPr id="39993"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94"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39995"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gr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a:xfrm>
            <a:off x="301625" y="301625"/>
            <a:ext cx="8510588" cy="1039813"/>
          </a:xfrm>
        </p:spPr>
        <p:txBody>
          <a:bodyPr/>
          <a:lstStyle/>
          <a:p>
            <a:pPr algn="l"/>
            <a:r>
              <a:rPr lang="en-US" sz="3200" b="1" dirty="0">
                <a:solidFill>
                  <a:srgbClr val="000066"/>
                </a:solidFill>
              </a:rPr>
              <a:t>The Law of Mass Action</a:t>
            </a:r>
          </a:p>
        </p:txBody>
      </p:sp>
      <p:sp>
        <p:nvSpPr>
          <p:cNvPr id="40963" name="Content Placeholder 2"/>
          <p:cNvSpPr>
            <a:spLocks noGrp="1"/>
          </p:cNvSpPr>
          <p:nvPr>
            <p:ph idx="4294967295"/>
          </p:nvPr>
        </p:nvSpPr>
        <p:spPr>
          <a:xfrm>
            <a:off x="611188" y="1773238"/>
            <a:ext cx="8086725" cy="3265487"/>
          </a:xfrm>
        </p:spPr>
        <p:txBody>
          <a:bodyPr/>
          <a:lstStyle/>
          <a:p>
            <a:r>
              <a:rPr lang="en-US" sz="2400" b="1" dirty="0"/>
              <a:t>To </a:t>
            </a:r>
            <a:r>
              <a:rPr lang="en-US" sz="2400" b="1" dirty="0" smtClean="0"/>
              <a:t>use </a:t>
            </a:r>
            <a:r>
              <a:rPr lang="en-US" sz="2400" b="1" dirty="0"/>
              <a:t>the Law of Mass </a:t>
            </a:r>
            <a:r>
              <a:rPr lang="en-US" sz="2400" b="1" dirty="0"/>
              <a:t>Action we </a:t>
            </a:r>
            <a:r>
              <a:rPr lang="en-US" sz="2400" b="1" dirty="0" smtClean="0"/>
              <a:t>go </a:t>
            </a:r>
            <a:r>
              <a:rPr lang="en-US" sz="2400" b="1" dirty="0"/>
              <a:t>from molecules to </a:t>
            </a:r>
            <a:r>
              <a:rPr lang="en-US" sz="2400" b="1" dirty="0" smtClean="0"/>
              <a:t>concentration and keep in mind that:</a:t>
            </a:r>
            <a:endParaRPr lang="en-US" sz="2400" b="1" dirty="0"/>
          </a:p>
          <a:p>
            <a:pPr lvl="1"/>
            <a:r>
              <a:rPr lang="en-US" sz="2400" b="1" dirty="0"/>
              <a:t>When two or more reactants are involved in a reaction step, the rate of the reaction is proportional to the product of the concentrations of the reactants.</a:t>
            </a:r>
          </a:p>
          <a:p>
            <a:pPr lvl="1"/>
            <a:r>
              <a:rPr lang="en-US" sz="2400" b="1" dirty="0"/>
              <a:t>Convention:  </a:t>
            </a:r>
            <a:r>
              <a:rPr lang="en-US" sz="2400" b="1" dirty="0" err="1"/>
              <a:t>k</a:t>
            </a:r>
            <a:r>
              <a:rPr lang="en-US" sz="2400" b="1" baseline="-25000" dirty="0" err="1"/>
              <a:t>i</a:t>
            </a:r>
            <a:r>
              <a:rPr lang="en-US" sz="2400" b="1" dirty="0" err="1"/>
              <a:t>’s</a:t>
            </a:r>
            <a:r>
              <a:rPr lang="en-US" sz="2400" b="1" dirty="0"/>
              <a:t> are the proportionality constants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a:xfrm>
            <a:off x="611560" y="260350"/>
            <a:ext cx="7845053" cy="908050"/>
          </a:xfrm>
        </p:spPr>
        <p:txBody>
          <a:bodyPr/>
          <a:lstStyle/>
          <a:p>
            <a:pPr algn="l"/>
            <a:r>
              <a:rPr lang="en-US" sz="3600" b="1" dirty="0">
                <a:solidFill>
                  <a:srgbClr val="000066"/>
                </a:solidFill>
                <a:effectLst>
                  <a:outerShdw blurRad="38100" dist="38100" dir="2700000" algn="tl">
                    <a:srgbClr val="000000">
                      <a:alpha val="43137"/>
                    </a:srgbClr>
                  </a:outerShdw>
                </a:effectLst>
              </a:rPr>
              <a:t>Model Variables</a:t>
            </a:r>
          </a:p>
        </p:txBody>
      </p:sp>
      <p:graphicFrame>
        <p:nvGraphicFramePr>
          <p:cNvPr id="43049" name="Group 41"/>
          <p:cNvGraphicFramePr>
            <a:graphicFrameLocks noGrp="1"/>
          </p:cNvGraphicFramePr>
          <p:nvPr>
            <p:ph idx="4294967295"/>
          </p:nvPr>
        </p:nvGraphicFramePr>
        <p:xfrm>
          <a:off x="684213" y="1557338"/>
          <a:ext cx="7772400" cy="4523741"/>
        </p:xfrm>
        <a:graphic>
          <a:graphicData uri="http://schemas.openxmlformats.org/drawingml/2006/table">
            <a:tbl>
              <a:tblPr/>
              <a:tblGrid>
                <a:gridCol w="2590800"/>
                <a:gridCol w="2590800"/>
                <a:gridCol w="2590800"/>
              </a:tblGrid>
              <a:tr h="922338">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Variable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Definition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Units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49313">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[R]</a:t>
                      </a: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#/cell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863600">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rPr>
                        <a:t>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rPr>
                        <a:t>[N]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rPr>
                        <a:t>Moles/volume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873125">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FFFFFF"/>
                            </a:outerShdw>
                          </a:effectLst>
                          <a:latin typeface="Arial" pitchFamily="34" charset="0"/>
                        </a:rPr>
                        <a:t>#/cell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858838">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rPr>
                        <a:t>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rPr>
                        <a:t>[P]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endParaRPr>
                    </a:p>
                    <a:p>
                      <a:pPr marL="0" marR="0" lvl="0" indent="0" algn="ctr" defTabSz="4572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n-US" sz="2000" b="1" i="0" u="none" strike="noStrike" cap="none" normalizeH="0" baseline="0" smtClean="0">
                          <a:ln>
                            <a:noFill/>
                          </a:ln>
                          <a:solidFill>
                            <a:srgbClr val="000000"/>
                          </a:solidFill>
                          <a:effectLst>
                            <a:outerShdw blurRad="38100" dist="38100" dir="2700000" algn="tl">
                              <a:srgbClr val="C0C0C0"/>
                            </a:outerShdw>
                          </a:effectLst>
                          <a:latin typeface="Arial" pitchFamily="34" charset="0"/>
                        </a:rPr>
                        <a:t>moles/volume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755650" y="115888"/>
            <a:ext cx="7772400" cy="836612"/>
          </a:xfrm>
        </p:spPr>
        <p:txBody>
          <a:bodyPr/>
          <a:lstStyle/>
          <a:p>
            <a:pPr algn="l"/>
            <a:r>
              <a:rPr lang="en-US" sz="3200" b="1" dirty="0">
                <a:solidFill>
                  <a:srgbClr val="000066"/>
                </a:solidFill>
              </a:rPr>
              <a:t>The Model Equations</a:t>
            </a:r>
          </a:p>
        </p:txBody>
      </p:sp>
      <p:grpSp>
        <p:nvGrpSpPr>
          <p:cNvPr id="44084" name="Group 52"/>
          <p:cNvGrpSpPr>
            <a:grpSpLocks/>
          </p:cNvGrpSpPr>
          <p:nvPr/>
        </p:nvGrpSpPr>
        <p:grpSpPr bwMode="auto">
          <a:xfrm>
            <a:off x="1258888" y="2925763"/>
            <a:ext cx="6553200" cy="3455987"/>
            <a:chOff x="748" y="2024"/>
            <a:chExt cx="4128" cy="2177"/>
          </a:xfrm>
        </p:grpSpPr>
        <p:sp>
          <p:nvSpPr>
            <p:cNvPr id="44035" name="Rectangle 3"/>
            <p:cNvSpPr>
              <a:spLocks noChangeArrowheads="1"/>
            </p:cNvSpPr>
            <p:nvPr/>
          </p:nvSpPr>
          <p:spPr bwMode="auto">
            <a:xfrm>
              <a:off x="748" y="2024"/>
              <a:ext cx="4128" cy="2177"/>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44036" name="Object 4"/>
            <p:cNvGraphicFramePr>
              <a:graphicFrameLocks noChangeAspect="1"/>
            </p:cNvGraphicFramePr>
            <p:nvPr/>
          </p:nvGraphicFramePr>
          <p:xfrm>
            <a:off x="883" y="2069"/>
            <a:ext cx="1997" cy="526"/>
          </p:xfrm>
          <a:graphic>
            <a:graphicData uri="http://schemas.openxmlformats.org/presentationml/2006/ole">
              <mc:AlternateContent xmlns:mc="http://schemas.openxmlformats.org/markup-compatibility/2006">
                <mc:Choice xmlns:v="urn:schemas-microsoft-com:vml" Requires="v">
                  <p:oleObj spid="_x0000_s44394" name="Equation" r:id="rId3" imgW="1397000" imgH="368300" progId="Equation.3">
                    <p:embed/>
                  </p:oleObj>
                </mc:Choice>
                <mc:Fallback>
                  <p:oleObj name="Equation" r:id="rId3" imgW="1397000" imgH="3683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 y="2069"/>
                          <a:ext cx="1997" cy="5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37" name="Object 5"/>
            <p:cNvGraphicFramePr>
              <a:graphicFrameLocks noChangeAspect="1"/>
            </p:cNvGraphicFramePr>
            <p:nvPr/>
          </p:nvGraphicFramePr>
          <p:xfrm>
            <a:off x="863" y="2659"/>
            <a:ext cx="1473" cy="502"/>
          </p:xfrm>
          <a:graphic>
            <a:graphicData uri="http://schemas.openxmlformats.org/presentationml/2006/ole">
              <mc:AlternateContent xmlns:mc="http://schemas.openxmlformats.org/markup-compatibility/2006">
                <mc:Choice xmlns:v="urn:schemas-microsoft-com:vml" Requires="v">
                  <p:oleObj spid="_x0000_s44395" name="Equation" r:id="rId5" imgW="1079500" imgH="368300" progId="Equation.3">
                    <p:embed/>
                  </p:oleObj>
                </mc:Choice>
                <mc:Fallback>
                  <p:oleObj name="Equation" r:id="rId5" imgW="1079500" imgH="3683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3" y="2659"/>
                          <a:ext cx="1473" cy="5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38" name="Object 6"/>
            <p:cNvGraphicFramePr>
              <a:graphicFrameLocks noChangeAspect="1"/>
            </p:cNvGraphicFramePr>
            <p:nvPr/>
          </p:nvGraphicFramePr>
          <p:xfrm>
            <a:off x="836" y="3203"/>
            <a:ext cx="1726" cy="496"/>
          </p:xfrm>
          <a:graphic>
            <a:graphicData uri="http://schemas.openxmlformats.org/presentationml/2006/ole">
              <mc:AlternateContent xmlns:mc="http://schemas.openxmlformats.org/markup-compatibility/2006">
                <mc:Choice xmlns:v="urn:schemas-microsoft-com:vml" Requires="v">
                  <p:oleObj spid="_x0000_s44396" name="Equation" r:id="rId7" imgW="1371600" imgH="393480" progId="Equation.3">
                    <p:embed/>
                  </p:oleObj>
                </mc:Choice>
                <mc:Fallback>
                  <p:oleObj name="Equation" r:id="rId7" imgW="1371600" imgH="39348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6" y="3203"/>
                          <a:ext cx="1726" cy="4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39" name="Object 7"/>
            <p:cNvGraphicFramePr>
              <a:graphicFrameLocks noChangeAspect="1"/>
            </p:cNvGraphicFramePr>
            <p:nvPr/>
          </p:nvGraphicFramePr>
          <p:xfrm>
            <a:off x="844" y="3741"/>
            <a:ext cx="630" cy="415"/>
          </p:xfrm>
          <a:graphic>
            <a:graphicData uri="http://schemas.openxmlformats.org/presentationml/2006/ole">
              <mc:AlternateContent xmlns:mc="http://schemas.openxmlformats.org/markup-compatibility/2006">
                <mc:Choice xmlns:v="urn:schemas-microsoft-com:vml" Requires="v">
                  <p:oleObj spid="_x0000_s44397" name="Equation" r:id="rId9" imgW="558800" imgH="368300" progId="Equation.3">
                    <p:embed/>
                  </p:oleObj>
                </mc:Choice>
                <mc:Fallback>
                  <p:oleObj name="Equation" r:id="rId9" imgW="558800" imgH="3683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4" y="3741"/>
                          <a:ext cx="630" cy="4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40" name="Object 8"/>
            <p:cNvGraphicFramePr>
              <a:graphicFrameLocks noChangeAspect="1"/>
            </p:cNvGraphicFramePr>
            <p:nvPr/>
          </p:nvGraphicFramePr>
          <p:xfrm>
            <a:off x="3969" y="2173"/>
            <a:ext cx="712" cy="292"/>
          </p:xfrm>
          <a:graphic>
            <a:graphicData uri="http://schemas.openxmlformats.org/presentationml/2006/ole">
              <mc:AlternateContent xmlns:mc="http://schemas.openxmlformats.org/markup-compatibility/2006">
                <mc:Choice xmlns:v="urn:schemas-microsoft-com:vml" Requires="v">
                  <p:oleObj spid="_x0000_s44398" name="Equation" r:id="rId11" imgW="558720" imgH="228600" progId="Equation.3">
                    <p:embed/>
                  </p:oleObj>
                </mc:Choice>
                <mc:Fallback>
                  <p:oleObj name="Equation" r:id="rId11" imgW="558720" imgH="22860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69" y="2173"/>
                          <a:ext cx="712" cy="2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41" name="Object 9"/>
            <p:cNvGraphicFramePr>
              <a:graphicFrameLocks noChangeAspect="1"/>
            </p:cNvGraphicFramePr>
            <p:nvPr/>
          </p:nvGraphicFramePr>
          <p:xfrm>
            <a:off x="3969" y="2750"/>
            <a:ext cx="730" cy="227"/>
          </p:xfrm>
          <a:graphic>
            <a:graphicData uri="http://schemas.openxmlformats.org/presentationml/2006/ole">
              <mc:AlternateContent xmlns:mc="http://schemas.openxmlformats.org/markup-compatibility/2006">
                <mc:Choice xmlns:v="urn:schemas-microsoft-com:vml" Requires="v">
                  <p:oleObj spid="_x0000_s44399" name="Equation" r:id="rId13" imgW="571500" imgH="177800" progId="Equation.3">
                    <p:embed/>
                  </p:oleObj>
                </mc:Choice>
                <mc:Fallback>
                  <p:oleObj name="Equation" r:id="rId13" imgW="571500" imgH="17780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69" y="2750"/>
                          <a:ext cx="730"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42" name="Object 10"/>
            <p:cNvGraphicFramePr>
              <a:graphicFrameLocks noChangeAspect="1"/>
            </p:cNvGraphicFramePr>
            <p:nvPr/>
          </p:nvGraphicFramePr>
          <p:xfrm>
            <a:off x="3983" y="3305"/>
            <a:ext cx="757" cy="227"/>
          </p:xfrm>
          <a:graphic>
            <a:graphicData uri="http://schemas.openxmlformats.org/presentationml/2006/ole">
              <mc:AlternateContent xmlns:mc="http://schemas.openxmlformats.org/markup-compatibility/2006">
                <mc:Choice xmlns:v="urn:schemas-microsoft-com:vml" Requires="v">
                  <p:oleObj spid="_x0000_s44400" name="Equation" r:id="rId15" imgW="508000" imgH="152400" progId="Equation.3">
                    <p:embed/>
                  </p:oleObj>
                </mc:Choice>
                <mc:Fallback>
                  <p:oleObj name="Equation" r:id="rId15" imgW="508000" imgH="152400" progId="Equation.3">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83" y="3305"/>
                          <a:ext cx="757"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43" name="Object 11"/>
            <p:cNvGraphicFramePr>
              <a:graphicFrameLocks noChangeAspect="1"/>
            </p:cNvGraphicFramePr>
            <p:nvPr/>
          </p:nvGraphicFramePr>
          <p:xfrm>
            <a:off x="3969" y="3839"/>
            <a:ext cx="716" cy="226"/>
          </p:xfrm>
          <a:graphic>
            <a:graphicData uri="http://schemas.openxmlformats.org/presentationml/2006/ole">
              <mc:AlternateContent xmlns:mc="http://schemas.openxmlformats.org/markup-compatibility/2006">
                <mc:Choice xmlns:v="urn:schemas-microsoft-com:vml" Requires="v">
                  <p:oleObj spid="_x0000_s44401" name="Equation" r:id="rId17" imgW="520700" imgH="165100" progId="Equation.3">
                    <p:embed/>
                  </p:oleObj>
                </mc:Choice>
                <mc:Fallback>
                  <p:oleObj name="Equation" r:id="rId17" imgW="520700" imgH="165100" progId="Equation.3">
                    <p:embed/>
                    <p:pic>
                      <p:nvPicPr>
                        <p:cNvPr id="0" name="Picture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69" y="3839"/>
                          <a:ext cx="716" cy="2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4044" name="Group 12"/>
          <p:cNvGrpSpPr>
            <a:grpSpLocks/>
          </p:cNvGrpSpPr>
          <p:nvPr/>
        </p:nvGrpSpPr>
        <p:grpSpPr bwMode="auto">
          <a:xfrm>
            <a:off x="2195513" y="908050"/>
            <a:ext cx="4605337" cy="2016125"/>
            <a:chOff x="868" y="1578"/>
            <a:chExt cx="2901" cy="1270"/>
          </a:xfrm>
        </p:grpSpPr>
        <p:sp>
          <p:nvSpPr>
            <p:cNvPr id="44045" name="AutoShape 12"/>
            <p:cNvSpPr>
              <a:spLocks noChangeArrowheads="1"/>
            </p:cNvSpPr>
            <p:nvPr/>
          </p:nvSpPr>
          <p:spPr bwMode="auto">
            <a:xfrm>
              <a:off x="946" y="1708"/>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44046" name="Text Box 15"/>
            <p:cNvSpPr txBox="1">
              <a:spLocks noChangeArrowheads="1"/>
            </p:cNvSpPr>
            <p:nvPr/>
          </p:nvSpPr>
          <p:spPr bwMode="auto">
            <a:xfrm>
              <a:off x="1060" y="2389"/>
              <a:ext cx="300"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ea typeface="ＭＳ Ｐゴシック" pitchFamily="-65" charset="-128"/>
                </a:rPr>
                <a:t>+</a:t>
              </a:r>
            </a:p>
          </p:txBody>
        </p:sp>
        <p:sp>
          <p:nvSpPr>
            <p:cNvPr id="44047" name="Line 18"/>
            <p:cNvSpPr>
              <a:spLocks noChangeShapeType="1"/>
            </p:cNvSpPr>
            <p:nvPr/>
          </p:nvSpPr>
          <p:spPr bwMode="auto">
            <a:xfrm>
              <a:off x="2413" y="1857"/>
              <a:ext cx="333"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44048" name="AutoShape 12"/>
            <p:cNvSpPr>
              <a:spLocks noChangeArrowheads="1"/>
            </p:cNvSpPr>
            <p:nvPr/>
          </p:nvSpPr>
          <p:spPr bwMode="auto">
            <a:xfrm>
              <a:off x="2867" y="1623"/>
              <a:ext cx="116" cy="405"/>
            </a:xfrm>
            <a:prstGeom prst="diamond">
              <a:avLst/>
            </a:prstGeom>
            <a:solidFill>
              <a:schemeClr val="accent1"/>
            </a:soli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44049" name="Text Box 15"/>
            <p:cNvSpPr txBox="1">
              <a:spLocks noChangeArrowheads="1"/>
            </p:cNvSpPr>
            <p:nvPr/>
          </p:nvSpPr>
          <p:spPr bwMode="auto">
            <a:xfrm>
              <a:off x="3119" y="1634"/>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ea typeface="ＭＳ Ｐゴシック" pitchFamily="-65" charset="-128"/>
                </a:rPr>
                <a:t>+</a:t>
              </a:r>
            </a:p>
          </p:txBody>
        </p:sp>
        <p:sp>
          <p:nvSpPr>
            <p:cNvPr id="44050" name="TextBox 102"/>
            <p:cNvSpPr txBox="1">
              <a:spLocks noChangeArrowheads="1"/>
            </p:cNvSpPr>
            <p:nvPr/>
          </p:nvSpPr>
          <p:spPr bwMode="auto">
            <a:xfrm>
              <a:off x="2508" y="1578"/>
              <a:ext cx="249" cy="231"/>
            </a:xfrm>
            <a:prstGeom prst="rect">
              <a:avLst/>
            </a:prstGeom>
            <a:noFill/>
            <a:ln w="9525">
              <a:noFill/>
              <a:miter lim="800000"/>
              <a:headEnd/>
              <a:tailEnd/>
            </a:ln>
          </p:spPr>
          <p:txBody>
            <a:bodyPr wrap="none">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sp>
          <p:nvSpPr>
            <p:cNvPr id="44051" name="Line 18"/>
            <p:cNvSpPr>
              <a:spLocks noChangeShapeType="1"/>
            </p:cNvSpPr>
            <p:nvPr/>
          </p:nvSpPr>
          <p:spPr bwMode="auto">
            <a:xfrm>
              <a:off x="1651" y="2538"/>
              <a:ext cx="334"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44052" name="Line 19"/>
            <p:cNvSpPr>
              <a:spLocks noChangeShapeType="1"/>
            </p:cNvSpPr>
            <p:nvPr/>
          </p:nvSpPr>
          <p:spPr bwMode="auto">
            <a:xfrm flipH="1">
              <a:off x="1651" y="2632"/>
              <a:ext cx="334"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44053" name="Text Box 20"/>
            <p:cNvSpPr txBox="1">
              <a:spLocks noChangeArrowheads="1"/>
            </p:cNvSpPr>
            <p:nvPr/>
          </p:nvSpPr>
          <p:spPr bwMode="auto">
            <a:xfrm>
              <a:off x="1708" y="2254"/>
              <a:ext cx="221" cy="174"/>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ea typeface="ＭＳ Ｐゴシック" pitchFamily="-65" charset="-128"/>
              </a:endParaRPr>
            </a:p>
          </p:txBody>
        </p:sp>
        <p:sp>
          <p:nvSpPr>
            <p:cNvPr id="44054" name="Text Box 21"/>
            <p:cNvSpPr txBox="1">
              <a:spLocks noChangeArrowheads="1"/>
            </p:cNvSpPr>
            <p:nvPr/>
          </p:nvSpPr>
          <p:spPr bwMode="auto">
            <a:xfrm>
              <a:off x="1708" y="2674"/>
              <a:ext cx="221" cy="174"/>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ea typeface="ＭＳ Ｐゴシック" pitchFamily="-65" charset="-128"/>
              </a:endParaRPr>
            </a:p>
          </p:txBody>
        </p:sp>
        <p:sp>
          <p:nvSpPr>
            <p:cNvPr id="44055" name="TextBox 106"/>
            <p:cNvSpPr txBox="1">
              <a:spLocks noChangeArrowheads="1"/>
            </p:cNvSpPr>
            <p:nvPr/>
          </p:nvSpPr>
          <p:spPr bwMode="auto">
            <a:xfrm>
              <a:off x="868" y="2427"/>
              <a:ext cx="220" cy="231"/>
            </a:xfrm>
            <a:prstGeom prst="rect">
              <a:avLst/>
            </a:prstGeom>
            <a:noFill/>
            <a:ln w="9525">
              <a:noFill/>
              <a:miter lim="800000"/>
              <a:headEnd/>
              <a:tailEnd/>
            </a:ln>
          </p:spPr>
          <p:txBody>
            <a:bodyPr wrap="none">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N</a:t>
              </a:r>
            </a:p>
          </p:txBody>
        </p:sp>
        <p:grpSp>
          <p:nvGrpSpPr>
            <p:cNvPr id="44056" name="Group 118"/>
            <p:cNvGrpSpPr>
              <a:grpSpLocks/>
            </p:cNvGrpSpPr>
            <p:nvPr/>
          </p:nvGrpSpPr>
          <p:grpSpPr bwMode="auto">
            <a:xfrm>
              <a:off x="1405" y="1748"/>
              <a:ext cx="220" cy="910"/>
              <a:chOff x="2231091" y="2775526"/>
              <a:chExt cx="348367" cy="1444198"/>
            </a:xfrm>
          </p:grpSpPr>
          <p:sp>
            <p:nvSpPr>
              <p:cNvPr id="44057" name="Line 8"/>
              <p:cNvSpPr>
                <a:spLocks noChangeShapeType="1"/>
              </p:cNvSpPr>
              <p:nvPr/>
            </p:nvSpPr>
            <p:spPr bwMode="auto">
              <a:xfrm>
                <a:off x="2261167" y="2775526"/>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44058" name="Line 9"/>
              <p:cNvSpPr>
                <a:spLocks noChangeShapeType="1"/>
              </p:cNvSpPr>
              <p:nvPr/>
            </p:nvSpPr>
            <p:spPr bwMode="auto">
              <a:xfrm flipV="1">
                <a:off x="2348537" y="2775526"/>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44059" name="Line 10"/>
              <p:cNvSpPr>
                <a:spLocks noChangeShapeType="1"/>
              </p:cNvSpPr>
              <p:nvPr/>
            </p:nvSpPr>
            <p:spPr bwMode="auto">
              <a:xfrm>
                <a:off x="2348537" y="3003485"/>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44060" name="TextBox 107"/>
              <p:cNvSpPr txBox="1">
                <a:spLocks noChangeArrowheads="1"/>
              </p:cNvSpPr>
              <p:nvPr/>
            </p:nvSpPr>
            <p:spPr bwMode="auto">
              <a:xfrm>
                <a:off x="2231091" y="3853120"/>
                <a:ext cx="348367" cy="366604"/>
              </a:xfrm>
              <a:prstGeom prst="rect">
                <a:avLst/>
              </a:prstGeom>
              <a:noFill/>
              <a:ln w="9525">
                <a:noFill/>
                <a:miter lim="800000"/>
                <a:headEnd/>
                <a:tailEnd/>
              </a:ln>
            </p:spPr>
            <p:txBody>
              <a:bodyPr wrap="none">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R</a:t>
                </a:r>
              </a:p>
            </p:txBody>
          </p:sp>
        </p:grpSp>
        <p:sp>
          <p:nvSpPr>
            <p:cNvPr id="44061" name="TextBox 108"/>
            <p:cNvSpPr txBox="1">
              <a:spLocks noChangeArrowheads="1"/>
            </p:cNvSpPr>
            <p:nvPr/>
          </p:nvSpPr>
          <p:spPr bwMode="auto">
            <a:xfrm>
              <a:off x="2020" y="2427"/>
              <a:ext cx="220" cy="231"/>
            </a:xfrm>
            <a:prstGeom prst="rect">
              <a:avLst/>
            </a:prstGeom>
            <a:noFill/>
            <a:ln w="9525">
              <a:noFill/>
              <a:miter lim="800000"/>
              <a:headEnd/>
              <a:tailEnd/>
            </a:ln>
          </p:spPr>
          <p:txBody>
            <a:bodyPr wrap="none">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C</a:t>
              </a:r>
            </a:p>
          </p:txBody>
        </p:sp>
        <p:sp>
          <p:nvSpPr>
            <p:cNvPr id="44062" name="TextBox 109"/>
            <p:cNvSpPr txBox="1">
              <a:spLocks noChangeArrowheads="1"/>
            </p:cNvSpPr>
            <p:nvPr/>
          </p:nvSpPr>
          <p:spPr bwMode="auto">
            <a:xfrm>
              <a:off x="3549" y="2427"/>
              <a:ext cx="220" cy="231"/>
            </a:xfrm>
            <a:prstGeom prst="rect">
              <a:avLst/>
            </a:prstGeom>
            <a:noFill/>
            <a:ln w="9525">
              <a:noFill/>
              <a:miter lim="800000"/>
              <a:headEnd/>
              <a:tailEnd/>
            </a:ln>
          </p:spPr>
          <p:txBody>
            <a:bodyPr wrap="none">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R</a:t>
              </a:r>
            </a:p>
          </p:txBody>
        </p:sp>
        <p:sp>
          <p:nvSpPr>
            <p:cNvPr id="44063" name="TextBox 110"/>
            <p:cNvSpPr txBox="1">
              <a:spLocks noChangeArrowheads="1"/>
            </p:cNvSpPr>
            <p:nvPr/>
          </p:nvSpPr>
          <p:spPr bwMode="auto">
            <a:xfrm>
              <a:off x="2869" y="2438"/>
              <a:ext cx="212" cy="231"/>
            </a:xfrm>
            <a:prstGeom prst="rect">
              <a:avLst/>
            </a:prstGeom>
            <a:noFill/>
            <a:ln w="9525">
              <a:noFill/>
              <a:miter lim="800000"/>
              <a:headEnd/>
              <a:tailEnd/>
            </a:ln>
          </p:spPr>
          <p:txBody>
            <a:bodyPr wrap="none">
              <a:spAutoFit/>
            </a:bodyPr>
            <a:lstStyle/>
            <a:p>
              <a:pPr defTabSz="457200"/>
              <a:r>
                <a:rPr lang="en-US" b="1" dirty="0">
                  <a:solidFill>
                    <a:srgbClr val="FFFFFF"/>
                  </a:solidFill>
                  <a:effectLst>
                    <a:outerShdw blurRad="38100" dist="38100" dir="2700000" algn="tl">
                      <a:srgbClr val="000000"/>
                    </a:outerShdw>
                  </a:effectLst>
                  <a:latin typeface="Adobe Caslon Pro" pitchFamily="-65" charset="0"/>
                  <a:ea typeface="ＭＳ Ｐゴシック" pitchFamily="-65" charset="-128"/>
                </a:rPr>
                <a:t>P</a:t>
              </a:r>
            </a:p>
          </p:txBody>
        </p:sp>
        <p:sp>
          <p:nvSpPr>
            <p:cNvPr id="44064" name="Text Box 15"/>
            <p:cNvSpPr txBox="1">
              <a:spLocks noChangeArrowheads="1"/>
            </p:cNvSpPr>
            <p:nvPr/>
          </p:nvSpPr>
          <p:spPr bwMode="auto">
            <a:xfrm>
              <a:off x="1124" y="1694"/>
              <a:ext cx="300" cy="326"/>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ea typeface="ＭＳ Ｐゴシック" pitchFamily="-65" charset="-128"/>
                </a:rPr>
                <a:t>+</a:t>
              </a:r>
            </a:p>
          </p:txBody>
        </p:sp>
        <p:grpSp>
          <p:nvGrpSpPr>
            <p:cNvPr id="44065" name="Group 78"/>
            <p:cNvGrpSpPr>
              <a:grpSpLocks/>
            </p:cNvGrpSpPr>
            <p:nvPr/>
          </p:nvGrpSpPr>
          <p:grpSpPr bwMode="auto">
            <a:xfrm>
              <a:off x="1747" y="1661"/>
              <a:ext cx="390" cy="722"/>
              <a:chOff x="2620505" y="2484451"/>
              <a:chExt cx="619813" cy="1146715"/>
            </a:xfrm>
          </p:grpSpPr>
          <p:sp>
            <p:nvSpPr>
              <p:cNvPr id="44066"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44067"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44068" name="Text Box 20"/>
              <p:cNvSpPr txBox="1">
                <a:spLocks noChangeArrowheads="1"/>
              </p:cNvSpPr>
              <p:nvPr/>
            </p:nvSpPr>
            <p:spPr bwMode="auto">
              <a:xfrm>
                <a:off x="2710892" y="2511706"/>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ea typeface="ＭＳ Ｐゴシック" pitchFamily="-65" charset="-128"/>
                </a:endParaRPr>
              </a:p>
            </p:txBody>
          </p:sp>
          <p:sp>
            <p:nvSpPr>
              <p:cNvPr id="44069" name="Text Box 21"/>
              <p:cNvSpPr txBox="1">
                <a:spLocks noChangeArrowheads="1"/>
              </p:cNvSpPr>
              <p:nvPr/>
            </p:nvSpPr>
            <p:spPr bwMode="auto">
              <a:xfrm>
                <a:off x="2711093" y="3178515"/>
                <a:ext cx="349638" cy="274767"/>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ea typeface="ＭＳ Ｐゴシック" pitchFamily="-65" charset="-128"/>
                </a:endParaRPr>
              </a:p>
            </p:txBody>
          </p:sp>
          <p:sp>
            <p:nvSpPr>
              <p:cNvPr id="44070" name="TextBox 114"/>
              <p:cNvSpPr txBox="1">
                <a:spLocks noChangeArrowheads="1"/>
              </p:cNvSpPr>
              <p:nvPr/>
            </p:nvSpPr>
            <p:spPr bwMode="auto">
              <a:xfrm>
                <a:off x="2711093" y="2484451"/>
                <a:ext cx="438637" cy="366885"/>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sp>
            <p:nvSpPr>
              <p:cNvPr id="44071" name="TextBox 115"/>
              <p:cNvSpPr txBox="1">
                <a:spLocks noChangeArrowheads="1"/>
              </p:cNvSpPr>
              <p:nvPr/>
            </p:nvSpPr>
            <p:spPr bwMode="auto">
              <a:xfrm>
                <a:off x="2711093" y="3264280"/>
                <a:ext cx="529225" cy="366886"/>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sp>
          <p:nvSpPr>
            <p:cNvPr id="44072" name="Line 18"/>
            <p:cNvSpPr>
              <a:spLocks noChangeShapeType="1"/>
            </p:cNvSpPr>
            <p:nvPr/>
          </p:nvSpPr>
          <p:spPr bwMode="auto">
            <a:xfrm>
              <a:off x="2421" y="2538"/>
              <a:ext cx="333"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44073" name="Text Box 15"/>
            <p:cNvSpPr txBox="1">
              <a:spLocks noChangeArrowheads="1"/>
            </p:cNvSpPr>
            <p:nvPr/>
          </p:nvSpPr>
          <p:spPr bwMode="auto">
            <a:xfrm>
              <a:off x="3119" y="2395"/>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dirty="0">
                  <a:solidFill>
                    <a:srgbClr val="FFFFFF"/>
                  </a:solidFill>
                  <a:effectLst>
                    <a:outerShdw blurRad="38100" dist="38100" dir="2700000" algn="tl">
                      <a:srgbClr val="000000"/>
                    </a:outerShdw>
                  </a:effectLst>
                  <a:ea typeface="ＭＳ Ｐゴシック" pitchFamily="-65" charset="-128"/>
                </a:rPr>
                <a:t>+</a:t>
              </a:r>
            </a:p>
          </p:txBody>
        </p:sp>
        <p:grpSp>
          <p:nvGrpSpPr>
            <p:cNvPr id="44074" name="Group 124"/>
            <p:cNvGrpSpPr>
              <a:grpSpLocks/>
            </p:cNvGrpSpPr>
            <p:nvPr/>
          </p:nvGrpSpPr>
          <p:grpSpPr bwMode="auto">
            <a:xfrm>
              <a:off x="3549" y="1702"/>
              <a:ext cx="111" cy="383"/>
              <a:chOff x="6752474" y="5178648"/>
              <a:chExt cx="175711" cy="608449"/>
            </a:xfrm>
          </p:grpSpPr>
          <p:sp>
            <p:nvSpPr>
              <p:cNvPr id="44075"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44076"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44077"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44078" name="Group 139"/>
            <p:cNvGrpSpPr>
              <a:grpSpLocks/>
            </p:cNvGrpSpPr>
            <p:nvPr/>
          </p:nvGrpSpPr>
          <p:grpSpPr bwMode="auto">
            <a:xfrm>
              <a:off x="2185" y="1585"/>
              <a:ext cx="116" cy="547"/>
              <a:chOff x="7081566" y="3466342"/>
              <a:chExt cx="185632" cy="866992"/>
            </a:xfrm>
          </p:grpSpPr>
          <p:sp>
            <p:nvSpPr>
              <p:cNvPr id="44079" name="AutoShape 28"/>
              <p:cNvSpPr>
                <a:spLocks noChangeArrowheads="1"/>
              </p:cNvSpPr>
              <p:nvPr/>
            </p:nvSpPr>
            <p:spPr bwMode="auto">
              <a:xfrm>
                <a:off x="7081566" y="3466342"/>
                <a:ext cx="185632" cy="641923"/>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44080" name="Group 134"/>
              <p:cNvGrpSpPr>
                <a:grpSpLocks/>
              </p:cNvGrpSpPr>
              <p:nvPr/>
            </p:nvGrpSpPr>
            <p:grpSpPr bwMode="auto">
              <a:xfrm>
                <a:off x="7089887" y="3724885"/>
                <a:ext cx="175711" cy="608449"/>
                <a:chOff x="6752474" y="5178648"/>
                <a:chExt cx="175711" cy="608449"/>
              </a:xfrm>
            </p:grpSpPr>
            <p:sp>
              <p:nvSpPr>
                <p:cNvPr id="44081"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44082"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44083"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4084"/>
                                        </p:tgtEl>
                                        <p:attrNameLst>
                                          <p:attrName>style.visibility</p:attrName>
                                        </p:attrNameLst>
                                      </p:cBhvr>
                                      <p:to>
                                        <p:strVal val="visible"/>
                                      </p:to>
                                    </p:set>
                                    <p:animEffect transition="in" filter="dissolve">
                                      <p:cBhvr>
                                        <p:cTn id="7" dur="500"/>
                                        <p:tgtEl>
                                          <p:spTgt spid="44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8" name="Content Placeholder 2"/>
          <p:cNvSpPr>
            <a:spLocks/>
          </p:cNvSpPr>
          <p:nvPr/>
        </p:nvSpPr>
        <p:spPr bwMode="auto">
          <a:xfrm>
            <a:off x="323850" y="1268413"/>
            <a:ext cx="8540750" cy="4422775"/>
          </a:xfrm>
          <a:prstGeom prst="rect">
            <a:avLst/>
          </a:prstGeom>
          <a:noFill/>
          <a:ln w="9525">
            <a:noFill/>
            <a:miter lim="800000"/>
            <a:headEnd/>
            <a:tailEnd/>
          </a:ln>
          <a:effectLst/>
        </p:spPr>
        <p:txBody>
          <a:bodyPr/>
          <a:lstStyle/>
          <a:p>
            <a:pPr marL="342900" indent="-342900">
              <a:spcBef>
                <a:spcPct val="20000"/>
              </a:spcBef>
              <a:buClr>
                <a:schemeClr val="hlink"/>
              </a:buClr>
              <a:buFont typeface="Wingdings" pitchFamily="2" charset="2"/>
              <a:buChar char="§"/>
            </a:pPr>
            <a:r>
              <a:rPr lang="en-US" sz="2400" b="1" dirty="0">
                <a:effectLst>
                  <a:outerShdw blurRad="38100" dist="38100" dir="2700000" algn="tl">
                    <a:srgbClr val="000000"/>
                  </a:outerShdw>
                </a:effectLst>
              </a:rPr>
              <a:t>The </a:t>
            </a:r>
            <a:r>
              <a:rPr lang="en-US" sz="2400" b="1" i="1" dirty="0">
                <a:effectLst>
                  <a:outerShdw blurRad="38100" dist="38100" dir="2700000" algn="tl">
                    <a:srgbClr val="000000"/>
                  </a:outerShdw>
                </a:effectLst>
              </a:rPr>
              <a:t>p</a:t>
            </a:r>
            <a:r>
              <a:rPr lang="en-US" sz="2400" b="1" dirty="0">
                <a:effectLst>
                  <a:outerShdw blurRad="38100" dist="38100" dir="2700000" algn="tl">
                    <a:srgbClr val="000000"/>
                  </a:outerShdw>
                </a:effectLst>
              </a:rPr>
              <a:t> equation is decoupled</a:t>
            </a:r>
          </a:p>
          <a:p>
            <a:pPr marL="742950" lvl="1" indent="-285750">
              <a:spcBef>
                <a:spcPct val="20000"/>
              </a:spcBef>
              <a:buFontTx/>
              <a:buChar char="–"/>
            </a:pPr>
            <a:r>
              <a:rPr lang="en-US" sz="2400" b="1" dirty="0">
                <a:effectLst>
                  <a:outerShdw blurRad="38100" dist="38100" dir="2700000" algn="tl">
                    <a:srgbClr val="000000"/>
                  </a:outerShdw>
                </a:effectLst>
              </a:rPr>
              <a:t>We only need to consider 3 equations</a:t>
            </a:r>
          </a:p>
          <a:p>
            <a:pPr marL="342900" indent="-342900">
              <a:spcBef>
                <a:spcPct val="20000"/>
              </a:spcBef>
              <a:buClr>
                <a:schemeClr val="hlink"/>
              </a:buClr>
              <a:buFont typeface="Wingdings" pitchFamily="2" charset="2"/>
              <a:buChar char="§"/>
            </a:pPr>
            <a:r>
              <a:rPr lang="en-US" sz="2400" b="1" dirty="0">
                <a:effectLst>
                  <a:outerShdw blurRad="38100" dist="38100" dir="2700000" algn="tl">
                    <a:srgbClr val="000000"/>
                  </a:outerShdw>
                </a:effectLst>
              </a:rPr>
              <a:t>The total number of receptors </a:t>
            </a:r>
            <a:r>
              <a:rPr lang="en-US" sz="2400" b="1" dirty="0" smtClean="0">
                <a:effectLst>
                  <a:outerShdw blurRad="38100" dist="38100" dir="2700000" algn="tl">
                    <a:srgbClr val="000000"/>
                  </a:outerShdw>
                </a:effectLst>
              </a:rPr>
              <a:t>could be</a:t>
            </a:r>
            <a:r>
              <a:rPr lang="en-US" sz="2400" b="1" dirty="0" smtClean="0">
                <a:effectLst>
                  <a:outerShdw blurRad="38100" dist="38100" dir="2700000" algn="tl">
                    <a:srgbClr val="000000"/>
                  </a:outerShdw>
                </a:effectLst>
              </a:rPr>
              <a:t> </a:t>
            </a:r>
            <a:r>
              <a:rPr lang="en-US" sz="2400" b="1" dirty="0">
                <a:effectLst>
                  <a:outerShdw blurRad="38100" dist="38100" dir="2700000" algn="tl">
                    <a:srgbClr val="000000"/>
                  </a:outerShdw>
                </a:effectLst>
              </a:rPr>
              <a:t>conserved</a:t>
            </a:r>
          </a:p>
          <a:p>
            <a:pPr marL="342900" indent="-342900">
              <a:spcBef>
                <a:spcPct val="20000"/>
              </a:spcBef>
              <a:buClr>
                <a:schemeClr val="hlink"/>
              </a:buClr>
              <a:buFont typeface="Wingdings" pitchFamily="2" charset="2"/>
              <a:buChar char="§"/>
            </a:pPr>
            <a:endParaRPr lang="en-US" sz="24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pPr>
            <a:endParaRPr lang="en-US" sz="24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pPr>
            <a:endParaRPr lang="en-US" sz="2400" b="1" dirty="0">
              <a:effectLst>
                <a:outerShdw blurRad="38100" dist="38100" dir="2700000" algn="tl">
                  <a:srgbClr val="000000"/>
                </a:outerShdw>
              </a:effectLst>
            </a:endParaRPr>
          </a:p>
          <a:p>
            <a:pPr marL="342900" indent="-342900">
              <a:spcBef>
                <a:spcPct val="20000"/>
              </a:spcBef>
              <a:buClr>
                <a:schemeClr val="hlink"/>
              </a:buClr>
              <a:buFont typeface="Wingdings" pitchFamily="2" charset="2"/>
              <a:buChar char="§"/>
            </a:pPr>
            <a:endParaRPr lang="en-US" sz="2400" b="1" dirty="0">
              <a:effectLst>
                <a:outerShdw blurRad="38100" dist="38100" dir="2700000" algn="tl">
                  <a:srgbClr val="000000"/>
                </a:outerShdw>
              </a:effectLst>
            </a:endParaRPr>
          </a:p>
          <a:p>
            <a:pPr marL="742950" lvl="1" indent="-285750">
              <a:spcBef>
                <a:spcPct val="20000"/>
              </a:spcBef>
              <a:buFontTx/>
              <a:buChar char="–"/>
            </a:pPr>
            <a:r>
              <a:rPr lang="en-US" sz="2400" b="1" dirty="0">
                <a:effectLst>
                  <a:outerShdw blurRad="38100" dist="38100" dir="2700000" algn="tl">
                    <a:srgbClr val="000000"/>
                  </a:outerShdw>
                </a:effectLst>
              </a:rPr>
              <a:t>We only need to consider 2 differential equations (the c and n equations), together with: </a:t>
            </a:r>
          </a:p>
        </p:txBody>
      </p:sp>
      <p:sp>
        <p:nvSpPr>
          <p:cNvPr id="45058" name="Title 1"/>
          <p:cNvSpPr>
            <a:spLocks noGrp="1"/>
          </p:cNvSpPr>
          <p:nvPr>
            <p:ph type="title" idx="4294967295"/>
          </p:nvPr>
        </p:nvSpPr>
        <p:spPr>
          <a:xfrm>
            <a:off x="323850" y="157163"/>
            <a:ext cx="8510588" cy="968375"/>
          </a:xfrm>
        </p:spPr>
        <p:txBody>
          <a:bodyPr/>
          <a:lstStyle/>
          <a:p>
            <a:pPr algn="l"/>
            <a:r>
              <a:rPr lang="en-US" sz="3200" b="1" dirty="0">
                <a:solidFill>
                  <a:srgbClr val="000066"/>
                </a:solidFill>
              </a:rPr>
              <a:t>Notes</a:t>
            </a:r>
          </a:p>
        </p:txBody>
      </p:sp>
      <p:grpSp>
        <p:nvGrpSpPr>
          <p:cNvPr id="45067" name="Group 11"/>
          <p:cNvGrpSpPr>
            <a:grpSpLocks/>
          </p:cNvGrpSpPr>
          <p:nvPr/>
        </p:nvGrpSpPr>
        <p:grpSpPr bwMode="auto">
          <a:xfrm>
            <a:off x="1174750" y="2924175"/>
            <a:ext cx="6926263" cy="1219200"/>
            <a:chOff x="721" y="2304"/>
            <a:chExt cx="4363" cy="768"/>
          </a:xfrm>
        </p:grpSpPr>
        <p:sp>
          <p:nvSpPr>
            <p:cNvPr id="45060" name="Rectangle 3"/>
            <p:cNvSpPr>
              <a:spLocks noChangeArrowheads="1"/>
            </p:cNvSpPr>
            <p:nvPr/>
          </p:nvSpPr>
          <p:spPr bwMode="auto">
            <a:xfrm>
              <a:off x="721" y="2304"/>
              <a:ext cx="1680" cy="768"/>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45061" name="Object 5"/>
            <p:cNvGraphicFramePr>
              <a:graphicFrameLocks noChangeAspect="1"/>
            </p:cNvGraphicFramePr>
            <p:nvPr/>
          </p:nvGraphicFramePr>
          <p:xfrm>
            <a:off x="917" y="2304"/>
            <a:ext cx="1343" cy="660"/>
          </p:xfrm>
          <a:graphic>
            <a:graphicData uri="http://schemas.openxmlformats.org/presentationml/2006/ole">
              <mc:AlternateContent xmlns:mc="http://schemas.openxmlformats.org/markup-compatibility/2006">
                <mc:Choice xmlns:v="urn:schemas-microsoft-com:vml" Requires="v">
                  <p:oleObj spid="_x0000_s45202" name="Equation" r:id="rId3" imgW="749300" imgH="368300" progId="Equation.3">
                    <p:embed/>
                  </p:oleObj>
                </mc:Choice>
                <mc:Fallback>
                  <p:oleObj name="Equation" r:id="rId3" imgW="749300" imgH="3683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 y="2304"/>
                          <a:ext cx="1343"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2" name="Rectangle 5"/>
            <p:cNvSpPr>
              <a:spLocks noChangeArrowheads="1"/>
            </p:cNvSpPr>
            <p:nvPr/>
          </p:nvSpPr>
          <p:spPr bwMode="auto">
            <a:xfrm>
              <a:off x="3600" y="2474"/>
              <a:ext cx="1484" cy="319"/>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45063" name="Object 7"/>
            <p:cNvGraphicFramePr>
              <a:graphicFrameLocks noChangeAspect="1"/>
            </p:cNvGraphicFramePr>
            <p:nvPr/>
          </p:nvGraphicFramePr>
          <p:xfrm>
            <a:off x="3771" y="2474"/>
            <a:ext cx="1001" cy="319"/>
          </p:xfrm>
          <a:graphic>
            <a:graphicData uri="http://schemas.openxmlformats.org/presentationml/2006/ole">
              <mc:AlternateContent xmlns:mc="http://schemas.openxmlformats.org/markup-compatibility/2006">
                <mc:Choice xmlns:v="urn:schemas-microsoft-com:vml" Requires="v">
                  <p:oleObj spid="_x0000_s45203" name="Equation" r:id="rId5" imgW="558800" imgH="177800" progId="Equation.3">
                    <p:embed/>
                  </p:oleObj>
                </mc:Choice>
                <mc:Fallback>
                  <p:oleObj name="Equation" r:id="rId5" imgW="558800" imgH="1778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1" y="2474"/>
                          <a:ext cx="1001" cy="3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4" name="Right Arrow 7"/>
            <p:cNvSpPr>
              <a:spLocks noChangeArrowheads="1"/>
            </p:cNvSpPr>
            <p:nvPr/>
          </p:nvSpPr>
          <p:spPr bwMode="auto">
            <a:xfrm>
              <a:off x="2640" y="2496"/>
              <a:ext cx="480" cy="288"/>
            </a:xfrm>
            <a:prstGeom prst="rightArrow">
              <a:avLst>
                <a:gd name="adj1" fmla="val 50000"/>
                <a:gd name="adj2" fmla="val 50000"/>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pSp>
      <p:grpSp>
        <p:nvGrpSpPr>
          <p:cNvPr id="45069" name="Group 13"/>
          <p:cNvGrpSpPr>
            <a:grpSpLocks/>
          </p:cNvGrpSpPr>
          <p:nvPr/>
        </p:nvGrpSpPr>
        <p:grpSpPr bwMode="auto">
          <a:xfrm>
            <a:off x="5372100" y="5661025"/>
            <a:ext cx="2355850" cy="506413"/>
            <a:chOff x="3384" y="3840"/>
            <a:chExt cx="1484" cy="319"/>
          </a:xfrm>
        </p:grpSpPr>
        <p:sp>
          <p:nvSpPr>
            <p:cNvPr id="45065" name="Rectangle 8"/>
            <p:cNvSpPr>
              <a:spLocks noChangeArrowheads="1"/>
            </p:cNvSpPr>
            <p:nvPr/>
          </p:nvSpPr>
          <p:spPr bwMode="auto">
            <a:xfrm>
              <a:off x="3384" y="3840"/>
              <a:ext cx="1484" cy="319"/>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45066" name="Object 10"/>
            <p:cNvGraphicFramePr>
              <a:graphicFrameLocks noChangeAspect="1"/>
            </p:cNvGraphicFramePr>
            <p:nvPr/>
          </p:nvGraphicFramePr>
          <p:xfrm>
            <a:off x="3555" y="3840"/>
            <a:ext cx="1001" cy="319"/>
          </p:xfrm>
          <a:graphic>
            <a:graphicData uri="http://schemas.openxmlformats.org/presentationml/2006/ole">
              <mc:AlternateContent xmlns:mc="http://schemas.openxmlformats.org/markup-compatibility/2006">
                <mc:Choice xmlns:v="urn:schemas-microsoft-com:vml" Requires="v">
                  <p:oleObj spid="_x0000_s45204" name="Equation" r:id="rId7" imgW="558800" imgH="177800" progId="Equation.3">
                    <p:embed/>
                  </p:oleObj>
                </mc:Choice>
                <mc:Fallback>
                  <p:oleObj name="Equation" r:id="rId7" imgW="558800" imgH="177800" progId="Equation.3">
                    <p:embed/>
                    <p:pic>
                      <p:nvPicPr>
                        <p:cNvPr id="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55" y="3840"/>
                          <a:ext cx="1001" cy="3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301625" y="228600"/>
            <a:ext cx="8510588" cy="823913"/>
          </a:xfrm>
        </p:spPr>
        <p:txBody>
          <a:bodyPr/>
          <a:lstStyle/>
          <a:p>
            <a:pPr algn="l"/>
            <a:r>
              <a:rPr lang="en-US" sz="3200" b="1" dirty="0">
                <a:solidFill>
                  <a:srgbClr val="000066"/>
                </a:solidFill>
              </a:rPr>
              <a:t>Reduced Model</a:t>
            </a:r>
          </a:p>
        </p:txBody>
      </p:sp>
      <p:sp>
        <p:nvSpPr>
          <p:cNvPr id="46083" name="Content Placeholder 2"/>
          <p:cNvSpPr>
            <a:spLocks noGrp="1"/>
          </p:cNvSpPr>
          <p:nvPr>
            <p:ph idx="4294967295"/>
          </p:nvPr>
        </p:nvSpPr>
        <p:spPr>
          <a:xfrm>
            <a:off x="468313" y="4797425"/>
            <a:ext cx="8304212" cy="1265238"/>
          </a:xfrm>
        </p:spPr>
        <p:txBody>
          <a:bodyPr/>
          <a:lstStyle/>
          <a:p>
            <a:pPr algn="just"/>
            <a:r>
              <a:rPr lang="en-US" sz="2400" b="1" dirty="0"/>
              <a:t>Note:  Because this is a system of two equations, we can use </a:t>
            </a:r>
            <a:r>
              <a:rPr lang="en-US" sz="2400" b="1" dirty="0" smtClean="0"/>
              <a:t>stability </a:t>
            </a:r>
            <a:r>
              <a:rPr lang="en-US" sz="2400" b="1" dirty="0"/>
              <a:t>and phase plane analysis, but let’s do something different first.</a:t>
            </a:r>
          </a:p>
        </p:txBody>
      </p:sp>
      <p:grpSp>
        <p:nvGrpSpPr>
          <p:cNvPr id="46090" name="Group 10"/>
          <p:cNvGrpSpPr>
            <a:grpSpLocks/>
          </p:cNvGrpSpPr>
          <p:nvPr/>
        </p:nvGrpSpPr>
        <p:grpSpPr bwMode="auto">
          <a:xfrm>
            <a:off x="611188" y="1341438"/>
            <a:ext cx="8001000" cy="3048000"/>
            <a:chOff x="288" y="935"/>
            <a:chExt cx="5040" cy="1920"/>
          </a:xfrm>
        </p:grpSpPr>
        <p:sp>
          <p:nvSpPr>
            <p:cNvPr id="46084" name="Rectangle 3"/>
            <p:cNvSpPr>
              <a:spLocks noChangeArrowheads="1"/>
            </p:cNvSpPr>
            <p:nvPr/>
          </p:nvSpPr>
          <p:spPr bwMode="auto">
            <a:xfrm>
              <a:off x="288" y="935"/>
              <a:ext cx="5040" cy="192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46085" name="Object 5"/>
            <p:cNvGraphicFramePr>
              <a:graphicFrameLocks noChangeAspect="1"/>
            </p:cNvGraphicFramePr>
            <p:nvPr/>
          </p:nvGraphicFramePr>
          <p:xfrm>
            <a:off x="431" y="1149"/>
            <a:ext cx="2800" cy="660"/>
          </p:xfrm>
          <a:graphic>
            <a:graphicData uri="http://schemas.openxmlformats.org/presentationml/2006/ole">
              <mc:AlternateContent xmlns:mc="http://schemas.openxmlformats.org/markup-compatibility/2006">
                <mc:Choice xmlns:v="urn:schemas-microsoft-com:vml" Requires="v">
                  <p:oleObj spid="_x0000_s46271" name="Equation" r:id="rId3" imgW="1562100" imgH="368300" progId="Equation.3">
                    <p:embed/>
                  </p:oleObj>
                </mc:Choice>
                <mc:Fallback>
                  <p:oleObj name="Equation" r:id="rId3" imgW="1562100" imgH="3683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 y="1149"/>
                          <a:ext cx="2800"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6" name="Object 6"/>
            <p:cNvGraphicFramePr>
              <a:graphicFrameLocks noChangeAspect="1"/>
            </p:cNvGraphicFramePr>
            <p:nvPr/>
          </p:nvGraphicFramePr>
          <p:xfrm>
            <a:off x="431" y="1929"/>
            <a:ext cx="3119" cy="660"/>
          </p:xfrm>
          <a:graphic>
            <a:graphicData uri="http://schemas.openxmlformats.org/presentationml/2006/ole">
              <mc:AlternateContent xmlns:mc="http://schemas.openxmlformats.org/markup-compatibility/2006">
                <mc:Choice xmlns:v="urn:schemas-microsoft-com:vml" Requires="v">
                  <p:oleObj spid="_x0000_s46272" name="Equation" r:id="rId5" imgW="1739900" imgH="368300" progId="Equation.3">
                    <p:embed/>
                  </p:oleObj>
                </mc:Choice>
                <mc:Fallback>
                  <p:oleObj name="Equation" r:id="rId5" imgW="17399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1" y="1929"/>
                          <a:ext cx="3119"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7" name="Object 7"/>
            <p:cNvGraphicFramePr>
              <a:graphicFrameLocks noChangeAspect="1"/>
            </p:cNvGraphicFramePr>
            <p:nvPr/>
          </p:nvGraphicFramePr>
          <p:xfrm>
            <a:off x="3988" y="1341"/>
            <a:ext cx="1024" cy="318"/>
          </p:xfrm>
          <a:graphic>
            <a:graphicData uri="http://schemas.openxmlformats.org/presentationml/2006/ole">
              <mc:AlternateContent xmlns:mc="http://schemas.openxmlformats.org/markup-compatibility/2006">
                <mc:Choice xmlns:v="urn:schemas-microsoft-com:vml" Requires="v">
                  <p:oleObj spid="_x0000_s46273" name="Equation" r:id="rId7" imgW="571500" imgH="177800" progId="Equation.3">
                    <p:embed/>
                  </p:oleObj>
                </mc:Choice>
                <mc:Fallback>
                  <p:oleObj name="Equation" r:id="rId7" imgW="571500" imgH="1778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88" y="1341"/>
                          <a:ext cx="1024" cy="3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8" name="Object 8"/>
            <p:cNvGraphicFramePr>
              <a:graphicFrameLocks noChangeAspect="1"/>
            </p:cNvGraphicFramePr>
            <p:nvPr/>
          </p:nvGraphicFramePr>
          <p:xfrm>
            <a:off x="4011" y="2131"/>
            <a:ext cx="910" cy="273"/>
          </p:xfrm>
          <a:graphic>
            <a:graphicData uri="http://schemas.openxmlformats.org/presentationml/2006/ole">
              <mc:AlternateContent xmlns:mc="http://schemas.openxmlformats.org/markup-compatibility/2006">
                <mc:Choice xmlns:v="urn:schemas-microsoft-com:vml" Requires="v">
                  <p:oleObj spid="_x0000_s46274" name="Equation" r:id="rId9" imgW="508000" imgH="152400" progId="Equation.3">
                    <p:embed/>
                  </p:oleObj>
                </mc:Choice>
                <mc:Fallback>
                  <p:oleObj name="Equation" r:id="rId9" imgW="508000" imgH="152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1" y="2131"/>
                          <a:ext cx="910"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6090"/>
                                        </p:tgtEl>
                                        <p:attrNameLst>
                                          <p:attrName>style.visibility</p:attrName>
                                        </p:attrNameLst>
                                      </p:cBhvr>
                                      <p:to>
                                        <p:strVal val="visible"/>
                                      </p:to>
                                    </p:set>
                                    <p:animEffect transition="in" filter="dissolve">
                                      <p:cBhvr>
                                        <p:cTn id="7" dur="500"/>
                                        <p:tgtEl>
                                          <p:spTgt spid="460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dissolve">
                                      <p:cBhvr>
                                        <p:cTn id="12"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611560" y="125413"/>
            <a:ext cx="7846640" cy="1143000"/>
          </a:xfrm>
        </p:spPr>
        <p:txBody>
          <a:bodyPr/>
          <a:lstStyle/>
          <a:p>
            <a:pPr algn="l"/>
            <a:r>
              <a:rPr lang="en-US" sz="3200" b="1" dirty="0">
                <a:solidFill>
                  <a:srgbClr val="000066"/>
                </a:solidFill>
              </a:rPr>
              <a:t>Quasi-Steady State Assumption</a:t>
            </a:r>
          </a:p>
        </p:txBody>
      </p:sp>
      <p:sp>
        <p:nvSpPr>
          <p:cNvPr id="47107" name="Content Placeholder 2"/>
          <p:cNvSpPr>
            <a:spLocks noGrp="1"/>
          </p:cNvSpPr>
          <p:nvPr>
            <p:ph idx="4294967295"/>
          </p:nvPr>
        </p:nvSpPr>
        <p:spPr>
          <a:xfrm>
            <a:off x="684213" y="1268413"/>
            <a:ext cx="7772400" cy="4984750"/>
          </a:xfrm>
        </p:spPr>
        <p:txBody>
          <a:bodyPr/>
          <a:lstStyle/>
          <a:p>
            <a:r>
              <a:rPr lang="en-US" sz="2400" b="1" dirty="0"/>
              <a:t>The concentration of the </a:t>
            </a:r>
            <a:r>
              <a:rPr lang="en-US" sz="2400" b="1" dirty="0" smtClean="0"/>
              <a:t>ligand</a:t>
            </a:r>
            <a:r>
              <a:rPr lang="en-US" sz="2400" b="1" dirty="0" smtClean="0"/>
              <a:t>-</a:t>
            </a:r>
            <a:r>
              <a:rPr lang="en-US" sz="2400" b="1" dirty="0"/>
              <a:t>bound </a:t>
            </a:r>
            <a:r>
              <a:rPr lang="en-US" sz="2400" b="1" dirty="0" smtClean="0"/>
              <a:t>receptor (</a:t>
            </a:r>
            <a:r>
              <a:rPr lang="en-US" sz="2400" b="1" smtClean="0"/>
              <a:t>enzyme) and </a:t>
            </a:r>
            <a:r>
              <a:rPr lang="en-US" sz="2400" b="1" dirty="0"/>
              <a:t>hence also the </a:t>
            </a:r>
            <a:r>
              <a:rPr lang="en-US" sz="2400" b="1"/>
              <a:t>unbound </a:t>
            </a:r>
            <a:r>
              <a:rPr lang="en-US" sz="2400" b="1" smtClean="0"/>
              <a:t>receptor</a:t>
            </a:r>
            <a:r>
              <a:rPr lang="en-US" sz="2400" b="1" smtClean="0"/>
              <a:t> </a:t>
            </a:r>
            <a:r>
              <a:rPr lang="en-US" sz="2400" b="1" dirty="0"/>
              <a:t>change much more slowly than those of the product and substrate.</a:t>
            </a:r>
          </a:p>
          <a:p>
            <a:r>
              <a:rPr lang="en-US" sz="2400" b="1" dirty="0"/>
              <a:t>Rationale:</a:t>
            </a:r>
          </a:p>
          <a:p>
            <a:pPr lvl="1"/>
            <a:r>
              <a:rPr lang="en-US" sz="2400" b="1" dirty="0"/>
              <a:t>Small molecules like </a:t>
            </a:r>
            <a:r>
              <a:rPr lang="en-US" sz="2400" b="1" dirty="0" smtClean="0"/>
              <a:t>glucose </a:t>
            </a:r>
            <a:r>
              <a:rPr lang="en-US" sz="2400" b="1" dirty="0"/>
              <a:t>are found in higher concentrations than the receptors are</a:t>
            </a:r>
          </a:p>
          <a:p>
            <a:pPr lvl="1"/>
            <a:r>
              <a:rPr lang="en-US" sz="2400" b="1" dirty="0"/>
              <a:t>If this is true, then receptors are working at maximal capacity</a:t>
            </a:r>
          </a:p>
          <a:p>
            <a:pPr lvl="2"/>
            <a:r>
              <a:rPr lang="en-US" b="1" dirty="0"/>
              <a:t>Therefore the occupancy rate is virtually constant	</a:t>
            </a:r>
          </a:p>
          <a:p>
            <a:pPr lvl="1"/>
            <a:endParaRPr lang="en-US" sz="2400"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rrowheads="1"/>
          </p:cNvSpPr>
          <p:nvPr>
            <p:ph type="title"/>
          </p:nvPr>
        </p:nvSpPr>
        <p:spPr>
          <a:xfrm>
            <a:off x="685800" y="533400"/>
            <a:ext cx="7772400" cy="1143000"/>
          </a:xfrm>
        </p:spPr>
        <p:txBody>
          <a:bodyPr/>
          <a:lstStyle/>
          <a:p>
            <a:pPr algn="l"/>
            <a:r>
              <a:rPr lang="en-US" sz="3600">
                <a:solidFill>
                  <a:srgbClr val="000080"/>
                </a:solidFill>
              </a:rPr>
              <a:t>Equilibrium</a:t>
            </a:r>
          </a:p>
        </p:txBody>
      </p:sp>
      <p:sp>
        <p:nvSpPr>
          <p:cNvPr id="206851" name="Text Box 3"/>
          <p:cNvSpPr txBox="1">
            <a:spLocks noChangeArrowheads="1"/>
          </p:cNvSpPr>
          <p:nvPr/>
        </p:nvSpPr>
        <p:spPr bwMode="auto">
          <a:xfrm>
            <a:off x="914400" y="1916832"/>
            <a:ext cx="7924800" cy="830997"/>
          </a:xfrm>
          <a:prstGeom prst="rect">
            <a:avLst/>
          </a:prstGeom>
          <a:noFill/>
          <a:ln w="9525">
            <a:noFill/>
            <a:miter lim="800000"/>
            <a:headEnd/>
            <a:tailEnd/>
          </a:ln>
          <a:effectLst/>
        </p:spPr>
        <p:txBody>
          <a:bodyPr>
            <a:spAutoFit/>
          </a:bodyPr>
          <a:lstStyle/>
          <a:p>
            <a:pPr eaLnBrk="0" hangingPunct="0">
              <a:spcBef>
                <a:spcPct val="50000"/>
              </a:spcBef>
            </a:pPr>
            <a:r>
              <a:rPr lang="en-US" sz="2400">
                <a:effectLst>
                  <a:outerShdw blurRad="38100" dist="38100" dir="2700000" algn="tl">
                    <a:srgbClr val="000000">
                      <a:alpha val="43137"/>
                    </a:srgbClr>
                  </a:outerShdw>
                </a:effectLst>
              </a:rPr>
              <a:t>Equilibrium is reached when the net rate of reaction is zero. Thus</a:t>
            </a:r>
          </a:p>
        </p:txBody>
      </p:sp>
      <p:graphicFrame>
        <p:nvGraphicFramePr>
          <p:cNvPr id="206852" name="Object 4"/>
          <p:cNvGraphicFramePr>
            <a:graphicFrameLocks noChangeAspect="1"/>
          </p:cNvGraphicFramePr>
          <p:nvPr/>
        </p:nvGraphicFramePr>
        <p:xfrm>
          <a:off x="2903538" y="3028082"/>
          <a:ext cx="2636837" cy="369888"/>
        </p:xfrm>
        <a:graphic>
          <a:graphicData uri="http://schemas.openxmlformats.org/presentationml/2006/ole">
            <mc:AlternateContent xmlns:mc="http://schemas.openxmlformats.org/markup-compatibility/2006">
              <mc:Choice xmlns:v="urn:schemas-microsoft-com:vml" Requires="v">
                <p:oleObj spid="_x0000_s206946" name="Equation" r:id="rId3" imgW="1270000" imgH="177800" progId="Equation.3">
                  <p:embed/>
                </p:oleObj>
              </mc:Choice>
              <mc:Fallback>
                <p:oleObj name="Equation" r:id="rId3" imgW="1270000" imgH="177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3538" y="3028082"/>
                        <a:ext cx="2636837" cy="369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6853" name="Object 5"/>
          <p:cNvGraphicFramePr>
            <a:graphicFrameLocks noChangeAspect="1"/>
          </p:cNvGraphicFramePr>
          <p:nvPr/>
        </p:nvGraphicFramePr>
        <p:xfrm>
          <a:off x="1987550" y="3812307"/>
          <a:ext cx="4456113" cy="846138"/>
        </p:xfrm>
        <a:graphic>
          <a:graphicData uri="http://schemas.openxmlformats.org/presentationml/2006/ole">
            <mc:AlternateContent xmlns:mc="http://schemas.openxmlformats.org/markup-compatibility/2006">
              <mc:Choice xmlns:v="urn:schemas-microsoft-com:vml" Requires="v">
                <p:oleObj spid="_x0000_s206947" name="Equation" r:id="rId5" imgW="2146300" imgH="406400" progId="Equation.3">
                  <p:embed/>
                </p:oleObj>
              </mc:Choice>
              <mc:Fallback>
                <p:oleObj name="Equation" r:id="rId5" imgW="2146300" imgH="4064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7550" y="3812307"/>
                        <a:ext cx="4456113" cy="846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854" name="Text Box 6"/>
          <p:cNvSpPr txBox="1">
            <a:spLocks noChangeArrowheads="1"/>
          </p:cNvSpPr>
          <p:nvPr/>
        </p:nvSpPr>
        <p:spPr bwMode="auto">
          <a:xfrm>
            <a:off x="898525" y="3556720"/>
            <a:ext cx="45561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or</a:t>
            </a:r>
          </a:p>
        </p:txBody>
      </p:sp>
      <p:sp>
        <p:nvSpPr>
          <p:cNvPr id="206855" name="Text Box 7"/>
          <p:cNvSpPr txBox="1">
            <a:spLocks noChangeArrowheads="1"/>
          </p:cNvSpPr>
          <p:nvPr/>
        </p:nvSpPr>
        <p:spPr bwMode="auto">
          <a:xfrm>
            <a:off x="1066800" y="5269632"/>
            <a:ext cx="7543800" cy="830997"/>
          </a:xfrm>
          <a:prstGeom prst="rect">
            <a:avLst/>
          </a:prstGeom>
          <a:noFill/>
          <a:ln w="9525">
            <a:noFill/>
            <a:miter lim="800000"/>
            <a:headEnd/>
            <a:tailEnd/>
          </a:ln>
          <a:effectLst/>
        </p:spPr>
        <p:txBody>
          <a:bodyPr>
            <a:spAutoFit/>
          </a:bodyPr>
          <a:lstStyle/>
          <a:p>
            <a:pPr eaLnBrk="0" hangingPunct="0">
              <a:spcBef>
                <a:spcPct val="50000"/>
              </a:spcBef>
            </a:pPr>
            <a:r>
              <a:rPr lang="en-US" sz="2400" dirty="0">
                <a:effectLst>
                  <a:outerShdw blurRad="38100" dist="38100" dir="2700000" algn="tl">
                    <a:srgbClr val="000000">
                      <a:alpha val="43137"/>
                    </a:srgbClr>
                  </a:outerShdw>
                </a:effectLst>
              </a:rPr>
              <a:t>This equilibrium constant tells us the extent of the reaction, NOT its speed.</a:t>
            </a:r>
          </a:p>
        </p:txBody>
      </p:sp>
      <p:sp>
        <p:nvSpPr>
          <p:cNvPr id="206856" name="Line 8"/>
          <p:cNvSpPr>
            <a:spLocks noChangeShapeType="1"/>
          </p:cNvSpPr>
          <p:nvPr/>
        </p:nvSpPr>
        <p:spPr bwMode="auto">
          <a:xfrm flipV="1">
            <a:off x="4191000" y="4507632"/>
            <a:ext cx="685800" cy="7620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6857" name="Text Box 9"/>
          <p:cNvSpPr txBox="1">
            <a:spLocks noChangeArrowheads="1"/>
          </p:cNvSpPr>
          <p:nvPr/>
        </p:nvSpPr>
        <p:spPr bwMode="auto">
          <a:xfrm>
            <a:off x="6400800" y="3004270"/>
            <a:ext cx="1695450" cy="581025"/>
          </a:xfrm>
          <a:prstGeom prst="rect">
            <a:avLst/>
          </a:prstGeom>
          <a:noFill/>
          <a:ln w="9525">
            <a:noFill/>
            <a:miter lim="800000"/>
            <a:headEnd/>
            <a:tailEnd/>
          </a:ln>
          <a:effectLst/>
        </p:spPr>
        <p:txBody>
          <a:bodyPr wrap="none">
            <a:spAutoFit/>
          </a:bodyPr>
          <a:lstStyle/>
          <a:p>
            <a:pPr eaLnBrk="0" hangingPunct="0"/>
            <a:r>
              <a:rPr lang="en-US" sz="1600">
                <a:solidFill>
                  <a:srgbClr val="FF0000"/>
                </a:solidFill>
                <a:effectLst>
                  <a:outerShdw blurRad="38100" dist="38100" dir="2700000" algn="tl">
                    <a:srgbClr val="000000">
                      <a:alpha val="43137"/>
                    </a:srgbClr>
                  </a:outerShdw>
                </a:effectLst>
              </a:rPr>
              <a:t>change in Gibb’s</a:t>
            </a:r>
          </a:p>
          <a:p>
            <a:pPr eaLnBrk="0" hangingPunct="0"/>
            <a:r>
              <a:rPr lang="en-US" sz="1600">
                <a:solidFill>
                  <a:srgbClr val="FF0000"/>
                </a:solidFill>
                <a:effectLst>
                  <a:outerShdw blurRad="38100" dist="38100" dir="2700000" algn="tl">
                    <a:srgbClr val="000000">
                      <a:alpha val="43137"/>
                    </a:srgbClr>
                  </a:outerShdw>
                </a:effectLst>
              </a:rPr>
              <a:t>free energy</a:t>
            </a:r>
          </a:p>
        </p:txBody>
      </p:sp>
      <p:sp>
        <p:nvSpPr>
          <p:cNvPr id="206858" name="Line 10"/>
          <p:cNvSpPr>
            <a:spLocks noChangeShapeType="1"/>
          </p:cNvSpPr>
          <p:nvPr/>
        </p:nvSpPr>
        <p:spPr bwMode="auto">
          <a:xfrm flipH="1">
            <a:off x="5943600" y="3288432"/>
            <a:ext cx="533400" cy="6858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idx="4294967295"/>
          </p:nvPr>
        </p:nvSpPr>
        <p:spPr>
          <a:xfrm>
            <a:off x="533400" y="38100"/>
            <a:ext cx="8229600" cy="1143000"/>
          </a:xfrm>
        </p:spPr>
        <p:txBody>
          <a:bodyPr/>
          <a:lstStyle/>
          <a:p>
            <a:pPr algn="l"/>
            <a:r>
              <a:rPr lang="en-US" sz="3200" b="1" dirty="0">
                <a:solidFill>
                  <a:srgbClr val="000066"/>
                </a:solidFill>
              </a:rPr>
              <a:t>Quasi-Steady State Approximation</a:t>
            </a:r>
          </a:p>
        </p:txBody>
      </p:sp>
      <p:sp>
        <p:nvSpPr>
          <p:cNvPr id="49155" name="Content Placeholder 2"/>
          <p:cNvSpPr>
            <a:spLocks noGrp="1"/>
          </p:cNvSpPr>
          <p:nvPr>
            <p:ph idx="4294967295"/>
          </p:nvPr>
        </p:nvSpPr>
        <p:spPr>
          <a:xfrm>
            <a:off x="971550" y="1773238"/>
            <a:ext cx="4176713" cy="1008062"/>
          </a:xfrm>
        </p:spPr>
        <p:txBody>
          <a:bodyPr/>
          <a:lstStyle/>
          <a:p>
            <a:r>
              <a:rPr lang="en-US" sz="2400" b="1"/>
              <a:t>The QSSA is written as:</a:t>
            </a:r>
          </a:p>
        </p:txBody>
      </p:sp>
      <p:grpSp>
        <p:nvGrpSpPr>
          <p:cNvPr id="49161" name="Group 9"/>
          <p:cNvGrpSpPr>
            <a:grpSpLocks/>
          </p:cNvGrpSpPr>
          <p:nvPr/>
        </p:nvGrpSpPr>
        <p:grpSpPr bwMode="auto">
          <a:xfrm>
            <a:off x="5292725" y="1628775"/>
            <a:ext cx="1266825" cy="1143000"/>
            <a:chOff x="3585" y="960"/>
            <a:chExt cx="798" cy="720"/>
          </a:xfrm>
        </p:grpSpPr>
        <p:sp>
          <p:nvSpPr>
            <p:cNvPr id="49157" name="Rectangle 5"/>
            <p:cNvSpPr>
              <a:spLocks noChangeArrowheads="1"/>
            </p:cNvSpPr>
            <p:nvPr/>
          </p:nvSpPr>
          <p:spPr bwMode="auto">
            <a:xfrm>
              <a:off x="3585" y="960"/>
              <a:ext cx="798" cy="72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49158" name="Object 6"/>
            <p:cNvGraphicFramePr>
              <a:graphicFrameLocks noChangeAspect="1"/>
            </p:cNvGraphicFramePr>
            <p:nvPr/>
          </p:nvGraphicFramePr>
          <p:xfrm>
            <a:off x="3585" y="1020"/>
            <a:ext cx="798" cy="660"/>
          </p:xfrm>
          <a:graphic>
            <a:graphicData uri="http://schemas.openxmlformats.org/presentationml/2006/ole">
              <mc:AlternateContent xmlns:mc="http://schemas.openxmlformats.org/markup-compatibility/2006">
                <mc:Choice xmlns:v="urn:schemas-microsoft-com:vml" Requires="v">
                  <p:oleObj spid="_x0000_s49296" name="Equation" r:id="rId4" imgW="444500" imgH="368300" progId="Equation.3">
                    <p:embed/>
                  </p:oleObj>
                </mc:Choice>
                <mc:Fallback>
                  <p:oleObj name="Equation" r:id="rId4" imgW="444500" imgH="36830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5" y="1020"/>
                          <a:ext cx="798"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49162" name="Group 10"/>
          <p:cNvGrpSpPr>
            <a:grpSpLocks/>
          </p:cNvGrpSpPr>
          <p:nvPr/>
        </p:nvGrpSpPr>
        <p:grpSpPr bwMode="auto">
          <a:xfrm>
            <a:off x="971550" y="2924175"/>
            <a:ext cx="7543800" cy="3429000"/>
            <a:chOff x="612" y="1933"/>
            <a:chExt cx="4752" cy="2160"/>
          </a:xfrm>
        </p:grpSpPr>
        <p:sp>
          <p:nvSpPr>
            <p:cNvPr id="49156" name="Rectangle 3"/>
            <p:cNvSpPr>
              <a:spLocks noChangeArrowheads="1"/>
            </p:cNvSpPr>
            <p:nvPr/>
          </p:nvSpPr>
          <p:spPr bwMode="auto">
            <a:xfrm>
              <a:off x="612" y="1933"/>
              <a:ext cx="4752" cy="216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49159" name="Object 7"/>
            <p:cNvGraphicFramePr>
              <a:graphicFrameLocks noChangeAspect="1"/>
            </p:cNvGraphicFramePr>
            <p:nvPr/>
          </p:nvGraphicFramePr>
          <p:xfrm>
            <a:off x="1354" y="2250"/>
            <a:ext cx="2938" cy="364"/>
          </p:xfrm>
          <a:graphic>
            <a:graphicData uri="http://schemas.openxmlformats.org/presentationml/2006/ole">
              <mc:AlternateContent xmlns:mc="http://schemas.openxmlformats.org/markup-compatibility/2006">
                <mc:Choice xmlns:v="urn:schemas-microsoft-com:vml" Requires="v">
                  <p:oleObj spid="_x0000_s49297" name="Equation" r:id="rId6" imgW="1638300" imgH="203200" progId="Equation.3">
                    <p:embed/>
                  </p:oleObj>
                </mc:Choice>
                <mc:Fallback>
                  <p:oleObj name="Equation" r:id="rId6" imgW="1638300" imgH="203200" progId="Equation.3">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54" y="2250"/>
                          <a:ext cx="2938" cy="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60" name="Object 8"/>
            <p:cNvGraphicFramePr>
              <a:graphicFrameLocks noChangeAspect="1"/>
            </p:cNvGraphicFramePr>
            <p:nvPr/>
          </p:nvGraphicFramePr>
          <p:xfrm>
            <a:off x="1957" y="2922"/>
            <a:ext cx="1912" cy="728"/>
          </p:xfrm>
          <a:graphic>
            <a:graphicData uri="http://schemas.openxmlformats.org/presentationml/2006/ole">
              <mc:AlternateContent xmlns:mc="http://schemas.openxmlformats.org/markup-compatibility/2006">
                <mc:Choice xmlns:v="urn:schemas-microsoft-com:vml" Requires="v">
                  <p:oleObj spid="_x0000_s49298" name="Equation" r:id="rId8" imgW="1066800" imgH="406400" progId="Equation.3">
                    <p:embed/>
                  </p:oleObj>
                </mc:Choice>
                <mc:Fallback>
                  <p:oleObj name="Equation" r:id="rId8" imgW="1066800" imgH="406400"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57" y="2922"/>
                          <a:ext cx="1912" cy="7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a:xfrm>
            <a:off x="301625" y="228600"/>
            <a:ext cx="8510588" cy="896938"/>
          </a:xfrm>
        </p:spPr>
        <p:txBody>
          <a:bodyPr/>
          <a:lstStyle/>
          <a:p>
            <a:pPr algn="l"/>
            <a:r>
              <a:rPr lang="en-US" sz="3200" b="1" dirty="0" err="1">
                <a:solidFill>
                  <a:srgbClr val="000066"/>
                </a:solidFill>
              </a:rPr>
              <a:t>Michaelis-Menten</a:t>
            </a:r>
            <a:r>
              <a:rPr lang="en-US" sz="3200" b="1" dirty="0">
                <a:solidFill>
                  <a:srgbClr val="000066"/>
                </a:solidFill>
              </a:rPr>
              <a:t> Kinetics</a:t>
            </a:r>
          </a:p>
        </p:txBody>
      </p:sp>
      <p:sp>
        <p:nvSpPr>
          <p:cNvPr id="51203" name="Content Placeholder 2"/>
          <p:cNvSpPr>
            <a:spLocks noGrp="1"/>
          </p:cNvSpPr>
          <p:nvPr>
            <p:ph idx="4294967295"/>
          </p:nvPr>
        </p:nvSpPr>
        <p:spPr>
          <a:xfrm>
            <a:off x="395288" y="1563688"/>
            <a:ext cx="8302625" cy="1152525"/>
          </a:xfrm>
        </p:spPr>
        <p:txBody>
          <a:bodyPr/>
          <a:lstStyle/>
          <a:p>
            <a:pPr algn="just"/>
            <a:r>
              <a:rPr lang="en-US" sz="2400" b="1"/>
              <a:t>A simple substitution shows that we have derived the Michaelis-Mention kinetic form that is widely applied in modelling biochemical reactions.</a:t>
            </a:r>
          </a:p>
        </p:txBody>
      </p:sp>
      <p:grpSp>
        <p:nvGrpSpPr>
          <p:cNvPr id="51208" name="Group 8"/>
          <p:cNvGrpSpPr>
            <a:grpSpLocks/>
          </p:cNvGrpSpPr>
          <p:nvPr/>
        </p:nvGrpSpPr>
        <p:grpSpPr bwMode="auto">
          <a:xfrm>
            <a:off x="898525" y="3219450"/>
            <a:ext cx="7467600" cy="2514600"/>
            <a:chOff x="624" y="2448"/>
            <a:chExt cx="4704" cy="1584"/>
          </a:xfrm>
        </p:grpSpPr>
        <p:sp>
          <p:nvSpPr>
            <p:cNvPr id="51204" name="Rectangle 3"/>
            <p:cNvSpPr>
              <a:spLocks noChangeArrowheads="1"/>
            </p:cNvSpPr>
            <p:nvPr/>
          </p:nvSpPr>
          <p:spPr bwMode="auto">
            <a:xfrm>
              <a:off x="624" y="2448"/>
              <a:ext cx="4704" cy="1584"/>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51205" name="Object 5"/>
            <p:cNvGraphicFramePr>
              <a:graphicFrameLocks noChangeAspect="1"/>
            </p:cNvGraphicFramePr>
            <p:nvPr/>
          </p:nvGraphicFramePr>
          <p:xfrm>
            <a:off x="1013" y="2922"/>
            <a:ext cx="1548" cy="728"/>
          </p:xfrm>
          <a:graphic>
            <a:graphicData uri="http://schemas.openxmlformats.org/presentationml/2006/ole">
              <mc:AlternateContent xmlns:mc="http://schemas.openxmlformats.org/markup-compatibility/2006">
                <mc:Choice xmlns:v="urn:schemas-microsoft-com:vml" Requires="v">
                  <p:oleObj spid="_x0000_s51343" name="Equation" r:id="rId4" imgW="863600" imgH="406400" progId="Equation.3">
                    <p:embed/>
                  </p:oleObj>
                </mc:Choice>
                <mc:Fallback>
                  <p:oleObj name="Equation" r:id="rId4" imgW="863600" imgH="4064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3" y="2922"/>
                          <a:ext cx="1548" cy="7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6" name="Object 6"/>
            <p:cNvGraphicFramePr>
              <a:graphicFrameLocks noChangeAspect="1"/>
            </p:cNvGraphicFramePr>
            <p:nvPr/>
          </p:nvGraphicFramePr>
          <p:xfrm>
            <a:off x="3239" y="2488"/>
            <a:ext cx="1201" cy="364"/>
          </p:xfrm>
          <a:graphic>
            <a:graphicData uri="http://schemas.openxmlformats.org/presentationml/2006/ole">
              <mc:AlternateContent xmlns:mc="http://schemas.openxmlformats.org/markup-compatibility/2006">
                <mc:Choice xmlns:v="urn:schemas-microsoft-com:vml" Requires="v">
                  <p:oleObj spid="_x0000_s51344" name="Equation" r:id="rId6" imgW="647700" imgH="177800" progId="Equation.3">
                    <p:embed/>
                  </p:oleObj>
                </mc:Choice>
                <mc:Fallback>
                  <p:oleObj name="Equation" r:id="rId6" imgW="647700" imgH="17780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9" y="2488"/>
                          <a:ext cx="1201" cy="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7" name="Object 7"/>
            <p:cNvGraphicFramePr>
              <a:graphicFrameLocks noChangeAspect="1"/>
            </p:cNvGraphicFramePr>
            <p:nvPr/>
          </p:nvGraphicFramePr>
          <p:xfrm>
            <a:off x="3206" y="3060"/>
            <a:ext cx="1460" cy="832"/>
          </p:xfrm>
          <a:graphic>
            <a:graphicData uri="http://schemas.openxmlformats.org/presentationml/2006/ole">
              <mc:AlternateContent xmlns:mc="http://schemas.openxmlformats.org/markup-compatibility/2006">
                <mc:Choice xmlns:v="urn:schemas-microsoft-com:vml" Requires="v">
                  <p:oleObj spid="_x0000_s51345" name="Equation" r:id="rId8" imgW="787400" imgH="406400" progId="Equation.3">
                    <p:embed/>
                  </p:oleObj>
                </mc:Choice>
                <mc:Fallback>
                  <p:oleObj name="Equation" r:id="rId8" imgW="787400" imgH="406400" progId="Equation.3">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6" y="3060"/>
                          <a:ext cx="1460" cy="8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idx="4294967295"/>
          </p:nvPr>
        </p:nvSpPr>
        <p:spPr/>
        <p:txBody>
          <a:bodyPr/>
          <a:lstStyle/>
          <a:p>
            <a:pPr algn="l"/>
            <a:r>
              <a:rPr lang="en-US" sz="3200" b="1" dirty="0">
                <a:solidFill>
                  <a:srgbClr val="000066"/>
                </a:solidFill>
              </a:rPr>
              <a:t>Problem with QSSA</a:t>
            </a:r>
          </a:p>
        </p:txBody>
      </p:sp>
      <p:sp>
        <p:nvSpPr>
          <p:cNvPr id="53251" name="Content Placeholder 2"/>
          <p:cNvSpPr>
            <a:spLocks noGrp="1"/>
          </p:cNvSpPr>
          <p:nvPr>
            <p:ph idx="4294967295"/>
          </p:nvPr>
        </p:nvSpPr>
        <p:spPr>
          <a:xfrm>
            <a:off x="900113" y="2132013"/>
            <a:ext cx="7439025" cy="2881312"/>
          </a:xfrm>
        </p:spPr>
        <p:txBody>
          <a:bodyPr/>
          <a:lstStyle/>
          <a:p>
            <a:r>
              <a:rPr lang="en-US" sz="2400" b="1"/>
              <a:t>By assuming that </a:t>
            </a:r>
            <a:r>
              <a:rPr lang="en-US" sz="2400" b="1" i="1"/>
              <a:t>dc/dt = 0</a:t>
            </a:r>
            <a:r>
              <a:rPr lang="en-US" sz="2400" b="1"/>
              <a:t>, we changed the nature of the model from 2 ODEs to one ODE and one algebraic expression.  There must be consequences for doing this.</a:t>
            </a:r>
          </a:p>
          <a:p>
            <a:endParaRPr lang="en-US" sz="2400" b="1"/>
          </a:p>
          <a:p>
            <a:r>
              <a:rPr lang="en-US" sz="2400" b="1"/>
              <a:t>To see which timescales QSSA is valid on, let’s nondimensionalize.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dissolve">
                                      <p:cBhvr>
                                        <p:cTn id="12"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395536" y="228600"/>
            <a:ext cx="8062664" cy="1143000"/>
          </a:xfrm>
        </p:spPr>
        <p:txBody>
          <a:bodyPr/>
          <a:lstStyle/>
          <a:p>
            <a:pPr algn="l"/>
            <a:r>
              <a:rPr lang="en-US" sz="3200" b="1" dirty="0" err="1">
                <a:solidFill>
                  <a:srgbClr val="000066"/>
                </a:solidFill>
              </a:rPr>
              <a:t>Nondimensionalization</a:t>
            </a:r>
            <a:endParaRPr lang="en-US" sz="3200" b="1" dirty="0">
              <a:solidFill>
                <a:srgbClr val="000066"/>
              </a:solidFill>
            </a:endParaRPr>
          </a:p>
        </p:txBody>
      </p:sp>
      <p:sp>
        <p:nvSpPr>
          <p:cNvPr id="54275" name="Content Placeholder 2"/>
          <p:cNvSpPr>
            <a:spLocks noGrp="1"/>
          </p:cNvSpPr>
          <p:nvPr>
            <p:ph idx="4294967295"/>
          </p:nvPr>
        </p:nvSpPr>
        <p:spPr>
          <a:xfrm>
            <a:off x="323850" y="4797425"/>
            <a:ext cx="8540750" cy="1393825"/>
          </a:xfrm>
        </p:spPr>
        <p:txBody>
          <a:bodyPr/>
          <a:lstStyle/>
          <a:p>
            <a:r>
              <a:rPr lang="en-US" sz="2400" b="1"/>
              <a:t>The ligand and complexes are scaled by their initial conditions.  Time is scaled by receptor density multiplied by the association rate.</a:t>
            </a:r>
          </a:p>
        </p:txBody>
      </p:sp>
      <p:grpSp>
        <p:nvGrpSpPr>
          <p:cNvPr id="54284" name="Group 12"/>
          <p:cNvGrpSpPr>
            <a:grpSpLocks/>
          </p:cNvGrpSpPr>
          <p:nvPr/>
        </p:nvGrpSpPr>
        <p:grpSpPr bwMode="auto">
          <a:xfrm>
            <a:off x="1038225" y="1598613"/>
            <a:ext cx="7038975" cy="2667000"/>
            <a:chOff x="654" y="1007"/>
            <a:chExt cx="4434" cy="1680"/>
          </a:xfrm>
        </p:grpSpPr>
        <p:sp>
          <p:nvSpPr>
            <p:cNvPr id="54276" name="Rectangle 13"/>
            <p:cNvSpPr>
              <a:spLocks noChangeArrowheads="1"/>
            </p:cNvSpPr>
            <p:nvPr/>
          </p:nvSpPr>
          <p:spPr bwMode="auto">
            <a:xfrm>
              <a:off x="1200" y="1007"/>
              <a:ext cx="3360" cy="864"/>
            </a:xfrm>
            <a:prstGeom prst="rect">
              <a:avLst/>
            </a:prstGeom>
            <a:solidFill>
              <a:schemeClr val="accent1"/>
            </a:solidFill>
            <a:ln w="9525">
              <a:solidFill>
                <a:schemeClr val="tx1"/>
              </a:solidFill>
              <a:round/>
              <a:headEnd/>
              <a:tailEnd/>
            </a:ln>
          </p:spPr>
          <p:txBody>
            <a:bodyPr/>
            <a:lstStyle/>
            <a:p>
              <a:pPr defTabSz="457200" eaLnBrk="0" hangingPunct="0"/>
              <a:endParaRPr lang="en-US" sz="4400">
                <a:solidFill>
                  <a:schemeClr val="tx2"/>
                </a:solidFill>
                <a:latin typeface="Adobe Caslon Pro" pitchFamily="-65" charset="0"/>
                <a:ea typeface="ＭＳ Ｐゴシック" pitchFamily="-65" charset="-128"/>
              </a:endParaRPr>
            </a:p>
          </p:txBody>
        </p:sp>
        <p:graphicFrame>
          <p:nvGraphicFramePr>
            <p:cNvPr id="54277" name="Object 5"/>
            <p:cNvGraphicFramePr>
              <a:graphicFrameLocks noChangeAspect="1"/>
            </p:cNvGraphicFramePr>
            <p:nvPr/>
          </p:nvGraphicFramePr>
          <p:xfrm>
            <a:off x="1632" y="1112"/>
            <a:ext cx="612" cy="577"/>
          </p:xfrm>
          <a:graphic>
            <a:graphicData uri="http://schemas.openxmlformats.org/presentationml/2006/ole">
              <mc:AlternateContent xmlns:mc="http://schemas.openxmlformats.org/markup-compatibility/2006">
                <mc:Choice xmlns:v="urn:schemas-microsoft-com:vml" Requires="v">
                  <p:oleObj spid="_x0000_s54548" name="Equation" r:id="rId3" imgW="431800" imgH="406400" progId="Equation.3">
                    <p:embed/>
                  </p:oleObj>
                </mc:Choice>
                <mc:Fallback>
                  <p:oleObj name="Equation" r:id="rId3" imgW="431800" imgH="4064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2" y="1112"/>
                          <a:ext cx="612"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4278" name="Object 6"/>
            <p:cNvGraphicFramePr>
              <a:graphicFrameLocks noChangeAspect="1"/>
            </p:cNvGraphicFramePr>
            <p:nvPr/>
          </p:nvGraphicFramePr>
          <p:xfrm>
            <a:off x="3588" y="1085"/>
            <a:ext cx="810" cy="576"/>
          </p:xfrm>
          <a:graphic>
            <a:graphicData uri="http://schemas.openxmlformats.org/presentationml/2006/ole">
              <mc:AlternateContent xmlns:mc="http://schemas.openxmlformats.org/markup-compatibility/2006">
                <mc:Choice xmlns:v="urn:schemas-microsoft-com:vml" Requires="v">
                  <p:oleObj spid="_x0000_s54549" name="Equation" r:id="rId5" imgW="571500" imgH="406400" progId="Equation.3">
                    <p:embed/>
                  </p:oleObj>
                </mc:Choice>
                <mc:Fallback>
                  <p:oleObj name="Equation" r:id="rId5" imgW="571500" imgH="4064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8" y="1085"/>
                          <a:ext cx="810" cy="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4279" name="Object 7"/>
            <p:cNvGraphicFramePr>
              <a:graphicFrameLocks noChangeAspect="1"/>
            </p:cNvGraphicFramePr>
            <p:nvPr/>
          </p:nvGraphicFramePr>
          <p:xfrm>
            <a:off x="2676" y="1112"/>
            <a:ext cx="540" cy="577"/>
          </p:xfrm>
          <a:graphic>
            <a:graphicData uri="http://schemas.openxmlformats.org/presentationml/2006/ole">
              <mc:AlternateContent xmlns:mc="http://schemas.openxmlformats.org/markup-compatibility/2006">
                <mc:Choice xmlns:v="urn:schemas-microsoft-com:vml" Requires="v">
                  <p:oleObj spid="_x0000_s54550" name="Equation" r:id="rId7" imgW="381000" imgH="406400" progId="Equation.3">
                    <p:embed/>
                  </p:oleObj>
                </mc:Choice>
                <mc:Fallback>
                  <p:oleObj name="Equation" r:id="rId7" imgW="381000" imgH="4064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6" y="1112"/>
                          <a:ext cx="540"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4280" name="Rectangle 17"/>
            <p:cNvSpPr>
              <a:spLocks noChangeArrowheads="1"/>
            </p:cNvSpPr>
            <p:nvPr/>
          </p:nvSpPr>
          <p:spPr bwMode="auto">
            <a:xfrm>
              <a:off x="654" y="1871"/>
              <a:ext cx="4434" cy="816"/>
            </a:xfrm>
            <a:prstGeom prst="rect">
              <a:avLst/>
            </a:prstGeom>
            <a:solidFill>
              <a:schemeClr val="accent1"/>
            </a:solidFill>
            <a:ln w="9525">
              <a:solidFill>
                <a:schemeClr val="tx1"/>
              </a:solidFill>
              <a:round/>
              <a:headEnd/>
              <a:tailEnd/>
            </a:ln>
          </p:spPr>
          <p:txBody>
            <a:bodyPr/>
            <a:lstStyle/>
            <a:p>
              <a:pPr defTabSz="457200" eaLnBrk="0" hangingPunct="0"/>
              <a:endParaRPr lang="en-US" sz="4400">
                <a:solidFill>
                  <a:schemeClr val="tx2"/>
                </a:solidFill>
                <a:latin typeface="Adobe Caslon Pro" pitchFamily="-65" charset="0"/>
                <a:ea typeface="ＭＳ Ｐゴシック" pitchFamily="-65" charset="-128"/>
              </a:endParaRPr>
            </a:p>
          </p:txBody>
        </p:sp>
        <p:graphicFrame>
          <p:nvGraphicFramePr>
            <p:cNvPr id="54281" name="Object 9"/>
            <p:cNvGraphicFramePr>
              <a:graphicFrameLocks noChangeAspect="1"/>
            </p:cNvGraphicFramePr>
            <p:nvPr/>
          </p:nvGraphicFramePr>
          <p:xfrm>
            <a:off x="912" y="1966"/>
            <a:ext cx="576" cy="577"/>
          </p:xfrm>
          <a:graphic>
            <a:graphicData uri="http://schemas.openxmlformats.org/presentationml/2006/ole">
              <mc:AlternateContent xmlns:mc="http://schemas.openxmlformats.org/markup-compatibility/2006">
                <mc:Choice xmlns:v="urn:schemas-microsoft-com:vml" Requires="v">
                  <p:oleObj spid="_x0000_s54551" name="Equation" r:id="rId9" imgW="406400" imgH="406400" progId="Equation.3">
                    <p:embed/>
                  </p:oleObj>
                </mc:Choice>
                <mc:Fallback>
                  <p:oleObj name="Equation" r:id="rId9" imgW="406400" imgH="40640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2" y="1966"/>
                          <a:ext cx="576"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4282" name="Object 10"/>
            <p:cNvGraphicFramePr>
              <a:graphicFrameLocks noChangeAspect="1"/>
            </p:cNvGraphicFramePr>
            <p:nvPr/>
          </p:nvGraphicFramePr>
          <p:xfrm>
            <a:off x="2244" y="1966"/>
            <a:ext cx="1044" cy="577"/>
          </p:xfrm>
          <a:graphic>
            <a:graphicData uri="http://schemas.openxmlformats.org/presentationml/2006/ole">
              <mc:AlternateContent xmlns:mc="http://schemas.openxmlformats.org/markup-compatibility/2006">
                <mc:Choice xmlns:v="urn:schemas-microsoft-com:vml" Requires="v">
                  <p:oleObj spid="_x0000_s54552" name="Equation" r:id="rId11" imgW="736600" imgH="406400" progId="Equation.3">
                    <p:embed/>
                  </p:oleObj>
                </mc:Choice>
                <mc:Fallback>
                  <p:oleObj name="Equation" r:id="rId11" imgW="736600" imgH="406400" progId="Equation.3">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44" y="1966"/>
                          <a:ext cx="1044"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4283" name="Object 11"/>
            <p:cNvGraphicFramePr>
              <a:graphicFrameLocks noChangeAspect="1"/>
            </p:cNvGraphicFramePr>
            <p:nvPr/>
          </p:nvGraphicFramePr>
          <p:xfrm>
            <a:off x="4011" y="1939"/>
            <a:ext cx="774" cy="576"/>
          </p:xfrm>
          <a:graphic>
            <a:graphicData uri="http://schemas.openxmlformats.org/presentationml/2006/ole">
              <mc:AlternateContent xmlns:mc="http://schemas.openxmlformats.org/markup-compatibility/2006">
                <mc:Choice xmlns:v="urn:schemas-microsoft-com:vml" Requires="v">
                  <p:oleObj spid="_x0000_s54553" name="Equation" r:id="rId13" imgW="546100" imgH="406400" progId="Equation.3">
                    <p:embed/>
                  </p:oleObj>
                </mc:Choice>
                <mc:Fallback>
                  <p:oleObj name="Equation" r:id="rId13" imgW="546100" imgH="406400" progId="Equation.3">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11" y="1939"/>
                          <a:ext cx="774" cy="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a:xfrm>
            <a:off x="301625" y="228600"/>
            <a:ext cx="8510588" cy="896938"/>
          </a:xfrm>
        </p:spPr>
        <p:txBody>
          <a:bodyPr/>
          <a:lstStyle/>
          <a:p>
            <a:pPr algn="l"/>
            <a:r>
              <a:rPr lang="en-US" sz="3200" b="1" dirty="0" err="1">
                <a:solidFill>
                  <a:srgbClr val="000066"/>
                </a:solidFill>
              </a:rPr>
              <a:t>Nondimensional</a:t>
            </a:r>
            <a:r>
              <a:rPr lang="en-US" sz="3200" b="1" dirty="0">
                <a:solidFill>
                  <a:srgbClr val="000066"/>
                </a:solidFill>
              </a:rPr>
              <a:t> Equations</a:t>
            </a:r>
          </a:p>
        </p:txBody>
      </p:sp>
      <p:sp>
        <p:nvSpPr>
          <p:cNvPr id="55299" name="Content Placeholder 2"/>
          <p:cNvSpPr>
            <a:spLocks noGrp="1"/>
          </p:cNvSpPr>
          <p:nvPr>
            <p:ph idx="4294967295"/>
          </p:nvPr>
        </p:nvSpPr>
        <p:spPr>
          <a:xfrm>
            <a:off x="685800" y="5157788"/>
            <a:ext cx="7772400" cy="911225"/>
          </a:xfrm>
        </p:spPr>
        <p:txBody>
          <a:bodyPr/>
          <a:lstStyle/>
          <a:p>
            <a:r>
              <a:rPr lang="en-US" sz="2400" b="1"/>
              <a:t>Now we see that assuming </a:t>
            </a:r>
            <a:r>
              <a:rPr lang="en-US" sz="2400" b="1" i="1"/>
              <a:t>dc/dt = 0</a:t>
            </a:r>
            <a:r>
              <a:rPr lang="en-US" sz="2400" b="1"/>
              <a:t> is equivalent to assuming that </a:t>
            </a:r>
            <a:r>
              <a:rPr lang="en-US" sz="2400" b="1" i="1">
                <a:latin typeface="Symbol" pitchFamily="18" charset="2"/>
              </a:rPr>
              <a:t>e</a:t>
            </a:r>
            <a:r>
              <a:rPr lang="en-US" sz="2400" b="1"/>
              <a:t> &lt;&lt; 1, which means </a:t>
            </a:r>
            <a:r>
              <a:rPr lang="en-US" sz="2400" b="1" i="1"/>
              <a:t>r</a:t>
            </a:r>
            <a:r>
              <a:rPr lang="en-US" sz="2400" b="1" i="1" baseline="-25000"/>
              <a:t>0</a:t>
            </a:r>
            <a:r>
              <a:rPr lang="en-US" sz="2400" b="1" i="1"/>
              <a:t> &lt;&lt; n</a:t>
            </a:r>
            <a:r>
              <a:rPr lang="en-US" sz="2400" b="1" i="1" baseline="-25000"/>
              <a:t>0</a:t>
            </a:r>
            <a:r>
              <a:rPr lang="en-US" sz="2400" b="1"/>
              <a:t>.</a:t>
            </a:r>
          </a:p>
        </p:txBody>
      </p:sp>
      <p:grpSp>
        <p:nvGrpSpPr>
          <p:cNvPr id="55305" name="Group 9"/>
          <p:cNvGrpSpPr>
            <a:grpSpLocks/>
          </p:cNvGrpSpPr>
          <p:nvPr/>
        </p:nvGrpSpPr>
        <p:grpSpPr bwMode="auto">
          <a:xfrm>
            <a:off x="458788" y="1557338"/>
            <a:ext cx="8001000" cy="3048000"/>
            <a:chOff x="288" y="1104"/>
            <a:chExt cx="5040" cy="1920"/>
          </a:xfrm>
        </p:grpSpPr>
        <p:sp>
          <p:nvSpPr>
            <p:cNvPr id="55300" name="Rectangle 4"/>
            <p:cNvSpPr>
              <a:spLocks noChangeArrowheads="1"/>
            </p:cNvSpPr>
            <p:nvPr/>
          </p:nvSpPr>
          <p:spPr bwMode="auto">
            <a:xfrm>
              <a:off x="288" y="1104"/>
              <a:ext cx="5040" cy="192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55301" name="Object 5"/>
            <p:cNvGraphicFramePr>
              <a:graphicFrameLocks noChangeAspect="1"/>
            </p:cNvGraphicFramePr>
            <p:nvPr/>
          </p:nvGraphicFramePr>
          <p:xfrm>
            <a:off x="889" y="1318"/>
            <a:ext cx="2526" cy="660"/>
          </p:xfrm>
          <a:graphic>
            <a:graphicData uri="http://schemas.openxmlformats.org/presentationml/2006/ole">
              <mc:AlternateContent xmlns:mc="http://schemas.openxmlformats.org/markup-compatibility/2006">
                <mc:Choice xmlns:v="urn:schemas-microsoft-com:vml" Requires="v">
                  <p:oleObj spid="_x0000_s55483" name="Equation" r:id="rId3" imgW="1409700" imgH="368300" progId="Equation.3">
                    <p:embed/>
                  </p:oleObj>
                </mc:Choice>
                <mc:Fallback>
                  <p:oleObj name="Equation" r:id="rId3" imgW="1409700" imgH="3683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 y="1318"/>
                          <a:ext cx="2526"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2" name="Object 6"/>
            <p:cNvGraphicFramePr>
              <a:graphicFrameLocks noChangeAspect="1"/>
            </p:cNvGraphicFramePr>
            <p:nvPr/>
          </p:nvGraphicFramePr>
          <p:xfrm>
            <a:off x="1236" y="2098"/>
            <a:ext cx="2095" cy="660"/>
          </p:xfrm>
          <a:graphic>
            <a:graphicData uri="http://schemas.openxmlformats.org/presentationml/2006/ole">
              <mc:AlternateContent xmlns:mc="http://schemas.openxmlformats.org/markup-compatibility/2006">
                <mc:Choice xmlns:v="urn:schemas-microsoft-com:vml" Requires="v">
                  <p:oleObj spid="_x0000_s55484" name="Equation" r:id="rId5" imgW="1168400" imgH="368300" progId="Equation.3">
                    <p:embed/>
                  </p:oleObj>
                </mc:Choice>
                <mc:Fallback>
                  <p:oleObj name="Equation" r:id="rId5" imgW="11684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6" y="2098"/>
                          <a:ext cx="2095"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3" name="Object 7"/>
            <p:cNvGraphicFramePr>
              <a:graphicFrameLocks noChangeAspect="1"/>
            </p:cNvGraphicFramePr>
            <p:nvPr/>
          </p:nvGraphicFramePr>
          <p:xfrm>
            <a:off x="3922" y="1532"/>
            <a:ext cx="865" cy="273"/>
          </p:xfrm>
          <a:graphic>
            <a:graphicData uri="http://schemas.openxmlformats.org/presentationml/2006/ole">
              <mc:AlternateContent xmlns:mc="http://schemas.openxmlformats.org/markup-compatibility/2006">
                <mc:Choice xmlns:v="urn:schemas-microsoft-com:vml" Requires="v">
                  <p:oleObj spid="_x0000_s55485" name="Equation" r:id="rId7" imgW="482600" imgH="152400" progId="Equation.3">
                    <p:embed/>
                  </p:oleObj>
                </mc:Choice>
                <mc:Fallback>
                  <p:oleObj name="Equation" r:id="rId7" imgW="482600" imgH="1524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2" y="1532"/>
                          <a:ext cx="865"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4" name="Object 8"/>
            <p:cNvGraphicFramePr>
              <a:graphicFrameLocks noChangeAspect="1"/>
            </p:cNvGraphicFramePr>
            <p:nvPr/>
          </p:nvGraphicFramePr>
          <p:xfrm>
            <a:off x="3899" y="2300"/>
            <a:ext cx="910" cy="273"/>
          </p:xfrm>
          <a:graphic>
            <a:graphicData uri="http://schemas.openxmlformats.org/presentationml/2006/ole">
              <mc:AlternateContent xmlns:mc="http://schemas.openxmlformats.org/markup-compatibility/2006">
                <mc:Choice xmlns:v="urn:schemas-microsoft-com:vml" Requires="v">
                  <p:oleObj spid="_x0000_s55486" name="Equation" r:id="rId9" imgW="508000" imgH="152400" progId="Equation.3">
                    <p:embed/>
                  </p:oleObj>
                </mc:Choice>
                <mc:Fallback>
                  <p:oleObj name="Equation" r:id="rId9" imgW="508000" imgH="152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99" y="2300"/>
                          <a:ext cx="910"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539552" y="109538"/>
            <a:ext cx="7918648" cy="727075"/>
          </a:xfrm>
        </p:spPr>
        <p:txBody>
          <a:bodyPr/>
          <a:lstStyle/>
          <a:p>
            <a:pPr algn="l"/>
            <a:r>
              <a:rPr lang="en-US" sz="3200" b="1">
                <a:solidFill>
                  <a:srgbClr val="000066"/>
                </a:solidFill>
                <a:effectLst>
                  <a:outerShdw blurRad="38100" dist="38100" dir="2700000" algn="tl">
                    <a:srgbClr val="000000">
                      <a:alpha val="43137"/>
                    </a:srgbClr>
                  </a:outerShdw>
                </a:effectLst>
              </a:rPr>
              <a:t>Validity of QSSA</a:t>
            </a:r>
          </a:p>
        </p:txBody>
      </p:sp>
      <p:sp>
        <p:nvSpPr>
          <p:cNvPr id="56323" name="Content Placeholder 2"/>
          <p:cNvSpPr>
            <a:spLocks noGrp="1"/>
          </p:cNvSpPr>
          <p:nvPr>
            <p:ph idx="4294967295"/>
          </p:nvPr>
        </p:nvSpPr>
        <p:spPr>
          <a:xfrm>
            <a:off x="762000" y="990600"/>
            <a:ext cx="7772400" cy="1214438"/>
          </a:xfrm>
        </p:spPr>
        <p:txBody>
          <a:bodyPr/>
          <a:lstStyle/>
          <a:p>
            <a:r>
              <a:rPr lang="en-US" sz="2400" b="1"/>
              <a:t>So, on timescales of the order 1/(k</a:t>
            </a:r>
            <a:r>
              <a:rPr lang="en-US" sz="2400" b="1" baseline="-25000"/>
              <a:t>1</a:t>
            </a:r>
            <a:r>
              <a:rPr lang="en-US" sz="2400" b="1"/>
              <a:t>r</a:t>
            </a:r>
            <a:r>
              <a:rPr lang="en-US" sz="2400" b="1" baseline="-25000"/>
              <a:t>0</a:t>
            </a:r>
            <a:r>
              <a:rPr lang="en-US" sz="2400" b="1"/>
              <a:t>) (i.e. long timescales), receptor-mediated molecule uptake can be approximated by:</a:t>
            </a:r>
          </a:p>
        </p:txBody>
      </p:sp>
      <p:grpSp>
        <p:nvGrpSpPr>
          <p:cNvPr id="56330" name="Group 10"/>
          <p:cNvGrpSpPr>
            <a:grpSpLocks/>
          </p:cNvGrpSpPr>
          <p:nvPr/>
        </p:nvGrpSpPr>
        <p:grpSpPr bwMode="auto">
          <a:xfrm>
            <a:off x="1619250" y="2420938"/>
            <a:ext cx="6172200" cy="3810000"/>
            <a:chOff x="1093" y="1834"/>
            <a:chExt cx="3888" cy="2400"/>
          </a:xfrm>
        </p:grpSpPr>
        <p:sp>
          <p:nvSpPr>
            <p:cNvPr id="56324" name="Rectangle 3"/>
            <p:cNvSpPr>
              <a:spLocks noChangeArrowheads="1"/>
            </p:cNvSpPr>
            <p:nvPr/>
          </p:nvSpPr>
          <p:spPr bwMode="auto">
            <a:xfrm>
              <a:off x="1093" y="1834"/>
              <a:ext cx="3888" cy="240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56325" name="Object 5"/>
            <p:cNvGraphicFramePr>
              <a:graphicFrameLocks noChangeAspect="1"/>
            </p:cNvGraphicFramePr>
            <p:nvPr/>
          </p:nvGraphicFramePr>
          <p:xfrm>
            <a:off x="1429" y="2734"/>
            <a:ext cx="1754" cy="273"/>
          </p:xfrm>
          <a:graphic>
            <a:graphicData uri="http://schemas.openxmlformats.org/presentationml/2006/ole">
              <mc:AlternateContent xmlns:mc="http://schemas.openxmlformats.org/markup-compatibility/2006">
                <mc:Choice xmlns:v="urn:schemas-microsoft-com:vml" Requires="v">
                  <p:oleObj spid="_x0000_s56508" name="Equation" r:id="rId3" imgW="977900" imgH="152400" progId="Equation.3">
                    <p:embed/>
                  </p:oleObj>
                </mc:Choice>
                <mc:Fallback>
                  <p:oleObj name="Equation" r:id="rId3" imgW="977900" imgH="1524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9" y="2734"/>
                          <a:ext cx="1754"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6" name="Object 6"/>
            <p:cNvGraphicFramePr>
              <a:graphicFrameLocks noChangeAspect="1"/>
            </p:cNvGraphicFramePr>
            <p:nvPr/>
          </p:nvGraphicFramePr>
          <p:xfrm>
            <a:off x="3589" y="3274"/>
            <a:ext cx="1092" cy="660"/>
          </p:xfrm>
          <a:graphic>
            <a:graphicData uri="http://schemas.openxmlformats.org/presentationml/2006/ole">
              <mc:AlternateContent xmlns:mc="http://schemas.openxmlformats.org/markup-compatibility/2006">
                <mc:Choice xmlns:v="urn:schemas-microsoft-com:vml" Requires="v">
                  <p:oleObj spid="_x0000_s56509" name="Equation" r:id="rId5" imgW="609600" imgH="368300" progId="Equation.3">
                    <p:embed/>
                  </p:oleObj>
                </mc:Choice>
                <mc:Fallback>
                  <p:oleObj name="Equation" r:id="rId5" imgW="6096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9" y="3274"/>
                          <a:ext cx="1092"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327" name="Object 7"/>
            <p:cNvGraphicFramePr>
              <a:graphicFrameLocks noChangeAspect="1"/>
            </p:cNvGraphicFramePr>
            <p:nvPr/>
          </p:nvGraphicFramePr>
          <p:xfrm>
            <a:off x="1307" y="1892"/>
            <a:ext cx="2526" cy="660"/>
          </p:xfrm>
          <a:graphic>
            <a:graphicData uri="http://schemas.openxmlformats.org/presentationml/2006/ole">
              <mc:AlternateContent xmlns:mc="http://schemas.openxmlformats.org/markup-compatibility/2006">
                <mc:Choice xmlns:v="urn:schemas-microsoft-com:vml" Requires="v">
                  <p:oleObj spid="_x0000_s56510" name="Equation" r:id="rId7" imgW="1409700" imgH="368300" progId="Equation.3">
                    <p:embed/>
                  </p:oleObj>
                </mc:Choice>
                <mc:Fallback>
                  <p:oleObj name="Equation" r:id="rId7" imgW="1409700" imgH="3683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7" y="1892"/>
                          <a:ext cx="2526"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328" name="Right Arrow 7"/>
            <p:cNvSpPr>
              <a:spLocks noChangeArrowheads="1"/>
            </p:cNvSpPr>
            <p:nvPr/>
          </p:nvSpPr>
          <p:spPr bwMode="auto">
            <a:xfrm>
              <a:off x="3301" y="2734"/>
              <a:ext cx="288" cy="273"/>
            </a:xfrm>
            <a:prstGeom prst="rightArrow">
              <a:avLst>
                <a:gd name="adj1" fmla="val 50000"/>
                <a:gd name="adj2" fmla="val 49998"/>
              </a:avLst>
            </a:prstGeom>
            <a:solidFill>
              <a:schemeClr val="tx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56329" name="Object 9"/>
            <p:cNvGraphicFramePr>
              <a:graphicFrameLocks noChangeAspect="1"/>
            </p:cNvGraphicFramePr>
            <p:nvPr/>
          </p:nvGraphicFramePr>
          <p:xfrm>
            <a:off x="1307" y="3274"/>
            <a:ext cx="1298" cy="660"/>
          </p:xfrm>
          <a:graphic>
            <a:graphicData uri="http://schemas.openxmlformats.org/presentationml/2006/ole">
              <mc:AlternateContent xmlns:mc="http://schemas.openxmlformats.org/markup-compatibility/2006">
                <mc:Choice xmlns:v="urn:schemas-microsoft-com:vml" Requires="v">
                  <p:oleObj spid="_x0000_s56511" name="Equation" r:id="rId9" imgW="723900" imgH="368300" progId="Equation.3">
                    <p:embed/>
                  </p:oleObj>
                </mc:Choice>
                <mc:Fallback>
                  <p:oleObj name="Equation" r:id="rId9" imgW="723900" imgH="36830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7" y="3274"/>
                          <a:ext cx="1298"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a:xfrm>
            <a:off x="685800" y="304800"/>
            <a:ext cx="7772400" cy="747713"/>
          </a:xfrm>
        </p:spPr>
        <p:txBody>
          <a:bodyPr/>
          <a:lstStyle/>
          <a:p>
            <a:pPr algn="l"/>
            <a:r>
              <a:rPr lang="en-US" sz="3200" b="1" dirty="0" err="1">
                <a:solidFill>
                  <a:srgbClr val="000066"/>
                </a:solidFill>
              </a:rPr>
              <a:t>Behaviour</a:t>
            </a:r>
            <a:r>
              <a:rPr lang="en-US" sz="3200" b="1" dirty="0">
                <a:solidFill>
                  <a:srgbClr val="000066"/>
                </a:solidFill>
              </a:rPr>
              <a:t> of Solutions</a:t>
            </a:r>
          </a:p>
        </p:txBody>
      </p:sp>
      <p:sp>
        <p:nvSpPr>
          <p:cNvPr id="57347" name="Content Placeholder 2"/>
          <p:cNvSpPr>
            <a:spLocks noGrp="1"/>
          </p:cNvSpPr>
          <p:nvPr>
            <p:ph idx="4294967295"/>
          </p:nvPr>
        </p:nvSpPr>
        <p:spPr>
          <a:xfrm>
            <a:off x="755650" y="1196975"/>
            <a:ext cx="7772400" cy="5040313"/>
          </a:xfrm>
        </p:spPr>
        <p:txBody>
          <a:bodyPr/>
          <a:lstStyle/>
          <a:p>
            <a:r>
              <a:rPr lang="en-US" sz="2400" b="1" i="1" dirty="0"/>
              <a:t>u</a:t>
            </a:r>
            <a:r>
              <a:rPr lang="en-US" sz="2400" b="1" dirty="0"/>
              <a:t> is a decreasing function of time and </a:t>
            </a:r>
            <a:r>
              <a:rPr lang="en-US" sz="2400" b="1" i="1" dirty="0"/>
              <a:t>v</a:t>
            </a:r>
            <a:r>
              <a:rPr lang="en-US" sz="2400" b="1" dirty="0"/>
              <a:t> decreases if </a:t>
            </a:r>
            <a:r>
              <a:rPr lang="en-US" sz="2400" b="1" i="1" dirty="0"/>
              <a:t>u</a:t>
            </a:r>
            <a:r>
              <a:rPr lang="en-US" sz="2400" b="1" dirty="0"/>
              <a:t> decreases;</a:t>
            </a:r>
          </a:p>
          <a:p>
            <a:endParaRPr lang="en-US" sz="2400" b="1" dirty="0"/>
          </a:p>
          <a:p>
            <a:r>
              <a:rPr lang="en-US" sz="2400" b="1" dirty="0"/>
              <a:t>Therefore, on this timescale ( = long times), both the </a:t>
            </a:r>
            <a:r>
              <a:rPr lang="en-US" sz="2400" b="1" dirty="0" err="1"/>
              <a:t>ligand</a:t>
            </a:r>
            <a:r>
              <a:rPr lang="en-US" sz="2400" b="1" dirty="0"/>
              <a:t> and complex concentrations are decreasing;</a:t>
            </a:r>
          </a:p>
          <a:p>
            <a:endParaRPr lang="en-US" sz="2400" b="1" dirty="0"/>
          </a:p>
          <a:p>
            <a:r>
              <a:rPr lang="en-US" sz="2400" b="1" dirty="0"/>
              <a:t>This can’t always be true, recall that we started with </a:t>
            </a:r>
            <a:r>
              <a:rPr lang="en-US" sz="2400" b="1" i="1" dirty="0"/>
              <a:t>c(0) = 0</a:t>
            </a:r>
            <a:r>
              <a:rPr lang="en-US" sz="2400" b="1" dirty="0"/>
              <a:t>;</a:t>
            </a:r>
          </a:p>
          <a:p>
            <a:endParaRPr lang="en-US" sz="2400" b="1" dirty="0"/>
          </a:p>
          <a:p>
            <a:r>
              <a:rPr lang="en-US" sz="2400" b="1" dirty="0"/>
              <a:t>Let’s see how the solutions behave on short timescales.</a:t>
            </a:r>
          </a:p>
        </p:txBody>
      </p:sp>
      <p:grpSp>
        <p:nvGrpSpPr>
          <p:cNvPr id="57355" name="Group 11"/>
          <p:cNvGrpSpPr>
            <a:grpSpLocks/>
          </p:cNvGrpSpPr>
          <p:nvPr/>
        </p:nvGrpSpPr>
        <p:grpSpPr bwMode="auto">
          <a:xfrm>
            <a:off x="5200650" y="1603375"/>
            <a:ext cx="3043238" cy="827088"/>
            <a:chOff x="3085" y="1010"/>
            <a:chExt cx="1917" cy="521"/>
          </a:xfrm>
        </p:grpSpPr>
        <p:graphicFrame>
          <p:nvGraphicFramePr>
            <p:cNvPr id="57351" name="Object 7"/>
            <p:cNvGraphicFramePr>
              <a:graphicFrameLocks noChangeAspect="1"/>
            </p:cNvGraphicFramePr>
            <p:nvPr/>
          </p:nvGraphicFramePr>
          <p:xfrm>
            <a:off x="4195" y="1026"/>
            <a:ext cx="807" cy="488"/>
          </p:xfrm>
          <a:graphic>
            <a:graphicData uri="http://schemas.openxmlformats.org/presentationml/2006/ole">
              <mc:AlternateContent xmlns:mc="http://schemas.openxmlformats.org/markup-compatibility/2006">
                <mc:Choice xmlns:v="urn:schemas-microsoft-com:vml" Requires="v">
                  <p:oleObj spid="_x0000_s57447" name="Equation" r:id="rId3" imgW="609600" imgH="368300" progId="Equation.3">
                    <p:embed/>
                  </p:oleObj>
                </mc:Choice>
                <mc:Fallback>
                  <p:oleObj name="Equation" r:id="rId3" imgW="609600" imgH="3683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5" y="1026"/>
                          <a:ext cx="807" cy="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7354" name="Object 10"/>
            <p:cNvGraphicFramePr>
              <a:graphicFrameLocks noChangeAspect="1"/>
            </p:cNvGraphicFramePr>
            <p:nvPr/>
          </p:nvGraphicFramePr>
          <p:xfrm>
            <a:off x="3085" y="1010"/>
            <a:ext cx="1094" cy="521"/>
          </p:xfrm>
          <a:graphic>
            <a:graphicData uri="http://schemas.openxmlformats.org/presentationml/2006/ole">
              <mc:AlternateContent xmlns:mc="http://schemas.openxmlformats.org/markup-compatibility/2006">
                <mc:Choice xmlns:v="urn:schemas-microsoft-com:vml" Requires="v">
                  <p:oleObj spid="_x0000_s57448" name="Equation" r:id="rId5" imgW="825480" imgH="393480" progId="Equation.3">
                    <p:embed/>
                  </p:oleObj>
                </mc:Choice>
                <mc:Fallback>
                  <p:oleObj name="Equation" r:id="rId5" imgW="825480" imgH="39348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5" y="1010"/>
                          <a:ext cx="1094" cy="5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dissolve">
                                      <p:cBhvr>
                                        <p:cTn id="7" dur="500"/>
                                        <p:tgtEl>
                                          <p:spTgt spid="5734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7355"/>
                                        </p:tgtEl>
                                        <p:attrNameLst>
                                          <p:attrName>style.visibility</p:attrName>
                                        </p:attrNameLst>
                                      </p:cBhvr>
                                      <p:to>
                                        <p:strVal val="visible"/>
                                      </p:to>
                                    </p:set>
                                    <p:animEffect transition="in" filter="dissolve">
                                      <p:cBhvr>
                                        <p:cTn id="10" dur="500"/>
                                        <p:tgtEl>
                                          <p:spTgt spid="5735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dissolve">
                                      <p:cBhvr>
                                        <p:cTn id="15" dur="500"/>
                                        <p:tgtEl>
                                          <p:spTgt spid="573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7347">
                                            <p:txEl>
                                              <p:pRg st="4" end="4"/>
                                            </p:txEl>
                                          </p:spTgt>
                                        </p:tgtEl>
                                        <p:attrNameLst>
                                          <p:attrName>style.visibility</p:attrName>
                                        </p:attrNameLst>
                                      </p:cBhvr>
                                      <p:to>
                                        <p:strVal val="visible"/>
                                      </p:to>
                                    </p:set>
                                    <p:animEffect transition="in" filter="dissolve">
                                      <p:cBhvr>
                                        <p:cTn id="20" dur="500"/>
                                        <p:tgtEl>
                                          <p:spTgt spid="5734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7347">
                                            <p:txEl>
                                              <p:pRg st="6" end="6"/>
                                            </p:txEl>
                                          </p:spTgt>
                                        </p:tgtEl>
                                        <p:attrNameLst>
                                          <p:attrName>style.visibility</p:attrName>
                                        </p:attrNameLst>
                                      </p:cBhvr>
                                      <p:to>
                                        <p:strVal val="visible"/>
                                      </p:to>
                                    </p:set>
                                    <p:animEffect transition="in" filter="dissolve">
                                      <p:cBhvr>
                                        <p:cTn id="25" dur="500"/>
                                        <p:tgtEl>
                                          <p:spTgt spid="57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685800" y="455613"/>
            <a:ext cx="7772400" cy="812800"/>
          </a:xfrm>
        </p:spPr>
        <p:txBody>
          <a:bodyPr/>
          <a:lstStyle/>
          <a:p>
            <a:pPr algn="l"/>
            <a:r>
              <a:rPr lang="en-US" sz="3200" b="1" dirty="0" err="1">
                <a:solidFill>
                  <a:srgbClr val="000066"/>
                </a:solidFill>
              </a:rPr>
              <a:t>Nondimensionalize</a:t>
            </a:r>
            <a:endParaRPr lang="en-US" sz="3200" b="1" dirty="0">
              <a:solidFill>
                <a:srgbClr val="000066"/>
              </a:solidFill>
            </a:endParaRPr>
          </a:p>
        </p:txBody>
      </p:sp>
      <p:sp>
        <p:nvSpPr>
          <p:cNvPr id="58371" name="Content Placeholder 2"/>
          <p:cNvSpPr>
            <a:spLocks noGrp="1"/>
          </p:cNvSpPr>
          <p:nvPr>
            <p:ph idx="4294967295"/>
          </p:nvPr>
        </p:nvSpPr>
        <p:spPr>
          <a:xfrm>
            <a:off x="352425" y="4724400"/>
            <a:ext cx="8540750" cy="1296988"/>
          </a:xfrm>
        </p:spPr>
        <p:txBody>
          <a:bodyPr/>
          <a:lstStyle/>
          <a:p>
            <a:r>
              <a:rPr lang="en-US" sz="2400" b="1"/>
              <a:t>The ligand and complexes are scaled by their initial conditions.  Time is scaled by ligand concentration multiplied by the association rate.</a:t>
            </a:r>
          </a:p>
        </p:txBody>
      </p:sp>
      <p:grpSp>
        <p:nvGrpSpPr>
          <p:cNvPr id="58380" name="Group 12"/>
          <p:cNvGrpSpPr>
            <a:grpSpLocks/>
          </p:cNvGrpSpPr>
          <p:nvPr/>
        </p:nvGrpSpPr>
        <p:grpSpPr bwMode="auto">
          <a:xfrm>
            <a:off x="1038225" y="1598613"/>
            <a:ext cx="7038975" cy="2667000"/>
            <a:chOff x="654" y="1007"/>
            <a:chExt cx="4434" cy="1680"/>
          </a:xfrm>
        </p:grpSpPr>
        <p:sp>
          <p:nvSpPr>
            <p:cNvPr id="58372" name="Rectangle 13"/>
            <p:cNvSpPr>
              <a:spLocks noChangeArrowheads="1"/>
            </p:cNvSpPr>
            <p:nvPr/>
          </p:nvSpPr>
          <p:spPr bwMode="auto">
            <a:xfrm>
              <a:off x="1200" y="1007"/>
              <a:ext cx="3360" cy="864"/>
            </a:xfrm>
            <a:prstGeom prst="rect">
              <a:avLst/>
            </a:prstGeom>
            <a:solidFill>
              <a:schemeClr val="accent1"/>
            </a:solidFill>
            <a:ln w="9525">
              <a:solidFill>
                <a:schemeClr val="tx1"/>
              </a:solidFill>
              <a:round/>
              <a:headEnd/>
              <a:tailEnd/>
            </a:ln>
          </p:spPr>
          <p:txBody>
            <a:bodyPr/>
            <a:lstStyle/>
            <a:p>
              <a:pPr defTabSz="457200" eaLnBrk="0" hangingPunct="0"/>
              <a:endParaRPr lang="en-US" sz="4400">
                <a:solidFill>
                  <a:schemeClr val="tx2"/>
                </a:solidFill>
                <a:latin typeface="Adobe Caslon Pro" pitchFamily="-65" charset="0"/>
                <a:ea typeface="ＭＳ Ｐゴシック" pitchFamily="-65" charset="-128"/>
              </a:endParaRPr>
            </a:p>
          </p:txBody>
        </p:sp>
        <p:graphicFrame>
          <p:nvGraphicFramePr>
            <p:cNvPr id="58373" name="Object 5"/>
            <p:cNvGraphicFramePr>
              <a:graphicFrameLocks noChangeAspect="1"/>
            </p:cNvGraphicFramePr>
            <p:nvPr/>
          </p:nvGraphicFramePr>
          <p:xfrm>
            <a:off x="1632" y="1112"/>
            <a:ext cx="612" cy="577"/>
          </p:xfrm>
          <a:graphic>
            <a:graphicData uri="http://schemas.openxmlformats.org/presentationml/2006/ole">
              <mc:AlternateContent xmlns:mc="http://schemas.openxmlformats.org/markup-compatibility/2006">
                <mc:Choice xmlns:v="urn:schemas-microsoft-com:vml" Requires="v">
                  <p:oleObj spid="_x0000_s58644" name="Equation" r:id="rId4" imgW="431800" imgH="406400" progId="Equation.3">
                    <p:embed/>
                  </p:oleObj>
                </mc:Choice>
                <mc:Fallback>
                  <p:oleObj name="Equation" r:id="rId4" imgW="431800" imgH="4064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2" y="1112"/>
                          <a:ext cx="612"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8374" name="Object 6"/>
            <p:cNvGraphicFramePr>
              <a:graphicFrameLocks noChangeAspect="1"/>
            </p:cNvGraphicFramePr>
            <p:nvPr/>
          </p:nvGraphicFramePr>
          <p:xfrm>
            <a:off x="3561" y="1085"/>
            <a:ext cx="864" cy="576"/>
          </p:xfrm>
          <a:graphic>
            <a:graphicData uri="http://schemas.openxmlformats.org/presentationml/2006/ole">
              <mc:AlternateContent xmlns:mc="http://schemas.openxmlformats.org/markup-compatibility/2006">
                <mc:Choice xmlns:v="urn:schemas-microsoft-com:vml" Requires="v">
                  <p:oleObj spid="_x0000_s58645" name="Equation" r:id="rId6" imgW="609600" imgH="406400" progId="Equation.3">
                    <p:embed/>
                  </p:oleObj>
                </mc:Choice>
                <mc:Fallback>
                  <p:oleObj name="Equation" r:id="rId6" imgW="609600" imgH="40640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1" y="1085"/>
                          <a:ext cx="864" cy="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8375" name="Object 7"/>
            <p:cNvGraphicFramePr>
              <a:graphicFrameLocks noChangeAspect="1"/>
            </p:cNvGraphicFramePr>
            <p:nvPr/>
          </p:nvGraphicFramePr>
          <p:xfrm>
            <a:off x="2676" y="1112"/>
            <a:ext cx="540" cy="577"/>
          </p:xfrm>
          <a:graphic>
            <a:graphicData uri="http://schemas.openxmlformats.org/presentationml/2006/ole">
              <mc:AlternateContent xmlns:mc="http://schemas.openxmlformats.org/markup-compatibility/2006">
                <mc:Choice xmlns:v="urn:schemas-microsoft-com:vml" Requires="v">
                  <p:oleObj spid="_x0000_s58646" name="Equation" r:id="rId8" imgW="381000" imgH="406400" progId="Equation.3">
                    <p:embed/>
                  </p:oleObj>
                </mc:Choice>
                <mc:Fallback>
                  <p:oleObj name="Equation" r:id="rId8" imgW="381000" imgH="406400" progId="Equation.3">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76" y="1112"/>
                          <a:ext cx="540"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8376" name="Rectangle 17"/>
            <p:cNvSpPr>
              <a:spLocks noChangeArrowheads="1"/>
            </p:cNvSpPr>
            <p:nvPr/>
          </p:nvSpPr>
          <p:spPr bwMode="auto">
            <a:xfrm>
              <a:off x="654" y="1871"/>
              <a:ext cx="4434" cy="816"/>
            </a:xfrm>
            <a:prstGeom prst="rect">
              <a:avLst/>
            </a:prstGeom>
            <a:solidFill>
              <a:schemeClr val="accent1"/>
            </a:solidFill>
            <a:ln w="9525">
              <a:solidFill>
                <a:schemeClr val="tx1"/>
              </a:solidFill>
              <a:round/>
              <a:headEnd/>
              <a:tailEnd/>
            </a:ln>
          </p:spPr>
          <p:txBody>
            <a:bodyPr/>
            <a:lstStyle/>
            <a:p>
              <a:pPr defTabSz="457200" eaLnBrk="0" hangingPunct="0"/>
              <a:endParaRPr lang="en-US" sz="4400">
                <a:solidFill>
                  <a:schemeClr val="tx2"/>
                </a:solidFill>
                <a:latin typeface="Adobe Caslon Pro" pitchFamily="-65" charset="0"/>
                <a:ea typeface="ＭＳ Ｐゴシック" pitchFamily="-65" charset="-128"/>
              </a:endParaRPr>
            </a:p>
          </p:txBody>
        </p:sp>
        <p:graphicFrame>
          <p:nvGraphicFramePr>
            <p:cNvPr id="58377" name="Object 9"/>
            <p:cNvGraphicFramePr>
              <a:graphicFrameLocks noChangeAspect="1"/>
            </p:cNvGraphicFramePr>
            <p:nvPr/>
          </p:nvGraphicFramePr>
          <p:xfrm>
            <a:off x="912" y="1966"/>
            <a:ext cx="576" cy="577"/>
          </p:xfrm>
          <a:graphic>
            <a:graphicData uri="http://schemas.openxmlformats.org/presentationml/2006/ole">
              <mc:AlternateContent xmlns:mc="http://schemas.openxmlformats.org/markup-compatibility/2006">
                <mc:Choice xmlns:v="urn:schemas-microsoft-com:vml" Requires="v">
                  <p:oleObj spid="_x0000_s58647" name="Equation" r:id="rId10" imgW="406400" imgH="406400" progId="Equation.3">
                    <p:embed/>
                  </p:oleObj>
                </mc:Choice>
                <mc:Fallback>
                  <p:oleObj name="Equation" r:id="rId10" imgW="406400" imgH="406400" progId="Equation.3">
                    <p:embed/>
                    <p:pic>
                      <p:nvPicPr>
                        <p:cNvPr id="0"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12" y="1966"/>
                          <a:ext cx="576"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8378" name="Object 10"/>
            <p:cNvGraphicFramePr>
              <a:graphicFrameLocks noChangeAspect="1"/>
            </p:cNvGraphicFramePr>
            <p:nvPr/>
          </p:nvGraphicFramePr>
          <p:xfrm>
            <a:off x="2244" y="1966"/>
            <a:ext cx="1044" cy="577"/>
          </p:xfrm>
          <a:graphic>
            <a:graphicData uri="http://schemas.openxmlformats.org/presentationml/2006/ole">
              <mc:AlternateContent xmlns:mc="http://schemas.openxmlformats.org/markup-compatibility/2006">
                <mc:Choice xmlns:v="urn:schemas-microsoft-com:vml" Requires="v">
                  <p:oleObj spid="_x0000_s58648" name="Equation" r:id="rId12" imgW="736600" imgH="406400" progId="Equation.3">
                    <p:embed/>
                  </p:oleObj>
                </mc:Choice>
                <mc:Fallback>
                  <p:oleObj name="Equation" r:id="rId12" imgW="736600" imgH="406400" progId="Equation.3">
                    <p:embed/>
                    <p:pic>
                      <p:nvPicPr>
                        <p:cNvPr id="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44" y="1966"/>
                          <a:ext cx="1044" cy="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8379" name="Object 11"/>
            <p:cNvGraphicFramePr>
              <a:graphicFrameLocks noChangeAspect="1"/>
            </p:cNvGraphicFramePr>
            <p:nvPr/>
          </p:nvGraphicFramePr>
          <p:xfrm>
            <a:off x="4011" y="1939"/>
            <a:ext cx="774" cy="576"/>
          </p:xfrm>
          <a:graphic>
            <a:graphicData uri="http://schemas.openxmlformats.org/presentationml/2006/ole">
              <mc:AlternateContent xmlns:mc="http://schemas.openxmlformats.org/markup-compatibility/2006">
                <mc:Choice xmlns:v="urn:schemas-microsoft-com:vml" Requires="v">
                  <p:oleObj spid="_x0000_s58649" name="Equation" r:id="rId14" imgW="546100" imgH="406400" progId="Equation.3">
                    <p:embed/>
                  </p:oleObj>
                </mc:Choice>
                <mc:Fallback>
                  <p:oleObj name="Equation" r:id="rId14" imgW="546100" imgH="406400" progId="Equation.3">
                    <p:embed/>
                    <p:pic>
                      <p:nvPicPr>
                        <p:cNvPr id="0" name="Picture 1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11" y="1939"/>
                          <a:ext cx="774" cy="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301625" y="228600"/>
            <a:ext cx="8510588" cy="896938"/>
          </a:xfrm>
        </p:spPr>
        <p:txBody>
          <a:bodyPr/>
          <a:lstStyle/>
          <a:p>
            <a:pPr algn="l"/>
            <a:r>
              <a:rPr lang="en-US" sz="3200" b="1" dirty="0">
                <a:solidFill>
                  <a:srgbClr val="000066"/>
                </a:solidFill>
              </a:rPr>
              <a:t>On Short Timescales</a:t>
            </a:r>
          </a:p>
        </p:txBody>
      </p:sp>
      <p:sp>
        <p:nvSpPr>
          <p:cNvPr id="60419" name="Content Placeholder 2"/>
          <p:cNvSpPr>
            <a:spLocks noGrp="1"/>
          </p:cNvSpPr>
          <p:nvPr>
            <p:ph idx="4294967295"/>
          </p:nvPr>
        </p:nvSpPr>
        <p:spPr>
          <a:xfrm>
            <a:off x="760413" y="5229225"/>
            <a:ext cx="7772400" cy="504825"/>
          </a:xfrm>
        </p:spPr>
        <p:txBody>
          <a:bodyPr/>
          <a:lstStyle/>
          <a:p>
            <a:r>
              <a:rPr lang="en-US" sz="2800" b="1"/>
              <a:t>We can now predict how receptors fill up!</a:t>
            </a:r>
          </a:p>
        </p:txBody>
      </p:sp>
      <p:grpSp>
        <p:nvGrpSpPr>
          <p:cNvPr id="60425" name="Group 9"/>
          <p:cNvGrpSpPr>
            <a:grpSpLocks/>
          </p:cNvGrpSpPr>
          <p:nvPr/>
        </p:nvGrpSpPr>
        <p:grpSpPr bwMode="auto">
          <a:xfrm>
            <a:off x="685800" y="1676400"/>
            <a:ext cx="8001000" cy="3048000"/>
            <a:chOff x="432" y="1295"/>
            <a:chExt cx="5040" cy="1920"/>
          </a:xfrm>
        </p:grpSpPr>
        <p:sp>
          <p:nvSpPr>
            <p:cNvPr id="60420" name="Rectangle 3"/>
            <p:cNvSpPr>
              <a:spLocks noChangeArrowheads="1"/>
            </p:cNvSpPr>
            <p:nvPr/>
          </p:nvSpPr>
          <p:spPr bwMode="auto">
            <a:xfrm>
              <a:off x="432" y="1295"/>
              <a:ext cx="5040" cy="192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60421" name="Object 5"/>
            <p:cNvGraphicFramePr>
              <a:graphicFrameLocks noChangeAspect="1"/>
            </p:cNvGraphicFramePr>
            <p:nvPr/>
          </p:nvGraphicFramePr>
          <p:xfrm>
            <a:off x="787" y="1475"/>
            <a:ext cx="2731" cy="660"/>
          </p:xfrm>
          <a:graphic>
            <a:graphicData uri="http://schemas.openxmlformats.org/presentationml/2006/ole">
              <mc:AlternateContent xmlns:mc="http://schemas.openxmlformats.org/markup-compatibility/2006">
                <mc:Choice xmlns:v="urn:schemas-microsoft-com:vml" Requires="v">
                  <p:oleObj spid="_x0000_s60603" name="Equation" r:id="rId3" imgW="1524000" imgH="368300" progId="Equation.3">
                    <p:embed/>
                  </p:oleObj>
                </mc:Choice>
                <mc:Fallback>
                  <p:oleObj name="Equation" r:id="rId3" imgW="1524000" imgH="3683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 y="1475"/>
                          <a:ext cx="2731"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22" name="Object 6"/>
            <p:cNvGraphicFramePr>
              <a:graphicFrameLocks noChangeAspect="1"/>
            </p:cNvGraphicFramePr>
            <p:nvPr/>
          </p:nvGraphicFramePr>
          <p:xfrm>
            <a:off x="1304" y="2255"/>
            <a:ext cx="1959" cy="660"/>
          </p:xfrm>
          <a:graphic>
            <a:graphicData uri="http://schemas.openxmlformats.org/presentationml/2006/ole">
              <mc:AlternateContent xmlns:mc="http://schemas.openxmlformats.org/markup-compatibility/2006">
                <mc:Choice xmlns:v="urn:schemas-microsoft-com:vml" Requires="v">
                  <p:oleObj spid="_x0000_s60604" name="Equation" r:id="rId5" imgW="1092200" imgH="368300" progId="Equation.3">
                    <p:embed/>
                  </p:oleObj>
                </mc:Choice>
                <mc:Fallback>
                  <p:oleObj name="Equation" r:id="rId5" imgW="10922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4" y="2255"/>
                          <a:ext cx="1959"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23" name="Object 7"/>
            <p:cNvGraphicFramePr>
              <a:graphicFrameLocks noChangeAspect="1"/>
            </p:cNvGraphicFramePr>
            <p:nvPr/>
          </p:nvGraphicFramePr>
          <p:xfrm>
            <a:off x="3922" y="1689"/>
            <a:ext cx="865" cy="273"/>
          </p:xfrm>
          <a:graphic>
            <a:graphicData uri="http://schemas.openxmlformats.org/presentationml/2006/ole">
              <mc:AlternateContent xmlns:mc="http://schemas.openxmlformats.org/markup-compatibility/2006">
                <mc:Choice xmlns:v="urn:schemas-microsoft-com:vml" Requires="v">
                  <p:oleObj spid="_x0000_s60605" name="Equation" r:id="rId7" imgW="482600" imgH="152400" progId="Equation.3">
                    <p:embed/>
                  </p:oleObj>
                </mc:Choice>
                <mc:Fallback>
                  <p:oleObj name="Equation" r:id="rId7" imgW="482600" imgH="1524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2" y="1689"/>
                          <a:ext cx="865"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0424" name="Object 8"/>
            <p:cNvGraphicFramePr>
              <a:graphicFrameLocks noChangeAspect="1"/>
            </p:cNvGraphicFramePr>
            <p:nvPr/>
          </p:nvGraphicFramePr>
          <p:xfrm>
            <a:off x="3899" y="2457"/>
            <a:ext cx="910" cy="273"/>
          </p:xfrm>
          <a:graphic>
            <a:graphicData uri="http://schemas.openxmlformats.org/presentationml/2006/ole">
              <mc:AlternateContent xmlns:mc="http://schemas.openxmlformats.org/markup-compatibility/2006">
                <mc:Choice xmlns:v="urn:schemas-microsoft-com:vml" Requires="v">
                  <p:oleObj spid="_x0000_s60606" name="Equation" r:id="rId9" imgW="508000" imgH="152400" progId="Equation.3">
                    <p:embed/>
                  </p:oleObj>
                </mc:Choice>
                <mc:Fallback>
                  <p:oleObj name="Equation" r:id="rId9" imgW="508000" imgH="152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99" y="2457"/>
                          <a:ext cx="910"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a:xfrm>
            <a:off x="685800" y="346075"/>
            <a:ext cx="7772400" cy="850900"/>
          </a:xfrm>
        </p:spPr>
        <p:txBody>
          <a:bodyPr/>
          <a:lstStyle/>
          <a:p>
            <a:pPr algn="l"/>
            <a:r>
              <a:rPr lang="en-US" sz="3200" b="1" dirty="0">
                <a:solidFill>
                  <a:srgbClr val="000066"/>
                </a:solidFill>
              </a:rPr>
              <a:t>On Short Timescales</a:t>
            </a:r>
          </a:p>
        </p:txBody>
      </p:sp>
      <p:sp>
        <p:nvSpPr>
          <p:cNvPr id="61443" name="Content Placeholder 2"/>
          <p:cNvSpPr>
            <a:spLocks noGrp="1"/>
          </p:cNvSpPr>
          <p:nvPr>
            <p:ph idx="4294967295"/>
          </p:nvPr>
        </p:nvSpPr>
        <p:spPr>
          <a:xfrm>
            <a:off x="611188" y="1412875"/>
            <a:ext cx="8067675" cy="5184775"/>
          </a:xfrm>
        </p:spPr>
        <p:txBody>
          <a:bodyPr/>
          <a:lstStyle/>
          <a:p>
            <a:r>
              <a:rPr lang="en-US" sz="2400" b="1"/>
              <a:t>Now if </a:t>
            </a:r>
            <a:r>
              <a:rPr lang="en-US" sz="2400" b="1">
                <a:latin typeface="Symbol" pitchFamily="18" charset="2"/>
              </a:rPr>
              <a:t>e</a:t>
            </a:r>
            <a:r>
              <a:rPr lang="en-US" sz="2400" b="1"/>
              <a:t> = r</a:t>
            </a:r>
            <a:r>
              <a:rPr lang="en-US" sz="2400" b="1" baseline="-25000"/>
              <a:t>0</a:t>
            </a:r>
            <a:r>
              <a:rPr lang="en-US" sz="2400" b="1"/>
              <a:t>/n</a:t>
            </a:r>
            <a:r>
              <a:rPr lang="en-US" sz="2400" b="1" baseline="-25000"/>
              <a:t>0</a:t>
            </a:r>
            <a:r>
              <a:rPr lang="en-US" sz="2400" b="1"/>
              <a:t> ~ 0, we have</a:t>
            </a:r>
          </a:p>
          <a:p>
            <a:endParaRPr lang="en-US" sz="2400" b="1"/>
          </a:p>
          <a:p>
            <a:endParaRPr lang="en-US" sz="2400" b="1"/>
          </a:p>
          <a:p>
            <a:endParaRPr lang="en-US" sz="2400" b="1"/>
          </a:p>
          <a:p>
            <a:endParaRPr lang="en-US" sz="2400" b="1"/>
          </a:p>
          <a:p>
            <a:endParaRPr lang="en-US" sz="2400" b="1"/>
          </a:p>
          <a:p>
            <a:endParaRPr lang="en-US" sz="2400" b="1"/>
          </a:p>
          <a:p>
            <a:endParaRPr lang="en-US" sz="2400" b="1"/>
          </a:p>
          <a:p>
            <a:endParaRPr lang="en-US" sz="2400" b="1"/>
          </a:p>
          <a:p>
            <a:pPr>
              <a:buFont typeface="Wingdings" pitchFamily="2" charset="2"/>
              <a:buNone/>
            </a:pPr>
            <a:endParaRPr lang="en-US" sz="2400" b="1"/>
          </a:p>
          <a:p>
            <a:r>
              <a:rPr lang="en-US" sz="2400" b="1"/>
              <a:t>We can now predict how receptors fill up</a:t>
            </a:r>
          </a:p>
        </p:txBody>
      </p:sp>
      <p:grpSp>
        <p:nvGrpSpPr>
          <p:cNvPr id="61449" name="Group 9"/>
          <p:cNvGrpSpPr>
            <a:grpSpLocks/>
          </p:cNvGrpSpPr>
          <p:nvPr/>
        </p:nvGrpSpPr>
        <p:grpSpPr bwMode="auto">
          <a:xfrm>
            <a:off x="1116013" y="2349500"/>
            <a:ext cx="6477000" cy="3048000"/>
            <a:chOff x="1008" y="1650"/>
            <a:chExt cx="4080" cy="1920"/>
          </a:xfrm>
        </p:grpSpPr>
        <p:sp>
          <p:nvSpPr>
            <p:cNvPr id="61444" name="Rectangle 3"/>
            <p:cNvSpPr>
              <a:spLocks noChangeArrowheads="1"/>
            </p:cNvSpPr>
            <p:nvPr/>
          </p:nvSpPr>
          <p:spPr bwMode="auto">
            <a:xfrm>
              <a:off x="1008" y="1650"/>
              <a:ext cx="4080" cy="192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61445" name="Object 5"/>
            <p:cNvGraphicFramePr>
              <a:graphicFrameLocks noChangeAspect="1"/>
            </p:cNvGraphicFramePr>
            <p:nvPr/>
          </p:nvGraphicFramePr>
          <p:xfrm>
            <a:off x="1765" y="1950"/>
            <a:ext cx="774" cy="660"/>
          </p:xfrm>
          <a:graphic>
            <a:graphicData uri="http://schemas.openxmlformats.org/presentationml/2006/ole">
              <mc:AlternateContent xmlns:mc="http://schemas.openxmlformats.org/markup-compatibility/2006">
                <mc:Choice xmlns:v="urn:schemas-microsoft-com:vml" Requires="v">
                  <p:oleObj spid="_x0000_s61627" name="Equation" r:id="rId3" imgW="431800" imgH="368300" progId="Equation.3">
                    <p:embed/>
                  </p:oleObj>
                </mc:Choice>
                <mc:Fallback>
                  <p:oleObj name="Equation" r:id="rId3" imgW="431800" imgH="3683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5" y="1950"/>
                          <a:ext cx="774"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6" name="Object 6"/>
            <p:cNvGraphicFramePr>
              <a:graphicFrameLocks noChangeAspect="1"/>
            </p:cNvGraphicFramePr>
            <p:nvPr/>
          </p:nvGraphicFramePr>
          <p:xfrm>
            <a:off x="1304" y="2730"/>
            <a:ext cx="1959" cy="660"/>
          </p:xfrm>
          <a:graphic>
            <a:graphicData uri="http://schemas.openxmlformats.org/presentationml/2006/ole">
              <mc:AlternateContent xmlns:mc="http://schemas.openxmlformats.org/markup-compatibility/2006">
                <mc:Choice xmlns:v="urn:schemas-microsoft-com:vml" Requires="v">
                  <p:oleObj spid="_x0000_s61628" name="Equation" r:id="rId5" imgW="1092200" imgH="368300" progId="Equation.3">
                    <p:embed/>
                  </p:oleObj>
                </mc:Choice>
                <mc:Fallback>
                  <p:oleObj name="Equation" r:id="rId5" imgW="10922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4" y="2730"/>
                          <a:ext cx="1959"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7" name="Object 7"/>
            <p:cNvGraphicFramePr>
              <a:graphicFrameLocks noChangeAspect="1"/>
            </p:cNvGraphicFramePr>
            <p:nvPr/>
          </p:nvGraphicFramePr>
          <p:xfrm>
            <a:off x="3922" y="2164"/>
            <a:ext cx="865" cy="273"/>
          </p:xfrm>
          <a:graphic>
            <a:graphicData uri="http://schemas.openxmlformats.org/presentationml/2006/ole">
              <mc:AlternateContent xmlns:mc="http://schemas.openxmlformats.org/markup-compatibility/2006">
                <mc:Choice xmlns:v="urn:schemas-microsoft-com:vml" Requires="v">
                  <p:oleObj spid="_x0000_s61629" name="Equation" r:id="rId7" imgW="482600" imgH="152400" progId="Equation.3">
                    <p:embed/>
                  </p:oleObj>
                </mc:Choice>
                <mc:Fallback>
                  <p:oleObj name="Equation" r:id="rId7" imgW="482600" imgH="1524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2" y="2164"/>
                          <a:ext cx="865"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48" name="Object 8"/>
            <p:cNvGraphicFramePr>
              <a:graphicFrameLocks noChangeAspect="1"/>
            </p:cNvGraphicFramePr>
            <p:nvPr/>
          </p:nvGraphicFramePr>
          <p:xfrm>
            <a:off x="3899" y="2932"/>
            <a:ext cx="910" cy="273"/>
          </p:xfrm>
          <a:graphic>
            <a:graphicData uri="http://schemas.openxmlformats.org/presentationml/2006/ole">
              <mc:AlternateContent xmlns:mc="http://schemas.openxmlformats.org/markup-compatibility/2006">
                <mc:Choice xmlns:v="urn:schemas-microsoft-com:vml" Requires="v">
                  <p:oleObj spid="_x0000_s61630" name="Equation" r:id="rId9" imgW="508000" imgH="152400" progId="Equation.3">
                    <p:embed/>
                  </p:oleObj>
                </mc:Choice>
                <mc:Fallback>
                  <p:oleObj name="Equation" r:id="rId9" imgW="508000" imgH="152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99" y="2932"/>
                          <a:ext cx="910"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rrowheads="1"/>
          </p:cNvSpPr>
          <p:nvPr>
            <p:ph type="title"/>
          </p:nvPr>
        </p:nvSpPr>
        <p:spPr/>
        <p:txBody>
          <a:bodyPr/>
          <a:lstStyle/>
          <a:p>
            <a:pPr algn="l"/>
            <a:r>
              <a:rPr lang="en-US" sz="3600">
                <a:solidFill>
                  <a:srgbClr val="000080"/>
                </a:solidFill>
              </a:rPr>
              <a:t>Enzymes</a:t>
            </a:r>
          </a:p>
        </p:txBody>
      </p:sp>
      <p:sp>
        <p:nvSpPr>
          <p:cNvPr id="207875" name="Text Box 3"/>
          <p:cNvSpPr txBox="1">
            <a:spLocks noChangeArrowheads="1"/>
          </p:cNvSpPr>
          <p:nvPr/>
        </p:nvSpPr>
        <p:spPr bwMode="auto">
          <a:xfrm>
            <a:off x="762000" y="1905000"/>
            <a:ext cx="7772400" cy="3785652"/>
          </a:xfrm>
          <a:prstGeom prst="rect">
            <a:avLst/>
          </a:prstGeom>
          <a:noFill/>
          <a:ln w="9525">
            <a:noFill/>
            <a:miter lim="800000"/>
            <a:headEnd/>
            <a:tailEnd/>
          </a:ln>
          <a:effectLst/>
        </p:spPr>
        <p:txBody>
          <a:bodyPr>
            <a:spAutoFit/>
          </a:bodyPr>
          <a:lstStyle/>
          <a:p>
            <a:pPr marL="342900" indent="-342900" eaLnBrk="0" hangingPunct="0">
              <a:spcBef>
                <a:spcPct val="50000"/>
              </a:spcBef>
              <a:buClr>
                <a:srgbClr val="FFCC00"/>
              </a:buClr>
              <a:buFont typeface="Wingdings" charset="2"/>
              <a:buChar char="§"/>
            </a:pPr>
            <a:r>
              <a:rPr lang="en-US" sz="2400" dirty="0">
                <a:effectLst>
                  <a:outerShdw blurRad="38100" dist="38100" dir="2700000" algn="tl">
                    <a:srgbClr val="000000">
                      <a:alpha val="43137"/>
                    </a:srgbClr>
                  </a:outerShdw>
                </a:effectLst>
              </a:rPr>
              <a:t> Enzymes are catalysts, that speed up the rate of a reaction, without changing the extent of the reaction.</a:t>
            </a:r>
          </a:p>
          <a:p>
            <a:pPr marL="342900" indent="-342900" eaLnBrk="0" hangingPunct="0">
              <a:spcBef>
                <a:spcPct val="50000"/>
              </a:spcBef>
              <a:buClr>
                <a:srgbClr val="FFCC00"/>
              </a:buClr>
              <a:buFont typeface="Wingdings" charset="2"/>
              <a:buChar char="§"/>
            </a:pPr>
            <a:r>
              <a:rPr lang="en-US" sz="2400" dirty="0">
                <a:effectLst>
                  <a:outerShdw blurRad="38100" dist="38100" dir="2700000" algn="tl">
                    <a:srgbClr val="000000">
                      <a:alpha val="43137"/>
                    </a:srgbClr>
                  </a:outerShdw>
                </a:effectLst>
              </a:rPr>
              <a:t> They are (in general) large proteins and are highly specific, i.e., usually each enzyme speeds up only one single biochemical reaction.</a:t>
            </a:r>
          </a:p>
          <a:p>
            <a:pPr marL="342900" indent="-342900" eaLnBrk="0" hangingPunct="0">
              <a:spcBef>
                <a:spcPct val="50000"/>
              </a:spcBef>
              <a:buClr>
                <a:srgbClr val="FFCC00"/>
              </a:buClr>
              <a:buFont typeface="Wingdings" charset="2"/>
              <a:buChar char="§"/>
            </a:pPr>
            <a:r>
              <a:rPr lang="en-US" sz="2400" dirty="0">
                <a:effectLst>
                  <a:outerShdw blurRad="38100" dist="38100" dir="2700000" algn="tl">
                    <a:srgbClr val="000000">
                      <a:alpha val="43137"/>
                    </a:srgbClr>
                  </a:outerShdw>
                </a:effectLst>
              </a:rPr>
              <a:t> They are highly regulated by a pile of things. Phosphorylation, calcium, ATP, their own products, </a:t>
            </a:r>
            <a:r>
              <a:rPr lang="en-US" sz="2400" dirty="0" err="1">
                <a:effectLst>
                  <a:outerShdw blurRad="38100" dist="38100" dir="2700000" algn="tl">
                    <a:srgbClr val="000000">
                      <a:alpha val="43137"/>
                    </a:srgbClr>
                  </a:outerShdw>
                </a:effectLst>
              </a:rPr>
              <a:t>etc</a:t>
            </a:r>
            <a:r>
              <a:rPr lang="en-US" sz="2400" dirty="0">
                <a:effectLst>
                  <a:outerShdw blurRad="38100" dist="38100" dir="2700000" algn="tl">
                    <a:srgbClr val="000000">
                      <a:alpha val="43137"/>
                    </a:srgbClr>
                  </a:outerShdw>
                </a:effectLst>
              </a:rPr>
              <a:t>, resulting in extremely complex webs of intracellular biochemical reactions.</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685800" y="346075"/>
            <a:ext cx="7772400" cy="706438"/>
          </a:xfrm>
        </p:spPr>
        <p:txBody>
          <a:bodyPr/>
          <a:lstStyle/>
          <a:p>
            <a:pPr algn="l"/>
            <a:r>
              <a:rPr lang="en-US" sz="3200" b="1" dirty="0">
                <a:solidFill>
                  <a:srgbClr val="000066"/>
                </a:solidFill>
              </a:rPr>
              <a:t>Short Timescale Solutions</a:t>
            </a:r>
          </a:p>
        </p:txBody>
      </p:sp>
      <p:sp>
        <p:nvSpPr>
          <p:cNvPr id="62467" name="Content Placeholder 2"/>
          <p:cNvSpPr>
            <a:spLocks noGrp="1"/>
          </p:cNvSpPr>
          <p:nvPr>
            <p:ph idx="4294967295"/>
          </p:nvPr>
        </p:nvSpPr>
        <p:spPr>
          <a:xfrm>
            <a:off x="684213" y="5157788"/>
            <a:ext cx="8208962" cy="576262"/>
          </a:xfrm>
        </p:spPr>
        <p:txBody>
          <a:bodyPr/>
          <a:lstStyle/>
          <a:p>
            <a:pPr>
              <a:buFont typeface="Wingdings" pitchFamily="2" charset="2"/>
              <a:buNone/>
            </a:pPr>
            <a:r>
              <a:rPr lang="en-US" sz="2400" b="1"/>
              <a:t>So </a:t>
            </a:r>
            <a:r>
              <a:rPr lang="en-US" sz="2400" b="1" i="1"/>
              <a:t>v</a:t>
            </a:r>
            <a:r>
              <a:rPr lang="en-US" sz="2400" b="1"/>
              <a:t> rises quickly to a maximum on short timescales.</a:t>
            </a:r>
          </a:p>
        </p:txBody>
      </p:sp>
      <p:grpSp>
        <p:nvGrpSpPr>
          <p:cNvPr id="62473" name="Group 9"/>
          <p:cNvGrpSpPr>
            <a:grpSpLocks/>
          </p:cNvGrpSpPr>
          <p:nvPr/>
        </p:nvGrpSpPr>
        <p:grpSpPr bwMode="auto">
          <a:xfrm>
            <a:off x="1476375" y="1628775"/>
            <a:ext cx="6477000" cy="3048000"/>
            <a:chOff x="1008" y="1204"/>
            <a:chExt cx="4080" cy="1920"/>
          </a:xfrm>
        </p:grpSpPr>
        <p:sp>
          <p:nvSpPr>
            <p:cNvPr id="62468" name="Rectangle 3"/>
            <p:cNvSpPr>
              <a:spLocks noChangeArrowheads="1"/>
            </p:cNvSpPr>
            <p:nvPr/>
          </p:nvSpPr>
          <p:spPr bwMode="auto">
            <a:xfrm>
              <a:off x="1008" y="1204"/>
              <a:ext cx="4080" cy="192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62469" name="Object 5"/>
            <p:cNvGraphicFramePr>
              <a:graphicFrameLocks noChangeAspect="1"/>
            </p:cNvGraphicFramePr>
            <p:nvPr/>
          </p:nvGraphicFramePr>
          <p:xfrm>
            <a:off x="1333" y="1344"/>
            <a:ext cx="546" cy="227"/>
          </p:xfrm>
          <a:graphic>
            <a:graphicData uri="http://schemas.openxmlformats.org/presentationml/2006/ole">
              <mc:AlternateContent xmlns:mc="http://schemas.openxmlformats.org/markup-compatibility/2006">
                <mc:Choice xmlns:v="urn:schemas-microsoft-com:vml" Requires="v">
                  <p:oleObj spid="_x0000_s62608" name="Equation" r:id="rId3" imgW="304800" imgH="127000" progId="Equation.3">
                    <p:embed/>
                  </p:oleObj>
                </mc:Choice>
                <mc:Fallback>
                  <p:oleObj name="Equation" r:id="rId3" imgW="304800" imgH="1270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 y="1344"/>
                          <a:ext cx="546"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70" name="Object 6"/>
            <p:cNvGraphicFramePr>
              <a:graphicFrameLocks noChangeAspect="1"/>
            </p:cNvGraphicFramePr>
            <p:nvPr/>
          </p:nvGraphicFramePr>
          <p:xfrm>
            <a:off x="1209" y="1624"/>
            <a:ext cx="1845" cy="660"/>
          </p:xfrm>
          <a:graphic>
            <a:graphicData uri="http://schemas.openxmlformats.org/presentationml/2006/ole">
              <mc:AlternateContent xmlns:mc="http://schemas.openxmlformats.org/markup-compatibility/2006">
                <mc:Choice xmlns:v="urn:schemas-microsoft-com:vml" Requires="v">
                  <p:oleObj spid="_x0000_s62609" name="Equation" r:id="rId5" imgW="1028700" imgH="368300" progId="Equation.3">
                    <p:embed/>
                  </p:oleObj>
                </mc:Choice>
                <mc:Fallback>
                  <p:oleObj name="Equation" r:id="rId5" imgW="10287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 y="1624"/>
                          <a:ext cx="1845"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471" name="Right Arrow 8"/>
            <p:cNvSpPr>
              <a:spLocks noChangeArrowheads="1"/>
            </p:cNvSpPr>
            <p:nvPr/>
          </p:nvSpPr>
          <p:spPr bwMode="auto">
            <a:xfrm>
              <a:off x="3157" y="1824"/>
              <a:ext cx="288" cy="273"/>
            </a:xfrm>
            <a:prstGeom prst="rightArrow">
              <a:avLst>
                <a:gd name="adj1" fmla="val 50000"/>
                <a:gd name="adj2" fmla="val 49998"/>
              </a:avLst>
            </a:prstGeom>
            <a:solidFill>
              <a:schemeClr val="tx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62472" name="Object 8"/>
            <p:cNvGraphicFramePr>
              <a:graphicFrameLocks noChangeAspect="1"/>
            </p:cNvGraphicFramePr>
            <p:nvPr/>
          </p:nvGraphicFramePr>
          <p:xfrm>
            <a:off x="3157" y="2284"/>
            <a:ext cx="1656" cy="744"/>
          </p:xfrm>
          <a:graphic>
            <a:graphicData uri="http://schemas.openxmlformats.org/presentationml/2006/ole">
              <mc:AlternateContent xmlns:mc="http://schemas.openxmlformats.org/markup-compatibility/2006">
                <mc:Choice xmlns:v="urn:schemas-microsoft-com:vml" Requires="v">
                  <p:oleObj spid="_x0000_s62610" name="Equation" r:id="rId7" imgW="876300" imgH="393700" progId="Equation.3">
                    <p:embed/>
                  </p:oleObj>
                </mc:Choice>
                <mc:Fallback>
                  <p:oleObj name="Equation" r:id="rId7" imgW="876300" imgH="39370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57" y="2284"/>
                          <a:ext cx="1656" cy="7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301625" y="373063"/>
            <a:ext cx="8510588" cy="823912"/>
          </a:xfrm>
        </p:spPr>
        <p:txBody>
          <a:bodyPr/>
          <a:lstStyle/>
          <a:p>
            <a:pPr algn="l"/>
            <a:r>
              <a:rPr lang="en-US" sz="3200" b="1" dirty="0">
                <a:solidFill>
                  <a:srgbClr val="000066"/>
                </a:solidFill>
              </a:rPr>
              <a:t>Complete </a:t>
            </a:r>
            <a:r>
              <a:rPr lang="en-US" sz="3200" b="1" dirty="0" err="1">
                <a:solidFill>
                  <a:srgbClr val="000066"/>
                </a:solidFill>
              </a:rPr>
              <a:t>Behaviour</a:t>
            </a:r>
            <a:endParaRPr lang="en-US" sz="3200" b="1" dirty="0">
              <a:solidFill>
                <a:srgbClr val="000066"/>
              </a:solidFill>
            </a:endParaRPr>
          </a:p>
        </p:txBody>
      </p:sp>
      <p:sp>
        <p:nvSpPr>
          <p:cNvPr id="63491" name="Content Placeholder 2"/>
          <p:cNvSpPr>
            <a:spLocks noGrp="1"/>
          </p:cNvSpPr>
          <p:nvPr>
            <p:ph idx="4294967295"/>
          </p:nvPr>
        </p:nvSpPr>
        <p:spPr>
          <a:xfrm>
            <a:off x="755650" y="1773238"/>
            <a:ext cx="7870825" cy="3887787"/>
          </a:xfrm>
        </p:spPr>
        <p:txBody>
          <a:bodyPr/>
          <a:lstStyle/>
          <a:p>
            <a:r>
              <a:rPr lang="en-US" sz="2400" b="1"/>
              <a:t>Initially, </a:t>
            </a:r>
            <a:r>
              <a:rPr lang="en-US" sz="2400" b="1" i="1"/>
              <a:t>v</a:t>
            </a:r>
            <a:r>
              <a:rPr lang="en-US" sz="2400" b="1"/>
              <a:t> rapidly rises which means receptor complex density quickly increases;</a:t>
            </a:r>
          </a:p>
          <a:p>
            <a:endParaRPr lang="en-US" sz="2400" b="1"/>
          </a:p>
          <a:p>
            <a:r>
              <a:rPr lang="en-US" sz="2400" b="1"/>
              <a:t>Eventually, the ligand is depleted and the the density of bound complexes follows it;</a:t>
            </a:r>
          </a:p>
          <a:p>
            <a:endParaRPr lang="en-US" sz="2400" b="1"/>
          </a:p>
          <a:p>
            <a:r>
              <a:rPr lang="en-US" sz="2400" b="1"/>
              <a:t>The behaviour of the system can be completely determined by solving approximate equations on two different timescales.</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a:xfrm>
            <a:off x="685800" y="144463"/>
            <a:ext cx="7772400" cy="836612"/>
          </a:xfrm>
        </p:spPr>
        <p:txBody>
          <a:bodyPr/>
          <a:lstStyle/>
          <a:p>
            <a:r>
              <a:rPr lang="en-US" sz="3200" b="1" dirty="0">
                <a:solidFill>
                  <a:srgbClr val="000066"/>
                </a:solidFill>
              </a:rPr>
              <a:t>QSSA </a:t>
            </a:r>
            <a:r>
              <a:rPr lang="en-US" sz="3200" b="1" dirty="0" err="1">
                <a:solidFill>
                  <a:srgbClr val="000066"/>
                </a:solidFill>
              </a:rPr>
              <a:t>vs</a:t>
            </a:r>
            <a:r>
              <a:rPr lang="en-US" sz="3200" b="1" dirty="0">
                <a:solidFill>
                  <a:srgbClr val="000066"/>
                </a:solidFill>
              </a:rPr>
              <a:t> Full Model Behavior</a:t>
            </a:r>
          </a:p>
        </p:txBody>
      </p:sp>
      <p:pic>
        <p:nvPicPr>
          <p:cNvPr id="64515" name="Content Placeholder 3" descr="qssa1.jpg"/>
          <p:cNvPicPr>
            <a:picLocks noGrp="1" noChangeAspect="1"/>
          </p:cNvPicPr>
          <p:nvPr>
            <p:ph idx="4294967295"/>
          </p:nvPr>
        </p:nvPicPr>
        <p:blipFill>
          <a:blip r:embed="rId2" cstate="print"/>
          <a:srcRect/>
          <a:stretch>
            <a:fillRect/>
          </a:stretch>
        </p:blipFill>
        <p:spPr>
          <a:xfrm>
            <a:off x="2051050" y="1052513"/>
            <a:ext cx="4905375" cy="5400675"/>
          </a:xfrm>
          <a:noFill/>
        </p:spPr>
      </p:pic>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a:xfrm>
            <a:off x="179512" y="260350"/>
            <a:ext cx="8964488" cy="727075"/>
          </a:xfrm>
        </p:spPr>
        <p:txBody>
          <a:bodyPr/>
          <a:lstStyle/>
          <a:p>
            <a:pPr algn="l"/>
            <a:r>
              <a:rPr lang="en-US" sz="3200" b="1" dirty="0">
                <a:solidFill>
                  <a:srgbClr val="000066"/>
                </a:solidFill>
              </a:rPr>
              <a:t>Definitions</a:t>
            </a:r>
          </a:p>
        </p:txBody>
      </p:sp>
      <p:sp>
        <p:nvSpPr>
          <p:cNvPr id="68611" name="Content Placeholder 2"/>
          <p:cNvSpPr>
            <a:spLocks noGrp="1"/>
          </p:cNvSpPr>
          <p:nvPr>
            <p:ph idx="4294967295"/>
          </p:nvPr>
        </p:nvSpPr>
        <p:spPr>
          <a:xfrm>
            <a:off x="755650" y="1125538"/>
            <a:ext cx="7705725" cy="5041900"/>
          </a:xfrm>
        </p:spPr>
        <p:txBody>
          <a:bodyPr/>
          <a:lstStyle/>
          <a:p>
            <a:r>
              <a:rPr lang="en-US" sz="2000" b="1"/>
              <a:t>Dimer:  a </a:t>
            </a:r>
            <a:r>
              <a:rPr lang="en-US" sz="2000" b="1" u="sng"/>
              <a:t>molecule which consists of two similar (but not necessarily identical) subunits</a:t>
            </a:r>
          </a:p>
          <a:p>
            <a:endParaRPr lang="en-US" sz="2000" b="1"/>
          </a:p>
          <a:p>
            <a:r>
              <a:rPr lang="en-US" sz="2000" b="1"/>
              <a:t>Homodimer:  A dimeric protein made of paired identical subunits</a:t>
            </a:r>
          </a:p>
          <a:p>
            <a:endParaRPr lang="en-US" sz="2000" b="1"/>
          </a:p>
          <a:p>
            <a:r>
              <a:rPr lang="en-US" sz="2000" b="1"/>
              <a:t>Heterodimer:  a </a:t>
            </a:r>
            <a:r>
              <a:rPr lang="en-US" sz="2000" b="1" u="sng"/>
              <a:t>dimer in which the two subunits are different</a:t>
            </a:r>
          </a:p>
          <a:p>
            <a:endParaRPr lang="en-US" sz="2000" b="1"/>
          </a:p>
          <a:p>
            <a:r>
              <a:rPr lang="en-US" sz="2000" b="1"/>
              <a:t>Both receptors and ligands can be homodimers or  heterodimers</a:t>
            </a:r>
          </a:p>
          <a:p>
            <a:endParaRPr lang="en-US" sz="2000" b="1"/>
          </a:p>
          <a:p>
            <a:r>
              <a:rPr lang="en-US" sz="2000" b="1"/>
              <a:t>Dimeric ligands can dimerize (bring together) monomeric receptors</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idx="4294967295"/>
          </p:nvPr>
        </p:nvSpPr>
        <p:spPr>
          <a:xfrm>
            <a:off x="251520" y="260350"/>
            <a:ext cx="8206680" cy="654050"/>
          </a:xfrm>
        </p:spPr>
        <p:txBody>
          <a:bodyPr/>
          <a:lstStyle/>
          <a:p>
            <a:pPr algn="l"/>
            <a:r>
              <a:rPr lang="en-US" sz="3200" b="1" dirty="0" err="1">
                <a:solidFill>
                  <a:srgbClr val="000066"/>
                </a:solidFill>
              </a:rPr>
              <a:t>Homodimeric</a:t>
            </a:r>
            <a:r>
              <a:rPr lang="en-US" sz="3200" b="1" dirty="0">
                <a:solidFill>
                  <a:srgbClr val="000066"/>
                </a:solidFill>
              </a:rPr>
              <a:t> Receptor-</a:t>
            </a:r>
            <a:r>
              <a:rPr lang="en-US" sz="3200" b="1" dirty="0" err="1">
                <a:solidFill>
                  <a:srgbClr val="000066"/>
                </a:solidFill>
              </a:rPr>
              <a:t>Ligand</a:t>
            </a:r>
            <a:r>
              <a:rPr lang="en-US" sz="3200" b="1" dirty="0">
                <a:solidFill>
                  <a:srgbClr val="000066"/>
                </a:solidFill>
              </a:rPr>
              <a:t> Binding</a:t>
            </a:r>
          </a:p>
        </p:txBody>
      </p:sp>
      <p:sp>
        <p:nvSpPr>
          <p:cNvPr id="69635" name="Content Placeholder 2"/>
          <p:cNvSpPr>
            <a:spLocks noGrp="1"/>
          </p:cNvSpPr>
          <p:nvPr>
            <p:ph idx="4294967295"/>
          </p:nvPr>
        </p:nvSpPr>
        <p:spPr>
          <a:xfrm>
            <a:off x="468313" y="1728788"/>
            <a:ext cx="3875087" cy="3962400"/>
          </a:xfrm>
        </p:spPr>
        <p:txBody>
          <a:bodyPr/>
          <a:lstStyle/>
          <a:p>
            <a:r>
              <a:rPr lang="en-US" sz="2400" b="1"/>
              <a:t>Consider the following schematic diagram</a:t>
            </a:r>
          </a:p>
          <a:p>
            <a:r>
              <a:rPr lang="en-US" sz="2400" b="1"/>
              <a:t>Draw a reaction diagram that corresponds to this situation</a:t>
            </a:r>
          </a:p>
          <a:p>
            <a:r>
              <a:rPr lang="en-US" sz="2400" b="1"/>
              <a:t>Write down a system of equations that models this situation</a:t>
            </a:r>
          </a:p>
        </p:txBody>
      </p:sp>
      <p:grpSp>
        <p:nvGrpSpPr>
          <p:cNvPr id="69699" name="Group 67"/>
          <p:cNvGrpSpPr>
            <a:grpSpLocks/>
          </p:cNvGrpSpPr>
          <p:nvPr/>
        </p:nvGrpSpPr>
        <p:grpSpPr bwMode="auto">
          <a:xfrm>
            <a:off x="4579938" y="1427163"/>
            <a:ext cx="4038600" cy="4773612"/>
            <a:chOff x="2885" y="899"/>
            <a:chExt cx="2544" cy="3007"/>
          </a:xfrm>
        </p:grpSpPr>
        <p:sp>
          <p:nvSpPr>
            <p:cNvPr id="69636" name="Oval 9"/>
            <p:cNvSpPr>
              <a:spLocks noChangeArrowheads="1"/>
            </p:cNvSpPr>
            <p:nvPr/>
          </p:nvSpPr>
          <p:spPr bwMode="auto">
            <a:xfrm>
              <a:off x="2885" y="1666"/>
              <a:ext cx="2544" cy="2240"/>
            </a:xfrm>
            <a:prstGeom prst="ellipse">
              <a:avLst/>
            </a:prstGeom>
            <a:solidFill>
              <a:srgbClr val="FFFDA6"/>
            </a:solidFill>
            <a:ln w="9525">
              <a:noFill/>
              <a:round/>
              <a:headEnd/>
              <a:tailEnd/>
            </a:ln>
          </p:spPr>
          <p:txBody>
            <a:bodyPr/>
            <a:lstStyle/>
            <a:p>
              <a:pPr eaLnBrk="0" hangingPunct="0"/>
              <a:endParaRPr lang="en-US" sz="4400">
                <a:solidFill>
                  <a:srgbClr val="FFFFFF"/>
                </a:solidFill>
                <a:latin typeface="Adobe Caslon Pro" pitchFamily="-65" charset="0"/>
                <a:ea typeface="ＭＳ Ｐゴシック" pitchFamily="-65" charset="-128"/>
              </a:endParaRPr>
            </a:p>
          </p:txBody>
        </p:sp>
        <p:sp>
          <p:nvSpPr>
            <p:cNvPr id="69637" name="AutoShape 12"/>
            <p:cNvSpPr>
              <a:spLocks noChangeArrowheads="1"/>
            </p:cNvSpPr>
            <p:nvPr/>
          </p:nvSpPr>
          <p:spPr bwMode="auto">
            <a:xfrm>
              <a:off x="4246" y="1311"/>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38" name="AutoShape 12"/>
            <p:cNvSpPr>
              <a:spLocks noChangeArrowheads="1"/>
            </p:cNvSpPr>
            <p:nvPr/>
          </p:nvSpPr>
          <p:spPr bwMode="auto">
            <a:xfrm>
              <a:off x="3991" y="1298"/>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39" name="AutoShape 12"/>
            <p:cNvSpPr>
              <a:spLocks noChangeArrowheads="1"/>
            </p:cNvSpPr>
            <p:nvPr/>
          </p:nvSpPr>
          <p:spPr bwMode="auto">
            <a:xfrm>
              <a:off x="4648" y="899"/>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40" name="AutoShape 12"/>
            <p:cNvSpPr>
              <a:spLocks noChangeArrowheads="1"/>
            </p:cNvSpPr>
            <p:nvPr/>
          </p:nvSpPr>
          <p:spPr bwMode="auto">
            <a:xfrm>
              <a:off x="4159" y="899"/>
              <a:ext cx="110"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41" name="AutoShape 12"/>
            <p:cNvSpPr>
              <a:spLocks noChangeArrowheads="1"/>
            </p:cNvSpPr>
            <p:nvPr/>
          </p:nvSpPr>
          <p:spPr bwMode="auto">
            <a:xfrm>
              <a:off x="3989" y="915"/>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42" name="AutoShape 12"/>
            <p:cNvSpPr>
              <a:spLocks noChangeArrowheads="1"/>
            </p:cNvSpPr>
            <p:nvPr/>
          </p:nvSpPr>
          <p:spPr bwMode="auto">
            <a:xfrm>
              <a:off x="3696" y="1203"/>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43" name="AutoShape 12"/>
            <p:cNvSpPr>
              <a:spLocks noChangeArrowheads="1"/>
            </p:cNvSpPr>
            <p:nvPr/>
          </p:nvSpPr>
          <p:spPr bwMode="auto">
            <a:xfrm>
              <a:off x="4704" y="1167"/>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44" name="AutoShape 12"/>
            <p:cNvSpPr>
              <a:spLocks noChangeArrowheads="1"/>
            </p:cNvSpPr>
            <p:nvPr/>
          </p:nvSpPr>
          <p:spPr bwMode="auto">
            <a:xfrm>
              <a:off x="4944" y="915"/>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45" name="AutoShape 12"/>
            <p:cNvSpPr>
              <a:spLocks noChangeArrowheads="1"/>
            </p:cNvSpPr>
            <p:nvPr/>
          </p:nvSpPr>
          <p:spPr bwMode="auto">
            <a:xfrm>
              <a:off x="4944" y="1262"/>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46" name="AutoShape 12"/>
            <p:cNvSpPr>
              <a:spLocks noChangeArrowheads="1"/>
            </p:cNvSpPr>
            <p:nvPr/>
          </p:nvSpPr>
          <p:spPr bwMode="auto">
            <a:xfrm>
              <a:off x="3513" y="1089"/>
              <a:ext cx="112"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47" name="AutoShape 12"/>
            <p:cNvSpPr>
              <a:spLocks noChangeArrowheads="1"/>
            </p:cNvSpPr>
            <p:nvPr/>
          </p:nvSpPr>
          <p:spPr bwMode="auto">
            <a:xfrm>
              <a:off x="5183" y="1440"/>
              <a:ext cx="111" cy="190"/>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grpSp>
          <p:nvGrpSpPr>
            <p:cNvPr id="69648" name="Group 77"/>
            <p:cNvGrpSpPr>
              <a:grpSpLocks/>
            </p:cNvGrpSpPr>
            <p:nvPr/>
          </p:nvGrpSpPr>
          <p:grpSpPr bwMode="auto">
            <a:xfrm>
              <a:off x="3514" y="1447"/>
              <a:ext cx="366" cy="369"/>
              <a:chOff x="4395788" y="2360414"/>
              <a:chExt cx="581025" cy="586196"/>
            </a:xfrm>
          </p:grpSpPr>
          <p:sp>
            <p:nvSpPr>
              <p:cNvPr id="69649"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50"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51"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69652" name="Straight Connector 71"/>
              <p:cNvCxnSpPr>
                <a:cxnSpLocks noChangeShapeType="1"/>
                <a:stCxn id="69650" idx="0"/>
                <a:endCxn id="69654"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69653"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54"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69655" name="Group 78"/>
            <p:cNvGrpSpPr>
              <a:grpSpLocks/>
            </p:cNvGrpSpPr>
            <p:nvPr/>
          </p:nvGrpSpPr>
          <p:grpSpPr bwMode="auto">
            <a:xfrm>
              <a:off x="3991" y="1406"/>
              <a:ext cx="366" cy="369"/>
              <a:chOff x="4395788" y="2360414"/>
              <a:chExt cx="581025" cy="586196"/>
            </a:xfrm>
          </p:grpSpPr>
          <p:sp>
            <p:nvSpPr>
              <p:cNvPr id="69656"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57"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58"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69659" name="Straight Connector 82"/>
              <p:cNvCxnSpPr>
                <a:cxnSpLocks noChangeShapeType="1"/>
                <a:stCxn id="69657" idx="0"/>
                <a:endCxn id="69661"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69660"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61"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69662" name="Group 85"/>
            <p:cNvGrpSpPr>
              <a:grpSpLocks/>
            </p:cNvGrpSpPr>
            <p:nvPr/>
          </p:nvGrpSpPr>
          <p:grpSpPr bwMode="auto">
            <a:xfrm>
              <a:off x="4539" y="1535"/>
              <a:ext cx="366" cy="369"/>
              <a:chOff x="4395788" y="2360414"/>
              <a:chExt cx="581025" cy="586196"/>
            </a:xfrm>
          </p:grpSpPr>
          <p:sp>
            <p:nvSpPr>
              <p:cNvPr id="69663"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64"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65"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69666" name="Straight Connector 89"/>
              <p:cNvCxnSpPr>
                <a:cxnSpLocks noChangeShapeType="1"/>
                <a:stCxn id="69664" idx="0"/>
                <a:endCxn id="69668"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69667"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68"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69669" name="Group 92"/>
            <p:cNvGrpSpPr>
              <a:grpSpLocks/>
            </p:cNvGrpSpPr>
            <p:nvPr/>
          </p:nvGrpSpPr>
          <p:grpSpPr bwMode="auto">
            <a:xfrm>
              <a:off x="5056" y="1838"/>
              <a:ext cx="366" cy="369"/>
              <a:chOff x="4395788" y="2360414"/>
              <a:chExt cx="581025" cy="586196"/>
            </a:xfrm>
          </p:grpSpPr>
          <p:sp>
            <p:nvSpPr>
              <p:cNvPr id="69670"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71"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72"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69673" name="Straight Connector 96"/>
              <p:cNvCxnSpPr>
                <a:cxnSpLocks noChangeShapeType="1"/>
                <a:stCxn id="69671" idx="0"/>
                <a:endCxn id="69675"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69674"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75"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69676" name="Group 115"/>
            <p:cNvGrpSpPr>
              <a:grpSpLocks/>
            </p:cNvGrpSpPr>
            <p:nvPr/>
          </p:nvGrpSpPr>
          <p:grpSpPr bwMode="auto">
            <a:xfrm flipV="1">
              <a:off x="4101" y="2099"/>
              <a:ext cx="367" cy="478"/>
              <a:chOff x="6510338" y="3332407"/>
              <a:chExt cx="582612" cy="757810"/>
            </a:xfrm>
          </p:grpSpPr>
          <p:sp>
            <p:nvSpPr>
              <p:cNvPr id="69677" name="AutoShape 12"/>
              <p:cNvSpPr>
                <a:spLocks noChangeArrowheads="1"/>
              </p:cNvSpPr>
              <p:nvPr/>
            </p:nvSpPr>
            <p:spPr bwMode="auto">
              <a:xfrm>
                <a:off x="6915150" y="3353208"/>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78" name="AutoShape 12"/>
              <p:cNvSpPr>
                <a:spLocks noChangeArrowheads="1"/>
              </p:cNvSpPr>
              <p:nvPr/>
            </p:nvSpPr>
            <p:spPr bwMode="auto">
              <a:xfrm>
                <a:off x="6510338" y="3332407"/>
                <a:ext cx="177800" cy="30162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grpSp>
            <p:nvGrpSpPr>
              <p:cNvPr id="69679" name="Group 108"/>
              <p:cNvGrpSpPr>
                <a:grpSpLocks/>
              </p:cNvGrpSpPr>
              <p:nvPr/>
            </p:nvGrpSpPr>
            <p:grpSpPr bwMode="auto">
              <a:xfrm>
                <a:off x="6510338" y="3504021"/>
                <a:ext cx="581025" cy="586196"/>
                <a:chOff x="4395788" y="2360414"/>
                <a:chExt cx="581025" cy="586196"/>
              </a:xfrm>
            </p:grpSpPr>
            <p:sp>
              <p:nvSpPr>
                <p:cNvPr id="69680"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81"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82"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69683" name="Straight Connector 112"/>
                <p:cNvCxnSpPr>
                  <a:cxnSpLocks noChangeShapeType="1"/>
                  <a:stCxn id="69681" idx="0"/>
                  <a:endCxn id="69685"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69684"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85"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cxnSp>
          <p:nvCxnSpPr>
            <p:cNvPr id="69686" name="Straight Arrow Connector 117"/>
            <p:cNvCxnSpPr>
              <a:cxnSpLocks noChangeShapeType="1"/>
            </p:cNvCxnSpPr>
            <p:nvPr/>
          </p:nvCxnSpPr>
          <p:spPr bwMode="auto">
            <a:xfrm rot="16200000" flipH="1">
              <a:off x="3997" y="1824"/>
              <a:ext cx="208" cy="110"/>
            </a:xfrm>
            <a:prstGeom prst="straightConnector1">
              <a:avLst/>
            </a:prstGeom>
            <a:noFill/>
            <a:ln w="9525">
              <a:solidFill>
                <a:schemeClr val="tx1"/>
              </a:solidFill>
              <a:round/>
              <a:headEnd/>
              <a:tailEnd type="arrow" w="med" len="med"/>
            </a:ln>
          </p:spPr>
        </p:cxnSp>
        <p:sp>
          <p:nvSpPr>
            <p:cNvPr id="69687" name="AutoShape 12"/>
            <p:cNvSpPr>
              <a:spLocks noChangeArrowheads="1"/>
            </p:cNvSpPr>
            <p:nvPr/>
          </p:nvSpPr>
          <p:spPr bwMode="auto">
            <a:xfrm>
              <a:off x="4062" y="3166"/>
              <a:ext cx="112" cy="190"/>
            </a:xfrm>
            <a:prstGeom prst="diamond">
              <a:avLst/>
            </a:prstGeom>
            <a:solidFill>
              <a:schemeClr val="accent2"/>
            </a:solidFill>
            <a:ln w="9525">
              <a:solidFill>
                <a:schemeClr val="accent2"/>
              </a:solid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sp>
          <p:nvSpPr>
            <p:cNvPr id="69688" name="AutoShape 12"/>
            <p:cNvSpPr>
              <a:spLocks noChangeArrowheads="1"/>
            </p:cNvSpPr>
            <p:nvPr/>
          </p:nvSpPr>
          <p:spPr bwMode="auto">
            <a:xfrm>
              <a:off x="3935" y="2976"/>
              <a:ext cx="112" cy="190"/>
            </a:xfrm>
            <a:prstGeom prst="diamond">
              <a:avLst/>
            </a:prstGeom>
            <a:solidFill>
              <a:schemeClr val="accent2"/>
            </a:solidFill>
            <a:ln w="9525">
              <a:solidFill>
                <a:schemeClr val="accent2"/>
              </a:solidFill>
              <a:miter lim="800000"/>
              <a:headEnd/>
              <a:tailEnd/>
            </a:ln>
          </p:spPr>
          <p:txBody>
            <a:bodyPr lIns="91329" tIns="45664" rIns="91329" bIns="45664">
              <a:spAutoFit/>
            </a:bodyPr>
            <a:lstStyle/>
            <a:p>
              <a:pPr defTabSz="457200"/>
              <a:endParaRPr lang="en-US">
                <a:latin typeface="Adobe Caslon Pro" pitchFamily="-65" charset="0"/>
                <a:ea typeface="ＭＳ Ｐゴシック" pitchFamily="-65" charset="-128"/>
              </a:endParaRPr>
            </a:p>
          </p:txBody>
        </p:sp>
        <p:grpSp>
          <p:nvGrpSpPr>
            <p:cNvPr id="69689" name="Group 120"/>
            <p:cNvGrpSpPr>
              <a:grpSpLocks/>
            </p:cNvGrpSpPr>
            <p:nvPr/>
          </p:nvGrpSpPr>
          <p:grpSpPr bwMode="auto">
            <a:xfrm flipV="1">
              <a:off x="4722" y="2797"/>
              <a:ext cx="366" cy="369"/>
              <a:chOff x="4395788" y="2360414"/>
              <a:chExt cx="581025" cy="586196"/>
            </a:xfrm>
          </p:grpSpPr>
          <p:sp>
            <p:nvSpPr>
              <p:cNvPr id="69690"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91"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92"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69693" name="Straight Connector 124"/>
              <p:cNvCxnSpPr>
                <a:cxnSpLocks noChangeShapeType="1"/>
                <a:stCxn id="69691" idx="0"/>
                <a:endCxn id="69695"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69694"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69695"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cxnSp>
          <p:nvCxnSpPr>
            <p:cNvPr id="69696" name="Straight Arrow Connector 128"/>
            <p:cNvCxnSpPr>
              <a:cxnSpLocks noChangeShapeType="1"/>
            </p:cNvCxnSpPr>
            <p:nvPr/>
          </p:nvCxnSpPr>
          <p:spPr bwMode="auto">
            <a:xfrm rot="16200000" flipH="1">
              <a:off x="4337" y="2818"/>
              <a:ext cx="224" cy="181"/>
            </a:xfrm>
            <a:prstGeom prst="straightConnector1">
              <a:avLst/>
            </a:prstGeom>
            <a:noFill/>
            <a:ln w="9525">
              <a:solidFill>
                <a:schemeClr val="tx1"/>
              </a:solidFill>
              <a:round/>
              <a:headEnd/>
              <a:tailEnd type="arrow" w="med" len="med"/>
            </a:ln>
          </p:spPr>
        </p:cxnSp>
        <p:cxnSp>
          <p:nvCxnSpPr>
            <p:cNvPr id="69697" name="Straight Arrow Connector 130"/>
            <p:cNvCxnSpPr>
              <a:cxnSpLocks noChangeShapeType="1"/>
            </p:cNvCxnSpPr>
            <p:nvPr/>
          </p:nvCxnSpPr>
          <p:spPr bwMode="auto">
            <a:xfrm rot="5400000">
              <a:off x="4145" y="2826"/>
              <a:ext cx="240" cy="182"/>
            </a:xfrm>
            <a:prstGeom prst="straightConnector1">
              <a:avLst/>
            </a:prstGeom>
            <a:noFill/>
            <a:ln w="9525">
              <a:solidFill>
                <a:schemeClr val="tx1"/>
              </a:solidFill>
              <a:round/>
              <a:headEnd/>
              <a:tailEnd type="arrow" w="med" len="med"/>
            </a:ln>
          </p:spPr>
        </p:cxnSp>
        <p:cxnSp>
          <p:nvCxnSpPr>
            <p:cNvPr id="69698" name="Straight Arrow Connector 132"/>
            <p:cNvCxnSpPr>
              <a:cxnSpLocks noChangeShapeType="1"/>
            </p:cNvCxnSpPr>
            <p:nvPr/>
          </p:nvCxnSpPr>
          <p:spPr bwMode="auto">
            <a:xfrm rot="5400000" flipH="1" flipV="1">
              <a:off x="4999" y="2557"/>
              <a:ext cx="329" cy="151"/>
            </a:xfrm>
            <a:prstGeom prst="straightConnector1">
              <a:avLst/>
            </a:prstGeom>
            <a:noFill/>
            <a:ln w="9525">
              <a:solidFill>
                <a:schemeClr val="tx1"/>
              </a:solidFill>
              <a:round/>
              <a:headEnd/>
              <a:tailEnd type="arrow" w="med" len="med"/>
            </a:ln>
          </p:spPr>
        </p:cxnSp>
      </p:gr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idx="4294967295"/>
          </p:nvPr>
        </p:nvSpPr>
        <p:spPr/>
        <p:txBody>
          <a:bodyPr/>
          <a:lstStyle/>
          <a:p>
            <a:pPr algn="l"/>
            <a:r>
              <a:rPr lang="en-US" sz="3200" b="1" dirty="0">
                <a:solidFill>
                  <a:srgbClr val="000066"/>
                </a:solidFill>
              </a:rPr>
              <a:t>Full Reaction Diagram For a </a:t>
            </a:r>
            <a:r>
              <a:rPr lang="en-US" sz="3200" b="1" dirty="0" err="1">
                <a:solidFill>
                  <a:srgbClr val="000066"/>
                </a:solidFill>
              </a:rPr>
              <a:t>Homodimeric</a:t>
            </a:r>
            <a:r>
              <a:rPr lang="en-US" sz="3200" b="1" dirty="0">
                <a:solidFill>
                  <a:srgbClr val="000066"/>
                </a:solidFill>
              </a:rPr>
              <a:t> Receptor</a:t>
            </a:r>
          </a:p>
        </p:txBody>
      </p:sp>
      <p:grpSp>
        <p:nvGrpSpPr>
          <p:cNvPr id="70736" name="Group 80"/>
          <p:cNvGrpSpPr>
            <a:grpSpLocks/>
          </p:cNvGrpSpPr>
          <p:nvPr/>
        </p:nvGrpSpPr>
        <p:grpSpPr bwMode="auto">
          <a:xfrm>
            <a:off x="1576388" y="2427288"/>
            <a:ext cx="5862637" cy="2395537"/>
            <a:chOff x="993" y="1529"/>
            <a:chExt cx="3693" cy="1509"/>
          </a:xfrm>
        </p:grpSpPr>
        <p:sp>
          <p:nvSpPr>
            <p:cNvPr id="70659" name="Text Box 15"/>
            <p:cNvSpPr txBox="1">
              <a:spLocks noChangeArrowheads="1"/>
            </p:cNvSpPr>
            <p:nvPr/>
          </p:nvSpPr>
          <p:spPr bwMode="auto">
            <a:xfrm>
              <a:off x="1254" y="2551"/>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sp>
          <p:nvSpPr>
            <p:cNvPr id="70660" name="Text Box 20"/>
            <p:cNvSpPr txBox="1">
              <a:spLocks noChangeArrowheads="1"/>
            </p:cNvSpPr>
            <p:nvPr/>
          </p:nvSpPr>
          <p:spPr bwMode="auto">
            <a:xfrm>
              <a:off x="2385" y="2105"/>
              <a:ext cx="222" cy="174"/>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0661" name="Text Box 15"/>
            <p:cNvSpPr txBox="1">
              <a:spLocks noChangeArrowheads="1"/>
            </p:cNvSpPr>
            <p:nvPr/>
          </p:nvSpPr>
          <p:spPr bwMode="auto">
            <a:xfrm>
              <a:off x="1194" y="1632"/>
              <a:ext cx="300" cy="326"/>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grpSp>
          <p:nvGrpSpPr>
            <p:cNvPr id="70662" name="Group 78"/>
            <p:cNvGrpSpPr>
              <a:grpSpLocks/>
            </p:cNvGrpSpPr>
            <p:nvPr/>
          </p:nvGrpSpPr>
          <p:grpSpPr bwMode="auto">
            <a:xfrm>
              <a:off x="2172" y="1566"/>
              <a:ext cx="390" cy="722"/>
              <a:chOff x="2620505" y="2484451"/>
              <a:chExt cx="619813" cy="1146715"/>
            </a:xfrm>
          </p:grpSpPr>
          <p:sp>
            <p:nvSpPr>
              <p:cNvPr id="70663"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0664"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0665" name="Text Box 20"/>
              <p:cNvSpPr txBox="1">
                <a:spLocks noChangeArrowheads="1"/>
              </p:cNvSpPr>
              <p:nvPr/>
            </p:nvSpPr>
            <p:spPr bwMode="auto">
              <a:xfrm>
                <a:off x="2710892" y="2511706"/>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0666" name="Text Box 21"/>
              <p:cNvSpPr txBox="1">
                <a:spLocks noChangeArrowheads="1"/>
              </p:cNvSpPr>
              <p:nvPr/>
            </p:nvSpPr>
            <p:spPr bwMode="auto">
              <a:xfrm>
                <a:off x="2711093" y="3178515"/>
                <a:ext cx="349638" cy="274767"/>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0667" name="TextBox 114"/>
              <p:cNvSpPr txBox="1">
                <a:spLocks noChangeArrowheads="1"/>
              </p:cNvSpPr>
              <p:nvPr/>
            </p:nvSpPr>
            <p:spPr bwMode="auto">
              <a:xfrm>
                <a:off x="2711093" y="2484451"/>
                <a:ext cx="438637" cy="366885"/>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sp>
            <p:nvSpPr>
              <p:cNvPr id="70668" name="TextBox 115"/>
              <p:cNvSpPr txBox="1">
                <a:spLocks noChangeArrowheads="1"/>
              </p:cNvSpPr>
              <p:nvPr/>
            </p:nvSpPr>
            <p:spPr bwMode="auto">
              <a:xfrm>
                <a:off x="2711093" y="3264280"/>
                <a:ext cx="529225" cy="366886"/>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grpSp>
          <p:nvGrpSpPr>
            <p:cNvPr id="70669" name="Group 27"/>
            <p:cNvGrpSpPr>
              <a:grpSpLocks/>
            </p:cNvGrpSpPr>
            <p:nvPr/>
          </p:nvGrpSpPr>
          <p:grpSpPr bwMode="auto">
            <a:xfrm>
              <a:off x="1597" y="1668"/>
              <a:ext cx="366" cy="370"/>
              <a:chOff x="4395788" y="2360414"/>
              <a:chExt cx="581025" cy="586196"/>
            </a:xfrm>
          </p:grpSpPr>
          <p:sp>
            <p:nvSpPr>
              <p:cNvPr id="70670"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71"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72"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0673" name="Straight Connector 31"/>
              <p:cNvCxnSpPr>
                <a:cxnSpLocks noChangeShapeType="1"/>
                <a:stCxn id="70671" idx="0"/>
                <a:endCxn id="70675"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0674"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75"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70676" name="AutoShape 12"/>
            <p:cNvSpPr>
              <a:spLocks noChangeArrowheads="1"/>
            </p:cNvSpPr>
            <p:nvPr/>
          </p:nvSpPr>
          <p:spPr bwMode="auto">
            <a:xfrm>
              <a:off x="1035" y="1664"/>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70677" name="AutoShape 12"/>
            <p:cNvSpPr>
              <a:spLocks noChangeArrowheads="1"/>
            </p:cNvSpPr>
            <p:nvPr/>
          </p:nvSpPr>
          <p:spPr bwMode="auto">
            <a:xfrm>
              <a:off x="2691" y="1529"/>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70678" name="Group 53"/>
            <p:cNvGrpSpPr>
              <a:grpSpLocks/>
            </p:cNvGrpSpPr>
            <p:nvPr/>
          </p:nvGrpSpPr>
          <p:grpSpPr bwMode="auto">
            <a:xfrm>
              <a:off x="2694" y="1699"/>
              <a:ext cx="366" cy="369"/>
              <a:chOff x="4395788" y="2360414"/>
              <a:chExt cx="581025" cy="586196"/>
            </a:xfrm>
          </p:grpSpPr>
          <p:sp>
            <p:nvSpPr>
              <p:cNvPr id="70679"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80"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81"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0682" name="Straight Connector 57"/>
              <p:cNvCxnSpPr>
                <a:cxnSpLocks noChangeShapeType="1"/>
                <a:stCxn id="70680" idx="0"/>
                <a:endCxn id="70684"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0683"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84"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62" name="AutoShape 12"/>
            <p:cNvSpPr>
              <a:spLocks noChangeArrowheads="1"/>
            </p:cNvSpPr>
            <p:nvPr/>
          </p:nvSpPr>
          <p:spPr bwMode="auto">
            <a:xfrm>
              <a:off x="4438" y="1766"/>
              <a:ext cx="116" cy="405"/>
            </a:xfrm>
            <a:prstGeom prst="diamond">
              <a:avLst/>
            </a:prstGeom>
            <a:solidFill>
              <a:schemeClr val="accent1">
                <a:lumMod val="90000"/>
              </a:schemeClr>
            </a:soli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70686" name="Group 62"/>
            <p:cNvGrpSpPr>
              <a:grpSpLocks/>
            </p:cNvGrpSpPr>
            <p:nvPr/>
          </p:nvGrpSpPr>
          <p:grpSpPr bwMode="auto">
            <a:xfrm>
              <a:off x="3745" y="1707"/>
              <a:ext cx="366" cy="369"/>
              <a:chOff x="4395788" y="2360414"/>
              <a:chExt cx="581025" cy="586196"/>
            </a:xfrm>
          </p:grpSpPr>
          <p:sp>
            <p:nvSpPr>
              <p:cNvPr id="70687"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88"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89"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0690" name="Straight Connector 66"/>
              <p:cNvCxnSpPr>
                <a:cxnSpLocks noChangeShapeType="1"/>
                <a:stCxn id="70688" idx="0"/>
                <a:endCxn id="70692"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0691"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692"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70693" name="Text Box 15"/>
            <p:cNvSpPr txBox="1">
              <a:spLocks noChangeArrowheads="1"/>
            </p:cNvSpPr>
            <p:nvPr/>
          </p:nvSpPr>
          <p:spPr bwMode="auto">
            <a:xfrm>
              <a:off x="4128" y="1699"/>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grpSp>
          <p:nvGrpSpPr>
            <p:cNvPr id="70694" name="Group 92"/>
            <p:cNvGrpSpPr>
              <a:grpSpLocks/>
            </p:cNvGrpSpPr>
            <p:nvPr/>
          </p:nvGrpSpPr>
          <p:grpSpPr bwMode="auto">
            <a:xfrm>
              <a:off x="3232" y="1715"/>
              <a:ext cx="513" cy="279"/>
              <a:chOff x="3830638" y="2505075"/>
              <a:chExt cx="813593" cy="442913"/>
            </a:xfrm>
          </p:grpSpPr>
          <p:sp>
            <p:nvSpPr>
              <p:cNvPr id="70695" name="Line 18"/>
              <p:cNvSpPr>
                <a:spLocks noChangeShapeType="1"/>
              </p:cNvSpPr>
              <p:nvPr/>
            </p:nvSpPr>
            <p:spPr bwMode="auto">
              <a:xfrm>
                <a:off x="3830638" y="2947988"/>
                <a:ext cx="52863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0696" name="TextBox 102"/>
              <p:cNvSpPr txBox="1">
                <a:spLocks noChangeArrowheads="1"/>
              </p:cNvSpPr>
              <p:nvPr/>
            </p:nvSpPr>
            <p:spPr bwMode="auto">
              <a:xfrm>
                <a:off x="3981303" y="2505075"/>
                <a:ext cx="662928" cy="366713"/>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Symbol" pitchFamily="18" charset="2"/>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sp>
          <p:nvSpPr>
            <p:cNvPr id="70697" name="AutoShape 12"/>
            <p:cNvSpPr>
              <a:spLocks noChangeArrowheads="1"/>
            </p:cNvSpPr>
            <p:nvPr/>
          </p:nvSpPr>
          <p:spPr bwMode="auto">
            <a:xfrm>
              <a:off x="2648" y="2292"/>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70698" name="Group 96"/>
            <p:cNvGrpSpPr>
              <a:grpSpLocks/>
            </p:cNvGrpSpPr>
            <p:nvPr/>
          </p:nvGrpSpPr>
          <p:grpSpPr bwMode="auto">
            <a:xfrm>
              <a:off x="2652" y="2466"/>
              <a:ext cx="366" cy="370"/>
              <a:chOff x="4395788" y="2360414"/>
              <a:chExt cx="581025" cy="586196"/>
            </a:xfrm>
          </p:grpSpPr>
          <p:sp>
            <p:nvSpPr>
              <p:cNvPr id="70699"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00"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01"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0702" name="Straight Connector 100"/>
              <p:cNvCxnSpPr>
                <a:cxnSpLocks noChangeShapeType="1"/>
                <a:stCxn id="70700" idx="0"/>
                <a:endCxn id="70704"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0703"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04"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70705" name="Group 103"/>
            <p:cNvGrpSpPr>
              <a:grpSpLocks/>
            </p:cNvGrpSpPr>
            <p:nvPr/>
          </p:nvGrpSpPr>
          <p:grpSpPr bwMode="auto">
            <a:xfrm>
              <a:off x="2146" y="2316"/>
              <a:ext cx="390" cy="722"/>
              <a:chOff x="4114800" y="2512449"/>
              <a:chExt cx="619125" cy="1146349"/>
            </a:xfrm>
          </p:grpSpPr>
          <p:sp>
            <p:nvSpPr>
              <p:cNvPr id="70706" name="Line 18"/>
              <p:cNvSpPr>
                <a:spLocks noChangeShapeType="1"/>
              </p:cNvSpPr>
              <p:nvPr/>
            </p:nvSpPr>
            <p:spPr bwMode="auto">
              <a:xfrm>
                <a:off x="4114800" y="2990987"/>
                <a:ext cx="528130"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0707" name="Line 19"/>
              <p:cNvSpPr>
                <a:spLocks noChangeShapeType="1"/>
              </p:cNvSpPr>
              <p:nvPr/>
            </p:nvSpPr>
            <p:spPr bwMode="auto">
              <a:xfrm flipH="1">
                <a:off x="4114800" y="3140312"/>
                <a:ext cx="528130"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0708" name="Text Box 20"/>
              <p:cNvSpPr txBox="1">
                <a:spLocks noChangeArrowheads="1"/>
              </p:cNvSpPr>
              <p:nvPr/>
            </p:nvSpPr>
            <p:spPr bwMode="auto">
              <a:xfrm>
                <a:off x="4205087" y="2539691"/>
                <a:ext cx="349498" cy="27675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0709" name="Text Box 21"/>
              <p:cNvSpPr txBox="1">
                <a:spLocks noChangeArrowheads="1"/>
              </p:cNvSpPr>
              <p:nvPr/>
            </p:nvSpPr>
            <p:spPr bwMode="auto">
              <a:xfrm>
                <a:off x="4205288" y="3206292"/>
                <a:ext cx="349250" cy="274679"/>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0710" name="TextBox 114"/>
              <p:cNvSpPr txBox="1">
                <a:spLocks noChangeArrowheads="1"/>
              </p:cNvSpPr>
              <p:nvPr/>
            </p:nvSpPr>
            <p:spPr bwMode="auto">
              <a:xfrm>
                <a:off x="4205288" y="2512449"/>
                <a:ext cx="438150" cy="366768"/>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sp>
            <p:nvSpPr>
              <p:cNvPr id="70711" name="TextBox 115"/>
              <p:cNvSpPr txBox="1">
                <a:spLocks noChangeArrowheads="1"/>
              </p:cNvSpPr>
              <p:nvPr/>
            </p:nvSpPr>
            <p:spPr bwMode="auto">
              <a:xfrm>
                <a:off x="4205288" y="3292030"/>
                <a:ext cx="528637" cy="366768"/>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grpSp>
        <p:sp>
          <p:nvSpPr>
            <p:cNvPr id="70712" name="AutoShape 12"/>
            <p:cNvSpPr>
              <a:spLocks noChangeArrowheads="1"/>
            </p:cNvSpPr>
            <p:nvPr/>
          </p:nvSpPr>
          <p:spPr bwMode="auto">
            <a:xfrm>
              <a:off x="2903" y="2307"/>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70713" name="AutoShape 12"/>
            <p:cNvSpPr>
              <a:spLocks noChangeArrowheads="1"/>
            </p:cNvSpPr>
            <p:nvPr/>
          </p:nvSpPr>
          <p:spPr bwMode="auto">
            <a:xfrm>
              <a:off x="993" y="2556"/>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70714" name="AutoShape 12"/>
            <p:cNvSpPr>
              <a:spLocks noChangeArrowheads="1"/>
            </p:cNvSpPr>
            <p:nvPr/>
          </p:nvSpPr>
          <p:spPr bwMode="auto">
            <a:xfrm>
              <a:off x="1552" y="2446"/>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70715" name="Group 114"/>
            <p:cNvGrpSpPr>
              <a:grpSpLocks/>
            </p:cNvGrpSpPr>
            <p:nvPr/>
          </p:nvGrpSpPr>
          <p:grpSpPr bwMode="auto">
            <a:xfrm>
              <a:off x="1555" y="2595"/>
              <a:ext cx="366" cy="370"/>
              <a:chOff x="4395788" y="2360414"/>
              <a:chExt cx="581025" cy="586196"/>
            </a:xfrm>
          </p:grpSpPr>
          <p:sp>
            <p:nvSpPr>
              <p:cNvPr id="70716"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17"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18"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0719" name="Straight Connector 118"/>
              <p:cNvCxnSpPr>
                <a:cxnSpLocks noChangeShapeType="1"/>
                <a:stCxn id="70717" idx="0"/>
                <a:endCxn id="70721"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0720"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21"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122" name="AutoShape 12"/>
            <p:cNvSpPr>
              <a:spLocks noChangeArrowheads="1"/>
            </p:cNvSpPr>
            <p:nvPr/>
          </p:nvSpPr>
          <p:spPr bwMode="auto">
            <a:xfrm>
              <a:off x="4570" y="2454"/>
              <a:ext cx="116" cy="405"/>
            </a:xfrm>
            <a:prstGeom prst="diamond">
              <a:avLst/>
            </a:prstGeom>
            <a:solidFill>
              <a:schemeClr val="accent1">
                <a:lumMod val="90000"/>
              </a:schemeClr>
            </a:soli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70723" name="Group 123"/>
            <p:cNvGrpSpPr>
              <a:grpSpLocks/>
            </p:cNvGrpSpPr>
            <p:nvPr/>
          </p:nvGrpSpPr>
          <p:grpSpPr bwMode="auto">
            <a:xfrm>
              <a:off x="3878" y="2566"/>
              <a:ext cx="366" cy="369"/>
              <a:chOff x="4395788" y="2360414"/>
              <a:chExt cx="581025" cy="586196"/>
            </a:xfrm>
          </p:grpSpPr>
          <p:sp>
            <p:nvSpPr>
              <p:cNvPr id="70724"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25"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26"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0727" name="Straight Connector 127"/>
              <p:cNvCxnSpPr>
                <a:cxnSpLocks noChangeShapeType="1"/>
                <a:stCxn id="70725" idx="0"/>
                <a:endCxn id="70729"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0728"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0729"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70730" name="Text Box 15"/>
            <p:cNvSpPr txBox="1">
              <a:spLocks noChangeArrowheads="1"/>
            </p:cNvSpPr>
            <p:nvPr/>
          </p:nvSpPr>
          <p:spPr bwMode="auto">
            <a:xfrm>
              <a:off x="4261" y="2557"/>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sp>
          <p:nvSpPr>
            <p:cNvPr id="70732" name="Line 18"/>
            <p:cNvSpPr>
              <a:spLocks noChangeShapeType="1"/>
            </p:cNvSpPr>
            <p:nvPr/>
          </p:nvSpPr>
          <p:spPr bwMode="auto">
            <a:xfrm>
              <a:off x="3198" y="2757"/>
              <a:ext cx="333" cy="1"/>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0733" name="TextBox 102"/>
            <p:cNvSpPr txBox="1">
              <a:spLocks noChangeArrowheads="1"/>
            </p:cNvSpPr>
            <p:nvPr/>
          </p:nvSpPr>
          <p:spPr bwMode="auto">
            <a:xfrm>
              <a:off x="3293" y="2478"/>
              <a:ext cx="358" cy="231"/>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Symbol" pitchFamily="18" charset="2"/>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sp>
          <p:nvSpPr>
            <p:cNvPr id="70734" name="AutoShape 12"/>
            <p:cNvSpPr>
              <a:spLocks noChangeArrowheads="1"/>
            </p:cNvSpPr>
            <p:nvPr/>
          </p:nvSpPr>
          <p:spPr bwMode="auto">
            <a:xfrm>
              <a:off x="3886" y="2402"/>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p:txBody>
          <a:bodyPr/>
          <a:lstStyle/>
          <a:p>
            <a:pPr algn="l"/>
            <a:r>
              <a:rPr lang="en-US" sz="3200" b="1" dirty="0">
                <a:solidFill>
                  <a:srgbClr val="000066"/>
                </a:solidFill>
              </a:rPr>
              <a:t>Simplified Reaction Diagram For a </a:t>
            </a:r>
            <a:r>
              <a:rPr lang="en-US" sz="3200" b="1" dirty="0" err="1">
                <a:solidFill>
                  <a:srgbClr val="000066"/>
                </a:solidFill>
              </a:rPr>
              <a:t>Homodimeric</a:t>
            </a:r>
            <a:r>
              <a:rPr lang="en-US" sz="3200" b="1" dirty="0">
                <a:solidFill>
                  <a:srgbClr val="000066"/>
                </a:solidFill>
              </a:rPr>
              <a:t> Receptor</a:t>
            </a:r>
          </a:p>
        </p:txBody>
      </p:sp>
      <p:sp>
        <p:nvSpPr>
          <p:cNvPr id="71683" name="Content Placeholder 2"/>
          <p:cNvSpPr>
            <a:spLocks noGrp="1"/>
          </p:cNvSpPr>
          <p:nvPr>
            <p:ph idx="4294967295"/>
          </p:nvPr>
        </p:nvSpPr>
        <p:spPr>
          <a:xfrm>
            <a:off x="1189038" y="4260850"/>
            <a:ext cx="7631112" cy="752475"/>
          </a:xfrm>
        </p:spPr>
        <p:txBody>
          <a:bodyPr/>
          <a:lstStyle/>
          <a:p>
            <a:pPr>
              <a:buFont typeface="Wingdings" pitchFamily="2" charset="2"/>
              <a:buNone/>
            </a:pPr>
            <a:r>
              <a:rPr lang="en-US" b="1"/>
              <a:t>2N  +    R		     C  	       R  +  2P </a:t>
            </a:r>
          </a:p>
        </p:txBody>
      </p:sp>
      <p:grpSp>
        <p:nvGrpSpPr>
          <p:cNvPr id="71734" name="Group 54"/>
          <p:cNvGrpSpPr>
            <a:grpSpLocks/>
          </p:cNvGrpSpPr>
          <p:nvPr/>
        </p:nvGrpSpPr>
        <p:grpSpPr bwMode="auto">
          <a:xfrm>
            <a:off x="1366838" y="2486025"/>
            <a:ext cx="6551612" cy="2622550"/>
            <a:chOff x="861" y="1566"/>
            <a:chExt cx="4127" cy="1652"/>
          </a:xfrm>
        </p:grpSpPr>
        <p:sp>
          <p:nvSpPr>
            <p:cNvPr id="71684" name="Text Box 20"/>
            <p:cNvSpPr txBox="1">
              <a:spLocks noChangeArrowheads="1"/>
            </p:cNvSpPr>
            <p:nvPr/>
          </p:nvSpPr>
          <p:spPr bwMode="auto">
            <a:xfrm>
              <a:off x="2434" y="2105"/>
              <a:ext cx="221" cy="174"/>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1685" name="Text Box 15"/>
            <p:cNvSpPr txBox="1">
              <a:spLocks noChangeArrowheads="1"/>
            </p:cNvSpPr>
            <p:nvPr/>
          </p:nvSpPr>
          <p:spPr bwMode="auto">
            <a:xfrm>
              <a:off x="1242" y="1632"/>
              <a:ext cx="300" cy="326"/>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grpSp>
          <p:nvGrpSpPr>
            <p:cNvPr id="71686" name="Group 78"/>
            <p:cNvGrpSpPr>
              <a:grpSpLocks/>
            </p:cNvGrpSpPr>
            <p:nvPr/>
          </p:nvGrpSpPr>
          <p:grpSpPr bwMode="auto">
            <a:xfrm>
              <a:off x="2221" y="1566"/>
              <a:ext cx="390" cy="722"/>
              <a:chOff x="2620505" y="2484451"/>
              <a:chExt cx="619813" cy="1146715"/>
            </a:xfrm>
          </p:grpSpPr>
          <p:sp>
            <p:nvSpPr>
              <p:cNvPr id="71687"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1688"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1689" name="Text Box 20"/>
              <p:cNvSpPr txBox="1">
                <a:spLocks noChangeArrowheads="1"/>
              </p:cNvSpPr>
              <p:nvPr/>
            </p:nvSpPr>
            <p:spPr bwMode="auto">
              <a:xfrm>
                <a:off x="2710892" y="2511706"/>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1690" name="Text Box 21"/>
              <p:cNvSpPr txBox="1">
                <a:spLocks noChangeArrowheads="1"/>
              </p:cNvSpPr>
              <p:nvPr/>
            </p:nvSpPr>
            <p:spPr bwMode="auto">
              <a:xfrm>
                <a:off x="2711093" y="3178515"/>
                <a:ext cx="349638" cy="274767"/>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1691" name="TextBox 114"/>
              <p:cNvSpPr txBox="1">
                <a:spLocks noChangeArrowheads="1"/>
              </p:cNvSpPr>
              <p:nvPr/>
            </p:nvSpPr>
            <p:spPr bwMode="auto">
              <a:xfrm>
                <a:off x="2711093" y="2484451"/>
                <a:ext cx="438637" cy="366885"/>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sp>
            <p:nvSpPr>
              <p:cNvPr id="71692" name="TextBox 115"/>
              <p:cNvSpPr txBox="1">
                <a:spLocks noChangeArrowheads="1"/>
              </p:cNvSpPr>
              <p:nvPr/>
            </p:nvSpPr>
            <p:spPr bwMode="auto">
              <a:xfrm>
                <a:off x="2711093" y="3264280"/>
                <a:ext cx="529225" cy="366886"/>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grpSp>
          <p:nvGrpSpPr>
            <p:cNvPr id="71693" name="Group 27"/>
            <p:cNvGrpSpPr>
              <a:grpSpLocks/>
            </p:cNvGrpSpPr>
            <p:nvPr/>
          </p:nvGrpSpPr>
          <p:grpSpPr bwMode="auto">
            <a:xfrm>
              <a:off x="1646" y="1668"/>
              <a:ext cx="366" cy="370"/>
              <a:chOff x="4395788" y="2360414"/>
              <a:chExt cx="581025" cy="586196"/>
            </a:xfrm>
          </p:grpSpPr>
          <p:sp>
            <p:nvSpPr>
              <p:cNvPr id="71694"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695"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696"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1697" name="Straight Connector 31"/>
              <p:cNvCxnSpPr>
                <a:cxnSpLocks noChangeShapeType="1"/>
                <a:stCxn id="71695" idx="0"/>
                <a:endCxn id="71699"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1698"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699"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71700" name="AutoShape 12"/>
            <p:cNvSpPr>
              <a:spLocks noChangeArrowheads="1"/>
            </p:cNvSpPr>
            <p:nvPr/>
          </p:nvSpPr>
          <p:spPr bwMode="auto">
            <a:xfrm>
              <a:off x="1083" y="1664"/>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sp>
          <p:nvSpPr>
            <p:cNvPr id="71701" name="AutoShape 12"/>
            <p:cNvSpPr>
              <a:spLocks noChangeArrowheads="1"/>
            </p:cNvSpPr>
            <p:nvPr/>
          </p:nvSpPr>
          <p:spPr bwMode="auto">
            <a:xfrm>
              <a:off x="3049" y="1639"/>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sp>
          <p:nvSpPr>
            <p:cNvPr id="71702" name="AutoShape 12"/>
            <p:cNvSpPr>
              <a:spLocks noChangeArrowheads="1"/>
            </p:cNvSpPr>
            <p:nvPr/>
          </p:nvSpPr>
          <p:spPr bwMode="auto">
            <a:xfrm>
              <a:off x="2794" y="1615"/>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grpSp>
          <p:nvGrpSpPr>
            <p:cNvPr id="71703" name="Group 53"/>
            <p:cNvGrpSpPr>
              <a:grpSpLocks/>
            </p:cNvGrpSpPr>
            <p:nvPr/>
          </p:nvGrpSpPr>
          <p:grpSpPr bwMode="auto">
            <a:xfrm>
              <a:off x="2797" y="1785"/>
              <a:ext cx="366" cy="370"/>
              <a:chOff x="4395788" y="2360414"/>
              <a:chExt cx="581025" cy="586196"/>
            </a:xfrm>
          </p:grpSpPr>
          <p:sp>
            <p:nvSpPr>
              <p:cNvPr id="71704"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705"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706"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1707" name="Straight Connector 57"/>
              <p:cNvCxnSpPr>
                <a:cxnSpLocks noChangeShapeType="1"/>
                <a:stCxn id="71705" idx="0"/>
                <a:endCxn id="71709"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1708"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709"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71710" name="Group 62"/>
            <p:cNvGrpSpPr>
              <a:grpSpLocks/>
            </p:cNvGrpSpPr>
            <p:nvPr/>
          </p:nvGrpSpPr>
          <p:grpSpPr bwMode="auto">
            <a:xfrm>
              <a:off x="4068" y="1794"/>
              <a:ext cx="366" cy="370"/>
              <a:chOff x="4395788" y="2360414"/>
              <a:chExt cx="581025" cy="586196"/>
            </a:xfrm>
          </p:grpSpPr>
          <p:sp>
            <p:nvSpPr>
              <p:cNvPr id="71711"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712"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713"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71714" name="Straight Connector 66"/>
              <p:cNvCxnSpPr>
                <a:cxnSpLocks noChangeShapeType="1"/>
                <a:stCxn id="71712" idx="0"/>
                <a:endCxn id="71716"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71715"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71716"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71717" name="Text Box 15"/>
            <p:cNvSpPr txBox="1">
              <a:spLocks noChangeArrowheads="1"/>
            </p:cNvSpPr>
            <p:nvPr/>
          </p:nvSpPr>
          <p:spPr bwMode="auto">
            <a:xfrm>
              <a:off x="4451" y="1786"/>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grpSp>
          <p:nvGrpSpPr>
            <p:cNvPr id="71718" name="Group 78"/>
            <p:cNvGrpSpPr>
              <a:grpSpLocks/>
            </p:cNvGrpSpPr>
            <p:nvPr/>
          </p:nvGrpSpPr>
          <p:grpSpPr bwMode="auto">
            <a:xfrm>
              <a:off x="2164" y="2496"/>
              <a:ext cx="390" cy="722"/>
              <a:chOff x="2620505" y="2484451"/>
              <a:chExt cx="619813" cy="1146715"/>
            </a:xfrm>
          </p:grpSpPr>
          <p:sp>
            <p:nvSpPr>
              <p:cNvPr id="71719"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1720"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1721" name="Text Box 20"/>
              <p:cNvSpPr txBox="1">
                <a:spLocks noChangeArrowheads="1"/>
              </p:cNvSpPr>
              <p:nvPr/>
            </p:nvSpPr>
            <p:spPr bwMode="auto">
              <a:xfrm>
                <a:off x="2710892" y="2511706"/>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1722" name="Text Box 21"/>
              <p:cNvSpPr txBox="1">
                <a:spLocks noChangeArrowheads="1"/>
              </p:cNvSpPr>
              <p:nvPr/>
            </p:nvSpPr>
            <p:spPr bwMode="auto">
              <a:xfrm>
                <a:off x="2711093" y="3178515"/>
                <a:ext cx="349638" cy="274767"/>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1723" name="TextBox 114"/>
              <p:cNvSpPr txBox="1">
                <a:spLocks noChangeArrowheads="1"/>
              </p:cNvSpPr>
              <p:nvPr/>
            </p:nvSpPr>
            <p:spPr bwMode="auto">
              <a:xfrm>
                <a:off x="2711093" y="2484451"/>
                <a:ext cx="438637" cy="366885"/>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sp>
            <p:nvSpPr>
              <p:cNvPr id="71724" name="TextBox 115"/>
              <p:cNvSpPr txBox="1">
                <a:spLocks noChangeArrowheads="1"/>
              </p:cNvSpPr>
              <p:nvPr/>
            </p:nvSpPr>
            <p:spPr bwMode="auto">
              <a:xfrm>
                <a:off x="2711093" y="3264280"/>
                <a:ext cx="529225" cy="366886"/>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grpSp>
          <p:nvGrpSpPr>
            <p:cNvPr id="71725" name="Group 92"/>
            <p:cNvGrpSpPr>
              <a:grpSpLocks/>
            </p:cNvGrpSpPr>
            <p:nvPr/>
          </p:nvGrpSpPr>
          <p:grpSpPr bwMode="auto">
            <a:xfrm>
              <a:off x="3548" y="2577"/>
              <a:ext cx="341" cy="279"/>
              <a:chOff x="3830638" y="2505075"/>
              <a:chExt cx="541337" cy="442913"/>
            </a:xfrm>
          </p:grpSpPr>
          <p:sp>
            <p:nvSpPr>
              <p:cNvPr id="71726" name="Line 18"/>
              <p:cNvSpPr>
                <a:spLocks noChangeShapeType="1"/>
              </p:cNvSpPr>
              <p:nvPr/>
            </p:nvSpPr>
            <p:spPr bwMode="auto">
              <a:xfrm>
                <a:off x="3830638" y="2947988"/>
                <a:ext cx="52863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1727" name="TextBox 102"/>
              <p:cNvSpPr txBox="1">
                <a:spLocks noChangeArrowheads="1"/>
              </p:cNvSpPr>
              <p:nvPr/>
            </p:nvSpPr>
            <p:spPr bwMode="auto">
              <a:xfrm>
                <a:off x="3981450" y="2505075"/>
                <a:ext cx="390525" cy="366713"/>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grpSp>
        <p:sp>
          <p:nvSpPr>
            <p:cNvPr id="71728" name="AutoShape 12"/>
            <p:cNvSpPr>
              <a:spLocks noChangeArrowheads="1"/>
            </p:cNvSpPr>
            <p:nvPr/>
          </p:nvSpPr>
          <p:spPr bwMode="auto">
            <a:xfrm>
              <a:off x="861" y="1654"/>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grpSp>
          <p:nvGrpSpPr>
            <p:cNvPr id="71729" name="Group 92"/>
            <p:cNvGrpSpPr>
              <a:grpSpLocks/>
            </p:cNvGrpSpPr>
            <p:nvPr/>
          </p:nvGrpSpPr>
          <p:grpSpPr bwMode="auto">
            <a:xfrm>
              <a:off x="3472" y="1727"/>
              <a:ext cx="341" cy="279"/>
              <a:chOff x="3830638" y="2505075"/>
              <a:chExt cx="541337" cy="442913"/>
            </a:xfrm>
          </p:grpSpPr>
          <p:sp>
            <p:nvSpPr>
              <p:cNvPr id="71730" name="Line 18"/>
              <p:cNvSpPr>
                <a:spLocks noChangeShapeType="1"/>
              </p:cNvSpPr>
              <p:nvPr/>
            </p:nvSpPr>
            <p:spPr bwMode="auto">
              <a:xfrm>
                <a:off x="3830638" y="2947988"/>
                <a:ext cx="52863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1731" name="TextBox 102"/>
              <p:cNvSpPr txBox="1">
                <a:spLocks noChangeArrowheads="1"/>
              </p:cNvSpPr>
              <p:nvPr/>
            </p:nvSpPr>
            <p:spPr bwMode="auto">
              <a:xfrm>
                <a:off x="3981450" y="2505075"/>
                <a:ext cx="390525" cy="366713"/>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grpSp>
        <p:sp>
          <p:nvSpPr>
            <p:cNvPr id="82" name="AutoShape 12"/>
            <p:cNvSpPr>
              <a:spLocks noChangeArrowheads="1"/>
            </p:cNvSpPr>
            <p:nvPr/>
          </p:nvSpPr>
          <p:spPr bwMode="auto">
            <a:xfrm>
              <a:off x="4872" y="1694"/>
              <a:ext cx="116" cy="405"/>
            </a:xfrm>
            <a:prstGeom prst="diamond">
              <a:avLst/>
            </a:prstGeom>
            <a:solidFill>
              <a:schemeClr val="accent1">
                <a:lumMod val="90000"/>
              </a:schemeClr>
            </a:soli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sp>
          <p:nvSpPr>
            <p:cNvPr id="83" name="AutoShape 12"/>
            <p:cNvSpPr>
              <a:spLocks noChangeArrowheads="1"/>
            </p:cNvSpPr>
            <p:nvPr/>
          </p:nvSpPr>
          <p:spPr bwMode="auto">
            <a:xfrm>
              <a:off x="4872" y="1985"/>
              <a:ext cx="116" cy="405"/>
            </a:xfrm>
            <a:prstGeom prst="diamond">
              <a:avLst/>
            </a:prstGeom>
            <a:solidFill>
              <a:schemeClr val="accent1">
                <a:lumMod val="90000"/>
              </a:schemeClr>
            </a:solidFill>
            <a:ln w="9525">
              <a:noFill/>
              <a:miter lim="800000"/>
              <a:headEnd/>
              <a:tailEnd/>
            </a:ln>
          </p:spPr>
          <p:txBody>
            <a:bodyPr lIns="91329" tIns="45664" rIns="91329" bIns="45664">
              <a:spAutoFit/>
            </a:bodyPr>
            <a:lstStyle/>
            <a:p>
              <a:pPr defTabSz="457200"/>
              <a:endParaRPr lang="en-US">
                <a:effectLst>
                  <a:outerShdw blurRad="38100" dist="38100" dir="2700000" algn="tl">
                    <a:srgbClr val="000000"/>
                  </a:outerShdw>
                </a:effectLst>
                <a:latin typeface="Adobe Caslon Pro" pitchFamily="-65" charset="0"/>
                <a:ea typeface="ＭＳ Ｐゴシック" pitchFamily="-65" charset="-128"/>
              </a:endParaRPr>
            </a:p>
          </p:txBody>
        </p:sp>
      </p:gr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a:xfrm>
            <a:off x="251520" y="0"/>
            <a:ext cx="8206680" cy="1143000"/>
          </a:xfrm>
        </p:spPr>
        <p:txBody>
          <a:bodyPr/>
          <a:lstStyle/>
          <a:p>
            <a:pPr algn="l"/>
            <a:r>
              <a:rPr lang="en-US" sz="3200" b="1" dirty="0">
                <a:solidFill>
                  <a:srgbClr val="000066"/>
                </a:solidFill>
              </a:rPr>
              <a:t>Model Equations</a:t>
            </a:r>
          </a:p>
        </p:txBody>
      </p:sp>
      <p:grpSp>
        <p:nvGrpSpPr>
          <p:cNvPr id="72716" name="Group 12"/>
          <p:cNvGrpSpPr>
            <a:grpSpLocks noChangeAspect="1"/>
          </p:cNvGrpSpPr>
          <p:nvPr/>
        </p:nvGrpSpPr>
        <p:grpSpPr bwMode="auto">
          <a:xfrm>
            <a:off x="1692275" y="2395538"/>
            <a:ext cx="5999163" cy="4057650"/>
            <a:chOff x="432" y="720"/>
            <a:chExt cx="5040" cy="3408"/>
          </a:xfrm>
        </p:grpSpPr>
        <p:sp>
          <p:nvSpPr>
            <p:cNvPr id="72707" name="Rectangle 3"/>
            <p:cNvSpPr>
              <a:spLocks noChangeAspect="1" noChangeArrowheads="1"/>
            </p:cNvSpPr>
            <p:nvPr/>
          </p:nvSpPr>
          <p:spPr bwMode="auto">
            <a:xfrm>
              <a:off x="432" y="720"/>
              <a:ext cx="5040" cy="3408"/>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72708" name="Object 4"/>
            <p:cNvGraphicFramePr>
              <a:graphicFrameLocks noChangeAspect="1"/>
            </p:cNvGraphicFramePr>
            <p:nvPr/>
          </p:nvGraphicFramePr>
          <p:xfrm>
            <a:off x="547" y="956"/>
            <a:ext cx="2618" cy="660"/>
          </p:xfrm>
          <a:graphic>
            <a:graphicData uri="http://schemas.openxmlformats.org/presentationml/2006/ole">
              <mc:AlternateContent xmlns:mc="http://schemas.openxmlformats.org/markup-compatibility/2006">
                <mc:Choice xmlns:v="urn:schemas-microsoft-com:vml" Requires="v">
                  <p:oleObj spid="_x0000_s73066" name="Equation" r:id="rId3" imgW="1460500" imgH="368300" progId="Equation.3">
                    <p:embed/>
                  </p:oleObj>
                </mc:Choice>
                <mc:Fallback>
                  <p:oleObj name="Equation" r:id="rId3" imgW="1460500" imgH="3683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 y="956"/>
                          <a:ext cx="2618"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09" name="Object 5"/>
            <p:cNvGraphicFramePr>
              <a:graphicFrameLocks noChangeAspect="1"/>
            </p:cNvGraphicFramePr>
            <p:nvPr/>
          </p:nvGraphicFramePr>
          <p:xfrm>
            <a:off x="548" y="1776"/>
            <a:ext cx="2048" cy="660"/>
          </p:xfrm>
          <a:graphic>
            <a:graphicData uri="http://schemas.openxmlformats.org/presentationml/2006/ole">
              <mc:AlternateContent xmlns:mc="http://schemas.openxmlformats.org/markup-compatibility/2006">
                <mc:Choice xmlns:v="urn:schemas-microsoft-com:vml" Requires="v">
                  <p:oleObj spid="_x0000_s73067" name="Equation" r:id="rId5" imgW="1143000" imgH="368300" progId="Equation.3">
                    <p:embed/>
                  </p:oleObj>
                </mc:Choice>
                <mc:Fallback>
                  <p:oleObj name="Equation" r:id="rId5" imgW="1143000" imgH="3683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 y="1776"/>
                          <a:ext cx="2048"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10" name="Object 6"/>
            <p:cNvGraphicFramePr>
              <a:graphicFrameLocks noChangeAspect="1"/>
            </p:cNvGraphicFramePr>
            <p:nvPr/>
          </p:nvGraphicFramePr>
          <p:xfrm>
            <a:off x="547" y="2556"/>
            <a:ext cx="2482" cy="660"/>
          </p:xfrm>
          <a:graphic>
            <a:graphicData uri="http://schemas.openxmlformats.org/presentationml/2006/ole">
              <mc:AlternateContent xmlns:mc="http://schemas.openxmlformats.org/markup-compatibility/2006">
                <mc:Choice xmlns:v="urn:schemas-microsoft-com:vml" Requires="v">
                  <p:oleObj spid="_x0000_s73068" name="Equation" r:id="rId7" imgW="1384300" imgH="368300" progId="Equation.3">
                    <p:embed/>
                  </p:oleObj>
                </mc:Choice>
                <mc:Fallback>
                  <p:oleObj name="Equation" r:id="rId7" imgW="1384300" imgH="3683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 y="2556"/>
                          <a:ext cx="2482"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11" name="Object 7"/>
            <p:cNvGraphicFramePr>
              <a:graphicFrameLocks noChangeAspect="1"/>
            </p:cNvGraphicFramePr>
            <p:nvPr/>
          </p:nvGraphicFramePr>
          <p:xfrm>
            <a:off x="604" y="3468"/>
            <a:ext cx="1001" cy="660"/>
          </p:xfrm>
          <a:graphic>
            <a:graphicData uri="http://schemas.openxmlformats.org/presentationml/2006/ole">
              <mc:AlternateContent xmlns:mc="http://schemas.openxmlformats.org/markup-compatibility/2006">
                <mc:Choice xmlns:v="urn:schemas-microsoft-com:vml" Requires="v">
                  <p:oleObj spid="_x0000_s73069" name="Equation" r:id="rId9" imgW="558800" imgH="368300" progId="Equation.3">
                    <p:embed/>
                  </p:oleObj>
                </mc:Choice>
                <mc:Fallback>
                  <p:oleObj name="Equation" r:id="rId9" imgW="558800" imgH="3683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4" y="3468"/>
                          <a:ext cx="1001"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12" name="Object 8"/>
            <p:cNvGraphicFramePr>
              <a:graphicFrameLocks noChangeAspect="1"/>
            </p:cNvGraphicFramePr>
            <p:nvPr/>
          </p:nvGraphicFramePr>
          <p:xfrm>
            <a:off x="3792" y="1209"/>
            <a:ext cx="933" cy="318"/>
          </p:xfrm>
          <a:graphic>
            <a:graphicData uri="http://schemas.openxmlformats.org/presentationml/2006/ole">
              <mc:AlternateContent xmlns:mc="http://schemas.openxmlformats.org/markup-compatibility/2006">
                <mc:Choice xmlns:v="urn:schemas-microsoft-com:vml" Requires="v">
                  <p:oleObj spid="_x0000_s73070" name="Equation" r:id="rId11" imgW="520700" imgH="177800" progId="Equation.3">
                    <p:embed/>
                  </p:oleObj>
                </mc:Choice>
                <mc:Fallback>
                  <p:oleObj name="Equation" r:id="rId11" imgW="520700" imgH="17780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92" y="1209"/>
                          <a:ext cx="933" cy="3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13" name="Object 9"/>
            <p:cNvGraphicFramePr>
              <a:graphicFrameLocks noChangeAspect="1"/>
            </p:cNvGraphicFramePr>
            <p:nvPr/>
          </p:nvGraphicFramePr>
          <p:xfrm>
            <a:off x="3843" y="1968"/>
            <a:ext cx="1024" cy="318"/>
          </p:xfrm>
          <a:graphic>
            <a:graphicData uri="http://schemas.openxmlformats.org/presentationml/2006/ole">
              <mc:AlternateContent xmlns:mc="http://schemas.openxmlformats.org/markup-compatibility/2006">
                <mc:Choice xmlns:v="urn:schemas-microsoft-com:vml" Requires="v">
                  <p:oleObj spid="_x0000_s73071" name="Equation" r:id="rId13" imgW="571500" imgH="177800" progId="Equation.3">
                    <p:embed/>
                  </p:oleObj>
                </mc:Choice>
                <mc:Fallback>
                  <p:oleObj name="Equation" r:id="rId13" imgW="571500" imgH="17780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43" y="1968"/>
                          <a:ext cx="1024" cy="3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14" name="Object 10"/>
            <p:cNvGraphicFramePr>
              <a:graphicFrameLocks noChangeAspect="1"/>
            </p:cNvGraphicFramePr>
            <p:nvPr/>
          </p:nvGraphicFramePr>
          <p:xfrm>
            <a:off x="3899" y="2758"/>
            <a:ext cx="910" cy="273"/>
          </p:xfrm>
          <a:graphic>
            <a:graphicData uri="http://schemas.openxmlformats.org/presentationml/2006/ole">
              <mc:AlternateContent xmlns:mc="http://schemas.openxmlformats.org/markup-compatibility/2006">
                <mc:Choice xmlns:v="urn:schemas-microsoft-com:vml" Requires="v">
                  <p:oleObj spid="_x0000_s73072" name="Equation" r:id="rId15" imgW="508000" imgH="152400" progId="Equation.3">
                    <p:embed/>
                  </p:oleObj>
                </mc:Choice>
                <mc:Fallback>
                  <p:oleObj name="Equation" r:id="rId15" imgW="508000" imgH="152400" progId="Equation.3">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99" y="2758"/>
                          <a:ext cx="910"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15" name="Object 11"/>
            <p:cNvGraphicFramePr>
              <a:graphicFrameLocks noChangeAspect="1"/>
            </p:cNvGraphicFramePr>
            <p:nvPr/>
          </p:nvGraphicFramePr>
          <p:xfrm>
            <a:off x="3934" y="3611"/>
            <a:ext cx="933" cy="295"/>
          </p:xfrm>
          <a:graphic>
            <a:graphicData uri="http://schemas.openxmlformats.org/presentationml/2006/ole">
              <mc:AlternateContent xmlns:mc="http://schemas.openxmlformats.org/markup-compatibility/2006">
                <mc:Choice xmlns:v="urn:schemas-microsoft-com:vml" Requires="v">
                  <p:oleObj spid="_x0000_s73073" name="Equation" r:id="rId17" imgW="520700" imgH="165100" progId="Equation.3">
                    <p:embed/>
                  </p:oleObj>
                </mc:Choice>
                <mc:Fallback>
                  <p:oleObj name="Equation" r:id="rId17" imgW="520700" imgH="165100" progId="Equation.3">
                    <p:embed/>
                    <p:pic>
                      <p:nvPicPr>
                        <p:cNvPr id="0" name="Picture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34" y="3611"/>
                          <a:ext cx="933" cy="2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2821" name="Group 117"/>
          <p:cNvGrpSpPr>
            <a:grpSpLocks/>
          </p:cNvGrpSpPr>
          <p:nvPr/>
        </p:nvGrpSpPr>
        <p:grpSpPr bwMode="auto">
          <a:xfrm>
            <a:off x="971550" y="1130300"/>
            <a:ext cx="7631113" cy="1146175"/>
            <a:chOff x="295" y="1609"/>
            <a:chExt cx="4807" cy="722"/>
          </a:xfrm>
        </p:grpSpPr>
        <p:sp>
          <p:nvSpPr>
            <p:cNvPr id="72769" name="Content Placeholder 2"/>
            <p:cNvSpPr>
              <a:spLocks/>
            </p:cNvSpPr>
            <p:nvPr/>
          </p:nvSpPr>
          <p:spPr bwMode="auto">
            <a:xfrm>
              <a:off x="295" y="1797"/>
              <a:ext cx="4807" cy="474"/>
            </a:xfrm>
            <a:prstGeom prst="rect">
              <a:avLst/>
            </a:prstGeom>
            <a:noFill/>
            <a:ln w="9525">
              <a:noFill/>
              <a:miter lim="800000"/>
              <a:headEnd/>
              <a:tailEnd/>
            </a:ln>
            <a:effectLst/>
          </p:spPr>
          <p:txBody>
            <a:bodyPr/>
            <a:lstStyle/>
            <a:p>
              <a:pPr marL="342900" indent="-342900">
                <a:spcBef>
                  <a:spcPct val="20000"/>
                </a:spcBef>
                <a:buClr>
                  <a:schemeClr val="hlink"/>
                </a:buClr>
                <a:buFont typeface="Wingdings" pitchFamily="2" charset="2"/>
                <a:buNone/>
              </a:pPr>
              <a:r>
                <a:rPr lang="en-US" sz="3200" b="1">
                  <a:effectLst>
                    <a:outerShdw blurRad="38100" dist="38100" dir="2700000" algn="tl">
                      <a:srgbClr val="000000"/>
                    </a:outerShdw>
                  </a:effectLst>
                </a:rPr>
                <a:t>2N  +    R		     C  	       R  +  2P </a:t>
              </a:r>
            </a:p>
          </p:txBody>
        </p:sp>
        <p:grpSp>
          <p:nvGrpSpPr>
            <p:cNvPr id="72805" name="Group 78"/>
            <p:cNvGrpSpPr>
              <a:grpSpLocks/>
            </p:cNvGrpSpPr>
            <p:nvPr/>
          </p:nvGrpSpPr>
          <p:grpSpPr bwMode="auto">
            <a:xfrm>
              <a:off x="1710" y="1609"/>
              <a:ext cx="390" cy="722"/>
              <a:chOff x="2620505" y="2484451"/>
              <a:chExt cx="619813" cy="1146715"/>
            </a:xfrm>
          </p:grpSpPr>
          <p:sp>
            <p:nvSpPr>
              <p:cNvPr id="72806"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2807"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2808" name="Text Box 20"/>
              <p:cNvSpPr txBox="1">
                <a:spLocks noChangeArrowheads="1"/>
              </p:cNvSpPr>
              <p:nvPr/>
            </p:nvSpPr>
            <p:spPr bwMode="auto">
              <a:xfrm>
                <a:off x="2710892" y="2511706"/>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2809" name="Text Box 21"/>
              <p:cNvSpPr txBox="1">
                <a:spLocks noChangeArrowheads="1"/>
              </p:cNvSpPr>
              <p:nvPr/>
            </p:nvSpPr>
            <p:spPr bwMode="auto">
              <a:xfrm>
                <a:off x="2711093" y="3178515"/>
                <a:ext cx="349638" cy="274767"/>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2810" name="TextBox 114"/>
              <p:cNvSpPr txBox="1">
                <a:spLocks noChangeArrowheads="1"/>
              </p:cNvSpPr>
              <p:nvPr/>
            </p:nvSpPr>
            <p:spPr bwMode="auto">
              <a:xfrm>
                <a:off x="2711093" y="2484451"/>
                <a:ext cx="438637" cy="366885"/>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sp>
            <p:nvSpPr>
              <p:cNvPr id="72811" name="TextBox 115"/>
              <p:cNvSpPr txBox="1">
                <a:spLocks noChangeArrowheads="1"/>
              </p:cNvSpPr>
              <p:nvPr/>
            </p:nvSpPr>
            <p:spPr bwMode="auto">
              <a:xfrm>
                <a:off x="2711093" y="3264280"/>
                <a:ext cx="529225" cy="366886"/>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grpSp>
          <p:nvGrpSpPr>
            <p:cNvPr id="72812" name="Group 92"/>
            <p:cNvGrpSpPr>
              <a:grpSpLocks/>
            </p:cNvGrpSpPr>
            <p:nvPr/>
          </p:nvGrpSpPr>
          <p:grpSpPr bwMode="auto">
            <a:xfrm>
              <a:off x="3094" y="1690"/>
              <a:ext cx="341" cy="279"/>
              <a:chOff x="3830638" y="2505075"/>
              <a:chExt cx="541337" cy="442913"/>
            </a:xfrm>
          </p:grpSpPr>
          <p:sp>
            <p:nvSpPr>
              <p:cNvPr id="72813" name="Line 18"/>
              <p:cNvSpPr>
                <a:spLocks noChangeShapeType="1"/>
              </p:cNvSpPr>
              <p:nvPr/>
            </p:nvSpPr>
            <p:spPr bwMode="auto">
              <a:xfrm>
                <a:off x="3830638" y="2947988"/>
                <a:ext cx="52863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72814" name="TextBox 102"/>
              <p:cNvSpPr txBox="1">
                <a:spLocks noChangeArrowheads="1"/>
              </p:cNvSpPr>
              <p:nvPr/>
            </p:nvSpPr>
            <p:spPr bwMode="auto">
              <a:xfrm>
                <a:off x="3981450" y="2505075"/>
                <a:ext cx="390525" cy="366713"/>
              </a:xfrm>
              <a:prstGeom prst="rect">
                <a:avLst/>
              </a:prstGeom>
              <a:noFill/>
              <a:ln w="9525">
                <a:noFill/>
                <a:miter lim="800000"/>
                <a:headEnd/>
                <a:tailEnd/>
              </a:ln>
            </p:spPr>
            <p:txBody>
              <a:bodyPr>
                <a:spAutoFit/>
              </a:bodyPr>
              <a:lstStyle/>
              <a:p>
                <a:pPr defTabSz="457200"/>
                <a:r>
                  <a:rPr lang="en-US">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grpSp>
      </p:gr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idx="4294967295"/>
          </p:nvPr>
        </p:nvSpPr>
        <p:spPr>
          <a:xfrm>
            <a:off x="301625" y="228600"/>
            <a:ext cx="8510588" cy="968375"/>
          </a:xfrm>
        </p:spPr>
        <p:txBody>
          <a:bodyPr/>
          <a:lstStyle/>
          <a:p>
            <a:pPr algn="l"/>
            <a:r>
              <a:rPr lang="en-US" sz="3200" b="1" dirty="0">
                <a:solidFill>
                  <a:srgbClr val="000066"/>
                </a:solidFill>
              </a:rPr>
              <a:t>Reduced Model Equations</a:t>
            </a:r>
          </a:p>
        </p:txBody>
      </p:sp>
      <p:sp>
        <p:nvSpPr>
          <p:cNvPr id="73731" name="Content Placeholder 2"/>
          <p:cNvSpPr>
            <a:spLocks noGrp="1"/>
          </p:cNvSpPr>
          <p:nvPr>
            <p:ph idx="4294967295"/>
          </p:nvPr>
        </p:nvSpPr>
        <p:spPr>
          <a:xfrm>
            <a:off x="827088" y="1771650"/>
            <a:ext cx="6553200" cy="649288"/>
          </a:xfrm>
        </p:spPr>
        <p:txBody>
          <a:bodyPr/>
          <a:lstStyle/>
          <a:p>
            <a:r>
              <a:rPr lang="en-US" sz="2400" b="1" i="1"/>
              <a:t>p</a:t>
            </a:r>
            <a:r>
              <a:rPr lang="en-US" sz="2400" b="1"/>
              <a:t>-equation is decoupled and  </a:t>
            </a:r>
            <a:r>
              <a:rPr lang="en-US" sz="2400" b="1" i="1"/>
              <a:t>r = r</a:t>
            </a:r>
            <a:r>
              <a:rPr lang="en-US" sz="2400" b="1" i="1" baseline="-25000"/>
              <a:t>0</a:t>
            </a:r>
            <a:r>
              <a:rPr lang="en-US" sz="2400" b="1" i="1"/>
              <a:t> – c</a:t>
            </a:r>
          </a:p>
        </p:txBody>
      </p:sp>
      <p:grpSp>
        <p:nvGrpSpPr>
          <p:cNvPr id="73738" name="Group 10"/>
          <p:cNvGrpSpPr>
            <a:grpSpLocks/>
          </p:cNvGrpSpPr>
          <p:nvPr/>
        </p:nvGrpSpPr>
        <p:grpSpPr bwMode="auto">
          <a:xfrm>
            <a:off x="890588" y="2781300"/>
            <a:ext cx="7353300" cy="3048000"/>
            <a:chOff x="335" y="1842"/>
            <a:chExt cx="4632" cy="1920"/>
          </a:xfrm>
        </p:grpSpPr>
        <p:sp>
          <p:nvSpPr>
            <p:cNvPr id="73732" name="Rectangle 3"/>
            <p:cNvSpPr>
              <a:spLocks noChangeArrowheads="1"/>
            </p:cNvSpPr>
            <p:nvPr/>
          </p:nvSpPr>
          <p:spPr bwMode="auto">
            <a:xfrm>
              <a:off x="335" y="1842"/>
              <a:ext cx="4632" cy="192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73733" name="Object 5"/>
            <p:cNvGraphicFramePr>
              <a:graphicFrameLocks noChangeAspect="1"/>
            </p:cNvGraphicFramePr>
            <p:nvPr/>
          </p:nvGraphicFramePr>
          <p:xfrm>
            <a:off x="385" y="2056"/>
            <a:ext cx="2913" cy="660"/>
          </p:xfrm>
          <a:graphic>
            <a:graphicData uri="http://schemas.openxmlformats.org/presentationml/2006/ole">
              <mc:AlternateContent xmlns:mc="http://schemas.openxmlformats.org/markup-compatibility/2006">
                <mc:Choice xmlns:v="urn:schemas-microsoft-com:vml" Requires="v">
                  <p:oleObj spid="_x0000_s73915" name="Equation" r:id="rId3" imgW="1625600" imgH="368300" progId="Equation.3">
                    <p:embed/>
                  </p:oleObj>
                </mc:Choice>
                <mc:Fallback>
                  <p:oleObj name="Equation" r:id="rId3" imgW="1625600" imgH="3683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 y="2056"/>
                          <a:ext cx="2913"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734" name="Object 6"/>
            <p:cNvGraphicFramePr>
              <a:graphicFrameLocks noChangeAspect="1"/>
            </p:cNvGraphicFramePr>
            <p:nvPr/>
          </p:nvGraphicFramePr>
          <p:xfrm>
            <a:off x="385" y="2836"/>
            <a:ext cx="3233" cy="660"/>
          </p:xfrm>
          <a:graphic>
            <a:graphicData uri="http://schemas.openxmlformats.org/presentationml/2006/ole">
              <mc:AlternateContent xmlns:mc="http://schemas.openxmlformats.org/markup-compatibility/2006">
                <mc:Choice xmlns:v="urn:schemas-microsoft-com:vml" Requires="v">
                  <p:oleObj spid="_x0000_s73916" name="Equation" r:id="rId5" imgW="1803400" imgH="368300" progId="Equation.3">
                    <p:embed/>
                  </p:oleObj>
                </mc:Choice>
                <mc:Fallback>
                  <p:oleObj name="Equation" r:id="rId5" imgW="18034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 y="2836"/>
                          <a:ext cx="3233"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735" name="Object 7"/>
            <p:cNvGraphicFramePr>
              <a:graphicFrameLocks noChangeAspect="1"/>
            </p:cNvGraphicFramePr>
            <p:nvPr/>
          </p:nvGraphicFramePr>
          <p:xfrm>
            <a:off x="3890" y="2248"/>
            <a:ext cx="1024" cy="318"/>
          </p:xfrm>
          <a:graphic>
            <a:graphicData uri="http://schemas.openxmlformats.org/presentationml/2006/ole">
              <mc:AlternateContent xmlns:mc="http://schemas.openxmlformats.org/markup-compatibility/2006">
                <mc:Choice xmlns:v="urn:schemas-microsoft-com:vml" Requires="v">
                  <p:oleObj spid="_x0000_s73917" name="Equation" r:id="rId7" imgW="571500" imgH="177800" progId="Equation.3">
                    <p:embed/>
                  </p:oleObj>
                </mc:Choice>
                <mc:Fallback>
                  <p:oleObj name="Equation" r:id="rId7" imgW="571500" imgH="1778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0" y="2248"/>
                          <a:ext cx="1024" cy="3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736" name="Object 8"/>
            <p:cNvGraphicFramePr>
              <a:graphicFrameLocks noChangeAspect="1"/>
            </p:cNvGraphicFramePr>
            <p:nvPr/>
          </p:nvGraphicFramePr>
          <p:xfrm>
            <a:off x="3946" y="3038"/>
            <a:ext cx="910" cy="273"/>
          </p:xfrm>
          <a:graphic>
            <a:graphicData uri="http://schemas.openxmlformats.org/presentationml/2006/ole">
              <mc:AlternateContent xmlns:mc="http://schemas.openxmlformats.org/markup-compatibility/2006">
                <mc:Choice xmlns:v="urn:schemas-microsoft-com:vml" Requires="v">
                  <p:oleObj spid="_x0000_s73918" name="Equation" r:id="rId9" imgW="508000" imgH="152400" progId="Equation.3">
                    <p:embed/>
                  </p:oleObj>
                </mc:Choice>
                <mc:Fallback>
                  <p:oleObj name="Equation" r:id="rId9" imgW="508000" imgH="152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46" y="3038"/>
                          <a:ext cx="910" cy="2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idx="4294967295"/>
          </p:nvPr>
        </p:nvSpPr>
        <p:spPr/>
        <p:txBody>
          <a:bodyPr/>
          <a:lstStyle/>
          <a:p>
            <a:pPr algn="l"/>
            <a:r>
              <a:rPr lang="en-US" sz="3200" b="1" dirty="0">
                <a:solidFill>
                  <a:srgbClr val="000066"/>
                </a:solidFill>
              </a:rPr>
              <a:t>QSSA Equation</a:t>
            </a:r>
          </a:p>
        </p:txBody>
      </p:sp>
      <p:grpSp>
        <p:nvGrpSpPr>
          <p:cNvPr id="74759" name="Group 7"/>
          <p:cNvGrpSpPr>
            <a:grpSpLocks/>
          </p:cNvGrpSpPr>
          <p:nvPr/>
        </p:nvGrpSpPr>
        <p:grpSpPr bwMode="auto">
          <a:xfrm>
            <a:off x="900113" y="2349500"/>
            <a:ext cx="7467600" cy="2740025"/>
            <a:chOff x="624" y="1584"/>
            <a:chExt cx="4704" cy="1726"/>
          </a:xfrm>
        </p:grpSpPr>
        <p:sp>
          <p:nvSpPr>
            <p:cNvPr id="74755" name="Rectangle 3"/>
            <p:cNvSpPr>
              <a:spLocks noChangeArrowheads="1"/>
            </p:cNvSpPr>
            <p:nvPr/>
          </p:nvSpPr>
          <p:spPr bwMode="auto">
            <a:xfrm>
              <a:off x="624" y="1584"/>
              <a:ext cx="4704" cy="1726"/>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74756" name="Object 4"/>
            <p:cNvGraphicFramePr>
              <a:graphicFrameLocks noChangeAspect="1"/>
            </p:cNvGraphicFramePr>
            <p:nvPr/>
          </p:nvGraphicFramePr>
          <p:xfrm>
            <a:off x="956" y="2130"/>
            <a:ext cx="1662" cy="773"/>
          </p:xfrm>
          <a:graphic>
            <a:graphicData uri="http://schemas.openxmlformats.org/presentationml/2006/ole">
              <mc:AlternateContent xmlns:mc="http://schemas.openxmlformats.org/markup-compatibility/2006">
                <mc:Choice xmlns:v="urn:schemas-microsoft-com:vml" Requires="v">
                  <p:oleObj spid="_x0000_s74894" name="Equation" r:id="rId3" imgW="927100" imgH="431800" progId="Equation.3">
                    <p:embed/>
                  </p:oleObj>
                </mc:Choice>
                <mc:Fallback>
                  <p:oleObj name="Equation" r:id="rId3" imgW="927100" imgH="431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6" y="2130"/>
                          <a:ext cx="1662" cy="7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757" name="Object 5"/>
            <p:cNvGraphicFramePr>
              <a:graphicFrameLocks noChangeAspect="1"/>
            </p:cNvGraphicFramePr>
            <p:nvPr/>
          </p:nvGraphicFramePr>
          <p:xfrm>
            <a:off x="3239" y="1766"/>
            <a:ext cx="1201" cy="364"/>
          </p:xfrm>
          <a:graphic>
            <a:graphicData uri="http://schemas.openxmlformats.org/presentationml/2006/ole">
              <mc:AlternateContent xmlns:mc="http://schemas.openxmlformats.org/markup-compatibility/2006">
                <mc:Choice xmlns:v="urn:schemas-microsoft-com:vml" Requires="v">
                  <p:oleObj spid="_x0000_s74895" name="Equation" r:id="rId5" imgW="647700" imgH="177800" progId="Equation.3">
                    <p:embed/>
                  </p:oleObj>
                </mc:Choice>
                <mc:Fallback>
                  <p:oleObj name="Equation" r:id="rId5" imgW="647700" imgH="1778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9" y="1766"/>
                          <a:ext cx="1201" cy="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758" name="Object 6"/>
            <p:cNvGraphicFramePr>
              <a:graphicFrameLocks noChangeAspect="1"/>
            </p:cNvGraphicFramePr>
            <p:nvPr/>
          </p:nvGraphicFramePr>
          <p:xfrm>
            <a:off x="3206" y="2338"/>
            <a:ext cx="1460" cy="832"/>
          </p:xfrm>
          <a:graphic>
            <a:graphicData uri="http://schemas.openxmlformats.org/presentationml/2006/ole">
              <mc:AlternateContent xmlns:mc="http://schemas.openxmlformats.org/markup-compatibility/2006">
                <mc:Choice xmlns:v="urn:schemas-microsoft-com:vml" Requires="v">
                  <p:oleObj spid="_x0000_s74896" name="Equation" r:id="rId7" imgW="787400" imgH="406400" progId="Equation.3">
                    <p:embed/>
                  </p:oleObj>
                </mc:Choice>
                <mc:Fallback>
                  <p:oleObj name="Equation" r:id="rId7" imgW="787400" imgH="4064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6" y="2338"/>
                          <a:ext cx="1460" cy="8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rrowheads="1"/>
          </p:cNvSpPr>
          <p:nvPr>
            <p:ph type="ctrTitle"/>
          </p:nvPr>
        </p:nvSpPr>
        <p:spPr>
          <a:xfrm>
            <a:off x="539552" y="404664"/>
            <a:ext cx="7772400" cy="1143000"/>
          </a:xfrm>
        </p:spPr>
        <p:txBody>
          <a:bodyPr/>
          <a:lstStyle/>
          <a:p>
            <a:pPr algn="l"/>
            <a:r>
              <a:rPr lang="en-US" sz="3600" dirty="0">
                <a:solidFill>
                  <a:srgbClr val="000080"/>
                </a:solidFill>
              </a:rPr>
              <a:t>Basic problem of enzyme kinetics</a:t>
            </a:r>
          </a:p>
        </p:txBody>
      </p:sp>
      <p:sp>
        <p:nvSpPr>
          <p:cNvPr id="208899" name="Text Box 3"/>
          <p:cNvSpPr txBox="1">
            <a:spLocks noChangeArrowheads="1"/>
          </p:cNvSpPr>
          <p:nvPr/>
        </p:nvSpPr>
        <p:spPr bwMode="auto">
          <a:xfrm>
            <a:off x="762000" y="1700808"/>
            <a:ext cx="7848600" cy="830997"/>
          </a:xfrm>
          <a:prstGeom prst="rect">
            <a:avLst/>
          </a:prstGeom>
          <a:noFill/>
          <a:ln w="9525">
            <a:noFill/>
            <a:miter lim="800000"/>
            <a:headEnd/>
            <a:tailEnd/>
          </a:ln>
          <a:effectLst/>
        </p:spPr>
        <p:txBody>
          <a:bodyPr>
            <a:spAutoFit/>
          </a:bodyPr>
          <a:lstStyle/>
          <a:p>
            <a:pPr eaLnBrk="0" hangingPunct="0">
              <a:spcBef>
                <a:spcPct val="50000"/>
              </a:spcBef>
            </a:pPr>
            <a:r>
              <a:rPr lang="en-US" sz="2400" dirty="0">
                <a:effectLst>
                  <a:outerShdw blurRad="38100" dist="38100" dir="2700000" algn="tl">
                    <a:srgbClr val="000000">
                      <a:alpha val="43137"/>
                    </a:srgbClr>
                  </a:outerShdw>
                </a:effectLst>
              </a:rPr>
              <a:t>Suppose an enzyme were to react with a substrate, giving a product.</a:t>
            </a:r>
          </a:p>
        </p:txBody>
      </p:sp>
      <p:sp>
        <p:nvSpPr>
          <p:cNvPr id="208900" name="Text Box 4"/>
          <p:cNvSpPr txBox="1">
            <a:spLocks noChangeArrowheads="1"/>
          </p:cNvSpPr>
          <p:nvPr/>
        </p:nvSpPr>
        <p:spPr bwMode="auto">
          <a:xfrm>
            <a:off x="2209800" y="3301008"/>
            <a:ext cx="9366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S + E</a:t>
            </a:r>
          </a:p>
        </p:txBody>
      </p:sp>
      <p:sp>
        <p:nvSpPr>
          <p:cNvPr id="208901" name="Text Box 5"/>
          <p:cNvSpPr txBox="1">
            <a:spLocks noChangeArrowheads="1"/>
          </p:cNvSpPr>
          <p:nvPr/>
        </p:nvSpPr>
        <p:spPr bwMode="auto">
          <a:xfrm>
            <a:off x="4953000" y="3301008"/>
            <a:ext cx="9366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P + E</a:t>
            </a:r>
          </a:p>
        </p:txBody>
      </p:sp>
      <p:sp>
        <p:nvSpPr>
          <p:cNvPr id="208902" name="Line 6"/>
          <p:cNvSpPr>
            <a:spLocks noChangeShapeType="1"/>
          </p:cNvSpPr>
          <p:nvPr/>
        </p:nvSpPr>
        <p:spPr bwMode="auto">
          <a:xfrm>
            <a:off x="3657600" y="3453408"/>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8903" name="Line 7"/>
          <p:cNvSpPr>
            <a:spLocks noChangeShapeType="1"/>
          </p:cNvSpPr>
          <p:nvPr/>
        </p:nvSpPr>
        <p:spPr bwMode="auto">
          <a:xfrm flipH="1">
            <a:off x="3657600" y="3605808"/>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8904" name="Text Box 8"/>
          <p:cNvSpPr txBox="1">
            <a:spLocks noChangeArrowheads="1"/>
          </p:cNvSpPr>
          <p:nvPr/>
        </p:nvSpPr>
        <p:spPr bwMode="auto">
          <a:xfrm>
            <a:off x="762000" y="4026496"/>
            <a:ext cx="8101513" cy="2308324"/>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If we simply applied the law of mass action to this </a:t>
            </a:r>
          </a:p>
          <a:p>
            <a:pPr eaLnBrk="0" hangingPunct="0"/>
            <a:r>
              <a:rPr lang="en-US" sz="2400">
                <a:effectLst>
                  <a:outerShdw blurRad="38100" dist="38100" dir="2700000" algn="tl">
                    <a:srgbClr val="000000">
                      <a:alpha val="43137"/>
                    </a:srgbClr>
                  </a:outerShdw>
                </a:effectLst>
              </a:rPr>
              <a:t>reaction, the rate of reaction would be a linearly </a:t>
            </a:r>
          </a:p>
          <a:p>
            <a:pPr eaLnBrk="0" hangingPunct="0"/>
            <a:r>
              <a:rPr lang="en-US" sz="2400">
                <a:effectLst>
                  <a:outerShdw blurRad="38100" dist="38100" dir="2700000" algn="tl">
                    <a:srgbClr val="000000">
                      <a:alpha val="43137"/>
                    </a:srgbClr>
                  </a:outerShdw>
                </a:effectLst>
              </a:rPr>
              <a:t>increasing function of [S]. As [S] gets very big, so would</a:t>
            </a:r>
          </a:p>
          <a:p>
            <a:pPr eaLnBrk="0" hangingPunct="0"/>
            <a:r>
              <a:rPr lang="en-US" sz="2400">
                <a:effectLst>
                  <a:outerShdw blurRad="38100" dist="38100" dir="2700000" algn="tl">
                    <a:srgbClr val="000000">
                      <a:alpha val="43137"/>
                    </a:srgbClr>
                  </a:outerShdw>
                </a:effectLst>
              </a:rPr>
              <a:t>the reaction rate.</a:t>
            </a:r>
          </a:p>
          <a:p>
            <a:pPr eaLnBrk="0" hangingPunct="0"/>
            <a:endParaRPr lang="en-US" sz="2400">
              <a:effectLst>
                <a:outerShdw blurRad="38100" dist="38100" dir="2700000" algn="tl">
                  <a:srgbClr val="000000">
                    <a:alpha val="43137"/>
                  </a:srgbClr>
                </a:outerShdw>
              </a:effectLst>
            </a:endParaRPr>
          </a:p>
          <a:p>
            <a:pPr eaLnBrk="0" hangingPunct="0"/>
            <a:r>
              <a:rPr lang="en-US" sz="2400">
                <a:effectLst>
                  <a:outerShdw blurRad="38100" dist="38100" dir="2700000" algn="tl">
                    <a:srgbClr val="000000">
                      <a:alpha val="43137"/>
                    </a:srgbClr>
                  </a:outerShdw>
                </a:effectLst>
              </a:rPr>
              <a:t>This doesn’t happen. In reality, the reaction rate saturates.</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a:xfrm>
            <a:off x="395536" y="381000"/>
            <a:ext cx="8062664" cy="1143000"/>
          </a:xfrm>
        </p:spPr>
        <p:txBody>
          <a:bodyPr/>
          <a:lstStyle/>
          <a:p>
            <a:pPr algn="l"/>
            <a:r>
              <a:rPr lang="en-US" sz="3200" b="1" dirty="0" err="1">
                <a:solidFill>
                  <a:srgbClr val="000066"/>
                </a:solidFill>
              </a:rPr>
              <a:t>Sigmoidal</a:t>
            </a:r>
            <a:r>
              <a:rPr lang="en-US" sz="3200" b="1" dirty="0">
                <a:solidFill>
                  <a:srgbClr val="000066"/>
                </a:solidFill>
              </a:rPr>
              <a:t> Kinetics</a:t>
            </a:r>
          </a:p>
        </p:txBody>
      </p:sp>
      <p:grpSp>
        <p:nvGrpSpPr>
          <p:cNvPr id="75789" name="Group 13"/>
          <p:cNvGrpSpPr>
            <a:grpSpLocks/>
          </p:cNvGrpSpPr>
          <p:nvPr/>
        </p:nvGrpSpPr>
        <p:grpSpPr bwMode="auto">
          <a:xfrm>
            <a:off x="1978025" y="1905000"/>
            <a:ext cx="5257800" cy="4114800"/>
            <a:chOff x="1397" y="1200"/>
            <a:chExt cx="3312" cy="2592"/>
          </a:xfrm>
        </p:grpSpPr>
        <p:sp>
          <p:nvSpPr>
            <p:cNvPr id="75779" name="Rectangle 17"/>
            <p:cNvSpPr>
              <a:spLocks noChangeArrowheads="1"/>
            </p:cNvSpPr>
            <p:nvPr/>
          </p:nvSpPr>
          <p:spPr bwMode="auto">
            <a:xfrm>
              <a:off x="1397" y="1200"/>
              <a:ext cx="3312" cy="2592"/>
            </a:xfrm>
            <a:prstGeom prst="rect">
              <a:avLst/>
            </a:prstGeom>
            <a:solidFill>
              <a:schemeClr val="accent1"/>
            </a:solidFill>
            <a:ln w="9525">
              <a:solidFill>
                <a:schemeClr val="tx1"/>
              </a:solidFill>
              <a:round/>
              <a:headEnd/>
              <a:tailEnd/>
            </a:ln>
          </p:spPr>
          <p:txBody>
            <a:bodyPr/>
            <a:lstStyle/>
            <a:p>
              <a:pPr eaLnBrk="0" hangingPunct="0"/>
              <a:endParaRPr lang="en-US" sz="4400" b="1">
                <a:solidFill>
                  <a:schemeClr val="tx2"/>
                </a:solidFill>
                <a:effectLst>
                  <a:outerShdw blurRad="38100" dist="38100" dir="2700000" algn="tl">
                    <a:srgbClr val="000000"/>
                  </a:outerShdw>
                </a:effectLst>
                <a:latin typeface="Adobe Caslon Pro" pitchFamily="-65" charset="0"/>
                <a:ea typeface="ＭＳ Ｐゴシック" pitchFamily="-65" charset="-128"/>
              </a:endParaRPr>
            </a:p>
          </p:txBody>
        </p:sp>
        <p:sp>
          <p:nvSpPr>
            <p:cNvPr id="75780" name="Line 5"/>
            <p:cNvSpPr>
              <a:spLocks noChangeShapeType="1"/>
            </p:cNvSpPr>
            <p:nvPr/>
          </p:nvSpPr>
          <p:spPr bwMode="auto">
            <a:xfrm>
              <a:off x="2098" y="1536"/>
              <a:ext cx="12" cy="1792"/>
            </a:xfrm>
            <a:prstGeom prst="line">
              <a:avLst/>
            </a:prstGeom>
            <a:noFill/>
            <a:ln w="38100">
              <a:solidFill>
                <a:schemeClr val="tx1"/>
              </a:solidFill>
              <a:round/>
              <a:headEnd/>
              <a:tailEnd/>
            </a:ln>
          </p:spPr>
          <p:txBody>
            <a:bodyPr wrap="none" anchor="ctr"/>
            <a:lstStyle/>
            <a:p>
              <a:endParaRPr lang="en-US"/>
            </a:p>
          </p:txBody>
        </p:sp>
        <p:sp>
          <p:nvSpPr>
            <p:cNvPr id="75781" name="Line 6"/>
            <p:cNvSpPr>
              <a:spLocks noChangeShapeType="1"/>
            </p:cNvSpPr>
            <p:nvPr/>
          </p:nvSpPr>
          <p:spPr bwMode="auto">
            <a:xfrm flipH="1">
              <a:off x="2110" y="3312"/>
              <a:ext cx="2311" cy="16"/>
            </a:xfrm>
            <a:prstGeom prst="line">
              <a:avLst/>
            </a:prstGeom>
            <a:noFill/>
            <a:ln w="38100">
              <a:solidFill>
                <a:schemeClr val="tx1"/>
              </a:solidFill>
              <a:round/>
              <a:headEnd/>
              <a:tailEnd/>
            </a:ln>
          </p:spPr>
          <p:txBody>
            <a:bodyPr wrap="none" anchor="ctr"/>
            <a:lstStyle/>
            <a:p>
              <a:endParaRPr lang="en-US"/>
            </a:p>
          </p:txBody>
        </p:sp>
        <p:sp>
          <p:nvSpPr>
            <p:cNvPr id="75782" name="Rectangle 20"/>
            <p:cNvSpPr>
              <a:spLocks noChangeArrowheads="1"/>
            </p:cNvSpPr>
            <p:nvPr/>
          </p:nvSpPr>
          <p:spPr bwMode="auto">
            <a:xfrm>
              <a:off x="4325" y="3312"/>
              <a:ext cx="233" cy="288"/>
            </a:xfrm>
            <a:prstGeom prst="rect">
              <a:avLst/>
            </a:prstGeom>
            <a:noFill/>
            <a:ln w="9525">
              <a:noFill/>
              <a:miter lim="800000"/>
              <a:headEnd/>
              <a:tailEnd/>
            </a:ln>
          </p:spPr>
          <p:txBody>
            <a:bodyPr wrap="none">
              <a:spAutoFit/>
            </a:bodyPr>
            <a:lstStyle/>
            <a:p>
              <a:pPr defTabSz="457200"/>
              <a:r>
                <a:rPr lang="en-US" sz="2400" b="1">
                  <a:effectLst>
                    <a:outerShdw blurRad="38100" dist="38100" dir="2700000" algn="tl">
                      <a:srgbClr val="000000"/>
                    </a:outerShdw>
                  </a:effectLst>
                  <a:latin typeface="Adobe Caslon Pro" pitchFamily="-65" charset="0"/>
                  <a:ea typeface="ＭＳ Ｐゴシック" pitchFamily="-65" charset="-128"/>
                </a:rPr>
                <a:t>n</a:t>
              </a:r>
            </a:p>
          </p:txBody>
        </p:sp>
        <p:cxnSp>
          <p:nvCxnSpPr>
            <p:cNvPr id="75783" name="AutoShape 9"/>
            <p:cNvCxnSpPr>
              <a:cxnSpLocks noChangeShapeType="1"/>
            </p:cNvCxnSpPr>
            <p:nvPr/>
          </p:nvCxnSpPr>
          <p:spPr bwMode="auto">
            <a:xfrm flipH="1">
              <a:off x="3653" y="1631"/>
              <a:ext cx="324" cy="421"/>
            </a:xfrm>
            <a:prstGeom prst="straightConnector1">
              <a:avLst/>
            </a:prstGeom>
            <a:noFill/>
            <a:ln w="9525">
              <a:solidFill>
                <a:schemeClr val="tx1"/>
              </a:solidFill>
              <a:round/>
              <a:headEnd/>
              <a:tailEnd type="triangle" w="med" len="med"/>
            </a:ln>
          </p:spPr>
        </p:cxnSp>
        <p:sp>
          <p:nvSpPr>
            <p:cNvPr id="75784" name="Rectangle 13"/>
            <p:cNvSpPr>
              <a:spLocks noChangeArrowheads="1"/>
            </p:cNvSpPr>
            <p:nvPr/>
          </p:nvSpPr>
          <p:spPr bwMode="auto">
            <a:xfrm>
              <a:off x="1519" y="1819"/>
              <a:ext cx="546" cy="288"/>
            </a:xfrm>
            <a:prstGeom prst="rect">
              <a:avLst/>
            </a:prstGeom>
            <a:noFill/>
            <a:ln w="9525">
              <a:noFill/>
              <a:miter lim="800000"/>
              <a:headEnd/>
              <a:tailEnd/>
            </a:ln>
          </p:spPr>
          <p:txBody>
            <a:bodyPr>
              <a:spAutoFit/>
            </a:bodyPr>
            <a:lstStyle/>
            <a:p>
              <a:pPr defTabSz="457200"/>
              <a:r>
                <a:rPr lang="en-US" sz="2400" b="1">
                  <a:effectLst>
                    <a:outerShdw blurRad="38100" dist="38100" dir="2700000" algn="tl">
                      <a:srgbClr val="000000"/>
                    </a:outerShdw>
                  </a:effectLst>
                  <a:latin typeface="Adobe Caslon Pro" pitchFamily="-65" charset="0"/>
                  <a:ea typeface="ＭＳ Ｐゴシック" pitchFamily="-65" charset="-128"/>
                </a:rPr>
                <a:t>k</a:t>
              </a:r>
              <a:r>
                <a:rPr lang="en-US" sz="2400" b="1" baseline="-25000">
                  <a:effectLst>
                    <a:outerShdw blurRad="38100" dist="38100" dir="2700000" algn="tl">
                      <a:srgbClr val="000000"/>
                    </a:outerShdw>
                  </a:effectLst>
                  <a:latin typeface="Adobe Caslon Pro" pitchFamily="-65" charset="0"/>
                  <a:ea typeface="ＭＳ Ｐゴシック" pitchFamily="-65" charset="-128"/>
                </a:rPr>
                <a:t>max</a:t>
              </a:r>
            </a:p>
          </p:txBody>
        </p:sp>
        <p:sp>
          <p:nvSpPr>
            <p:cNvPr id="75785" name="Line 14"/>
            <p:cNvSpPr>
              <a:spLocks noChangeShapeType="1"/>
            </p:cNvSpPr>
            <p:nvPr/>
          </p:nvSpPr>
          <p:spPr bwMode="auto">
            <a:xfrm flipH="1">
              <a:off x="2098" y="1989"/>
              <a:ext cx="2036" cy="0"/>
            </a:xfrm>
            <a:prstGeom prst="line">
              <a:avLst/>
            </a:prstGeom>
            <a:noFill/>
            <a:ln w="12700">
              <a:solidFill>
                <a:schemeClr val="tx1"/>
              </a:solidFill>
              <a:prstDash val="dash"/>
              <a:round/>
              <a:headEnd/>
              <a:tailEnd/>
            </a:ln>
          </p:spPr>
          <p:txBody>
            <a:bodyPr wrap="none" anchor="ctr"/>
            <a:lstStyle/>
            <a:p>
              <a:endParaRPr lang="en-US"/>
            </a:p>
          </p:txBody>
        </p:sp>
        <p:graphicFrame>
          <p:nvGraphicFramePr>
            <p:cNvPr id="75786" name="Object 10"/>
            <p:cNvGraphicFramePr>
              <a:graphicFrameLocks noChangeAspect="1"/>
            </p:cNvGraphicFramePr>
            <p:nvPr/>
          </p:nvGraphicFramePr>
          <p:xfrm>
            <a:off x="3365" y="1202"/>
            <a:ext cx="1223" cy="475"/>
          </p:xfrm>
          <a:graphic>
            <a:graphicData uri="http://schemas.openxmlformats.org/presentationml/2006/ole">
              <mc:AlternateContent xmlns:mc="http://schemas.openxmlformats.org/markup-compatibility/2006">
                <mc:Choice xmlns:v="urn:schemas-microsoft-com:vml" Requires="v">
                  <p:oleObj spid="_x0000_s75836" name="Equation" r:id="rId3" imgW="977760" imgH="457200" progId="Equation.3">
                    <p:embed/>
                  </p:oleObj>
                </mc:Choice>
                <mc:Fallback>
                  <p:oleObj name="Equation" r:id="rId3" imgW="977760" imgH="45720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5" y="1202"/>
                          <a:ext cx="1223" cy="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787" name="Freeform 29"/>
            <p:cNvSpPr>
              <a:spLocks noChangeArrowheads="1"/>
            </p:cNvSpPr>
            <p:nvPr/>
          </p:nvSpPr>
          <p:spPr bwMode="auto">
            <a:xfrm>
              <a:off x="2142" y="2042"/>
              <a:ext cx="2017" cy="1281"/>
            </a:xfrm>
            <a:custGeom>
              <a:avLst/>
              <a:gdLst>
                <a:gd name="T0" fmla="*/ 0 w 3202931"/>
                <a:gd name="T1" fmla="*/ 2003029 h 2033703"/>
                <a:gd name="T2" fmla="*/ 828344 w 3202931"/>
                <a:gd name="T3" fmla="*/ 1929411 h 2033703"/>
                <a:gd name="T4" fmla="*/ 1306943 w 3202931"/>
                <a:gd name="T5" fmla="*/ 1377274 h 2033703"/>
                <a:gd name="T6" fmla="*/ 1656688 w 3202931"/>
                <a:gd name="T7" fmla="*/ 475451 h 2033703"/>
                <a:gd name="T8" fmla="*/ 2227325 w 3202931"/>
                <a:gd name="T9" fmla="*/ 107359 h 2033703"/>
                <a:gd name="T10" fmla="*/ 2871593 w 3202931"/>
                <a:gd name="T11" fmla="*/ 15337 h 2033703"/>
                <a:gd name="T12" fmla="*/ 3202931 w 3202931"/>
                <a:gd name="T13" fmla="*/ 15337 h 2033703"/>
                <a:gd name="T14" fmla="*/ 0 60000 65536"/>
                <a:gd name="T15" fmla="*/ 0 60000 65536"/>
                <a:gd name="T16" fmla="*/ 0 60000 65536"/>
                <a:gd name="T17" fmla="*/ 0 60000 65536"/>
                <a:gd name="T18" fmla="*/ 0 60000 65536"/>
                <a:gd name="T19" fmla="*/ 0 60000 65536"/>
                <a:gd name="T20" fmla="*/ 0 60000 65536"/>
                <a:gd name="T21" fmla="*/ 0 w 3202931"/>
                <a:gd name="T22" fmla="*/ 0 h 2033703"/>
                <a:gd name="T23" fmla="*/ 3202931 w 3202931"/>
                <a:gd name="T24" fmla="*/ 2033703 h 20337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02931" h="2033703">
                  <a:moveTo>
                    <a:pt x="0" y="2003029"/>
                  </a:moveTo>
                  <a:cubicBezTo>
                    <a:pt x="305260" y="2018366"/>
                    <a:pt x="610520" y="2033703"/>
                    <a:pt x="828344" y="1929411"/>
                  </a:cubicBezTo>
                  <a:cubicBezTo>
                    <a:pt x="1046168" y="1825119"/>
                    <a:pt x="1168886" y="1619601"/>
                    <a:pt x="1306943" y="1377274"/>
                  </a:cubicBezTo>
                  <a:cubicBezTo>
                    <a:pt x="1445000" y="1134947"/>
                    <a:pt x="1503291" y="687103"/>
                    <a:pt x="1656688" y="475451"/>
                  </a:cubicBezTo>
                  <a:cubicBezTo>
                    <a:pt x="1810085" y="263799"/>
                    <a:pt x="2024841" y="184045"/>
                    <a:pt x="2227325" y="107359"/>
                  </a:cubicBezTo>
                  <a:cubicBezTo>
                    <a:pt x="2429809" y="30673"/>
                    <a:pt x="2708992" y="30674"/>
                    <a:pt x="2871593" y="15337"/>
                  </a:cubicBezTo>
                  <a:cubicBezTo>
                    <a:pt x="3034194" y="0"/>
                    <a:pt x="3118562" y="7668"/>
                    <a:pt x="3202931" y="15337"/>
                  </a:cubicBezTo>
                </a:path>
              </a:pathLst>
            </a:custGeom>
            <a:solidFill>
              <a:schemeClr val="accent1"/>
            </a:solidFill>
            <a:ln w="9525">
              <a:solidFill>
                <a:schemeClr val="tx1"/>
              </a:solidFill>
              <a:round/>
              <a:headEnd/>
              <a:tailEnd/>
            </a:ln>
          </p:spPr>
          <p:txBody>
            <a:bodyPr/>
            <a:lstStyle/>
            <a:p>
              <a:pPr eaLnBrk="0" hangingPunct="0"/>
              <a:endParaRPr lang="en-US" sz="4400" b="1">
                <a:solidFill>
                  <a:schemeClr val="tx2"/>
                </a:solidFill>
                <a:effectLst>
                  <a:outerShdw blurRad="38100" dist="38100" dir="2700000" algn="tl">
                    <a:srgbClr val="000000"/>
                  </a:outerShdw>
                </a:effectLst>
                <a:latin typeface="Adobe Caslon Pro" pitchFamily="-65" charset="0"/>
                <a:ea typeface="ＭＳ Ｐゴシック" pitchFamily="-65" charset="-128"/>
              </a:endParaRPr>
            </a:p>
          </p:txBody>
        </p:sp>
      </p:gr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p:cNvSpPr>
            <a:spLocks noGrp="1"/>
          </p:cNvSpPr>
          <p:nvPr>
            <p:ph type="title" idx="4294967295"/>
          </p:nvPr>
        </p:nvSpPr>
        <p:spPr>
          <a:xfrm>
            <a:off x="251520" y="304800"/>
            <a:ext cx="8341618" cy="1143000"/>
          </a:xfrm>
        </p:spPr>
        <p:txBody>
          <a:bodyPr/>
          <a:lstStyle/>
          <a:p>
            <a:pPr algn="l"/>
            <a:r>
              <a:rPr lang="en-US" sz="3200" b="1" dirty="0">
                <a:solidFill>
                  <a:srgbClr val="000066"/>
                </a:solidFill>
              </a:rPr>
              <a:t>Full Reaction Diagram For a </a:t>
            </a:r>
            <a:r>
              <a:rPr lang="en-US" sz="3200" b="1" dirty="0" err="1">
                <a:solidFill>
                  <a:srgbClr val="000066"/>
                </a:solidFill>
              </a:rPr>
              <a:t>Homodimeric</a:t>
            </a:r>
            <a:r>
              <a:rPr lang="en-US" sz="3200" b="1" dirty="0">
                <a:solidFill>
                  <a:srgbClr val="000066"/>
                </a:solidFill>
              </a:rPr>
              <a:t> Receptor</a:t>
            </a:r>
          </a:p>
        </p:txBody>
      </p:sp>
      <p:sp>
        <p:nvSpPr>
          <p:cNvPr id="194563" name="Content Placeholder 99"/>
          <p:cNvSpPr>
            <a:spLocks noGrp="1"/>
          </p:cNvSpPr>
          <p:nvPr>
            <p:ph idx="4294967295"/>
          </p:nvPr>
        </p:nvSpPr>
        <p:spPr>
          <a:xfrm>
            <a:off x="206375" y="4699000"/>
            <a:ext cx="8829675" cy="1609725"/>
          </a:xfrm>
        </p:spPr>
        <p:txBody>
          <a:bodyPr/>
          <a:lstStyle/>
          <a:p>
            <a:r>
              <a:rPr lang="en-US" sz="2400" b="1" dirty="0"/>
              <a:t>Under what conditions does this reduce to the simplified, sigmoid kinetics?</a:t>
            </a:r>
          </a:p>
          <a:p>
            <a:r>
              <a:rPr lang="en-US" sz="2400" b="1" dirty="0"/>
              <a:t>Note:  if the receptor sites act independently and identically, then k</a:t>
            </a:r>
            <a:r>
              <a:rPr lang="en-US" sz="2400" b="1" baseline="-25000" dirty="0"/>
              <a:t>1</a:t>
            </a:r>
            <a:r>
              <a:rPr lang="en-US" sz="2400" b="1" dirty="0"/>
              <a:t> = 2k</a:t>
            </a:r>
            <a:r>
              <a:rPr lang="en-US" sz="2400" b="1" baseline="-25000" dirty="0"/>
              <a:t>2</a:t>
            </a:r>
            <a:r>
              <a:rPr lang="en-US" sz="2400" b="1" dirty="0"/>
              <a:t> and </a:t>
            </a:r>
            <a:r>
              <a:rPr lang="en-US" sz="2400" b="1" dirty="0" smtClean="0"/>
              <a:t>2k</a:t>
            </a:r>
            <a:r>
              <a:rPr lang="en-US" sz="2400" b="1" baseline="-25000" dirty="0" smtClean="0"/>
              <a:t>-1</a:t>
            </a:r>
            <a:r>
              <a:rPr lang="en-US" sz="2400" b="1" dirty="0" smtClean="0"/>
              <a:t> </a:t>
            </a:r>
            <a:r>
              <a:rPr lang="en-US" sz="2400" b="1" dirty="0"/>
              <a:t>= </a:t>
            </a:r>
            <a:r>
              <a:rPr lang="en-US" sz="2400" b="1" dirty="0" smtClean="0"/>
              <a:t>k</a:t>
            </a:r>
            <a:r>
              <a:rPr lang="en-US" sz="2400" b="1" baseline="-25000" dirty="0" smtClean="0"/>
              <a:t>-2</a:t>
            </a:r>
            <a:endParaRPr lang="en-US" sz="2400" b="1" baseline="-25000" dirty="0"/>
          </a:p>
        </p:txBody>
      </p:sp>
      <p:grpSp>
        <p:nvGrpSpPr>
          <p:cNvPr id="194564" name="Group 4"/>
          <p:cNvGrpSpPr>
            <a:grpSpLocks/>
          </p:cNvGrpSpPr>
          <p:nvPr/>
        </p:nvGrpSpPr>
        <p:grpSpPr bwMode="auto">
          <a:xfrm>
            <a:off x="1547813" y="1773238"/>
            <a:ext cx="6100762" cy="2395537"/>
            <a:chOff x="1051" y="1359"/>
            <a:chExt cx="3843" cy="1509"/>
          </a:xfrm>
        </p:grpSpPr>
        <p:sp>
          <p:nvSpPr>
            <p:cNvPr id="194565" name="Text Box 15"/>
            <p:cNvSpPr txBox="1">
              <a:spLocks noChangeArrowheads="1"/>
            </p:cNvSpPr>
            <p:nvPr/>
          </p:nvSpPr>
          <p:spPr bwMode="auto">
            <a:xfrm>
              <a:off x="1313" y="2382"/>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sp>
          <p:nvSpPr>
            <p:cNvPr id="194566" name="Text Box 20"/>
            <p:cNvSpPr txBox="1">
              <a:spLocks noChangeArrowheads="1"/>
            </p:cNvSpPr>
            <p:nvPr/>
          </p:nvSpPr>
          <p:spPr bwMode="auto">
            <a:xfrm>
              <a:off x="2444" y="1936"/>
              <a:ext cx="221" cy="174"/>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194567" name="Text Box 15"/>
            <p:cNvSpPr txBox="1">
              <a:spLocks noChangeArrowheads="1"/>
            </p:cNvSpPr>
            <p:nvPr/>
          </p:nvSpPr>
          <p:spPr bwMode="auto">
            <a:xfrm>
              <a:off x="1252" y="1462"/>
              <a:ext cx="300" cy="326"/>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grpSp>
          <p:nvGrpSpPr>
            <p:cNvPr id="194568" name="Group 78"/>
            <p:cNvGrpSpPr>
              <a:grpSpLocks/>
            </p:cNvGrpSpPr>
            <p:nvPr/>
          </p:nvGrpSpPr>
          <p:grpSpPr bwMode="auto">
            <a:xfrm>
              <a:off x="2231" y="1396"/>
              <a:ext cx="390" cy="722"/>
              <a:chOff x="2620505" y="2484451"/>
              <a:chExt cx="619813" cy="1146715"/>
            </a:xfrm>
          </p:grpSpPr>
          <p:sp>
            <p:nvSpPr>
              <p:cNvPr id="194569"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194570"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194571" name="Text Box 20"/>
              <p:cNvSpPr txBox="1">
                <a:spLocks noChangeArrowheads="1"/>
              </p:cNvSpPr>
              <p:nvPr/>
            </p:nvSpPr>
            <p:spPr bwMode="auto">
              <a:xfrm>
                <a:off x="2710892" y="2511706"/>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194572" name="Text Box 21"/>
              <p:cNvSpPr txBox="1">
                <a:spLocks noChangeArrowheads="1"/>
              </p:cNvSpPr>
              <p:nvPr/>
            </p:nvSpPr>
            <p:spPr bwMode="auto">
              <a:xfrm>
                <a:off x="2711093" y="3178515"/>
                <a:ext cx="349638" cy="274767"/>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194573" name="TextBox 114"/>
              <p:cNvSpPr txBox="1">
                <a:spLocks noChangeArrowheads="1"/>
              </p:cNvSpPr>
              <p:nvPr/>
            </p:nvSpPr>
            <p:spPr bwMode="auto">
              <a:xfrm>
                <a:off x="2711093" y="2484451"/>
                <a:ext cx="438637" cy="366885"/>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sp>
            <p:nvSpPr>
              <p:cNvPr id="194574" name="TextBox 115"/>
              <p:cNvSpPr txBox="1">
                <a:spLocks noChangeArrowheads="1"/>
              </p:cNvSpPr>
              <p:nvPr/>
            </p:nvSpPr>
            <p:spPr bwMode="auto">
              <a:xfrm>
                <a:off x="2711093" y="3264280"/>
                <a:ext cx="529225" cy="366886"/>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grpSp>
          <p:nvGrpSpPr>
            <p:cNvPr id="194575" name="Group 27"/>
            <p:cNvGrpSpPr>
              <a:grpSpLocks/>
            </p:cNvGrpSpPr>
            <p:nvPr/>
          </p:nvGrpSpPr>
          <p:grpSpPr bwMode="auto">
            <a:xfrm>
              <a:off x="1655" y="1499"/>
              <a:ext cx="366" cy="369"/>
              <a:chOff x="4395788" y="2360414"/>
              <a:chExt cx="581025" cy="586196"/>
            </a:xfrm>
          </p:grpSpPr>
          <p:sp>
            <p:nvSpPr>
              <p:cNvPr id="194576"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77"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78"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194579" name="Straight Connector 21"/>
              <p:cNvCxnSpPr>
                <a:cxnSpLocks noChangeShapeType="1"/>
                <a:stCxn id="194577" idx="0"/>
                <a:endCxn id="194581"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194580"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81"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194582" name="AutoShape 12"/>
            <p:cNvSpPr>
              <a:spLocks noChangeArrowheads="1"/>
            </p:cNvSpPr>
            <p:nvPr/>
          </p:nvSpPr>
          <p:spPr bwMode="auto">
            <a:xfrm>
              <a:off x="1093" y="1494"/>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194583" name="AutoShape 12"/>
            <p:cNvSpPr>
              <a:spLocks noChangeArrowheads="1"/>
            </p:cNvSpPr>
            <p:nvPr/>
          </p:nvSpPr>
          <p:spPr bwMode="auto">
            <a:xfrm>
              <a:off x="2749" y="1359"/>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194584" name="Group 53"/>
            <p:cNvGrpSpPr>
              <a:grpSpLocks/>
            </p:cNvGrpSpPr>
            <p:nvPr/>
          </p:nvGrpSpPr>
          <p:grpSpPr bwMode="auto">
            <a:xfrm>
              <a:off x="2752" y="1529"/>
              <a:ext cx="366" cy="369"/>
              <a:chOff x="4395788" y="2360414"/>
              <a:chExt cx="581025" cy="586196"/>
            </a:xfrm>
          </p:grpSpPr>
          <p:sp>
            <p:nvSpPr>
              <p:cNvPr id="194585"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86"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87"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194588" name="Straight Connector 30"/>
              <p:cNvCxnSpPr>
                <a:cxnSpLocks noChangeShapeType="1"/>
                <a:stCxn id="194586" idx="0"/>
                <a:endCxn id="194590"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194589"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90"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194591" name="Group 62"/>
            <p:cNvGrpSpPr>
              <a:grpSpLocks/>
            </p:cNvGrpSpPr>
            <p:nvPr/>
          </p:nvGrpSpPr>
          <p:grpSpPr bwMode="auto">
            <a:xfrm>
              <a:off x="3803" y="1538"/>
              <a:ext cx="366" cy="369"/>
              <a:chOff x="4395788" y="2360414"/>
              <a:chExt cx="581025" cy="586196"/>
            </a:xfrm>
          </p:grpSpPr>
          <p:sp>
            <p:nvSpPr>
              <p:cNvPr id="194592"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93"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94"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194595" name="Straight Connector 38"/>
              <p:cNvCxnSpPr>
                <a:cxnSpLocks noChangeShapeType="1"/>
                <a:stCxn id="194593" idx="0"/>
                <a:endCxn id="194597"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194596"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597"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194598" name="Text Box 15"/>
            <p:cNvSpPr txBox="1">
              <a:spLocks noChangeArrowheads="1"/>
            </p:cNvSpPr>
            <p:nvPr/>
          </p:nvSpPr>
          <p:spPr bwMode="auto">
            <a:xfrm>
              <a:off x="4186" y="1529"/>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grpSp>
          <p:nvGrpSpPr>
            <p:cNvPr id="194599" name="Group 92"/>
            <p:cNvGrpSpPr>
              <a:grpSpLocks/>
            </p:cNvGrpSpPr>
            <p:nvPr/>
          </p:nvGrpSpPr>
          <p:grpSpPr bwMode="auto">
            <a:xfrm>
              <a:off x="3291" y="1546"/>
              <a:ext cx="512" cy="279"/>
              <a:chOff x="3830638" y="2505075"/>
              <a:chExt cx="813593" cy="442913"/>
            </a:xfrm>
          </p:grpSpPr>
          <p:sp>
            <p:nvSpPr>
              <p:cNvPr id="194600" name="Line 18"/>
              <p:cNvSpPr>
                <a:spLocks noChangeShapeType="1"/>
              </p:cNvSpPr>
              <p:nvPr/>
            </p:nvSpPr>
            <p:spPr bwMode="auto">
              <a:xfrm>
                <a:off x="3830638" y="2947988"/>
                <a:ext cx="52863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194601" name="TextBox 102"/>
              <p:cNvSpPr txBox="1">
                <a:spLocks noChangeArrowheads="1"/>
              </p:cNvSpPr>
              <p:nvPr/>
            </p:nvSpPr>
            <p:spPr bwMode="auto">
              <a:xfrm>
                <a:off x="3981598" y="2505075"/>
                <a:ext cx="662633" cy="366713"/>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Symbol" pitchFamily="18" charset="2"/>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sp>
          <p:nvSpPr>
            <p:cNvPr id="194602" name="AutoShape 12"/>
            <p:cNvSpPr>
              <a:spLocks noChangeArrowheads="1"/>
            </p:cNvSpPr>
            <p:nvPr/>
          </p:nvSpPr>
          <p:spPr bwMode="auto">
            <a:xfrm>
              <a:off x="2707" y="2122"/>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194603" name="Group 96"/>
            <p:cNvGrpSpPr>
              <a:grpSpLocks/>
            </p:cNvGrpSpPr>
            <p:nvPr/>
          </p:nvGrpSpPr>
          <p:grpSpPr bwMode="auto">
            <a:xfrm>
              <a:off x="2710" y="2297"/>
              <a:ext cx="366" cy="369"/>
              <a:chOff x="4395788" y="2360414"/>
              <a:chExt cx="581025" cy="586196"/>
            </a:xfrm>
          </p:grpSpPr>
          <p:sp>
            <p:nvSpPr>
              <p:cNvPr id="194604"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05"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06"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194607" name="Straight Connector 64"/>
              <p:cNvCxnSpPr>
                <a:cxnSpLocks noChangeShapeType="1"/>
                <a:stCxn id="194605" idx="0"/>
                <a:endCxn id="194609"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194608"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09"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194610" name="Group 103"/>
            <p:cNvGrpSpPr>
              <a:grpSpLocks/>
            </p:cNvGrpSpPr>
            <p:nvPr/>
          </p:nvGrpSpPr>
          <p:grpSpPr bwMode="auto">
            <a:xfrm>
              <a:off x="2205" y="2146"/>
              <a:ext cx="390" cy="722"/>
              <a:chOff x="4114800" y="2512449"/>
              <a:chExt cx="619125" cy="1146349"/>
            </a:xfrm>
          </p:grpSpPr>
          <p:sp>
            <p:nvSpPr>
              <p:cNvPr id="194611" name="Line 18"/>
              <p:cNvSpPr>
                <a:spLocks noChangeShapeType="1"/>
              </p:cNvSpPr>
              <p:nvPr/>
            </p:nvSpPr>
            <p:spPr bwMode="auto">
              <a:xfrm>
                <a:off x="4114800" y="2990987"/>
                <a:ext cx="528130"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194612" name="Line 19"/>
              <p:cNvSpPr>
                <a:spLocks noChangeShapeType="1"/>
              </p:cNvSpPr>
              <p:nvPr/>
            </p:nvSpPr>
            <p:spPr bwMode="auto">
              <a:xfrm flipH="1">
                <a:off x="4114800" y="3140312"/>
                <a:ext cx="528130"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194613" name="Text Box 20"/>
              <p:cNvSpPr txBox="1">
                <a:spLocks noChangeArrowheads="1"/>
              </p:cNvSpPr>
              <p:nvPr/>
            </p:nvSpPr>
            <p:spPr bwMode="auto">
              <a:xfrm>
                <a:off x="4205087" y="2539691"/>
                <a:ext cx="349498" cy="27675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194614" name="Text Box 21"/>
              <p:cNvSpPr txBox="1">
                <a:spLocks noChangeArrowheads="1"/>
              </p:cNvSpPr>
              <p:nvPr/>
            </p:nvSpPr>
            <p:spPr bwMode="auto">
              <a:xfrm>
                <a:off x="4205288" y="3206292"/>
                <a:ext cx="349250" cy="274679"/>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194615" name="TextBox 114"/>
              <p:cNvSpPr txBox="1">
                <a:spLocks noChangeArrowheads="1"/>
              </p:cNvSpPr>
              <p:nvPr/>
            </p:nvSpPr>
            <p:spPr bwMode="auto">
              <a:xfrm>
                <a:off x="4205288" y="2512449"/>
                <a:ext cx="438150" cy="366768"/>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sp>
            <p:nvSpPr>
              <p:cNvPr id="194616" name="TextBox 115"/>
              <p:cNvSpPr txBox="1">
                <a:spLocks noChangeArrowheads="1"/>
              </p:cNvSpPr>
              <p:nvPr/>
            </p:nvSpPr>
            <p:spPr bwMode="auto">
              <a:xfrm>
                <a:off x="4205288" y="3292030"/>
                <a:ext cx="528637" cy="366768"/>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grpSp>
        <p:sp>
          <p:nvSpPr>
            <p:cNvPr id="194617" name="AutoShape 12"/>
            <p:cNvSpPr>
              <a:spLocks noChangeArrowheads="1"/>
            </p:cNvSpPr>
            <p:nvPr/>
          </p:nvSpPr>
          <p:spPr bwMode="auto">
            <a:xfrm>
              <a:off x="2962" y="2138"/>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194618" name="AutoShape 12"/>
            <p:cNvSpPr>
              <a:spLocks noChangeArrowheads="1"/>
            </p:cNvSpPr>
            <p:nvPr/>
          </p:nvSpPr>
          <p:spPr bwMode="auto">
            <a:xfrm>
              <a:off x="1051" y="2386"/>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194619" name="AutoShape 12"/>
            <p:cNvSpPr>
              <a:spLocks noChangeArrowheads="1"/>
            </p:cNvSpPr>
            <p:nvPr/>
          </p:nvSpPr>
          <p:spPr bwMode="auto">
            <a:xfrm>
              <a:off x="1611" y="2277"/>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194620" name="Group 114"/>
            <p:cNvGrpSpPr>
              <a:grpSpLocks/>
            </p:cNvGrpSpPr>
            <p:nvPr/>
          </p:nvGrpSpPr>
          <p:grpSpPr bwMode="auto">
            <a:xfrm>
              <a:off x="1614" y="2426"/>
              <a:ext cx="366" cy="369"/>
              <a:chOff x="4395788" y="2360414"/>
              <a:chExt cx="581025" cy="586196"/>
            </a:xfrm>
          </p:grpSpPr>
          <p:sp>
            <p:nvSpPr>
              <p:cNvPr id="194621"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22"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23"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194624" name="Straight Connector 81"/>
              <p:cNvCxnSpPr>
                <a:cxnSpLocks noChangeShapeType="1"/>
                <a:stCxn id="194622" idx="0"/>
                <a:endCxn id="194626"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194625"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26"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194627" name="Group 123"/>
            <p:cNvGrpSpPr>
              <a:grpSpLocks/>
            </p:cNvGrpSpPr>
            <p:nvPr/>
          </p:nvGrpSpPr>
          <p:grpSpPr bwMode="auto">
            <a:xfrm>
              <a:off x="3937" y="2396"/>
              <a:ext cx="366" cy="369"/>
              <a:chOff x="4395788" y="2360414"/>
              <a:chExt cx="581025" cy="586196"/>
            </a:xfrm>
          </p:grpSpPr>
          <p:sp>
            <p:nvSpPr>
              <p:cNvPr id="194628" name="Line 8"/>
              <p:cNvSpPr>
                <a:spLocks noChangeShapeType="1"/>
              </p:cNvSpPr>
              <p:nvPr/>
            </p:nvSpPr>
            <p:spPr bwMode="auto">
              <a:xfrm>
                <a:off x="4395788" y="2362200"/>
                <a:ext cx="87619"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29" name="Line 9"/>
              <p:cNvSpPr>
                <a:spLocks noChangeShapeType="1"/>
              </p:cNvSpPr>
              <p:nvPr/>
            </p:nvSpPr>
            <p:spPr bwMode="auto">
              <a:xfrm flipV="1">
                <a:off x="4483407" y="2362200"/>
                <a:ext cx="88593" cy="228390"/>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30" name="Line 10"/>
              <p:cNvSpPr>
                <a:spLocks noChangeShapeType="1"/>
              </p:cNvSpPr>
              <p:nvPr/>
            </p:nvSpPr>
            <p:spPr bwMode="auto">
              <a:xfrm>
                <a:off x="4686300" y="2565400"/>
                <a:ext cx="0" cy="381210"/>
              </a:xfrm>
              <a:prstGeom prst="line">
                <a:avLst/>
              </a:prstGeom>
              <a:noFill/>
              <a:ln w="31750">
                <a:solidFill>
                  <a:schemeClr val="bg1"/>
                </a:solidFill>
                <a:round/>
                <a:headEnd/>
                <a:tailEnd/>
              </a:ln>
            </p:spPr>
            <p:txBody>
              <a:bodyPr lIns="91329" tIns="45664" rIns="91329" bIns="45664">
                <a:spAutoFit/>
              </a:bodyPr>
              <a:lstStyle/>
              <a:p>
                <a:endParaRPr lang="en-US"/>
              </a:p>
            </p:txBody>
          </p:sp>
          <p:cxnSp>
            <p:nvCxnSpPr>
              <p:cNvPr id="194631" name="Straight Connector 89"/>
              <p:cNvCxnSpPr>
                <a:cxnSpLocks noChangeShapeType="1"/>
                <a:stCxn id="194629" idx="0"/>
                <a:endCxn id="194633" idx="0"/>
              </p:cNvCxnSpPr>
              <p:nvPr/>
            </p:nvCxnSpPr>
            <p:spPr bwMode="auto">
              <a:xfrm rot="5400000" flipH="1" flipV="1">
                <a:off x="4684623" y="2386994"/>
                <a:ext cx="2381" cy="404813"/>
              </a:xfrm>
              <a:prstGeom prst="line">
                <a:avLst/>
              </a:prstGeom>
              <a:noFill/>
              <a:ln w="31750">
                <a:solidFill>
                  <a:schemeClr val="bg1"/>
                </a:solidFill>
                <a:round/>
                <a:headEnd/>
                <a:tailEnd/>
              </a:ln>
            </p:spPr>
          </p:cxnSp>
          <p:sp>
            <p:nvSpPr>
              <p:cNvPr id="194632" name="Line 8"/>
              <p:cNvSpPr>
                <a:spLocks noChangeShapeType="1"/>
              </p:cNvSpPr>
              <p:nvPr/>
            </p:nvSpPr>
            <p:spPr bwMode="auto">
              <a:xfrm>
                <a:off x="4800600" y="2360414"/>
                <a:ext cx="87620" cy="227795"/>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194633" name="Line 9"/>
              <p:cNvSpPr>
                <a:spLocks noChangeShapeType="1"/>
              </p:cNvSpPr>
              <p:nvPr/>
            </p:nvSpPr>
            <p:spPr bwMode="auto">
              <a:xfrm flipV="1">
                <a:off x="4888220" y="2360414"/>
                <a:ext cx="88593" cy="227795"/>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194634" name="Text Box 15"/>
            <p:cNvSpPr txBox="1">
              <a:spLocks noChangeArrowheads="1"/>
            </p:cNvSpPr>
            <p:nvPr/>
          </p:nvSpPr>
          <p:spPr bwMode="auto">
            <a:xfrm>
              <a:off x="4320" y="2388"/>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sp>
          <p:nvSpPr>
            <p:cNvPr id="194635" name="Line 18"/>
            <p:cNvSpPr>
              <a:spLocks noChangeShapeType="1"/>
            </p:cNvSpPr>
            <p:nvPr/>
          </p:nvSpPr>
          <p:spPr bwMode="auto">
            <a:xfrm>
              <a:off x="3243" y="2620"/>
              <a:ext cx="547" cy="1"/>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194636" name="TextBox 102"/>
            <p:cNvSpPr txBox="1">
              <a:spLocks noChangeArrowheads="1"/>
            </p:cNvSpPr>
            <p:nvPr/>
          </p:nvSpPr>
          <p:spPr bwMode="auto">
            <a:xfrm>
              <a:off x="3338" y="2341"/>
              <a:ext cx="404" cy="231"/>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Symbol" pitchFamily="18" charset="2"/>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sp>
          <p:nvSpPr>
            <p:cNvPr id="194637" name="AutoShape 12"/>
            <p:cNvSpPr>
              <a:spLocks noChangeArrowheads="1"/>
            </p:cNvSpPr>
            <p:nvPr/>
          </p:nvSpPr>
          <p:spPr bwMode="auto">
            <a:xfrm>
              <a:off x="3944" y="2233"/>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101" name="AutoShape 12"/>
            <p:cNvSpPr>
              <a:spLocks noChangeArrowheads="1"/>
            </p:cNvSpPr>
            <p:nvPr/>
          </p:nvSpPr>
          <p:spPr bwMode="auto">
            <a:xfrm>
              <a:off x="4778" y="2415"/>
              <a:ext cx="116" cy="405"/>
            </a:xfrm>
            <a:prstGeom prst="diamond">
              <a:avLst/>
            </a:prstGeom>
            <a:solidFill>
              <a:schemeClr val="accent1">
                <a:lumMod val="90000"/>
              </a:schemeClr>
            </a:soli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102" name="AutoShape 12"/>
            <p:cNvSpPr>
              <a:spLocks noChangeArrowheads="1"/>
            </p:cNvSpPr>
            <p:nvPr/>
          </p:nvSpPr>
          <p:spPr bwMode="auto">
            <a:xfrm>
              <a:off x="4666" y="1409"/>
              <a:ext cx="116" cy="405"/>
            </a:xfrm>
            <a:prstGeom prst="diamond">
              <a:avLst/>
            </a:prstGeom>
            <a:solidFill>
              <a:schemeClr val="accent1">
                <a:lumMod val="90000"/>
              </a:schemeClr>
            </a:soli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tle 1"/>
          <p:cNvSpPr>
            <a:spLocks noGrp="1"/>
          </p:cNvSpPr>
          <p:nvPr>
            <p:ph type="title" idx="4294967295"/>
          </p:nvPr>
        </p:nvSpPr>
        <p:spPr>
          <a:xfrm>
            <a:off x="611560" y="38100"/>
            <a:ext cx="7846640" cy="798513"/>
          </a:xfrm>
        </p:spPr>
        <p:txBody>
          <a:bodyPr/>
          <a:lstStyle/>
          <a:p>
            <a:pPr algn="l"/>
            <a:r>
              <a:rPr lang="en-US" sz="3200" b="1" dirty="0">
                <a:solidFill>
                  <a:srgbClr val="000066"/>
                </a:solidFill>
              </a:rPr>
              <a:t>Model Equations</a:t>
            </a:r>
          </a:p>
        </p:txBody>
      </p:sp>
      <p:grpSp>
        <p:nvGrpSpPr>
          <p:cNvPr id="195587" name="Group 3"/>
          <p:cNvGrpSpPr>
            <a:grpSpLocks/>
          </p:cNvGrpSpPr>
          <p:nvPr/>
        </p:nvGrpSpPr>
        <p:grpSpPr bwMode="auto">
          <a:xfrm>
            <a:off x="684213" y="1052513"/>
            <a:ext cx="8001000" cy="5410200"/>
            <a:chOff x="432" y="720"/>
            <a:chExt cx="5040" cy="3408"/>
          </a:xfrm>
        </p:grpSpPr>
        <p:sp>
          <p:nvSpPr>
            <p:cNvPr id="195588" name="Rectangle 3"/>
            <p:cNvSpPr>
              <a:spLocks noChangeArrowheads="1"/>
            </p:cNvSpPr>
            <p:nvPr/>
          </p:nvSpPr>
          <p:spPr bwMode="auto">
            <a:xfrm>
              <a:off x="432" y="720"/>
              <a:ext cx="5040" cy="3408"/>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195589" name="Object 5"/>
            <p:cNvGraphicFramePr>
              <a:graphicFrameLocks noChangeAspect="1"/>
            </p:cNvGraphicFramePr>
            <p:nvPr/>
          </p:nvGraphicFramePr>
          <p:xfrm>
            <a:off x="559" y="956"/>
            <a:ext cx="2595" cy="660"/>
          </p:xfrm>
          <a:graphic>
            <a:graphicData uri="http://schemas.openxmlformats.org/presentationml/2006/ole">
              <mc:AlternateContent xmlns:mc="http://schemas.openxmlformats.org/markup-compatibility/2006">
                <mc:Choice xmlns:v="urn:schemas-microsoft-com:vml" Requires="v">
                  <p:oleObj spid="_x0000_s195815" name="Equation" r:id="rId3" imgW="1447800" imgH="368300" progId="Equation.3">
                    <p:embed/>
                  </p:oleObj>
                </mc:Choice>
                <mc:Fallback>
                  <p:oleObj name="Equation" r:id="rId3" imgW="1447800" imgH="3683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 y="956"/>
                          <a:ext cx="2595"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590" name="Object 6"/>
            <p:cNvGraphicFramePr>
              <a:graphicFrameLocks noChangeAspect="1"/>
            </p:cNvGraphicFramePr>
            <p:nvPr/>
          </p:nvGraphicFramePr>
          <p:xfrm>
            <a:off x="604" y="1872"/>
            <a:ext cx="3573" cy="660"/>
          </p:xfrm>
          <a:graphic>
            <a:graphicData uri="http://schemas.openxmlformats.org/presentationml/2006/ole">
              <mc:AlternateContent xmlns:mc="http://schemas.openxmlformats.org/markup-compatibility/2006">
                <mc:Choice xmlns:v="urn:schemas-microsoft-com:vml" Requires="v">
                  <p:oleObj spid="_x0000_s195816" name="Equation" r:id="rId5" imgW="1993900" imgH="368300" progId="Equation.3">
                    <p:embed/>
                  </p:oleObj>
                </mc:Choice>
                <mc:Fallback>
                  <p:oleObj name="Equation" r:id="rId5" imgW="19939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4" y="1872"/>
                          <a:ext cx="3573"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591" name="Object 7"/>
            <p:cNvGraphicFramePr>
              <a:graphicFrameLocks noChangeAspect="1"/>
            </p:cNvGraphicFramePr>
            <p:nvPr/>
          </p:nvGraphicFramePr>
          <p:xfrm>
            <a:off x="3576" y="956"/>
            <a:ext cx="1752" cy="660"/>
          </p:xfrm>
          <a:graphic>
            <a:graphicData uri="http://schemas.openxmlformats.org/presentationml/2006/ole">
              <mc:AlternateContent xmlns:mc="http://schemas.openxmlformats.org/markup-compatibility/2006">
                <mc:Choice xmlns:v="urn:schemas-microsoft-com:vml" Requires="v">
                  <p:oleObj spid="_x0000_s195817" name="Equation" r:id="rId7" imgW="977900" imgH="368300" progId="Equation.3">
                    <p:embed/>
                  </p:oleObj>
                </mc:Choice>
                <mc:Fallback>
                  <p:oleObj name="Equation" r:id="rId7" imgW="977900" imgH="3683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6" y="956"/>
                          <a:ext cx="1752"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592" name="Object 8"/>
            <p:cNvGraphicFramePr>
              <a:graphicFrameLocks noChangeAspect="1"/>
            </p:cNvGraphicFramePr>
            <p:nvPr/>
          </p:nvGraphicFramePr>
          <p:xfrm>
            <a:off x="602" y="2808"/>
            <a:ext cx="4870" cy="660"/>
          </p:xfrm>
          <a:graphic>
            <a:graphicData uri="http://schemas.openxmlformats.org/presentationml/2006/ole">
              <mc:AlternateContent xmlns:mc="http://schemas.openxmlformats.org/markup-compatibility/2006">
                <mc:Choice xmlns:v="urn:schemas-microsoft-com:vml" Requires="v">
                  <p:oleObj spid="_x0000_s195818" name="Equation" r:id="rId9" imgW="2717800" imgH="368300" progId="Equation.3">
                    <p:embed/>
                  </p:oleObj>
                </mc:Choice>
                <mc:Fallback>
                  <p:oleObj name="Equation" r:id="rId9" imgW="2717800" imgH="3683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2" y="2808"/>
                          <a:ext cx="4870"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593" name="Object 9"/>
            <p:cNvGraphicFramePr>
              <a:graphicFrameLocks noChangeAspect="1"/>
            </p:cNvGraphicFramePr>
            <p:nvPr/>
          </p:nvGraphicFramePr>
          <p:xfrm>
            <a:off x="1765" y="3468"/>
            <a:ext cx="2800" cy="660"/>
          </p:xfrm>
          <a:graphic>
            <a:graphicData uri="http://schemas.openxmlformats.org/presentationml/2006/ole">
              <mc:AlternateContent xmlns:mc="http://schemas.openxmlformats.org/markup-compatibility/2006">
                <mc:Choice xmlns:v="urn:schemas-microsoft-com:vml" Requires="v">
                  <p:oleObj spid="_x0000_s195819" name="Equation" r:id="rId11" imgW="1562100" imgH="368300" progId="Equation.3">
                    <p:embed/>
                  </p:oleObj>
                </mc:Choice>
                <mc:Fallback>
                  <p:oleObj name="Equation" r:id="rId11" imgW="1562100" imgH="3683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65" y="3468"/>
                          <a:ext cx="2800"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le 1"/>
          <p:cNvSpPr>
            <a:spLocks noGrp="1"/>
          </p:cNvSpPr>
          <p:nvPr>
            <p:ph type="title" idx="4294967295"/>
          </p:nvPr>
        </p:nvSpPr>
        <p:spPr>
          <a:xfrm>
            <a:off x="301625" y="228600"/>
            <a:ext cx="8510588" cy="896938"/>
          </a:xfrm>
        </p:spPr>
        <p:txBody>
          <a:bodyPr/>
          <a:lstStyle/>
          <a:p>
            <a:pPr algn="l"/>
            <a:r>
              <a:rPr lang="en-US" sz="3200" b="1" dirty="0">
                <a:solidFill>
                  <a:srgbClr val="000066"/>
                </a:solidFill>
              </a:rPr>
              <a:t>Model Reduction</a:t>
            </a:r>
          </a:p>
        </p:txBody>
      </p:sp>
      <p:sp>
        <p:nvSpPr>
          <p:cNvPr id="196611" name="Content Placeholder 2"/>
          <p:cNvSpPr>
            <a:spLocks noGrp="1"/>
          </p:cNvSpPr>
          <p:nvPr>
            <p:ph idx="4294967295"/>
          </p:nvPr>
        </p:nvSpPr>
        <p:spPr>
          <a:xfrm>
            <a:off x="539750" y="1339850"/>
            <a:ext cx="7078663" cy="504825"/>
          </a:xfrm>
        </p:spPr>
        <p:txBody>
          <a:bodyPr/>
          <a:lstStyle/>
          <a:p>
            <a:r>
              <a:rPr lang="en-US" sz="2400" b="1" i="1"/>
              <a:t>p</a:t>
            </a:r>
            <a:r>
              <a:rPr lang="en-US" sz="2400" b="1"/>
              <a:t>-equation is decoupled and  </a:t>
            </a:r>
            <a:r>
              <a:rPr lang="en-US" sz="2400" b="1" i="1"/>
              <a:t>r = r</a:t>
            </a:r>
            <a:r>
              <a:rPr lang="en-US" sz="2400" b="1" i="1" baseline="-25000"/>
              <a:t>0</a:t>
            </a:r>
            <a:r>
              <a:rPr lang="en-US" sz="2400" b="1" i="1"/>
              <a:t> – c</a:t>
            </a:r>
            <a:r>
              <a:rPr lang="en-US" sz="2400" b="1" i="1" baseline="-25000"/>
              <a:t>1</a:t>
            </a:r>
            <a:r>
              <a:rPr lang="en-US" sz="2400" b="1" i="1"/>
              <a:t> – c</a:t>
            </a:r>
            <a:r>
              <a:rPr lang="en-US" sz="2400" b="1" i="1" baseline="-25000"/>
              <a:t>2</a:t>
            </a:r>
            <a:r>
              <a:rPr lang="en-US" sz="2400" b="1" i="1"/>
              <a:t> </a:t>
            </a:r>
            <a:endParaRPr lang="en-US" sz="2400" b="1"/>
          </a:p>
        </p:txBody>
      </p:sp>
      <p:grpSp>
        <p:nvGrpSpPr>
          <p:cNvPr id="196612" name="Group 4"/>
          <p:cNvGrpSpPr>
            <a:grpSpLocks/>
          </p:cNvGrpSpPr>
          <p:nvPr/>
        </p:nvGrpSpPr>
        <p:grpSpPr bwMode="auto">
          <a:xfrm>
            <a:off x="611188" y="2205038"/>
            <a:ext cx="8001000" cy="3733800"/>
            <a:chOff x="432" y="1776"/>
            <a:chExt cx="5040" cy="2352"/>
          </a:xfrm>
        </p:grpSpPr>
        <p:sp>
          <p:nvSpPr>
            <p:cNvPr id="196613" name="Rectangle 3"/>
            <p:cNvSpPr>
              <a:spLocks noChangeArrowheads="1"/>
            </p:cNvSpPr>
            <p:nvPr/>
          </p:nvSpPr>
          <p:spPr bwMode="auto">
            <a:xfrm>
              <a:off x="432" y="1776"/>
              <a:ext cx="5040" cy="2352"/>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196614" name="Object 6"/>
            <p:cNvGraphicFramePr>
              <a:graphicFrameLocks noChangeAspect="1"/>
            </p:cNvGraphicFramePr>
            <p:nvPr/>
          </p:nvGraphicFramePr>
          <p:xfrm>
            <a:off x="1152" y="1818"/>
            <a:ext cx="3573" cy="660"/>
          </p:xfrm>
          <a:graphic>
            <a:graphicData uri="http://schemas.openxmlformats.org/presentationml/2006/ole">
              <mc:AlternateContent xmlns:mc="http://schemas.openxmlformats.org/markup-compatibility/2006">
                <mc:Choice xmlns:v="urn:schemas-microsoft-com:vml" Requires="v">
                  <p:oleObj spid="_x0000_s196752" name="Equation" r:id="rId3" imgW="1993900" imgH="368300" progId="Equation.3">
                    <p:embed/>
                  </p:oleObj>
                </mc:Choice>
                <mc:Fallback>
                  <p:oleObj name="Equation" r:id="rId3" imgW="1993900" imgH="36830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1818"/>
                          <a:ext cx="3573"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6615" name="Object 7"/>
            <p:cNvGraphicFramePr>
              <a:graphicFrameLocks noChangeAspect="1"/>
            </p:cNvGraphicFramePr>
            <p:nvPr/>
          </p:nvGraphicFramePr>
          <p:xfrm>
            <a:off x="602" y="2640"/>
            <a:ext cx="4870" cy="660"/>
          </p:xfrm>
          <a:graphic>
            <a:graphicData uri="http://schemas.openxmlformats.org/presentationml/2006/ole">
              <mc:AlternateContent xmlns:mc="http://schemas.openxmlformats.org/markup-compatibility/2006">
                <mc:Choice xmlns:v="urn:schemas-microsoft-com:vml" Requires="v">
                  <p:oleObj spid="_x0000_s196753" name="Equation" r:id="rId5" imgW="2717800" imgH="368300" progId="Equation.3">
                    <p:embed/>
                  </p:oleObj>
                </mc:Choice>
                <mc:Fallback>
                  <p:oleObj name="Equation" r:id="rId5" imgW="2717800" imgH="3683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 y="2640"/>
                          <a:ext cx="4870"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6616" name="Object 8"/>
            <p:cNvGraphicFramePr>
              <a:graphicFrameLocks noChangeAspect="1"/>
            </p:cNvGraphicFramePr>
            <p:nvPr/>
          </p:nvGraphicFramePr>
          <p:xfrm>
            <a:off x="1765" y="3468"/>
            <a:ext cx="2800" cy="660"/>
          </p:xfrm>
          <a:graphic>
            <a:graphicData uri="http://schemas.openxmlformats.org/presentationml/2006/ole">
              <mc:AlternateContent xmlns:mc="http://schemas.openxmlformats.org/markup-compatibility/2006">
                <mc:Choice xmlns:v="urn:schemas-microsoft-com:vml" Requires="v">
                  <p:oleObj spid="_x0000_s196754" name="Equation" r:id="rId7" imgW="1562100" imgH="368300" progId="Equation.3">
                    <p:embed/>
                  </p:oleObj>
                </mc:Choice>
                <mc:Fallback>
                  <p:oleObj name="Equation" r:id="rId7" imgW="1562100" imgH="36830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5" y="3468"/>
                          <a:ext cx="2800"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tle 1"/>
          <p:cNvSpPr>
            <a:spLocks noGrp="1"/>
          </p:cNvSpPr>
          <p:nvPr>
            <p:ph type="title" idx="4294967295"/>
          </p:nvPr>
        </p:nvSpPr>
        <p:spPr>
          <a:xfrm>
            <a:off x="301625" y="371475"/>
            <a:ext cx="8510588" cy="754063"/>
          </a:xfrm>
        </p:spPr>
        <p:txBody>
          <a:bodyPr/>
          <a:lstStyle/>
          <a:p>
            <a:pPr algn="l"/>
            <a:r>
              <a:rPr lang="en-US" sz="2800" b="1" dirty="0">
                <a:solidFill>
                  <a:srgbClr val="000066"/>
                </a:solidFill>
              </a:rPr>
              <a:t>QSSA</a:t>
            </a:r>
          </a:p>
        </p:txBody>
      </p:sp>
      <p:sp>
        <p:nvSpPr>
          <p:cNvPr id="197635" name="Rectangle 3"/>
          <p:cNvSpPr>
            <a:spLocks noChangeArrowheads="1"/>
          </p:cNvSpPr>
          <p:nvPr/>
        </p:nvSpPr>
        <p:spPr bwMode="auto">
          <a:xfrm>
            <a:off x="900113" y="2060575"/>
            <a:ext cx="7343775" cy="2808288"/>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197636" name="Object 4"/>
          <p:cNvGraphicFramePr>
            <a:graphicFrameLocks noChangeAspect="1"/>
          </p:cNvGraphicFramePr>
          <p:nvPr/>
        </p:nvGraphicFramePr>
        <p:xfrm>
          <a:off x="1258888" y="2924175"/>
          <a:ext cx="4151312" cy="1230313"/>
        </p:xfrm>
        <a:graphic>
          <a:graphicData uri="http://schemas.openxmlformats.org/presentationml/2006/ole">
            <mc:AlternateContent xmlns:mc="http://schemas.openxmlformats.org/markup-compatibility/2006">
              <mc:Choice xmlns:v="urn:schemas-microsoft-com:vml" Requires="v">
                <p:oleObj spid="_x0000_s197774" name="Equation" r:id="rId3" imgW="1574640" imgH="444240" progId="Equation.3">
                  <p:embed/>
                </p:oleObj>
              </mc:Choice>
              <mc:Fallback>
                <p:oleObj name="Equation" r:id="rId3" imgW="1574640" imgH="4442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2924175"/>
                        <a:ext cx="4151312" cy="1230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7637" name="Object 5"/>
          <p:cNvGraphicFramePr>
            <a:graphicFrameLocks noChangeAspect="1"/>
          </p:cNvGraphicFramePr>
          <p:nvPr/>
        </p:nvGraphicFramePr>
        <p:xfrm>
          <a:off x="5546725" y="2060575"/>
          <a:ext cx="2146300" cy="1285875"/>
        </p:xfrm>
        <a:graphic>
          <a:graphicData uri="http://schemas.openxmlformats.org/presentationml/2006/ole">
            <mc:AlternateContent xmlns:mc="http://schemas.openxmlformats.org/markup-compatibility/2006">
              <mc:Choice xmlns:v="urn:schemas-microsoft-com:vml" Requires="v">
                <p:oleObj spid="_x0000_s197775" name="Equation" r:id="rId5" imgW="787400" imgH="406400" progId="Equation.3">
                  <p:embed/>
                </p:oleObj>
              </mc:Choice>
              <mc:Fallback>
                <p:oleObj name="Equation" r:id="rId5" imgW="787400" imgH="4064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46725" y="2060575"/>
                        <a:ext cx="2146300" cy="1285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7638" name="Object 6"/>
          <p:cNvGraphicFramePr>
            <a:graphicFrameLocks noChangeAspect="1"/>
          </p:cNvGraphicFramePr>
          <p:nvPr/>
        </p:nvGraphicFramePr>
        <p:xfrm>
          <a:off x="5618163" y="3535363"/>
          <a:ext cx="2286000" cy="1285875"/>
        </p:xfrm>
        <a:graphic>
          <a:graphicData uri="http://schemas.openxmlformats.org/presentationml/2006/ole">
            <mc:AlternateContent xmlns:mc="http://schemas.openxmlformats.org/markup-compatibility/2006">
              <mc:Choice xmlns:v="urn:schemas-microsoft-com:vml" Requires="v">
                <p:oleObj spid="_x0000_s197776" name="Equation" r:id="rId7" imgW="838200" imgH="406400" progId="Equation.3">
                  <p:embed/>
                </p:oleObj>
              </mc:Choice>
              <mc:Fallback>
                <p:oleObj name="Equation" r:id="rId7" imgW="838200" imgH="4064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18163" y="3535363"/>
                        <a:ext cx="2286000" cy="1285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idx="4294967295"/>
          </p:nvPr>
        </p:nvSpPr>
        <p:spPr>
          <a:xfrm>
            <a:off x="301625" y="373063"/>
            <a:ext cx="8510588" cy="823912"/>
          </a:xfrm>
        </p:spPr>
        <p:txBody>
          <a:bodyPr/>
          <a:lstStyle/>
          <a:p>
            <a:pPr algn="l"/>
            <a:r>
              <a:rPr lang="en-US" sz="3200" b="1" dirty="0">
                <a:solidFill>
                  <a:srgbClr val="000066"/>
                </a:solidFill>
              </a:rPr>
              <a:t>Cooperative Reactions</a:t>
            </a:r>
          </a:p>
        </p:txBody>
      </p:sp>
      <p:sp>
        <p:nvSpPr>
          <p:cNvPr id="87043" name="Content Placeholder 2"/>
          <p:cNvSpPr>
            <a:spLocks noGrp="1"/>
          </p:cNvSpPr>
          <p:nvPr>
            <p:ph idx="4294967295"/>
          </p:nvPr>
        </p:nvSpPr>
        <p:spPr>
          <a:xfrm>
            <a:off x="755650" y="1700213"/>
            <a:ext cx="7632700" cy="4248150"/>
          </a:xfrm>
        </p:spPr>
        <p:txBody>
          <a:bodyPr/>
          <a:lstStyle/>
          <a:p>
            <a:r>
              <a:rPr lang="en-US" sz="2400" b="1"/>
              <a:t>In other words, once a single ligand has bound, a second binds more readily.  This is called a cooperative reaction.</a:t>
            </a:r>
          </a:p>
          <a:p>
            <a:endParaRPr lang="en-US" sz="2400" b="1"/>
          </a:p>
          <a:p>
            <a:pPr lvl="1"/>
            <a:r>
              <a:rPr lang="en-US" sz="2400" b="1"/>
              <a:t>Intermediate stages are short-lived and can almost be neglected</a:t>
            </a:r>
          </a:p>
          <a:p>
            <a:pPr lvl="1"/>
            <a:endParaRPr lang="en-US" sz="2400" b="1"/>
          </a:p>
          <a:p>
            <a:pPr lvl="1"/>
            <a:r>
              <a:rPr lang="en-US" sz="2400" b="1"/>
              <a:t>Example hemoglobin can bind up to four oxygen molecules</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idx="4294967295"/>
          </p:nvPr>
        </p:nvSpPr>
        <p:spPr>
          <a:xfrm>
            <a:off x="250825" y="260350"/>
            <a:ext cx="8510588" cy="896938"/>
          </a:xfrm>
        </p:spPr>
        <p:txBody>
          <a:bodyPr/>
          <a:lstStyle/>
          <a:p>
            <a:pPr algn="l"/>
            <a:r>
              <a:rPr lang="en-US" sz="3200" b="1" dirty="0">
                <a:solidFill>
                  <a:srgbClr val="000066"/>
                </a:solidFill>
              </a:rPr>
              <a:t> Generalization</a:t>
            </a:r>
          </a:p>
        </p:txBody>
      </p:sp>
      <p:sp>
        <p:nvSpPr>
          <p:cNvPr id="88067" name="Content Placeholder 2"/>
          <p:cNvSpPr>
            <a:spLocks noGrp="1"/>
          </p:cNvSpPr>
          <p:nvPr>
            <p:ph idx="4294967295"/>
          </p:nvPr>
        </p:nvSpPr>
        <p:spPr>
          <a:xfrm>
            <a:off x="301625" y="1820863"/>
            <a:ext cx="8540750" cy="1968500"/>
          </a:xfrm>
        </p:spPr>
        <p:txBody>
          <a:bodyPr/>
          <a:lstStyle/>
          <a:p>
            <a:r>
              <a:rPr lang="en-US" sz="2400" b="1"/>
              <a:t>In general, for highly cooperative reactions,  if “a” ligand molecules can bind to a receptor; the following holds as a good approximation for the rate of change of the ligand:</a:t>
            </a:r>
          </a:p>
        </p:txBody>
      </p:sp>
      <p:grpSp>
        <p:nvGrpSpPr>
          <p:cNvPr id="88070" name="Group 6"/>
          <p:cNvGrpSpPr>
            <a:grpSpLocks/>
          </p:cNvGrpSpPr>
          <p:nvPr/>
        </p:nvGrpSpPr>
        <p:grpSpPr bwMode="auto">
          <a:xfrm>
            <a:off x="2798763" y="3933825"/>
            <a:ext cx="3429000" cy="1905000"/>
            <a:chOff x="1776" y="2880"/>
            <a:chExt cx="2160" cy="1200"/>
          </a:xfrm>
        </p:grpSpPr>
        <p:sp>
          <p:nvSpPr>
            <p:cNvPr id="88068" name="Rectangle 3"/>
            <p:cNvSpPr>
              <a:spLocks noChangeArrowheads="1"/>
            </p:cNvSpPr>
            <p:nvPr/>
          </p:nvSpPr>
          <p:spPr bwMode="auto">
            <a:xfrm>
              <a:off x="1776" y="2880"/>
              <a:ext cx="2160" cy="1200"/>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88069" name="Object 5"/>
            <p:cNvGraphicFramePr>
              <a:graphicFrameLocks noChangeAspect="1"/>
            </p:cNvGraphicFramePr>
            <p:nvPr/>
          </p:nvGraphicFramePr>
          <p:xfrm>
            <a:off x="2016" y="3067"/>
            <a:ext cx="1662" cy="773"/>
          </p:xfrm>
          <a:graphic>
            <a:graphicData uri="http://schemas.openxmlformats.org/presentationml/2006/ole">
              <mc:AlternateContent xmlns:mc="http://schemas.openxmlformats.org/markup-compatibility/2006">
                <mc:Choice xmlns:v="urn:schemas-microsoft-com:vml" Requires="v">
                  <p:oleObj spid="_x0000_s88119" name="Equation" r:id="rId3" imgW="927100" imgH="431800" progId="Equation.3">
                    <p:embed/>
                  </p:oleObj>
                </mc:Choice>
                <mc:Fallback>
                  <p:oleObj name="Equation" r:id="rId3" imgW="927100" imgH="4318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 y="3067"/>
                          <a:ext cx="1662" cy="7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idx="4294967295"/>
          </p:nvPr>
        </p:nvSpPr>
        <p:spPr>
          <a:xfrm>
            <a:off x="323528" y="125413"/>
            <a:ext cx="8253735" cy="1143000"/>
          </a:xfrm>
        </p:spPr>
        <p:txBody>
          <a:bodyPr/>
          <a:lstStyle/>
          <a:p>
            <a:pPr algn="l"/>
            <a:r>
              <a:rPr lang="en-US" sz="3200" b="1" dirty="0">
                <a:solidFill>
                  <a:srgbClr val="000066"/>
                </a:solidFill>
              </a:rPr>
              <a:t>Competitive Binding</a:t>
            </a:r>
          </a:p>
        </p:txBody>
      </p:sp>
      <p:sp>
        <p:nvSpPr>
          <p:cNvPr id="89091" name="Content Placeholder 4"/>
          <p:cNvSpPr>
            <a:spLocks noGrp="1"/>
          </p:cNvSpPr>
          <p:nvPr>
            <p:ph idx="4294967295"/>
          </p:nvPr>
        </p:nvSpPr>
        <p:spPr>
          <a:xfrm>
            <a:off x="287338" y="1685925"/>
            <a:ext cx="3924300" cy="4114800"/>
          </a:xfrm>
        </p:spPr>
        <p:txBody>
          <a:bodyPr/>
          <a:lstStyle/>
          <a:p>
            <a:r>
              <a:rPr lang="en-US" sz="2400" b="1"/>
              <a:t>Consider the following  reaction diagram that corresponds to the competitive binding of two ligands to the same receptor</a:t>
            </a:r>
          </a:p>
          <a:p>
            <a:endParaRPr lang="en-US" sz="2400" b="1"/>
          </a:p>
          <a:p>
            <a:r>
              <a:rPr lang="en-US" sz="2400" b="1"/>
              <a:t>Write down a system of equations that models this situation</a:t>
            </a:r>
          </a:p>
        </p:txBody>
      </p:sp>
      <p:grpSp>
        <p:nvGrpSpPr>
          <p:cNvPr id="89106" name="Group 124"/>
          <p:cNvGrpSpPr>
            <a:grpSpLocks/>
          </p:cNvGrpSpPr>
          <p:nvPr/>
        </p:nvGrpSpPr>
        <p:grpSpPr bwMode="auto">
          <a:xfrm>
            <a:off x="8555038" y="2622550"/>
            <a:ext cx="176212" cy="608013"/>
            <a:chOff x="6752474" y="5178648"/>
            <a:chExt cx="175711" cy="608449"/>
          </a:xfrm>
        </p:grpSpPr>
        <p:sp>
          <p:nvSpPr>
            <p:cNvPr id="89107"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08"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09"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nvGrpSpPr>
          <p:cNvPr id="89139" name="Group 51"/>
          <p:cNvGrpSpPr>
            <a:grpSpLocks/>
          </p:cNvGrpSpPr>
          <p:nvPr/>
        </p:nvGrpSpPr>
        <p:grpSpPr bwMode="auto">
          <a:xfrm>
            <a:off x="4422775" y="2425700"/>
            <a:ext cx="3927475" cy="3125788"/>
            <a:chOff x="2786" y="1528"/>
            <a:chExt cx="2474" cy="1969"/>
          </a:xfrm>
        </p:grpSpPr>
        <p:sp>
          <p:nvSpPr>
            <p:cNvPr id="89092" name="AutoShape 12"/>
            <p:cNvSpPr>
              <a:spLocks noChangeArrowheads="1"/>
            </p:cNvSpPr>
            <p:nvPr/>
          </p:nvSpPr>
          <p:spPr bwMode="auto">
            <a:xfrm>
              <a:off x="2786" y="1658"/>
              <a:ext cx="116" cy="405"/>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89093" name="Line 18"/>
            <p:cNvSpPr>
              <a:spLocks noChangeShapeType="1"/>
            </p:cNvSpPr>
            <p:nvPr/>
          </p:nvSpPr>
          <p:spPr bwMode="auto">
            <a:xfrm>
              <a:off x="4253" y="1807"/>
              <a:ext cx="333"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89094" name="AutoShape 12"/>
            <p:cNvSpPr>
              <a:spLocks noChangeArrowheads="1"/>
            </p:cNvSpPr>
            <p:nvPr/>
          </p:nvSpPr>
          <p:spPr bwMode="auto">
            <a:xfrm>
              <a:off x="4707" y="1573"/>
              <a:ext cx="116" cy="405"/>
            </a:xfrm>
            <a:prstGeom prst="diamond">
              <a:avLst/>
            </a:prstGeom>
            <a:solidFill>
              <a:schemeClr val="accent1"/>
            </a:soli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89095" name="Text Box 15"/>
            <p:cNvSpPr txBox="1">
              <a:spLocks noChangeArrowheads="1"/>
            </p:cNvSpPr>
            <p:nvPr/>
          </p:nvSpPr>
          <p:spPr bwMode="auto">
            <a:xfrm>
              <a:off x="4959" y="1584"/>
              <a:ext cx="301" cy="327"/>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sp>
          <p:nvSpPr>
            <p:cNvPr id="89096" name="TextBox 102"/>
            <p:cNvSpPr txBox="1">
              <a:spLocks noChangeArrowheads="1"/>
            </p:cNvSpPr>
            <p:nvPr/>
          </p:nvSpPr>
          <p:spPr bwMode="auto">
            <a:xfrm>
              <a:off x="4348" y="1528"/>
              <a:ext cx="249" cy="231"/>
            </a:xfrm>
            <a:prstGeom prst="rect">
              <a:avLst/>
            </a:prstGeom>
            <a:noFill/>
            <a:ln w="9525">
              <a:noFill/>
              <a:miter lim="800000"/>
              <a:headEnd/>
              <a:tailEnd/>
            </a:ln>
          </p:spPr>
          <p:txBody>
            <a:bodyPr wrap="none">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2</a:t>
              </a:r>
            </a:p>
          </p:txBody>
        </p:sp>
        <p:sp>
          <p:nvSpPr>
            <p:cNvPr id="89097" name="Text Box 20"/>
            <p:cNvSpPr txBox="1">
              <a:spLocks noChangeArrowheads="1"/>
            </p:cNvSpPr>
            <p:nvPr/>
          </p:nvSpPr>
          <p:spPr bwMode="auto">
            <a:xfrm>
              <a:off x="3548" y="2204"/>
              <a:ext cx="221" cy="174"/>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89098" name="Text Box 15"/>
            <p:cNvSpPr txBox="1">
              <a:spLocks noChangeArrowheads="1"/>
            </p:cNvSpPr>
            <p:nvPr/>
          </p:nvSpPr>
          <p:spPr bwMode="auto">
            <a:xfrm>
              <a:off x="2964" y="1644"/>
              <a:ext cx="300" cy="326"/>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grpSp>
          <p:nvGrpSpPr>
            <p:cNvPr id="89099" name="Group 78"/>
            <p:cNvGrpSpPr>
              <a:grpSpLocks/>
            </p:cNvGrpSpPr>
            <p:nvPr/>
          </p:nvGrpSpPr>
          <p:grpSpPr bwMode="auto">
            <a:xfrm>
              <a:off x="3587" y="1611"/>
              <a:ext cx="390" cy="722"/>
              <a:chOff x="2620505" y="2484451"/>
              <a:chExt cx="619813" cy="1146715"/>
            </a:xfrm>
          </p:grpSpPr>
          <p:sp>
            <p:nvSpPr>
              <p:cNvPr id="89100"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89101"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89102" name="Text Box 20"/>
              <p:cNvSpPr txBox="1">
                <a:spLocks noChangeArrowheads="1"/>
              </p:cNvSpPr>
              <p:nvPr/>
            </p:nvSpPr>
            <p:spPr bwMode="auto">
              <a:xfrm>
                <a:off x="2710892" y="2511706"/>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89103" name="Text Box 21"/>
              <p:cNvSpPr txBox="1">
                <a:spLocks noChangeArrowheads="1"/>
              </p:cNvSpPr>
              <p:nvPr/>
            </p:nvSpPr>
            <p:spPr bwMode="auto">
              <a:xfrm>
                <a:off x="2711093" y="3178515"/>
                <a:ext cx="349638" cy="274767"/>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89104" name="TextBox 114"/>
              <p:cNvSpPr txBox="1">
                <a:spLocks noChangeArrowheads="1"/>
              </p:cNvSpPr>
              <p:nvPr/>
            </p:nvSpPr>
            <p:spPr bwMode="auto">
              <a:xfrm>
                <a:off x="2711093" y="2484451"/>
                <a:ext cx="438637" cy="366885"/>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sp>
            <p:nvSpPr>
              <p:cNvPr id="89105" name="TextBox 115"/>
              <p:cNvSpPr txBox="1">
                <a:spLocks noChangeArrowheads="1"/>
              </p:cNvSpPr>
              <p:nvPr/>
            </p:nvSpPr>
            <p:spPr bwMode="auto">
              <a:xfrm>
                <a:off x="2711093" y="3264280"/>
                <a:ext cx="529225" cy="366886"/>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1</a:t>
                </a:r>
              </a:p>
            </p:txBody>
          </p:sp>
        </p:grpSp>
        <p:grpSp>
          <p:nvGrpSpPr>
            <p:cNvPr id="89110" name="Group 139"/>
            <p:cNvGrpSpPr>
              <a:grpSpLocks/>
            </p:cNvGrpSpPr>
            <p:nvPr/>
          </p:nvGrpSpPr>
          <p:grpSpPr bwMode="auto">
            <a:xfrm>
              <a:off x="4025" y="1535"/>
              <a:ext cx="116" cy="547"/>
              <a:chOff x="7081566" y="3466342"/>
              <a:chExt cx="185632" cy="866992"/>
            </a:xfrm>
          </p:grpSpPr>
          <p:sp>
            <p:nvSpPr>
              <p:cNvPr id="89111" name="AutoShape 28"/>
              <p:cNvSpPr>
                <a:spLocks noChangeArrowheads="1"/>
              </p:cNvSpPr>
              <p:nvPr/>
            </p:nvSpPr>
            <p:spPr bwMode="auto">
              <a:xfrm>
                <a:off x="7081566" y="3466342"/>
                <a:ext cx="185632" cy="641923"/>
              </a:xfrm>
              <a:prstGeom prst="diamond">
                <a:avLst/>
              </a:prstGeom>
              <a:gradFill rotWithShape="1">
                <a:gsLst>
                  <a:gs pos="0">
                    <a:srgbClr val="650000"/>
                  </a:gs>
                  <a:gs pos="100000">
                    <a:srgbClr val="800000"/>
                  </a:gs>
                </a:gsLst>
                <a:lin ang="5400000" scaled="1"/>
              </a:gra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89112" name="Group 134"/>
              <p:cNvGrpSpPr>
                <a:grpSpLocks/>
              </p:cNvGrpSpPr>
              <p:nvPr/>
            </p:nvGrpSpPr>
            <p:grpSpPr bwMode="auto">
              <a:xfrm>
                <a:off x="7089887" y="3724885"/>
                <a:ext cx="175711" cy="608449"/>
                <a:chOff x="6752474" y="5178648"/>
                <a:chExt cx="175711" cy="608449"/>
              </a:xfrm>
            </p:grpSpPr>
            <p:sp>
              <p:nvSpPr>
                <p:cNvPr id="89113"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14"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15"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grpSp>
          <p:nvGrpSpPr>
            <p:cNvPr id="89116" name="Group 124"/>
            <p:cNvGrpSpPr>
              <a:grpSpLocks/>
            </p:cNvGrpSpPr>
            <p:nvPr/>
          </p:nvGrpSpPr>
          <p:grpSpPr bwMode="auto">
            <a:xfrm>
              <a:off x="3437" y="1721"/>
              <a:ext cx="111" cy="383"/>
              <a:chOff x="6752474" y="5178648"/>
              <a:chExt cx="175711" cy="608449"/>
            </a:xfrm>
          </p:grpSpPr>
          <p:sp>
            <p:nvSpPr>
              <p:cNvPr id="89117"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18"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19"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sp>
          <p:nvSpPr>
            <p:cNvPr id="89120" name="AutoShape 12"/>
            <p:cNvSpPr>
              <a:spLocks noChangeArrowheads="1"/>
            </p:cNvSpPr>
            <p:nvPr/>
          </p:nvSpPr>
          <p:spPr bwMode="auto">
            <a:xfrm>
              <a:off x="2831" y="2821"/>
              <a:ext cx="116" cy="405"/>
            </a:xfrm>
            <a:prstGeom prst="diamond">
              <a:avLst/>
            </a:prstGeom>
            <a:solidFill>
              <a:srgbClr val="FFFF00"/>
            </a:soli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sp>
          <p:nvSpPr>
            <p:cNvPr id="89121" name="Text Box 15"/>
            <p:cNvSpPr txBox="1">
              <a:spLocks noChangeArrowheads="1"/>
            </p:cNvSpPr>
            <p:nvPr/>
          </p:nvSpPr>
          <p:spPr bwMode="auto">
            <a:xfrm>
              <a:off x="3009" y="2807"/>
              <a:ext cx="300" cy="326"/>
            </a:xfrm>
            <a:prstGeom prst="rect">
              <a:avLst/>
            </a:prstGeom>
            <a:noFill/>
            <a:ln w="9525">
              <a:noFill/>
              <a:miter lim="800000"/>
              <a:headEnd/>
              <a:tailEnd/>
            </a:ln>
          </p:spPr>
          <p:txBody>
            <a:bodyPr lIns="91329" tIns="45664" rIns="91329" bIns="45664">
              <a:spAutoFit/>
            </a:bodyPr>
            <a:lstStyle/>
            <a:p>
              <a:pPr algn="ctr" defTabSz="912813">
                <a:spcBef>
                  <a:spcPct val="50000"/>
                </a:spcBef>
              </a:pPr>
              <a:r>
                <a:rPr lang="en-US" sz="2800" b="1">
                  <a:solidFill>
                    <a:srgbClr val="FFFFFF"/>
                  </a:solidFill>
                  <a:effectLst>
                    <a:outerShdw blurRad="38100" dist="38100" dir="2700000" algn="tl">
                      <a:srgbClr val="000000"/>
                    </a:outerShdw>
                  </a:effectLst>
                  <a:latin typeface="Adobe Caslon Pro" pitchFamily="-65" charset="0"/>
                  <a:ea typeface="ＭＳ Ｐゴシック" pitchFamily="-65" charset="-128"/>
                </a:rPr>
                <a:t>+</a:t>
              </a:r>
            </a:p>
          </p:txBody>
        </p:sp>
        <p:grpSp>
          <p:nvGrpSpPr>
            <p:cNvPr id="89122" name="Group 78"/>
            <p:cNvGrpSpPr>
              <a:grpSpLocks/>
            </p:cNvGrpSpPr>
            <p:nvPr/>
          </p:nvGrpSpPr>
          <p:grpSpPr bwMode="auto">
            <a:xfrm>
              <a:off x="3632" y="2774"/>
              <a:ext cx="390" cy="723"/>
              <a:chOff x="2620505" y="2484451"/>
              <a:chExt cx="619813" cy="1146895"/>
            </a:xfrm>
          </p:grpSpPr>
          <p:sp>
            <p:nvSpPr>
              <p:cNvPr id="89123" name="Line 18"/>
              <p:cNvSpPr>
                <a:spLocks noChangeShapeType="1"/>
              </p:cNvSpPr>
              <p:nvPr/>
            </p:nvSpPr>
            <p:spPr bwMode="auto">
              <a:xfrm>
                <a:off x="2620505" y="2963214"/>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89124" name="Line 19"/>
              <p:cNvSpPr>
                <a:spLocks noChangeShapeType="1"/>
              </p:cNvSpPr>
              <p:nvPr/>
            </p:nvSpPr>
            <p:spPr bwMode="auto">
              <a:xfrm flipH="1">
                <a:off x="2620505" y="3112610"/>
                <a:ext cx="528717" cy="0"/>
              </a:xfrm>
              <a:prstGeom prst="line">
                <a:avLst/>
              </a:prstGeom>
              <a:noFill/>
              <a:ln w="19050">
                <a:solidFill>
                  <a:schemeClr val="bg1"/>
                </a:solidFill>
                <a:round/>
                <a:headEnd/>
                <a:tailEnd type="triangle" w="med" len="med"/>
              </a:ln>
            </p:spPr>
            <p:txBody>
              <a:bodyPr lIns="91329" tIns="45664" rIns="91329" bIns="45664">
                <a:spAutoFit/>
              </a:bodyPr>
              <a:lstStyle/>
              <a:p>
                <a:endParaRPr lang="en-US"/>
              </a:p>
            </p:txBody>
          </p:sp>
          <p:sp>
            <p:nvSpPr>
              <p:cNvPr id="89125" name="Text Box 20"/>
              <p:cNvSpPr txBox="1">
                <a:spLocks noChangeArrowheads="1"/>
              </p:cNvSpPr>
              <p:nvPr/>
            </p:nvSpPr>
            <p:spPr bwMode="auto">
              <a:xfrm>
                <a:off x="2711093" y="2511418"/>
                <a:ext cx="349638" cy="274430"/>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89126" name="Text Box 21"/>
              <p:cNvSpPr txBox="1">
                <a:spLocks noChangeArrowheads="1"/>
              </p:cNvSpPr>
              <p:nvPr/>
            </p:nvSpPr>
            <p:spPr bwMode="auto">
              <a:xfrm>
                <a:off x="2710892" y="3179008"/>
                <a:ext cx="349886" cy="276886"/>
              </a:xfrm>
              <a:prstGeom prst="rect">
                <a:avLst/>
              </a:prstGeom>
              <a:noFill/>
              <a:ln w="9525">
                <a:noFill/>
                <a:miter lim="800000"/>
                <a:headEnd/>
                <a:tailEnd/>
              </a:ln>
            </p:spPr>
            <p:txBody>
              <a:bodyPr lIns="91329" tIns="45664" rIns="91329" bIns="45664">
                <a:spAutoFit/>
              </a:bodyPr>
              <a:lstStyle/>
              <a:p>
                <a:pPr algn="ctr" defTabSz="912813">
                  <a:spcBef>
                    <a:spcPct val="50000"/>
                  </a:spcBef>
                </a:pPr>
                <a:endParaRPr lang="en-US" sz="1200" b="1">
                  <a:solidFill>
                    <a:srgbClr val="FFFFFF"/>
                  </a:solidFill>
                  <a:effectLst>
                    <a:outerShdw blurRad="38100" dist="38100" dir="2700000" algn="tl">
                      <a:srgbClr val="000000"/>
                    </a:outerShdw>
                  </a:effectLst>
                  <a:latin typeface="Adobe Caslon Pro" pitchFamily="-65" charset="0"/>
                  <a:ea typeface="ＭＳ Ｐゴシック" pitchFamily="-65" charset="-128"/>
                </a:endParaRPr>
              </a:p>
            </p:txBody>
          </p:sp>
          <p:sp>
            <p:nvSpPr>
              <p:cNvPr id="89127" name="TextBox 114"/>
              <p:cNvSpPr txBox="1">
                <a:spLocks noChangeArrowheads="1"/>
              </p:cNvSpPr>
              <p:nvPr/>
            </p:nvSpPr>
            <p:spPr bwMode="auto">
              <a:xfrm>
                <a:off x="2711093" y="2484451"/>
                <a:ext cx="438637" cy="366435"/>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3</a:t>
                </a:r>
              </a:p>
            </p:txBody>
          </p:sp>
          <p:sp>
            <p:nvSpPr>
              <p:cNvPr id="89128" name="TextBox 115"/>
              <p:cNvSpPr txBox="1">
                <a:spLocks noChangeArrowheads="1"/>
              </p:cNvSpPr>
              <p:nvPr/>
            </p:nvSpPr>
            <p:spPr bwMode="auto">
              <a:xfrm>
                <a:off x="2711093" y="3264911"/>
                <a:ext cx="529225" cy="366435"/>
              </a:xfrm>
              <a:prstGeom prst="rect">
                <a:avLst/>
              </a:prstGeom>
              <a:noFill/>
              <a:ln w="9525">
                <a:noFill/>
                <a:miter lim="800000"/>
                <a:headEnd/>
                <a:tailEnd/>
              </a:ln>
            </p:spPr>
            <p:txBody>
              <a:bodyPr>
                <a:spAutoFit/>
              </a:bodyPr>
              <a:lstStyle/>
              <a:p>
                <a:pPr defTabSz="457200"/>
                <a:r>
                  <a:rPr lang="en-US" b="1">
                    <a:solidFill>
                      <a:srgbClr val="FFFFFF"/>
                    </a:solidFill>
                    <a:effectLst>
                      <a:outerShdw blurRad="38100" dist="38100" dir="2700000" algn="tl">
                        <a:srgbClr val="000000"/>
                      </a:outerShdw>
                    </a:effectLst>
                    <a:latin typeface="Adobe Caslon Pro" pitchFamily="-65" charset="0"/>
                    <a:ea typeface="ＭＳ Ｐゴシック" pitchFamily="-65" charset="-128"/>
                  </a:rPr>
                  <a:t>k</a:t>
                </a:r>
                <a:r>
                  <a:rPr lang="en-US" b="1" baseline="-25000">
                    <a:solidFill>
                      <a:srgbClr val="FFFFFF"/>
                    </a:solidFill>
                    <a:effectLst>
                      <a:outerShdw blurRad="38100" dist="38100" dir="2700000" algn="tl">
                        <a:srgbClr val="000000"/>
                      </a:outerShdw>
                    </a:effectLst>
                    <a:latin typeface="Adobe Caslon Pro" pitchFamily="-65" charset="0"/>
                    <a:ea typeface="ＭＳ Ｐゴシック" pitchFamily="-65" charset="-128"/>
                  </a:rPr>
                  <a:t>-</a:t>
                </a:r>
                <a:r>
                  <a:rPr lang="en-US" b="1" baseline="-25000">
                    <a:solidFill>
                      <a:schemeClr val="bg1"/>
                    </a:solidFill>
                    <a:effectLst>
                      <a:outerShdw blurRad="38100" dist="38100" dir="2700000" algn="tl">
                        <a:srgbClr val="000000"/>
                      </a:outerShdw>
                    </a:effectLst>
                    <a:latin typeface="Adobe Caslon Pro" pitchFamily="-65" charset="0"/>
                    <a:ea typeface="ＭＳ Ｐゴシック" pitchFamily="-65" charset="-128"/>
                  </a:rPr>
                  <a:t>3</a:t>
                </a:r>
              </a:p>
            </p:txBody>
          </p:sp>
        </p:grpSp>
        <p:grpSp>
          <p:nvGrpSpPr>
            <p:cNvPr id="89129" name="Group 139"/>
            <p:cNvGrpSpPr>
              <a:grpSpLocks/>
            </p:cNvGrpSpPr>
            <p:nvPr/>
          </p:nvGrpSpPr>
          <p:grpSpPr bwMode="auto">
            <a:xfrm>
              <a:off x="4070" y="2698"/>
              <a:ext cx="116" cy="547"/>
              <a:chOff x="7081566" y="3466342"/>
              <a:chExt cx="185632" cy="866992"/>
            </a:xfrm>
          </p:grpSpPr>
          <p:sp>
            <p:nvSpPr>
              <p:cNvPr id="89130" name="AutoShape 28"/>
              <p:cNvSpPr>
                <a:spLocks noChangeArrowheads="1"/>
              </p:cNvSpPr>
              <p:nvPr/>
            </p:nvSpPr>
            <p:spPr bwMode="auto">
              <a:xfrm>
                <a:off x="7081566" y="3466342"/>
                <a:ext cx="185632" cy="641923"/>
              </a:xfrm>
              <a:prstGeom prst="diamond">
                <a:avLst/>
              </a:prstGeom>
              <a:solidFill>
                <a:srgbClr val="FFFF00"/>
              </a:solidFill>
              <a:ln w="9525">
                <a:noFill/>
                <a:miter lim="800000"/>
                <a:headEnd/>
                <a:tailEnd/>
              </a:ln>
            </p:spPr>
            <p:txBody>
              <a:bodyPr lIns="91329" tIns="45664" rIns="91329" bIns="45664">
                <a:spAutoFit/>
              </a:bodyPr>
              <a:lstStyle/>
              <a:p>
                <a:pPr defTabSz="457200"/>
                <a:endParaRPr lang="en-US" b="1">
                  <a:effectLst>
                    <a:outerShdw blurRad="38100" dist="38100" dir="2700000" algn="tl">
                      <a:srgbClr val="000000"/>
                    </a:outerShdw>
                  </a:effectLst>
                  <a:latin typeface="Adobe Caslon Pro" pitchFamily="-65" charset="0"/>
                  <a:ea typeface="ＭＳ Ｐゴシック" pitchFamily="-65" charset="-128"/>
                </a:endParaRPr>
              </a:p>
            </p:txBody>
          </p:sp>
          <p:grpSp>
            <p:nvGrpSpPr>
              <p:cNvPr id="89131" name="Group 134"/>
              <p:cNvGrpSpPr>
                <a:grpSpLocks/>
              </p:cNvGrpSpPr>
              <p:nvPr/>
            </p:nvGrpSpPr>
            <p:grpSpPr bwMode="auto">
              <a:xfrm>
                <a:off x="7089887" y="3724885"/>
                <a:ext cx="175711" cy="608449"/>
                <a:chOff x="6752474" y="5178648"/>
                <a:chExt cx="175711" cy="608449"/>
              </a:xfrm>
            </p:grpSpPr>
            <p:sp>
              <p:nvSpPr>
                <p:cNvPr id="89132"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33"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34"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grpSp>
          <p:nvGrpSpPr>
            <p:cNvPr id="89135" name="Group 124"/>
            <p:cNvGrpSpPr>
              <a:grpSpLocks/>
            </p:cNvGrpSpPr>
            <p:nvPr/>
          </p:nvGrpSpPr>
          <p:grpSpPr bwMode="auto">
            <a:xfrm>
              <a:off x="3482" y="2884"/>
              <a:ext cx="111" cy="383"/>
              <a:chOff x="6752474" y="5178648"/>
              <a:chExt cx="175711" cy="608449"/>
            </a:xfrm>
          </p:grpSpPr>
          <p:sp>
            <p:nvSpPr>
              <p:cNvPr id="89136" name="Line 8"/>
              <p:cNvSpPr>
                <a:spLocks noChangeShapeType="1"/>
              </p:cNvSpPr>
              <p:nvPr/>
            </p:nvSpPr>
            <p:spPr bwMode="auto">
              <a:xfrm>
                <a:off x="6752474" y="5178648"/>
                <a:ext cx="87370"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37" name="Line 9"/>
              <p:cNvSpPr>
                <a:spLocks noChangeShapeType="1"/>
              </p:cNvSpPr>
              <p:nvPr/>
            </p:nvSpPr>
            <p:spPr bwMode="auto">
              <a:xfrm flipV="1">
                <a:off x="6839844" y="5178648"/>
                <a:ext cx="88341" cy="227959"/>
              </a:xfrm>
              <a:prstGeom prst="line">
                <a:avLst/>
              </a:prstGeom>
              <a:noFill/>
              <a:ln w="31750">
                <a:solidFill>
                  <a:schemeClr val="bg1"/>
                </a:solidFill>
                <a:round/>
                <a:headEnd/>
                <a:tailEnd/>
              </a:ln>
            </p:spPr>
            <p:txBody>
              <a:bodyPr lIns="91329" tIns="45664" rIns="91329" bIns="45664">
                <a:spAutoFit/>
              </a:bodyPr>
              <a:lstStyle/>
              <a:p>
                <a:endParaRPr lang="en-US"/>
              </a:p>
            </p:txBody>
          </p:sp>
          <p:sp>
            <p:nvSpPr>
              <p:cNvPr id="89138" name="Line 10"/>
              <p:cNvSpPr>
                <a:spLocks noChangeShapeType="1"/>
              </p:cNvSpPr>
              <p:nvPr/>
            </p:nvSpPr>
            <p:spPr bwMode="auto">
              <a:xfrm>
                <a:off x="6839844" y="5406607"/>
                <a:ext cx="0" cy="380490"/>
              </a:xfrm>
              <a:prstGeom prst="line">
                <a:avLst/>
              </a:prstGeom>
              <a:noFill/>
              <a:ln w="31750">
                <a:solidFill>
                  <a:schemeClr val="bg1"/>
                </a:solidFill>
                <a:round/>
                <a:headEnd/>
                <a:tailEnd/>
              </a:ln>
            </p:spPr>
            <p:txBody>
              <a:bodyPr lIns="91329" tIns="45664" rIns="91329" bIns="45664">
                <a:spAutoFit/>
              </a:bodyPr>
              <a:lstStyle/>
              <a:p>
                <a:endParaRPr lang="en-US"/>
              </a:p>
            </p:txBody>
          </p:sp>
        </p:grpSp>
      </p:gr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idx="4294967295"/>
          </p:nvPr>
        </p:nvSpPr>
        <p:spPr>
          <a:xfrm>
            <a:off x="323528" y="38100"/>
            <a:ext cx="8134672" cy="1143000"/>
          </a:xfrm>
        </p:spPr>
        <p:txBody>
          <a:bodyPr/>
          <a:lstStyle/>
          <a:p>
            <a:pPr algn="l"/>
            <a:r>
              <a:rPr lang="en-US" sz="3200" b="1" dirty="0">
                <a:solidFill>
                  <a:srgbClr val="000066"/>
                </a:solidFill>
              </a:rPr>
              <a:t>Model Equations</a:t>
            </a:r>
          </a:p>
        </p:txBody>
      </p:sp>
      <p:grpSp>
        <p:nvGrpSpPr>
          <p:cNvPr id="90122" name="Group 10"/>
          <p:cNvGrpSpPr>
            <a:grpSpLocks/>
          </p:cNvGrpSpPr>
          <p:nvPr/>
        </p:nvGrpSpPr>
        <p:grpSpPr bwMode="auto">
          <a:xfrm>
            <a:off x="361950" y="1125538"/>
            <a:ext cx="8458200" cy="5372100"/>
            <a:chOff x="192" y="744"/>
            <a:chExt cx="5328" cy="3384"/>
          </a:xfrm>
        </p:grpSpPr>
        <p:sp>
          <p:nvSpPr>
            <p:cNvPr id="90115" name="Rectangle 3"/>
            <p:cNvSpPr>
              <a:spLocks noChangeArrowheads="1"/>
            </p:cNvSpPr>
            <p:nvPr/>
          </p:nvSpPr>
          <p:spPr bwMode="auto">
            <a:xfrm>
              <a:off x="192" y="744"/>
              <a:ext cx="5328" cy="3384"/>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90116" name="Object 4"/>
            <p:cNvGraphicFramePr>
              <a:graphicFrameLocks noChangeAspect="1"/>
            </p:cNvGraphicFramePr>
            <p:nvPr/>
          </p:nvGraphicFramePr>
          <p:xfrm>
            <a:off x="706" y="956"/>
            <a:ext cx="4143" cy="660"/>
          </p:xfrm>
          <a:graphic>
            <a:graphicData uri="http://schemas.openxmlformats.org/presentationml/2006/ole">
              <mc:AlternateContent xmlns:mc="http://schemas.openxmlformats.org/markup-compatibility/2006">
                <mc:Choice xmlns:v="urn:schemas-microsoft-com:vml" Requires="v">
                  <p:oleObj spid="_x0000_s90386" name="Equation" r:id="rId3" imgW="2311400" imgH="368300" progId="Equation.3">
                    <p:embed/>
                  </p:oleObj>
                </mc:Choice>
                <mc:Fallback>
                  <p:oleObj name="Equation" r:id="rId3" imgW="2311400" imgH="3683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 y="956"/>
                          <a:ext cx="4143"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117" name="Object 5"/>
            <p:cNvGraphicFramePr>
              <a:graphicFrameLocks noChangeAspect="1"/>
            </p:cNvGraphicFramePr>
            <p:nvPr/>
          </p:nvGraphicFramePr>
          <p:xfrm>
            <a:off x="432" y="1872"/>
            <a:ext cx="1956" cy="660"/>
          </p:xfrm>
          <a:graphic>
            <a:graphicData uri="http://schemas.openxmlformats.org/presentationml/2006/ole">
              <mc:AlternateContent xmlns:mc="http://schemas.openxmlformats.org/markup-compatibility/2006">
                <mc:Choice xmlns:v="urn:schemas-microsoft-com:vml" Requires="v">
                  <p:oleObj spid="_x0000_s90387" name="Equation" r:id="rId5" imgW="1092200" imgH="368300" progId="Equation.3">
                    <p:embed/>
                  </p:oleObj>
                </mc:Choice>
                <mc:Fallback>
                  <p:oleObj name="Equation" r:id="rId5" imgW="1092200" imgH="3683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2" y="1872"/>
                          <a:ext cx="1956"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118" name="Object 6"/>
            <p:cNvGraphicFramePr>
              <a:graphicFrameLocks noChangeAspect="1"/>
            </p:cNvGraphicFramePr>
            <p:nvPr/>
          </p:nvGraphicFramePr>
          <p:xfrm>
            <a:off x="239" y="2808"/>
            <a:ext cx="2459" cy="660"/>
          </p:xfrm>
          <a:graphic>
            <a:graphicData uri="http://schemas.openxmlformats.org/presentationml/2006/ole">
              <mc:AlternateContent xmlns:mc="http://schemas.openxmlformats.org/markup-compatibility/2006">
                <mc:Choice xmlns:v="urn:schemas-microsoft-com:vml" Requires="v">
                  <p:oleObj spid="_x0000_s90388" name="Equation" r:id="rId7" imgW="1371600" imgH="368300" progId="Equation.3">
                    <p:embed/>
                  </p:oleObj>
                </mc:Choice>
                <mc:Fallback>
                  <p:oleObj name="Equation" r:id="rId7" imgW="1371600" imgH="3683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 y="2808"/>
                          <a:ext cx="2459"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119" name="Object 7"/>
            <p:cNvGraphicFramePr>
              <a:graphicFrameLocks noChangeAspect="1"/>
            </p:cNvGraphicFramePr>
            <p:nvPr/>
          </p:nvGraphicFramePr>
          <p:xfrm>
            <a:off x="2388" y="3468"/>
            <a:ext cx="1001" cy="660"/>
          </p:xfrm>
          <a:graphic>
            <a:graphicData uri="http://schemas.openxmlformats.org/presentationml/2006/ole">
              <mc:AlternateContent xmlns:mc="http://schemas.openxmlformats.org/markup-compatibility/2006">
                <mc:Choice xmlns:v="urn:schemas-microsoft-com:vml" Requires="v">
                  <p:oleObj spid="_x0000_s90389" name="Equation" r:id="rId9" imgW="558800" imgH="368300" progId="Equation.3">
                    <p:embed/>
                  </p:oleObj>
                </mc:Choice>
                <mc:Fallback>
                  <p:oleObj name="Equation" r:id="rId9" imgW="558800" imgH="3683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88" y="3468"/>
                          <a:ext cx="1001"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120" name="Object 8"/>
            <p:cNvGraphicFramePr>
              <a:graphicFrameLocks noChangeAspect="1"/>
            </p:cNvGraphicFramePr>
            <p:nvPr/>
          </p:nvGraphicFramePr>
          <p:xfrm>
            <a:off x="3292" y="1872"/>
            <a:ext cx="2115" cy="660"/>
          </p:xfrm>
          <a:graphic>
            <a:graphicData uri="http://schemas.openxmlformats.org/presentationml/2006/ole">
              <mc:AlternateContent xmlns:mc="http://schemas.openxmlformats.org/markup-compatibility/2006">
                <mc:Choice xmlns:v="urn:schemas-microsoft-com:vml" Requires="v">
                  <p:oleObj spid="_x0000_s90390" name="Equation" r:id="rId11" imgW="1181100" imgH="368300" progId="Equation.3">
                    <p:embed/>
                  </p:oleObj>
                </mc:Choice>
                <mc:Fallback>
                  <p:oleObj name="Equation" r:id="rId11" imgW="1181100" imgH="36830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92" y="1872"/>
                          <a:ext cx="2115"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0121" name="Object 9"/>
            <p:cNvGraphicFramePr>
              <a:graphicFrameLocks noChangeAspect="1"/>
            </p:cNvGraphicFramePr>
            <p:nvPr/>
          </p:nvGraphicFramePr>
          <p:xfrm>
            <a:off x="3222" y="2808"/>
            <a:ext cx="2027" cy="660"/>
          </p:xfrm>
          <a:graphic>
            <a:graphicData uri="http://schemas.openxmlformats.org/presentationml/2006/ole">
              <mc:AlternateContent xmlns:mc="http://schemas.openxmlformats.org/markup-compatibility/2006">
                <mc:Choice xmlns:v="urn:schemas-microsoft-com:vml" Requires="v">
                  <p:oleObj spid="_x0000_s90391" name="Equation" r:id="rId13" imgW="1130300" imgH="368300" progId="Equation.3">
                    <p:embed/>
                  </p:oleObj>
                </mc:Choice>
                <mc:Fallback>
                  <p:oleObj name="Equation" r:id="rId13" imgW="1130300" imgH="36830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22" y="2808"/>
                          <a:ext cx="2027"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idx="4294967295"/>
          </p:nvPr>
        </p:nvSpPr>
        <p:spPr>
          <a:xfrm>
            <a:off x="301625" y="228600"/>
            <a:ext cx="8510588" cy="968375"/>
          </a:xfrm>
        </p:spPr>
        <p:txBody>
          <a:bodyPr/>
          <a:lstStyle/>
          <a:p>
            <a:pPr algn="l"/>
            <a:r>
              <a:rPr lang="en-US" sz="3200" b="1" dirty="0">
                <a:solidFill>
                  <a:srgbClr val="000066"/>
                </a:solidFill>
              </a:rPr>
              <a:t>Model Reduction</a:t>
            </a:r>
          </a:p>
        </p:txBody>
      </p:sp>
      <p:sp>
        <p:nvSpPr>
          <p:cNvPr id="91139" name="Content Placeholder 2"/>
          <p:cNvSpPr>
            <a:spLocks noGrp="1"/>
          </p:cNvSpPr>
          <p:nvPr>
            <p:ph idx="4294967295"/>
          </p:nvPr>
        </p:nvSpPr>
        <p:spPr>
          <a:xfrm>
            <a:off x="250825" y="1676400"/>
            <a:ext cx="8540750" cy="600075"/>
          </a:xfrm>
        </p:spPr>
        <p:txBody>
          <a:bodyPr/>
          <a:lstStyle/>
          <a:p>
            <a:r>
              <a:rPr lang="en-US" sz="2400" b="1" i="1"/>
              <a:t>p</a:t>
            </a:r>
            <a:r>
              <a:rPr lang="en-US" sz="2400" b="1"/>
              <a:t>-equation is decoupled and </a:t>
            </a:r>
            <a:r>
              <a:rPr lang="en-US" sz="2400" b="1" i="1"/>
              <a:t>r = r</a:t>
            </a:r>
            <a:r>
              <a:rPr lang="en-US" sz="2400" b="1" i="1" baseline="-25000"/>
              <a:t>0</a:t>
            </a:r>
            <a:r>
              <a:rPr lang="en-US" sz="2400" b="1" i="1"/>
              <a:t> – c</a:t>
            </a:r>
            <a:r>
              <a:rPr lang="en-US" sz="2400" b="1" i="1" baseline="-25000"/>
              <a:t>1</a:t>
            </a:r>
            <a:r>
              <a:rPr lang="en-US" sz="2400" b="1" i="1"/>
              <a:t> – c</a:t>
            </a:r>
            <a:r>
              <a:rPr lang="en-US" sz="2400" b="1" i="1" baseline="-25000"/>
              <a:t>2</a:t>
            </a:r>
            <a:endParaRPr lang="en-US" sz="2400" b="1"/>
          </a:p>
        </p:txBody>
      </p:sp>
      <p:grpSp>
        <p:nvGrpSpPr>
          <p:cNvPr id="91145" name="Group 9"/>
          <p:cNvGrpSpPr>
            <a:grpSpLocks/>
          </p:cNvGrpSpPr>
          <p:nvPr/>
        </p:nvGrpSpPr>
        <p:grpSpPr bwMode="auto">
          <a:xfrm>
            <a:off x="361950" y="2565400"/>
            <a:ext cx="8458200" cy="3581400"/>
            <a:chOff x="192" y="1872"/>
            <a:chExt cx="5328" cy="2256"/>
          </a:xfrm>
        </p:grpSpPr>
        <p:sp>
          <p:nvSpPr>
            <p:cNvPr id="91140" name="Rectangle 3"/>
            <p:cNvSpPr>
              <a:spLocks noChangeArrowheads="1"/>
            </p:cNvSpPr>
            <p:nvPr/>
          </p:nvSpPr>
          <p:spPr bwMode="auto">
            <a:xfrm>
              <a:off x="192" y="1872"/>
              <a:ext cx="5328" cy="2256"/>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91141" name="Object 5"/>
            <p:cNvGraphicFramePr>
              <a:graphicFrameLocks noChangeAspect="1"/>
            </p:cNvGraphicFramePr>
            <p:nvPr/>
          </p:nvGraphicFramePr>
          <p:xfrm>
            <a:off x="432" y="2148"/>
            <a:ext cx="2394" cy="660"/>
          </p:xfrm>
          <a:graphic>
            <a:graphicData uri="http://schemas.openxmlformats.org/presentationml/2006/ole">
              <mc:AlternateContent xmlns:mc="http://schemas.openxmlformats.org/markup-compatibility/2006">
                <mc:Choice xmlns:v="urn:schemas-microsoft-com:vml" Requires="v">
                  <p:oleObj spid="_x0000_s91323" name="Equation" r:id="rId3" imgW="1092200" imgH="368300" progId="Equation.3">
                    <p:embed/>
                  </p:oleObj>
                </mc:Choice>
                <mc:Fallback>
                  <p:oleObj name="Equation" r:id="rId3" imgW="1092200" imgH="3683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 y="2148"/>
                          <a:ext cx="2394"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142" name="Object 6"/>
            <p:cNvGraphicFramePr>
              <a:graphicFrameLocks noChangeAspect="1"/>
            </p:cNvGraphicFramePr>
            <p:nvPr/>
          </p:nvGraphicFramePr>
          <p:xfrm>
            <a:off x="239" y="3138"/>
            <a:ext cx="2459" cy="660"/>
          </p:xfrm>
          <a:graphic>
            <a:graphicData uri="http://schemas.openxmlformats.org/presentationml/2006/ole">
              <mc:AlternateContent xmlns:mc="http://schemas.openxmlformats.org/markup-compatibility/2006">
                <mc:Choice xmlns:v="urn:schemas-microsoft-com:vml" Requires="v">
                  <p:oleObj spid="_x0000_s91324" name="Equation" r:id="rId5" imgW="1371600" imgH="368300" progId="Equation.3">
                    <p:embed/>
                  </p:oleObj>
                </mc:Choice>
                <mc:Fallback>
                  <p:oleObj name="Equation" r:id="rId5" imgW="1371600" imgH="3683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 y="3138"/>
                          <a:ext cx="2459"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143" name="Object 7"/>
            <p:cNvGraphicFramePr>
              <a:graphicFrameLocks noChangeAspect="1"/>
            </p:cNvGraphicFramePr>
            <p:nvPr/>
          </p:nvGraphicFramePr>
          <p:xfrm>
            <a:off x="3292" y="2148"/>
            <a:ext cx="2115" cy="660"/>
          </p:xfrm>
          <a:graphic>
            <a:graphicData uri="http://schemas.openxmlformats.org/presentationml/2006/ole">
              <mc:AlternateContent xmlns:mc="http://schemas.openxmlformats.org/markup-compatibility/2006">
                <mc:Choice xmlns:v="urn:schemas-microsoft-com:vml" Requires="v">
                  <p:oleObj spid="_x0000_s91325" name="Equation" r:id="rId7" imgW="1181100" imgH="368300" progId="Equation.3">
                    <p:embed/>
                  </p:oleObj>
                </mc:Choice>
                <mc:Fallback>
                  <p:oleObj name="Equation" r:id="rId7" imgW="1181100" imgH="3683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92" y="2148"/>
                          <a:ext cx="2115"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1144" name="Object 8"/>
            <p:cNvGraphicFramePr>
              <a:graphicFrameLocks noChangeAspect="1"/>
            </p:cNvGraphicFramePr>
            <p:nvPr/>
          </p:nvGraphicFramePr>
          <p:xfrm>
            <a:off x="3222" y="3138"/>
            <a:ext cx="2027" cy="660"/>
          </p:xfrm>
          <a:graphic>
            <a:graphicData uri="http://schemas.openxmlformats.org/presentationml/2006/ole">
              <mc:AlternateContent xmlns:mc="http://schemas.openxmlformats.org/markup-compatibility/2006">
                <mc:Choice xmlns:v="urn:schemas-microsoft-com:vml" Requires="v">
                  <p:oleObj spid="_x0000_s91326" name="Equation" r:id="rId9" imgW="1130300" imgH="368300" progId="Equation.3">
                    <p:embed/>
                  </p:oleObj>
                </mc:Choice>
                <mc:Fallback>
                  <p:oleObj name="Equation" r:id="rId9" imgW="1130300" imgH="3683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22" y="3138"/>
                          <a:ext cx="2027" cy="6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rrowheads="1"/>
          </p:cNvSpPr>
          <p:nvPr>
            <p:ph type="title"/>
          </p:nvPr>
        </p:nvSpPr>
        <p:spPr/>
        <p:txBody>
          <a:bodyPr/>
          <a:lstStyle/>
          <a:p>
            <a:pPr algn="l"/>
            <a:r>
              <a:rPr lang="en-US" sz="3600">
                <a:solidFill>
                  <a:srgbClr val="000080"/>
                </a:solidFill>
              </a:rPr>
              <a:t>Michaelis and Menten</a:t>
            </a:r>
          </a:p>
        </p:txBody>
      </p:sp>
      <p:sp>
        <p:nvSpPr>
          <p:cNvPr id="209923" name="Text Box 3"/>
          <p:cNvSpPr txBox="1">
            <a:spLocks noChangeArrowheads="1"/>
          </p:cNvSpPr>
          <p:nvPr/>
        </p:nvSpPr>
        <p:spPr bwMode="auto">
          <a:xfrm>
            <a:off x="762000" y="1676400"/>
            <a:ext cx="7162800" cy="830997"/>
          </a:xfrm>
          <a:prstGeom prst="rect">
            <a:avLst/>
          </a:prstGeom>
          <a:noFill/>
          <a:ln w="9525">
            <a:noFill/>
            <a:miter lim="800000"/>
            <a:headEnd/>
            <a:tailEnd/>
          </a:ln>
          <a:effectLst/>
        </p:spPr>
        <p:txBody>
          <a:bodyPr>
            <a:spAutoFit/>
          </a:bodyPr>
          <a:lstStyle/>
          <a:p>
            <a:pPr eaLnBrk="0" hangingPunct="0">
              <a:spcBef>
                <a:spcPct val="50000"/>
              </a:spcBef>
            </a:pPr>
            <a:r>
              <a:rPr lang="en-US" sz="2400" dirty="0">
                <a:effectLst>
                  <a:outerShdw blurRad="38100" dist="38100" dir="2700000" algn="tl">
                    <a:srgbClr val="000000">
                      <a:alpha val="43137"/>
                    </a:srgbClr>
                  </a:outerShdw>
                </a:effectLst>
              </a:rPr>
              <a:t>In 1913, </a:t>
            </a:r>
            <a:r>
              <a:rPr lang="en-US" sz="2400" dirty="0" err="1">
                <a:effectLst>
                  <a:outerShdw blurRad="38100" dist="38100" dir="2700000" algn="tl">
                    <a:srgbClr val="000000">
                      <a:alpha val="43137"/>
                    </a:srgbClr>
                  </a:outerShdw>
                </a:effectLst>
              </a:rPr>
              <a:t>Michaelis</a:t>
            </a:r>
            <a:r>
              <a:rPr lang="en-US" sz="2400" dirty="0">
                <a:effectLst>
                  <a:outerShdw blurRad="38100" dist="38100" dir="2700000" algn="tl">
                    <a:srgbClr val="000000">
                      <a:alpha val="43137"/>
                    </a:srgbClr>
                  </a:outerShdw>
                </a:effectLst>
              </a:rPr>
              <a:t> and </a:t>
            </a:r>
            <a:r>
              <a:rPr lang="en-US" sz="2400" dirty="0" err="1">
                <a:effectLst>
                  <a:outerShdw blurRad="38100" dist="38100" dir="2700000" algn="tl">
                    <a:srgbClr val="000000">
                      <a:alpha val="43137"/>
                    </a:srgbClr>
                  </a:outerShdw>
                </a:effectLst>
              </a:rPr>
              <a:t>Menten</a:t>
            </a:r>
            <a:r>
              <a:rPr lang="en-US" sz="2400" dirty="0">
                <a:effectLst>
                  <a:outerShdw blurRad="38100" dist="38100" dir="2700000" algn="tl">
                    <a:srgbClr val="000000">
                      <a:alpha val="43137"/>
                    </a:srgbClr>
                  </a:outerShdw>
                </a:effectLst>
              </a:rPr>
              <a:t> proposed the following mechanism for a saturating reaction rate</a:t>
            </a:r>
          </a:p>
        </p:txBody>
      </p:sp>
      <p:sp>
        <p:nvSpPr>
          <p:cNvPr id="209924" name="Text Box 4"/>
          <p:cNvSpPr txBox="1">
            <a:spLocks noChangeArrowheads="1"/>
          </p:cNvSpPr>
          <p:nvPr/>
        </p:nvSpPr>
        <p:spPr bwMode="auto">
          <a:xfrm>
            <a:off x="1050925" y="3011488"/>
            <a:ext cx="102076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S + E </a:t>
            </a:r>
          </a:p>
        </p:txBody>
      </p:sp>
      <p:sp>
        <p:nvSpPr>
          <p:cNvPr id="209925" name="Line 5"/>
          <p:cNvSpPr>
            <a:spLocks noChangeShapeType="1"/>
          </p:cNvSpPr>
          <p:nvPr/>
        </p:nvSpPr>
        <p:spPr bwMode="auto">
          <a:xfrm>
            <a:off x="2133600" y="32004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9926" name="Line 6"/>
          <p:cNvSpPr>
            <a:spLocks noChangeShapeType="1"/>
          </p:cNvSpPr>
          <p:nvPr/>
        </p:nvSpPr>
        <p:spPr bwMode="auto">
          <a:xfrm flipH="1">
            <a:off x="2133600" y="33528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9927" name="Text Box 7"/>
          <p:cNvSpPr txBox="1">
            <a:spLocks noChangeArrowheads="1"/>
          </p:cNvSpPr>
          <p:nvPr/>
        </p:nvSpPr>
        <p:spPr bwMode="auto">
          <a:xfrm>
            <a:off x="2286000" y="2895600"/>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1</a:t>
            </a:r>
            <a:endParaRPr lang="en-US" sz="1400">
              <a:effectLst>
                <a:outerShdw blurRad="38100" dist="38100" dir="2700000" algn="tl">
                  <a:srgbClr val="000000">
                    <a:alpha val="43137"/>
                  </a:srgbClr>
                </a:outerShdw>
              </a:effectLst>
            </a:endParaRPr>
          </a:p>
        </p:txBody>
      </p:sp>
      <p:sp>
        <p:nvSpPr>
          <p:cNvPr id="209928" name="Text Box 8"/>
          <p:cNvSpPr txBox="1">
            <a:spLocks noChangeArrowheads="1"/>
          </p:cNvSpPr>
          <p:nvPr/>
        </p:nvSpPr>
        <p:spPr bwMode="auto">
          <a:xfrm>
            <a:off x="2362200" y="3352800"/>
            <a:ext cx="381836"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-1</a:t>
            </a:r>
            <a:endParaRPr lang="en-US" sz="1400">
              <a:effectLst>
                <a:outerShdw blurRad="38100" dist="38100" dir="2700000" algn="tl">
                  <a:srgbClr val="000000">
                    <a:alpha val="43137"/>
                  </a:srgbClr>
                </a:outerShdw>
              </a:effectLst>
            </a:endParaRPr>
          </a:p>
        </p:txBody>
      </p:sp>
      <p:sp>
        <p:nvSpPr>
          <p:cNvPr id="209929" name="Text Box 9"/>
          <p:cNvSpPr txBox="1">
            <a:spLocks noChangeArrowheads="1"/>
          </p:cNvSpPr>
          <p:nvPr/>
        </p:nvSpPr>
        <p:spPr bwMode="auto">
          <a:xfrm>
            <a:off x="3336925" y="3011488"/>
            <a:ext cx="40481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C</a:t>
            </a:r>
          </a:p>
        </p:txBody>
      </p:sp>
      <p:sp>
        <p:nvSpPr>
          <p:cNvPr id="209930" name="Line 10"/>
          <p:cNvSpPr>
            <a:spLocks noChangeShapeType="1"/>
          </p:cNvSpPr>
          <p:nvPr/>
        </p:nvSpPr>
        <p:spPr bwMode="auto">
          <a:xfrm>
            <a:off x="4038600" y="3276600"/>
            <a:ext cx="762000" cy="0"/>
          </a:xfrm>
          <a:prstGeom prst="line">
            <a:avLst/>
          </a:prstGeom>
          <a:noFill/>
          <a:ln w="9525">
            <a:solidFill>
              <a:schemeClr val="tx1"/>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9931" name="Text Box 11"/>
          <p:cNvSpPr txBox="1">
            <a:spLocks noChangeArrowheads="1"/>
          </p:cNvSpPr>
          <p:nvPr/>
        </p:nvSpPr>
        <p:spPr bwMode="auto">
          <a:xfrm>
            <a:off x="4191000" y="2971800"/>
            <a:ext cx="341760" cy="307777"/>
          </a:xfrm>
          <a:prstGeom prst="rect">
            <a:avLst/>
          </a:prstGeom>
          <a:noFill/>
          <a:ln w="9525">
            <a:noFill/>
            <a:miter lim="800000"/>
            <a:headEnd/>
            <a:tailEnd/>
          </a:ln>
          <a:effectLst/>
        </p:spPr>
        <p:txBody>
          <a:bodyPr wrap="none">
            <a:spAutoFit/>
          </a:bodyPr>
          <a:lstStyle/>
          <a:p>
            <a:pPr eaLnBrk="0" hangingPunct="0"/>
            <a:r>
              <a:rPr lang="en-US" sz="1400">
                <a:effectLst>
                  <a:outerShdw blurRad="38100" dist="38100" dir="2700000" algn="tl">
                    <a:srgbClr val="000000">
                      <a:alpha val="43137"/>
                    </a:srgbClr>
                  </a:outerShdw>
                </a:effectLst>
              </a:rPr>
              <a:t>k</a:t>
            </a:r>
            <a:r>
              <a:rPr lang="en-US" sz="1400" baseline="-25000">
                <a:effectLst>
                  <a:outerShdw blurRad="38100" dist="38100" dir="2700000" algn="tl">
                    <a:srgbClr val="000000">
                      <a:alpha val="43137"/>
                    </a:srgbClr>
                  </a:outerShdw>
                </a:effectLst>
              </a:rPr>
              <a:t>2</a:t>
            </a:r>
            <a:endParaRPr lang="en-US" sz="1400">
              <a:effectLst>
                <a:outerShdw blurRad="38100" dist="38100" dir="2700000" algn="tl">
                  <a:srgbClr val="000000">
                    <a:alpha val="43137"/>
                  </a:srgbClr>
                </a:outerShdw>
              </a:effectLst>
            </a:endParaRPr>
          </a:p>
        </p:txBody>
      </p:sp>
      <p:sp>
        <p:nvSpPr>
          <p:cNvPr id="209932" name="Text Box 12"/>
          <p:cNvSpPr txBox="1">
            <a:spLocks noChangeArrowheads="1"/>
          </p:cNvSpPr>
          <p:nvPr/>
        </p:nvSpPr>
        <p:spPr bwMode="auto">
          <a:xfrm>
            <a:off x="5181600" y="3048000"/>
            <a:ext cx="9366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P + E</a:t>
            </a:r>
          </a:p>
        </p:txBody>
      </p:sp>
      <p:sp>
        <p:nvSpPr>
          <p:cNvPr id="209933" name="Text Box 13"/>
          <p:cNvSpPr txBox="1">
            <a:spLocks noChangeArrowheads="1"/>
          </p:cNvSpPr>
          <p:nvPr/>
        </p:nvSpPr>
        <p:spPr bwMode="auto">
          <a:xfrm>
            <a:off x="2895600" y="3933825"/>
            <a:ext cx="1327150" cy="396875"/>
          </a:xfrm>
          <a:prstGeom prst="rect">
            <a:avLst/>
          </a:prstGeom>
          <a:noFill/>
          <a:ln w="9525">
            <a:noFill/>
            <a:miter lim="800000"/>
            <a:headEnd/>
            <a:tailEnd/>
          </a:ln>
          <a:effectLst/>
        </p:spPr>
        <p:txBody>
          <a:bodyPr wrap="none">
            <a:spAutoFit/>
          </a:bodyPr>
          <a:lstStyle/>
          <a:p>
            <a:pPr eaLnBrk="0" hangingPunct="0"/>
            <a:r>
              <a:rPr lang="en-US" sz="2000">
                <a:effectLst>
                  <a:outerShdw blurRad="38100" dist="38100" dir="2700000" algn="tl">
                    <a:srgbClr val="000000">
                      <a:alpha val="43137"/>
                    </a:srgbClr>
                  </a:outerShdw>
                </a:effectLst>
              </a:rPr>
              <a:t>Complex. </a:t>
            </a:r>
          </a:p>
        </p:txBody>
      </p:sp>
      <p:sp>
        <p:nvSpPr>
          <p:cNvPr id="209934" name="Text Box 14"/>
          <p:cNvSpPr txBox="1">
            <a:spLocks noChangeArrowheads="1"/>
          </p:cNvSpPr>
          <p:nvPr/>
        </p:nvSpPr>
        <p:spPr bwMode="auto">
          <a:xfrm>
            <a:off x="5791200" y="4191000"/>
            <a:ext cx="1425575" cy="457200"/>
          </a:xfrm>
          <a:prstGeom prst="rect">
            <a:avLst/>
          </a:prstGeom>
          <a:noFill/>
          <a:ln w="9525">
            <a:noFill/>
            <a:miter lim="800000"/>
            <a:headEnd/>
            <a:tailEnd/>
          </a:ln>
          <a:effectLst/>
        </p:spPr>
        <p:txBody>
          <a:bodyPr>
            <a:spAutoFit/>
          </a:bodyPr>
          <a:lstStyle/>
          <a:p>
            <a:pPr eaLnBrk="0" hangingPunct="0">
              <a:spcBef>
                <a:spcPct val="50000"/>
              </a:spcBef>
            </a:pPr>
            <a:r>
              <a:rPr lang="en-US" sz="2400">
                <a:effectLst>
                  <a:outerShdw blurRad="38100" dist="38100" dir="2700000" algn="tl">
                    <a:srgbClr val="000000">
                      <a:alpha val="43137"/>
                    </a:srgbClr>
                  </a:outerShdw>
                </a:effectLst>
              </a:rPr>
              <a:t>product</a:t>
            </a:r>
          </a:p>
        </p:txBody>
      </p:sp>
      <p:sp>
        <p:nvSpPr>
          <p:cNvPr id="209935" name="Line 15"/>
          <p:cNvSpPr>
            <a:spLocks noChangeShapeType="1"/>
          </p:cNvSpPr>
          <p:nvPr/>
        </p:nvSpPr>
        <p:spPr bwMode="auto">
          <a:xfrm flipV="1">
            <a:off x="3276600" y="3429000"/>
            <a:ext cx="152400" cy="5334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9936" name="Line 16"/>
          <p:cNvSpPr>
            <a:spLocks noChangeShapeType="1"/>
          </p:cNvSpPr>
          <p:nvPr/>
        </p:nvSpPr>
        <p:spPr bwMode="auto">
          <a:xfrm flipH="1" flipV="1">
            <a:off x="5334000" y="3505200"/>
            <a:ext cx="609600" cy="7620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09937" name="Text Box 17"/>
          <p:cNvSpPr txBox="1">
            <a:spLocks noChangeArrowheads="1"/>
          </p:cNvSpPr>
          <p:nvPr/>
        </p:nvSpPr>
        <p:spPr bwMode="auto">
          <a:xfrm>
            <a:off x="762000" y="5105400"/>
            <a:ext cx="7199407" cy="830997"/>
          </a:xfrm>
          <a:prstGeom prst="rect">
            <a:avLst/>
          </a:prstGeom>
          <a:noFill/>
          <a:ln w="9525">
            <a:noFill/>
            <a:miter lim="800000"/>
            <a:headEnd/>
            <a:tailEnd/>
          </a:ln>
          <a:effectLst/>
        </p:spPr>
        <p:txBody>
          <a:bodyPr wrap="none">
            <a:spAutoFit/>
          </a:bodyPr>
          <a:lstStyle/>
          <a:p>
            <a:pPr marL="342900" indent="-342900" eaLnBrk="0" hangingPunct="0">
              <a:buClr>
                <a:srgbClr val="FFCC00"/>
              </a:buClr>
              <a:buFont typeface="Wingdings" charset="2"/>
              <a:buChar char="§"/>
            </a:pPr>
            <a:r>
              <a:rPr lang="en-US" sz="2400" dirty="0">
                <a:effectLst>
                  <a:outerShdw blurRad="38100" dist="38100" dir="2700000" algn="tl">
                    <a:srgbClr val="000000">
                      <a:alpha val="43137"/>
                    </a:srgbClr>
                  </a:outerShdw>
                </a:effectLst>
              </a:rPr>
              <a:t> Easy to use mass action to derive the equations.</a:t>
            </a:r>
          </a:p>
          <a:p>
            <a:pPr marL="342900" indent="-342900" eaLnBrk="0" hangingPunct="0">
              <a:buClr>
                <a:srgbClr val="FFCC00"/>
              </a:buClr>
              <a:buFont typeface="Wingdings" charset="2"/>
              <a:buChar char="§"/>
            </a:pPr>
            <a:r>
              <a:rPr lang="en-US" sz="2400" dirty="0">
                <a:effectLst>
                  <a:outerShdw blurRad="38100" dist="38100" dir="2700000" algn="tl">
                    <a:srgbClr val="000000">
                      <a:alpha val="43137"/>
                    </a:srgbClr>
                  </a:outerShdw>
                </a:effectLst>
              </a:rPr>
              <a:t> There are conservation constraints.</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idx="4294967295"/>
          </p:nvPr>
        </p:nvSpPr>
        <p:spPr>
          <a:xfrm>
            <a:off x="179388" y="287338"/>
            <a:ext cx="8713787" cy="620712"/>
          </a:xfrm>
        </p:spPr>
        <p:txBody>
          <a:bodyPr/>
          <a:lstStyle/>
          <a:p>
            <a:pPr algn="l"/>
            <a:r>
              <a:rPr lang="en-US" sz="3200" b="1" dirty="0">
                <a:solidFill>
                  <a:srgbClr val="000066"/>
                </a:solidFill>
              </a:rPr>
              <a:t>I leave it as an exercise to calculate that:</a:t>
            </a:r>
          </a:p>
        </p:txBody>
      </p:sp>
      <p:sp>
        <p:nvSpPr>
          <p:cNvPr id="92163" name="Content Placeholder 2"/>
          <p:cNvSpPr>
            <a:spLocks noGrp="1"/>
          </p:cNvSpPr>
          <p:nvPr>
            <p:ph idx="4294967295"/>
          </p:nvPr>
        </p:nvSpPr>
        <p:spPr>
          <a:xfrm>
            <a:off x="304800" y="3865563"/>
            <a:ext cx="8458200" cy="571500"/>
          </a:xfrm>
        </p:spPr>
        <p:txBody>
          <a:bodyPr/>
          <a:lstStyle/>
          <a:p>
            <a:r>
              <a:rPr lang="en-US" sz="2400" b="1"/>
              <a:t>Define the velocity of the reaction, </a:t>
            </a:r>
            <a:r>
              <a:rPr lang="en-US" sz="2400" b="1" i="1"/>
              <a:t>V = dp/dt</a:t>
            </a:r>
          </a:p>
        </p:txBody>
      </p:sp>
      <p:grpSp>
        <p:nvGrpSpPr>
          <p:cNvPr id="92169" name="Group 9"/>
          <p:cNvGrpSpPr>
            <a:grpSpLocks/>
          </p:cNvGrpSpPr>
          <p:nvPr/>
        </p:nvGrpSpPr>
        <p:grpSpPr bwMode="auto">
          <a:xfrm>
            <a:off x="323850" y="1731963"/>
            <a:ext cx="8458200" cy="2057400"/>
            <a:chOff x="192" y="720"/>
            <a:chExt cx="5328" cy="1296"/>
          </a:xfrm>
        </p:grpSpPr>
        <p:sp>
          <p:nvSpPr>
            <p:cNvPr id="92164" name="Rectangle 3"/>
            <p:cNvSpPr>
              <a:spLocks noChangeArrowheads="1"/>
            </p:cNvSpPr>
            <p:nvPr/>
          </p:nvSpPr>
          <p:spPr bwMode="auto">
            <a:xfrm>
              <a:off x="192" y="720"/>
              <a:ext cx="5328" cy="1296"/>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92165" name="Object 5"/>
            <p:cNvGraphicFramePr>
              <a:graphicFrameLocks noChangeAspect="1"/>
            </p:cNvGraphicFramePr>
            <p:nvPr/>
          </p:nvGraphicFramePr>
          <p:xfrm>
            <a:off x="201" y="960"/>
            <a:ext cx="2573" cy="728"/>
          </p:xfrm>
          <a:graphic>
            <a:graphicData uri="http://schemas.openxmlformats.org/presentationml/2006/ole">
              <mc:AlternateContent xmlns:mc="http://schemas.openxmlformats.org/markup-compatibility/2006">
                <mc:Choice xmlns:v="urn:schemas-microsoft-com:vml" Requires="v">
                  <p:oleObj spid="_x0000_s92304" name="Equation" r:id="rId4" imgW="1435100" imgH="406400" progId="Equation.3">
                    <p:embed/>
                  </p:oleObj>
                </mc:Choice>
                <mc:Fallback>
                  <p:oleObj name="Equation" r:id="rId4" imgW="1435100" imgH="4064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 y="960"/>
                          <a:ext cx="2573" cy="7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2869" y="960"/>
            <a:ext cx="2596" cy="728"/>
          </p:xfrm>
          <a:graphic>
            <a:graphicData uri="http://schemas.openxmlformats.org/presentationml/2006/ole">
              <mc:AlternateContent xmlns:mc="http://schemas.openxmlformats.org/markup-compatibility/2006">
                <mc:Choice xmlns:v="urn:schemas-microsoft-com:vml" Requires="v">
                  <p:oleObj spid="_x0000_s92305" name="Equation" r:id="rId6" imgW="1447800" imgH="406400" progId="Equation.3">
                    <p:embed/>
                  </p:oleObj>
                </mc:Choice>
                <mc:Fallback>
                  <p:oleObj name="Equation" r:id="rId6" imgW="1447800" imgH="40640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9" y="960"/>
                          <a:ext cx="2596" cy="7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2170" name="Group 10"/>
          <p:cNvGrpSpPr>
            <a:grpSpLocks/>
          </p:cNvGrpSpPr>
          <p:nvPr/>
        </p:nvGrpSpPr>
        <p:grpSpPr bwMode="auto">
          <a:xfrm>
            <a:off x="323850" y="4508500"/>
            <a:ext cx="8443913" cy="2057400"/>
            <a:chOff x="201" y="2736"/>
            <a:chExt cx="5319" cy="1296"/>
          </a:xfrm>
        </p:grpSpPr>
        <p:sp>
          <p:nvSpPr>
            <p:cNvPr id="92167" name="Rectangle 6"/>
            <p:cNvSpPr>
              <a:spLocks noChangeArrowheads="1"/>
            </p:cNvSpPr>
            <p:nvPr/>
          </p:nvSpPr>
          <p:spPr bwMode="auto">
            <a:xfrm>
              <a:off x="201" y="2736"/>
              <a:ext cx="5319" cy="1296"/>
            </a:xfrm>
            <a:prstGeom prst="rect">
              <a:avLst/>
            </a:prstGeom>
            <a:solidFill>
              <a:schemeClr val="accent1"/>
            </a:solidFill>
            <a:ln w="9525">
              <a:solidFill>
                <a:schemeClr val="tx1"/>
              </a:solidFill>
              <a:round/>
              <a:headEnd/>
              <a:tailEnd/>
            </a:ln>
          </p:spPr>
          <p:txBody>
            <a:bodyPr/>
            <a:lstStyle/>
            <a:p>
              <a:pPr eaLnBrk="0" hangingPunct="0"/>
              <a:endParaRPr lang="en-US" sz="4400">
                <a:solidFill>
                  <a:schemeClr val="tx2"/>
                </a:solidFill>
                <a:latin typeface="Adobe Caslon Pro" pitchFamily="-65" charset="0"/>
                <a:ea typeface="ＭＳ Ｐゴシック" pitchFamily="-65" charset="-128"/>
              </a:endParaRPr>
            </a:p>
          </p:txBody>
        </p:sp>
        <p:graphicFrame>
          <p:nvGraphicFramePr>
            <p:cNvPr id="92168" name="Object 8"/>
            <p:cNvGraphicFramePr>
              <a:graphicFrameLocks noChangeAspect="1"/>
            </p:cNvGraphicFramePr>
            <p:nvPr/>
          </p:nvGraphicFramePr>
          <p:xfrm>
            <a:off x="432" y="2951"/>
            <a:ext cx="4713" cy="751"/>
          </p:xfrm>
          <a:graphic>
            <a:graphicData uri="http://schemas.openxmlformats.org/presentationml/2006/ole">
              <mc:AlternateContent xmlns:mc="http://schemas.openxmlformats.org/markup-compatibility/2006">
                <mc:Choice xmlns:v="urn:schemas-microsoft-com:vml" Requires="v">
                  <p:oleObj spid="_x0000_s92306" name="Equation" r:id="rId8" imgW="2628900" imgH="419100" progId="Equation.3">
                    <p:embed/>
                  </p:oleObj>
                </mc:Choice>
                <mc:Fallback>
                  <p:oleObj name="Equation" r:id="rId8" imgW="2628900" imgH="419100" progId="Equation.3">
                    <p:embed/>
                    <p:pic>
                      <p:nvPicPr>
                        <p:cNvPr id="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2" y="2951"/>
                          <a:ext cx="4713" cy="7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2173" name="Content Placeholder 2"/>
          <p:cNvSpPr>
            <a:spLocks/>
          </p:cNvSpPr>
          <p:nvPr/>
        </p:nvSpPr>
        <p:spPr bwMode="auto">
          <a:xfrm>
            <a:off x="323850" y="1057275"/>
            <a:ext cx="8458200" cy="571500"/>
          </a:xfrm>
          <a:prstGeom prst="rect">
            <a:avLst/>
          </a:prstGeom>
          <a:noFill/>
          <a:ln w="9525">
            <a:noFill/>
            <a:miter lim="800000"/>
            <a:headEnd/>
            <a:tailEnd/>
          </a:ln>
          <a:effectLst/>
        </p:spPr>
        <p:txBody>
          <a:bodyPr/>
          <a:lstStyle/>
          <a:p>
            <a:pPr marL="342900" indent="-342900">
              <a:spcBef>
                <a:spcPct val="20000"/>
              </a:spcBef>
              <a:buClr>
                <a:schemeClr val="hlink"/>
              </a:buClr>
              <a:buFont typeface="Wingdings" pitchFamily="2" charset="2"/>
              <a:buChar char="§"/>
            </a:pPr>
            <a:r>
              <a:rPr lang="en-US" sz="2400" b="1" i="1">
                <a:effectLst>
                  <a:outerShdw blurRad="38100" dist="38100" dir="2700000" algn="tl">
                    <a:srgbClr val="000000"/>
                  </a:outerShdw>
                </a:effectLst>
              </a:rPr>
              <a:t>QSSA gives: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rrowheads="1"/>
          </p:cNvSpPr>
          <p:nvPr>
            <p:ph type="title"/>
          </p:nvPr>
        </p:nvSpPr>
        <p:spPr>
          <a:xfrm>
            <a:off x="685800" y="533400"/>
            <a:ext cx="7772400" cy="1143000"/>
          </a:xfrm>
        </p:spPr>
        <p:txBody>
          <a:bodyPr/>
          <a:lstStyle/>
          <a:p>
            <a:pPr algn="l"/>
            <a:r>
              <a:rPr lang="en-US" sz="3600">
                <a:solidFill>
                  <a:srgbClr val="000080"/>
                </a:solidFill>
              </a:rPr>
              <a:t>Equilibrium approximation</a:t>
            </a:r>
          </a:p>
        </p:txBody>
      </p:sp>
      <p:graphicFrame>
        <p:nvGraphicFramePr>
          <p:cNvPr id="210947" name="Object 3"/>
          <p:cNvGraphicFramePr>
            <a:graphicFrameLocks noChangeAspect="1"/>
          </p:cNvGraphicFramePr>
          <p:nvPr>
            <p:extLst>
              <p:ext uri="{D42A27DB-BD31-4B8C-83A1-F6EECF244321}">
                <p14:modId xmlns:p14="http://schemas.microsoft.com/office/powerpoint/2010/main" val="1058059139"/>
              </p:ext>
            </p:extLst>
          </p:nvPr>
        </p:nvGraphicFramePr>
        <p:xfrm>
          <a:off x="1763688" y="2060848"/>
          <a:ext cx="1581150" cy="433388"/>
        </p:xfrm>
        <a:graphic>
          <a:graphicData uri="http://schemas.openxmlformats.org/presentationml/2006/ole">
            <mc:AlternateContent xmlns:mc="http://schemas.openxmlformats.org/markup-compatibility/2006">
              <mc:Choice xmlns:v="urn:schemas-microsoft-com:vml" Requires="v">
                <p:oleObj spid="_x0000_s211131" name="Equation" r:id="rId3" imgW="647700" imgH="177800" progId="Equation.3">
                  <p:embed/>
                </p:oleObj>
              </mc:Choice>
              <mc:Fallback>
                <p:oleObj name="Equation" r:id="rId3" imgW="647700" imgH="1778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2060848"/>
                        <a:ext cx="158115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0948" name="Text Box 4"/>
          <p:cNvSpPr txBox="1">
            <a:spLocks noChangeArrowheads="1"/>
          </p:cNvSpPr>
          <p:nvPr/>
        </p:nvSpPr>
        <p:spPr bwMode="auto">
          <a:xfrm>
            <a:off x="822325" y="2935288"/>
            <a:ext cx="2268538"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And thus, since</a:t>
            </a:r>
          </a:p>
        </p:txBody>
      </p:sp>
      <p:graphicFrame>
        <p:nvGraphicFramePr>
          <p:cNvPr id="210949" name="Object 5"/>
          <p:cNvGraphicFramePr>
            <a:graphicFrameLocks noChangeAspect="1"/>
          </p:cNvGraphicFramePr>
          <p:nvPr/>
        </p:nvGraphicFramePr>
        <p:xfrm>
          <a:off x="3292475" y="2919413"/>
          <a:ext cx="1395413" cy="433387"/>
        </p:xfrm>
        <a:graphic>
          <a:graphicData uri="http://schemas.openxmlformats.org/presentationml/2006/ole">
            <mc:AlternateContent xmlns:mc="http://schemas.openxmlformats.org/markup-compatibility/2006">
              <mc:Choice xmlns:v="urn:schemas-microsoft-com:vml" Requires="v">
                <p:oleObj spid="_x0000_s211132" name="Equation" r:id="rId5" imgW="571500" imgH="177800" progId="Equation.3">
                  <p:embed/>
                </p:oleObj>
              </mc:Choice>
              <mc:Fallback>
                <p:oleObj name="Equation" r:id="rId5" imgW="571500" imgH="1778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2475" y="2919413"/>
                        <a:ext cx="1395413"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50" name="Object 6"/>
          <p:cNvGraphicFramePr>
            <a:graphicFrameLocks noChangeAspect="1"/>
          </p:cNvGraphicFramePr>
          <p:nvPr/>
        </p:nvGraphicFramePr>
        <p:xfrm>
          <a:off x="3505200" y="3505200"/>
          <a:ext cx="1550988" cy="990600"/>
        </p:xfrm>
        <a:graphic>
          <a:graphicData uri="http://schemas.openxmlformats.org/presentationml/2006/ole">
            <mc:AlternateContent xmlns:mc="http://schemas.openxmlformats.org/markup-compatibility/2006">
              <mc:Choice xmlns:v="urn:schemas-microsoft-com:vml" Requires="v">
                <p:oleObj spid="_x0000_s211133" name="Equation" r:id="rId7" imgW="635000" imgH="406400" progId="Equation.3">
                  <p:embed/>
                </p:oleObj>
              </mc:Choice>
              <mc:Fallback>
                <p:oleObj name="Equation" r:id="rId7" imgW="635000" imgH="4064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3505200"/>
                        <a:ext cx="1550988"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0951" name="Text Box 7"/>
          <p:cNvSpPr txBox="1">
            <a:spLocks noChangeArrowheads="1"/>
          </p:cNvSpPr>
          <p:nvPr/>
        </p:nvSpPr>
        <p:spPr bwMode="auto">
          <a:xfrm>
            <a:off x="1050925" y="4535488"/>
            <a:ext cx="86201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Thus</a:t>
            </a:r>
          </a:p>
        </p:txBody>
      </p:sp>
      <p:graphicFrame>
        <p:nvGraphicFramePr>
          <p:cNvPr id="210952" name="Object 8"/>
          <p:cNvGraphicFramePr>
            <a:graphicFrameLocks noChangeAspect="1"/>
          </p:cNvGraphicFramePr>
          <p:nvPr/>
        </p:nvGraphicFramePr>
        <p:xfrm>
          <a:off x="2236788" y="4953000"/>
          <a:ext cx="3784600" cy="990600"/>
        </p:xfrm>
        <a:graphic>
          <a:graphicData uri="http://schemas.openxmlformats.org/presentationml/2006/ole">
            <mc:AlternateContent xmlns:mc="http://schemas.openxmlformats.org/markup-compatibility/2006">
              <mc:Choice xmlns:v="urn:schemas-microsoft-com:vml" Requires="v">
                <p:oleObj spid="_x0000_s211134" name="Equation" r:id="rId9" imgW="1549400" imgH="406400" progId="Equation.3">
                  <p:embed/>
                </p:oleObj>
              </mc:Choice>
              <mc:Fallback>
                <p:oleObj name="Equation" r:id="rId9" imgW="1549400" imgH="406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36788" y="4953000"/>
                        <a:ext cx="37846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0953" name="Text Box 9"/>
          <p:cNvSpPr txBox="1">
            <a:spLocks noChangeArrowheads="1"/>
          </p:cNvSpPr>
          <p:nvPr/>
        </p:nvSpPr>
        <p:spPr bwMode="auto">
          <a:xfrm>
            <a:off x="1050925" y="5983288"/>
            <a:ext cx="23717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reaction velocity</a:t>
            </a:r>
          </a:p>
        </p:txBody>
      </p:sp>
      <p:sp>
        <p:nvSpPr>
          <p:cNvPr id="210954" name="Line 10"/>
          <p:cNvSpPr>
            <a:spLocks noChangeShapeType="1"/>
          </p:cNvSpPr>
          <p:nvPr/>
        </p:nvSpPr>
        <p:spPr bwMode="auto">
          <a:xfrm flipV="1">
            <a:off x="1752600" y="5562600"/>
            <a:ext cx="533400" cy="4572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11" name="Text Box 21"/>
          <p:cNvSpPr txBox="1">
            <a:spLocks noChangeArrowheads="1"/>
          </p:cNvSpPr>
          <p:nvPr/>
        </p:nvSpPr>
        <p:spPr bwMode="auto">
          <a:xfrm>
            <a:off x="4572000" y="1990581"/>
            <a:ext cx="3886200" cy="646331"/>
          </a:xfrm>
          <a:prstGeom prst="rect">
            <a:avLst/>
          </a:prstGeom>
          <a:noFill/>
          <a:ln w="9525">
            <a:noFill/>
            <a:miter lim="800000"/>
            <a:headEnd/>
            <a:tailEnd/>
          </a:ln>
          <a:effectLst/>
        </p:spPr>
        <p:txBody>
          <a:bodyPr>
            <a:spAutoFit/>
          </a:bodyPr>
          <a:lstStyle/>
          <a:p>
            <a:pPr eaLnBrk="0" hangingPunct="0">
              <a:spcBef>
                <a:spcPct val="50000"/>
              </a:spcBef>
            </a:pPr>
            <a:r>
              <a:rPr lang="en-US" dirty="0" smtClean="0">
                <a:effectLst>
                  <a:outerShdw blurRad="38100" dist="38100" dir="2700000" algn="tl">
                    <a:srgbClr val="000000">
                      <a:alpha val="43137"/>
                    </a:srgbClr>
                  </a:outerShdw>
                </a:effectLst>
              </a:rPr>
              <a:t>i.e. the substrate is in instantaneous equilibrium with the complex</a:t>
            </a:r>
            <a:endParaRPr lang="en-US"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rrowheads="1"/>
          </p:cNvSpPr>
          <p:nvPr>
            <p:ph type="title"/>
          </p:nvPr>
        </p:nvSpPr>
        <p:spPr>
          <a:xfrm>
            <a:off x="683568" y="413792"/>
            <a:ext cx="7772400" cy="1143000"/>
          </a:xfrm>
        </p:spPr>
        <p:txBody>
          <a:bodyPr/>
          <a:lstStyle/>
          <a:p>
            <a:pPr algn="l"/>
            <a:r>
              <a:rPr lang="en-US" sz="3600" dirty="0">
                <a:solidFill>
                  <a:srgbClr val="000080"/>
                </a:solidFill>
              </a:rPr>
              <a:t>Pseudo-steady state </a:t>
            </a:r>
            <a:r>
              <a:rPr lang="en-US" sz="3600" dirty="0" smtClean="0">
                <a:solidFill>
                  <a:srgbClr val="000080"/>
                </a:solidFill>
              </a:rPr>
              <a:t>approximation</a:t>
            </a:r>
            <a:br>
              <a:rPr lang="en-US" sz="3600" dirty="0" smtClean="0">
                <a:solidFill>
                  <a:srgbClr val="000080"/>
                </a:solidFill>
              </a:rPr>
            </a:br>
            <a:r>
              <a:rPr lang="en-US" sz="3600" dirty="0" smtClean="0">
                <a:solidFill>
                  <a:srgbClr val="000080"/>
                </a:solidFill>
              </a:rPr>
              <a:t>(Quasi-Steady State Assumption)</a:t>
            </a:r>
            <a:endParaRPr lang="en-US" sz="3600" dirty="0">
              <a:solidFill>
                <a:srgbClr val="000080"/>
              </a:solidFill>
            </a:endParaRPr>
          </a:p>
        </p:txBody>
      </p:sp>
      <p:graphicFrame>
        <p:nvGraphicFramePr>
          <p:cNvPr id="211971" name="Object 3"/>
          <p:cNvGraphicFramePr>
            <a:graphicFrameLocks noChangeAspect="1"/>
          </p:cNvGraphicFramePr>
          <p:nvPr>
            <p:extLst>
              <p:ext uri="{D42A27DB-BD31-4B8C-83A1-F6EECF244321}">
                <p14:modId xmlns:p14="http://schemas.microsoft.com/office/powerpoint/2010/main" val="211613000"/>
              </p:ext>
            </p:extLst>
          </p:nvPr>
        </p:nvGraphicFramePr>
        <p:xfrm>
          <a:off x="1475656" y="1988840"/>
          <a:ext cx="2541588" cy="433388"/>
        </p:xfrm>
        <a:graphic>
          <a:graphicData uri="http://schemas.openxmlformats.org/presentationml/2006/ole">
            <mc:AlternateContent xmlns:mc="http://schemas.openxmlformats.org/markup-compatibility/2006">
              <mc:Choice xmlns:v="urn:schemas-microsoft-com:vml" Requires="v">
                <p:oleObj spid="_x0000_s212155" name="Equation" r:id="rId3" imgW="1041400" imgH="177800" progId="Equation.3">
                  <p:embed/>
                </p:oleObj>
              </mc:Choice>
              <mc:Fallback>
                <p:oleObj name="Equation" r:id="rId3" imgW="1041400" imgH="1778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1988840"/>
                        <a:ext cx="2541588"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1972" name="Text Box 4"/>
          <p:cNvSpPr txBox="1">
            <a:spLocks noChangeArrowheads="1"/>
          </p:cNvSpPr>
          <p:nvPr/>
        </p:nvSpPr>
        <p:spPr bwMode="auto">
          <a:xfrm>
            <a:off x="822325" y="2935288"/>
            <a:ext cx="2268538"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And thus, since</a:t>
            </a:r>
          </a:p>
        </p:txBody>
      </p:sp>
      <p:graphicFrame>
        <p:nvGraphicFramePr>
          <p:cNvPr id="211973" name="Object 5"/>
          <p:cNvGraphicFramePr>
            <a:graphicFrameLocks noChangeAspect="1"/>
          </p:cNvGraphicFramePr>
          <p:nvPr/>
        </p:nvGraphicFramePr>
        <p:xfrm>
          <a:off x="3292475" y="2919413"/>
          <a:ext cx="1395413" cy="433387"/>
        </p:xfrm>
        <a:graphic>
          <a:graphicData uri="http://schemas.openxmlformats.org/presentationml/2006/ole">
            <mc:AlternateContent xmlns:mc="http://schemas.openxmlformats.org/markup-compatibility/2006">
              <mc:Choice xmlns:v="urn:schemas-microsoft-com:vml" Requires="v">
                <p:oleObj spid="_x0000_s212156" name="Equation" r:id="rId5" imgW="571500" imgH="177800" progId="Equation.3">
                  <p:embed/>
                </p:oleObj>
              </mc:Choice>
              <mc:Fallback>
                <p:oleObj name="Equation" r:id="rId5" imgW="571500" imgH="1778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2475" y="2919413"/>
                        <a:ext cx="1395413"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1974" name="Object 6"/>
          <p:cNvGraphicFramePr>
            <a:graphicFrameLocks noChangeAspect="1"/>
          </p:cNvGraphicFramePr>
          <p:nvPr/>
        </p:nvGraphicFramePr>
        <p:xfrm>
          <a:off x="3459163" y="3505200"/>
          <a:ext cx="1644650" cy="990600"/>
        </p:xfrm>
        <a:graphic>
          <a:graphicData uri="http://schemas.openxmlformats.org/presentationml/2006/ole">
            <mc:AlternateContent xmlns:mc="http://schemas.openxmlformats.org/markup-compatibility/2006">
              <mc:Choice xmlns:v="urn:schemas-microsoft-com:vml" Requires="v">
                <p:oleObj spid="_x0000_s212157" name="Equation" r:id="rId7" imgW="673100" imgH="406400" progId="Equation.3">
                  <p:embed/>
                </p:oleObj>
              </mc:Choice>
              <mc:Fallback>
                <p:oleObj name="Equation" r:id="rId7" imgW="673100" imgH="4064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59163" y="3505200"/>
                        <a:ext cx="164465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1975" name="Text Box 7"/>
          <p:cNvSpPr txBox="1">
            <a:spLocks noChangeArrowheads="1"/>
          </p:cNvSpPr>
          <p:nvPr/>
        </p:nvSpPr>
        <p:spPr bwMode="auto">
          <a:xfrm>
            <a:off x="1050925" y="4535488"/>
            <a:ext cx="86201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Thus</a:t>
            </a:r>
          </a:p>
        </p:txBody>
      </p:sp>
      <p:graphicFrame>
        <p:nvGraphicFramePr>
          <p:cNvPr id="211976" name="Object 8"/>
          <p:cNvGraphicFramePr>
            <a:graphicFrameLocks noChangeAspect="1"/>
          </p:cNvGraphicFramePr>
          <p:nvPr/>
        </p:nvGraphicFramePr>
        <p:xfrm>
          <a:off x="2143125" y="4953000"/>
          <a:ext cx="3971925" cy="990600"/>
        </p:xfrm>
        <a:graphic>
          <a:graphicData uri="http://schemas.openxmlformats.org/presentationml/2006/ole">
            <mc:AlternateContent xmlns:mc="http://schemas.openxmlformats.org/markup-compatibility/2006">
              <mc:Choice xmlns:v="urn:schemas-microsoft-com:vml" Requires="v">
                <p:oleObj spid="_x0000_s212158" name="Equation" r:id="rId9" imgW="1625600" imgH="406400" progId="Equation.3">
                  <p:embed/>
                </p:oleObj>
              </mc:Choice>
              <mc:Fallback>
                <p:oleObj name="Equation" r:id="rId9" imgW="1625600" imgH="4064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43125" y="4953000"/>
                        <a:ext cx="397192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1977" name="Text Box 9"/>
          <p:cNvSpPr txBox="1">
            <a:spLocks noChangeArrowheads="1"/>
          </p:cNvSpPr>
          <p:nvPr/>
        </p:nvSpPr>
        <p:spPr bwMode="auto">
          <a:xfrm>
            <a:off x="1050925" y="5983288"/>
            <a:ext cx="23717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reaction velocity</a:t>
            </a:r>
          </a:p>
        </p:txBody>
      </p:sp>
      <p:sp>
        <p:nvSpPr>
          <p:cNvPr id="211978" name="Line 10"/>
          <p:cNvSpPr>
            <a:spLocks noChangeShapeType="1"/>
          </p:cNvSpPr>
          <p:nvPr/>
        </p:nvSpPr>
        <p:spPr bwMode="auto">
          <a:xfrm flipV="1">
            <a:off x="1752600" y="5562600"/>
            <a:ext cx="533400" cy="457200"/>
          </a:xfrm>
          <a:prstGeom prst="line">
            <a:avLst/>
          </a:prstGeom>
          <a:noFill/>
          <a:ln w="9525">
            <a:solidFill>
              <a:srgbClr val="FF0000"/>
            </a:solidFill>
            <a:round/>
            <a:headEnd/>
            <a:tailEnd type="stealth" w="med" len="med"/>
          </a:ln>
          <a:effectLst/>
        </p:spPr>
        <p:txBody>
          <a:bodyPr wrap="none" anchor="ctr"/>
          <a:lstStyle/>
          <a:p>
            <a:endParaRPr lang="en-US">
              <a:effectLst>
                <a:outerShdw blurRad="38100" dist="38100" dir="2700000" algn="tl">
                  <a:srgbClr val="000000">
                    <a:alpha val="43137"/>
                  </a:srgbClr>
                </a:outerShdw>
              </a:effectLst>
            </a:endParaRPr>
          </a:p>
        </p:txBody>
      </p:sp>
      <p:sp>
        <p:nvSpPr>
          <p:cNvPr id="211979" name="Text Box 11"/>
          <p:cNvSpPr txBox="1">
            <a:spLocks noChangeArrowheads="1"/>
          </p:cNvSpPr>
          <p:nvPr/>
        </p:nvSpPr>
        <p:spPr bwMode="auto">
          <a:xfrm>
            <a:off x="5943600" y="5715000"/>
            <a:ext cx="2819400" cy="915988"/>
          </a:xfrm>
          <a:prstGeom prst="rect">
            <a:avLst/>
          </a:prstGeom>
          <a:noFill/>
          <a:ln w="9525">
            <a:noFill/>
            <a:miter lim="800000"/>
            <a:headEnd/>
            <a:tailEnd/>
          </a:ln>
          <a:effectLst/>
        </p:spPr>
        <p:txBody>
          <a:bodyPr>
            <a:spAutoFit/>
          </a:bodyPr>
          <a:lstStyle/>
          <a:p>
            <a:pPr eaLnBrk="0" hangingPunct="0">
              <a:spcBef>
                <a:spcPct val="50000"/>
              </a:spcBef>
            </a:pPr>
            <a:r>
              <a:rPr lang="en-US" b="1" dirty="0">
                <a:solidFill>
                  <a:srgbClr val="FF0000"/>
                </a:solidFill>
                <a:effectLst>
                  <a:outerShdw blurRad="38100" dist="38100" dir="2700000" algn="tl">
                    <a:srgbClr val="000000">
                      <a:alpha val="43137"/>
                    </a:srgbClr>
                  </a:outerShdw>
                </a:effectLst>
              </a:rPr>
              <a:t>Looks very similar to previous, but is actually quite different!</a:t>
            </a:r>
          </a:p>
        </p:txBody>
      </p:sp>
      <p:sp>
        <p:nvSpPr>
          <p:cNvPr id="12" name="Text Box 21"/>
          <p:cNvSpPr txBox="1">
            <a:spLocks noChangeArrowheads="1"/>
          </p:cNvSpPr>
          <p:nvPr/>
        </p:nvSpPr>
        <p:spPr bwMode="auto">
          <a:xfrm>
            <a:off x="4572000" y="1990581"/>
            <a:ext cx="4320480" cy="646331"/>
          </a:xfrm>
          <a:prstGeom prst="rect">
            <a:avLst/>
          </a:prstGeom>
          <a:noFill/>
          <a:ln w="9525">
            <a:noFill/>
            <a:miter lim="800000"/>
            <a:headEnd/>
            <a:tailEnd/>
          </a:ln>
          <a:effectLst/>
        </p:spPr>
        <p:txBody>
          <a:bodyPr wrap="square">
            <a:spAutoFit/>
          </a:bodyPr>
          <a:lstStyle/>
          <a:p>
            <a:pPr eaLnBrk="0" hangingPunct="0">
              <a:spcBef>
                <a:spcPct val="50000"/>
              </a:spcBef>
            </a:pPr>
            <a:r>
              <a:rPr lang="en-US" dirty="0" smtClean="0">
                <a:effectLst>
                  <a:outerShdw blurRad="38100" dist="38100" dir="2700000" algn="tl">
                    <a:srgbClr val="000000">
                      <a:alpha val="43137"/>
                    </a:srgbClr>
                  </a:outerShdw>
                </a:effectLst>
              </a:rPr>
              <a:t>i.e. the rate of formation and breakdown of the complex are equal at all times</a:t>
            </a:r>
            <a:endParaRPr lang="en-US" dirty="0">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p:txBody>
          <a:bodyPr/>
          <a:lstStyle/>
          <a:p>
            <a:pPr algn="l"/>
            <a:r>
              <a:rPr lang="en-US" sz="3600">
                <a:solidFill>
                  <a:srgbClr val="000080"/>
                </a:solidFill>
              </a:rPr>
              <a:t>Basic saturating velocity</a:t>
            </a:r>
          </a:p>
        </p:txBody>
      </p:sp>
      <p:sp>
        <p:nvSpPr>
          <p:cNvPr id="212995" name="Line 3"/>
          <p:cNvSpPr>
            <a:spLocks noChangeShapeType="1"/>
          </p:cNvSpPr>
          <p:nvPr/>
        </p:nvSpPr>
        <p:spPr bwMode="auto">
          <a:xfrm>
            <a:off x="2362200" y="2057400"/>
            <a:ext cx="0" cy="4038600"/>
          </a:xfrm>
          <a:prstGeom prst="line">
            <a:avLst/>
          </a:prstGeom>
          <a:noFill/>
          <a:ln w="9525">
            <a:solidFill>
              <a:schemeClr val="tx1"/>
            </a:solidFill>
            <a:round/>
            <a:headEnd/>
            <a:tailEnd/>
          </a:ln>
          <a:effectLst/>
        </p:spPr>
        <p:txBody>
          <a:bodyPr wrap="none" anchor="ctr"/>
          <a:lstStyle/>
          <a:p>
            <a:endParaRPr lang="en-US">
              <a:effectLst>
                <a:outerShdw blurRad="38100" dist="38100" dir="2700000" algn="tl">
                  <a:srgbClr val="000000">
                    <a:alpha val="43137"/>
                  </a:srgbClr>
                </a:outerShdw>
              </a:effectLst>
            </a:endParaRPr>
          </a:p>
        </p:txBody>
      </p:sp>
      <p:sp>
        <p:nvSpPr>
          <p:cNvPr id="212996" name="Line 4"/>
          <p:cNvSpPr>
            <a:spLocks noChangeShapeType="1"/>
          </p:cNvSpPr>
          <p:nvPr/>
        </p:nvSpPr>
        <p:spPr bwMode="auto">
          <a:xfrm>
            <a:off x="1524000" y="5638800"/>
            <a:ext cx="7086600" cy="0"/>
          </a:xfrm>
          <a:prstGeom prst="line">
            <a:avLst/>
          </a:prstGeom>
          <a:noFill/>
          <a:ln w="9525">
            <a:solidFill>
              <a:schemeClr val="tx1"/>
            </a:solidFill>
            <a:round/>
            <a:headEnd/>
            <a:tailEnd/>
          </a:ln>
          <a:effectLst/>
        </p:spPr>
        <p:txBody>
          <a:bodyPr wrap="none" anchor="ctr"/>
          <a:lstStyle/>
          <a:p>
            <a:endParaRPr lang="en-US">
              <a:effectLst>
                <a:outerShdw blurRad="38100" dist="38100" dir="2700000" algn="tl">
                  <a:srgbClr val="000000">
                    <a:alpha val="43137"/>
                  </a:srgbClr>
                </a:outerShdw>
              </a:effectLst>
            </a:endParaRPr>
          </a:p>
        </p:txBody>
      </p:sp>
      <p:sp>
        <p:nvSpPr>
          <p:cNvPr id="212997" name="Text Box 5"/>
          <p:cNvSpPr txBox="1">
            <a:spLocks noChangeArrowheads="1"/>
          </p:cNvSpPr>
          <p:nvPr/>
        </p:nvSpPr>
        <p:spPr bwMode="auto">
          <a:xfrm>
            <a:off x="8328025" y="5935663"/>
            <a:ext cx="184150" cy="457200"/>
          </a:xfrm>
          <a:prstGeom prst="rect">
            <a:avLst/>
          </a:prstGeom>
          <a:noFill/>
          <a:ln w="9525">
            <a:noFill/>
            <a:miter lim="800000"/>
            <a:headEnd/>
            <a:tailEnd/>
          </a:ln>
          <a:effectLst/>
        </p:spPr>
        <p:txBody>
          <a:bodyPr>
            <a:spAutoFit/>
          </a:bodyPr>
          <a:lstStyle/>
          <a:p>
            <a:pPr eaLnBrk="0" hangingPunct="0">
              <a:spcBef>
                <a:spcPct val="50000"/>
              </a:spcBef>
            </a:pPr>
            <a:r>
              <a:rPr lang="en-US" sz="2400">
                <a:effectLst>
                  <a:outerShdw blurRad="38100" dist="38100" dir="2700000" algn="tl">
                    <a:srgbClr val="000000">
                      <a:alpha val="43137"/>
                    </a:srgbClr>
                  </a:outerShdw>
                </a:effectLst>
              </a:rPr>
              <a:t>s</a:t>
            </a:r>
          </a:p>
        </p:txBody>
      </p:sp>
      <p:sp>
        <p:nvSpPr>
          <p:cNvPr id="212998" name="Text Box 6"/>
          <p:cNvSpPr txBox="1">
            <a:spLocks noChangeArrowheads="1"/>
          </p:cNvSpPr>
          <p:nvPr/>
        </p:nvSpPr>
        <p:spPr bwMode="auto">
          <a:xfrm>
            <a:off x="2133600" y="1524000"/>
            <a:ext cx="387350"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V</a:t>
            </a:r>
          </a:p>
        </p:txBody>
      </p:sp>
      <p:sp>
        <p:nvSpPr>
          <p:cNvPr id="212999" name="Freeform 7"/>
          <p:cNvSpPr>
            <a:spLocks/>
          </p:cNvSpPr>
          <p:nvPr/>
        </p:nvSpPr>
        <p:spPr bwMode="auto">
          <a:xfrm>
            <a:off x="2362200" y="2667000"/>
            <a:ext cx="6172200" cy="2971800"/>
          </a:xfrm>
          <a:custGeom>
            <a:avLst/>
            <a:gdLst/>
            <a:ahLst/>
            <a:cxnLst>
              <a:cxn ang="0">
                <a:pos x="0" y="1872"/>
              </a:cxn>
              <a:cxn ang="0">
                <a:pos x="1152" y="864"/>
              </a:cxn>
              <a:cxn ang="0">
                <a:pos x="2592" y="192"/>
              </a:cxn>
              <a:cxn ang="0">
                <a:pos x="3888" y="0"/>
              </a:cxn>
            </a:cxnLst>
            <a:rect l="0" t="0" r="r" b="b"/>
            <a:pathLst>
              <a:path w="3888" h="1872">
                <a:moveTo>
                  <a:pt x="0" y="1872"/>
                </a:moveTo>
                <a:cubicBezTo>
                  <a:pt x="360" y="1508"/>
                  <a:pt x="720" y="1144"/>
                  <a:pt x="1152" y="864"/>
                </a:cubicBezTo>
                <a:cubicBezTo>
                  <a:pt x="1584" y="584"/>
                  <a:pt x="2136" y="336"/>
                  <a:pt x="2592" y="192"/>
                </a:cubicBezTo>
                <a:cubicBezTo>
                  <a:pt x="3048" y="48"/>
                  <a:pt x="3468" y="24"/>
                  <a:pt x="3888" y="0"/>
                </a:cubicBezTo>
              </a:path>
            </a:pathLst>
          </a:custGeom>
          <a:noFill/>
          <a:ln w="9525">
            <a:solidFill>
              <a:srgbClr val="FF0000"/>
            </a:solidFill>
            <a:round/>
            <a:headEnd/>
            <a:tailEnd/>
          </a:ln>
          <a:effectLst/>
        </p:spPr>
        <p:txBody>
          <a:bodyPr wrap="none" anchor="ctr"/>
          <a:lstStyle/>
          <a:p>
            <a:endParaRPr lang="en-US">
              <a:effectLst>
                <a:outerShdw blurRad="38100" dist="38100" dir="2700000" algn="tl">
                  <a:srgbClr val="000000">
                    <a:alpha val="43137"/>
                  </a:srgbClr>
                </a:outerShdw>
              </a:effectLst>
            </a:endParaRPr>
          </a:p>
        </p:txBody>
      </p:sp>
      <p:sp>
        <p:nvSpPr>
          <p:cNvPr id="213000" name="Line 8"/>
          <p:cNvSpPr>
            <a:spLocks noChangeShapeType="1"/>
          </p:cNvSpPr>
          <p:nvPr/>
        </p:nvSpPr>
        <p:spPr bwMode="auto">
          <a:xfrm flipH="1">
            <a:off x="2362200" y="2514600"/>
            <a:ext cx="6172200" cy="0"/>
          </a:xfrm>
          <a:prstGeom prst="line">
            <a:avLst/>
          </a:prstGeom>
          <a:noFill/>
          <a:ln w="9525">
            <a:solidFill>
              <a:schemeClr val="tx1"/>
            </a:solidFill>
            <a:prstDash val="dashDot"/>
            <a:round/>
            <a:headEnd/>
            <a:tailEnd/>
          </a:ln>
          <a:effectLst/>
        </p:spPr>
        <p:txBody>
          <a:bodyPr wrap="none" anchor="ctr"/>
          <a:lstStyle/>
          <a:p>
            <a:endParaRPr lang="en-US">
              <a:effectLst>
                <a:outerShdw blurRad="38100" dist="38100" dir="2700000" algn="tl">
                  <a:srgbClr val="000000">
                    <a:alpha val="43137"/>
                  </a:srgbClr>
                </a:outerShdw>
              </a:effectLst>
            </a:endParaRPr>
          </a:p>
        </p:txBody>
      </p:sp>
      <p:sp>
        <p:nvSpPr>
          <p:cNvPr id="213001" name="Text Box 9"/>
          <p:cNvSpPr txBox="1">
            <a:spLocks noChangeArrowheads="1"/>
          </p:cNvSpPr>
          <p:nvPr/>
        </p:nvSpPr>
        <p:spPr bwMode="auto">
          <a:xfrm>
            <a:off x="1600200" y="2209800"/>
            <a:ext cx="7715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V</a:t>
            </a:r>
            <a:r>
              <a:rPr lang="en-US" sz="2400" baseline="-25000">
                <a:effectLst>
                  <a:outerShdw blurRad="38100" dist="38100" dir="2700000" algn="tl">
                    <a:srgbClr val="000000">
                      <a:alpha val="43137"/>
                    </a:srgbClr>
                  </a:outerShdw>
                </a:effectLst>
              </a:rPr>
              <a:t>max</a:t>
            </a:r>
            <a:endParaRPr lang="en-US" sz="2400">
              <a:effectLst>
                <a:outerShdw blurRad="38100" dist="38100" dir="2700000" algn="tl">
                  <a:srgbClr val="000000">
                    <a:alpha val="43137"/>
                  </a:srgbClr>
                </a:outerShdw>
              </a:effectLst>
            </a:endParaRPr>
          </a:p>
        </p:txBody>
      </p:sp>
      <p:sp>
        <p:nvSpPr>
          <p:cNvPr id="213002" name="Line 10"/>
          <p:cNvSpPr>
            <a:spLocks noChangeShapeType="1"/>
          </p:cNvSpPr>
          <p:nvPr/>
        </p:nvSpPr>
        <p:spPr bwMode="auto">
          <a:xfrm>
            <a:off x="2362200" y="3886200"/>
            <a:ext cx="2057400" cy="0"/>
          </a:xfrm>
          <a:prstGeom prst="line">
            <a:avLst/>
          </a:prstGeom>
          <a:noFill/>
          <a:ln w="9525" cap="rnd">
            <a:solidFill>
              <a:schemeClr val="tx1"/>
            </a:solidFill>
            <a:prstDash val="sysDot"/>
            <a:round/>
            <a:headEnd/>
            <a:tailEnd/>
          </a:ln>
          <a:effectLst/>
        </p:spPr>
        <p:txBody>
          <a:bodyPr wrap="none" anchor="ctr"/>
          <a:lstStyle/>
          <a:p>
            <a:endParaRPr lang="en-US">
              <a:effectLst>
                <a:outerShdw blurRad="38100" dist="38100" dir="2700000" algn="tl">
                  <a:srgbClr val="000000">
                    <a:alpha val="43137"/>
                  </a:srgbClr>
                </a:outerShdw>
              </a:effectLst>
            </a:endParaRPr>
          </a:p>
        </p:txBody>
      </p:sp>
      <p:sp>
        <p:nvSpPr>
          <p:cNvPr id="213003" name="Line 11"/>
          <p:cNvSpPr>
            <a:spLocks noChangeShapeType="1"/>
          </p:cNvSpPr>
          <p:nvPr/>
        </p:nvSpPr>
        <p:spPr bwMode="auto">
          <a:xfrm>
            <a:off x="4419600" y="3886200"/>
            <a:ext cx="0" cy="1752600"/>
          </a:xfrm>
          <a:prstGeom prst="line">
            <a:avLst/>
          </a:prstGeom>
          <a:noFill/>
          <a:ln w="9525" cap="rnd">
            <a:solidFill>
              <a:schemeClr val="tx1"/>
            </a:solidFill>
            <a:prstDash val="sysDot"/>
            <a:round/>
            <a:headEnd/>
            <a:tailEnd/>
          </a:ln>
          <a:effectLst/>
        </p:spPr>
        <p:txBody>
          <a:bodyPr wrap="none" anchor="ctr"/>
          <a:lstStyle/>
          <a:p>
            <a:endParaRPr lang="en-US">
              <a:effectLst>
                <a:outerShdw blurRad="38100" dist="38100" dir="2700000" algn="tl">
                  <a:srgbClr val="000000">
                    <a:alpha val="43137"/>
                  </a:srgbClr>
                </a:outerShdw>
              </a:effectLst>
            </a:endParaRPr>
          </a:p>
        </p:txBody>
      </p:sp>
      <p:sp>
        <p:nvSpPr>
          <p:cNvPr id="213004" name="Text Box 12"/>
          <p:cNvSpPr txBox="1">
            <a:spLocks noChangeArrowheads="1"/>
          </p:cNvSpPr>
          <p:nvPr/>
        </p:nvSpPr>
        <p:spPr bwMode="auto">
          <a:xfrm>
            <a:off x="4191000" y="5715000"/>
            <a:ext cx="557213"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K</a:t>
            </a:r>
            <a:r>
              <a:rPr lang="en-US" sz="2400" baseline="-25000">
                <a:effectLst>
                  <a:outerShdw blurRad="38100" dist="38100" dir="2700000" algn="tl">
                    <a:srgbClr val="000000">
                      <a:alpha val="43137"/>
                    </a:srgbClr>
                  </a:outerShdw>
                </a:effectLst>
              </a:rPr>
              <a:t>m</a:t>
            </a:r>
            <a:endParaRPr lang="en-US" sz="2400">
              <a:effectLst>
                <a:outerShdw blurRad="38100" dist="38100" dir="2700000" algn="tl">
                  <a:srgbClr val="000000">
                    <a:alpha val="43137"/>
                  </a:srgbClr>
                </a:outerShdw>
              </a:effectLst>
            </a:endParaRPr>
          </a:p>
        </p:txBody>
      </p:sp>
      <p:sp>
        <p:nvSpPr>
          <p:cNvPr id="213005" name="Text Box 13"/>
          <p:cNvSpPr txBox="1">
            <a:spLocks noChangeArrowheads="1"/>
          </p:cNvSpPr>
          <p:nvPr/>
        </p:nvSpPr>
        <p:spPr bwMode="auto">
          <a:xfrm>
            <a:off x="1219200" y="3581400"/>
            <a:ext cx="1025525" cy="457200"/>
          </a:xfrm>
          <a:prstGeom prst="rect">
            <a:avLst/>
          </a:prstGeom>
          <a:noFill/>
          <a:ln w="9525">
            <a:noFill/>
            <a:miter lim="800000"/>
            <a:headEnd/>
            <a:tailEnd/>
          </a:ln>
          <a:effectLst/>
        </p:spPr>
        <p:txBody>
          <a:bodyPr wrap="none">
            <a:spAutoFit/>
          </a:bodyPr>
          <a:lstStyle/>
          <a:p>
            <a:pPr eaLnBrk="0" hangingPunct="0"/>
            <a:r>
              <a:rPr lang="en-US" sz="2400">
                <a:effectLst>
                  <a:outerShdw blurRad="38100" dist="38100" dir="2700000" algn="tl">
                    <a:srgbClr val="000000">
                      <a:alpha val="43137"/>
                    </a:srgbClr>
                  </a:outerShdw>
                </a:effectLst>
              </a:rPr>
              <a:t>V</a:t>
            </a:r>
            <a:r>
              <a:rPr lang="en-US" sz="2400" baseline="-25000">
                <a:effectLst>
                  <a:outerShdw blurRad="38100" dist="38100" dir="2700000" algn="tl">
                    <a:srgbClr val="000000">
                      <a:alpha val="43137"/>
                    </a:srgbClr>
                  </a:outerShdw>
                </a:effectLst>
              </a:rPr>
              <a:t>max</a:t>
            </a:r>
            <a:r>
              <a:rPr lang="en-US" sz="2400">
                <a:effectLst>
                  <a:outerShdw blurRad="38100" dist="38100" dir="2700000" algn="tl">
                    <a:srgbClr val="000000">
                      <a:alpha val="43137"/>
                    </a:srgbClr>
                  </a:outerShdw>
                </a:effectLst>
              </a:rPr>
              <a:t>/2</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6631</TotalTime>
  <Words>2336</Words>
  <Application>Microsoft Macintosh PowerPoint</Application>
  <PresentationFormat>On-screen Show (4:3)</PresentationFormat>
  <Paragraphs>407</Paragraphs>
  <Slides>60</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Clouds</vt:lpstr>
      <vt:lpstr>Equation</vt:lpstr>
      <vt:lpstr>Modelling biochemical reactions using the law of mass action; chemical kinetics</vt:lpstr>
      <vt:lpstr>Law of mass action</vt:lpstr>
      <vt:lpstr>Equilibrium</vt:lpstr>
      <vt:lpstr>Enzymes</vt:lpstr>
      <vt:lpstr>Basic problem of enzyme kinetics</vt:lpstr>
      <vt:lpstr>Michaelis and Menten</vt:lpstr>
      <vt:lpstr>Equilibrium approximation</vt:lpstr>
      <vt:lpstr>Pseudo-steady state approximation (Quasi-Steady State Assumption)</vt:lpstr>
      <vt:lpstr>Basic saturating velocity</vt:lpstr>
      <vt:lpstr>Cooperativity</vt:lpstr>
      <vt:lpstr>Pseudo-steady assumption</vt:lpstr>
      <vt:lpstr>Independent and identical binding sites</vt:lpstr>
      <vt:lpstr>Hill equation</vt:lpstr>
      <vt:lpstr>Positive/negative cooperativity</vt:lpstr>
      <vt:lpstr>Reversible enzymes</vt:lpstr>
      <vt:lpstr>Allosteric modulation</vt:lpstr>
      <vt:lpstr>Equilibrium approximation</vt:lpstr>
      <vt:lpstr>Receptor-Ligand Binding</vt:lpstr>
      <vt:lpstr>Definitions</vt:lpstr>
      <vt:lpstr>Why Receptor Ligand Binding is Important?</vt:lpstr>
      <vt:lpstr>Facilitated Diffusion and G-protein coupled receptors</vt:lpstr>
      <vt:lpstr>Example</vt:lpstr>
      <vt:lpstr>STEP 1</vt:lpstr>
      <vt:lpstr>The Law of Mass Action</vt:lpstr>
      <vt:lpstr>Model Variables</vt:lpstr>
      <vt:lpstr>The Model Equations</vt:lpstr>
      <vt:lpstr>Notes</vt:lpstr>
      <vt:lpstr>Reduced Model</vt:lpstr>
      <vt:lpstr>Quasi-Steady State Assumption</vt:lpstr>
      <vt:lpstr>Quasi-Steady State Approximation</vt:lpstr>
      <vt:lpstr>Michaelis-Menten Kinetics</vt:lpstr>
      <vt:lpstr>Problem with QSSA</vt:lpstr>
      <vt:lpstr>Nondimensionalization</vt:lpstr>
      <vt:lpstr>Nondimensional Equations</vt:lpstr>
      <vt:lpstr>Validity of QSSA</vt:lpstr>
      <vt:lpstr>Behaviour of Solutions</vt:lpstr>
      <vt:lpstr>Nondimensionalize</vt:lpstr>
      <vt:lpstr>On Short Timescales</vt:lpstr>
      <vt:lpstr>On Short Timescales</vt:lpstr>
      <vt:lpstr>Short Timescale Solutions</vt:lpstr>
      <vt:lpstr>Complete Behaviour</vt:lpstr>
      <vt:lpstr>QSSA vs Full Model Behavior</vt:lpstr>
      <vt:lpstr>Definitions</vt:lpstr>
      <vt:lpstr>Homodimeric Receptor-Ligand Binding</vt:lpstr>
      <vt:lpstr>Full Reaction Diagram For a Homodimeric Receptor</vt:lpstr>
      <vt:lpstr>Simplified Reaction Diagram For a Homodimeric Receptor</vt:lpstr>
      <vt:lpstr>Model Equations</vt:lpstr>
      <vt:lpstr>Reduced Model Equations</vt:lpstr>
      <vt:lpstr>QSSA Equation</vt:lpstr>
      <vt:lpstr>Sigmoidal Kinetics</vt:lpstr>
      <vt:lpstr>Full Reaction Diagram For a Homodimeric Receptor</vt:lpstr>
      <vt:lpstr>Model Equations</vt:lpstr>
      <vt:lpstr>Model Reduction</vt:lpstr>
      <vt:lpstr>QSSA</vt:lpstr>
      <vt:lpstr>Cooperative Reactions</vt:lpstr>
      <vt:lpstr> Generalization</vt:lpstr>
      <vt:lpstr>Competitive Binding</vt:lpstr>
      <vt:lpstr>Model Equations</vt:lpstr>
      <vt:lpstr>Model Reduction</vt:lpstr>
      <vt:lpstr>I leave it as an exercise to calculate that:</vt:lpstr>
    </vt:vector>
  </TitlesOfParts>
  <Company>University of Bristol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Engineering Maths Department</dc:creator>
  <cp:lastModifiedBy>krasimira Tsaneva-Atanasova</cp:lastModifiedBy>
  <cp:revision>313</cp:revision>
  <dcterms:created xsi:type="dcterms:W3CDTF">2009-10-13T12:04:09Z</dcterms:created>
  <dcterms:modified xsi:type="dcterms:W3CDTF">2015-05-21T08:23:03Z</dcterms:modified>
</cp:coreProperties>
</file>