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notesSlides/notesSlide2.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62"/>
  </p:notesMasterIdLst>
  <p:sldIdLst>
    <p:sldId id="265" r:id="rId3"/>
    <p:sldId id="448" r:id="rId4"/>
    <p:sldId id="447" r:id="rId5"/>
    <p:sldId id="402" r:id="rId6"/>
    <p:sldId id="380" r:id="rId7"/>
    <p:sldId id="449" r:id="rId8"/>
    <p:sldId id="450" r:id="rId9"/>
    <p:sldId id="451" r:id="rId10"/>
    <p:sldId id="453" r:id="rId11"/>
    <p:sldId id="404" r:id="rId12"/>
    <p:sldId id="366" r:id="rId13"/>
    <p:sldId id="403" r:id="rId14"/>
    <p:sldId id="367" r:id="rId15"/>
    <p:sldId id="368" r:id="rId16"/>
    <p:sldId id="381" r:id="rId17"/>
    <p:sldId id="369" r:id="rId18"/>
    <p:sldId id="372" r:id="rId19"/>
    <p:sldId id="454" r:id="rId20"/>
    <p:sldId id="373" r:id="rId21"/>
    <p:sldId id="455" r:id="rId22"/>
    <p:sldId id="374" r:id="rId23"/>
    <p:sldId id="375" r:id="rId24"/>
    <p:sldId id="376" r:id="rId25"/>
    <p:sldId id="377" r:id="rId26"/>
    <p:sldId id="378" r:id="rId27"/>
    <p:sldId id="379" r:id="rId28"/>
    <p:sldId id="405" r:id="rId29"/>
    <p:sldId id="406" r:id="rId30"/>
    <p:sldId id="407" r:id="rId31"/>
    <p:sldId id="408" r:id="rId32"/>
    <p:sldId id="409" r:id="rId33"/>
    <p:sldId id="410" r:id="rId34"/>
    <p:sldId id="267" r:id="rId35"/>
    <p:sldId id="310" r:id="rId36"/>
    <p:sldId id="411" r:id="rId37"/>
    <p:sldId id="412" r:id="rId38"/>
    <p:sldId id="413" r:id="rId39"/>
    <p:sldId id="414" r:id="rId40"/>
    <p:sldId id="415" r:id="rId41"/>
    <p:sldId id="416" r:id="rId42"/>
    <p:sldId id="417" r:id="rId43"/>
    <p:sldId id="418" r:id="rId44"/>
    <p:sldId id="419" r:id="rId45"/>
    <p:sldId id="420" r:id="rId46"/>
    <p:sldId id="421" r:id="rId47"/>
    <p:sldId id="422" r:id="rId48"/>
    <p:sldId id="423" r:id="rId49"/>
    <p:sldId id="424" r:id="rId50"/>
    <p:sldId id="425" r:id="rId51"/>
    <p:sldId id="426" r:id="rId52"/>
    <p:sldId id="445" r:id="rId53"/>
    <p:sldId id="427" r:id="rId54"/>
    <p:sldId id="446" r:id="rId55"/>
    <p:sldId id="429" r:id="rId56"/>
    <p:sldId id="388" r:id="rId57"/>
    <p:sldId id="389" r:id="rId58"/>
    <p:sldId id="400" r:id="rId59"/>
    <p:sldId id="401" r:id="rId60"/>
    <p:sldId id="444" r:id="rId6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6600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3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5.wmf"/><Relationship Id="rId2" Type="http://schemas.openxmlformats.org/officeDocument/2006/relationships/image" Target="../media/image4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1.wmf"/><Relationship Id="rId4" Type="http://schemas.openxmlformats.org/officeDocument/2006/relationships/image" Target="../media/image52.wmf"/><Relationship Id="rId5" Type="http://schemas.openxmlformats.org/officeDocument/2006/relationships/image" Target="../media/image53.wmf"/><Relationship Id="rId1" Type="http://schemas.openxmlformats.org/officeDocument/2006/relationships/image" Target="../media/image49.wmf"/><Relationship Id="rId2" Type="http://schemas.openxmlformats.org/officeDocument/2006/relationships/image" Target="../media/image5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6.wmf"/><Relationship Id="rId2" Type="http://schemas.openxmlformats.org/officeDocument/2006/relationships/image" Target="../media/image51.wmf"/><Relationship Id="rId3" Type="http://schemas.openxmlformats.org/officeDocument/2006/relationships/image" Target="../media/image5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2.wmf"/><Relationship Id="rId4" Type="http://schemas.openxmlformats.org/officeDocument/2006/relationships/image" Target="../media/image59.wmf"/><Relationship Id="rId1" Type="http://schemas.openxmlformats.org/officeDocument/2006/relationships/image" Target="../media/image58.wmf"/><Relationship Id="rId2" Type="http://schemas.openxmlformats.org/officeDocument/2006/relationships/image" Target="../media/image5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1.wmf"/><Relationship Id="rId2" Type="http://schemas.openxmlformats.org/officeDocument/2006/relationships/image" Target="../media/image52.wmf"/><Relationship Id="rId3" Type="http://schemas.openxmlformats.org/officeDocument/2006/relationships/image" Target="../media/image6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6.emf"/><Relationship Id="rId4" Type="http://schemas.openxmlformats.org/officeDocument/2006/relationships/image" Target="../media/image67.wmf"/><Relationship Id="rId5" Type="http://schemas.openxmlformats.org/officeDocument/2006/relationships/image" Target="../media/image68.wmf"/><Relationship Id="rId6" Type="http://schemas.openxmlformats.org/officeDocument/2006/relationships/image" Target="../media/image69.wmf"/><Relationship Id="rId7" Type="http://schemas.openxmlformats.org/officeDocument/2006/relationships/image" Target="../media/image70.emf"/><Relationship Id="rId8" Type="http://schemas.openxmlformats.org/officeDocument/2006/relationships/image" Target="../media/image71.wmf"/><Relationship Id="rId1" Type="http://schemas.openxmlformats.org/officeDocument/2006/relationships/image" Target="../media/image64.emf"/><Relationship Id="rId2" Type="http://schemas.openxmlformats.org/officeDocument/2006/relationships/image" Target="../media/image6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3.wmf"/><Relationship Id="rId2" Type="http://schemas.openxmlformats.org/officeDocument/2006/relationships/image" Target="../media/image7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4.wmf"/><Relationship Id="rId4" Type="http://schemas.openxmlformats.org/officeDocument/2006/relationships/image" Target="../media/image77.emf"/><Relationship Id="rId1" Type="http://schemas.openxmlformats.org/officeDocument/2006/relationships/image" Target="../media/image76.wmf"/><Relationship Id="rId2" Type="http://schemas.openxmlformats.org/officeDocument/2006/relationships/image" Target="../media/image7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4.wmf"/><Relationship Id="rId4" Type="http://schemas.openxmlformats.org/officeDocument/2006/relationships/image" Target="../media/image78.emf"/><Relationship Id="rId1" Type="http://schemas.openxmlformats.org/officeDocument/2006/relationships/image" Target="../media/image76.wmf"/><Relationship Id="rId2" Type="http://schemas.openxmlformats.org/officeDocument/2006/relationships/image" Target="../media/image7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1.wmf"/><Relationship Id="rId2" Type="http://schemas.openxmlformats.org/officeDocument/2006/relationships/image" Target="../media/image8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6.wmf"/><Relationship Id="rId2" Type="http://schemas.openxmlformats.org/officeDocument/2006/relationships/image" Target="../media/image8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 Id="rId2"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622F45C-A8D9-4775-A26D-3425429026FB}" type="slidenum">
              <a:rPr lang="en-GB"/>
              <a:pPr/>
              <a:t>‹#›</a:t>
            </a:fld>
            <a:endParaRPr lang="en-GB"/>
          </a:p>
        </p:txBody>
      </p:sp>
    </p:spTree>
    <p:extLst>
      <p:ext uri="{BB962C8B-B14F-4D97-AF65-F5344CB8AC3E}">
        <p14:creationId xmlns:p14="http://schemas.microsoft.com/office/powerpoint/2010/main" val="9105964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22F45C-A8D9-4775-A26D-3425429026FB}" type="slidenum">
              <a:rPr lang="en-GB" smtClean="0"/>
              <a:pPr/>
              <a:t>1</a:t>
            </a:fld>
            <a:endParaRPr lang="en-GB"/>
          </a:p>
        </p:txBody>
      </p:sp>
    </p:spTree>
    <p:extLst>
      <p:ext uri="{BB962C8B-B14F-4D97-AF65-F5344CB8AC3E}">
        <p14:creationId xmlns:p14="http://schemas.microsoft.com/office/powerpoint/2010/main" val="1540670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867A06-DC17-42D3-ADA8-EA454BDD6793}" type="slidenum">
              <a:rPr lang="en-GB"/>
              <a:pPr/>
              <a:t>34</a:t>
            </a:fld>
            <a:endParaRPr lang="en-GB"/>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8A5A0-A292-904C-9ED6-3D2C49807C5D}" type="slidenum">
              <a:rPr lang="en-US">
                <a:solidFill>
                  <a:prstClr val="black"/>
                </a:solidFill>
              </a:rPr>
              <a:pPr/>
              <a:t>57</a:t>
            </a:fld>
            <a:endParaRPr lang="en-US">
              <a:solidFill>
                <a:prstClr val="black"/>
              </a:solidFill>
            </a:endParaRPr>
          </a:p>
        </p:txBody>
      </p:sp>
      <p:sp>
        <p:nvSpPr>
          <p:cNvPr id="122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883" name="Rectangle 3"/>
          <p:cNvSpPr>
            <a:spLocks noGrp="1" noChangeArrowheads="1"/>
          </p:cNvSpPr>
          <p:nvPr>
            <p:ph type="body" idx="1"/>
          </p:nvPr>
        </p:nvSpPr>
        <p:spPr/>
        <p:txBody>
          <a:bodyPr lIns="91422" tIns="45710" rIns="91422" bIns="45710"/>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a:rPr>
              <a:t>Injection or removal of Kv7 conductance by dynamic clamp reverses or mimics the effects of XE-991.</a:t>
            </a:r>
            <a:endParaRPr lang="en-GB" dirty="0">
              <a:latin typeface="Arial"/>
            </a:endParaRPr>
          </a:p>
          <a:p>
            <a:r>
              <a:rPr lang="en-GB" dirty="0">
                <a:latin typeface="Arial"/>
              </a:rPr>
              <a:t>A) Changes in membrane potential and input resistance caused by introduction of negative dynamic clamp Kv7 conductance (blue bar), XE-991 (10 </a:t>
            </a:r>
            <a:r>
              <a:rPr lang="en-GB" dirty="0" err="1">
                <a:latin typeface="Arial"/>
              </a:rPr>
              <a:t>mM</a:t>
            </a:r>
            <a:r>
              <a:rPr lang="en-GB" dirty="0">
                <a:latin typeface="Arial"/>
              </a:rPr>
              <a:t>, red bar) and positive dynamic clamp Kv7 conductance (green bar). Example voltage traces show responses to a hyperpolarising current in each condition.</a:t>
            </a:r>
          </a:p>
          <a:p>
            <a:r>
              <a:rPr lang="en-GB" dirty="0">
                <a:latin typeface="Arial"/>
              </a:rPr>
              <a:t>B) Left: Negative dynamic clamp Kv7 conductance prolongs the duration of summated EPSPs. Switching the dynamic clamping off completely reversed its effects. Example voltage traces in control (black) or negative dynamic clamp (blue). Middle: XE-991 prolonged the duration of summated EPSPs and this effect was completely reversed by positive dynamic clamp Kv7 conductance. Example voltage traces in control (black), XE-991 (red) and XE-991+Kv7 conductance (green). Right: Average membrane decay time constant shows similar increase in both negative dynamic clamp Kv7 conductance and XE-991. The effect of XE-991 is completely reversed by positive dynamic clamp Kv7 conductance.</a:t>
            </a:r>
          </a:p>
          <a:p>
            <a:r>
              <a:rPr lang="en-GB" dirty="0">
                <a:latin typeface="Arial"/>
              </a:rPr>
              <a:t>C) Left: Negative dynamic clamp Kv7 conductance prolonged the membrane decay time constant in response to a short </a:t>
            </a:r>
            <a:r>
              <a:rPr lang="en-GB" dirty="0" err="1">
                <a:latin typeface="Arial"/>
              </a:rPr>
              <a:t>subthreshold</a:t>
            </a:r>
            <a:r>
              <a:rPr lang="en-GB" dirty="0">
                <a:latin typeface="Arial"/>
              </a:rPr>
              <a:t> current injection. Switching the dynamic clamping off completely reversed its effects. Example voltage traces in control (black) or negative dynamic clamp Kv7 conductance (blue). Middle: XE-991 (red) prolonged the membrane decay time constant compared to control (black) and this effect was completely reversed by positive dynamic clamp Kv7 conductance (green). Right: Average membrane decay time constant shows similar increase in both negative dynamic clamp Kv7 conductance and XE-991. The effect of XE-991 is completely reversed by positive dynamic clamp Kv7 conductance.</a:t>
            </a:r>
          </a:p>
        </p:txBody>
      </p:sp>
      <p:sp>
        <p:nvSpPr>
          <p:cNvPr id="4" name="Slide Number Placeholder 3"/>
          <p:cNvSpPr>
            <a:spLocks noGrp="1"/>
          </p:cNvSpPr>
          <p:nvPr>
            <p:ph type="sldNum" sz="quarter" idx="10"/>
          </p:nvPr>
        </p:nvSpPr>
        <p:spPr/>
        <p:txBody>
          <a:bodyPr/>
          <a:lstStyle/>
          <a:p>
            <a:fld id="{22FF0699-CDB5-8F49-AF39-894B7D7FA8FF}" type="slidenum">
              <a:rPr lang="en-US" smtClean="0"/>
              <a:pPr/>
              <a:t>58</a:t>
            </a:fld>
            <a:endParaRPr lang="en-US" dirty="0"/>
          </a:p>
        </p:txBody>
      </p:sp>
    </p:spTree>
    <p:extLst>
      <p:ext uri="{BB962C8B-B14F-4D97-AF65-F5344CB8AC3E}">
        <p14:creationId xmlns:p14="http://schemas.microsoft.com/office/powerpoint/2010/main" val="3708992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8D38B4B-172F-46C4-86C7-E7CA5E781570}"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8C53726-F24A-4E82-A75A-F8061C20B73A}"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8C80D35-450F-41F9-8C3B-9680060F3482}"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BE8B88B-DBB4-476B-B633-64274685D47C}"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335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553200" y="6243638"/>
            <a:ext cx="2133600" cy="457200"/>
          </a:xfrm>
        </p:spPr>
        <p:txBody>
          <a:bodyPr/>
          <a:lstStyle>
            <a:lvl1pPr>
              <a:defRPr smtClean="0"/>
            </a:lvl1pPr>
          </a:lstStyle>
          <a:p>
            <a:fld id="{EBD3FAB2-9734-C54B-B1D9-252F4B8F45C2}" type="slidenum">
              <a:rPr lang="en-US"/>
              <a:pPr/>
              <a:t>‹#›</a:t>
            </a:fld>
            <a:endParaRPr lang="en-US"/>
          </a:p>
        </p:txBody>
      </p:sp>
      <p:sp>
        <p:nvSpPr>
          <p:cNvPr id="7" name="Date Placeholder 6"/>
          <p:cNvSpPr>
            <a:spLocks noGrp="1"/>
          </p:cNvSpPr>
          <p:nvPr>
            <p:ph type="dt" sz="half" idx="11"/>
          </p:nvPr>
        </p:nvSpPr>
        <p:spPr>
          <a:xfrm>
            <a:off x="457200" y="6243638"/>
            <a:ext cx="2133600" cy="457200"/>
          </a:xfrm>
        </p:spPr>
        <p:txBody>
          <a:bodyPr/>
          <a:lstStyle>
            <a:lvl1pPr>
              <a:defRPr/>
            </a:lvl1pPr>
          </a:lstStyle>
          <a:p>
            <a:endParaRPr lang="en-US"/>
          </a:p>
        </p:txBody>
      </p:sp>
      <p:sp>
        <p:nvSpPr>
          <p:cNvPr id="8" name="Footer Placeholder 7"/>
          <p:cNvSpPr>
            <a:spLocks noGrp="1"/>
          </p:cNvSpPr>
          <p:nvPr>
            <p:ph type="ftr" sz="quarter" idx="12"/>
          </p:nvPr>
        </p:nvSpPr>
        <p:spPr>
          <a:xfrm>
            <a:off x="3124200" y="6243638"/>
            <a:ext cx="2895600" cy="457200"/>
          </a:xfrm>
        </p:spPr>
        <p:txBody>
          <a:bodyPr/>
          <a:lstStyle>
            <a:lvl1pPr>
              <a:defRPr/>
            </a:lvl1pPr>
          </a:lstStyle>
          <a:p>
            <a:endParaRPr lang="en-US"/>
          </a:p>
        </p:txBody>
      </p:sp>
    </p:spTree>
    <p:extLst>
      <p:ext uri="{BB962C8B-B14F-4D97-AF65-F5344CB8AC3E}">
        <p14:creationId xmlns:p14="http://schemas.microsoft.com/office/powerpoint/2010/main" val="125462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7CC4AD-39BC-436B-A66C-26DCB011032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17174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1F4037-9704-4304-8CB2-9464A9ED356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110413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1992E68-1D2C-461F-B794-A6F4D718E70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12041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739E33-32AF-46B9-93D2-3CB7C2C8645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032242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63A9828-B0ED-4678-B341-5DE705D9637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88322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89240D3-2CBB-4057-AAE5-651775C6185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975292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28C7E13-ADBB-4F2B-8C7A-F0E962FE9FF3}"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36C843B-52E8-4796-B148-D4A36C0496C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69422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46A50DE-3BA0-4C21-A315-CA237665605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7072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24221A6-A559-4E97-8635-E04164CF87D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91766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1A013FA-2225-41B9-A6B6-E1C03CE8928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7062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07E24B-3DE7-440B-B48D-B85DF369373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816569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B68001F-55BE-49AD-84CE-B6B327E3A13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00634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DA428DE-B284-4817-B3A8-5FF8A59798FA}"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9F878AD-E440-49BA-AB59-2B7EFFE19E0A}"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60DE093-527C-4F76-B826-F2EFD3C172B7}"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5CA39728-D567-42BD-A64F-BC9989ECF7F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35BCFDF-7B65-4F7F-A058-B258B1799E1D}"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CEC9B65-7FA7-4965-9069-86B5D00FBA25}"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53F0D46-DF06-4A6A-A57A-1F13C06B929E}"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D216C5A-4C4F-4A69-AB19-8DC8401F49C2}"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ED2E17A-8450-446B-B143-BA6CAEA828F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5712821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3.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4.wmf"/><Relationship Id="rId5" Type="http://schemas.openxmlformats.org/officeDocument/2006/relationships/oleObject" Target="../embeddings/oleObject3.bin"/><Relationship Id="rId6" Type="http://schemas.openxmlformats.org/officeDocument/2006/relationships/image" Target="../media/image15.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oleObject" Target="../embeddings/oleObject4.bin"/><Relationship Id="rId5" Type="http://schemas.openxmlformats.org/officeDocument/2006/relationships/image" Target="../media/image16.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8.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image" Target="../media/image19.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oleObject" Target="../embeddings/oleObject6.bin"/><Relationship Id="rId5" Type="http://schemas.openxmlformats.org/officeDocument/2006/relationships/image" Target="../media/image25.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27.wmf"/><Relationship Id="rId5" Type="http://schemas.openxmlformats.org/officeDocument/2006/relationships/oleObject" Target="../embeddings/oleObject8.bin"/><Relationship Id="rId6" Type="http://schemas.openxmlformats.org/officeDocument/2006/relationships/image" Target="../media/image28.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oleObject" Target="../embeddings/oleObject9.bin"/><Relationship Id="rId5" Type="http://schemas.openxmlformats.org/officeDocument/2006/relationships/image" Target="../media/image29.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gif"/><Relationship Id="rId5" Type="http://schemas.openxmlformats.org/officeDocument/2006/relationships/image" Target="../media/image4.jp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31.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32.wmf"/><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wmf"/><Relationship Id="rId4" Type="http://schemas.openxmlformats.org/officeDocument/2006/relationships/image" Target="../media/image38.gif"/><Relationship Id="rId1" Type="http://schemas.openxmlformats.org/officeDocument/2006/relationships/slideLayout" Target="../slideLayouts/slideLayout2.xml"/><Relationship Id="rId2" Type="http://schemas.openxmlformats.org/officeDocument/2006/relationships/image" Target="../media/image3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39.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40.w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41.wmf"/><Relationship Id="rId5" Type="http://schemas.openxmlformats.org/officeDocument/2006/relationships/image" Target="../media/image42.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gif"/><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44.wmf"/><Relationship Id="rId1" Type="http://schemas.openxmlformats.org/officeDocument/2006/relationships/vmlDrawing" Target="../drawings/vmlDrawing13.vml"/><Relationship Id="rId2"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oleObject" Target="../embeddings/oleObject16.bin"/><Relationship Id="rId5" Type="http://schemas.openxmlformats.org/officeDocument/2006/relationships/image" Target="../media/image45.wmf"/><Relationship Id="rId6" Type="http://schemas.openxmlformats.org/officeDocument/2006/relationships/oleObject" Target="../embeddings/oleObject17.bin"/><Relationship Id="rId7" Type="http://schemas.openxmlformats.org/officeDocument/2006/relationships/image" Target="../media/image46.wmf"/><Relationship Id="rId8" Type="http://schemas.openxmlformats.org/officeDocument/2006/relationships/image" Target="../media/image48.png"/><Relationship Id="rId1" Type="http://schemas.openxmlformats.org/officeDocument/2006/relationships/vmlDrawing" Target="../drawings/vmlDrawing14.vml"/><Relationship Id="rId2"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5.xml.rels><?xml version="1.0" encoding="UTF-8" standalone="yes"?>
<Relationships xmlns="http://schemas.openxmlformats.org/package/2006/relationships"><Relationship Id="rId11" Type="http://schemas.openxmlformats.org/officeDocument/2006/relationships/image" Target="../media/image52.wmf"/><Relationship Id="rId12" Type="http://schemas.openxmlformats.org/officeDocument/2006/relationships/image" Target="../media/image55.png"/><Relationship Id="rId13" Type="http://schemas.openxmlformats.org/officeDocument/2006/relationships/oleObject" Target="../embeddings/oleObject22.bin"/><Relationship Id="rId14" Type="http://schemas.openxmlformats.org/officeDocument/2006/relationships/image" Target="../media/image53.wmf"/><Relationship Id="rId1" Type="http://schemas.openxmlformats.org/officeDocument/2006/relationships/vmlDrawing" Target="../drawings/vmlDrawing15.vml"/><Relationship Id="rId2" Type="http://schemas.openxmlformats.org/officeDocument/2006/relationships/slideLayout" Target="../slideLayouts/slideLayout12.xml"/><Relationship Id="rId3" Type="http://schemas.openxmlformats.org/officeDocument/2006/relationships/image" Target="../media/image54.png"/><Relationship Id="rId4" Type="http://schemas.openxmlformats.org/officeDocument/2006/relationships/oleObject" Target="../embeddings/oleObject18.bin"/><Relationship Id="rId5" Type="http://schemas.openxmlformats.org/officeDocument/2006/relationships/image" Target="../media/image49.wmf"/><Relationship Id="rId6" Type="http://schemas.openxmlformats.org/officeDocument/2006/relationships/oleObject" Target="../embeddings/oleObject19.bin"/><Relationship Id="rId7" Type="http://schemas.openxmlformats.org/officeDocument/2006/relationships/image" Target="../media/image50.wmf"/><Relationship Id="rId8" Type="http://schemas.openxmlformats.org/officeDocument/2006/relationships/oleObject" Target="../embeddings/oleObject20.bin"/><Relationship Id="rId9" Type="http://schemas.openxmlformats.org/officeDocument/2006/relationships/image" Target="../media/image51.wmf"/><Relationship Id="rId10" Type="http://schemas.openxmlformats.org/officeDocument/2006/relationships/oleObject" Target="../embeddings/oleObject21.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56.wmf"/><Relationship Id="rId5" Type="http://schemas.openxmlformats.org/officeDocument/2006/relationships/oleObject" Target="../embeddings/oleObject24.bin"/><Relationship Id="rId6" Type="http://schemas.openxmlformats.org/officeDocument/2006/relationships/image" Target="../media/image51.wmf"/><Relationship Id="rId7" Type="http://schemas.openxmlformats.org/officeDocument/2006/relationships/oleObject" Target="../embeddings/oleObject25.bin"/><Relationship Id="rId8" Type="http://schemas.openxmlformats.org/officeDocument/2006/relationships/image" Target="../media/image52.wmf"/><Relationship Id="rId9" Type="http://schemas.openxmlformats.org/officeDocument/2006/relationships/image" Target="../media/image57.png"/><Relationship Id="rId1" Type="http://schemas.openxmlformats.org/officeDocument/2006/relationships/vmlDrawing" Target="../drawings/vmlDrawing16.vml"/><Relationship Id="rId2"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image" Target="../media/image58.wmf"/><Relationship Id="rId5" Type="http://schemas.openxmlformats.org/officeDocument/2006/relationships/oleObject" Target="../embeddings/oleObject27.bin"/><Relationship Id="rId6" Type="http://schemas.openxmlformats.org/officeDocument/2006/relationships/image" Target="../media/image51.wmf"/><Relationship Id="rId7" Type="http://schemas.openxmlformats.org/officeDocument/2006/relationships/oleObject" Target="../embeddings/oleObject28.bin"/><Relationship Id="rId8" Type="http://schemas.openxmlformats.org/officeDocument/2006/relationships/image" Target="../media/image52.wmf"/><Relationship Id="rId9" Type="http://schemas.openxmlformats.org/officeDocument/2006/relationships/oleObject" Target="../embeddings/oleObject29.bin"/><Relationship Id="rId10" Type="http://schemas.openxmlformats.org/officeDocument/2006/relationships/image" Target="../media/image59.wmf"/><Relationship Id="rId11" Type="http://schemas.openxmlformats.org/officeDocument/2006/relationships/image" Target="../media/image60.png"/><Relationship Id="rId1" Type="http://schemas.openxmlformats.org/officeDocument/2006/relationships/vmlDrawing" Target="../drawings/vmlDrawing17.vml"/><Relationship Id="rId2"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image" Target="../media/image61.wmf"/><Relationship Id="rId5" Type="http://schemas.openxmlformats.org/officeDocument/2006/relationships/oleObject" Target="../embeddings/oleObject31.bin"/><Relationship Id="rId6" Type="http://schemas.openxmlformats.org/officeDocument/2006/relationships/image" Target="../media/image52.wmf"/><Relationship Id="rId7" Type="http://schemas.openxmlformats.org/officeDocument/2006/relationships/oleObject" Target="../embeddings/oleObject32.bin"/><Relationship Id="rId8" Type="http://schemas.openxmlformats.org/officeDocument/2006/relationships/image" Target="../media/image62.wmf"/><Relationship Id="rId9" Type="http://schemas.openxmlformats.org/officeDocument/2006/relationships/image" Target="../media/image63.png"/><Relationship Id="rId1" Type="http://schemas.openxmlformats.org/officeDocument/2006/relationships/vmlDrawing" Target="../drawings/vmlDrawing18.vml"/><Relationship Id="rId2"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1" Type="http://schemas.openxmlformats.org/officeDocument/2006/relationships/image" Target="../media/image67.wmf"/><Relationship Id="rId12" Type="http://schemas.openxmlformats.org/officeDocument/2006/relationships/oleObject" Target="../embeddings/oleObject37.bin"/><Relationship Id="rId13" Type="http://schemas.openxmlformats.org/officeDocument/2006/relationships/image" Target="../media/image68.wmf"/><Relationship Id="rId14" Type="http://schemas.openxmlformats.org/officeDocument/2006/relationships/oleObject" Target="../embeddings/oleObject38.bin"/><Relationship Id="rId15" Type="http://schemas.openxmlformats.org/officeDocument/2006/relationships/image" Target="../media/image69.wmf"/><Relationship Id="rId16" Type="http://schemas.openxmlformats.org/officeDocument/2006/relationships/oleObject" Target="../embeddings/oleObject39.bin"/><Relationship Id="rId17" Type="http://schemas.openxmlformats.org/officeDocument/2006/relationships/image" Target="../media/image70.emf"/><Relationship Id="rId18" Type="http://schemas.openxmlformats.org/officeDocument/2006/relationships/oleObject" Target="../embeddings/oleObject40.bin"/><Relationship Id="rId19" Type="http://schemas.openxmlformats.org/officeDocument/2006/relationships/image" Target="../media/image71.wmf"/><Relationship Id="rId1" Type="http://schemas.openxmlformats.org/officeDocument/2006/relationships/vmlDrawing" Target="../drawings/vmlDrawing19.vml"/><Relationship Id="rId2" Type="http://schemas.openxmlformats.org/officeDocument/2006/relationships/slideLayout" Target="../slideLayouts/slideLayout13.xml"/><Relationship Id="rId3" Type="http://schemas.openxmlformats.org/officeDocument/2006/relationships/image" Target="../media/image72.png"/><Relationship Id="rId4" Type="http://schemas.openxmlformats.org/officeDocument/2006/relationships/oleObject" Target="../embeddings/oleObject33.bin"/><Relationship Id="rId5" Type="http://schemas.openxmlformats.org/officeDocument/2006/relationships/image" Target="../media/image64.emf"/><Relationship Id="rId6" Type="http://schemas.openxmlformats.org/officeDocument/2006/relationships/oleObject" Target="../embeddings/oleObject34.bin"/><Relationship Id="rId7" Type="http://schemas.openxmlformats.org/officeDocument/2006/relationships/image" Target="../media/image65.wmf"/><Relationship Id="rId8" Type="http://schemas.openxmlformats.org/officeDocument/2006/relationships/oleObject" Target="../embeddings/oleObject35.bin"/><Relationship Id="rId9" Type="http://schemas.openxmlformats.org/officeDocument/2006/relationships/image" Target="../media/image66.emf"/><Relationship Id="rId10" Type="http://schemas.openxmlformats.org/officeDocument/2006/relationships/oleObject" Target="../embeddings/oleObject36.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 Id="rId3"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1.bin"/><Relationship Id="rId4" Type="http://schemas.openxmlformats.org/officeDocument/2006/relationships/image" Target="../media/image73.wmf"/><Relationship Id="rId5" Type="http://schemas.openxmlformats.org/officeDocument/2006/relationships/oleObject" Target="../embeddings/oleObject42.bin"/><Relationship Id="rId6" Type="http://schemas.openxmlformats.org/officeDocument/2006/relationships/image" Target="../media/image74.wmf"/><Relationship Id="rId7" Type="http://schemas.openxmlformats.org/officeDocument/2006/relationships/image" Target="../media/image75.emf"/><Relationship Id="rId8" Type="http://schemas.openxmlformats.org/officeDocument/2006/relationships/image" Target="../media/image55.png"/><Relationship Id="rId1" Type="http://schemas.openxmlformats.org/officeDocument/2006/relationships/vmlDrawing" Target="../drawings/vmlDrawing20.vml"/><Relationship Id="rId2"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3.bin"/><Relationship Id="rId4" Type="http://schemas.openxmlformats.org/officeDocument/2006/relationships/image" Target="../media/image76.wmf"/><Relationship Id="rId5" Type="http://schemas.openxmlformats.org/officeDocument/2006/relationships/oleObject" Target="../embeddings/oleObject44.bin"/><Relationship Id="rId6" Type="http://schemas.openxmlformats.org/officeDocument/2006/relationships/image" Target="../media/image73.wmf"/><Relationship Id="rId7" Type="http://schemas.openxmlformats.org/officeDocument/2006/relationships/oleObject" Target="../embeddings/oleObject45.bin"/><Relationship Id="rId8" Type="http://schemas.openxmlformats.org/officeDocument/2006/relationships/image" Target="../media/image74.wmf"/><Relationship Id="rId9" Type="http://schemas.openxmlformats.org/officeDocument/2006/relationships/image" Target="../media/image55.png"/><Relationship Id="rId10" Type="http://schemas.openxmlformats.org/officeDocument/2006/relationships/oleObject" Target="../embeddings/oleObject46.bin"/><Relationship Id="rId11" Type="http://schemas.openxmlformats.org/officeDocument/2006/relationships/image" Target="../media/image77.emf"/><Relationship Id="rId1" Type="http://schemas.openxmlformats.org/officeDocument/2006/relationships/vmlDrawing" Target="../drawings/vmlDrawing21.vml"/><Relationship Id="rId2"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emf"/></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oleObject" Target="../embeddings/oleObject47.bin"/><Relationship Id="rId5" Type="http://schemas.openxmlformats.org/officeDocument/2006/relationships/image" Target="../media/image76.wmf"/><Relationship Id="rId6" Type="http://schemas.openxmlformats.org/officeDocument/2006/relationships/oleObject" Target="../embeddings/oleObject48.bin"/><Relationship Id="rId7" Type="http://schemas.openxmlformats.org/officeDocument/2006/relationships/image" Target="../media/image73.wmf"/><Relationship Id="rId8" Type="http://schemas.openxmlformats.org/officeDocument/2006/relationships/oleObject" Target="../embeddings/oleObject49.bin"/><Relationship Id="rId9" Type="http://schemas.openxmlformats.org/officeDocument/2006/relationships/image" Target="../media/image74.wmf"/><Relationship Id="rId10" Type="http://schemas.openxmlformats.org/officeDocument/2006/relationships/oleObject" Target="../embeddings/oleObject50.bin"/><Relationship Id="rId11" Type="http://schemas.openxmlformats.org/officeDocument/2006/relationships/image" Target="../media/image78.e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png"/><Relationship Id="rId3"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image" Target="../media/image83.gif"/><Relationship Id="rId4" Type="http://schemas.openxmlformats.org/officeDocument/2006/relationships/image" Target="../media/image84.gif"/><Relationship Id="rId5" Type="http://schemas.openxmlformats.org/officeDocument/2006/relationships/oleObject" Target="../embeddings/oleObject51.bin"/><Relationship Id="rId6" Type="http://schemas.openxmlformats.org/officeDocument/2006/relationships/image" Target="../media/image81.wmf"/><Relationship Id="rId7" Type="http://schemas.openxmlformats.org/officeDocument/2006/relationships/oleObject" Target="../embeddings/oleObject52.bin"/><Relationship Id="rId8" Type="http://schemas.openxmlformats.org/officeDocument/2006/relationships/image" Target="../media/image82.wmf"/><Relationship Id="rId9" Type="http://schemas.openxmlformats.org/officeDocument/2006/relationships/image" Target="../media/image85.png"/><Relationship Id="rId1" Type="http://schemas.openxmlformats.org/officeDocument/2006/relationships/vmlDrawing" Target="../drawings/vmlDrawing23.vml"/><Relationship Id="rId2"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3.bin"/><Relationship Id="rId4" Type="http://schemas.openxmlformats.org/officeDocument/2006/relationships/image" Target="../media/image86.wmf"/><Relationship Id="rId5" Type="http://schemas.openxmlformats.org/officeDocument/2006/relationships/image" Target="../media/image87.gif"/><Relationship Id="rId6" Type="http://schemas.openxmlformats.org/officeDocument/2006/relationships/image" Target="../media/image88.gif"/><Relationship Id="rId7" Type="http://schemas.openxmlformats.org/officeDocument/2006/relationships/oleObject" Target="../embeddings/oleObject54.bin"/><Relationship Id="rId8" Type="http://schemas.openxmlformats.org/officeDocument/2006/relationships/image" Target="../media/image82.wmf"/><Relationship Id="rId1" Type="http://schemas.openxmlformats.org/officeDocument/2006/relationships/vmlDrawing" Target="../drawings/vmlDrawing24.vml"/><Relationship Id="rId2"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9.gif"/><Relationship Id="rId3" Type="http://schemas.openxmlformats.org/officeDocument/2006/relationships/image" Target="../media/image9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5.bin"/><Relationship Id="rId4" Type="http://schemas.openxmlformats.org/officeDocument/2006/relationships/image" Target="../media/image91.wmf"/><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51520" y="2060848"/>
            <a:ext cx="8568952" cy="2088232"/>
          </a:xfrm>
        </p:spPr>
        <p:txBody>
          <a:bodyPr/>
          <a:lstStyle/>
          <a:p>
            <a:pPr>
              <a:spcAft>
                <a:spcPct val="30000"/>
              </a:spcAft>
            </a:pPr>
            <a:r>
              <a:rPr lang="en-GB" b="1" dirty="0" smtClean="0">
                <a:solidFill>
                  <a:srgbClr val="000090"/>
                </a:solidFill>
                <a:effectLst>
                  <a:outerShdw blurRad="50800" dist="38100" dir="18900000" algn="bl" rotWithShape="0">
                    <a:prstClr val="black">
                      <a:alpha val="40000"/>
                    </a:prstClr>
                  </a:outerShdw>
                </a:effectLst>
              </a:rPr>
              <a:t>Modelling Cellular </a:t>
            </a:r>
            <a:r>
              <a:rPr lang="en-GB" b="1" dirty="0">
                <a:solidFill>
                  <a:srgbClr val="000090"/>
                </a:solidFill>
                <a:effectLst>
                  <a:outerShdw blurRad="50800" dist="38100" dir="18900000" algn="bl" rotWithShape="0">
                    <a:prstClr val="black">
                      <a:alpha val="40000"/>
                    </a:prstClr>
                  </a:outerShdw>
                </a:effectLst>
              </a:rPr>
              <a:t>Excitability</a:t>
            </a:r>
            <a:endParaRPr lang="en-US" sz="2000" b="1" dirty="0">
              <a:solidFill>
                <a:srgbClr val="000090"/>
              </a:solidFill>
              <a:effectLst>
                <a:outerShdw blurRad="50800" dist="38100" dir="18900000" algn="bl" rotWithShape="0">
                  <a:prstClr val="black">
                    <a:alpha val="40000"/>
                  </a:prstClr>
                </a:outerShdw>
              </a:effectLst>
            </a:endParaRPr>
          </a:p>
        </p:txBody>
      </p:sp>
      <p:sp>
        <p:nvSpPr>
          <p:cNvPr id="3" name="Text Box 1"/>
          <p:cNvSpPr txBox="1">
            <a:spLocks noChangeArrowheads="1"/>
          </p:cNvSpPr>
          <p:nvPr/>
        </p:nvSpPr>
        <p:spPr bwMode="auto">
          <a:xfrm>
            <a:off x="755576" y="5949280"/>
            <a:ext cx="7543800" cy="36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rPr>
              <a:t>Basic reference: Keener and </a:t>
            </a:r>
            <a:r>
              <a:rPr kumimoji="0" lang="en-US" sz="18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rPr>
              <a:t>Sneyd</a:t>
            </a:r>
            <a:r>
              <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rPr>
              <a:t>, Mathematical Physiology</a:t>
            </a:r>
            <a:endPar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7388" y="44624"/>
            <a:ext cx="7772400" cy="792162"/>
          </a:xfrm>
        </p:spPr>
        <p:txBody>
          <a:bodyPr/>
          <a:lstStyle/>
          <a:p>
            <a:pPr algn="l"/>
            <a:r>
              <a:rPr lang="en-US" b="1" dirty="0">
                <a:solidFill>
                  <a:schemeClr val="accent2"/>
                </a:solidFill>
                <a:effectLst>
                  <a:outerShdw blurRad="38100" dist="38100" dir="2700000" algn="tl">
                    <a:srgbClr val="C0C0C0"/>
                  </a:outerShdw>
                </a:effectLst>
              </a:rPr>
              <a:t>The Nernst equation</a:t>
            </a:r>
          </a:p>
        </p:txBody>
      </p:sp>
      <p:graphicFrame>
        <p:nvGraphicFramePr>
          <p:cNvPr id="17411" name="Object 3"/>
          <p:cNvGraphicFramePr>
            <a:graphicFrameLocks noChangeAspect="1"/>
          </p:cNvGraphicFramePr>
          <p:nvPr/>
        </p:nvGraphicFramePr>
        <p:xfrm>
          <a:off x="971600" y="3501008"/>
          <a:ext cx="2709862" cy="925512"/>
        </p:xfrm>
        <a:graphic>
          <a:graphicData uri="http://schemas.openxmlformats.org/presentationml/2006/ole">
            <mc:AlternateContent xmlns:mc="http://schemas.openxmlformats.org/markup-compatibility/2006">
              <mc:Choice xmlns:v="urn:schemas-microsoft-com:vml" Requires="v">
                <p:oleObj spid="_x0000_s226344" name="Equation" r:id="rId3" imgW="1409400" imgH="482400" progId="Equation.3">
                  <p:embed/>
                </p:oleObj>
              </mc:Choice>
              <mc:Fallback>
                <p:oleObj name="Equation" r:id="rId3" imgW="140940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501008"/>
                        <a:ext cx="2709862" cy="92551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7412" name="Text Box 4"/>
          <p:cNvSpPr txBox="1">
            <a:spLocks noChangeArrowheads="1"/>
          </p:cNvSpPr>
          <p:nvPr/>
        </p:nvSpPr>
        <p:spPr bwMode="auto">
          <a:xfrm>
            <a:off x="683568" y="4549676"/>
            <a:ext cx="7918648" cy="2031325"/>
          </a:xfrm>
          <a:prstGeom prst="rect">
            <a:avLst/>
          </a:prstGeom>
          <a:noFill/>
          <a:ln w="9525">
            <a:noFill/>
            <a:miter lim="800000"/>
            <a:headEnd/>
            <a:tailEnd/>
          </a:ln>
          <a:effectLst/>
        </p:spPr>
        <p:txBody>
          <a:bodyPr wrap="square">
            <a:spAutoFit/>
          </a:bodyPr>
          <a:lstStyle/>
          <a:p>
            <a:pPr eaLnBrk="0" hangingPunct="0"/>
            <a:r>
              <a:rPr lang="en-GB" dirty="0" smtClean="0">
                <a:effectLst>
                  <a:outerShdw blurRad="38100" dist="38100" dir="2700000" algn="tl">
                    <a:srgbClr val="C0C0C0"/>
                  </a:outerShdw>
                </a:effectLst>
              </a:rPr>
              <a:t>Equilibrium is reached when the electric field exactly balances the diffusion of S. In the case of a single ion species the net current is zero at the </a:t>
            </a:r>
            <a:r>
              <a:rPr lang="en-GB" dirty="0" err="1" smtClean="0">
                <a:effectLst>
                  <a:outerShdw blurRad="38100" dist="38100" dir="2700000" algn="tl">
                    <a:srgbClr val="C0C0C0"/>
                  </a:outerShdw>
                </a:effectLst>
              </a:rPr>
              <a:t>Nernst</a:t>
            </a:r>
            <a:r>
              <a:rPr lang="en-GB" dirty="0" smtClean="0">
                <a:effectLst>
                  <a:outerShdw blurRad="38100" dist="38100" dir="2700000" algn="tl">
                    <a:srgbClr val="C0C0C0"/>
                  </a:outerShdw>
                </a:effectLst>
              </a:rPr>
              <a:t> potential. However this is not true when more than one type of ions can cross the membrane. </a:t>
            </a:r>
          </a:p>
          <a:p>
            <a:pPr eaLnBrk="0" hangingPunct="0"/>
            <a:endParaRPr lang="en-US" b="1" dirty="0" smtClean="0">
              <a:effectLst>
                <a:outerShdw blurRad="38100" dist="38100" dir="2700000" algn="tl">
                  <a:srgbClr val="C0C0C0"/>
                </a:outerShdw>
              </a:effectLst>
            </a:endParaRPr>
          </a:p>
          <a:p>
            <a:pPr eaLnBrk="0" hangingPunct="0"/>
            <a:r>
              <a:rPr lang="en-US" b="1" dirty="0" smtClean="0">
                <a:solidFill>
                  <a:srgbClr val="FF0000"/>
                </a:solidFill>
                <a:effectLst>
                  <a:outerShdw blurRad="38100" dist="38100" dir="2700000" algn="tl">
                    <a:srgbClr val="C0C0C0"/>
                  </a:outerShdw>
                </a:effectLst>
              </a:rPr>
              <a:t>Note</a:t>
            </a:r>
            <a:r>
              <a:rPr lang="en-US" b="1" dirty="0">
                <a:solidFill>
                  <a:srgbClr val="FF0000"/>
                </a:solidFill>
                <a:effectLst>
                  <a:outerShdw blurRad="38100" dist="38100" dir="2700000" algn="tl">
                    <a:srgbClr val="C0C0C0"/>
                  </a:outerShdw>
                </a:effectLst>
              </a:rPr>
              <a:t>: equilibrium only. Tells us nothing about the current. In addition, there is very little actual ion transfer from side to side. </a:t>
            </a:r>
            <a:endParaRPr lang="en-US" b="1" dirty="0" smtClean="0">
              <a:effectLst>
                <a:outerShdw blurRad="50800" dist="38100" algn="tr" rotWithShape="0">
                  <a:prstClr val="black">
                    <a:alpha val="40000"/>
                  </a:prstClr>
                </a:outerShdw>
              </a:effectLst>
            </a:endParaRPr>
          </a:p>
        </p:txBody>
      </p:sp>
      <p:grpSp>
        <p:nvGrpSpPr>
          <p:cNvPr id="17413" name="Group 5"/>
          <p:cNvGrpSpPr>
            <a:grpSpLocks/>
          </p:cNvGrpSpPr>
          <p:nvPr/>
        </p:nvGrpSpPr>
        <p:grpSpPr bwMode="auto">
          <a:xfrm>
            <a:off x="1981200" y="1124124"/>
            <a:ext cx="5029200" cy="2322513"/>
            <a:chOff x="1248" y="1248"/>
            <a:chExt cx="3168" cy="1463"/>
          </a:xfrm>
        </p:grpSpPr>
        <p:sp>
          <p:nvSpPr>
            <p:cNvPr id="17414" name="Line 6"/>
            <p:cNvSpPr>
              <a:spLocks noChangeShapeType="1"/>
            </p:cNvSpPr>
            <p:nvPr/>
          </p:nvSpPr>
          <p:spPr bwMode="auto">
            <a:xfrm flipH="1">
              <a:off x="2832" y="1252"/>
              <a:ext cx="1" cy="956"/>
            </a:xfrm>
            <a:prstGeom prst="line">
              <a:avLst/>
            </a:prstGeom>
            <a:noFill/>
            <a:ln w="34925">
              <a:solidFill>
                <a:schemeClr val="tx1"/>
              </a:solidFill>
              <a:round/>
              <a:headEnd/>
              <a:tailEnd/>
            </a:ln>
            <a:effectLst/>
          </p:spPr>
          <p:txBody>
            <a:bodyPr wrap="none" anchor="ctr"/>
            <a:lstStyle/>
            <a:p>
              <a:endParaRPr lang="en-US"/>
            </a:p>
          </p:txBody>
        </p:sp>
        <p:sp>
          <p:nvSpPr>
            <p:cNvPr id="17415" name="Text Box 7"/>
            <p:cNvSpPr txBox="1">
              <a:spLocks noChangeArrowheads="1"/>
            </p:cNvSpPr>
            <p:nvPr/>
          </p:nvSpPr>
          <p:spPr bwMode="auto">
            <a:xfrm>
              <a:off x="3265" y="1300"/>
              <a:ext cx="935" cy="288"/>
            </a:xfrm>
            <a:prstGeom prst="rect">
              <a:avLst/>
            </a:prstGeom>
            <a:noFill/>
            <a:ln w="9525">
              <a:noFill/>
              <a:miter lim="800000"/>
              <a:headEnd/>
              <a:tailEnd/>
            </a:ln>
            <a:effectLst/>
          </p:spPr>
          <p:txBody>
            <a:bodyPr wrap="none">
              <a:spAutoFit/>
            </a:bodyPr>
            <a:lstStyle/>
            <a:p>
              <a:pPr eaLnBrk="0" hangingPunct="0"/>
              <a:r>
                <a:rPr lang="en-US" sz="2400" b="1">
                  <a:effectLst>
                    <a:outerShdw blurRad="38100" dist="38100" dir="2700000" algn="tl">
                      <a:srgbClr val="C0C0C0"/>
                    </a:outerShdw>
                  </a:effectLst>
                </a:rPr>
                <a:t>[S]</a:t>
              </a:r>
              <a:r>
                <a:rPr lang="en-US" sz="2400" b="1" baseline="-25000">
                  <a:effectLst>
                    <a:outerShdw blurRad="38100" dist="38100" dir="2700000" algn="tl">
                      <a:srgbClr val="C0C0C0"/>
                    </a:outerShdw>
                  </a:effectLst>
                </a:rPr>
                <a:t>e</a:t>
              </a:r>
              <a:r>
                <a:rPr lang="en-US" sz="2400" b="1">
                  <a:effectLst>
                    <a:outerShdw blurRad="38100" dist="38100" dir="2700000" algn="tl">
                      <a:srgbClr val="C0C0C0"/>
                    </a:outerShdw>
                  </a:effectLst>
                </a:rPr>
                <a:t>=[S’]</a:t>
              </a:r>
              <a:r>
                <a:rPr lang="en-US" sz="2400" b="1" baseline="-25000">
                  <a:effectLst>
                    <a:outerShdw blurRad="38100" dist="38100" dir="2700000" algn="tl">
                      <a:srgbClr val="C0C0C0"/>
                    </a:outerShdw>
                  </a:effectLst>
                </a:rPr>
                <a:t>e</a:t>
              </a:r>
              <a:endParaRPr lang="en-US" sz="2400" b="1">
                <a:effectLst>
                  <a:outerShdw blurRad="38100" dist="38100" dir="2700000" algn="tl">
                    <a:srgbClr val="C0C0C0"/>
                  </a:outerShdw>
                </a:effectLst>
              </a:endParaRPr>
            </a:p>
          </p:txBody>
        </p:sp>
        <p:sp>
          <p:nvSpPr>
            <p:cNvPr id="17416" name="Text Box 8"/>
            <p:cNvSpPr txBox="1">
              <a:spLocks noChangeArrowheads="1"/>
            </p:cNvSpPr>
            <p:nvPr/>
          </p:nvSpPr>
          <p:spPr bwMode="auto">
            <a:xfrm>
              <a:off x="1537" y="1300"/>
              <a:ext cx="865" cy="288"/>
            </a:xfrm>
            <a:prstGeom prst="rect">
              <a:avLst/>
            </a:prstGeom>
            <a:noFill/>
            <a:ln w="9525">
              <a:noFill/>
              <a:miter lim="800000"/>
              <a:headEnd/>
              <a:tailEnd/>
            </a:ln>
            <a:effectLst/>
          </p:spPr>
          <p:txBody>
            <a:bodyPr wrap="none">
              <a:spAutoFit/>
            </a:bodyPr>
            <a:lstStyle/>
            <a:p>
              <a:pPr eaLnBrk="0" hangingPunct="0"/>
              <a:r>
                <a:rPr lang="en-US" sz="2400" b="1">
                  <a:effectLst>
                    <a:outerShdw blurRad="38100" dist="38100" dir="2700000" algn="tl">
                      <a:srgbClr val="C0C0C0"/>
                    </a:outerShdw>
                  </a:effectLst>
                </a:rPr>
                <a:t>[S]</a:t>
              </a:r>
              <a:r>
                <a:rPr lang="en-US" sz="2400" b="1" baseline="-25000">
                  <a:effectLst>
                    <a:outerShdw blurRad="38100" dist="38100" dir="2700000" algn="tl">
                      <a:srgbClr val="C0C0C0"/>
                    </a:outerShdw>
                  </a:effectLst>
                </a:rPr>
                <a:t>i</a:t>
              </a:r>
              <a:r>
                <a:rPr lang="en-US" sz="2400" b="1">
                  <a:effectLst>
                    <a:outerShdw blurRad="38100" dist="38100" dir="2700000" algn="tl">
                      <a:srgbClr val="C0C0C0"/>
                    </a:outerShdw>
                  </a:effectLst>
                </a:rPr>
                <a:t>=[S’]</a:t>
              </a:r>
              <a:r>
                <a:rPr lang="en-US" sz="2400" b="1" baseline="-25000">
                  <a:effectLst>
                    <a:outerShdw blurRad="38100" dist="38100" dir="2700000" algn="tl">
                      <a:srgbClr val="C0C0C0"/>
                    </a:outerShdw>
                  </a:effectLst>
                </a:rPr>
                <a:t>i</a:t>
              </a:r>
              <a:endParaRPr lang="en-US" sz="2400" b="1">
                <a:effectLst>
                  <a:outerShdw blurRad="38100" dist="38100" dir="2700000" algn="tl">
                    <a:srgbClr val="C0C0C0"/>
                  </a:outerShdw>
                </a:effectLst>
              </a:endParaRPr>
            </a:p>
          </p:txBody>
        </p:sp>
        <p:sp>
          <p:nvSpPr>
            <p:cNvPr id="17417" name="Text Box 9"/>
            <p:cNvSpPr txBox="1">
              <a:spLocks noChangeArrowheads="1"/>
            </p:cNvSpPr>
            <p:nvPr/>
          </p:nvSpPr>
          <p:spPr bwMode="auto">
            <a:xfrm>
              <a:off x="1863" y="1876"/>
              <a:ext cx="280" cy="288"/>
            </a:xfrm>
            <a:prstGeom prst="rect">
              <a:avLst/>
            </a:prstGeom>
            <a:noFill/>
            <a:ln w="9525">
              <a:noFill/>
              <a:miter lim="800000"/>
              <a:headEnd/>
              <a:tailEnd/>
            </a:ln>
            <a:effectLst/>
          </p:spPr>
          <p:txBody>
            <a:bodyPr wrap="none">
              <a:spAutoFit/>
            </a:bodyPr>
            <a:lstStyle/>
            <a:p>
              <a:pPr eaLnBrk="0" hangingPunct="0"/>
              <a:r>
                <a:rPr lang="en-US" sz="2400" b="1">
                  <a:effectLst>
                    <a:outerShdw blurRad="38100" dist="38100" dir="2700000" algn="tl">
                      <a:srgbClr val="C0C0C0"/>
                    </a:outerShdw>
                  </a:effectLst>
                </a:rPr>
                <a:t>V</a:t>
              </a:r>
              <a:r>
                <a:rPr lang="en-US" sz="2400" b="1" baseline="-25000">
                  <a:effectLst>
                    <a:outerShdw blurRad="38100" dist="38100" dir="2700000" algn="tl">
                      <a:srgbClr val="C0C0C0"/>
                    </a:outerShdw>
                  </a:effectLst>
                </a:rPr>
                <a:t>i</a:t>
              </a:r>
              <a:endParaRPr lang="en-US" sz="2400" b="1">
                <a:effectLst>
                  <a:outerShdw blurRad="38100" dist="38100" dir="2700000" algn="tl">
                    <a:srgbClr val="C0C0C0"/>
                  </a:outerShdw>
                </a:effectLst>
              </a:endParaRPr>
            </a:p>
          </p:txBody>
        </p:sp>
        <p:sp>
          <p:nvSpPr>
            <p:cNvPr id="17418" name="Text Box 10"/>
            <p:cNvSpPr txBox="1">
              <a:spLocks noChangeArrowheads="1"/>
            </p:cNvSpPr>
            <p:nvPr/>
          </p:nvSpPr>
          <p:spPr bwMode="auto">
            <a:xfrm>
              <a:off x="3505" y="1876"/>
              <a:ext cx="315" cy="288"/>
            </a:xfrm>
            <a:prstGeom prst="rect">
              <a:avLst/>
            </a:prstGeom>
            <a:noFill/>
            <a:ln w="9525">
              <a:noFill/>
              <a:miter lim="800000"/>
              <a:headEnd/>
              <a:tailEnd/>
            </a:ln>
            <a:effectLst/>
          </p:spPr>
          <p:txBody>
            <a:bodyPr wrap="none">
              <a:spAutoFit/>
            </a:bodyPr>
            <a:lstStyle/>
            <a:p>
              <a:pPr eaLnBrk="0" hangingPunct="0"/>
              <a:r>
                <a:rPr lang="en-US" sz="2400" b="1">
                  <a:effectLst>
                    <a:outerShdw blurRad="38100" dist="38100" dir="2700000" algn="tl">
                      <a:srgbClr val="C0C0C0"/>
                    </a:outerShdw>
                  </a:effectLst>
                </a:rPr>
                <a:t>V</a:t>
              </a:r>
              <a:r>
                <a:rPr lang="en-US" sz="2400" b="1" baseline="-25000">
                  <a:effectLst>
                    <a:outerShdw blurRad="38100" dist="38100" dir="2700000" algn="tl">
                      <a:srgbClr val="C0C0C0"/>
                    </a:outerShdw>
                  </a:effectLst>
                </a:rPr>
                <a:t>e</a:t>
              </a:r>
              <a:endParaRPr lang="en-US" sz="2400" b="1">
                <a:effectLst>
                  <a:outerShdw blurRad="38100" dist="38100" dir="2700000" algn="tl">
                    <a:srgbClr val="C0C0C0"/>
                  </a:outerShdw>
                </a:effectLst>
              </a:endParaRPr>
            </a:p>
          </p:txBody>
        </p:sp>
        <p:sp>
          <p:nvSpPr>
            <p:cNvPr id="17419" name="Text Box 11"/>
            <p:cNvSpPr txBox="1">
              <a:spLocks noChangeArrowheads="1"/>
            </p:cNvSpPr>
            <p:nvPr/>
          </p:nvSpPr>
          <p:spPr bwMode="auto">
            <a:xfrm>
              <a:off x="1519" y="2304"/>
              <a:ext cx="2858" cy="407"/>
            </a:xfrm>
            <a:prstGeom prst="rect">
              <a:avLst/>
            </a:prstGeom>
            <a:noFill/>
            <a:ln w="9525">
              <a:noFill/>
              <a:miter lim="800000"/>
              <a:headEnd/>
              <a:tailEnd/>
            </a:ln>
            <a:effectLst/>
          </p:spPr>
          <p:txBody>
            <a:bodyPr wrap="square">
              <a:spAutoFit/>
            </a:bodyPr>
            <a:lstStyle/>
            <a:p>
              <a:pPr eaLnBrk="0" hangingPunct="0"/>
              <a:r>
                <a:rPr lang="en-US" b="1" dirty="0">
                  <a:effectLst>
                    <a:outerShdw blurRad="38100" dist="38100" dir="2700000" algn="tl">
                      <a:srgbClr val="C0C0C0"/>
                    </a:outerShdw>
                  </a:effectLst>
                </a:rPr>
                <a:t>Permeable to </a:t>
              </a:r>
              <a:r>
                <a:rPr lang="en-US" b="1" dirty="0" smtClean="0">
                  <a:effectLst>
                    <a:outerShdw blurRad="38100" dist="38100" dir="2700000" algn="tl">
                      <a:srgbClr val="C0C0C0"/>
                    </a:outerShdw>
                  </a:effectLst>
                </a:rPr>
                <a:t>S, but not </a:t>
              </a:r>
              <a:r>
                <a:rPr lang="en-US" b="1" dirty="0">
                  <a:effectLst>
                    <a:outerShdw blurRad="38100" dist="38100" dir="2700000" algn="tl">
                      <a:srgbClr val="C0C0C0"/>
                    </a:outerShdw>
                  </a:effectLst>
                </a:rPr>
                <a:t>S</a:t>
              </a:r>
              <a:r>
                <a:rPr lang="en-US" b="1" dirty="0" smtClean="0">
                  <a:effectLst>
                    <a:outerShdw blurRad="38100" dist="38100" dir="2700000" algn="tl">
                      <a:srgbClr val="C0C0C0"/>
                    </a:outerShdw>
                  </a:effectLst>
                </a:rPr>
                <a:t>’; S and S’ have opposite charge</a:t>
              </a:r>
              <a:endParaRPr lang="en-US" b="1" dirty="0">
                <a:effectLst>
                  <a:outerShdw blurRad="38100" dist="38100" dir="2700000" algn="tl">
                    <a:srgbClr val="C0C0C0"/>
                  </a:outerShdw>
                </a:effectLst>
              </a:endParaRPr>
            </a:p>
          </p:txBody>
        </p:sp>
        <p:sp>
          <p:nvSpPr>
            <p:cNvPr id="17420" name="Rectangle 12"/>
            <p:cNvSpPr>
              <a:spLocks noChangeArrowheads="1"/>
            </p:cNvSpPr>
            <p:nvPr/>
          </p:nvSpPr>
          <p:spPr bwMode="auto">
            <a:xfrm>
              <a:off x="1248" y="1248"/>
              <a:ext cx="1584" cy="960"/>
            </a:xfrm>
            <a:prstGeom prst="rect">
              <a:avLst/>
            </a:prstGeom>
            <a:noFill/>
            <a:ln w="25400">
              <a:solidFill>
                <a:schemeClr val="tx1"/>
              </a:solidFill>
              <a:miter lim="800000"/>
              <a:headEnd/>
              <a:tailEnd/>
            </a:ln>
            <a:effectLst/>
          </p:spPr>
          <p:txBody>
            <a:bodyPr wrap="none" anchor="ctr"/>
            <a:lstStyle/>
            <a:p>
              <a:endParaRPr lang="en-US"/>
            </a:p>
          </p:txBody>
        </p:sp>
        <p:sp>
          <p:nvSpPr>
            <p:cNvPr id="17421" name="Rectangle 13"/>
            <p:cNvSpPr>
              <a:spLocks noChangeArrowheads="1"/>
            </p:cNvSpPr>
            <p:nvPr/>
          </p:nvSpPr>
          <p:spPr bwMode="auto">
            <a:xfrm>
              <a:off x="2832" y="1248"/>
              <a:ext cx="1584" cy="960"/>
            </a:xfrm>
            <a:prstGeom prst="rect">
              <a:avLst/>
            </a:prstGeom>
            <a:noFill/>
            <a:ln w="25400">
              <a:solidFill>
                <a:schemeClr val="tx1"/>
              </a:solidFill>
              <a:miter lim="800000"/>
              <a:headEnd/>
              <a:tailEnd/>
            </a:ln>
            <a:effectLst/>
          </p:spPr>
          <p:txBody>
            <a:bodyPr wrap="none" anchor="ctr"/>
            <a:lstStyle/>
            <a:p>
              <a:endParaRPr lang="en-US"/>
            </a:p>
          </p:txBody>
        </p:sp>
        <p:sp>
          <p:nvSpPr>
            <p:cNvPr id="17422" name="Line 14"/>
            <p:cNvSpPr>
              <a:spLocks noChangeShapeType="1"/>
            </p:cNvSpPr>
            <p:nvPr/>
          </p:nvSpPr>
          <p:spPr bwMode="auto">
            <a:xfrm>
              <a:off x="2880" y="2016"/>
              <a:ext cx="336" cy="336"/>
            </a:xfrm>
            <a:prstGeom prst="line">
              <a:avLst/>
            </a:prstGeom>
            <a:noFill/>
            <a:ln w="25400">
              <a:solidFill>
                <a:schemeClr val="tx1"/>
              </a:solidFill>
              <a:round/>
              <a:headEnd type="stealth" w="med" len="med"/>
              <a:tailEnd/>
            </a:ln>
            <a:effectLst/>
          </p:spPr>
          <p:txBody>
            <a:bodyPr wrap="none" anchor="ctr"/>
            <a:lstStyle/>
            <a:p>
              <a:endParaRPr lang="en-US"/>
            </a:p>
          </p:txBody>
        </p:sp>
      </p:grpSp>
      <p:sp>
        <p:nvSpPr>
          <p:cNvPr id="17423" name="Text Box 15"/>
          <p:cNvSpPr txBox="1">
            <a:spLocks noChangeArrowheads="1"/>
          </p:cNvSpPr>
          <p:nvPr/>
        </p:nvSpPr>
        <p:spPr bwMode="auto">
          <a:xfrm>
            <a:off x="3851920" y="3717032"/>
            <a:ext cx="3332163" cy="457200"/>
          </a:xfrm>
          <a:prstGeom prst="rect">
            <a:avLst/>
          </a:prstGeom>
          <a:noFill/>
          <a:ln w="9525">
            <a:noFill/>
            <a:miter lim="800000"/>
            <a:headEnd/>
            <a:tailEnd/>
          </a:ln>
          <a:effectLst/>
        </p:spPr>
        <p:txBody>
          <a:bodyPr wrap="none">
            <a:spAutoFit/>
          </a:bodyPr>
          <a:lstStyle/>
          <a:p>
            <a:pPr eaLnBrk="0" hangingPunct="0"/>
            <a:r>
              <a:rPr lang="en-US" sz="2400" b="1" dirty="0">
                <a:effectLst>
                  <a:outerShdw blurRad="38100" dist="38100" dir="2700000" algn="tl">
                    <a:srgbClr val="C0C0C0"/>
                  </a:outerShdw>
                </a:effectLst>
              </a:rPr>
              <a:t>(The Nernst potential)</a:t>
            </a:r>
          </a:p>
        </p:txBody>
      </p:sp>
    </p:spTree>
    <p:extLst>
      <p:ext uri="{BB962C8B-B14F-4D97-AF65-F5344CB8AC3E}">
        <p14:creationId xmlns:p14="http://schemas.microsoft.com/office/powerpoint/2010/main" val="25181103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4213" y="188913"/>
            <a:ext cx="7772400" cy="1143000"/>
          </a:xfrm>
        </p:spPr>
        <p:txBody>
          <a:bodyPr/>
          <a:lstStyle/>
          <a:p>
            <a:pPr algn="l"/>
            <a:r>
              <a:rPr lang="en-US" sz="3600" b="1">
                <a:solidFill>
                  <a:schemeClr val="accent2"/>
                </a:solidFill>
                <a:effectLst>
                  <a:outerShdw blurRad="38100" dist="38100" dir="2700000" algn="tl">
                    <a:srgbClr val="C0C0C0"/>
                  </a:outerShdw>
                </a:effectLst>
              </a:rPr>
              <a:t>Resting potential</a:t>
            </a:r>
          </a:p>
        </p:txBody>
      </p:sp>
      <p:sp>
        <p:nvSpPr>
          <p:cNvPr id="6147" name="Text Box 3"/>
          <p:cNvSpPr txBox="1">
            <a:spLocks noChangeArrowheads="1"/>
          </p:cNvSpPr>
          <p:nvPr/>
        </p:nvSpPr>
        <p:spPr bwMode="auto">
          <a:xfrm>
            <a:off x="758825" y="1196975"/>
            <a:ext cx="7407275" cy="2014538"/>
          </a:xfrm>
          <a:prstGeom prst="rect">
            <a:avLst/>
          </a:prstGeom>
          <a:noFill/>
          <a:ln w="9525">
            <a:noFill/>
            <a:miter lim="800000"/>
            <a:headEnd/>
            <a:tailEnd/>
          </a:ln>
          <a:effectLst/>
        </p:spPr>
        <p:txBody>
          <a:bodyPr>
            <a:spAutoFit/>
          </a:bodyPr>
          <a:lstStyle/>
          <a:p>
            <a:pPr eaLnBrk="0" hangingPunct="0">
              <a:buFontTx/>
              <a:buChar char="•"/>
            </a:pPr>
            <a:r>
              <a:rPr lang="en-US" b="1">
                <a:effectLst>
                  <a:outerShdw blurRad="38100" dist="38100" dir="2700000" algn="tl">
                    <a:srgbClr val="C0C0C0"/>
                  </a:outerShdw>
                </a:effectLst>
              </a:rPr>
              <a:t> No ions are at equilibrium, so there are continual background currents. At steady-state, the net current is zero, not the individual currents.</a:t>
            </a:r>
          </a:p>
          <a:p>
            <a:pPr eaLnBrk="0" hangingPunct="0">
              <a:buFontTx/>
              <a:buChar char="•"/>
            </a:pPr>
            <a:r>
              <a:rPr lang="en-US" b="1">
                <a:effectLst>
                  <a:outerShdw blurRad="38100" dist="38100" dir="2700000" algn="tl">
                    <a:srgbClr val="C0C0C0"/>
                  </a:outerShdw>
                </a:effectLst>
              </a:rPr>
              <a:t> The pumps must work continually to maintain these concentration differences and the cell integrity.</a:t>
            </a:r>
          </a:p>
          <a:p>
            <a:pPr eaLnBrk="0" hangingPunct="0">
              <a:buFontTx/>
              <a:buChar char="•"/>
            </a:pPr>
            <a:r>
              <a:rPr lang="en-US" b="1">
                <a:effectLst>
                  <a:outerShdw blurRad="38100" dist="38100" dir="2700000" algn="tl">
                    <a:srgbClr val="C0C0C0"/>
                  </a:outerShdw>
                </a:effectLst>
              </a:rPr>
              <a:t> The resting membrane potential depends on the model used for the ionic currents.</a:t>
            </a:r>
          </a:p>
        </p:txBody>
      </p:sp>
      <p:graphicFrame>
        <p:nvGraphicFramePr>
          <p:cNvPr id="6148" name="Object 4"/>
          <p:cNvGraphicFramePr>
            <a:graphicFrameLocks noChangeAspect="1"/>
          </p:cNvGraphicFramePr>
          <p:nvPr/>
        </p:nvGraphicFramePr>
        <p:xfrm>
          <a:off x="758825" y="3352800"/>
          <a:ext cx="5811838" cy="652463"/>
        </p:xfrm>
        <a:graphic>
          <a:graphicData uri="http://schemas.openxmlformats.org/presentationml/2006/ole">
            <mc:AlternateContent xmlns:mc="http://schemas.openxmlformats.org/markup-compatibility/2006">
              <mc:Choice xmlns:v="urn:schemas-microsoft-com:vml" Requires="v">
                <p:oleObj spid="_x0000_s162904" name="Equation" r:id="rId3" imgW="3619500" imgH="406400" progId="Equation.3">
                  <p:embed/>
                </p:oleObj>
              </mc:Choice>
              <mc:Fallback>
                <p:oleObj name="Equation" r:id="rId3" imgW="3619500" imgH="406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25" y="3352800"/>
                        <a:ext cx="5811838" cy="65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5"/>
          <p:cNvGraphicFramePr>
            <a:graphicFrameLocks noChangeAspect="1"/>
          </p:cNvGraphicFramePr>
          <p:nvPr/>
        </p:nvGraphicFramePr>
        <p:xfrm>
          <a:off x="720725" y="4513263"/>
          <a:ext cx="7048500" cy="1446212"/>
        </p:xfrm>
        <a:graphic>
          <a:graphicData uri="http://schemas.openxmlformats.org/presentationml/2006/ole">
            <mc:AlternateContent xmlns:mc="http://schemas.openxmlformats.org/markup-compatibility/2006">
              <mc:Choice xmlns:v="urn:schemas-microsoft-com:vml" Requires="v">
                <p:oleObj spid="_x0000_s162905" name="Equation" r:id="rId5" imgW="4699000" imgH="965200" progId="Equation.3">
                  <p:embed/>
                </p:oleObj>
              </mc:Choice>
              <mc:Fallback>
                <p:oleObj name="Equation" r:id="rId5" imgW="4699000" imgH="965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 y="4513263"/>
                        <a:ext cx="7048500" cy="1446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0" name="Text Box 6"/>
          <p:cNvSpPr txBox="1">
            <a:spLocks noChangeArrowheads="1"/>
          </p:cNvSpPr>
          <p:nvPr/>
        </p:nvSpPr>
        <p:spPr bwMode="auto">
          <a:xfrm>
            <a:off x="6732588" y="3352800"/>
            <a:ext cx="2362200" cy="581025"/>
          </a:xfrm>
          <a:prstGeom prst="rect">
            <a:avLst/>
          </a:prstGeom>
          <a:noFill/>
          <a:ln w="9525">
            <a:noFill/>
            <a:miter lim="800000"/>
            <a:headEnd/>
            <a:tailEnd/>
          </a:ln>
          <a:effectLst/>
        </p:spPr>
        <p:txBody>
          <a:bodyPr>
            <a:spAutoFit/>
          </a:bodyPr>
          <a:lstStyle/>
          <a:p>
            <a:pPr eaLnBrk="0" hangingPunct="0"/>
            <a:r>
              <a:rPr lang="en-US" sz="1600" b="1">
                <a:effectLst>
                  <a:outerShdw blurRad="38100" dist="38100" dir="2700000" algn="tl">
                    <a:srgbClr val="C0C0C0"/>
                  </a:outerShdw>
                </a:effectLst>
              </a:rPr>
              <a:t>linear current model </a:t>
            </a:r>
          </a:p>
          <a:p>
            <a:pPr eaLnBrk="0" hangingPunct="0"/>
            <a:r>
              <a:rPr lang="en-US" sz="1600" b="1">
                <a:effectLst>
                  <a:outerShdw blurRad="38100" dist="38100" dir="2700000" algn="tl">
                    <a:srgbClr val="C0C0C0"/>
                  </a:outerShdw>
                </a:effectLst>
              </a:rPr>
              <a:t>(long channel limit)</a:t>
            </a:r>
          </a:p>
        </p:txBody>
      </p:sp>
      <p:sp>
        <p:nvSpPr>
          <p:cNvPr id="6151" name="Text Box 7"/>
          <p:cNvSpPr txBox="1">
            <a:spLocks noChangeArrowheads="1"/>
          </p:cNvSpPr>
          <p:nvPr/>
        </p:nvSpPr>
        <p:spPr bwMode="auto">
          <a:xfrm>
            <a:off x="6321425" y="5503863"/>
            <a:ext cx="2128838" cy="825500"/>
          </a:xfrm>
          <a:prstGeom prst="rect">
            <a:avLst/>
          </a:prstGeom>
          <a:noFill/>
          <a:ln w="9525">
            <a:noFill/>
            <a:miter lim="800000"/>
            <a:headEnd/>
            <a:tailEnd/>
          </a:ln>
          <a:effectLst/>
        </p:spPr>
        <p:txBody>
          <a:bodyPr>
            <a:spAutoFit/>
          </a:bodyPr>
          <a:lstStyle/>
          <a:p>
            <a:pPr eaLnBrk="0" hangingPunct="0"/>
            <a:r>
              <a:rPr lang="en-US" sz="1600" b="1">
                <a:effectLst>
                  <a:outerShdw blurRad="38100" dist="38100" dir="2700000" algn="tl">
                    <a:srgbClr val="C0C0C0"/>
                  </a:outerShdw>
                </a:effectLst>
              </a:rPr>
              <a:t>GHK current model </a:t>
            </a:r>
          </a:p>
          <a:p>
            <a:pPr eaLnBrk="0" hangingPunct="0"/>
            <a:r>
              <a:rPr lang="en-US" sz="1600" b="1">
                <a:effectLst>
                  <a:outerShdw blurRad="38100" dist="38100" dir="2700000" algn="tl">
                    <a:srgbClr val="C0C0C0"/>
                  </a:outerShdw>
                </a:effectLst>
              </a:rPr>
              <a:t>(short channel limit)</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88913"/>
            <a:ext cx="7772400" cy="1430337"/>
          </a:xfrm>
        </p:spPr>
        <p:txBody>
          <a:bodyPr/>
          <a:lstStyle/>
          <a:p>
            <a:pPr algn="l"/>
            <a:r>
              <a:rPr lang="en-US" b="1" dirty="0">
                <a:solidFill>
                  <a:schemeClr val="accent2"/>
                </a:solidFill>
                <a:effectLst>
                  <a:outerShdw blurRad="50800" dist="38100" dir="18900000" algn="bl" rotWithShape="0">
                    <a:prstClr val="black">
                      <a:alpha val="40000"/>
                    </a:prstClr>
                  </a:outerShdw>
                </a:effectLst>
              </a:rPr>
              <a:t>Electrical circuit model of cell membrane</a:t>
            </a:r>
          </a:p>
        </p:txBody>
      </p:sp>
      <p:pic>
        <p:nvPicPr>
          <p:cNvPr id="19459" name="Picture 3"/>
          <p:cNvPicPr>
            <a:picLocks noChangeAspect="1" noChangeArrowheads="1"/>
          </p:cNvPicPr>
          <p:nvPr/>
        </p:nvPicPr>
        <p:blipFill>
          <a:blip r:embed="rId3" cstate="print"/>
          <a:srcRect/>
          <a:stretch>
            <a:fillRect/>
          </a:stretch>
        </p:blipFill>
        <p:spPr bwMode="auto">
          <a:xfrm>
            <a:off x="2133600" y="1557338"/>
            <a:ext cx="4964113" cy="3294062"/>
          </a:xfrm>
          <a:prstGeom prst="rect">
            <a:avLst/>
          </a:prstGeom>
          <a:noFill/>
        </p:spPr>
      </p:pic>
      <p:graphicFrame>
        <p:nvGraphicFramePr>
          <p:cNvPr id="19460" name="Object 4"/>
          <p:cNvGraphicFramePr>
            <a:graphicFrameLocks noChangeAspect="1"/>
          </p:cNvGraphicFramePr>
          <p:nvPr/>
        </p:nvGraphicFramePr>
        <p:xfrm>
          <a:off x="3232150" y="5197475"/>
          <a:ext cx="2254250" cy="1279525"/>
        </p:xfrm>
        <a:graphic>
          <a:graphicData uri="http://schemas.openxmlformats.org/presentationml/2006/ole">
            <mc:AlternateContent xmlns:mc="http://schemas.openxmlformats.org/markup-compatibility/2006">
              <mc:Choice xmlns:v="urn:schemas-microsoft-com:vml" Requires="v">
                <p:oleObj spid="_x0000_s1064" name="Equation" r:id="rId4" imgW="1028700" imgH="584200" progId="Equation.3">
                  <p:embed/>
                </p:oleObj>
              </mc:Choice>
              <mc:Fallback>
                <p:oleObj name="Equation" r:id="rId4" imgW="1028700" imgH="584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2150" y="5197475"/>
                        <a:ext cx="2254250" cy="1279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1" name="Line 5"/>
          <p:cNvSpPr>
            <a:spLocks noChangeShapeType="1"/>
          </p:cNvSpPr>
          <p:nvPr/>
        </p:nvSpPr>
        <p:spPr bwMode="auto">
          <a:xfrm flipV="1">
            <a:off x="1752600" y="3357563"/>
            <a:ext cx="533400" cy="9144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19462" name="Text Box 6"/>
          <p:cNvSpPr txBox="1">
            <a:spLocks noChangeArrowheads="1"/>
          </p:cNvSpPr>
          <p:nvPr/>
        </p:nvSpPr>
        <p:spPr bwMode="auto">
          <a:xfrm>
            <a:off x="685800" y="4271963"/>
            <a:ext cx="3172663" cy="646331"/>
          </a:xfrm>
          <a:prstGeom prst="rect">
            <a:avLst/>
          </a:prstGeom>
          <a:noFill/>
          <a:ln w="9525">
            <a:noFill/>
            <a:miter lim="800000"/>
            <a:headEnd/>
            <a:tailEnd/>
          </a:ln>
          <a:effectLst/>
        </p:spPr>
        <p:txBody>
          <a:bodyPr wrap="none">
            <a:spAutoFit/>
          </a:bodyPr>
          <a:lstStyle/>
          <a:p>
            <a:pPr eaLnBrk="0" hangingPunct="0"/>
            <a:r>
              <a:rPr lang="en-US" b="1" dirty="0">
                <a:solidFill>
                  <a:srgbClr val="FF0000"/>
                </a:solidFill>
                <a:effectLst>
                  <a:outerShdw blurRad="38100" dist="38100" dir="2700000" algn="tl">
                    <a:srgbClr val="C0C0C0"/>
                  </a:outerShdw>
                </a:effectLst>
              </a:rPr>
              <a:t>How to model </a:t>
            </a:r>
          </a:p>
          <a:p>
            <a:pPr eaLnBrk="0" hangingPunct="0"/>
            <a:r>
              <a:rPr lang="en-US" b="1" dirty="0">
                <a:solidFill>
                  <a:srgbClr val="FF0000"/>
                </a:solidFill>
                <a:effectLst>
                  <a:outerShdw blurRad="38100" dist="38100" dir="2700000" algn="tl">
                    <a:srgbClr val="C0C0C0"/>
                  </a:outerShdw>
                </a:effectLst>
              </a:rPr>
              <a:t>this is the crucial </a:t>
            </a:r>
            <a:r>
              <a:rPr lang="en-US" b="1" dirty="0" smtClean="0">
                <a:solidFill>
                  <a:srgbClr val="FF0000"/>
                </a:solidFill>
                <a:effectLst>
                  <a:outerShdw blurRad="38100" dist="38100" dir="2700000" algn="tl">
                    <a:srgbClr val="C0C0C0"/>
                  </a:outerShdw>
                </a:effectLst>
              </a:rPr>
              <a:t>question!</a:t>
            </a:r>
            <a:endParaRPr lang="en-US" b="1" dirty="0">
              <a:solidFill>
                <a:srgbClr val="FF0000"/>
              </a:solidFill>
              <a:effectLst>
                <a:outerShdw blurRad="38100" dist="38100" dir="2700000" algn="tl">
                  <a:srgbClr val="C0C0C0"/>
                </a:outerShdw>
              </a:effectLst>
            </a:endParaRPr>
          </a:p>
        </p:txBody>
      </p:sp>
    </p:spTree>
    <p:extLst>
      <p:ext uri="{BB962C8B-B14F-4D97-AF65-F5344CB8AC3E}">
        <p14:creationId xmlns:p14="http://schemas.microsoft.com/office/powerpoint/2010/main" val="16151293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7388" y="539750"/>
            <a:ext cx="7772400" cy="1143000"/>
          </a:xfrm>
        </p:spPr>
        <p:txBody>
          <a:bodyPr/>
          <a:lstStyle/>
          <a:p>
            <a:pPr algn="l"/>
            <a:r>
              <a:rPr lang="en-US" sz="3600" b="1">
                <a:solidFill>
                  <a:schemeClr val="accent2"/>
                </a:solidFill>
                <a:effectLst>
                  <a:outerShdw blurRad="38100" dist="38100" dir="2700000" algn="tl">
                    <a:srgbClr val="C0C0C0"/>
                  </a:outerShdw>
                </a:effectLst>
              </a:rPr>
              <a:t>Simplifications</a:t>
            </a:r>
          </a:p>
        </p:txBody>
      </p:sp>
      <p:sp>
        <p:nvSpPr>
          <p:cNvPr id="7171" name="Text Box 3"/>
          <p:cNvSpPr txBox="1">
            <a:spLocks noChangeArrowheads="1"/>
          </p:cNvSpPr>
          <p:nvPr/>
        </p:nvSpPr>
        <p:spPr bwMode="auto">
          <a:xfrm>
            <a:off x="690563" y="1700213"/>
            <a:ext cx="7842250" cy="4206875"/>
          </a:xfrm>
          <a:prstGeom prst="rect">
            <a:avLst/>
          </a:prstGeom>
          <a:noFill/>
          <a:ln w="9525">
            <a:noFill/>
            <a:miter lim="800000"/>
            <a:headEnd/>
            <a:tailEnd/>
          </a:ln>
          <a:effectLst/>
        </p:spPr>
        <p:txBody>
          <a:bodyPr>
            <a:spAutoFit/>
          </a:bodyPr>
          <a:lstStyle/>
          <a:p>
            <a:pPr eaLnBrk="0" hangingPunct="0">
              <a:spcBef>
                <a:spcPct val="50000"/>
              </a:spcBef>
              <a:buFont typeface="Times" pitchFamily="18" charset="0"/>
              <a:buChar char="•"/>
            </a:pPr>
            <a:r>
              <a:rPr lang="en-US" sz="2000" b="1">
                <a:solidFill>
                  <a:schemeClr val="tx2"/>
                </a:solidFill>
                <a:effectLst>
                  <a:outerShdw blurRad="38100" dist="38100" dir="2700000" algn="tl">
                    <a:srgbClr val="C0C0C0"/>
                  </a:outerShdw>
                </a:effectLst>
              </a:rPr>
              <a:t> In some cells (electrically excitable cells), the membrane potential is a far more complicated beast.</a:t>
            </a:r>
          </a:p>
          <a:p>
            <a:pPr eaLnBrk="0" hangingPunct="0">
              <a:spcBef>
                <a:spcPct val="50000"/>
              </a:spcBef>
              <a:buFont typeface="Times" pitchFamily="18" charset="0"/>
              <a:buChar char="•"/>
            </a:pPr>
            <a:r>
              <a:rPr lang="en-US" sz="2000" b="1">
                <a:solidFill>
                  <a:schemeClr val="tx2"/>
                </a:solidFill>
                <a:effectLst>
                  <a:outerShdw blurRad="38100" dist="38100" dir="2700000" algn="tl">
                    <a:srgbClr val="C0C0C0"/>
                  </a:outerShdw>
                </a:effectLst>
              </a:rPr>
              <a:t> To simplify modelling of these types of cells, it is simplest just to assume that the internal and external ionic concentrations are constant.</a:t>
            </a:r>
          </a:p>
          <a:p>
            <a:pPr eaLnBrk="0" hangingPunct="0">
              <a:spcBef>
                <a:spcPct val="50000"/>
              </a:spcBef>
              <a:buFont typeface="Times" pitchFamily="18" charset="0"/>
              <a:buChar char="•"/>
            </a:pPr>
            <a:r>
              <a:rPr lang="en-US" sz="2000" b="1">
                <a:solidFill>
                  <a:schemeClr val="tx2"/>
                </a:solidFill>
                <a:effectLst>
                  <a:outerShdw blurRad="38100" dist="38100" dir="2700000" algn="tl">
                    <a:srgbClr val="C0C0C0"/>
                  </a:outerShdw>
                </a:effectLst>
              </a:rPr>
              <a:t> Justification: Firstly, it takes only small currents to get large voltage deflections, and thus only small numbers of ions cross the membrane. Secondly, the pumps work continuously to maintain steady concentrations inside the cell.</a:t>
            </a:r>
          </a:p>
          <a:p>
            <a:pPr eaLnBrk="0" hangingPunct="0">
              <a:spcBef>
                <a:spcPct val="50000"/>
              </a:spcBef>
              <a:buFont typeface="Times" pitchFamily="18" charset="0"/>
              <a:buChar char="•"/>
            </a:pPr>
            <a:r>
              <a:rPr lang="en-US" sz="2000" b="1">
                <a:solidFill>
                  <a:schemeClr val="tx2"/>
                </a:solidFill>
                <a:effectLst>
                  <a:outerShdw blurRad="38100" dist="38100" dir="2700000" algn="tl">
                    <a:srgbClr val="C0C0C0"/>
                  </a:outerShdw>
                </a:effectLst>
              </a:rPr>
              <a:t> So, in these simpler models the pump rate never appears explicitly, and all ionic concentrations are treated as known and fixed.</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7388" y="404813"/>
            <a:ext cx="7772400" cy="1143000"/>
          </a:xfrm>
        </p:spPr>
        <p:txBody>
          <a:bodyPr/>
          <a:lstStyle/>
          <a:p>
            <a:pPr algn="l"/>
            <a:r>
              <a:rPr lang="en-US" sz="3600" b="1">
                <a:solidFill>
                  <a:schemeClr val="accent2"/>
                </a:solidFill>
                <a:effectLst>
                  <a:outerShdw blurRad="38100" dist="38100" dir="2700000" algn="tl">
                    <a:srgbClr val="C0C0C0"/>
                  </a:outerShdw>
                </a:effectLst>
              </a:rPr>
              <a:t>Steady-state vs instantaneous </a:t>
            </a:r>
            <a:r>
              <a:rPr lang="en-US" sz="3600" b="1" i="1">
                <a:solidFill>
                  <a:schemeClr val="accent2"/>
                </a:solidFill>
                <a:effectLst>
                  <a:outerShdw blurRad="38100" dist="38100" dir="2700000" algn="tl">
                    <a:srgbClr val="C0C0C0"/>
                  </a:outerShdw>
                </a:effectLst>
              </a:rPr>
              <a:t>I-V</a:t>
            </a:r>
            <a:r>
              <a:rPr lang="en-US" sz="3600" b="1">
                <a:solidFill>
                  <a:schemeClr val="accent2"/>
                </a:solidFill>
                <a:effectLst>
                  <a:outerShdw blurRad="38100" dist="38100" dir="2700000" algn="tl">
                    <a:srgbClr val="C0C0C0"/>
                  </a:outerShdw>
                </a:effectLst>
              </a:rPr>
              <a:t> curves</a:t>
            </a:r>
          </a:p>
        </p:txBody>
      </p:sp>
      <p:sp>
        <p:nvSpPr>
          <p:cNvPr id="8195" name="Text Box 3"/>
          <p:cNvSpPr txBox="1">
            <a:spLocks noChangeArrowheads="1"/>
          </p:cNvSpPr>
          <p:nvPr/>
        </p:nvSpPr>
        <p:spPr bwMode="auto">
          <a:xfrm>
            <a:off x="684213" y="1700213"/>
            <a:ext cx="8001000" cy="3140075"/>
          </a:xfrm>
          <a:prstGeom prst="rect">
            <a:avLst/>
          </a:prstGeom>
          <a:noFill/>
          <a:ln w="9525">
            <a:noFill/>
            <a:miter lim="800000"/>
            <a:headEnd/>
            <a:tailEnd/>
          </a:ln>
          <a:effectLst/>
        </p:spPr>
        <p:txBody>
          <a:bodyPr>
            <a:spAutoFit/>
          </a:bodyPr>
          <a:lstStyle/>
          <a:p>
            <a:pPr eaLnBrk="0" hangingPunct="0">
              <a:spcBef>
                <a:spcPct val="50000"/>
              </a:spcBef>
              <a:buFont typeface="Times" pitchFamily="18" charset="0"/>
              <a:buChar char="•"/>
            </a:pPr>
            <a:r>
              <a:rPr lang="en-US" sz="2000" b="1">
                <a:effectLst>
                  <a:outerShdw blurRad="38100" dist="38100" dir="2700000" algn="tl">
                    <a:srgbClr val="C0C0C0"/>
                  </a:outerShdw>
                </a:effectLst>
              </a:rPr>
              <a:t> So far we have discussed how the current through a single open channel depends in the membrane potential and the ionic concentrations on either side of the membrane.</a:t>
            </a:r>
          </a:p>
          <a:p>
            <a:pPr eaLnBrk="0" hangingPunct="0">
              <a:spcBef>
                <a:spcPct val="50000"/>
              </a:spcBef>
              <a:buFont typeface="Times" pitchFamily="18" charset="0"/>
              <a:buChar char="•"/>
            </a:pPr>
            <a:r>
              <a:rPr lang="en-US" sz="2000" b="1">
                <a:effectLst>
                  <a:outerShdw blurRad="38100" dist="38100" dir="2700000" algn="tl">
                    <a:srgbClr val="C0C0C0"/>
                  </a:outerShdw>
                </a:effectLst>
              </a:rPr>
              <a:t> But in a population of channels, the total current is a function of the single-channel current, and the number of open channels.</a:t>
            </a:r>
          </a:p>
          <a:p>
            <a:pPr eaLnBrk="0" hangingPunct="0">
              <a:spcBef>
                <a:spcPct val="50000"/>
              </a:spcBef>
              <a:buFont typeface="Times" pitchFamily="18" charset="0"/>
              <a:buChar char="•"/>
            </a:pPr>
            <a:r>
              <a:rPr lang="en-US" sz="2000" b="1">
                <a:effectLst>
                  <a:outerShdw blurRad="38100" dist="38100" dir="2700000" algn="tl">
                    <a:srgbClr val="C0C0C0"/>
                  </a:outerShdw>
                </a:effectLst>
              </a:rPr>
              <a:t> When </a:t>
            </a:r>
            <a:r>
              <a:rPr lang="en-US" sz="2000" b="1" i="1">
                <a:effectLst>
                  <a:outerShdw blurRad="38100" dist="38100" dir="2700000" algn="tl">
                    <a:srgbClr val="C0C0C0"/>
                  </a:outerShdw>
                </a:effectLst>
              </a:rPr>
              <a:t>V</a:t>
            </a:r>
            <a:r>
              <a:rPr lang="en-US" sz="2000" b="1">
                <a:effectLst>
                  <a:outerShdw blurRad="38100" dist="38100" dir="2700000" algn="tl">
                    <a:srgbClr val="C0C0C0"/>
                  </a:outerShdw>
                </a:effectLst>
              </a:rPr>
              <a:t> changes, both the single-channel current changes, as well as the proportion of open channels. But the first change happens almost instantaneously, while the second change is a lot slower.</a:t>
            </a:r>
          </a:p>
        </p:txBody>
      </p:sp>
      <p:graphicFrame>
        <p:nvGraphicFramePr>
          <p:cNvPr id="8196" name="Object 4"/>
          <p:cNvGraphicFramePr>
            <a:graphicFrameLocks noChangeAspect="1"/>
          </p:cNvGraphicFramePr>
          <p:nvPr/>
        </p:nvGraphicFramePr>
        <p:xfrm>
          <a:off x="3270250" y="4803775"/>
          <a:ext cx="2209800" cy="400050"/>
        </p:xfrm>
        <a:graphic>
          <a:graphicData uri="http://schemas.openxmlformats.org/presentationml/2006/ole">
            <mc:AlternateContent xmlns:mc="http://schemas.openxmlformats.org/markup-compatibility/2006">
              <mc:Choice xmlns:v="urn:schemas-microsoft-com:vml" Requires="v">
                <p:oleObj spid="_x0000_s163889" name="Equation" r:id="rId3" imgW="914400" imgH="165100" progId="Equation.3">
                  <p:embed/>
                </p:oleObj>
              </mc:Choice>
              <mc:Fallback>
                <p:oleObj name="Equation" r:id="rId3" imgW="914400" imgH="1651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250" y="4803775"/>
                        <a:ext cx="22098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7" name="Line 5"/>
          <p:cNvSpPr>
            <a:spLocks noChangeShapeType="1"/>
          </p:cNvSpPr>
          <p:nvPr/>
        </p:nvSpPr>
        <p:spPr bwMode="auto">
          <a:xfrm flipH="1" flipV="1">
            <a:off x="5251450" y="5108575"/>
            <a:ext cx="533400" cy="381000"/>
          </a:xfrm>
          <a:prstGeom prst="line">
            <a:avLst/>
          </a:prstGeom>
          <a:noFill/>
          <a:ln w="25400">
            <a:solidFill>
              <a:schemeClr val="tx1"/>
            </a:solidFill>
            <a:round/>
            <a:headEnd/>
            <a:tailEnd type="stealth" w="med" len="med"/>
          </a:ln>
          <a:effectLst/>
        </p:spPr>
        <p:txBody>
          <a:bodyPr wrap="none" anchor="ctr"/>
          <a:lstStyle/>
          <a:p>
            <a:endParaRPr lang="en-US"/>
          </a:p>
        </p:txBody>
      </p:sp>
      <p:sp>
        <p:nvSpPr>
          <p:cNvPr id="8198" name="Text Box 6"/>
          <p:cNvSpPr txBox="1">
            <a:spLocks noChangeArrowheads="1"/>
          </p:cNvSpPr>
          <p:nvPr/>
        </p:nvSpPr>
        <p:spPr bwMode="auto">
          <a:xfrm>
            <a:off x="5524500" y="5457825"/>
            <a:ext cx="2152650" cy="641350"/>
          </a:xfrm>
          <a:prstGeom prst="rect">
            <a:avLst/>
          </a:prstGeom>
          <a:noFill/>
          <a:ln w="9525">
            <a:noFill/>
            <a:miter lim="800000"/>
            <a:headEnd/>
            <a:tailEnd/>
          </a:ln>
          <a:effectLst/>
        </p:spPr>
        <p:txBody>
          <a:bodyPr wrap="none">
            <a:spAutoFit/>
          </a:bodyPr>
          <a:lstStyle/>
          <a:p>
            <a:pPr eaLnBrk="0" hangingPunct="0"/>
            <a:r>
              <a:rPr lang="en-US" b="1" i="1">
                <a:effectLst>
                  <a:outerShdw blurRad="38100" dist="38100" dir="2700000" algn="tl">
                    <a:srgbClr val="C0C0C0"/>
                  </a:outerShdw>
                </a:effectLst>
              </a:rPr>
              <a:t>I-V</a:t>
            </a:r>
            <a:r>
              <a:rPr lang="en-US" b="1">
                <a:effectLst>
                  <a:outerShdw blurRad="38100" dist="38100" dir="2700000" algn="tl">
                    <a:srgbClr val="C0C0C0"/>
                  </a:outerShdw>
                </a:effectLst>
              </a:rPr>
              <a:t> curve of single</a:t>
            </a:r>
          </a:p>
          <a:p>
            <a:pPr eaLnBrk="0" hangingPunct="0"/>
            <a:r>
              <a:rPr lang="en-US" b="1">
                <a:effectLst>
                  <a:outerShdw blurRad="38100" dist="38100" dir="2700000" algn="tl">
                    <a:srgbClr val="C0C0C0"/>
                  </a:outerShdw>
                </a:effectLst>
              </a:rPr>
              <a:t>open channel</a:t>
            </a:r>
          </a:p>
        </p:txBody>
      </p:sp>
      <p:sp>
        <p:nvSpPr>
          <p:cNvPr id="8199" name="Line 7"/>
          <p:cNvSpPr>
            <a:spLocks noChangeShapeType="1"/>
          </p:cNvSpPr>
          <p:nvPr/>
        </p:nvSpPr>
        <p:spPr bwMode="auto">
          <a:xfrm flipV="1">
            <a:off x="3879850" y="5108575"/>
            <a:ext cx="457200" cy="457200"/>
          </a:xfrm>
          <a:prstGeom prst="line">
            <a:avLst/>
          </a:prstGeom>
          <a:noFill/>
          <a:ln w="25400">
            <a:solidFill>
              <a:schemeClr val="tx1"/>
            </a:solidFill>
            <a:round/>
            <a:headEnd/>
            <a:tailEnd type="stealth" w="med" len="med"/>
          </a:ln>
          <a:effectLst/>
        </p:spPr>
        <p:txBody>
          <a:bodyPr wrap="none" anchor="ctr"/>
          <a:lstStyle/>
          <a:p>
            <a:endParaRPr lang="en-US"/>
          </a:p>
        </p:txBody>
      </p:sp>
      <p:sp>
        <p:nvSpPr>
          <p:cNvPr id="8200" name="Text Box 8"/>
          <p:cNvSpPr txBox="1">
            <a:spLocks noChangeArrowheads="1"/>
          </p:cNvSpPr>
          <p:nvPr/>
        </p:nvSpPr>
        <p:spPr bwMode="auto">
          <a:xfrm>
            <a:off x="2889250" y="5565775"/>
            <a:ext cx="1784350" cy="641350"/>
          </a:xfrm>
          <a:prstGeom prst="rect">
            <a:avLst/>
          </a:prstGeom>
          <a:noFill/>
          <a:ln w="9525">
            <a:noFill/>
            <a:miter lim="800000"/>
            <a:headEnd/>
            <a:tailEnd/>
          </a:ln>
          <a:effectLst/>
        </p:spPr>
        <p:txBody>
          <a:bodyPr wrap="none">
            <a:spAutoFit/>
          </a:bodyPr>
          <a:lstStyle/>
          <a:p>
            <a:pPr eaLnBrk="0" hangingPunct="0"/>
            <a:r>
              <a:rPr lang="en-US" b="1">
                <a:effectLst>
                  <a:outerShdw blurRad="38100" dist="38100" dir="2700000" algn="tl">
                    <a:srgbClr val="C0C0C0"/>
                  </a:outerShdw>
                </a:effectLst>
              </a:rPr>
              <a:t>Proportion of </a:t>
            </a:r>
          </a:p>
          <a:p>
            <a:pPr eaLnBrk="0" hangingPunct="0"/>
            <a:r>
              <a:rPr lang="en-US" b="1">
                <a:effectLst>
                  <a:outerShdw blurRad="38100" dist="38100" dir="2700000" algn="tl">
                    <a:srgbClr val="C0C0C0"/>
                  </a:outerShdw>
                </a:effectLst>
              </a:rPr>
              <a:t>open channels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descr="ap2"/>
          <p:cNvPicPr>
            <a:picLocks noChangeAspect="1" noChangeArrowheads="1" noCrop="1"/>
          </p:cNvPicPr>
          <p:nvPr/>
        </p:nvPicPr>
        <p:blipFill>
          <a:blip r:embed="rId2" cstate="print"/>
          <a:srcRect/>
          <a:stretch>
            <a:fillRect/>
          </a:stretch>
        </p:blipFill>
        <p:spPr bwMode="auto">
          <a:xfrm>
            <a:off x="2744316" y="1672506"/>
            <a:ext cx="3771900" cy="1724025"/>
          </a:xfrm>
          <a:prstGeom prst="rect">
            <a:avLst/>
          </a:prstGeom>
          <a:noFill/>
        </p:spPr>
      </p:pic>
      <p:pic>
        <p:nvPicPr>
          <p:cNvPr id="50180" name="Picture 4" descr="ap1"/>
          <p:cNvPicPr>
            <a:picLocks noChangeAspect="1" noChangeArrowheads="1" noCrop="1"/>
          </p:cNvPicPr>
          <p:nvPr/>
        </p:nvPicPr>
        <p:blipFill>
          <a:blip r:embed="rId3" cstate="print"/>
          <a:srcRect/>
          <a:stretch>
            <a:fillRect/>
          </a:stretch>
        </p:blipFill>
        <p:spPr bwMode="auto">
          <a:xfrm>
            <a:off x="3176116" y="332656"/>
            <a:ext cx="2828925" cy="1123950"/>
          </a:xfrm>
          <a:prstGeom prst="rect">
            <a:avLst/>
          </a:prstGeom>
          <a:noFill/>
        </p:spPr>
      </p:pic>
      <p:sp>
        <p:nvSpPr>
          <p:cNvPr id="50192" name="Rectangle 16"/>
          <p:cNvSpPr>
            <a:spLocks noChangeArrowheads="1"/>
          </p:cNvSpPr>
          <p:nvPr/>
        </p:nvSpPr>
        <p:spPr bwMode="auto">
          <a:xfrm>
            <a:off x="539750" y="6237288"/>
            <a:ext cx="8280400" cy="396875"/>
          </a:xfrm>
          <a:prstGeom prst="rect">
            <a:avLst/>
          </a:prstGeom>
          <a:noFill/>
          <a:ln w="9525">
            <a:noFill/>
            <a:miter lim="800000"/>
            <a:headEnd/>
            <a:tailEnd/>
          </a:ln>
          <a:effectLst/>
        </p:spPr>
        <p:txBody>
          <a:bodyPr anchor="ctr">
            <a:spAutoFit/>
          </a:bodyPr>
          <a:lstStyle/>
          <a:p>
            <a:pPr algn="just"/>
            <a:r>
              <a:rPr lang="en-GB" sz="1000" b="1">
                <a:effectLst>
                  <a:outerShdw blurRad="38100" dist="38100" dir="2700000" algn="tl">
                    <a:srgbClr val="C0C0C0"/>
                  </a:outerShdw>
                </a:effectLst>
              </a:rPr>
              <a:t>Alan Lloyd Hodgkin and Andrew Huxley described the model in 1952 to explain the ionic mechanisms underlying the initiation and propagation of action potentials in the squid giant axon. They received the 1963 Nobel Prize in Physiology or Medicine for this work. </a:t>
            </a:r>
          </a:p>
        </p:txBody>
      </p:sp>
      <p:grpSp>
        <p:nvGrpSpPr>
          <p:cNvPr id="2" name="Group 24"/>
          <p:cNvGrpSpPr>
            <a:grpSpLocks/>
          </p:cNvGrpSpPr>
          <p:nvPr/>
        </p:nvGrpSpPr>
        <p:grpSpPr bwMode="auto">
          <a:xfrm>
            <a:off x="858838" y="3714750"/>
            <a:ext cx="6980237" cy="2424113"/>
            <a:chOff x="541" y="2340"/>
            <a:chExt cx="4397" cy="1527"/>
          </a:xfrm>
        </p:grpSpPr>
        <p:pic>
          <p:nvPicPr>
            <p:cNvPr id="50193" name="Picture 17"/>
            <p:cNvPicPr>
              <a:picLocks noChangeAspect="1" noChangeArrowheads="1"/>
            </p:cNvPicPr>
            <p:nvPr/>
          </p:nvPicPr>
          <p:blipFill>
            <a:blip r:embed="rId4" cstate="print"/>
            <a:srcRect/>
            <a:stretch>
              <a:fillRect/>
            </a:stretch>
          </p:blipFill>
          <p:spPr bwMode="auto">
            <a:xfrm>
              <a:off x="541" y="2387"/>
              <a:ext cx="985" cy="1152"/>
            </a:xfrm>
            <a:prstGeom prst="rect">
              <a:avLst/>
            </a:prstGeom>
            <a:noFill/>
          </p:spPr>
        </p:pic>
        <p:pic>
          <p:nvPicPr>
            <p:cNvPr id="50194" name="Picture 18"/>
            <p:cNvPicPr>
              <a:picLocks noChangeAspect="1" noChangeArrowheads="1"/>
            </p:cNvPicPr>
            <p:nvPr/>
          </p:nvPicPr>
          <p:blipFill>
            <a:blip r:embed="rId5" cstate="print"/>
            <a:srcRect/>
            <a:stretch>
              <a:fillRect/>
            </a:stretch>
          </p:blipFill>
          <p:spPr bwMode="auto">
            <a:xfrm>
              <a:off x="1837" y="2387"/>
              <a:ext cx="985" cy="1152"/>
            </a:xfrm>
            <a:prstGeom prst="rect">
              <a:avLst/>
            </a:prstGeom>
            <a:noFill/>
          </p:spPr>
        </p:pic>
        <p:pic>
          <p:nvPicPr>
            <p:cNvPr id="50195" name="Picture 19"/>
            <p:cNvPicPr>
              <a:picLocks noChangeAspect="1" noChangeArrowheads="1"/>
            </p:cNvPicPr>
            <p:nvPr/>
          </p:nvPicPr>
          <p:blipFill>
            <a:blip r:embed="rId6" cstate="print"/>
            <a:srcRect/>
            <a:stretch>
              <a:fillRect/>
            </a:stretch>
          </p:blipFill>
          <p:spPr bwMode="auto">
            <a:xfrm>
              <a:off x="3379" y="2340"/>
              <a:ext cx="1559" cy="1317"/>
            </a:xfrm>
            <a:prstGeom prst="rect">
              <a:avLst/>
            </a:prstGeom>
            <a:noFill/>
          </p:spPr>
        </p:pic>
        <p:sp>
          <p:nvSpPr>
            <p:cNvPr id="50198" name="Text Box 22"/>
            <p:cNvSpPr txBox="1">
              <a:spLocks noChangeArrowheads="1"/>
            </p:cNvSpPr>
            <p:nvPr/>
          </p:nvSpPr>
          <p:spPr bwMode="auto">
            <a:xfrm>
              <a:off x="637" y="3617"/>
              <a:ext cx="757" cy="250"/>
            </a:xfrm>
            <a:prstGeom prst="rect">
              <a:avLst/>
            </a:prstGeom>
            <a:noFill/>
            <a:ln w="9525">
              <a:noFill/>
              <a:miter lim="800000"/>
              <a:headEnd/>
              <a:tailEnd/>
            </a:ln>
            <a:effectLst/>
          </p:spPr>
          <p:txBody>
            <a:bodyPr wrap="none">
              <a:spAutoFit/>
            </a:bodyPr>
            <a:lstStyle/>
            <a:p>
              <a:pPr eaLnBrk="0" hangingPunct="0"/>
              <a:r>
                <a:rPr lang="en-US" sz="2000" b="1" i="1">
                  <a:effectLst>
                    <a:outerShdw blurRad="38100" dist="38100" dir="2700000" algn="tl">
                      <a:srgbClr val="C0C0C0"/>
                    </a:outerShdw>
                  </a:effectLst>
                </a:rPr>
                <a:t>Hodgkin</a:t>
              </a:r>
            </a:p>
          </p:txBody>
        </p:sp>
        <p:sp>
          <p:nvSpPr>
            <p:cNvPr id="50199" name="Text Box 23"/>
            <p:cNvSpPr txBox="1">
              <a:spLocks noChangeArrowheads="1"/>
            </p:cNvSpPr>
            <p:nvPr/>
          </p:nvSpPr>
          <p:spPr bwMode="auto">
            <a:xfrm>
              <a:off x="1981" y="3617"/>
              <a:ext cx="641" cy="250"/>
            </a:xfrm>
            <a:prstGeom prst="rect">
              <a:avLst/>
            </a:prstGeom>
            <a:noFill/>
            <a:ln w="9525">
              <a:noFill/>
              <a:miter lim="800000"/>
              <a:headEnd/>
              <a:tailEnd/>
            </a:ln>
            <a:effectLst/>
          </p:spPr>
          <p:txBody>
            <a:bodyPr wrap="none">
              <a:spAutoFit/>
            </a:bodyPr>
            <a:lstStyle/>
            <a:p>
              <a:pPr eaLnBrk="0" hangingPunct="0"/>
              <a:r>
                <a:rPr lang="en-US" sz="2000" b="1" i="1">
                  <a:effectLst>
                    <a:outerShdw blurRad="38100" dist="38100" dir="2700000" algn="tl">
                      <a:srgbClr val="C0C0C0"/>
                    </a:outerShdw>
                  </a:effectLst>
                </a:rPr>
                <a:t>Huxley</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92"/>
                                        </p:tgtEl>
                                        <p:attrNameLst>
                                          <p:attrName>style.visibility</p:attrName>
                                        </p:attrNameLst>
                                      </p:cBhvr>
                                      <p:to>
                                        <p:strVal val="visible"/>
                                      </p:to>
                                    </p:set>
                                    <p:animEffect transition="in" filter="dissolve">
                                      <p:cBhvr>
                                        <p:cTn id="7" dur="500"/>
                                        <p:tgtEl>
                                          <p:spTgt spid="50192"/>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7388" y="404813"/>
            <a:ext cx="7772400" cy="1143000"/>
          </a:xfrm>
        </p:spPr>
        <p:txBody>
          <a:bodyPr/>
          <a:lstStyle/>
          <a:p>
            <a:pPr algn="l"/>
            <a:r>
              <a:rPr lang="en-US" sz="3600" b="1" u="sng">
                <a:solidFill>
                  <a:schemeClr val="accent2"/>
                </a:solidFill>
                <a:effectLst>
                  <a:outerShdw blurRad="38100" dist="38100" dir="2700000" algn="tl">
                    <a:srgbClr val="C0C0C0"/>
                  </a:outerShdw>
                </a:effectLst>
              </a:rPr>
              <a:t>Example:</a:t>
            </a:r>
            <a:r>
              <a:rPr lang="en-US" sz="3600" b="1">
                <a:solidFill>
                  <a:schemeClr val="accent2"/>
                </a:solidFill>
                <a:effectLst>
                  <a:outerShdw blurRad="38100" dist="38100" dir="2700000" algn="tl">
                    <a:srgbClr val="C0C0C0"/>
                  </a:outerShdw>
                </a:effectLst>
              </a:rPr>
              <a:t> Na</a:t>
            </a:r>
            <a:r>
              <a:rPr lang="en-US" sz="3600" b="1" baseline="30000">
                <a:solidFill>
                  <a:schemeClr val="accent2"/>
                </a:solidFill>
                <a:effectLst>
                  <a:outerShdw blurRad="38100" dist="38100" dir="2700000" algn="tl">
                    <a:srgbClr val="C0C0C0"/>
                  </a:outerShdw>
                </a:effectLst>
              </a:rPr>
              <a:t>+</a:t>
            </a:r>
            <a:r>
              <a:rPr lang="en-US" sz="3600" b="1">
                <a:solidFill>
                  <a:schemeClr val="accent2"/>
                </a:solidFill>
                <a:effectLst>
                  <a:outerShdw blurRad="38100" dist="38100" dir="2700000" algn="tl">
                    <a:srgbClr val="C0C0C0"/>
                  </a:outerShdw>
                </a:effectLst>
              </a:rPr>
              <a:t> and K</a:t>
            </a:r>
            <a:r>
              <a:rPr lang="en-US" sz="3600" b="1" baseline="30000">
                <a:solidFill>
                  <a:schemeClr val="accent2"/>
                </a:solidFill>
                <a:effectLst>
                  <a:outerShdw blurRad="38100" dist="38100" dir="2700000" algn="tl">
                    <a:srgbClr val="C0C0C0"/>
                  </a:outerShdw>
                </a:effectLst>
              </a:rPr>
              <a:t>+</a:t>
            </a:r>
            <a:r>
              <a:rPr lang="en-US" sz="3600" b="1">
                <a:solidFill>
                  <a:schemeClr val="accent2"/>
                </a:solidFill>
                <a:effectLst>
                  <a:outerShdw blurRad="38100" dist="38100" dir="2700000" algn="tl">
                    <a:srgbClr val="C0C0C0"/>
                  </a:outerShdw>
                </a:effectLst>
              </a:rPr>
              <a:t> channels</a:t>
            </a:r>
          </a:p>
        </p:txBody>
      </p:sp>
      <p:grpSp>
        <p:nvGrpSpPr>
          <p:cNvPr id="2" name="Group 5"/>
          <p:cNvGrpSpPr>
            <a:grpSpLocks noChangeAspect="1"/>
          </p:cNvGrpSpPr>
          <p:nvPr/>
        </p:nvGrpSpPr>
        <p:grpSpPr bwMode="auto">
          <a:xfrm>
            <a:off x="900113" y="1465263"/>
            <a:ext cx="6553200" cy="4732337"/>
            <a:chOff x="567" y="923"/>
            <a:chExt cx="4128" cy="2981"/>
          </a:xfrm>
        </p:grpSpPr>
        <p:sp>
          <p:nvSpPr>
            <p:cNvPr id="9220" name="AutoShape 4"/>
            <p:cNvSpPr>
              <a:spLocks noChangeAspect="1" noChangeArrowheads="1" noTextEdit="1"/>
            </p:cNvSpPr>
            <p:nvPr/>
          </p:nvSpPr>
          <p:spPr bwMode="auto">
            <a:xfrm>
              <a:off x="567" y="923"/>
              <a:ext cx="4128" cy="2981"/>
            </a:xfrm>
            <a:prstGeom prst="rect">
              <a:avLst/>
            </a:prstGeom>
            <a:noFill/>
            <a:ln w="9525">
              <a:noFill/>
              <a:miter lim="800000"/>
              <a:headEnd/>
              <a:tailEnd/>
            </a:ln>
          </p:spPr>
          <p:txBody>
            <a:bodyPr/>
            <a:lstStyle/>
            <a:p>
              <a:endParaRPr lang="en-US"/>
            </a:p>
          </p:txBody>
        </p:sp>
        <p:pic>
          <p:nvPicPr>
            <p:cNvPr id="9222" name="Picture 6"/>
            <p:cNvPicPr>
              <a:picLocks noChangeAspect="1" noChangeArrowheads="1"/>
            </p:cNvPicPr>
            <p:nvPr/>
          </p:nvPicPr>
          <p:blipFill>
            <a:blip r:embed="rId2" cstate="print"/>
            <a:srcRect/>
            <a:stretch>
              <a:fillRect/>
            </a:stretch>
          </p:blipFill>
          <p:spPr bwMode="auto">
            <a:xfrm>
              <a:off x="567" y="923"/>
              <a:ext cx="4128" cy="2981"/>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54038" y="404813"/>
            <a:ext cx="8205787" cy="873125"/>
          </a:xfrm>
        </p:spPr>
        <p:txBody>
          <a:bodyPr/>
          <a:lstStyle/>
          <a:p>
            <a:pPr algn="l"/>
            <a:r>
              <a:rPr lang="en-US" sz="3600" b="1">
                <a:solidFill>
                  <a:schemeClr val="accent2"/>
                </a:solidFill>
                <a:effectLst>
                  <a:outerShdw blurRad="38100" dist="38100" dir="2700000" algn="tl">
                    <a:srgbClr val="C0C0C0"/>
                  </a:outerShdw>
                </a:effectLst>
              </a:rPr>
              <a:t>Experimental data: K</a:t>
            </a:r>
            <a:r>
              <a:rPr lang="en-US" sz="3600" b="1" baseline="30000">
                <a:solidFill>
                  <a:schemeClr val="accent2"/>
                </a:solidFill>
                <a:effectLst>
                  <a:outerShdw blurRad="38100" dist="38100" dir="2700000" algn="tl">
                    <a:srgbClr val="C0C0C0"/>
                  </a:outerShdw>
                </a:effectLst>
              </a:rPr>
              <a:t>+</a:t>
            </a:r>
            <a:r>
              <a:rPr lang="en-US" sz="3600" b="1">
                <a:solidFill>
                  <a:schemeClr val="accent2"/>
                </a:solidFill>
                <a:effectLst>
                  <a:outerShdw blurRad="38100" dist="38100" dir="2700000" algn="tl">
                    <a:srgbClr val="C0C0C0"/>
                  </a:outerShdw>
                </a:effectLst>
              </a:rPr>
              <a:t> conductance</a:t>
            </a:r>
          </a:p>
        </p:txBody>
      </p:sp>
      <p:pic>
        <p:nvPicPr>
          <p:cNvPr id="12291" name="Picture 3"/>
          <p:cNvPicPr>
            <a:picLocks noChangeAspect="1" noChangeArrowheads="1"/>
          </p:cNvPicPr>
          <p:nvPr/>
        </p:nvPicPr>
        <p:blipFill>
          <a:blip r:embed="rId3" cstate="print"/>
          <a:srcRect/>
          <a:stretch>
            <a:fillRect/>
          </a:stretch>
        </p:blipFill>
        <p:spPr bwMode="auto">
          <a:xfrm>
            <a:off x="5280025" y="1752600"/>
            <a:ext cx="3403600" cy="4241800"/>
          </a:xfrm>
          <a:prstGeom prst="rect">
            <a:avLst/>
          </a:prstGeom>
          <a:noFill/>
        </p:spPr>
      </p:pic>
      <p:sp>
        <p:nvSpPr>
          <p:cNvPr id="12292" name="Text Box 4"/>
          <p:cNvSpPr txBox="1">
            <a:spLocks noChangeArrowheads="1"/>
          </p:cNvSpPr>
          <p:nvPr/>
        </p:nvSpPr>
        <p:spPr bwMode="auto">
          <a:xfrm>
            <a:off x="539750" y="1563688"/>
            <a:ext cx="4968875" cy="641350"/>
          </a:xfrm>
          <a:prstGeom prst="rect">
            <a:avLst/>
          </a:prstGeom>
          <a:noFill/>
          <a:ln w="9525">
            <a:noFill/>
            <a:miter lim="800000"/>
            <a:headEnd/>
            <a:tailEnd/>
          </a:ln>
          <a:effectLst/>
        </p:spPr>
        <p:txBody>
          <a:bodyPr>
            <a:spAutoFit/>
          </a:bodyPr>
          <a:lstStyle/>
          <a:p>
            <a:pPr eaLnBrk="0" hangingPunct="0"/>
            <a:r>
              <a:rPr lang="en-US" b="1">
                <a:effectLst>
                  <a:outerShdw blurRad="38100" dist="38100" dir="2700000" algn="tl">
                    <a:srgbClr val="C0C0C0"/>
                  </a:outerShdw>
                </a:effectLst>
              </a:rPr>
              <a:t>If voltage is stepped up and held fixed, </a:t>
            </a:r>
            <a:r>
              <a:rPr lang="en-US" b="1" i="1">
                <a:effectLst>
                  <a:outerShdw blurRad="38100" dist="38100" dir="2700000" algn="tl">
                    <a:srgbClr val="C0C0C0"/>
                  </a:outerShdw>
                </a:effectLst>
              </a:rPr>
              <a:t>g</a:t>
            </a:r>
            <a:r>
              <a:rPr lang="en-US" b="1" i="1" baseline="-25000">
                <a:effectLst>
                  <a:outerShdw blurRad="38100" dist="38100" dir="2700000" algn="tl">
                    <a:srgbClr val="C0C0C0"/>
                  </a:outerShdw>
                </a:effectLst>
              </a:rPr>
              <a:t>K</a:t>
            </a:r>
            <a:r>
              <a:rPr lang="en-US" b="1" baseline="-25000">
                <a:effectLst>
                  <a:outerShdw blurRad="38100" dist="38100" dir="2700000" algn="tl">
                    <a:srgbClr val="C0C0C0"/>
                  </a:outerShdw>
                </a:effectLst>
              </a:rPr>
              <a:t> </a:t>
            </a:r>
            <a:r>
              <a:rPr lang="en-US" b="1">
                <a:effectLst>
                  <a:outerShdw blurRad="38100" dist="38100" dir="2700000" algn="tl">
                    <a:srgbClr val="C0C0C0"/>
                  </a:outerShdw>
                </a:effectLst>
              </a:rPr>
              <a:t>increases to a new steady level.</a:t>
            </a:r>
          </a:p>
        </p:txBody>
      </p:sp>
      <p:graphicFrame>
        <p:nvGraphicFramePr>
          <p:cNvPr id="12293" name="Object 5"/>
          <p:cNvGraphicFramePr>
            <a:graphicFrameLocks noChangeAspect="1"/>
          </p:cNvGraphicFramePr>
          <p:nvPr/>
        </p:nvGraphicFramePr>
        <p:xfrm>
          <a:off x="631825" y="2438400"/>
          <a:ext cx="2590800" cy="2047875"/>
        </p:xfrm>
        <a:graphic>
          <a:graphicData uri="http://schemas.openxmlformats.org/presentationml/2006/ole">
            <mc:AlternateContent xmlns:mc="http://schemas.openxmlformats.org/markup-compatibility/2006">
              <mc:Choice xmlns:v="urn:schemas-microsoft-com:vml" Requires="v">
                <p:oleObj spid="_x0000_s166961" name="Equation" r:id="rId4" imgW="1574800" imgH="1244600" progId="Equation.3">
                  <p:embed/>
                </p:oleObj>
              </mc:Choice>
              <mc:Fallback>
                <p:oleObj name="Equation" r:id="rId4" imgW="1574800" imgH="1244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25" y="2438400"/>
                        <a:ext cx="2590800" cy="204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4" name="Line 6"/>
          <p:cNvSpPr>
            <a:spLocks noChangeShapeType="1"/>
          </p:cNvSpPr>
          <p:nvPr/>
        </p:nvSpPr>
        <p:spPr bwMode="auto">
          <a:xfrm flipH="1" flipV="1">
            <a:off x="936625" y="4343400"/>
            <a:ext cx="76200" cy="457200"/>
          </a:xfrm>
          <a:prstGeom prst="line">
            <a:avLst/>
          </a:prstGeom>
          <a:noFill/>
          <a:ln w="25400">
            <a:solidFill>
              <a:schemeClr val="tx1"/>
            </a:solidFill>
            <a:round/>
            <a:headEnd/>
            <a:tailEnd type="stealth" w="med" len="med"/>
          </a:ln>
          <a:effectLst/>
        </p:spPr>
        <p:txBody>
          <a:bodyPr wrap="none" anchor="ctr"/>
          <a:lstStyle/>
          <a:p>
            <a:endParaRPr lang="en-US"/>
          </a:p>
        </p:txBody>
      </p:sp>
      <p:sp>
        <p:nvSpPr>
          <p:cNvPr id="12295" name="Line 7"/>
          <p:cNvSpPr>
            <a:spLocks noChangeShapeType="1"/>
          </p:cNvSpPr>
          <p:nvPr/>
        </p:nvSpPr>
        <p:spPr bwMode="auto">
          <a:xfrm flipH="1" flipV="1">
            <a:off x="2079625" y="4343400"/>
            <a:ext cx="152400" cy="381000"/>
          </a:xfrm>
          <a:prstGeom prst="line">
            <a:avLst/>
          </a:prstGeom>
          <a:noFill/>
          <a:ln w="25400">
            <a:solidFill>
              <a:schemeClr val="tx1"/>
            </a:solidFill>
            <a:round/>
            <a:headEnd/>
            <a:tailEnd type="stealth" w="med" len="med"/>
          </a:ln>
          <a:effectLst/>
        </p:spPr>
        <p:txBody>
          <a:bodyPr wrap="none" anchor="ctr"/>
          <a:lstStyle/>
          <a:p>
            <a:endParaRPr lang="en-US"/>
          </a:p>
        </p:txBody>
      </p:sp>
      <p:sp>
        <p:nvSpPr>
          <p:cNvPr id="12296" name="Text Box 8"/>
          <p:cNvSpPr txBox="1">
            <a:spLocks noChangeArrowheads="1"/>
          </p:cNvSpPr>
          <p:nvPr/>
        </p:nvSpPr>
        <p:spPr bwMode="auto">
          <a:xfrm>
            <a:off x="631825" y="4800600"/>
            <a:ext cx="920750" cy="517525"/>
          </a:xfrm>
          <a:prstGeom prst="rect">
            <a:avLst/>
          </a:prstGeom>
          <a:noFill/>
          <a:ln w="9525">
            <a:noFill/>
            <a:miter lim="800000"/>
            <a:headEnd/>
            <a:tailEnd/>
          </a:ln>
          <a:effectLst/>
        </p:spPr>
        <p:txBody>
          <a:bodyPr wrap="none">
            <a:spAutoFit/>
          </a:bodyPr>
          <a:lstStyle/>
          <a:p>
            <a:pPr eaLnBrk="0" hangingPunct="0"/>
            <a:r>
              <a:rPr lang="en-US" sz="1400" b="1">
                <a:effectLst>
                  <a:outerShdw blurRad="38100" dist="38100" dir="2700000" algn="tl">
                    <a:srgbClr val="C0C0C0"/>
                  </a:outerShdw>
                </a:effectLst>
              </a:rPr>
              <a:t>time </a:t>
            </a:r>
          </a:p>
          <a:p>
            <a:pPr eaLnBrk="0" hangingPunct="0"/>
            <a:r>
              <a:rPr lang="en-US" sz="1400" b="1">
                <a:effectLst>
                  <a:outerShdw blurRad="38100" dist="38100" dir="2700000" algn="tl">
                    <a:srgbClr val="C0C0C0"/>
                  </a:outerShdw>
                </a:effectLst>
              </a:rPr>
              <a:t>constant</a:t>
            </a:r>
          </a:p>
        </p:txBody>
      </p:sp>
      <p:sp>
        <p:nvSpPr>
          <p:cNvPr id="12297" name="Text Box 9"/>
          <p:cNvSpPr txBox="1">
            <a:spLocks noChangeArrowheads="1"/>
          </p:cNvSpPr>
          <p:nvPr/>
        </p:nvSpPr>
        <p:spPr bwMode="auto">
          <a:xfrm>
            <a:off x="2006600" y="4648200"/>
            <a:ext cx="1216025" cy="304800"/>
          </a:xfrm>
          <a:prstGeom prst="rect">
            <a:avLst/>
          </a:prstGeom>
          <a:noFill/>
          <a:ln w="9525">
            <a:noFill/>
            <a:miter lim="800000"/>
            <a:headEnd/>
            <a:tailEnd/>
          </a:ln>
          <a:effectLst/>
        </p:spPr>
        <p:txBody>
          <a:bodyPr wrap="none">
            <a:spAutoFit/>
          </a:bodyPr>
          <a:lstStyle/>
          <a:p>
            <a:pPr eaLnBrk="0" hangingPunct="0"/>
            <a:r>
              <a:rPr lang="en-US" sz="1400" b="1">
                <a:effectLst>
                  <a:outerShdw blurRad="38100" dist="38100" dir="2700000" algn="tl">
                    <a:srgbClr val="C0C0C0"/>
                  </a:outerShdw>
                </a:effectLst>
              </a:rPr>
              <a:t>steady-state</a:t>
            </a:r>
          </a:p>
        </p:txBody>
      </p:sp>
      <p:sp>
        <p:nvSpPr>
          <p:cNvPr id="12298" name="AutoShape 10"/>
          <p:cNvSpPr>
            <a:spLocks noChangeArrowheads="1"/>
          </p:cNvSpPr>
          <p:nvPr/>
        </p:nvSpPr>
        <p:spPr bwMode="auto">
          <a:xfrm>
            <a:off x="1470025" y="3505200"/>
            <a:ext cx="485775" cy="3048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12299" name="Line 11"/>
          <p:cNvSpPr>
            <a:spLocks noChangeShapeType="1"/>
          </p:cNvSpPr>
          <p:nvPr/>
        </p:nvSpPr>
        <p:spPr bwMode="auto">
          <a:xfrm flipV="1">
            <a:off x="1774825" y="2438400"/>
            <a:ext cx="762000" cy="76200"/>
          </a:xfrm>
          <a:prstGeom prst="line">
            <a:avLst/>
          </a:prstGeom>
          <a:noFill/>
          <a:ln w="25400">
            <a:solidFill>
              <a:schemeClr val="tx1"/>
            </a:solidFill>
            <a:round/>
            <a:headEnd type="stealth" w="med" len="med"/>
            <a:tailEnd/>
          </a:ln>
          <a:effectLst/>
        </p:spPr>
        <p:txBody>
          <a:bodyPr wrap="none" anchor="ctr"/>
          <a:lstStyle/>
          <a:p>
            <a:endParaRPr lang="en-US"/>
          </a:p>
        </p:txBody>
      </p:sp>
      <p:sp>
        <p:nvSpPr>
          <p:cNvPr id="12300" name="Text Box 12"/>
          <p:cNvSpPr txBox="1">
            <a:spLocks noChangeArrowheads="1"/>
          </p:cNvSpPr>
          <p:nvPr/>
        </p:nvSpPr>
        <p:spPr bwMode="auto">
          <a:xfrm>
            <a:off x="2517775" y="2286000"/>
            <a:ext cx="1314450" cy="304800"/>
          </a:xfrm>
          <a:prstGeom prst="rect">
            <a:avLst/>
          </a:prstGeom>
          <a:noFill/>
          <a:ln w="9525">
            <a:noFill/>
            <a:miter lim="800000"/>
            <a:headEnd/>
            <a:tailEnd/>
          </a:ln>
          <a:effectLst/>
        </p:spPr>
        <p:txBody>
          <a:bodyPr wrap="none">
            <a:spAutoFit/>
          </a:bodyPr>
          <a:lstStyle/>
          <a:p>
            <a:pPr eaLnBrk="0" hangingPunct="0"/>
            <a:r>
              <a:rPr lang="en-US" sz="1400" b="1">
                <a:effectLst>
                  <a:outerShdw blurRad="38100" dist="38100" dir="2700000" algn="tl">
                    <a:srgbClr val="C0C0C0"/>
                  </a:outerShdw>
                </a:effectLst>
              </a:rPr>
              <a:t>four subunits</a:t>
            </a:r>
          </a:p>
        </p:txBody>
      </p:sp>
      <p:sp>
        <p:nvSpPr>
          <p:cNvPr id="12301" name="Text Box 13"/>
          <p:cNvSpPr txBox="1">
            <a:spLocks noChangeArrowheads="1"/>
          </p:cNvSpPr>
          <p:nvPr/>
        </p:nvSpPr>
        <p:spPr bwMode="auto">
          <a:xfrm>
            <a:off x="577850" y="5635625"/>
            <a:ext cx="2698750" cy="366713"/>
          </a:xfrm>
          <a:prstGeom prst="rect">
            <a:avLst/>
          </a:prstGeom>
          <a:noFill/>
          <a:ln w="9525">
            <a:noFill/>
            <a:miter lim="800000"/>
            <a:headEnd/>
            <a:tailEnd/>
          </a:ln>
          <a:effectLst/>
        </p:spPr>
        <p:txBody>
          <a:bodyPr wrap="none">
            <a:spAutoFit/>
          </a:bodyPr>
          <a:lstStyle/>
          <a:p>
            <a:pPr eaLnBrk="0" hangingPunct="0"/>
            <a:r>
              <a:rPr lang="en-US" b="1">
                <a:effectLst>
                  <a:outerShdw blurRad="38100" dist="38100" dir="2700000" algn="tl">
                    <a:srgbClr val="C0C0C0"/>
                  </a:outerShdw>
                </a:effectLst>
              </a:rPr>
              <a:t>Now just fit to the data.</a:t>
            </a:r>
          </a:p>
        </p:txBody>
      </p:sp>
      <p:sp>
        <p:nvSpPr>
          <p:cNvPr id="12302" name="Line 14"/>
          <p:cNvSpPr>
            <a:spLocks noChangeShapeType="1"/>
          </p:cNvSpPr>
          <p:nvPr/>
        </p:nvSpPr>
        <p:spPr bwMode="auto">
          <a:xfrm flipV="1">
            <a:off x="5127625" y="2514600"/>
            <a:ext cx="914400" cy="304800"/>
          </a:xfrm>
          <a:prstGeom prst="line">
            <a:avLst/>
          </a:prstGeom>
          <a:noFill/>
          <a:ln w="25400">
            <a:solidFill>
              <a:schemeClr val="tx1"/>
            </a:solidFill>
            <a:round/>
            <a:headEnd/>
            <a:tailEnd type="stealth" w="med" len="med"/>
          </a:ln>
          <a:effectLst/>
        </p:spPr>
        <p:txBody>
          <a:bodyPr wrap="none" anchor="ctr"/>
          <a:lstStyle/>
          <a:p>
            <a:endParaRPr lang="en-US"/>
          </a:p>
        </p:txBody>
      </p:sp>
      <p:sp>
        <p:nvSpPr>
          <p:cNvPr id="12303" name="Text Box 15"/>
          <p:cNvSpPr txBox="1">
            <a:spLocks noChangeArrowheads="1"/>
          </p:cNvSpPr>
          <p:nvPr/>
        </p:nvSpPr>
        <p:spPr bwMode="auto">
          <a:xfrm>
            <a:off x="4213225" y="2870200"/>
            <a:ext cx="1139825" cy="496888"/>
          </a:xfrm>
          <a:prstGeom prst="rect">
            <a:avLst/>
          </a:prstGeom>
          <a:noFill/>
          <a:ln w="9525">
            <a:noFill/>
            <a:miter lim="800000"/>
            <a:headEnd/>
            <a:tailEnd/>
          </a:ln>
          <a:effectLst/>
        </p:spPr>
        <p:txBody>
          <a:bodyPr wrap="none">
            <a:spAutoFit/>
          </a:bodyPr>
          <a:lstStyle/>
          <a:p>
            <a:pPr eaLnBrk="0" hangingPunct="0">
              <a:lnSpc>
                <a:spcPct val="70000"/>
              </a:lnSpc>
            </a:pPr>
            <a:r>
              <a:rPr lang="en-US" sz="1400" b="1">
                <a:effectLst>
                  <a:outerShdw blurRad="38100" dist="38100" dir="2700000" algn="tl">
                    <a:srgbClr val="C0C0C0"/>
                  </a:outerShdw>
                </a:effectLst>
              </a:rPr>
              <a:t>rate of rise </a:t>
            </a:r>
          </a:p>
          <a:p>
            <a:pPr eaLnBrk="0" hangingPunct="0">
              <a:lnSpc>
                <a:spcPct val="70000"/>
              </a:lnSpc>
            </a:pPr>
            <a:r>
              <a:rPr lang="en-US" sz="1400" b="1">
                <a:effectLst>
                  <a:outerShdw blurRad="38100" dist="38100" dir="2700000" algn="tl">
                    <a:srgbClr val="C0C0C0"/>
                  </a:outerShdw>
                </a:effectLst>
              </a:rPr>
              <a:t>gives </a:t>
            </a:r>
            <a:r>
              <a:rPr lang="en-US" sz="2400" b="1" i="1">
                <a:effectLst>
                  <a:outerShdw blurRad="38100" dist="38100" dir="2700000" algn="tl">
                    <a:srgbClr val="C0C0C0"/>
                  </a:outerShdw>
                </a:effectLst>
                <a:latin typeface="Symbol" pitchFamily="18" charset="2"/>
              </a:rPr>
              <a:t>t</a:t>
            </a:r>
            <a:r>
              <a:rPr lang="en-US" sz="1400" b="1" baseline="-25000">
                <a:effectLst>
                  <a:outerShdw blurRad="38100" dist="38100" dir="2700000" algn="tl">
                    <a:srgbClr val="C0C0C0"/>
                  </a:outerShdw>
                </a:effectLst>
              </a:rPr>
              <a:t>n</a:t>
            </a:r>
            <a:endParaRPr lang="en-US" sz="1400" b="1">
              <a:effectLst>
                <a:outerShdw blurRad="38100" dist="38100" dir="2700000" algn="tl">
                  <a:srgbClr val="C0C0C0"/>
                </a:outerShdw>
              </a:effectLst>
            </a:endParaRPr>
          </a:p>
        </p:txBody>
      </p:sp>
      <p:sp>
        <p:nvSpPr>
          <p:cNvPr id="12304" name="Line 16"/>
          <p:cNvSpPr>
            <a:spLocks noChangeShapeType="1"/>
          </p:cNvSpPr>
          <p:nvPr/>
        </p:nvSpPr>
        <p:spPr bwMode="auto">
          <a:xfrm flipV="1">
            <a:off x="7337425" y="5334000"/>
            <a:ext cx="685800" cy="762000"/>
          </a:xfrm>
          <a:prstGeom prst="line">
            <a:avLst/>
          </a:prstGeom>
          <a:noFill/>
          <a:ln w="25400">
            <a:solidFill>
              <a:schemeClr val="tx1"/>
            </a:solidFill>
            <a:round/>
            <a:headEnd/>
            <a:tailEnd type="stealth" w="med" len="med"/>
          </a:ln>
          <a:effectLst/>
        </p:spPr>
        <p:txBody>
          <a:bodyPr wrap="none" anchor="ctr"/>
          <a:lstStyle/>
          <a:p>
            <a:endParaRPr lang="en-US"/>
          </a:p>
        </p:txBody>
      </p:sp>
      <p:sp>
        <p:nvSpPr>
          <p:cNvPr id="12305" name="Text Box 17"/>
          <p:cNvSpPr txBox="1">
            <a:spLocks noChangeArrowheads="1"/>
          </p:cNvSpPr>
          <p:nvPr/>
        </p:nvSpPr>
        <p:spPr bwMode="auto">
          <a:xfrm>
            <a:off x="6194425" y="5984875"/>
            <a:ext cx="1255713" cy="476250"/>
          </a:xfrm>
          <a:prstGeom prst="rect">
            <a:avLst/>
          </a:prstGeom>
          <a:noFill/>
          <a:ln w="9525">
            <a:noFill/>
            <a:miter lim="800000"/>
            <a:headEnd/>
            <a:tailEnd/>
          </a:ln>
          <a:effectLst/>
        </p:spPr>
        <p:txBody>
          <a:bodyPr wrap="none">
            <a:spAutoFit/>
          </a:bodyPr>
          <a:lstStyle/>
          <a:p>
            <a:pPr eaLnBrk="0" hangingPunct="0">
              <a:lnSpc>
                <a:spcPct val="90000"/>
              </a:lnSpc>
            </a:pPr>
            <a:r>
              <a:rPr lang="en-US" sz="1400" b="1">
                <a:effectLst>
                  <a:outerShdw blurRad="38100" dist="38100" dir="2700000" algn="tl">
                    <a:srgbClr val="C0C0C0"/>
                  </a:outerShdw>
                </a:effectLst>
              </a:rPr>
              <a:t>steady state </a:t>
            </a:r>
          </a:p>
          <a:p>
            <a:pPr eaLnBrk="0" hangingPunct="0">
              <a:lnSpc>
                <a:spcPct val="90000"/>
              </a:lnSpc>
            </a:pPr>
            <a:r>
              <a:rPr lang="en-US" sz="1400" b="1">
                <a:effectLst>
                  <a:outerShdw blurRad="38100" dist="38100" dir="2700000" algn="tl">
                    <a:srgbClr val="C0C0C0"/>
                  </a:outerShdw>
                </a:effectLst>
              </a:rPr>
              <a:t>gives </a:t>
            </a:r>
            <a:r>
              <a:rPr lang="en-US" sz="1400" b="1" i="1">
                <a:effectLst>
                  <a:outerShdw blurRad="38100" dist="38100" dir="2700000" algn="tl">
                    <a:srgbClr val="C0C0C0"/>
                  </a:outerShdw>
                </a:effectLst>
              </a:rPr>
              <a:t>n</a:t>
            </a:r>
            <a:r>
              <a:rPr lang="en-US" sz="1400" b="1" baseline="-25000">
                <a:effectLst>
                  <a:outerShdw blurRad="38100" dist="38100" dir="2700000" algn="tl">
                    <a:srgbClr val="C0C0C0"/>
                  </a:outerShdw>
                </a:effectLst>
              </a:rPr>
              <a:t>∞</a:t>
            </a:r>
            <a:endParaRPr lang="en-US" sz="1400" b="1">
              <a:effectLst>
                <a:outerShdw blurRad="38100" dist="38100" dir="2700000" algn="tl">
                  <a:srgbClr val="C0C0C0"/>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33400" y="4391025"/>
            <a:ext cx="2362200" cy="1752600"/>
            <a:chOff x="2208" y="2544"/>
            <a:chExt cx="1488" cy="1104"/>
          </a:xfrm>
        </p:grpSpPr>
        <p:sp>
          <p:nvSpPr>
            <p:cNvPr id="10243" name="AutoShape 3"/>
            <p:cNvSpPr>
              <a:spLocks noChangeArrowheads="1"/>
            </p:cNvSpPr>
            <p:nvPr/>
          </p:nvSpPr>
          <p:spPr bwMode="auto">
            <a:xfrm>
              <a:off x="2304" y="2592"/>
              <a:ext cx="1392" cy="960"/>
            </a:xfrm>
            <a:prstGeom prst="bracePair">
              <a:avLst>
                <a:gd name="adj" fmla="val 8333"/>
              </a:avLst>
            </a:prstGeom>
            <a:noFill/>
            <a:ln w="9525">
              <a:solidFill>
                <a:schemeClr val="tx1"/>
              </a:solidFill>
              <a:round/>
              <a:headEnd/>
              <a:tailEnd/>
            </a:ln>
            <a:effectLst/>
          </p:spPr>
          <p:txBody>
            <a:bodyPr wrap="none" anchor="ctr"/>
            <a:lstStyle/>
            <a:p>
              <a:endParaRPr lang="en-US"/>
            </a:p>
          </p:txBody>
        </p:sp>
        <p:sp>
          <p:nvSpPr>
            <p:cNvPr id="10244" name="Rectangle 4"/>
            <p:cNvSpPr>
              <a:spLocks noChangeArrowheads="1"/>
            </p:cNvSpPr>
            <p:nvPr/>
          </p:nvSpPr>
          <p:spPr bwMode="auto">
            <a:xfrm>
              <a:off x="2208" y="2544"/>
              <a:ext cx="384" cy="1104"/>
            </a:xfrm>
            <a:prstGeom prst="rect">
              <a:avLst/>
            </a:prstGeom>
            <a:solidFill>
              <a:schemeClr val="bg1"/>
            </a:solidFill>
            <a:ln w="9525">
              <a:noFill/>
              <a:miter lim="800000"/>
              <a:headEnd/>
              <a:tailEnd/>
            </a:ln>
            <a:effectLst/>
          </p:spPr>
          <p:txBody>
            <a:bodyPr wrap="none" anchor="ctr"/>
            <a:lstStyle/>
            <a:p>
              <a:endParaRPr lang="en-US"/>
            </a:p>
          </p:txBody>
        </p:sp>
      </p:grpSp>
      <p:sp>
        <p:nvSpPr>
          <p:cNvPr id="10245" name="Rectangle 5"/>
          <p:cNvSpPr>
            <a:spLocks noGrp="1" noChangeArrowheads="1"/>
          </p:cNvSpPr>
          <p:nvPr>
            <p:ph type="title"/>
          </p:nvPr>
        </p:nvSpPr>
        <p:spPr>
          <a:xfrm>
            <a:off x="687388" y="333375"/>
            <a:ext cx="7772400" cy="944563"/>
          </a:xfrm>
        </p:spPr>
        <p:txBody>
          <a:bodyPr/>
          <a:lstStyle/>
          <a:p>
            <a:pPr algn="l"/>
            <a:r>
              <a:rPr lang="en-US" sz="3600" b="1">
                <a:solidFill>
                  <a:schemeClr val="accent2"/>
                </a:solidFill>
                <a:effectLst>
                  <a:outerShdw blurRad="38100" dist="38100" dir="2700000" algn="tl">
                    <a:srgbClr val="C0C0C0"/>
                  </a:outerShdw>
                </a:effectLst>
              </a:rPr>
              <a:t>K</a:t>
            </a:r>
            <a:r>
              <a:rPr lang="en-US" sz="3600" b="1" baseline="30000">
                <a:solidFill>
                  <a:schemeClr val="accent2"/>
                </a:solidFill>
                <a:effectLst>
                  <a:outerShdw blurRad="38100" dist="38100" dir="2700000" algn="tl">
                    <a:srgbClr val="C0C0C0"/>
                  </a:outerShdw>
                </a:effectLst>
              </a:rPr>
              <a:t>+</a:t>
            </a:r>
            <a:r>
              <a:rPr lang="en-US" sz="3600" b="1">
                <a:solidFill>
                  <a:schemeClr val="accent2"/>
                </a:solidFill>
                <a:effectLst>
                  <a:outerShdw blurRad="38100" dist="38100" dir="2700000" algn="tl">
                    <a:srgbClr val="C0C0C0"/>
                  </a:outerShdw>
                </a:effectLst>
              </a:rPr>
              <a:t> channel gating</a:t>
            </a:r>
          </a:p>
        </p:txBody>
      </p:sp>
      <p:grpSp>
        <p:nvGrpSpPr>
          <p:cNvPr id="3" name="Group 6"/>
          <p:cNvGrpSpPr>
            <a:grpSpLocks/>
          </p:cNvGrpSpPr>
          <p:nvPr/>
        </p:nvGrpSpPr>
        <p:grpSpPr bwMode="auto">
          <a:xfrm>
            <a:off x="5181600" y="2486025"/>
            <a:ext cx="3140075" cy="793750"/>
            <a:chOff x="1718" y="2236"/>
            <a:chExt cx="1978" cy="500"/>
          </a:xfrm>
        </p:grpSpPr>
        <p:sp>
          <p:nvSpPr>
            <p:cNvPr id="10247" name="Text Box 7"/>
            <p:cNvSpPr txBox="1">
              <a:spLocks noChangeArrowheads="1"/>
            </p:cNvSpPr>
            <p:nvPr/>
          </p:nvSpPr>
          <p:spPr bwMode="auto">
            <a:xfrm>
              <a:off x="1718" y="2332"/>
              <a:ext cx="315" cy="288"/>
            </a:xfrm>
            <a:prstGeom prst="rect">
              <a:avLst/>
            </a:prstGeom>
            <a:noFill/>
            <a:ln w="9525">
              <a:noFill/>
              <a:miter lim="800000"/>
              <a:headEnd/>
              <a:tailEnd/>
            </a:ln>
            <a:effectLst/>
          </p:spPr>
          <p:txBody>
            <a:bodyPr wrap="none">
              <a:spAutoFit/>
            </a:bodyPr>
            <a:lstStyle/>
            <a:p>
              <a:pPr eaLnBrk="0" hangingPunct="0"/>
              <a:r>
                <a:rPr lang="en-US" sz="2400" b="1">
                  <a:effectLst>
                    <a:outerShdw blurRad="38100" dist="38100" dir="2700000" algn="tl">
                      <a:srgbClr val="C0C0C0"/>
                    </a:outerShdw>
                  </a:effectLst>
                </a:rPr>
                <a:t>S</a:t>
              </a:r>
              <a:r>
                <a:rPr lang="en-US" sz="2400" b="1" baseline="-25000">
                  <a:effectLst>
                    <a:outerShdw blurRad="38100" dist="38100" dir="2700000" algn="tl">
                      <a:srgbClr val="C0C0C0"/>
                    </a:outerShdw>
                  </a:effectLst>
                </a:rPr>
                <a:t>0</a:t>
              </a:r>
              <a:endParaRPr lang="en-US" sz="2400" b="1">
                <a:effectLst>
                  <a:outerShdw blurRad="38100" dist="38100" dir="2700000" algn="tl">
                    <a:srgbClr val="C0C0C0"/>
                  </a:outerShdw>
                </a:effectLst>
              </a:endParaRPr>
            </a:p>
          </p:txBody>
        </p:sp>
        <p:sp>
          <p:nvSpPr>
            <p:cNvPr id="10248" name="Text Box 8"/>
            <p:cNvSpPr txBox="1">
              <a:spLocks noChangeArrowheads="1"/>
            </p:cNvSpPr>
            <p:nvPr/>
          </p:nvSpPr>
          <p:spPr bwMode="auto">
            <a:xfrm>
              <a:off x="2534" y="2332"/>
              <a:ext cx="315" cy="288"/>
            </a:xfrm>
            <a:prstGeom prst="rect">
              <a:avLst/>
            </a:prstGeom>
            <a:noFill/>
            <a:ln w="9525">
              <a:noFill/>
              <a:miter lim="800000"/>
              <a:headEnd/>
              <a:tailEnd/>
            </a:ln>
            <a:effectLst/>
          </p:spPr>
          <p:txBody>
            <a:bodyPr wrap="none">
              <a:spAutoFit/>
            </a:bodyPr>
            <a:lstStyle/>
            <a:p>
              <a:pPr eaLnBrk="0" hangingPunct="0"/>
              <a:r>
                <a:rPr lang="en-US" sz="2400" b="1">
                  <a:effectLst>
                    <a:outerShdw blurRad="38100" dist="38100" dir="2700000" algn="tl">
                      <a:srgbClr val="C0C0C0"/>
                    </a:outerShdw>
                  </a:effectLst>
                </a:rPr>
                <a:t>S</a:t>
              </a:r>
              <a:r>
                <a:rPr lang="en-US" sz="2400" b="1" baseline="-25000">
                  <a:effectLst>
                    <a:outerShdw blurRad="38100" dist="38100" dir="2700000" algn="tl">
                      <a:srgbClr val="C0C0C0"/>
                    </a:outerShdw>
                  </a:effectLst>
                </a:rPr>
                <a:t>1</a:t>
              </a:r>
              <a:endParaRPr lang="en-US" sz="2400" b="1">
                <a:effectLst>
                  <a:outerShdw blurRad="38100" dist="38100" dir="2700000" algn="tl">
                    <a:srgbClr val="C0C0C0"/>
                  </a:outerShdw>
                </a:effectLst>
              </a:endParaRPr>
            </a:p>
          </p:txBody>
        </p:sp>
        <p:sp>
          <p:nvSpPr>
            <p:cNvPr id="10249" name="Text Box 9"/>
            <p:cNvSpPr txBox="1">
              <a:spLocks noChangeArrowheads="1"/>
            </p:cNvSpPr>
            <p:nvPr/>
          </p:nvSpPr>
          <p:spPr bwMode="auto">
            <a:xfrm>
              <a:off x="3264" y="2332"/>
              <a:ext cx="432" cy="288"/>
            </a:xfrm>
            <a:prstGeom prst="rect">
              <a:avLst/>
            </a:prstGeom>
            <a:noFill/>
            <a:ln w="9525">
              <a:noFill/>
              <a:miter lim="800000"/>
              <a:headEnd/>
              <a:tailEnd/>
            </a:ln>
            <a:effectLst/>
          </p:spPr>
          <p:txBody>
            <a:bodyPr>
              <a:spAutoFit/>
            </a:bodyPr>
            <a:lstStyle/>
            <a:p>
              <a:pPr eaLnBrk="0" hangingPunct="0"/>
              <a:r>
                <a:rPr lang="en-US" sz="2400" b="1">
                  <a:effectLst>
                    <a:outerShdw blurRad="38100" dist="38100" dir="2700000" algn="tl">
                      <a:srgbClr val="C0C0C0"/>
                    </a:outerShdw>
                  </a:effectLst>
                </a:rPr>
                <a:t>S</a:t>
              </a:r>
              <a:r>
                <a:rPr lang="en-US" sz="2400" b="1" baseline="-25000">
                  <a:effectLst>
                    <a:outerShdw blurRad="38100" dist="38100" dir="2700000" algn="tl">
                      <a:srgbClr val="C0C0C0"/>
                    </a:outerShdw>
                  </a:effectLst>
                </a:rPr>
                <a:t>2</a:t>
              </a:r>
              <a:endParaRPr lang="en-US" sz="2400" b="1">
                <a:effectLst>
                  <a:outerShdw blurRad="38100" dist="38100" dir="2700000" algn="tl">
                    <a:srgbClr val="C0C0C0"/>
                  </a:outerShdw>
                </a:effectLst>
              </a:endParaRPr>
            </a:p>
          </p:txBody>
        </p:sp>
        <p:grpSp>
          <p:nvGrpSpPr>
            <p:cNvPr id="4" name="Group 10"/>
            <p:cNvGrpSpPr>
              <a:grpSpLocks/>
            </p:cNvGrpSpPr>
            <p:nvPr/>
          </p:nvGrpSpPr>
          <p:grpSpPr bwMode="auto">
            <a:xfrm>
              <a:off x="2064" y="2428"/>
              <a:ext cx="432" cy="96"/>
              <a:chOff x="1968" y="1392"/>
              <a:chExt cx="432" cy="96"/>
            </a:xfrm>
          </p:grpSpPr>
          <p:sp>
            <p:nvSpPr>
              <p:cNvPr id="10251" name="Line 11"/>
              <p:cNvSpPr>
                <a:spLocks noChangeShapeType="1"/>
              </p:cNvSpPr>
              <p:nvPr/>
            </p:nvSpPr>
            <p:spPr bwMode="auto">
              <a:xfrm>
                <a:off x="1968" y="1392"/>
                <a:ext cx="432" cy="0"/>
              </a:xfrm>
              <a:prstGeom prst="line">
                <a:avLst/>
              </a:prstGeom>
              <a:noFill/>
              <a:ln w="9525">
                <a:solidFill>
                  <a:schemeClr val="tx1"/>
                </a:solidFill>
                <a:round/>
                <a:headEnd/>
                <a:tailEnd type="stealth" w="med" len="med"/>
              </a:ln>
              <a:effectLst/>
            </p:spPr>
            <p:txBody>
              <a:bodyPr wrap="none" anchor="ctr"/>
              <a:lstStyle/>
              <a:p>
                <a:endParaRPr lang="en-US"/>
              </a:p>
            </p:txBody>
          </p:sp>
          <p:sp>
            <p:nvSpPr>
              <p:cNvPr id="10252" name="Line 12"/>
              <p:cNvSpPr>
                <a:spLocks noChangeShapeType="1"/>
              </p:cNvSpPr>
              <p:nvPr/>
            </p:nvSpPr>
            <p:spPr bwMode="auto">
              <a:xfrm flipH="1">
                <a:off x="1968" y="1488"/>
                <a:ext cx="432" cy="0"/>
              </a:xfrm>
              <a:prstGeom prst="line">
                <a:avLst/>
              </a:prstGeom>
              <a:noFill/>
              <a:ln w="9525">
                <a:solidFill>
                  <a:schemeClr val="tx1"/>
                </a:solidFill>
                <a:round/>
                <a:headEnd/>
                <a:tailEnd type="stealth" w="med" len="med"/>
              </a:ln>
              <a:effectLst/>
            </p:spPr>
            <p:txBody>
              <a:bodyPr wrap="none" anchor="ctr"/>
              <a:lstStyle/>
              <a:p>
                <a:endParaRPr lang="en-US"/>
              </a:p>
            </p:txBody>
          </p:sp>
        </p:grpSp>
        <p:grpSp>
          <p:nvGrpSpPr>
            <p:cNvPr id="5" name="Group 13"/>
            <p:cNvGrpSpPr>
              <a:grpSpLocks/>
            </p:cNvGrpSpPr>
            <p:nvPr/>
          </p:nvGrpSpPr>
          <p:grpSpPr bwMode="auto">
            <a:xfrm>
              <a:off x="2832" y="2428"/>
              <a:ext cx="432" cy="96"/>
              <a:chOff x="1968" y="1392"/>
              <a:chExt cx="432" cy="96"/>
            </a:xfrm>
          </p:grpSpPr>
          <p:sp>
            <p:nvSpPr>
              <p:cNvPr id="10254" name="Line 14"/>
              <p:cNvSpPr>
                <a:spLocks noChangeShapeType="1"/>
              </p:cNvSpPr>
              <p:nvPr/>
            </p:nvSpPr>
            <p:spPr bwMode="auto">
              <a:xfrm>
                <a:off x="1968" y="1392"/>
                <a:ext cx="432" cy="0"/>
              </a:xfrm>
              <a:prstGeom prst="line">
                <a:avLst/>
              </a:prstGeom>
              <a:noFill/>
              <a:ln w="9525">
                <a:solidFill>
                  <a:schemeClr val="tx1"/>
                </a:solidFill>
                <a:round/>
                <a:headEnd/>
                <a:tailEnd type="stealth" w="med" len="med"/>
              </a:ln>
              <a:effectLst/>
            </p:spPr>
            <p:txBody>
              <a:bodyPr wrap="none" anchor="ctr"/>
              <a:lstStyle/>
              <a:p>
                <a:endParaRPr lang="en-US"/>
              </a:p>
            </p:txBody>
          </p:sp>
          <p:sp>
            <p:nvSpPr>
              <p:cNvPr id="10255" name="Line 15"/>
              <p:cNvSpPr>
                <a:spLocks noChangeShapeType="1"/>
              </p:cNvSpPr>
              <p:nvPr/>
            </p:nvSpPr>
            <p:spPr bwMode="auto">
              <a:xfrm flipH="1">
                <a:off x="1968" y="1488"/>
                <a:ext cx="432" cy="0"/>
              </a:xfrm>
              <a:prstGeom prst="line">
                <a:avLst/>
              </a:prstGeom>
              <a:noFill/>
              <a:ln w="9525">
                <a:solidFill>
                  <a:schemeClr val="tx1"/>
                </a:solidFill>
                <a:round/>
                <a:headEnd/>
                <a:tailEnd type="stealth" w="med" len="med"/>
              </a:ln>
              <a:effectLst/>
            </p:spPr>
            <p:txBody>
              <a:bodyPr wrap="none" anchor="ctr"/>
              <a:lstStyle/>
              <a:p>
                <a:endParaRPr lang="en-US"/>
              </a:p>
            </p:txBody>
          </p:sp>
        </p:grpSp>
        <p:sp>
          <p:nvSpPr>
            <p:cNvPr id="10256" name="Text Box 16"/>
            <p:cNvSpPr txBox="1">
              <a:spLocks noChangeArrowheads="1"/>
            </p:cNvSpPr>
            <p:nvPr/>
          </p:nvSpPr>
          <p:spPr bwMode="auto">
            <a:xfrm>
              <a:off x="2160" y="2236"/>
              <a:ext cx="268" cy="212"/>
            </a:xfrm>
            <a:prstGeom prst="rect">
              <a:avLst/>
            </a:prstGeom>
            <a:noFill/>
            <a:ln w="9525">
              <a:noFill/>
              <a:miter lim="800000"/>
              <a:headEnd/>
              <a:tailEnd/>
            </a:ln>
            <a:effectLst/>
          </p:spPr>
          <p:txBody>
            <a:bodyPr wrap="none">
              <a:spAutoFit/>
            </a:bodyPr>
            <a:lstStyle/>
            <a:p>
              <a:pPr eaLnBrk="0" hangingPunct="0"/>
              <a:r>
                <a:rPr lang="en-US" sz="1600" b="1">
                  <a:effectLst>
                    <a:outerShdw blurRad="38100" dist="38100" dir="2700000" algn="tl">
                      <a:srgbClr val="C0C0C0"/>
                    </a:outerShdw>
                  </a:effectLst>
                </a:rPr>
                <a:t>2</a:t>
              </a:r>
              <a:r>
                <a:rPr lang="en-US" sz="1600" b="1">
                  <a:effectLst>
                    <a:outerShdw blurRad="38100" dist="38100" dir="2700000" algn="tl">
                      <a:srgbClr val="C0C0C0"/>
                    </a:outerShdw>
                  </a:effectLst>
                  <a:latin typeface="Symbol" pitchFamily="18" charset="2"/>
                </a:rPr>
                <a:t>a</a:t>
              </a:r>
              <a:endParaRPr lang="en-US" sz="1600" b="1">
                <a:effectLst>
                  <a:outerShdw blurRad="38100" dist="38100" dir="2700000" algn="tl">
                    <a:srgbClr val="C0C0C0"/>
                  </a:outerShdw>
                </a:effectLst>
              </a:endParaRPr>
            </a:p>
          </p:txBody>
        </p:sp>
        <p:sp>
          <p:nvSpPr>
            <p:cNvPr id="10257" name="Text Box 17"/>
            <p:cNvSpPr txBox="1">
              <a:spLocks noChangeArrowheads="1"/>
            </p:cNvSpPr>
            <p:nvPr/>
          </p:nvSpPr>
          <p:spPr bwMode="auto">
            <a:xfrm>
              <a:off x="2976" y="2236"/>
              <a:ext cx="197" cy="212"/>
            </a:xfrm>
            <a:prstGeom prst="rect">
              <a:avLst/>
            </a:prstGeom>
            <a:noFill/>
            <a:ln w="9525">
              <a:noFill/>
              <a:miter lim="800000"/>
              <a:headEnd/>
              <a:tailEnd/>
            </a:ln>
            <a:effectLst/>
          </p:spPr>
          <p:txBody>
            <a:bodyPr wrap="none">
              <a:spAutoFit/>
            </a:bodyPr>
            <a:lstStyle/>
            <a:p>
              <a:pPr eaLnBrk="0" hangingPunct="0"/>
              <a:r>
                <a:rPr lang="en-US" sz="1600" b="1">
                  <a:effectLst>
                    <a:outerShdw blurRad="38100" dist="38100" dir="2700000" algn="tl">
                      <a:srgbClr val="C0C0C0"/>
                    </a:outerShdw>
                  </a:effectLst>
                  <a:latin typeface="Symbol" pitchFamily="18" charset="2"/>
                </a:rPr>
                <a:t>a</a:t>
              </a:r>
              <a:endParaRPr lang="en-US" sz="1600" b="1">
                <a:effectLst>
                  <a:outerShdw blurRad="38100" dist="38100" dir="2700000" algn="tl">
                    <a:srgbClr val="C0C0C0"/>
                  </a:outerShdw>
                </a:effectLst>
              </a:endParaRPr>
            </a:p>
          </p:txBody>
        </p:sp>
        <p:sp>
          <p:nvSpPr>
            <p:cNvPr id="10258" name="Text Box 18"/>
            <p:cNvSpPr txBox="1">
              <a:spLocks noChangeArrowheads="1"/>
            </p:cNvSpPr>
            <p:nvPr/>
          </p:nvSpPr>
          <p:spPr bwMode="auto">
            <a:xfrm>
              <a:off x="2959" y="2524"/>
              <a:ext cx="257" cy="212"/>
            </a:xfrm>
            <a:prstGeom prst="rect">
              <a:avLst/>
            </a:prstGeom>
            <a:noFill/>
            <a:ln w="9525">
              <a:noFill/>
              <a:miter lim="800000"/>
              <a:headEnd/>
              <a:tailEnd/>
            </a:ln>
            <a:effectLst/>
          </p:spPr>
          <p:txBody>
            <a:bodyPr wrap="none">
              <a:spAutoFit/>
            </a:bodyPr>
            <a:lstStyle/>
            <a:p>
              <a:pPr eaLnBrk="0" hangingPunct="0"/>
              <a:r>
                <a:rPr lang="en-US" sz="1600" b="1">
                  <a:effectLst>
                    <a:outerShdw blurRad="38100" dist="38100" dir="2700000" algn="tl">
                      <a:srgbClr val="C0C0C0"/>
                    </a:outerShdw>
                  </a:effectLst>
                </a:rPr>
                <a:t>2</a:t>
              </a:r>
              <a:r>
                <a:rPr lang="en-US" sz="1600" b="1">
                  <a:effectLst>
                    <a:outerShdw blurRad="38100" dist="38100" dir="2700000" algn="tl">
                      <a:srgbClr val="C0C0C0"/>
                    </a:outerShdw>
                  </a:effectLst>
                  <a:latin typeface="Symbol" pitchFamily="18" charset="2"/>
                </a:rPr>
                <a:t>b</a:t>
              </a:r>
              <a:endParaRPr lang="en-US" sz="1600" b="1">
                <a:effectLst>
                  <a:outerShdw blurRad="38100" dist="38100" dir="2700000" algn="tl">
                    <a:srgbClr val="C0C0C0"/>
                  </a:outerShdw>
                </a:effectLst>
              </a:endParaRPr>
            </a:p>
          </p:txBody>
        </p:sp>
        <p:sp>
          <p:nvSpPr>
            <p:cNvPr id="10259" name="Text Box 19"/>
            <p:cNvSpPr txBox="1">
              <a:spLocks noChangeArrowheads="1"/>
            </p:cNvSpPr>
            <p:nvPr/>
          </p:nvSpPr>
          <p:spPr bwMode="auto">
            <a:xfrm>
              <a:off x="2208" y="2524"/>
              <a:ext cx="186" cy="212"/>
            </a:xfrm>
            <a:prstGeom prst="rect">
              <a:avLst/>
            </a:prstGeom>
            <a:noFill/>
            <a:ln w="9525">
              <a:noFill/>
              <a:miter lim="800000"/>
              <a:headEnd/>
              <a:tailEnd/>
            </a:ln>
            <a:effectLst/>
          </p:spPr>
          <p:txBody>
            <a:bodyPr wrap="none">
              <a:spAutoFit/>
            </a:bodyPr>
            <a:lstStyle/>
            <a:p>
              <a:pPr eaLnBrk="0" hangingPunct="0"/>
              <a:r>
                <a:rPr lang="en-US" sz="1600" b="1">
                  <a:effectLst>
                    <a:outerShdw blurRad="38100" dist="38100" dir="2700000" algn="tl">
                      <a:srgbClr val="C0C0C0"/>
                    </a:outerShdw>
                  </a:effectLst>
                  <a:latin typeface="Symbol" pitchFamily="18" charset="2"/>
                </a:rPr>
                <a:t>b</a:t>
              </a:r>
              <a:endParaRPr lang="en-US" sz="1600" b="1">
                <a:effectLst>
                  <a:outerShdw blurRad="38100" dist="38100" dir="2700000" algn="tl">
                    <a:srgbClr val="C0C0C0"/>
                  </a:outerShdw>
                </a:effectLst>
              </a:endParaRPr>
            </a:p>
          </p:txBody>
        </p:sp>
      </p:grpSp>
      <p:grpSp>
        <p:nvGrpSpPr>
          <p:cNvPr id="6" name="Group 20"/>
          <p:cNvGrpSpPr>
            <a:grpSpLocks/>
          </p:cNvGrpSpPr>
          <p:nvPr/>
        </p:nvGrpSpPr>
        <p:grpSpPr bwMode="auto">
          <a:xfrm>
            <a:off x="1828800" y="2333625"/>
            <a:ext cx="685800" cy="152400"/>
            <a:chOff x="1968" y="1392"/>
            <a:chExt cx="432" cy="96"/>
          </a:xfrm>
        </p:grpSpPr>
        <p:sp>
          <p:nvSpPr>
            <p:cNvPr id="10261" name="Line 21"/>
            <p:cNvSpPr>
              <a:spLocks noChangeShapeType="1"/>
            </p:cNvSpPr>
            <p:nvPr/>
          </p:nvSpPr>
          <p:spPr bwMode="auto">
            <a:xfrm>
              <a:off x="1968" y="1392"/>
              <a:ext cx="432" cy="0"/>
            </a:xfrm>
            <a:prstGeom prst="line">
              <a:avLst/>
            </a:prstGeom>
            <a:noFill/>
            <a:ln w="9525">
              <a:solidFill>
                <a:schemeClr val="tx1"/>
              </a:solidFill>
              <a:round/>
              <a:headEnd/>
              <a:tailEnd type="stealth" w="med" len="med"/>
            </a:ln>
            <a:effectLst/>
          </p:spPr>
          <p:txBody>
            <a:bodyPr wrap="none" anchor="ctr"/>
            <a:lstStyle/>
            <a:p>
              <a:endParaRPr lang="en-US"/>
            </a:p>
          </p:txBody>
        </p:sp>
        <p:sp>
          <p:nvSpPr>
            <p:cNvPr id="10262" name="Line 22"/>
            <p:cNvSpPr>
              <a:spLocks noChangeShapeType="1"/>
            </p:cNvSpPr>
            <p:nvPr/>
          </p:nvSpPr>
          <p:spPr bwMode="auto">
            <a:xfrm flipH="1">
              <a:off x="1968" y="1488"/>
              <a:ext cx="432" cy="0"/>
            </a:xfrm>
            <a:prstGeom prst="line">
              <a:avLst/>
            </a:prstGeom>
            <a:noFill/>
            <a:ln w="9525">
              <a:solidFill>
                <a:schemeClr val="tx1"/>
              </a:solidFill>
              <a:round/>
              <a:headEnd/>
              <a:tailEnd type="stealth" w="med" len="med"/>
            </a:ln>
            <a:effectLst/>
          </p:spPr>
          <p:txBody>
            <a:bodyPr wrap="none" anchor="ctr"/>
            <a:lstStyle/>
            <a:p>
              <a:endParaRPr lang="en-US"/>
            </a:p>
          </p:txBody>
        </p:sp>
      </p:grpSp>
      <p:sp>
        <p:nvSpPr>
          <p:cNvPr id="10263" name="Text Box 23"/>
          <p:cNvSpPr txBox="1">
            <a:spLocks noChangeArrowheads="1"/>
          </p:cNvSpPr>
          <p:nvPr/>
        </p:nvSpPr>
        <p:spPr bwMode="auto">
          <a:xfrm>
            <a:off x="1143000" y="2181225"/>
            <a:ext cx="612775" cy="457200"/>
          </a:xfrm>
          <a:prstGeom prst="rect">
            <a:avLst/>
          </a:prstGeom>
          <a:noFill/>
          <a:ln w="9525">
            <a:noFill/>
            <a:miter lim="800000"/>
            <a:headEnd/>
            <a:tailEnd/>
          </a:ln>
          <a:effectLst/>
        </p:spPr>
        <p:txBody>
          <a:bodyPr wrap="none">
            <a:spAutoFit/>
          </a:bodyPr>
          <a:lstStyle/>
          <a:p>
            <a:pPr eaLnBrk="0" hangingPunct="0"/>
            <a:r>
              <a:rPr lang="en-US" sz="2400" b="1">
                <a:effectLst>
                  <a:outerShdw blurRad="38100" dist="38100" dir="2700000" algn="tl">
                    <a:srgbClr val="C0C0C0"/>
                  </a:outerShdw>
                </a:effectLst>
              </a:rPr>
              <a:t>S</a:t>
            </a:r>
            <a:r>
              <a:rPr lang="en-US" sz="2400" b="1" baseline="-25000">
                <a:effectLst>
                  <a:outerShdw blurRad="38100" dist="38100" dir="2700000" algn="tl">
                    <a:srgbClr val="C0C0C0"/>
                  </a:outerShdw>
                </a:effectLst>
              </a:rPr>
              <a:t>00</a:t>
            </a:r>
            <a:endParaRPr lang="en-US" sz="2400" b="1">
              <a:effectLst>
                <a:outerShdw blurRad="38100" dist="38100" dir="2700000" algn="tl">
                  <a:srgbClr val="C0C0C0"/>
                </a:outerShdw>
              </a:effectLst>
            </a:endParaRPr>
          </a:p>
        </p:txBody>
      </p:sp>
      <p:sp>
        <p:nvSpPr>
          <p:cNvPr id="10264" name="Text Box 24"/>
          <p:cNvSpPr txBox="1">
            <a:spLocks noChangeArrowheads="1"/>
          </p:cNvSpPr>
          <p:nvPr/>
        </p:nvSpPr>
        <p:spPr bwMode="auto">
          <a:xfrm>
            <a:off x="2590800" y="2181225"/>
            <a:ext cx="612775" cy="457200"/>
          </a:xfrm>
          <a:prstGeom prst="rect">
            <a:avLst/>
          </a:prstGeom>
          <a:noFill/>
          <a:ln w="9525">
            <a:noFill/>
            <a:miter lim="800000"/>
            <a:headEnd/>
            <a:tailEnd/>
          </a:ln>
          <a:effectLst/>
        </p:spPr>
        <p:txBody>
          <a:bodyPr wrap="none">
            <a:spAutoFit/>
          </a:bodyPr>
          <a:lstStyle/>
          <a:p>
            <a:pPr eaLnBrk="0" hangingPunct="0"/>
            <a:r>
              <a:rPr lang="en-US" sz="2400" b="1">
                <a:effectLst>
                  <a:outerShdw blurRad="38100" dist="38100" dir="2700000" algn="tl">
                    <a:srgbClr val="C0C0C0"/>
                  </a:outerShdw>
                </a:effectLst>
              </a:rPr>
              <a:t>S</a:t>
            </a:r>
            <a:r>
              <a:rPr lang="en-US" sz="2400" b="1" baseline="-25000">
                <a:effectLst>
                  <a:outerShdw blurRad="38100" dist="38100" dir="2700000" algn="tl">
                    <a:srgbClr val="C0C0C0"/>
                  </a:outerShdw>
                </a:effectLst>
              </a:rPr>
              <a:t>01</a:t>
            </a:r>
            <a:endParaRPr lang="en-US" sz="2400" b="1">
              <a:effectLst>
                <a:outerShdw blurRad="38100" dist="38100" dir="2700000" algn="tl">
                  <a:srgbClr val="C0C0C0"/>
                </a:outerShdw>
              </a:effectLst>
            </a:endParaRPr>
          </a:p>
        </p:txBody>
      </p:sp>
      <p:sp>
        <p:nvSpPr>
          <p:cNvPr id="10265" name="Text Box 25"/>
          <p:cNvSpPr txBox="1">
            <a:spLocks noChangeArrowheads="1"/>
          </p:cNvSpPr>
          <p:nvPr/>
        </p:nvSpPr>
        <p:spPr bwMode="auto">
          <a:xfrm>
            <a:off x="1143000" y="3248025"/>
            <a:ext cx="612775" cy="457200"/>
          </a:xfrm>
          <a:prstGeom prst="rect">
            <a:avLst/>
          </a:prstGeom>
          <a:noFill/>
          <a:ln w="9525">
            <a:noFill/>
            <a:miter lim="800000"/>
            <a:headEnd/>
            <a:tailEnd/>
          </a:ln>
          <a:effectLst/>
        </p:spPr>
        <p:txBody>
          <a:bodyPr wrap="none">
            <a:spAutoFit/>
          </a:bodyPr>
          <a:lstStyle/>
          <a:p>
            <a:pPr eaLnBrk="0" hangingPunct="0"/>
            <a:r>
              <a:rPr lang="en-US" sz="2400" b="1">
                <a:effectLst>
                  <a:outerShdw blurRad="38100" dist="38100" dir="2700000" algn="tl">
                    <a:srgbClr val="C0C0C0"/>
                  </a:outerShdw>
                </a:effectLst>
              </a:rPr>
              <a:t>S</a:t>
            </a:r>
            <a:r>
              <a:rPr lang="en-US" sz="2400" b="1" baseline="-25000">
                <a:effectLst>
                  <a:outerShdw blurRad="38100" dist="38100" dir="2700000" algn="tl">
                    <a:srgbClr val="C0C0C0"/>
                  </a:outerShdw>
                </a:effectLst>
              </a:rPr>
              <a:t>10</a:t>
            </a:r>
            <a:endParaRPr lang="en-US" sz="2400" b="1">
              <a:effectLst>
                <a:outerShdw blurRad="38100" dist="38100" dir="2700000" algn="tl">
                  <a:srgbClr val="C0C0C0"/>
                </a:outerShdw>
              </a:effectLst>
            </a:endParaRPr>
          </a:p>
        </p:txBody>
      </p:sp>
      <p:sp>
        <p:nvSpPr>
          <p:cNvPr id="10266" name="Text Box 26"/>
          <p:cNvSpPr txBox="1">
            <a:spLocks noChangeArrowheads="1"/>
          </p:cNvSpPr>
          <p:nvPr/>
        </p:nvSpPr>
        <p:spPr bwMode="auto">
          <a:xfrm>
            <a:off x="2587625" y="3248025"/>
            <a:ext cx="612775" cy="457200"/>
          </a:xfrm>
          <a:prstGeom prst="rect">
            <a:avLst/>
          </a:prstGeom>
          <a:noFill/>
          <a:ln w="9525">
            <a:noFill/>
            <a:miter lim="800000"/>
            <a:headEnd/>
            <a:tailEnd/>
          </a:ln>
          <a:effectLst/>
        </p:spPr>
        <p:txBody>
          <a:bodyPr wrap="none">
            <a:spAutoFit/>
          </a:bodyPr>
          <a:lstStyle/>
          <a:p>
            <a:pPr eaLnBrk="0" hangingPunct="0"/>
            <a:r>
              <a:rPr lang="en-US" sz="2400" b="1">
                <a:effectLst>
                  <a:outerShdw blurRad="38100" dist="38100" dir="2700000" algn="tl">
                    <a:srgbClr val="C0C0C0"/>
                  </a:outerShdw>
                </a:effectLst>
              </a:rPr>
              <a:t>S</a:t>
            </a:r>
            <a:r>
              <a:rPr lang="en-US" sz="2400" b="1" baseline="-25000">
                <a:effectLst>
                  <a:outerShdw blurRad="38100" dist="38100" dir="2700000" algn="tl">
                    <a:srgbClr val="C0C0C0"/>
                  </a:outerShdw>
                </a:effectLst>
              </a:rPr>
              <a:t>11</a:t>
            </a:r>
            <a:endParaRPr lang="en-US" sz="2400" b="1">
              <a:effectLst>
                <a:outerShdw blurRad="38100" dist="38100" dir="2700000" algn="tl">
                  <a:srgbClr val="C0C0C0"/>
                </a:outerShdw>
              </a:effectLst>
            </a:endParaRPr>
          </a:p>
        </p:txBody>
      </p:sp>
      <p:grpSp>
        <p:nvGrpSpPr>
          <p:cNvPr id="7" name="Group 27"/>
          <p:cNvGrpSpPr>
            <a:grpSpLocks/>
          </p:cNvGrpSpPr>
          <p:nvPr/>
        </p:nvGrpSpPr>
        <p:grpSpPr bwMode="auto">
          <a:xfrm rot="-5400000">
            <a:off x="1028700" y="2905125"/>
            <a:ext cx="685800" cy="152400"/>
            <a:chOff x="1968" y="1392"/>
            <a:chExt cx="432" cy="96"/>
          </a:xfrm>
        </p:grpSpPr>
        <p:sp>
          <p:nvSpPr>
            <p:cNvPr id="10268" name="Line 28"/>
            <p:cNvSpPr>
              <a:spLocks noChangeShapeType="1"/>
            </p:cNvSpPr>
            <p:nvPr/>
          </p:nvSpPr>
          <p:spPr bwMode="auto">
            <a:xfrm>
              <a:off x="1968" y="1392"/>
              <a:ext cx="432" cy="0"/>
            </a:xfrm>
            <a:prstGeom prst="line">
              <a:avLst/>
            </a:prstGeom>
            <a:noFill/>
            <a:ln w="9525">
              <a:solidFill>
                <a:schemeClr val="tx1"/>
              </a:solidFill>
              <a:round/>
              <a:headEnd/>
              <a:tailEnd type="stealth" w="med" len="med"/>
            </a:ln>
            <a:effectLst/>
          </p:spPr>
          <p:txBody>
            <a:bodyPr wrap="none" anchor="ctr"/>
            <a:lstStyle/>
            <a:p>
              <a:endParaRPr lang="en-US"/>
            </a:p>
          </p:txBody>
        </p:sp>
        <p:sp>
          <p:nvSpPr>
            <p:cNvPr id="10269" name="Line 29"/>
            <p:cNvSpPr>
              <a:spLocks noChangeShapeType="1"/>
            </p:cNvSpPr>
            <p:nvPr/>
          </p:nvSpPr>
          <p:spPr bwMode="auto">
            <a:xfrm flipH="1">
              <a:off x="1968" y="1488"/>
              <a:ext cx="432" cy="0"/>
            </a:xfrm>
            <a:prstGeom prst="line">
              <a:avLst/>
            </a:prstGeom>
            <a:noFill/>
            <a:ln w="9525">
              <a:solidFill>
                <a:schemeClr val="tx1"/>
              </a:solidFill>
              <a:round/>
              <a:headEnd/>
              <a:tailEnd type="stealth" w="med" len="med"/>
            </a:ln>
            <a:effectLst/>
          </p:spPr>
          <p:txBody>
            <a:bodyPr wrap="none" anchor="ctr"/>
            <a:lstStyle/>
            <a:p>
              <a:endParaRPr lang="en-US"/>
            </a:p>
          </p:txBody>
        </p:sp>
      </p:grpSp>
      <p:grpSp>
        <p:nvGrpSpPr>
          <p:cNvPr id="8" name="Group 30"/>
          <p:cNvGrpSpPr>
            <a:grpSpLocks/>
          </p:cNvGrpSpPr>
          <p:nvPr/>
        </p:nvGrpSpPr>
        <p:grpSpPr bwMode="auto">
          <a:xfrm rot="-5400000">
            <a:off x="2476500" y="2905125"/>
            <a:ext cx="685800" cy="152400"/>
            <a:chOff x="1968" y="1392"/>
            <a:chExt cx="432" cy="96"/>
          </a:xfrm>
        </p:grpSpPr>
        <p:sp>
          <p:nvSpPr>
            <p:cNvPr id="10271" name="Line 31"/>
            <p:cNvSpPr>
              <a:spLocks noChangeShapeType="1"/>
            </p:cNvSpPr>
            <p:nvPr/>
          </p:nvSpPr>
          <p:spPr bwMode="auto">
            <a:xfrm>
              <a:off x="1968" y="1392"/>
              <a:ext cx="432" cy="0"/>
            </a:xfrm>
            <a:prstGeom prst="line">
              <a:avLst/>
            </a:prstGeom>
            <a:noFill/>
            <a:ln w="9525">
              <a:solidFill>
                <a:schemeClr val="tx1"/>
              </a:solidFill>
              <a:round/>
              <a:headEnd/>
              <a:tailEnd type="stealth" w="med" len="med"/>
            </a:ln>
            <a:effectLst/>
          </p:spPr>
          <p:txBody>
            <a:bodyPr wrap="none" anchor="ctr"/>
            <a:lstStyle/>
            <a:p>
              <a:endParaRPr lang="en-US"/>
            </a:p>
          </p:txBody>
        </p:sp>
        <p:sp>
          <p:nvSpPr>
            <p:cNvPr id="10272" name="Line 32"/>
            <p:cNvSpPr>
              <a:spLocks noChangeShapeType="1"/>
            </p:cNvSpPr>
            <p:nvPr/>
          </p:nvSpPr>
          <p:spPr bwMode="auto">
            <a:xfrm flipH="1">
              <a:off x="1968" y="1488"/>
              <a:ext cx="432" cy="0"/>
            </a:xfrm>
            <a:prstGeom prst="line">
              <a:avLst/>
            </a:prstGeom>
            <a:noFill/>
            <a:ln w="9525">
              <a:solidFill>
                <a:schemeClr val="tx1"/>
              </a:solidFill>
              <a:round/>
              <a:headEnd/>
              <a:tailEnd type="stealth" w="med" len="med"/>
            </a:ln>
            <a:effectLst/>
          </p:spPr>
          <p:txBody>
            <a:bodyPr wrap="none" anchor="ctr"/>
            <a:lstStyle/>
            <a:p>
              <a:endParaRPr lang="en-US"/>
            </a:p>
          </p:txBody>
        </p:sp>
      </p:grpSp>
      <p:grpSp>
        <p:nvGrpSpPr>
          <p:cNvPr id="9" name="Group 33"/>
          <p:cNvGrpSpPr>
            <a:grpSpLocks/>
          </p:cNvGrpSpPr>
          <p:nvPr/>
        </p:nvGrpSpPr>
        <p:grpSpPr bwMode="auto">
          <a:xfrm>
            <a:off x="1828800" y="3400425"/>
            <a:ext cx="685800" cy="152400"/>
            <a:chOff x="1968" y="1392"/>
            <a:chExt cx="432" cy="96"/>
          </a:xfrm>
        </p:grpSpPr>
        <p:sp>
          <p:nvSpPr>
            <p:cNvPr id="10274" name="Line 34"/>
            <p:cNvSpPr>
              <a:spLocks noChangeShapeType="1"/>
            </p:cNvSpPr>
            <p:nvPr/>
          </p:nvSpPr>
          <p:spPr bwMode="auto">
            <a:xfrm>
              <a:off x="1968" y="1392"/>
              <a:ext cx="432" cy="0"/>
            </a:xfrm>
            <a:prstGeom prst="line">
              <a:avLst/>
            </a:prstGeom>
            <a:noFill/>
            <a:ln w="9525">
              <a:solidFill>
                <a:schemeClr val="tx1"/>
              </a:solidFill>
              <a:round/>
              <a:headEnd/>
              <a:tailEnd type="stealth" w="med" len="med"/>
            </a:ln>
            <a:effectLst/>
          </p:spPr>
          <p:txBody>
            <a:bodyPr wrap="none" anchor="ctr"/>
            <a:lstStyle/>
            <a:p>
              <a:endParaRPr lang="en-US"/>
            </a:p>
          </p:txBody>
        </p:sp>
        <p:sp>
          <p:nvSpPr>
            <p:cNvPr id="10275" name="Line 35"/>
            <p:cNvSpPr>
              <a:spLocks noChangeShapeType="1"/>
            </p:cNvSpPr>
            <p:nvPr/>
          </p:nvSpPr>
          <p:spPr bwMode="auto">
            <a:xfrm flipH="1">
              <a:off x="1968" y="1488"/>
              <a:ext cx="432" cy="0"/>
            </a:xfrm>
            <a:prstGeom prst="line">
              <a:avLst/>
            </a:prstGeom>
            <a:noFill/>
            <a:ln w="9525">
              <a:solidFill>
                <a:schemeClr val="tx1"/>
              </a:solidFill>
              <a:round/>
              <a:headEnd/>
              <a:tailEnd type="stealth" w="med" len="med"/>
            </a:ln>
            <a:effectLst/>
          </p:spPr>
          <p:txBody>
            <a:bodyPr wrap="none" anchor="ctr"/>
            <a:lstStyle/>
            <a:p>
              <a:endParaRPr lang="en-US"/>
            </a:p>
          </p:txBody>
        </p:sp>
      </p:grpSp>
      <p:sp>
        <p:nvSpPr>
          <p:cNvPr id="10276" name="AutoShape 36"/>
          <p:cNvSpPr>
            <a:spLocks noChangeArrowheads="1"/>
          </p:cNvSpPr>
          <p:nvPr/>
        </p:nvSpPr>
        <p:spPr bwMode="auto">
          <a:xfrm rot="3282079">
            <a:off x="1714500" y="1838325"/>
            <a:ext cx="762000" cy="2362200"/>
          </a:xfrm>
          <a:prstGeom prst="roundRect">
            <a:avLst>
              <a:gd name="adj" fmla="val 25926"/>
            </a:avLst>
          </a:prstGeom>
          <a:noFill/>
          <a:ln w="9525" cap="rnd">
            <a:solidFill>
              <a:schemeClr val="tx1"/>
            </a:solidFill>
            <a:prstDash val="sysDot"/>
            <a:round/>
            <a:headEnd/>
            <a:tailEnd/>
          </a:ln>
          <a:effectLst/>
        </p:spPr>
        <p:txBody>
          <a:bodyPr wrap="none" anchor="ctr"/>
          <a:lstStyle/>
          <a:p>
            <a:endParaRPr lang="en-US"/>
          </a:p>
        </p:txBody>
      </p:sp>
      <p:graphicFrame>
        <p:nvGraphicFramePr>
          <p:cNvPr id="10277" name="Object 37"/>
          <p:cNvGraphicFramePr>
            <a:graphicFrameLocks noChangeAspect="1"/>
          </p:cNvGraphicFramePr>
          <p:nvPr/>
        </p:nvGraphicFramePr>
        <p:xfrm>
          <a:off x="762000" y="4238625"/>
          <a:ext cx="1828800" cy="1741488"/>
        </p:xfrm>
        <a:graphic>
          <a:graphicData uri="http://schemas.openxmlformats.org/presentationml/2006/ole">
            <mc:AlternateContent xmlns:mc="http://schemas.openxmlformats.org/markup-compatibility/2006">
              <mc:Choice xmlns:v="urn:schemas-microsoft-com:vml" Requires="v">
                <p:oleObj spid="_x0000_s267269" name="Equation" r:id="rId3" imgW="1054100" imgH="1003300" progId="Equation.3">
                  <p:embed/>
                </p:oleObj>
              </mc:Choice>
              <mc:Fallback>
                <p:oleObj name="Equation" r:id="rId3" imgW="1054100" imgH="1003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238625"/>
                        <a:ext cx="1828800" cy="174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8" name="AutoShape 38"/>
          <p:cNvSpPr>
            <a:spLocks noChangeArrowheads="1"/>
          </p:cNvSpPr>
          <p:nvPr/>
        </p:nvSpPr>
        <p:spPr bwMode="auto">
          <a:xfrm>
            <a:off x="3595688" y="5000625"/>
            <a:ext cx="976312" cy="485775"/>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US"/>
          </a:p>
        </p:txBody>
      </p:sp>
      <p:sp>
        <p:nvSpPr>
          <p:cNvPr id="10279" name="AutoShape 39"/>
          <p:cNvSpPr>
            <a:spLocks noChangeArrowheads="1"/>
          </p:cNvSpPr>
          <p:nvPr/>
        </p:nvSpPr>
        <p:spPr bwMode="auto">
          <a:xfrm>
            <a:off x="3657600" y="2638425"/>
            <a:ext cx="976313" cy="485775"/>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US"/>
          </a:p>
        </p:txBody>
      </p:sp>
      <p:graphicFrame>
        <p:nvGraphicFramePr>
          <p:cNvPr id="10280" name="Object 40"/>
          <p:cNvGraphicFramePr>
            <a:graphicFrameLocks noChangeAspect="1"/>
          </p:cNvGraphicFramePr>
          <p:nvPr/>
        </p:nvGraphicFramePr>
        <p:xfrm>
          <a:off x="5257800" y="4162425"/>
          <a:ext cx="2171700" cy="2074863"/>
        </p:xfrm>
        <a:graphic>
          <a:graphicData uri="http://schemas.openxmlformats.org/presentationml/2006/ole">
            <mc:AlternateContent xmlns:mc="http://schemas.openxmlformats.org/markup-compatibility/2006">
              <mc:Choice xmlns:v="urn:schemas-microsoft-com:vml" Requires="v">
                <p:oleObj spid="_x0000_s267270" name="Equation" r:id="rId5" imgW="1143000" imgH="1092200" progId="Equation.3">
                  <p:embed/>
                </p:oleObj>
              </mc:Choice>
              <mc:Fallback>
                <p:oleObj name="Equation" r:id="rId5" imgW="1143000" imgH="1092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4162425"/>
                        <a:ext cx="2171700" cy="207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1" name="Text Box 41"/>
          <p:cNvSpPr txBox="1">
            <a:spLocks noChangeArrowheads="1"/>
          </p:cNvSpPr>
          <p:nvPr/>
        </p:nvSpPr>
        <p:spPr bwMode="auto">
          <a:xfrm>
            <a:off x="611188" y="1341438"/>
            <a:ext cx="7921625" cy="641350"/>
          </a:xfrm>
          <a:prstGeom prst="rect">
            <a:avLst/>
          </a:prstGeom>
          <a:noFill/>
          <a:ln w="9525">
            <a:noFill/>
            <a:miter lim="800000"/>
            <a:headEnd/>
            <a:tailEnd/>
          </a:ln>
          <a:effectLst/>
        </p:spPr>
        <p:txBody>
          <a:bodyPr>
            <a:spAutoFit/>
          </a:bodyPr>
          <a:lstStyle/>
          <a:p>
            <a:pPr eaLnBrk="0" hangingPunct="0"/>
            <a:r>
              <a:rPr lang="en-US" b="1">
                <a:effectLst>
                  <a:outerShdw blurRad="38100" dist="38100" dir="2700000" algn="tl">
                    <a:srgbClr val="C0C0C0"/>
                  </a:outerShdw>
                </a:effectLst>
              </a:rPr>
              <a:t>If the channel consists of two identical subunits, each of which can be closed or open then:</a:t>
            </a:r>
          </a:p>
        </p:txBody>
      </p:sp>
    </p:spTree>
    <p:extLst>
      <p:ext uri="{BB962C8B-B14F-4D97-AF65-F5344CB8AC3E}">
        <p14:creationId xmlns:p14="http://schemas.microsoft.com/office/powerpoint/2010/main" val="2072958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76"/>
                                        </p:tgtEl>
                                        <p:attrNameLst>
                                          <p:attrName>style.visibility</p:attrName>
                                        </p:attrNameLst>
                                      </p:cBhvr>
                                      <p:to>
                                        <p:strVal val="visible"/>
                                      </p:to>
                                    </p:set>
                                    <p:animEffect transition="in" filter="dissolve">
                                      <p:cBhvr>
                                        <p:cTn id="7" dur="500"/>
                                        <p:tgtEl>
                                          <p:spTgt spid="1027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9"/>
                                        </p:tgtEl>
                                        <p:attrNameLst>
                                          <p:attrName>style.visibility</p:attrName>
                                        </p:attrNameLst>
                                      </p:cBhvr>
                                      <p:to>
                                        <p:strVal val="visible"/>
                                      </p:to>
                                    </p:set>
                                    <p:animEffect transition="in" filter="dissolve">
                                      <p:cBhvr>
                                        <p:cTn id="15" dur="500"/>
                                        <p:tgtEl>
                                          <p:spTgt spid="1027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par>
                                <p:cTn id="21" presetID="9" presetClass="entr" presetSubtype="0" fill="hold" nodeType="withEffect">
                                  <p:stCondLst>
                                    <p:cond delay="0"/>
                                  </p:stCondLst>
                                  <p:childTnLst>
                                    <p:set>
                                      <p:cBhvr>
                                        <p:cTn id="22" dur="1" fill="hold">
                                          <p:stCondLst>
                                            <p:cond delay="0"/>
                                          </p:stCondLst>
                                        </p:cTn>
                                        <p:tgtEl>
                                          <p:spTgt spid="10277"/>
                                        </p:tgtEl>
                                        <p:attrNameLst>
                                          <p:attrName>style.visibility</p:attrName>
                                        </p:attrNameLst>
                                      </p:cBhvr>
                                      <p:to>
                                        <p:strVal val="visible"/>
                                      </p:to>
                                    </p:set>
                                    <p:animEffect transition="in" filter="dissolve">
                                      <p:cBhvr>
                                        <p:cTn id="23" dur="500"/>
                                        <p:tgtEl>
                                          <p:spTgt spid="1027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0278"/>
                                        </p:tgtEl>
                                        <p:attrNameLst>
                                          <p:attrName>style.visibility</p:attrName>
                                        </p:attrNameLst>
                                      </p:cBhvr>
                                      <p:to>
                                        <p:strVal val="visible"/>
                                      </p:to>
                                    </p:set>
                                    <p:animEffect transition="in" filter="dissolve">
                                      <p:cBhvr>
                                        <p:cTn id="26" dur="500"/>
                                        <p:tgtEl>
                                          <p:spTgt spid="10278"/>
                                        </p:tgtEl>
                                      </p:cBhvr>
                                    </p:animEffect>
                                  </p:childTnLst>
                                </p:cTn>
                              </p:par>
                              <p:par>
                                <p:cTn id="27" presetID="9" presetClass="entr" presetSubtype="0" fill="hold" nodeType="withEffect">
                                  <p:stCondLst>
                                    <p:cond delay="0"/>
                                  </p:stCondLst>
                                  <p:childTnLst>
                                    <p:set>
                                      <p:cBhvr>
                                        <p:cTn id="28" dur="1" fill="hold">
                                          <p:stCondLst>
                                            <p:cond delay="0"/>
                                          </p:stCondLst>
                                        </p:cTn>
                                        <p:tgtEl>
                                          <p:spTgt spid="10280"/>
                                        </p:tgtEl>
                                        <p:attrNameLst>
                                          <p:attrName>style.visibility</p:attrName>
                                        </p:attrNameLst>
                                      </p:cBhvr>
                                      <p:to>
                                        <p:strVal val="visible"/>
                                      </p:to>
                                    </p:set>
                                    <p:animEffect transition="in" filter="dissolve">
                                      <p:cBhvr>
                                        <p:cTn id="29" dur="500"/>
                                        <p:tgtEl>
                                          <p:spTgt spid="10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6" grpId="0" animBg="1"/>
      <p:bldP spid="10278" grpId="0" animBg="1"/>
      <p:bldP spid="1027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4" name="Picture 12"/>
          <p:cNvPicPr>
            <a:picLocks noChangeAspect="1" noChangeArrowheads="1"/>
          </p:cNvPicPr>
          <p:nvPr/>
        </p:nvPicPr>
        <p:blipFill>
          <a:blip r:embed="rId3" cstate="print"/>
          <a:srcRect/>
          <a:stretch>
            <a:fillRect/>
          </a:stretch>
        </p:blipFill>
        <p:spPr bwMode="auto">
          <a:xfrm>
            <a:off x="5056188" y="1760538"/>
            <a:ext cx="3327400" cy="3911600"/>
          </a:xfrm>
          <a:prstGeom prst="rect">
            <a:avLst/>
          </a:prstGeom>
          <a:noFill/>
        </p:spPr>
      </p:pic>
      <p:sp>
        <p:nvSpPr>
          <p:cNvPr id="13314" name="Rectangle 2"/>
          <p:cNvSpPr>
            <a:spLocks noGrp="1" noChangeArrowheads="1"/>
          </p:cNvSpPr>
          <p:nvPr>
            <p:ph type="title"/>
          </p:nvPr>
        </p:nvSpPr>
        <p:spPr>
          <a:xfrm>
            <a:off x="485775" y="471488"/>
            <a:ext cx="8456613" cy="728662"/>
          </a:xfrm>
        </p:spPr>
        <p:txBody>
          <a:bodyPr/>
          <a:lstStyle/>
          <a:p>
            <a:pPr algn="l"/>
            <a:r>
              <a:rPr lang="en-US" sz="3600" b="1">
                <a:solidFill>
                  <a:schemeClr val="accent2"/>
                </a:solidFill>
                <a:effectLst>
                  <a:outerShdw blurRad="38100" dist="38100" dir="2700000" algn="tl">
                    <a:srgbClr val="C0C0C0"/>
                  </a:outerShdw>
                </a:effectLst>
              </a:rPr>
              <a:t>Experimental data: Na</a:t>
            </a:r>
            <a:r>
              <a:rPr lang="en-US" sz="3600" b="1" baseline="30000">
                <a:solidFill>
                  <a:schemeClr val="accent2"/>
                </a:solidFill>
                <a:effectLst>
                  <a:outerShdw blurRad="38100" dist="38100" dir="2700000" algn="tl">
                    <a:srgbClr val="C0C0C0"/>
                  </a:outerShdw>
                </a:effectLst>
              </a:rPr>
              <a:t>+</a:t>
            </a:r>
            <a:r>
              <a:rPr lang="en-US" sz="3600" b="1">
                <a:solidFill>
                  <a:schemeClr val="accent2"/>
                </a:solidFill>
                <a:effectLst>
                  <a:outerShdw blurRad="38100" dist="38100" dir="2700000" algn="tl">
                    <a:srgbClr val="C0C0C0"/>
                  </a:outerShdw>
                </a:effectLst>
              </a:rPr>
              <a:t> conductance</a:t>
            </a:r>
          </a:p>
        </p:txBody>
      </p:sp>
      <p:sp>
        <p:nvSpPr>
          <p:cNvPr id="13315" name="Text Box 3"/>
          <p:cNvSpPr txBox="1">
            <a:spLocks noChangeArrowheads="1"/>
          </p:cNvSpPr>
          <p:nvPr/>
        </p:nvSpPr>
        <p:spPr bwMode="auto">
          <a:xfrm>
            <a:off x="468313" y="1495425"/>
            <a:ext cx="4968875" cy="641350"/>
          </a:xfrm>
          <a:prstGeom prst="rect">
            <a:avLst/>
          </a:prstGeom>
          <a:noFill/>
          <a:ln w="9525">
            <a:noFill/>
            <a:miter lim="800000"/>
            <a:headEnd/>
            <a:tailEnd/>
          </a:ln>
          <a:effectLst/>
        </p:spPr>
        <p:txBody>
          <a:bodyPr>
            <a:spAutoFit/>
          </a:bodyPr>
          <a:lstStyle/>
          <a:p>
            <a:pPr eaLnBrk="0" hangingPunct="0"/>
            <a:r>
              <a:rPr lang="en-US" b="1">
                <a:effectLst>
                  <a:outerShdw blurRad="38100" dist="38100" dir="2700000" algn="tl">
                    <a:srgbClr val="C0C0C0"/>
                  </a:outerShdw>
                </a:effectLst>
              </a:rPr>
              <a:t>If voltage is stepped up and held fixed, </a:t>
            </a:r>
            <a:r>
              <a:rPr lang="en-US" b="1" i="1">
                <a:effectLst>
                  <a:outerShdw blurRad="38100" dist="38100" dir="2700000" algn="tl">
                    <a:srgbClr val="C0C0C0"/>
                  </a:outerShdw>
                </a:effectLst>
              </a:rPr>
              <a:t>g</a:t>
            </a:r>
            <a:r>
              <a:rPr lang="en-US" b="1" i="1" baseline="-25000">
                <a:effectLst>
                  <a:outerShdw blurRad="38100" dist="38100" dir="2700000" algn="tl">
                    <a:srgbClr val="C0C0C0"/>
                  </a:outerShdw>
                </a:effectLst>
              </a:rPr>
              <a:t>Na</a:t>
            </a:r>
            <a:r>
              <a:rPr lang="en-US" b="1" baseline="-25000">
                <a:effectLst>
                  <a:outerShdw blurRad="38100" dist="38100" dir="2700000" algn="tl">
                    <a:srgbClr val="C0C0C0"/>
                  </a:outerShdw>
                </a:effectLst>
              </a:rPr>
              <a:t> </a:t>
            </a:r>
            <a:r>
              <a:rPr lang="en-US" b="1">
                <a:effectLst>
                  <a:outerShdw blurRad="38100" dist="38100" dir="2700000" algn="tl">
                    <a:srgbClr val="C0C0C0"/>
                  </a:outerShdw>
                </a:effectLst>
              </a:rPr>
              <a:t>increases and then decreases.</a:t>
            </a:r>
          </a:p>
        </p:txBody>
      </p:sp>
      <p:graphicFrame>
        <p:nvGraphicFramePr>
          <p:cNvPr id="13316" name="Object 4"/>
          <p:cNvGraphicFramePr>
            <a:graphicFrameLocks noChangeAspect="1"/>
          </p:cNvGraphicFramePr>
          <p:nvPr/>
        </p:nvGraphicFramePr>
        <p:xfrm>
          <a:off x="674688" y="2370138"/>
          <a:ext cx="2362200" cy="2047875"/>
        </p:xfrm>
        <a:graphic>
          <a:graphicData uri="http://schemas.openxmlformats.org/presentationml/2006/ole">
            <mc:AlternateContent xmlns:mc="http://schemas.openxmlformats.org/markup-compatibility/2006">
              <mc:Choice xmlns:v="urn:schemas-microsoft-com:vml" Requires="v">
                <p:oleObj spid="_x0000_s167985" name="Equation" r:id="rId4" imgW="1435100" imgH="1244600" progId="Equation.3">
                  <p:embed/>
                </p:oleObj>
              </mc:Choice>
              <mc:Fallback>
                <p:oleObj name="Equation" r:id="rId4" imgW="1435100" imgH="1244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88" y="2370138"/>
                        <a:ext cx="2362200" cy="204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Line 5"/>
          <p:cNvSpPr>
            <a:spLocks noChangeShapeType="1"/>
          </p:cNvSpPr>
          <p:nvPr/>
        </p:nvSpPr>
        <p:spPr bwMode="auto">
          <a:xfrm flipH="1" flipV="1">
            <a:off x="865188" y="4275138"/>
            <a:ext cx="76200" cy="457200"/>
          </a:xfrm>
          <a:prstGeom prst="line">
            <a:avLst/>
          </a:prstGeom>
          <a:noFill/>
          <a:ln w="25400">
            <a:solidFill>
              <a:schemeClr val="tx1"/>
            </a:solidFill>
            <a:round/>
            <a:headEnd/>
            <a:tailEnd type="stealth" w="med" len="med"/>
          </a:ln>
          <a:effectLst/>
        </p:spPr>
        <p:txBody>
          <a:bodyPr wrap="none" anchor="ctr"/>
          <a:lstStyle/>
          <a:p>
            <a:endParaRPr lang="en-US"/>
          </a:p>
        </p:txBody>
      </p:sp>
      <p:sp>
        <p:nvSpPr>
          <p:cNvPr id="13318" name="Line 6"/>
          <p:cNvSpPr>
            <a:spLocks noChangeShapeType="1"/>
          </p:cNvSpPr>
          <p:nvPr/>
        </p:nvSpPr>
        <p:spPr bwMode="auto">
          <a:xfrm flipH="1" flipV="1">
            <a:off x="2008188" y="4275138"/>
            <a:ext cx="152400" cy="381000"/>
          </a:xfrm>
          <a:prstGeom prst="line">
            <a:avLst/>
          </a:prstGeom>
          <a:noFill/>
          <a:ln w="25400">
            <a:solidFill>
              <a:schemeClr val="tx1"/>
            </a:solidFill>
            <a:round/>
            <a:headEnd/>
            <a:tailEnd type="stealth" w="med" len="med"/>
          </a:ln>
          <a:effectLst/>
        </p:spPr>
        <p:txBody>
          <a:bodyPr wrap="none" anchor="ctr"/>
          <a:lstStyle/>
          <a:p>
            <a:endParaRPr lang="en-US"/>
          </a:p>
        </p:txBody>
      </p:sp>
      <p:sp>
        <p:nvSpPr>
          <p:cNvPr id="13319" name="Text Box 7"/>
          <p:cNvSpPr txBox="1">
            <a:spLocks noChangeArrowheads="1"/>
          </p:cNvSpPr>
          <p:nvPr/>
        </p:nvSpPr>
        <p:spPr bwMode="auto">
          <a:xfrm>
            <a:off x="560388" y="4732338"/>
            <a:ext cx="920750" cy="517525"/>
          </a:xfrm>
          <a:prstGeom prst="rect">
            <a:avLst/>
          </a:prstGeom>
          <a:noFill/>
          <a:ln w="9525">
            <a:noFill/>
            <a:miter lim="800000"/>
            <a:headEnd/>
            <a:tailEnd/>
          </a:ln>
          <a:effectLst/>
        </p:spPr>
        <p:txBody>
          <a:bodyPr wrap="none">
            <a:spAutoFit/>
          </a:bodyPr>
          <a:lstStyle/>
          <a:p>
            <a:pPr eaLnBrk="0" hangingPunct="0"/>
            <a:r>
              <a:rPr lang="en-US" sz="1400" b="1">
                <a:effectLst>
                  <a:outerShdw blurRad="38100" dist="38100" dir="2700000" algn="tl">
                    <a:srgbClr val="C0C0C0"/>
                  </a:outerShdw>
                </a:effectLst>
              </a:rPr>
              <a:t>time </a:t>
            </a:r>
          </a:p>
          <a:p>
            <a:pPr eaLnBrk="0" hangingPunct="0"/>
            <a:r>
              <a:rPr lang="en-US" sz="1400" b="1">
                <a:effectLst>
                  <a:outerShdw blurRad="38100" dist="38100" dir="2700000" algn="tl">
                    <a:srgbClr val="C0C0C0"/>
                  </a:outerShdw>
                </a:effectLst>
              </a:rPr>
              <a:t>constant</a:t>
            </a:r>
          </a:p>
        </p:txBody>
      </p:sp>
      <p:sp>
        <p:nvSpPr>
          <p:cNvPr id="13320" name="Text Box 8"/>
          <p:cNvSpPr txBox="1">
            <a:spLocks noChangeArrowheads="1"/>
          </p:cNvSpPr>
          <p:nvPr/>
        </p:nvSpPr>
        <p:spPr bwMode="auto">
          <a:xfrm>
            <a:off x="1935163" y="4579938"/>
            <a:ext cx="1216025" cy="304800"/>
          </a:xfrm>
          <a:prstGeom prst="rect">
            <a:avLst/>
          </a:prstGeom>
          <a:noFill/>
          <a:ln w="9525">
            <a:noFill/>
            <a:miter lim="800000"/>
            <a:headEnd/>
            <a:tailEnd/>
          </a:ln>
          <a:effectLst/>
        </p:spPr>
        <p:txBody>
          <a:bodyPr wrap="none">
            <a:spAutoFit/>
          </a:bodyPr>
          <a:lstStyle/>
          <a:p>
            <a:pPr eaLnBrk="0" hangingPunct="0"/>
            <a:r>
              <a:rPr lang="en-US" sz="1400" b="1">
                <a:effectLst>
                  <a:outerShdw blurRad="38100" dist="38100" dir="2700000" algn="tl">
                    <a:srgbClr val="C0C0C0"/>
                  </a:outerShdw>
                </a:effectLst>
              </a:rPr>
              <a:t>steady-state</a:t>
            </a:r>
          </a:p>
        </p:txBody>
      </p:sp>
      <p:sp>
        <p:nvSpPr>
          <p:cNvPr id="13321" name="Line 9"/>
          <p:cNvSpPr>
            <a:spLocks noChangeShapeType="1"/>
          </p:cNvSpPr>
          <p:nvPr/>
        </p:nvSpPr>
        <p:spPr bwMode="auto">
          <a:xfrm flipV="1">
            <a:off x="2084388" y="2370138"/>
            <a:ext cx="381000" cy="76200"/>
          </a:xfrm>
          <a:prstGeom prst="line">
            <a:avLst/>
          </a:prstGeom>
          <a:noFill/>
          <a:ln w="25400">
            <a:solidFill>
              <a:schemeClr val="tx1"/>
            </a:solidFill>
            <a:round/>
            <a:headEnd type="stealth" w="med" len="med"/>
            <a:tailEnd/>
          </a:ln>
          <a:effectLst/>
        </p:spPr>
        <p:txBody>
          <a:bodyPr wrap="none" anchor="ctr"/>
          <a:lstStyle/>
          <a:p>
            <a:endParaRPr lang="en-US"/>
          </a:p>
        </p:txBody>
      </p:sp>
      <p:sp>
        <p:nvSpPr>
          <p:cNvPr id="13322" name="Text Box 10"/>
          <p:cNvSpPr txBox="1">
            <a:spLocks noChangeArrowheads="1"/>
          </p:cNvSpPr>
          <p:nvPr/>
        </p:nvSpPr>
        <p:spPr bwMode="auto">
          <a:xfrm>
            <a:off x="2541588" y="2217738"/>
            <a:ext cx="1649412" cy="730250"/>
          </a:xfrm>
          <a:prstGeom prst="rect">
            <a:avLst/>
          </a:prstGeom>
          <a:noFill/>
          <a:ln w="9525">
            <a:noFill/>
            <a:miter lim="800000"/>
            <a:headEnd/>
            <a:tailEnd/>
          </a:ln>
          <a:effectLst/>
        </p:spPr>
        <p:txBody>
          <a:bodyPr wrap="none">
            <a:spAutoFit/>
          </a:bodyPr>
          <a:lstStyle/>
          <a:p>
            <a:pPr eaLnBrk="0" hangingPunct="0"/>
            <a:r>
              <a:rPr lang="en-US" sz="1400" b="1">
                <a:effectLst>
                  <a:outerShdw blurRad="38100" dist="38100" dir="2700000" algn="tl">
                    <a:srgbClr val="C0C0C0"/>
                  </a:outerShdw>
                </a:effectLst>
              </a:rPr>
              <a:t>Four subunits.</a:t>
            </a:r>
          </a:p>
          <a:p>
            <a:pPr eaLnBrk="0" hangingPunct="0"/>
            <a:r>
              <a:rPr lang="en-US" sz="1400" b="1">
                <a:effectLst>
                  <a:outerShdw blurRad="38100" dist="38100" dir="2700000" algn="tl">
                    <a:srgbClr val="C0C0C0"/>
                  </a:outerShdw>
                </a:effectLst>
              </a:rPr>
              <a:t>Three switch on.</a:t>
            </a:r>
          </a:p>
          <a:p>
            <a:pPr eaLnBrk="0" hangingPunct="0"/>
            <a:r>
              <a:rPr lang="en-US" sz="1400" b="1">
                <a:effectLst>
                  <a:outerShdw blurRad="38100" dist="38100" dir="2700000" algn="tl">
                    <a:srgbClr val="C0C0C0"/>
                  </a:outerShdw>
                </a:effectLst>
              </a:rPr>
              <a:t>One switches off.</a:t>
            </a:r>
          </a:p>
        </p:txBody>
      </p:sp>
      <p:sp>
        <p:nvSpPr>
          <p:cNvPr id="13323" name="Text Box 11"/>
          <p:cNvSpPr txBox="1">
            <a:spLocks noChangeArrowheads="1"/>
          </p:cNvSpPr>
          <p:nvPr/>
        </p:nvSpPr>
        <p:spPr bwMode="auto">
          <a:xfrm>
            <a:off x="484188" y="5799138"/>
            <a:ext cx="8058150" cy="366712"/>
          </a:xfrm>
          <a:prstGeom prst="rect">
            <a:avLst/>
          </a:prstGeom>
          <a:noFill/>
          <a:ln w="9525">
            <a:noFill/>
            <a:miter lim="800000"/>
            <a:headEnd/>
            <a:tailEnd/>
          </a:ln>
          <a:effectLst/>
        </p:spPr>
        <p:txBody>
          <a:bodyPr wrap="none">
            <a:spAutoFit/>
          </a:bodyPr>
          <a:lstStyle/>
          <a:p>
            <a:pPr eaLnBrk="0" hangingPunct="0"/>
            <a:r>
              <a:rPr lang="en-US" b="1">
                <a:effectLst>
                  <a:outerShdw blurRad="38100" dist="38100" dir="2700000" algn="tl">
                    <a:srgbClr val="C0C0C0"/>
                  </a:outerShdw>
                </a:effectLst>
              </a:rPr>
              <a:t>Fit to the data is a little more complicated now, but still easy in principle.</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rConSy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8640"/>
            <a:ext cx="3096344" cy="1851075"/>
          </a:xfrm>
          <a:prstGeom prst="rect">
            <a:avLst/>
          </a:prstGeom>
        </p:spPr>
      </p:pic>
      <p:pic>
        <p:nvPicPr>
          <p:cNvPr id="9" name="Picture 8" descr="actionwav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0432" y="188640"/>
            <a:ext cx="533400" cy="1270000"/>
          </a:xfrm>
          <a:prstGeom prst="rect">
            <a:avLst/>
          </a:prstGeom>
        </p:spPr>
      </p:pic>
      <p:pic>
        <p:nvPicPr>
          <p:cNvPr id="14" name="Picture 13" descr="heartvalves4.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348880"/>
            <a:ext cx="1752600" cy="2007524"/>
          </a:xfrm>
          <a:prstGeom prst="rect">
            <a:avLst/>
          </a:prstGeom>
        </p:spPr>
      </p:pic>
      <p:sp>
        <p:nvSpPr>
          <p:cNvPr id="15" name="Rectangle 2"/>
          <p:cNvSpPr>
            <a:spLocks noGrp="1" noRot="1" noChangeArrowheads="1"/>
          </p:cNvSpPr>
          <p:nvPr>
            <p:ph type="title"/>
          </p:nvPr>
        </p:nvSpPr>
        <p:spPr>
          <a:xfrm>
            <a:off x="1048072" y="144016"/>
            <a:ext cx="7772400" cy="836712"/>
          </a:xfrm>
        </p:spPr>
        <p:txBody>
          <a:bodyPr/>
          <a:lstStyle/>
          <a:p>
            <a:r>
              <a:rPr lang="en-US" b="1" dirty="0" smtClean="0">
                <a:solidFill>
                  <a:schemeClr val="accent2"/>
                </a:solidFill>
                <a:effectLst>
                  <a:outerShdw blurRad="50800" dist="38100" dir="18900000" algn="bl" rotWithShape="0">
                    <a:prstClr val="black">
                      <a:alpha val="40000"/>
                    </a:prstClr>
                  </a:outerShdw>
                </a:effectLst>
              </a:rPr>
              <a:t>Cardiac Cell</a:t>
            </a:r>
            <a:endParaRPr lang="en-US" b="1" dirty="0">
              <a:solidFill>
                <a:schemeClr val="accent2"/>
              </a:solidFill>
              <a:effectLst>
                <a:outerShdw blurRad="50800" dist="38100" dir="18900000" algn="bl" rotWithShape="0">
                  <a:prstClr val="black">
                    <a:alpha val="40000"/>
                  </a:prstClr>
                </a:outerShdw>
              </a:effectLst>
            </a:endParaRPr>
          </a:p>
        </p:txBody>
      </p:sp>
      <p:pic>
        <p:nvPicPr>
          <p:cNvPr id="17" name="Picture 16" descr="FG21_03C.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4725144"/>
            <a:ext cx="2592289" cy="1728192"/>
          </a:xfrm>
          <a:prstGeom prst="rect">
            <a:avLst/>
          </a:prstGeom>
        </p:spPr>
      </p:pic>
      <p:grpSp>
        <p:nvGrpSpPr>
          <p:cNvPr id="21" name="Group 20"/>
          <p:cNvGrpSpPr/>
          <p:nvPr/>
        </p:nvGrpSpPr>
        <p:grpSpPr>
          <a:xfrm>
            <a:off x="2843808" y="1124744"/>
            <a:ext cx="6128792" cy="5597648"/>
            <a:chOff x="2843808" y="1124744"/>
            <a:chExt cx="6128792" cy="5597648"/>
          </a:xfrm>
        </p:grpSpPr>
        <p:sp>
          <p:nvSpPr>
            <p:cNvPr id="18" name="Text Box 4"/>
            <p:cNvSpPr txBox="1">
              <a:spLocks noChangeArrowheads="1"/>
            </p:cNvSpPr>
            <p:nvPr/>
          </p:nvSpPr>
          <p:spPr bwMode="auto">
            <a:xfrm>
              <a:off x="3491880" y="5949280"/>
              <a:ext cx="53283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ea typeface="ＭＳ Ｐゴシック" charset="0"/>
                </a:defRPr>
              </a:lvl1pPr>
              <a:lvl2pPr marL="4143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ea typeface="ＭＳ Ｐゴシック" charset="0"/>
                </a:defRPr>
              </a:lvl2pPr>
              <a:lvl3pPr marL="828675"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ea typeface="ＭＳ Ｐゴシック" charset="0"/>
                </a:defRPr>
              </a:lvl3pPr>
              <a:lvl4pPr marL="1244600"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ea typeface="ＭＳ Ｐゴシック" charset="0"/>
                </a:defRPr>
              </a:lvl4pPr>
              <a:lvl5pPr marL="16589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ea typeface="ＭＳ Ｐゴシック"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ea typeface="ＭＳ Ｐゴシック"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ea typeface="ＭＳ Ｐゴシック"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ea typeface="ＭＳ Ｐゴシック"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ea typeface="ＭＳ Ｐゴシック" charset="0"/>
                </a:defRPr>
              </a:lvl9pPr>
            </a:lstStyle>
            <a:p>
              <a:pPr algn="ctr"/>
              <a:r>
                <a:rPr lang="en-GB" sz="1000" dirty="0" err="1"/>
                <a:t>Nattel</a:t>
              </a:r>
              <a:r>
                <a:rPr lang="en-GB" sz="1000" dirty="0"/>
                <a:t> and </a:t>
              </a:r>
              <a:r>
                <a:rPr lang="en-GB" sz="1000" dirty="0" err="1"/>
                <a:t>Carlsson</a:t>
              </a:r>
              <a:r>
                <a:rPr lang="en-GB" sz="1000" dirty="0"/>
                <a:t> </a:t>
              </a:r>
              <a:r>
                <a:rPr lang="en-GB" sz="1000" i="1" dirty="0"/>
                <a:t>Nature Reviews Drug Discovery</a:t>
              </a:r>
              <a:r>
                <a:rPr lang="en-GB" sz="1000" dirty="0"/>
                <a:t> </a:t>
              </a:r>
              <a:r>
                <a:rPr lang="en-GB" sz="1000" b="1" dirty="0"/>
                <a:t>5</a:t>
              </a:r>
              <a:r>
                <a:rPr lang="en-GB" sz="1000" dirty="0"/>
                <a:t>, 1034</a:t>
              </a:r>
              <a:r>
                <a:rPr lang="en-GB" sz="1000" dirty="0">
                  <a:cs typeface="Arial" charset="0"/>
                </a:rPr>
                <a:t>–</a:t>
              </a:r>
              <a:r>
                <a:rPr lang="en-GB" sz="1000" dirty="0"/>
                <a:t>1049 (December 2006) </a:t>
              </a:r>
            </a:p>
          </p:txBody>
        </p:sp>
        <p:pic>
          <p:nvPicPr>
            <p:cNvPr id="19" name="Picture 34" descr="NRD-logo-poster-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7600" y="6360442"/>
              <a:ext cx="190500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1" descr="D:\My Pictures\nrd2112-f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808" y="1124744"/>
              <a:ext cx="5195465" cy="447097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3847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7388" y="188913"/>
            <a:ext cx="7772400" cy="944562"/>
          </a:xfrm>
        </p:spPr>
        <p:txBody>
          <a:bodyPr/>
          <a:lstStyle/>
          <a:p>
            <a:pPr algn="l"/>
            <a:r>
              <a:rPr lang="en-US" sz="3600" b="1">
                <a:solidFill>
                  <a:schemeClr val="accent2"/>
                </a:solidFill>
                <a:effectLst>
                  <a:outerShdw blurRad="38100" dist="38100" dir="2700000" algn="tl">
                    <a:srgbClr val="C0C0C0"/>
                  </a:outerShdw>
                </a:effectLst>
              </a:rPr>
              <a:t>Na</a:t>
            </a:r>
            <a:r>
              <a:rPr lang="en-US" sz="3600" b="1" baseline="30000">
                <a:solidFill>
                  <a:schemeClr val="accent2"/>
                </a:solidFill>
                <a:effectLst>
                  <a:outerShdw blurRad="38100" dist="38100" dir="2700000" algn="tl">
                    <a:srgbClr val="C0C0C0"/>
                  </a:outerShdw>
                </a:effectLst>
              </a:rPr>
              <a:t>+</a:t>
            </a:r>
            <a:r>
              <a:rPr lang="en-US" sz="3600" b="1">
                <a:solidFill>
                  <a:schemeClr val="accent2"/>
                </a:solidFill>
                <a:effectLst>
                  <a:outerShdw blurRad="38100" dist="38100" dir="2700000" algn="tl">
                    <a:srgbClr val="C0C0C0"/>
                  </a:outerShdw>
                </a:effectLst>
              </a:rPr>
              <a:t> channel gating</a:t>
            </a:r>
          </a:p>
        </p:txBody>
      </p:sp>
      <p:sp>
        <p:nvSpPr>
          <p:cNvPr id="11267" name="AutoShape 3"/>
          <p:cNvSpPr>
            <a:spLocks noChangeArrowheads="1"/>
          </p:cNvSpPr>
          <p:nvPr/>
        </p:nvSpPr>
        <p:spPr bwMode="auto">
          <a:xfrm>
            <a:off x="900113" y="5064125"/>
            <a:ext cx="976312" cy="485775"/>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US"/>
          </a:p>
        </p:txBody>
      </p:sp>
      <p:graphicFrame>
        <p:nvGraphicFramePr>
          <p:cNvPr id="11268" name="Object 4"/>
          <p:cNvGraphicFramePr>
            <a:graphicFrameLocks noChangeAspect="1"/>
          </p:cNvGraphicFramePr>
          <p:nvPr/>
        </p:nvGraphicFramePr>
        <p:xfrm>
          <a:off x="2652713" y="4378325"/>
          <a:ext cx="2341562" cy="1930400"/>
        </p:xfrm>
        <a:graphic>
          <a:graphicData uri="http://schemas.openxmlformats.org/presentationml/2006/ole">
            <mc:AlternateContent xmlns:mc="http://schemas.openxmlformats.org/markup-compatibility/2006">
              <mc:Choice xmlns:v="urn:schemas-microsoft-com:vml" Requires="v">
                <p:oleObj spid="_x0000_s268291" name="Equation" r:id="rId3" imgW="1231900" imgH="1016000" progId="Equation.3">
                  <p:embed/>
                </p:oleObj>
              </mc:Choice>
              <mc:Fallback>
                <p:oleObj name="Equation" r:id="rId3" imgW="1231900" imgH="1016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713" y="4378325"/>
                        <a:ext cx="2341562" cy="193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5"/>
          <p:cNvGrpSpPr>
            <a:grpSpLocks/>
          </p:cNvGrpSpPr>
          <p:nvPr/>
        </p:nvGrpSpPr>
        <p:grpSpPr bwMode="auto">
          <a:xfrm>
            <a:off x="900113" y="2333625"/>
            <a:ext cx="3657600" cy="1816100"/>
            <a:chOff x="624" y="1036"/>
            <a:chExt cx="2304" cy="1144"/>
          </a:xfrm>
        </p:grpSpPr>
        <p:sp>
          <p:nvSpPr>
            <p:cNvPr id="11270" name="Text Box 6"/>
            <p:cNvSpPr txBox="1">
              <a:spLocks noChangeArrowheads="1"/>
            </p:cNvSpPr>
            <p:nvPr/>
          </p:nvSpPr>
          <p:spPr bwMode="auto">
            <a:xfrm>
              <a:off x="1248" y="1036"/>
              <a:ext cx="268" cy="212"/>
            </a:xfrm>
            <a:prstGeom prst="rect">
              <a:avLst/>
            </a:prstGeom>
            <a:noFill/>
            <a:ln w="9525">
              <a:noFill/>
              <a:miter lim="800000"/>
              <a:headEnd/>
              <a:tailEnd/>
            </a:ln>
            <a:effectLst/>
          </p:spPr>
          <p:txBody>
            <a:bodyPr wrap="none">
              <a:spAutoFit/>
            </a:bodyPr>
            <a:lstStyle/>
            <a:p>
              <a:pPr eaLnBrk="0" hangingPunct="0"/>
              <a:r>
                <a:rPr lang="en-US" sz="1600" b="1">
                  <a:effectLst>
                    <a:outerShdw blurRad="38100" dist="38100" dir="2700000" algn="tl">
                      <a:srgbClr val="C0C0C0"/>
                    </a:outerShdw>
                  </a:effectLst>
                </a:rPr>
                <a:t>2</a:t>
              </a:r>
              <a:r>
                <a:rPr lang="en-US" sz="1600" b="1">
                  <a:effectLst>
                    <a:outerShdw blurRad="38100" dist="38100" dir="2700000" algn="tl">
                      <a:srgbClr val="C0C0C0"/>
                    </a:outerShdw>
                  </a:effectLst>
                  <a:latin typeface="Symbol" pitchFamily="18" charset="2"/>
                </a:rPr>
                <a:t>a</a:t>
              </a:r>
              <a:endParaRPr lang="en-US" sz="1600" b="1">
                <a:effectLst>
                  <a:outerShdw blurRad="38100" dist="38100" dir="2700000" algn="tl">
                    <a:srgbClr val="C0C0C0"/>
                  </a:outerShdw>
                </a:effectLst>
              </a:endParaRPr>
            </a:p>
          </p:txBody>
        </p:sp>
        <p:sp>
          <p:nvSpPr>
            <p:cNvPr id="11271" name="Text Box 7"/>
            <p:cNvSpPr txBox="1">
              <a:spLocks noChangeArrowheads="1"/>
            </p:cNvSpPr>
            <p:nvPr/>
          </p:nvSpPr>
          <p:spPr bwMode="auto">
            <a:xfrm>
              <a:off x="2160" y="1036"/>
              <a:ext cx="197" cy="212"/>
            </a:xfrm>
            <a:prstGeom prst="rect">
              <a:avLst/>
            </a:prstGeom>
            <a:noFill/>
            <a:ln w="9525">
              <a:noFill/>
              <a:miter lim="800000"/>
              <a:headEnd/>
              <a:tailEnd/>
            </a:ln>
            <a:effectLst/>
          </p:spPr>
          <p:txBody>
            <a:bodyPr wrap="none">
              <a:spAutoFit/>
            </a:bodyPr>
            <a:lstStyle/>
            <a:p>
              <a:pPr eaLnBrk="0" hangingPunct="0"/>
              <a:r>
                <a:rPr lang="en-US" sz="1600" b="1">
                  <a:effectLst>
                    <a:outerShdw blurRad="38100" dist="38100" dir="2700000" algn="tl">
                      <a:srgbClr val="C0C0C0"/>
                    </a:outerShdw>
                  </a:effectLst>
                  <a:latin typeface="Symbol" pitchFamily="18" charset="2"/>
                </a:rPr>
                <a:t>a</a:t>
              </a:r>
              <a:endParaRPr lang="en-US" sz="1600" b="1">
                <a:effectLst>
                  <a:outerShdw blurRad="38100" dist="38100" dir="2700000" algn="tl">
                    <a:srgbClr val="C0C0C0"/>
                  </a:outerShdw>
                </a:effectLst>
              </a:endParaRPr>
            </a:p>
          </p:txBody>
        </p:sp>
        <p:sp>
          <p:nvSpPr>
            <p:cNvPr id="11272" name="Text Box 8"/>
            <p:cNvSpPr txBox="1">
              <a:spLocks noChangeArrowheads="1"/>
            </p:cNvSpPr>
            <p:nvPr/>
          </p:nvSpPr>
          <p:spPr bwMode="auto">
            <a:xfrm>
              <a:off x="2160" y="1968"/>
              <a:ext cx="257" cy="212"/>
            </a:xfrm>
            <a:prstGeom prst="rect">
              <a:avLst/>
            </a:prstGeom>
            <a:noFill/>
            <a:ln w="9525">
              <a:noFill/>
              <a:miter lim="800000"/>
              <a:headEnd/>
              <a:tailEnd/>
            </a:ln>
            <a:effectLst/>
          </p:spPr>
          <p:txBody>
            <a:bodyPr wrap="none">
              <a:spAutoFit/>
            </a:bodyPr>
            <a:lstStyle/>
            <a:p>
              <a:pPr eaLnBrk="0" hangingPunct="0"/>
              <a:r>
                <a:rPr lang="en-US" sz="1600" b="1">
                  <a:effectLst>
                    <a:outerShdw blurRad="38100" dist="38100" dir="2700000" algn="tl">
                      <a:srgbClr val="C0C0C0"/>
                    </a:outerShdw>
                  </a:effectLst>
                </a:rPr>
                <a:t>2</a:t>
              </a:r>
              <a:r>
                <a:rPr lang="en-US" sz="1600" b="1">
                  <a:effectLst>
                    <a:outerShdw blurRad="38100" dist="38100" dir="2700000" algn="tl">
                      <a:srgbClr val="C0C0C0"/>
                    </a:outerShdw>
                  </a:effectLst>
                  <a:latin typeface="Symbol" pitchFamily="18" charset="2"/>
                </a:rPr>
                <a:t>b</a:t>
              </a:r>
              <a:endParaRPr lang="en-US" sz="1600" b="1">
                <a:effectLst>
                  <a:outerShdw blurRad="38100" dist="38100" dir="2700000" algn="tl">
                    <a:srgbClr val="C0C0C0"/>
                  </a:outerShdw>
                </a:effectLst>
              </a:endParaRPr>
            </a:p>
          </p:txBody>
        </p:sp>
        <p:sp>
          <p:nvSpPr>
            <p:cNvPr id="11273" name="Text Box 9"/>
            <p:cNvSpPr txBox="1">
              <a:spLocks noChangeArrowheads="1"/>
            </p:cNvSpPr>
            <p:nvPr/>
          </p:nvSpPr>
          <p:spPr bwMode="auto">
            <a:xfrm>
              <a:off x="1296" y="1968"/>
              <a:ext cx="186" cy="212"/>
            </a:xfrm>
            <a:prstGeom prst="rect">
              <a:avLst/>
            </a:prstGeom>
            <a:noFill/>
            <a:ln w="9525">
              <a:noFill/>
              <a:miter lim="800000"/>
              <a:headEnd/>
              <a:tailEnd/>
            </a:ln>
            <a:effectLst/>
          </p:spPr>
          <p:txBody>
            <a:bodyPr wrap="none">
              <a:spAutoFit/>
            </a:bodyPr>
            <a:lstStyle/>
            <a:p>
              <a:pPr eaLnBrk="0" hangingPunct="0"/>
              <a:r>
                <a:rPr lang="en-US" sz="1600" b="1">
                  <a:effectLst>
                    <a:outerShdw blurRad="38100" dist="38100" dir="2700000" algn="tl">
                      <a:srgbClr val="C0C0C0"/>
                    </a:outerShdw>
                  </a:effectLst>
                  <a:latin typeface="Symbol" pitchFamily="18" charset="2"/>
                </a:rPr>
                <a:t>b</a:t>
              </a:r>
              <a:endParaRPr lang="en-US" sz="1600" b="1">
                <a:effectLst>
                  <a:outerShdw blurRad="38100" dist="38100" dir="2700000" algn="tl">
                    <a:srgbClr val="C0C0C0"/>
                  </a:outerShdw>
                </a:effectLst>
              </a:endParaRPr>
            </a:p>
          </p:txBody>
        </p:sp>
        <p:grpSp>
          <p:nvGrpSpPr>
            <p:cNvPr id="3" name="Group 10"/>
            <p:cNvGrpSpPr>
              <a:grpSpLocks/>
            </p:cNvGrpSpPr>
            <p:nvPr/>
          </p:nvGrpSpPr>
          <p:grpSpPr bwMode="auto">
            <a:xfrm>
              <a:off x="1152" y="1200"/>
              <a:ext cx="432" cy="96"/>
              <a:chOff x="1968" y="1392"/>
              <a:chExt cx="432" cy="96"/>
            </a:xfrm>
          </p:grpSpPr>
          <p:sp>
            <p:nvSpPr>
              <p:cNvPr id="11275" name="Line 11"/>
              <p:cNvSpPr>
                <a:spLocks noChangeShapeType="1"/>
              </p:cNvSpPr>
              <p:nvPr/>
            </p:nvSpPr>
            <p:spPr bwMode="auto">
              <a:xfrm>
                <a:off x="1968" y="1392"/>
                <a:ext cx="432" cy="0"/>
              </a:xfrm>
              <a:prstGeom prst="line">
                <a:avLst/>
              </a:prstGeom>
              <a:noFill/>
              <a:ln w="9525">
                <a:solidFill>
                  <a:schemeClr val="tx1"/>
                </a:solidFill>
                <a:round/>
                <a:headEnd/>
                <a:tailEnd type="stealth" w="med" len="med"/>
              </a:ln>
              <a:effectLst/>
            </p:spPr>
            <p:txBody>
              <a:bodyPr wrap="none" anchor="ctr"/>
              <a:lstStyle/>
              <a:p>
                <a:endParaRPr lang="en-US"/>
              </a:p>
            </p:txBody>
          </p:sp>
          <p:sp>
            <p:nvSpPr>
              <p:cNvPr id="11276" name="Line 12"/>
              <p:cNvSpPr>
                <a:spLocks noChangeShapeType="1"/>
              </p:cNvSpPr>
              <p:nvPr/>
            </p:nvSpPr>
            <p:spPr bwMode="auto">
              <a:xfrm flipH="1">
                <a:off x="1968" y="1488"/>
                <a:ext cx="432" cy="0"/>
              </a:xfrm>
              <a:prstGeom prst="line">
                <a:avLst/>
              </a:prstGeom>
              <a:noFill/>
              <a:ln w="9525">
                <a:solidFill>
                  <a:schemeClr val="tx1"/>
                </a:solidFill>
                <a:round/>
                <a:headEnd/>
                <a:tailEnd type="stealth" w="med" len="med"/>
              </a:ln>
              <a:effectLst/>
            </p:spPr>
            <p:txBody>
              <a:bodyPr wrap="none" anchor="ctr"/>
              <a:lstStyle/>
              <a:p>
                <a:endParaRPr lang="en-US"/>
              </a:p>
            </p:txBody>
          </p:sp>
        </p:grpSp>
        <p:sp>
          <p:nvSpPr>
            <p:cNvPr id="11277" name="Text Box 13"/>
            <p:cNvSpPr txBox="1">
              <a:spLocks noChangeArrowheads="1"/>
            </p:cNvSpPr>
            <p:nvPr/>
          </p:nvSpPr>
          <p:spPr bwMode="auto">
            <a:xfrm>
              <a:off x="720" y="1104"/>
              <a:ext cx="386" cy="288"/>
            </a:xfrm>
            <a:prstGeom prst="rect">
              <a:avLst/>
            </a:prstGeom>
            <a:noFill/>
            <a:ln w="9525">
              <a:noFill/>
              <a:miter lim="800000"/>
              <a:headEnd/>
              <a:tailEnd/>
            </a:ln>
            <a:effectLst/>
          </p:spPr>
          <p:txBody>
            <a:bodyPr wrap="none">
              <a:spAutoFit/>
            </a:bodyPr>
            <a:lstStyle/>
            <a:p>
              <a:pPr eaLnBrk="0" hangingPunct="0"/>
              <a:r>
                <a:rPr lang="en-US" sz="2400" b="1">
                  <a:effectLst>
                    <a:outerShdw blurRad="38100" dist="38100" dir="2700000" algn="tl">
                      <a:srgbClr val="C0C0C0"/>
                    </a:outerShdw>
                  </a:effectLst>
                </a:rPr>
                <a:t>S</a:t>
              </a:r>
              <a:r>
                <a:rPr lang="en-US" sz="2400" b="1" baseline="-25000">
                  <a:effectLst>
                    <a:outerShdw blurRad="38100" dist="38100" dir="2700000" algn="tl">
                      <a:srgbClr val="C0C0C0"/>
                    </a:outerShdw>
                  </a:effectLst>
                </a:rPr>
                <a:t>00</a:t>
              </a:r>
              <a:endParaRPr lang="en-US" sz="2400" b="1">
                <a:effectLst>
                  <a:outerShdw blurRad="38100" dist="38100" dir="2700000" algn="tl">
                    <a:srgbClr val="C0C0C0"/>
                  </a:outerShdw>
                </a:effectLst>
              </a:endParaRPr>
            </a:p>
          </p:txBody>
        </p:sp>
        <p:sp>
          <p:nvSpPr>
            <p:cNvPr id="11278" name="Text Box 14"/>
            <p:cNvSpPr txBox="1">
              <a:spLocks noChangeArrowheads="1"/>
            </p:cNvSpPr>
            <p:nvPr/>
          </p:nvSpPr>
          <p:spPr bwMode="auto">
            <a:xfrm>
              <a:off x="1632" y="1104"/>
              <a:ext cx="386" cy="288"/>
            </a:xfrm>
            <a:prstGeom prst="rect">
              <a:avLst/>
            </a:prstGeom>
            <a:noFill/>
            <a:ln w="9525">
              <a:noFill/>
              <a:miter lim="800000"/>
              <a:headEnd/>
              <a:tailEnd/>
            </a:ln>
            <a:effectLst/>
          </p:spPr>
          <p:txBody>
            <a:bodyPr wrap="none">
              <a:spAutoFit/>
            </a:bodyPr>
            <a:lstStyle/>
            <a:p>
              <a:pPr eaLnBrk="0" hangingPunct="0"/>
              <a:r>
                <a:rPr lang="en-US" sz="2400" b="1">
                  <a:effectLst>
                    <a:outerShdw blurRad="38100" dist="38100" dir="2700000" algn="tl">
                      <a:srgbClr val="C0C0C0"/>
                    </a:outerShdw>
                  </a:effectLst>
                </a:rPr>
                <a:t>S</a:t>
              </a:r>
              <a:r>
                <a:rPr lang="en-US" sz="2400" b="1" baseline="-25000">
                  <a:effectLst>
                    <a:outerShdw blurRad="38100" dist="38100" dir="2700000" algn="tl">
                      <a:srgbClr val="C0C0C0"/>
                    </a:outerShdw>
                  </a:effectLst>
                </a:rPr>
                <a:t>10</a:t>
              </a:r>
              <a:endParaRPr lang="en-US" sz="2400" b="1">
                <a:effectLst>
                  <a:outerShdw blurRad="38100" dist="38100" dir="2700000" algn="tl">
                    <a:srgbClr val="C0C0C0"/>
                  </a:outerShdw>
                </a:effectLst>
              </a:endParaRPr>
            </a:p>
          </p:txBody>
        </p:sp>
        <p:sp>
          <p:nvSpPr>
            <p:cNvPr id="11279" name="Text Box 15"/>
            <p:cNvSpPr txBox="1">
              <a:spLocks noChangeArrowheads="1"/>
            </p:cNvSpPr>
            <p:nvPr/>
          </p:nvSpPr>
          <p:spPr bwMode="auto">
            <a:xfrm>
              <a:off x="720" y="1776"/>
              <a:ext cx="386" cy="288"/>
            </a:xfrm>
            <a:prstGeom prst="rect">
              <a:avLst/>
            </a:prstGeom>
            <a:noFill/>
            <a:ln w="9525">
              <a:noFill/>
              <a:miter lim="800000"/>
              <a:headEnd/>
              <a:tailEnd/>
            </a:ln>
            <a:effectLst/>
          </p:spPr>
          <p:txBody>
            <a:bodyPr wrap="none">
              <a:spAutoFit/>
            </a:bodyPr>
            <a:lstStyle/>
            <a:p>
              <a:pPr eaLnBrk="0" hangingPunct="0"/>
              <a:r>
                <a:rPr lang="en-US" sz="2400" b="1">
                  <a:effectLst>
                    <a:outerShdw blurRad="38100" dist="38100" dir="2700000" algn="tl">
                      <a:srgbClr val="C0C0C0"/>
                    </a:outerShdw>
                  </a:effectLst>
                </a:rPr>
                <a:t>S</a:t>
              </a:r>
              <a:r>
                <a:rPr lang="en-US" sz="2400" b="1" baseline="-25000">
                  <a:effectLst>
                    <a:outerShdw blurRad="38100" dist="38100" dir="2700000" algn="tl">
                      <a:srgbClr val="C0C0C0"/>
                    </a:outerShdw>
                  </a:effectLst>
                </a:rPr>
                <a:t>01</a:t>
              </a:r>
              <a:endParaRPr lang="en-US" sz="2400" b="1">
                <a:effectLst>
                  <a:outerShdw blurRad="38100" dist="38100" dir="2700000" algn="tl">
                    <a:srgbClr val="C0C0C0"/>
                  </a:outerShdw>
                </a:effectLst>
              </a:endParaRPr>
            </a:p>
          </p:txBody>
        </p:sp>
        <p:sp>
          <p:nvSpPr>
            <p:cNvPr id="11280" name="Text Box 16"/>
            <p:cNvSpPr txBox="1">
              <a:spLocks noChangeArrowheads="1"/>
            </p:cNvSpPr>
            <p:nvPr/>
          </p:nvSpPr>
          <p:spPr bwMode="auto">
            <a:xfrm>
              <a:off x="1630" y="1776"/>
              <a:ext cx="386" cy="288"/>
            </a:xfrm>
            <a:prstGeom prst="rect">
              <a:avLst/>
            </a:prstGeom>
            <a:noFill/>
            <a:ln w="9525">
              <a:noFill/>
              <a:miter lim="800000"/>
              <a:headEnd/>
              <a:tailEnd/>
            </a:ln>
            <a:effectLst/>
          </p:spPr>
          <p:txBody>
            <a:bodyPr wrap="none">
              <a:spAutoFit/>
            </a:bodyPr>
            <a:lstStyle/>
            <a:p>
              <a:pPr eaLnBrk="0" hangingPunct="0"/>
              <a:r>
                <a:rPr lang="en-US" sz="2400" b="1">
                  <a:effectLst>
                    <a:outerShdw blurRad="38100" dist="38100" dir="2700000" algn="tl">
                      <a:srgbClr val="C0C0C0"/>
                    </a:outerShdw>
                  </a:effectLst>
                </a:rPr>
                <a:t>S</a:t>
              </a:r>
              <a:r>
                <a:rPr lang="en-US" sz="2400" b="1" baseline="-25000">
                  <a:effectLst>
                    <a:outerShdw blurRad="38100" dist="38100" dir="2700000" algn="tl">
                      <a:srgbClr val="C0C0C0"/>
                    </a:outerShdw>
                  </a:effectLst>
                </a:rPr>
                <a:t>11</a:t>
              </a:r>
              <a:endParaRPr lang="en-US" sz="2400" b="1">
                <a:effectLst>
                  <a:outerShdw blurRad="38100" dist="38100" dir="2700000" algn="tl">
                    <a:srgbClr val="C0C0C0"/>
                  </a:outerShdw>
                </a:effectLst>
              </a:endParaRPr>
            </a:p>
          </p:txBody>
        </p:sp>
        <p:grpSp>
          <p:nvGrpSpPr>
            <p:cNvPr id="4" name="Group 17"/>
            <p:cNvGrpSpPr>
              <a:grpSpLocks/>
            </p:cNvGrpSpPr>
            <p:nvPr/>
          </p:nvGrpSpPr>
          <p:grpSpPr bwMode="auto">
            <a:xfrm rot="-5400000">
              <a:off x="648" y="1560"/>
              <a:ext cx="432" cy="96"/>
              <a:chOff x="1968" y="1392"/>
              <a:chExt cx="432" cy="96"/>
            </a:xfrm>
          </p:grpSpPr>
          <p:sp>
            <p:nvSpPr>
              <p:cNvPr id="11282" name="Line 18"/>
              <p:cNvSpPr>
                <a:spLocks noChangeShapeType="1"/>
              </p:cNvSpPr>
              <p:nvPr/>
            </p:nvSpPr>
            <p:spPr bwMode="auto">
              <a:xfrm>
                <a:off x="1968" y="1392"/>
                <a:ext cx="432" cy="0"/>
              </a:xfrm>
              <a:prstGeom prst="line">
                <a:avLst/>
              </a:prstGeom>
              <a:noFill/>
              <a:ln w="9525">
                <a:solidFill>
                  <a:schemeClr val="tx1"/>
                </a:solidFill>
                <a:round/>
                <a:headEnd/>
                <a:tailEnd type="stealth" w="med" len="med"/>
              </a:ln>
              <a:effectLst/>
            </p:spPr>
            <p:txBody>
              <a:bodyPr wrap="none" anchor="ctr"/>
              <a:lstStyle/>
              <a:p>
                <a:endParaRPr lang="en-US"/>
              </a:p>
            </p:txBody>
          </p:sp>
          <p:sp>
            <p:nvSpPr>
              <p:cNvPr id="11283" name="Line 19"/>
              <p:cNvSpPr>
                <a:spLocks noChangeShapeType="1"/>
              </p:cNvSpPr>
              <p:nvPr/>
            </p:nvSpPr>
            <p:spPr bwMode="auto">
              <a:xfrm flipH="1">
                <a:off x="1968" y="1488"/>
                <a:ext cx="432" cy="0"/>
              </a:xfrm>
              <a:prstGeom prst="line">
                <a:avLst/>
              </a:prstGeom>
              <a:noFill/>
              <a:ln w="9525">
                <a:solidFill>
                  <a:schemeClr val="tx1"/>
                </a:solidFill>
                <a:round/>
                <a:headEnd/>
                <a:tailEnd type="stealth" w="med" len="med"/>
              </a:ln>
              <a:effectLst/>
            </p:spPr>
            <p:txBody>
              <a:bodyPr wrap="none" anchor="ctr"/>
              <a:lstStyle/>
              <a:p>
                <a:endParaRPr lang="en-US"/>
              </a:p>
            </p:txBody>
          </p:sp>
        </p:grpSp>
        <p:grpSp>
          <p:nvGrpSpPr>
            <p:cNvPr id="5" name="Group 20"/>
            <p:cNvGrpSpPr>
              <a:grpSpLocks/>
            </p:cNvGrpSpPr>
            <p:nvPr/>
          </p:nvGrpSpPr>
          <p:grpSpPr bwMode="auto">
            <a:xfrm rot="-5400000">
              <a:off x="1560" y="1560"/>
              <a:ext cx="432" cy="96"/>
              <a:chOff x="1968" y="1392"/>
              <a:chExt cx="432" cy="96"/>
            </a:xfrm>
          </p:grpSpPr>
          <p:sp>
            <p:nvSpPr>
              <p:cNvPr id="11285" name="Line 21"/>
              <p:cNvSpPr>
                <a:spLocks noChangeShapeType="1"/>
              </p:cNvSpPr>
              <p:nvPr/>
            </p:nvSpPr>
            <p:spPr bwMode="auto">
              <a:xfrm>
                <a:off x="1968" y="1392"/>
                <a:ext cx="432" cy="0"/>
              </a:xfrm>
              <a:prstGeom prst="line">
                <a:avLst/>
              </a:prstGeom>
              <a:noFill/>
              <a:ln w="9525">
                <a:solidFill>
                  <a:schemeClr val="tx1"/>
                </a:solidFill>
                <a:round/>
                <a:headEnd/>
                <a:tailEnd type="stealth" w="med" len="med"/>
              </a:ln>
              <a:effectLst/>
            </p:spPr>
            <p:txBody>
              <a:bodyPr wrap="none" anchor="ctr"/>
              <a:lstStyle/>
              <a:p>
                <a:endParaRPr lang="en-US"/>
              </a:p>
            </p:txBody>
          </p:sp>
          <p:sp>
            <p:nvSpPr>
              <p:cNvPr id="11286" name="Line 22"/>
              <p:cNvSpPr>
                <a:spLocks noChangeShapeType="1"/>
              </p:cNvSpPr>
              <p:nvPr/>
            </p:nvSpPr>
            <p:spPr bwMode="auto">
              <a:xfrm flipH="1">
                <a:off x="1968" y="1488"/>
                <a:ext cx="432" cy="0"/>
              </a:xfrm>
              <a:prstGeom prst="line">
                <a:avLst/>
              </a:prstGeom>
              <a:noFill/>
              <a:ln w="9525">
                <a:solidFill>
                  <a:schemeClr val="tx1"/>
                </a:solidFill>
                <a:round/>
                <a:headEnd/>
                <a:tailEnd type="stealth" w="med" len="med"/>
              </a:ln>
              <a:effectLst/>
            </p:spPr>
            <p:txBody>
              <a:bodyPr wrap="none" anchor="ctr"/>
              <a:lstStyle/>
              <a:p>
                <a:endParaRPr lang="en-US"/>
              </a:p>
            </p:txBody>
          </p:sp>
        </p:grpSp>
        <p:grpSp>
          <p:nvGrpSpPr>
            <p:cNvPr id="6" name="Group 23"/>
            <p:cNvGrpSpPr>
              <a:grpSpLocks/>
            </p:cNvGrpSpPr>
            <p:nvPr/>
          </p:nvGrpSpPr>
          <p:grpSpPr bwMode="auto">
            <a:xfrm>
              <a:off x="1152" y="1872"/>
              <a:ext cx="432" cy="96"/>
              <a:chOff x="1968" y="1392"/>
              <a:chExt cx="432" cy="96"/>
            </a:xfrm>
          </p:grpSpPr>
          <p:sp>
            <p:nvSpPr>
              <p:cNvPr id="11288" name="Line 24"/>
              <p:cNvSpPr>
                <a:spLocks noChangeShapeType="1"/>
              </p:cNvSpPr>
              <p:nvPr/>
            </p:nvSpPr>
            <p:spPr bwMode="auto">
              <a:xfrm>
                <a:off x="1968" y="1392"/>
                <a:ext cx="432" cy="0"/>
              </a:xfrm>
              <a:prstGeom prst="line">
                <a:avLst/>
              </a:prstGeom>
              <a:noFill/>
              <a:ln w="9525">
                <a:solidFill>
                  <a:schemeClr val="tx1"/>
                </a:solidFill>
                <a:round/>
                <a:headEnd/>
                <a:tailEnd type="stealth" w="med" len="med"/>
              </a:ln>
              <a:effectLst/>
            </p:spPr>
            <p:txBody>
              <a:bodyPr wrap="none" anchor="ctr"/>
              <a:lstStyle/>
              <a:p>
                <a:endParaRPr lang="en-US"/>
              </a:p>
            </p:txBody>
          </p:sp>
          <p:sp>
            <p:nvSpPr>
              <p:cNvPr id="11289" name="Line 25"/>
              <p:cNvSpPr>
                <a:spLocks noChangeShapeType="1"/>
              </p:cNvSpPr>
              <p:nvPr/>
            </p:nvSpPr>
            <p:spPr bwMode="auto">
              <a:xfrm flipH="1">
                <a:off x="1968" y="1488"/>
                <a:ext cx="432" cy="0"/>
              </a:xfrm>
              <a:prstGeom prst="line">
                <a:avLst/>
              </a:prstGeom>
              <a:noFill/>
              <a:ln w="9525">
                <a:solidFill>
                  <a:schemeClr val="tx1"/>
                </a:solidFill>
                <a:round/>
                <a:headEnd/>
                <a:tailEnd type="stealth" w="med" len="med"/>
              </a:ln>
              <a:effectLst/>
            </p:spPr>
            <p:txBody>
              <a:bodyPr wrap="none" anchor="ctr"/>
              <a:lstStyle/>
              <a:p>
                <a:endParaRPr lang="en-US"/>
              </a:p>
            </p:txBody>
          </p:sp>
        </p:grpSp>
        <p:grpSp>
          <p:nvGrpSpPr>
            <p:cNvPr id="7" name="Group 26"/>
            <p:cNvGrpSpPr>
              <a:grpSpLocks/>
            </p:cNvGrpSpPr>
            <p:nvPr/>
          </p:nvGrpSpPr>
          <p:grpSpPr bwMode="auto">
            <a:xfrm>
              <a:off x="2016" y="1200"/>
              <a:ext cx="432" cy="96"/>
              <a:chOff x="1968" y="1392"/>
              <a:chExt cx="432" cy="96"/>
            </a:xfrm>
          </p:grpSpPr>
          <p:sp>
            <p:nvSpPr>
              <p:cNvPr id="11291" name="Line 27"/>
              <p:cNvSpPr>
                <a:spLocks noChangeShapeType="1"/>
              </p:cNvSpPr>
              <p:nvPr/>
            </p:nvSpPr>
            <p:spPr bwMode="auto">
              <a:xfrm>
                <a:off x="1968" y="1392"/>
                <a:ext cx="432" cy="0"/>
              </a:xfrm>
              <a:prstGeom prst="line">
                <a:avLst/>
              </a:prstGeom>
              <a:noFill/>
              <a:ln w="9525">
                <a:solidFill>
                  <a:schemeClr val="tx1"/>
                </a:solidFill>
                <a:round/>
                <a:headEnd/>
                <a:tailEnd type="stealth" w="med" len="med"/>
              </a:ln>
              <a:effectLst/>
            </p:spPr>
            <p:txBody>
              <a:bodyPr wrap="none" anchor="ctr"/>
              <a:lstStyle/>
              <a:p>
                <a:endParaRPr lang="en-US"/>
              </a:p>
            </p:txBody>
          </p:sp>
          <p:sp>
            <p:nvSpPr>
              <p:cNvPr id="11292" name="Line 28"/>
              <p:cNvSpPr>
                <a:spLocks noChangeShapeType="1"/>
              </p:cNvSpPr>
              <p:nvPr/>
            </p:nvSpPr>
            <p:spPr bwMode="auto">
              <a:xfrm flipH="1">
                <a:off x="1968" y="1488"/>
                <a:ext cx="432" cy="0"/>
              </a:xfrm>
              <a:prstGeom prst="line">
                <a:avLst/>
              </a:prstGeom>
              <a:noFill/>
              <a:ln w="9525">
                <a:solidFill>
                  <a:schemeClr val="tx1"/>
                </a:solidFill>
                <a:round/>
                <a:headEnd/>
                <a:tailEnd type="stealth" w="med" len="med"/>
              </a:ln>
              <a:effectLst/>
            </p:spPr>
            <p:txBody>
              <a:bodyPr wrap="none" anchor="ctr"/>
              <a:lstStyle/>
              <a:p>
                <a:endParaRPr lang="en-US"/>
              </a:p>
            </p:txBody>
          </p:sp>
        </p:grpSp>
        <p:grpSp>
          <p:nvGrpSpPr>
            <p:cNvPr id="8" name="Group 29"/>
            <p:cNvGrpSpPr>
              <a:grpSpLocks/>
            </p:cNvGrpSpPr>
            <p:nvPr/>
          </p:nvGrpSpPr>
          <p:grpSpPr bwMode="auto">
            <a:xfrm>
              <a:off x="2016" y="1872"/>
              <a:ext cx="432" cy="96"/>
              <a:chOff x="1968" y="1392"/>
              <a:chExt cx="432" cy="96"/>
            </a:xfrm>
          </p:grpSpPr>
          <p:sp>
            <p:nvSpPr>
              <p:cNvPr id="11294" name="Line 30"/>
              <p:cNvSpPr>
                <a:spLocks noChangeShapeType="1"/>
              </p:cNvSpPr>
              <p:nvPr/>
            </p:nvSpPr>
            <p:spPr bwMode="auto">
              <a:xfrm>
                <a:off x="1968" y="1392"/>
                <a:ext cx="432" cy="0"/>
              </a:xfrm>
              <a:prstGeom prst="line">
                <a:avLst/>
              </a:prstGeom>
              <a:noFill/>
              <a:ln w="9525">
                <a:solidFill>
                  <a:schemeClr val="tx1"/>
                </a:solidFill>
                <a:round/>
                <a:headEnd/>
                <a:tailEnd type="stealth" w="med" len="med"/>
              </a:ln>
              <a:effectLst/>
            </p:spPr>
            <p:txBody>
              <a:bodyPr wrap="none" anchor="ctr"/>
              <a:lstStyle/>
              <a:p>
                <a:endParaRPr lang="en-US"/>
              </a:p>
            </p:txBody>
          </p:sp>
          <p:sp>
            <p:nvSpPr>
              <p:cNvPr id="11295" name="Line 31"/>
              <p:cNvSpPr>
                <a:spLocks noChangeShapeType="1"/>
              </p:cNvSpPr>
              <p:nvPr/>
            </p:nvSpPr>
            <p:spPr bwMode="auto">
              <a:xfrm flipH="1">
                <a:off x="1968" y="1488"/>
                <a:ext cx="432" cy="0"/>
              </a:xfrm>
              <a:prstGeom prst="line">
                <a:avLst/>
              </a:prstGeom>
              <a:noFill/>
              <a:ln w="9525">
                <a:solidFill>
                  <a:schemeClr val="tx1"/>
                </a:solidFill>
                <a:round/>
                <a:headEnd/>
                <a:tailEnd type="stealth" w="med" len="med"/>
              </a:ln>
              <a:effectLst/>
            </p:spPr>
            <p:txBody>
              <a:bodyPr wrap="none" anchor="ctr"/>
              <a:lstStyle/>
              <a:p>
                <a:endParaRPr lang="en-US"/>
              </a:p>
            </p:txBody>
          </p:sp>
        </p:grpSp>
        <p:sp>
          <p:nvSpPr>
            <p:cNvPr id="11296" name="Text Box 32"/>
            <p:cNvSpPr txBox="1">
              <a:spLocks noChangeArrowheads="1"/>
            </p:cNvSpPr>
            <p:nvPr/>
          </p:nvSpPr>
          <p:spPr bwMode="auto">
            <a:xfrm>
              <a:off x="2448" y="1104"/>
              <a:ext cx="386" cy="288"/>
            </a:xfrm>
            <a:prstGeom prst="rect">
              <a:avLst/>
            </a:prstGeom>
            <a:noFill/>
            <a:ln w="9525">
              <a:noFill/>
              <a:miter lim="800000"/>
              <a:headEnd/>
              <a:tailEnd/>
            </a:ln>
            <a:effectLst/>
          </p:spPr>
          <p:txBody>
            <a:bodyPr wrap="none">
              <a:spAutoFit/>
            </a:bodyPr>
            <a:lstStyle/>
            <a:p>
              <a:pPr eaLnBrk="0" hangingPunct="0"/>
              <a:r>
                <a:rPr lang="en-US" sz="2400" b="1">
                  <a:effectLst>
                    <a:outerShdw blurRad="38100" dist="38100" dir="2700000" algn="tl">
                      <a:srgbClr val="C0C0C0"/>
                    </a:outerShdw>
                  </a:effectLst>
                </a:rPr>
                <a:t>S</a:t>
              </a:r>
              <a:r>
                <a:rPr lang="en-US" sz="2400" b="1" baseline="-25000">
                  <a:effectLst>
                    <a:outerShdw blurRad="38100" dist="38100" dir="2700000" algn="tl">
                      <a:srgbClr val="C0C0C0"/>
                    </a:outerShdw>
                  </a:effectLst>
                </a:rPr>
                <a:t>20</a:t>
              </a:r>
              <a:endParaRPr lang="en-US" sz="2400" b="1">
                <a:effectLst>
                  <a:outerShdw blurRad="38100" dist="38100" dir="2700000" algn="tl">
                    <a:srgbClr val="C0C0C0"/>
                  </a:outerShdw>
                </a:effectLst>
              </a:endParaRPr>
            </a:p>
          </p:txBody>
        </p:sp>
        <p:sp>
          <p:nvSpPr>
            <p:cNvPr id="11297" name="Text Box 33"/>
            <p:cNvSpPr txBox="1">
              <a:spLocks noChangeArrowheads="1"/>
            </p:cNvSpPr>
            <p:nvPr/>
          </p:nvSpPr>
          <p:spPr bwMode="auto">
            <a:xfrm>
              <a:off x="2448" y="1776"/>
              <a:ext cx="480" cy="288"/>
            </a:xfrm>
            <a:prstGeom prst="rect">
              <a:avLst/>
            </a:prstGeom>
            <a:noFill/>
            <a:ln w="9525">
              <a:noFill/>
              <a:miter lim="800000"/>
              <a:headEnd/>
              <a:tailEnd/>
            </a:ln>
            <a:effectLst/>
          </p:spPr>
          <p:txBody>
            <a:bodyPr>
              <a:spAutoFit/>
            </a:bodyPr>
            <a:lstStyle/>
            <a:p>
              <a:pPr eaLnBrk="0" hangingPunct="0"/>
              <a:r>
                <a:rPr lang="en-US" sz="2400" b="1">
                  <a:effectLst>
                    <a:outerShdw blurRad="38100" dist="38100" dir="2700000" algn="tl">
                      <a:srgbClr val="C0C0C0"/>
                    </a:outerShdw>
                  </a:effectLst>
                </a:rPr>
                <a:t>S</a:t>
              </a:r>
              <a:r>
                <a:rPr lang="en-US" sz="2400" b="1" baseline="-25000">
                  <a:effectLst>
                    <a:outerShdw blurRad="38100" dist="38100" dir="2700000" algn="tl">
                      <a:srgbClr val="C0C0C0"/>
                    </a:outerShdw>
                  </a:effectLst>
                </a:rPr>
                <a:t>21</a:t>
              </a:r>
              <a:endParaRPr lang="en-US" sz="2400" b="1">
                <a:effectLst>
                  <a:outerShdw blurRad="38100" dist="38100" dir="2700000" algn="tl">
                    <a:srgbClr val="C0C0C0"/>
                  </a:outerShdw>
                </a:effectLst>
              </a:endParaRPr>
            </a:p>
          </p:txBody>
        </p:sp>
        <p:grpSp>
          <p:nvGrpSpPr>
            <p:cNvPr id="9" name="Group 34"/>
            <p:cNvGrpSpPr>
              <a:grpSpLocks/>
            </p:cNvGrpSpPr>
            <p:nvPr/>
          </p:nvGrpSpPr>
          <p:grpSpPr bwMode="auto">
            <a:xfrm rot="-5400000">
              <a:off x="2376" y="1560"/>
              <a:ext cx="432" cy="96"/>
              <a:chOff x="1968" y="1392"/>
              <a:chExt cx="432" cy="96"/>
            </a:xfrm>
          </p:grpSpPr>
          <p:sp>
            <p:nvSpPr>
              <p:cNvPr id="11299" name="Line 35"/>
              <p:cNvSpPr>
                <a:spLocks noChangeShapeType="1"/>
              </p:cNvSpPr>
              <p:nvPr/>
            </p:nvSpPr>
            <p:spPr bwMode="auto">
              <a:xfrm>
                <a:off x="1968" y="1392"/>
                <a:ext cx="432" cy="0"/>
              </a:xfrm>
              <a:prstGeom prst="line">
                <a:avLst/>
              </a:prstGeom>
              <a:noFill/>
              <a:ln w="9525">
                <a:solidFill>
                  <a:schemeClr val="tx1"/>
                </a:solidFill>
                <a:round/>
                <a:headEnd/>
                <a:tailEnd type="stealth" w="med" len="med"/>
              </a:ln>
              <a:effectLst/>
            </p:spPr>
            <p:txBody>
              <a:bodyPr wrap="none" anchor="ctr"/>
              <a:lstStyle/>
              <a:p>
                <a:endParaRPr lang="en-US"/>
              </a:p>
            </p:txBody>
          </p:sp>
          <p:sp>
            <p:nvSpPr>
              <p:cNvPr id="11300" name="Line 36"/>
              <p:cNvSpPr>
                <a:spLocks noChangeShapeType="1"/>
              </p:cNvSpPr>
              <p:nvPr/>
            </p:nvSpPr>
            <p:spPr bwMode="auto">
              <a:xfrm flipH="1">
                <a:off x="1968" y="1488"/>
                <a:ext cx="432" cy="0"/>
              </a:xfrm>
              <a:prstGeom prst="line">
                <a:avLst/>
              </a:prstGeom>
              <a:noFill/>
              <a:ln w="9525">
                <a:solidFill>
                  <a:schemeClr val="tx1"/>
                </a:solidFill>
                <a:round/>
                <a:headEnd/>
                <a:tailEnd type="stealth" w="med" len="med"/>
              </a:ln>
              <a:effectLst/>
            </p:spPr>
            <p:txBody>
              <a:bodyPr wrap="none" anchor="ctr"/>
              <a:lstStyle/>
              <a:p>
                <a:endParaRPr lang="en-US"/>
              </a:p>
            </p:txBody>
          </p:sp>
        </p:grpSp>
        <p:sp>
          <p:nvSpPr>
            <p:cNvPr id="11301" name="Text Box 37"/>
            <p:cNvSpPr txBox="1">
              <a:spLocks noChangeArrowheads="1"/>
            </p:cNvSpPr>
            <p:nvPr/>
          </p:nvSpPr>
          <p:spPr bwMode="auto">
            <a:xfrm>
              <a:off x="2160" y="1708"/>
              <a:ext cx="197" cy="212"/>
            </a:xfrm>
            <a:prstGeom prst="rect">
              <a:avLst/>
            </a:prstGeom>
            <a:noFill/>
            <a:ln w="9525">
              <a:noFill/>
              <a:miter lim="800000"/>
              <a:headEnd/>
              <a:tailEnd/>
            </a:ln>
            <a:effectLst/>
          </p:spPr>
          <p:txBody>
            <a:bodyPr wrap="none">
              <a:spAutoFit/>
            </a:bodyPr>
            <a:lstStyle/>
            <a:p>
              <a:pPr eaLnBrk="0" hangingPunct="0"/>
              <a:r>
                <a:rPr lang="en-US" sz="1600" b="1">
                  <a:effectLst>
                    <a:outerShdw blurRad="38100" dist="38100" dir="2700000" algn="tl">
                      <a:srgbClr val="C0C0C0"/>
                    </a:outerShdw>
                  </a:effectLst>
                  <a:latin typeface="Symbol" pitchFamily="18" charset="2"/>
                </a:rPr>
                <a:t>a</a:t>
              </a:r>
              <a:endParaRPr lang="en-US" sz="1600" b="1">
                <a:effectLst>
                  <a:outerShdw blurRad="38100" dist="38100" dir="2700000" algn="tl">
                    <a:srgbClr val="C0C0C0"/>
                  </a:outerShdw>
                </a:effectLst>
              </a:endParaRPr>
            </a:p>
          </p:txBody>
        </p:sp>
        <p:sp>
          <p:nvSpPr>
            <p:cNvPr id="11302" name="Text Box 38"/>
            <p:cNvSpPr txBox="1">
              <a:spLocks noChangeArrowheads="1"/>
            </p:cNvSpPr>
            <p:nvPr/>
          </p:nvSpPr>
          <p:spPr bwMode="auto">
            <a:xfrm>
              <a:off x="1248" y="1708"/>
              <a:ext cx="268" cy="212"/>
            </a:xfrm>
            <a:prstGeom prst="rect">
              <a:avLst/>
            </a:prstGeom>
            <a:noFill/>
            <a:ln w="9525">
              <a:noFill/>
              <a:miter lim="800000"/>
              <a:headEnd/>
              <a:tailEnd/>
            </a:ln>
            <a:effectLst/>
          </p:spPr>
          <p:txBody>
            <a:bodyPr wrap="none">
              <a:spAutoFit/>
            </a:bodyPr>
            <a:lstStyle/>
            <a:p>
              <a:pPr eaLnBrk="0" hangingPunct="0"/>
              <a:r>
                <a:rPr lang="en-US" sz="1600" b="1">
                  <a:effectLst>
                    <a:outerShdw blurRad="38100" dist="38100" dir="2700000" algn="tl">
                      <a:srgbClr val="C0C0C0"/>
                    </a:outerShdw>
                  </a:effectLst>
                </a:rPr>
                <a:t>2</a:t>
              </a:r>
              <a:r>
                <a:rPr lang="en-US" sz="1600" b="1">
                  <a:effectLst>
                    <a:outerShdw blurRad="38100" dist="38100" dir="2700000" algn="tl">
                      <a:srgbClr val="C0C0C0"/>
                    </a:outerShdw>
                  </a:effectLst>
                  <a:latin typeface="Symbol" pitchFamily="18" charset="2"/>
                </a:rPr>
                <a:t>a</a:t>
              </a:r>
              <a:endParaRPr lang="en-US" sz="1600" b="1">
                <a:effectLst>
                  <a:outerShdw blurRad="38100" dist="38100" dir="2700000" algn="tl">
                    <a:srgbClr val="C0C0C0"/>
                  </a:outerShdw>
                </a:effectLst>
              </a:endParaRPr>
            </a:p>
          </p:txBody>
        </p:sp>
        <p:sp>
          <p:nvSpPr>
            <p:cNvPr id="11303" name="Text Box 39"/>
            <p:cNvSpPr txBox="1">
              <a:spLocks noChangeArrowheads="1"/>
            </p:cNvSpPr>
            <p:nvPr/>
          </p:nvSpPr>
          <p:spPr bwMode="auto">
            <a:xfrm>
              <a:off x="2160" y="1296"/>
              <a:ext cx="257" cy="212"/>
            </a:xfrm>
            <a:prstGeom prst="rect">
              <a:avLst/>
            </a:prstGeom>
            <a:noFill/>
            <a:ln w="9525">
              <a:noFill/>
              <a:miter lim="800000"/>
              <a:headEnd/>
              <a:tailEnd/>
            </a:ln>
            <a:effectLst/>
          </p:spPr>
          <p:txBody>
            <a:bodyPr wrap="none">
              <a:spAutoFit/>
            </a:bodyPr>
            <a:lstStyle/>
            <a:p>
              <a:pPr eaLnBrk="0" hangingPunct="0"/>
              <a:r>
                <a:rPr lang="en-US" sz="1600" b="1">
                  <a:effectLst>
                    <a:outerShdw blurRad="38100" dist="38100" dir="2700000" algn="tl">
                      <a:srgbClr val="C0C0C0"/>
                    </a:outerShdw>
                  </a:effectLst>
                </a:rPr>
                <a:t>2</a:t>
              </a:r>
              <a:r>
                <a:rPr lang="en-US" sz="1600" b="1">
                  <a:effectLst>
                    <a:outerShdw blurRad="38100" dist="38100" dir="2700000" algn="tl">
                      <a:srgbClr val="C0C0C0"/>
                    </a:outerShdw>
                  </a:effectLst>
                  <a:latin typeface="Symbol" pitchFamily="18" charset="2"/>
                </a:rPr>
                <a:t>b</a:t>
              </a:r>
              <a:endParaRPr lang="en-US" sz="1600" b="1">
                <a:effectLst>
                  <a:outerShdw blurRad="38100" dist="38100" dir="2700000" algn="tl">
                    <a:srgbClr val="C0C0C0"/>
                  </a:outerShdw>
                </a:effectLst>
              </a:endParaRPr>
            </a:p>
          </p:txBody>
        </p:sp>
        <p:sp>
          <p:nvSpPr>
            <p:cNvPr id="11304" name="Text Box 40"/>
            <p:cNvSpPr txBox="1">
              <a:spLocks noChangeArrowheads="1"/>
            </p:cNvSpPr>
            <p:nvPr/>
          </p:nvSpPr>
          <p:spPr bwMode="auto">
            <a:xfrm>
              <a:off x="1296" y="1296"/>
              <a:ext cx="186" cy="212"/>
            </a:xfrm>
            <a:prstGeom prst="rect">
              <a:avLst/>
            </a:prstGeom>
            <a:noFill/>
            <a:ln w="9525">
              <a:noFill/>
              <a:miter lim="800000"/>
              <a:headEnd/>
              <a:tailEnd/>
            </a:ln>
            <a:effectLst/>
          </p:spPr>
          <p:txBody>
            <a:bodyPr wrap="none">
              <a:spAutoFit/>
            </a:bodyPr>
            <a:lstStyle/>
            <a:p>
              <a:pPr eaLnBrk="0" hangingPunct="0"/>
              <a:r>
                <a:rPr lang="en-US" sz="1600" b="1">
                  <a:effectLst>
                    <a:outerShdw blurRad="38100" dist="38100" dir="2700000" algn="tl">
                      <a:srgbClr val="C0C0C0"/>
                    </a:outerShdw>
                  </a:effectLst>
                  <a:latin typeface="Symbol" pitchFamily="18" charset="2"/>
                </a:rPr>
                <a:t>b</a:t>
              </a:r>
              <a:endParaRPr lang="en-US" sz="1600" b="1">
                <a:effectLst>
                  <a:outerShdw blurRad="38100" dist="38100" dir="2700000" algn="tl">
                    <a:srgbClr val="C0C0C0"/>
                  </a:outerShdw>
                </a:effectLst>
              </a:endParaRPr>
            </a:p>
          </p:txBody>
        </p:sp>
        <p:sp>
          <p:nvSpPr>
            <p:cNvPr id="11305" name="Text Box 41"/>
            <p:cNvSpPr txBox="1">
              <a:spLocks noChangeArrowheads="1"/>
            </p:cNvSpPr>
            <p:nvPr/>
          </p:nvSpPr>
          <p:spPr bwMode="auto">
            <a:xfrm>
              <a:off x="624" y="1488"/>
              <a:ext cx="169" cy="212"/>
            </a:xfrm>
            <a:prstGeom prst="rect">
              <a:avLst/>
            </a:prstGeom>
            <a:noFill/>
            <a:ln w="9525">
              <a:noFill/>
              <a:miter lim="800000"/>
              <a:headEnd/>
              <a:tailEnd/>
            </a:ln>
            <a:effectLst/>
          </p:spPr>
          <p:txBody>
            <a:bodyPr wrap="none">
              <a:spAutoFit/>
            </a:bodyPr>
            <a:lstStyle/>
            <a:p>
              <a:pPr eaLnBrk="0" hangingPunct="0"/>
              <a:r>
                <a:rPr lang="en-US" sz="1600" b="1">
                  <a:effectLst>
                    <a:outerShdw blurRad="38100" dist="38100" dir="2700000" algn="tl">
                      <a:srgbClr val="C0C0C0"/>
                    </a:outerShdw>
                  </a:effectLst>
                  <a:latin typeface="Symbol" pitchFamily="18" charset="2"/>
                </a:rPr>
                <a:t>g</a:t>
              </a:r>
              <a:endParaRPr lang="en-US" sz="1600" b="1">
                <a:effectLst>
                  <a:outerShdw blurRad="38100" dist="38100" dir="2700000" algn="tl">
                    <a:srgbClr val="C0C0C0"/>
                  </a:outerShdw>
                </a:effectLst>
              </a:endParaRPr>
            </a:p>
          </p:txBody>
        </p:sp>
        <p:sp>
          <p:nvSpPr>
            <p:cNvPr id="11306" name="Text Box 42"/>
            <p:cNvSpPr txBox="1">
              <a:spLocks noChangeArrowheads="1"/>
            </p:cNvSpPr>
            <p:nvPr/>
          </p:nvSpPr>
          <p:spPr bwMode="auto">
            <a:xfrm>
              <a:off x="912" y="1488"/>
              <a:ext cx="179" cy="212"/>
            </a:xfrm>
            <a:prstGeom prst="rect">
              <a:avLst/>
            </a:prstGeom>
            <a:noFill/>
            <a:ln w="9525">
              <a:noFill/>
              <a:miter lim="800000"/>
              <a:headEnd/>
              <a:tailEnd/>
            </a:ln>
            <a:effectLst/>
          </p:spPr>
          <p:txBody>
            <a:bodyPr wrap="none">
              <a:spAutoFit/>
            </a:bodyPr>
            <a:lstStyle/>
            <a:p>
              <a:pPr eaLnBrk="0" hangingPunct="0"/>
              <a:r>
                <a:rPr lang="en-US" sz="1600" b="1">
                  <a:effectLst>
                    <a:outerShdw blurRad="38100" dist="38100" dir="2700000" algn="tl">
                      <a:srgbClr val="C0C0C0"/>
                    </a:outerShdw>
                  </a:effectLst>
                  <a:latin typeface="Symbol" pitchFamily="18" charset="2"/>
                </a:rPr>
                <a:t>d</a:t>
              </a:r>
              <a:endParaRPr lang="en-US" sz="1600" b="1">
                <a:effectLst>
                  <a:outerShdw blurRad="38100" dist="38100" dir="2700000" algn="tl">
                    <a:srgbClr val="C0C0C0"/>
                  </a:outerShdw>
                </a:effectLst>
              </a:endParaRPr>
            </a:p>
          </p:txBody>
        </p:sp>
        <p:sp>
          <p:nvSpPr>
            <p:cNvPr id="11307" name="Text Box 43"/>
            <p:cNvSpPr txBox="1">
              <a:spLocks noChangeArrowheads="1"/>
            </p:cNvSpPr>
            <p:nvPr/>
          </p:nvSpPr>
          <p:spPr bwMode="auto">
            <a:xfrm>
              <a:off x="1536" y="1488"/>
              <a:ext cx="169" cy="212"/>
            </a:xfrm>
            <a:prstGeom prst="rect">
              <a:avLst/>
            </a:prstGeom>
            <a:noFill/>
            <a:ln w="9525">
              <a:noFill/>
              <a:miter lim="800000"/>
              <a:headEnd/>
              <a:tailEnd/>
            </a:ln>
            <a:effectLst/>
          </p:spPr>
          <p:txBody>
            <a:bodyPr wrap="none">
              <a:spAutoFit/>
            </a:bodyPr>
            <a:lstStyle/>
            <a:p>
              <a:pPr eaLnBrk="0" hangingPunct="0"/>
              <a:r>
                <a:rPr lang="en-US" sz="1600" b="1">
                  <a:effectLst>
                    <a:outerShdw blurRad="38100" dist="38100" dir="2700000" algn="tl">
                      <a:srgbClr val="C0C0C0"/>
                    </a:outerShdw>
                  </a:effectLst>
                  <a:latin typeface="Symbol" pitchFamily="18" charset="2"/>
                </a:rPr>
                <a:t>g</a:t>
              </a:r>
              <a:endParaRPr lang="en-US" sz="1600" b="1">
                <a:effectLst>
                  <a:outerShdw blurRad="38100" dist="38100" dir="2700000" algn="tl">
                    <a:srgbClr val="C0C0C0"/>
                  </a:outerShdw>
                </a:effectLst>
              </a:endParaRPr>
            </a:p>
          </p:txBody>
        </p:sp>
        <p:sp>
          <p:nvSpPr>
            <p:cNvPr id="11308" name="Text Box 44"/>
            <p:cNvSpPr txBox="1">
              <a:spLocks noChangeArrowheads="1"/>
            </p:cNvSpPr>
            <p:nvPr/>
          </p:nvSpPr>
          <p:spPr bwMode="auto">
            <a:xfrm>
              <a:off x="1824" y="1488"/>
              <a:ext cx="179" cy="212"/>
            </a:xfrm>
            <a:prstGeom prst="rect">
              <a:avLst/>
            </a:prstGeom>
            <a:noFill/>
            <a:ln w="9525">
              <a:noFill/>
              <a:miter lim="800000"/>
              <a:headEnd/>
              <a:tailEnd/>
            </a:ln>
            <a:effectLst/>
          </p:spPr>
          <p:txBody>
            <a:bodyPr wrap="none">
              <a:spAutoFit/>
            </a:bodyPr>
            <a:lstStyle/>
            <a:p>
              <a:pPr eaLnBrk="0" hangingPunct="0"/>
              <a:r>
                <a:rPr lang="en-US" sz="1600" b="1">
                  <a:effectLst>
                    <a:outerShdw blurRad="38100" dist="38100" dir="2700000" algn="tl">
                      <a:srgbClr val="C0C0C0"/>
                    </a:outerShdw>
                  </a:effectLst>
                  <a:latin typeface="Symbol" pitchFamily="18" charset="2"/>
                </a:rPr>
                <a:t>d</a:t>
              </a:r>
              <a:endParaRPr lang="en-US" sz="1600" b="1">
                <a:effectLst>
                  <a:outerShdw blurRad="38100" dist="38100" dir="2700000" algn="tl">
                    <a:srgbClr val="C0C0C0"/>
                  </a:outerShdw>
                </a:effectLst>
              </a:endParaRPr>
            </a:p>
          </p:txBody>
        </p:sp>
        <p:sp>
          <p:nvSpPr>
            <p:cNvPr id="11309" name="Text Box 45"/>
            <p:cNvSpPr txBox="1">
              <a:spLocks noChangeArrowheads="1"/>
            </p:cNvSpPr>
            <p:nvPr/>
          </p:nvSpPr>
          <p:spPr bwMode="auto">
            <a:xfrm>
              <a:off x="2352" y="1488"/>
              <a:ext cx="169" cy="212"/>
            </a:xfrm>
            <a:prstGeom prst="rect">
              <a:avLst/>
            </a:prstGeom>
            <a:noFill/>
            <a:ln w="9525">
              <a:noFill/>
              <a:miter lim="800000"/>
              <a:headEnd/>
              <a:tailEnd/>
            </a:ln>
            <a:effectLst/>
          </p:spPr>
          <p:txBody>
            <a:bodyPr wrap="none">
              <a:spAutoFit/>
            </a:bodyPr>
            <a:lstStyle/>
            <a:p>
              <a:pPr eaLnBrk="0" hangingPunct="0"/>
              <a:r>
                <a:rPr lang="en-US" sz="1600" b="1">
                  <a:effectLst>
                    <a:outerShdw blurRad="38100" dist="38100" dir="2700000" algn="tl">
                      <a:srgbClr val="C0C0C0"/>
                    </a:outerShdw>
                  </a:effectLst>
                  <a:latin typeface="Symbol" pitchFamily="18" charset="2"/>
                </a:rPr>
                <a:t>g</a:t>
              </a:r>
              <a:endParaRPr lang="en-US" sz="1600" b="1">
                <a:effectLst>
                  <a:outerShdw blurRad="38100" dist="38100" dir="2700000" algn="tl">
                    <a:srgbClr val="C0C0C0"/>
                  </a:outerShdw>
                </a:effectLst>
              </a:endParaRPr>
            </a:p>
          </p:txBody>
        </p:sp>
        <p:sp>
          <p:nvSpPr>
            <p:cNvPr id="11310" name="Text Box 46"/>
            <p:cNvSpPr txBox="1">
              <a:spLocks noChangeArrowheads="1"/>
            </p:cNvSpPr>
            <p:nvPr/>
          </p:nvSpPr>
          <p:spPr bwMode="auto">
            <a:xfrm>
              <a:off x="2640" y="1488"/>
              <a:ext cx="179" cy="212"/>
            </a:xfrm>
            <a:prstGeom prst="rect">
              <a:avLst/>
            </a:prstGeom>
            <a:noFill/>
            <a:ln w="9525">
              <a:noFill/>
              <a:miter lim="800000"/>
              <a:headEnd/>
              <a:tailEnd/>
            </a:ln>
            <a:effectLst/>
          </p:spPr>
          <p:txBody>
            <a:bodyPr wrap="none">
              <a:spAutoFit/>
            </a:bodyPr>
            <a:lstStyle/>
            <a:p>
              <a:pPr eaLnBrk="0" hangingPunct="0"/>
              <a:r>
                <a:rPr lang="en-US" sz="1600" b="1">
                  <a:effectLst>
                    <a:outerShdw blurRad="38100" dist="38100" dir="2700000" algn="tl">
                      <a:srgbClr val="C0C0C0"/>
                    </a:outerShdw>
                  </a:effectLst>
                  <a:latin typeface="Symbol" pitchFamily="18" charset="2"/>
                </a:rPr>
                <a:t>d</a:t>
              </a:r>
              <a:endParaRPr lang="en-US" sz="1600" b="1">
                <a:effectLst>
                  <a:outerShdw blurRad="38100" dist="38100" dir="2700000" algn="tl">
                    <a:srgbClr val="C0C0C0"/>
                  </a:outerShdw>
                </a:effectLst>
              </a:endParaRPr>
            </a:p>
          </p:txBody>
        </p:sp>
      </p:grpSp>
      <p:grpSp>
        <p:nvGrpSpPr>
          <p:cNvPr id="10" name="Group 57"/>
          <p:cNvGrpSpPr>
            <a:grpSpLocks/>
          </p:cNvGrpSpPr>
          <p:nvPr/>
        </p:nvGrpSpPr>
        <p:grpSpPr bwMode="auto">
          <a:xfrm>
            <a:off x="5243513" y="2244725"/>
            <a:ext cx="3216275" cy="1905000"/>
            <a:chOff x="3303" y="1414"/>
            <a:chExt cx="2026" cy="1200"/>
          </a:xfrm>
        </p:grpSpPr>
        <p:sp>
          <p:nvSpPr>
            <p:cNvPr id="11312" name="Text Box 48"/>
            <p:cNvSpPr txBox="1">
              <a:spLocks noChangeArrowheads="1"/>
            </p:cNvSpPr>
            <p:nvPr/>
          </p:nvSpPr>
          <p:spPr bwMode="auto">
            <a:xfrm>
              <a:off x="4023" y="1558"/>
              <a:ext cx="576" cy="288"/>
            </a:xfrm>
            <a:prstGeom prst="rect">
              <a:avLst/>
            </a:prstGeom>
            <a:noFill/>
            <a:ln w="9525">
              <a:noFill/>
              <a:miter lim="800000"/>
              <a:headEnd/>
              <a:tailEnd/>
            </a:ln>
            <a:effectLst/>
          </p:spPr>
          <p:txBody>
            <a:bodyPr>
              <a:spAutoFit/>
            </a:bodyPr>
            <a:lstStyle/>
            <a:p>
              <a:pPr eaLnBrk="0" hangingPunct="0"/>
              <a:r>
                <a:rPr lang="en-US" sz="2400" b="1">
                  <a:effectLst>
                    <a:outerShdw blurRad="38100" dist="38100" dir="2700000" algn="tl">
                      <a:srgbClr val="C0C0C0"/>
                    </a:outerShdw>
                  </a:effectLst>
                </a:rPr>
                <a:t>S </a:t>
              </a:r>
              <a:r>
                <a:rPr lang="en-US" sz="2400" b="1" baseline="-25000">
                  <a:effectLst>
                    <a:outerShdw blurRad="38100" dist="38100" dir="2700000" algn="tl">
                      <a:srgbClr val="C0C0C0"/>
                    </a:outerShdw>
                  </a:effectLst>
                </a:rPr>
                <a:t>i  j</a:t>
              </a:r>
              <a:endParaRPr lang="en-US" sz="2400" b="1">
                <a:effectLst>
                  <a:outerShdw blurRad="38100" dist="38100" dir="2700000" algn="tl">
                    <a:srgbClr val="C0C0C0"/>
                  </a:outerShdw>
                </a:effectLst>
              </a:endParaRPr>
            </a:p>
          </p:txBody>
        </p:sp>
        <p:sp>
          <p:nvSpPr>
            <p:cNvPr id="11313" name="Line 49"/>
            <p:cNvSpPr>
              <a:spLocks noChangeShapeType="1"/>
            </p:cNvSpPr>
            <p:nvPr/>
          </p:nvSpPr>
          <p:spPr bwMode="auto">
            <a:xfrm flipV="1">
              <a:off x="4023" y="1842"/>
              <a:ext cx="263" cy="292"/>
            </a:xfrm>
            <a:prstGeom prst="line">
              <a:avLst/>
            </a:prstGeom>
            <a:noFill/>
            <a:ln w="9525">
              <a:solidFill>
                <a:schemeClr val="tx1"/>
              </a:solidFill>
              <a:round/>
              <a:headEnd/>
              <a:tailEnd type="stealth" w="med" len="med"/>
            </a:ln>
            <a:effectLst/>
          </p:spPr>
          <p:txBody>
            <a:bodyPr wrap="none" anchor="ctr"/>
            <a:lstStyle/>
            <a:p>
              <a:endParaRPr lang="en-US"/>
            </a:p>
          </p:txBody>
        </p:sp>
        <p:sp>
          <p:nvSpPr>
            <p:cNvPr id="11314" name="Line 50"/>
            <p:cNvSpPr>
              <a:spLocks noChangeShapeType="1"/>
            </p:cNvSpPr>
            <p:nvPr/>
          </p:nvSpPr>
          <p:spPr bwMode="auto">
            <a:xfrm flipH="1" flipV="1">
              <a:off x="4407" y="1846"/>
              <a:ext cx="240" cy="288"/>
            </a:xfrm>
            <a:prstGeom prst="line">
              <a:avLst/>
            </a:prstGeom>
            <a:noFill/>
            <a:ln w="9525">
              <a:solidFill>
                <a:schemeClr val="tx1"/>
              </a:solidFill>
              <a:round/>
              <a:headEnd/>
              <a:tailEnd type="stealth" w="med" len="med"/>
            </a:ln>
            <a:effectLst/>
          </p:spPr>
          <p:txBody>
            <a:bodyPr wrap="none" anchor="ctr"/>
            <a:lstStyle/>
            <a:p>
              <a:endParaRPr lang="en-US"/>
            </a:p>
          </p:txBody>
        </p:sp>
        <p:sp>
          <p:nvSpPr>
            <p:cNvPr id="11315" name="Text Box 51"/>
            <p:cNvSpPr txBox="1">
              <a:spLocks noChangeArrowheads="1"/>
            </p:cNvSpPr>
            <p:nvPr/>
          </p:nvSpPr>
          <p:spPr bwMode="auto">
            <a:xfrm>
              <a:off x="3399" y="2182"/>
              <a:ext cx="788" cy="231"/>
            </a:xfrm>
            <a:prstGeom prst="rect">
              <a:avLst/>
            </a:prstGeom>
            <a:noFill/>
            <a:ln w="9525">
              <a:noFill/>
              <a:miter lim="800000"/>
              <a:headEnd/>
              <a:tailEnd/>
            </a:ln>
            <a:effectLst/>
          </p:spPr>
          <p:txBody>
            <a:bodyPr wrap="none">
              <a:spAutoFit/>
            </a:bodyPr>
            <a:lstStyle/>
            <a:p>
              <a:pPr eaLnBrk="0" hangingPunct="0"/>
              <a:r>
                <a:rPr lang="en-US" b="1">
                  <a:effectLst>
                    <a:outerShdw blurRad="38100" dist="38100" dir="2700000" algn="tl">
                      <a:srgbClr val="C0C0C0"/>
                    </a:outerShdw>
                  </a:effectLst>
                </a:rPr>
                <a:t>activation</a:t>
              </a:r>
            </a:p>
          </p:txBody>
        </p:sp>
        <p:sp>
          <p:nvSpPr>
            <p:cNvPr id="11316" name="Text Box 52"/>
            <p:cNvSpPr txBox="1">
              <a:spLocks noChangeArrowheads="1"/>
            </p:cNvSpPr>
            <p:nvPr/>
          </p:nvSpPr>
          <p:spPr bwMode="auto">
            <a:xfrm>
              <a:off x="4323" y="2182"/>
              <a:ext cx="916" cy="231"/>
            </a:xfrm>
            <a:prstGeom prst="rect">
              <a:avLst/>
            </a:prstGeom>
            <a:noFill/>
            <a:ln w="9525">
              <a:noFill/>
              <a:miter lim="800000"/>
              <a:headEnd/>
              <a:tailEnd/>
            </a:ln>
            <a:effectLst/>
          </p:spPr>
          <p:txBody>
            <a:bodyPr wrap="none">
              <a:spAutoFit/>
            </a:bodyPr>
            <a:lstStyle/>
            <a:p>
              <a:pPr eaLnBrk="0" hangingPunct="0"/>
              <a:r>
                <a:rPr lang="en-US" b="1">
                  <a:effectLst>
                    <a:outerShdw blurRad="38100" dist="38100" dir="2700000" algn="tl">
                      <a:srgbClr val="C0C0C0"/>
                    </a:outerShdw>
                  </a:effectLst>
                </a:rPr>
                <a:t>inactivation</a:t>
              </a:r>
            </a:p>
          </p:txBody>
        </p:sp>
        <p:sp>
          <p:nvSpPr>
            <p:cNvPr id="11317" name="AutoShape 53"/>
            <p:cNvSpPr>
              <a:spLocks noChangeArrowheads="1"/>
            </p:cNvSpPr>
            <p:nvPr/>
          </p:nvSpPr>
          <p:spPr bwMode="auto">
            <a:xfrm>
              <a:off x="3303" y="1414"/>
              <a:ext cx="2026" cy="1200"/>
            </a:xfrm>
            <a:prstGeom prst="roundRect">
              <a:avLst>
                <a:gd name="adj" fmla="val 16667"/>
              </a:avLst>
            </a:prstGeom>
            <a:noFill/>
            <a:ln w="9525" cap="rnd">
              <a:solidFill>
                <a:schemeClr val="tx1"/>
              </a:solidFill>
              <a:prstDash val="sysDot"/>
              <a:round/>
              <a:headEnd/>
              <a:tailEnd/>
            </a:ln>
            <a:effectLst/>
          </p:spPr>
          <p:txBody>
            <a:bodyPr wrap="none" anchor="ctr"/>
            <a:lstStyle/>
            <a:p>
              <a:endParaRPr lang="en-US"/>
            </a:p>
          </p:txBody>
        </p:sp>
      </p:grpSp>
      <p:sp>
        <p:nvSpPr>
          <p:cNvPr id="11318" name="Text Box 54"/>
          <p:cNvSpPr txBox="1">
            <a:spLocks noChangeArrowheads="1"/>
          </p:cNvSpPr>
          <p:nvPr/>
        </p:nvSpPr>
        <p:spPr bwMode="auto">
          <a:xfrm>
            <a:off x="5684838" y="4948238"/>
            <a:ext cx="1250950" cy="366712"/>
          </a:xfrm>
          <a:prstGeom prst="rect">
            <a:avLst/>
          </a:prstGeom>
          <a:noFill/>
          <a:ln w="9525">
            <a:noFill/>
            <a:miter lim="800000"/>
            <a:headEnd/>
            <a:tailEnd/>
          </a:ln>
          <a:effectLst/>
        </p:spPr>
        <p:txBody>
          <a:bodyPr wrap="none">
            <a:spAutoFit/>
          </a:bodyPr>
          <a:lstStyle/>
          <a:p>
            <a:pPr eaLnBrk="0" hangingPunct="0"/>
            <a:r>
              <a:rPr lang="en-US" b="1">
                <a:effectLst>
                  <a:outerShdw blurRad="38100" dist="38100" dir="2700000" algn="tl">
                    <a:srgbClr val="C0C0C0"/>
                  </a:outerShdw>
                </a:effectLst>
              </a:rPr>
              <a:t>activation</a:t>
            </a:r>
          </a:p>
        </p:txBody>
      </p:sp>
      <p:sp>
        <p:nvSpPr>
          <p:cNvPr id="11319" name="Text Box 55"/>
          <p:cNvSpPr txBox="1">
            <a:spLocks noChangeArrowheads="1"/>
          </p:cNvSpPr>
          <p:nvPr/>
        </p:nvSpPr>
        <p:spPr bwMode="auto">
          <a:xfrm>
            <a:off x="5684838" y="5826125"/>
            <a:ext cx="1454150" cy="366713"/>
          </a:xfrm>
          <a:prstGeom prst="rect">
            <a:avLst/>
          </a:prstGeom>
          <a:noFill/>
          <a:ln w="9525">
            <a:noFill/>
            <a:miter lim="800000"/>
            <a:headEnd/>
            <a:tailEnd/>
          </a:ln>
          <a:effectLst/>
        </p:spPr>
        <p:txBody>
          <a:bodyPr wrap="none">
            <a:spAutoFit/>
          </a:bodyPr>
          <a:lstStyle/>
          <a:p>
            <a:pPr eaLnBrk="0" hangingPunct="0"/>
            <a:r>
              <a:rPr lang="en-US" b="1">
                <a:effectLst>
                  <a:outerShdw blurRad="38100" dist="38100" dir="2700000" algn="tl">
                    <a:srgbClr val="C0C0C0"/>
                  </a:outerShdw>
                </a:effectLst>
              </a:rPr>
              <a:t>inactivation</a:t>
            </a:r>
          </a:p>
        </p:txBody>
      </p:sp>
      <p:sp>
        <p:nvSpPr>
          <p:cNvPr id="11320" name="Text Box 56"/>
          <p:cNvSpPr txBox="1">
            <a:spLocks noChangeArrowheads="1"/>
          </p:cNvSpPr>
          <p:nvPr/>
        </p:nvSpPr>
        <p:spPr bwMode="auto">
          <a:xfrm>
            <a:off x="611188" y="1341438"/>
            <a:ext cx="7921625" cy="641350"/>
          </a:xfrm>
          <a:prstGeom prst="rect">
            <a:avLst/>
          </a:prstGeom>
          <a:noFill/>
          <a:ln w="9525">
            <a:noFill/>
            <a:miter lim="800000"/>
            <a:headEnd/>
            <a:tailEnd/>
          </a:ln>
          <a:effectLst/>
        </p:spPr>
        <p:txBody>
          <a:bodyPr>
            <a:spAutoFit/>
          </a:bodyPr>
          <a:lstStyle/>
          <a:p>
            <a:pPr eaLnBrk="0" hangingPunct="0"/>
            <a:r>
              <a:rPr lang="en-US" b="1">
                <a:effectLst>
                  <a:outerShdw blurRad="38100" dist="38100" dir="2700000" algn="tl">
                    <a:srgbClr val="C0C0C0"/>
                  </a:outerShdw>
                </a:effectLst>
              </a:rPr>
              <a:t>If the channel consists of multiple subunits of two different types, </a:t>
            </a:r>
            <a:r>
              <a:rPr lang="en-US" b="1" i="1">
                <a:effectLst>
                  <a:outerShdw blurRad="38100" dist="38100" dir="2700000" algn="tl">
                    <a:srgbClr val="C0C0C0"/>
                  </a:outerShdw>
                </a:effectLst>
              </a:rPr>
              <a:t>m</a:t>
            </a:r>
            <a:r>
              <a:rPr lang="en-US" b="1">
                <a:effectLst>
                  <a:outerShdw blurRad="38100" dist="38100" dir="2700000" algn="tl">
                    <a:srgbClr val="C0C0C0"/>
                  </a:outerShdw>
                </a:effectLst>
              </a:rPr>
              <a:t> and </a:t>
            </a:r>
            <a:r>
              <a:rPr lang="en-US" b="1" i="1">
                <a:effectLst>
                  <a:outerShdw blurRad="38100" dist="38100" dir="2700000" algn="tl">
                    <a:srgbClr val="C0C0C0"/>
                  </a:outerShdw>
                </a:effectLst>
              </a:rPr>
              <a:t>h</a:t>
            </a:r>
            <a:r>
              <a:rPr lang="en-US" b="1">
                <a:effectLst>
                  <a:outerShdw blurRad="38100" dist="38100" dir="2700000" algn="tl">
                    <a:srgbClr val="C0C0C0"/>
                  </a:outerShdw>
                </a:effectLst>
              </a:rPr>
              <a:t>, each of which can be closed or open then:</a:t>
            </a:r>
          </a:p>
        </p:txBody>
      </p:sp>
      <p:sp>
        <p:nvSpPr>
          <p:cNvPr id="11322" name="Text Box 58"/>
          <p:cNvSpPr txBox="1">
            <a:spLocks noChangeArrowheads="1"/>
          </p:cNvSpPr>
          <p:nvPr/>
        </p:nvSpPr>
        <p:spPr bwMode="auto">
          <a:xfrm>
            <a:off x="4356100" y="4437063"/>
            <a:ext cx="4010025" cy="366712"/>
          </a:xfrm>
          <a:prstGeom prst="rect">
            <a:avLst/>
          </a:prstGeom>
          <a:noFill/>
          <a:ln w="9525">
            <a:noFill/>
            <a:miter lim="800000"/>
            <a:headEnd/>
            <a:tailEnd/>
          </a:ln>
          <a:effectLst/>
        </p:spPr>
        <p:txBody>
          <a:bodyPr wrap="none">
            <a:spAutoFit/>
          </a:bodyPr>
          <a:lstStyle/>
          <a:p>
            <a:pPr eaLnBrk="0" hangingPunct="0"/>
            <a:r>
              <a:rPr lang="en-US" b="1">
                <a:effectLst>
                  <a:outerShdw blurRad="38100" dist="38100" dir="2700000" algn="tl">
                    <a:srgbClr val="C0C0C0"/>
                  </a:outerShdw>
                </a:effectLst>
              </a:rPr>
              <a:t>the fraction of channels in state S</a:t>
            </a:r>
            <a:r>
              <a:rPr lang="en-US" b="1" baseline="-25000">
                <a:effectLst>
                  <a:outerShdw blurRad="38100" dist="38100" dir="2700000" algn="tl">
                    <a:srgbClr val="C0C0C0"/>
                  </a:outerShdw>
                </a:effectLst>
              </a:rPr>
              <a:t>21</a:t>
            </a:r>
            <a:endParaRPr lang="en-US" b="1">
              <a:effectLst>
                <a:outerShdw blurRad="38100" dist="38100" dir="2700000" algn="tl">
                  <a:srgbClr val="C0C0C0"/>
                </a:outerShdw>
              </a:effectLst>
            </a:endParaRPr>
          </a:p>
        </p:txBody>
      </p:sp>
    </p:spTree>
    <p:extLst>
      <p:ext uri="{BB962C8B-B14F-4D97-AF65-F5344CB8AC3E}">
        <p14:creationId xmlns:p14="http://schemas.microsoft.com/office/powerpoint/2010/main" val="4982227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dissolve">
                                      <p:cBhvr>
                                        <p:cTn id="7" dur="500"/>
                                        <p:tgtEl>
                                          <p:spTgt spid="11267"/>
                                        </p:tgtEl>
                                      </p:cBhvr>
                                    </p:animEffect>
                                  </p:childTnLst>
                                </p:cTn>
                              </p:par>
                              <p:par>
                                <p:cTn id="8" presetID="9" presetClass="entr" presetSubtype="0"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dissolve">
                                      <p:cBhvr>
                                        <p:cTn id="10" dur="500"/>
                                        <p:tgtEl>
                                          <p:spTgt spid="1126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322"/>
                                        </p:tgtEl>
                                        <p:attrNameLst>
                                          <p:attrName>style.visibility</p:attrName>
                                        </p:attrNameLst>
                                      </p:cBhvr>
                                      <p:to>
                                        <p:strVal val="visible"/>
                                      </p:to>
                                    </p:set>
                                    <p:animEffect transition="in" filter="dissolve">
                                      <p:cBhvr>
                                        <p:cTn id="13" dur="500"/>
                                        <p:tgtEl>
                                          <p:spTgt spid="1132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318"/>
                                        </p:tgtEl>
                                        <p:attrNameLst>
                                          <p:attrName>style.visibility</p:attrName>
                                        </p:attrNameLst>
                                      </p:cBhvr>
                                      <p:to>
                                        <p:strVal val="visible"/>
                                      </p:to>
                                    </p:set>
                                    <p:animEffect transition="in" filter="dissolve">
                                      <p:cBhvr>
                                        <p:cTn id="16" dur="500"/>
                                        <p:tgtEl>
                                          <p:spTgt spid="1131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319"/>
                                        </p:tgtEl>
                                        <p:attrNameLst>
                                          <p:attrName>style.visibility</p:attrName>
                                        </p:attrNameLst>
                                      </p:cBhvr>
                                      <p:to>
                                        <p:strVal val="visible"/>
                                      </p:to>
                                    </p:set>
                                    <p:animEffect transition="in" filter="dissolve">
                                      <p:cBhvr>
                                        <p:cTn id="19" dur="500"/>
                                        <p:tgtEl>
                                          <p:spTgt spid="11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318" grpId="0"/>
      <p:bldP spid="11319" grpId="0"/>
      <p:bldP spid="113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7388" y="188913"/>
            <a:ext cx="7772400" cy="801687"/>
          </a:xfrm>
        </p:spPr>
        <p:txBody>
          <a:bodyPr/>
          <a:lstStyle/>
          <a:p>
            <a:pPr algn="l"/>
            <a:r>
              <a:rPr lang="en-US" sz="3600" b="1">
                <a:solidFill>
                  <a:schemeClr val="accent2"/>
                </a:solidFill>
                <a:effectLst>
                  <a:outerShdw blurRad="38100" dist="38100" dir="2700000" algn="tl">
                    <a:srgbClr val="C0C0C0"/>
                  </a:outerShdw>
                </a:effectLst>
              </a:rPr>
              <a:t>Hodgkin-Huxley equations</a:t>
            </a:r>
          </a:p>
        </p:txBody>
      </p:sp>
      <p:graphicFrame>
        <p:nvGraphicFramePr>
          <p:cNvPr id="53253" name="Object 5"/>
          <p:cNvGraphicFramePr>
            <a:graphicFrameLocks noChangeAspect="1"/>
          </p:cNvGraphicFramePr>
          <p:nvPr/>
        </p:nvGraphicFramePr>
        <p:xfrm>
          <a:off x="774700" y="1600200"/>
          <a:ext cx="5943600" cy="1812925"/>
        </p:xfrm>
        <a:graphic>
          <a:graphicData uri="http://schemas.openxmlformats.org/presentationml/2006/ole">
            <mc:AlternateContent xmlns:mc="http://schemas.openxmlformats.org/markup-compatibility/2006">
              <mc:Choice xmlns:v="urn:schemas-microsoft-com:vml" Requires="v">
                <p:oleObj spid="_x0000_s169009" name="Equation" r:id="rId3" imgW="3835400" imgH="1168400" progId="Equation.3">
                  <p:embed/>
                </p:oleObj>
              </mc:Choice>
              <mc:Fallback>
                <p:oleObj name="Equation" r:id="rId3" imgW="3835400" imgH="1168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00" y="1600200"/>
                        <a:ext cx="5943600" cy="181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4" name="Line 6"/>
          <p:cNvSpPr>
            <a:spLocks noChangeShapeType="1"/>
          </p:cNvSpPr>
          <p:nvPr/>
        </p:nvSpPr>
        <p:spPr bwMode="auto">
          <a:xfrm>
            <a:off x="5270500" y="1981200"/>
            <a:ext cx="457200" cy="457200"/>
          </a:xfrm>
          <a:prstGeom prst="line">
            <a:avLst/>
          </a:prstGeom>
          <a:noFill/>
          <a:ln w="25400">
            <a:solidFill>
              <a:schemeClr val="tx1"/>
            </a:solidFill>
            <a:round/>
            <a:headEnd type="stealth" w="med" len="med"/>
            <a:tailEnd/>
          </a:ln>
          <a:effectLst/>
        </p:spPr>
        <p:txBody>
          <a:bodyPr wrap="none" anchor="ctr"/>
          <a:lstStyle/>
          <a:p>
            <a:endParaRPr lang="en-US"/>
          </a:p>
        </p:txBody>
      </p:sp>
      <p:sp>
        <p:nvSpPr>
          <p:cNvPr id="53255" name="Line 7"/>
          <p:cNvSpPr>
            <a:spLocks noChangeShapeType="1"/>
          </p:cNvSpPr>
          <p:nvPr/>
        </p:nvSpPr>
        <p:spPr bwMode="auto">
          <a:xfrm flipV="1">
            <a:off x="6184900" y="1295400"/>
            <a:ext cx="533400" cy="457200"/>
          </a:xfrm>
          <a:prstGeom prst="line">
            <a:avLst/>
          </a:prstGeom>
          <a:noFill/>
          <a:ln w="25400">
            <a:solidFill>
              <a:schemeClr val="tx1"/>
            </a:solidFill>
            <a:round/>
            <a:headEnd type="stealth" w="med" len="med"/>
            <a:tailEnd/>
          </a:ln>
          <a:effectLst/>
        </p:spPr>
        <p:txBody>
          <a:bodyPr wrap="none" anchor="ctr"/>
          <a:lstStyle/>
          <a:p>
            <a:endParaRPr lang="en-US"/>
          </a:p>
        </p:txBody>
      </p:sp>
      <p:sp>
        <p:nvSpPr>
          <p:cNvPr id="53256" name="Text Box 8"/>
          <p:cNvSpPr txBox="1">
            <a:spLocks noChangeArrowheads="1"/>
          </p:cNvSpPr>
          <p:nvPr/>
        </p:nvSpPr>
        <p:spPr bwMode="auto">
          <a:xfrm>
            <a:off x="5194300" y="2362200"/>
            <a:ext cx="1504950" cy="366713"/>
          </a:xfrm>
          <a:prstGeom prst="rect">
            <a:avLst/>
          </a:prstGeom>
          <a:noFill/>
          <a:ln w="9525">
            <a:noFill/>
            <a:miter lim="800000"/>
            <a:headEnd/>
            <a:tailEnd/>
          </a:ln>
          <a:effectLst/>
        </p:spPr>
        <p:txBody>
          <a:bodyPr wrap="none">
            <a:spAutoFit/>
          </a:bodyPr>
          <a:lstStyle/>
          <a:p>
            <a:pPr eaLnBrk="0" hangingPunct="0"/>
            <a:r>
              <a:rPr lang="en-US" b="1">
                <a:effectLst>
                  <a:outerShdw blurRad="38100" dist="38100" dir="2700000" algn="tl">
                    <a:srgbClr val="C0C0C0"/>
                  </a:outerShdw>
                </a:effectLst>
              </a:rPr>
              <a:t>generic leak</a:t>
            </a:r>
          </a:p>
        </p:txBody>
      </p:sp>
      <p:sp>
        <p:nvSpPr>
          <p:cNvPr id="53257" name="Text Box 9"/>
          <p:cNvSpPr txBox="1">
            <a:spLocks noChangeArrowheads="1"/>
          </p:cNvSpPr>
          <p:nvPr/>
        </p:nvSpPr>
        <p:spPr bwMode="auto">
          <a:xfrm>
            <a:off x="6337300" y="928688"/>
            <a:ext cx="1835150" cy="366712"/>
          </a:xfrm>
          <a:prstGeom prst="rect">
            <a:avLst/>
          </a:prstGeom>
          <a:noFill/>
          <a:ln w="9525">
            <a:noFill/>
            <a:miter lim="800000"/>
            <a:headEnd/>
            <a:tailEnd/>
          </a:ln>
          <a:effectLst/>
        </p:spPr>
        <p:txBody>
          <a:bodyPr wrap="none">
            <a:spAutoFit/>
          </a:bodyPr>
          <a:lstStyle/>
          <a:p>
            <a:pPr eaLnBrk="0" hangingPunct="0"/>
            <a:r>
              <a:rPr lang="en-US" b="1">
                <a:effectLst>
                  <a:outerShdw blurRad="38100" dist="38100" dir="2700000" algn="tl">
                    <a:srgbClr val="C0C0C0"/>
                  </a:outerShdw>
                </a:effectLst>
              </a:rPr>
              <a:t>applied current</a:t>
            </a:r>
          </a:p>
        </p:txBody>
      </p:sp>
      <p:sp>
        <p:nvSpPr>
          <p:cNvPr id="53258" name="Line 10"/>
          <p:cNvSpPr>
            <a:spLocks noChangeShapeType="1"/>
          </p:cNvSpPr>
          <p:nvPr/>
        </p:nvSpPr>
        <p:spPr bwMode="auto">
          <a:xfrm flipV="1">
            <a:off x="1752600" y="5257800"/>
            <a:ext cx="685800" cy="609600"/>
          </a:xfrm>
          <a:prstGeom prst="line">
            <a:avLst/>
          </a:prstGeom>
          <a:noFill/>
          <a:ln w="25400">
            <a:solidFill>
              <a:schemeClr val="tx1"/>
            </a:solidFill>
            <a:round/>
            <a:headEnd type="stealth" w="med" len="med"/>
            <a:tailEnd/>
          </a:ln>
          <a:effectLst/>
        </p:spPr>
        <p:txBody>
          <a:bodyPr wrap="none" anchor="ctr"/>
          <a:lstStyle/>
          <a:p>
            <a:endParaRPr lang="en-US"/>
          </a:p>
        </p:txBody>
      </p:sp>
      <p:sp>
        <p:nvSpPr>
          <p:cNvPr id="53259" name="Text Box 11"/>
          <p:cNvSpPr txBox="1">
            <a:spLocks noChangeArrowheads="1"/>
          </p:cNvSpPr>
          <p:nvPr/>
        </p:nvSpPr>
        <p:spPr bwMode="auto">
          <a:xfrm>
            <a:off x="2133600" y="4751388"/>
            <a:ext cx="1751013" cy="517525"/>
          </a:xfrm>
          <a:prstGeom prst="rect">
            <a:avLst/>
          </a:prstGeom>
          <a:noFill/>
          <a:ln w="9525">
            <a:noFill/>
            <a:miter lim="800000"/>
            <a:headEnd/>
            <a:tailEnd/>
          </a:ln>
          <a:effectLst/>
        </p:spPr>
        <p:txBody>
          <a:bodyPr wrap="none">
            <a:spAutoFit/>
          </a:bodyPr>
          <a:lstStyle/>
          <a:p>
            <a:pPr eaLnBrk="0" hangingPunct="0"/>
            <a:r>
              <a:rPr lang="en-US" sz="1400" b="1">
                <a:effectLst>
                  <a:outerShdw blurRad="38100" dist="38100" dir="2700000" algn="tl">
                    <a:srgbClr val="C0C0C0"/>
                  </a:outerShdw>
                </a:effectLst>
              </a:rPr>
              <a:t>much smaller than</a:t>
            </a:r>
          </a:p>
          <a:p>
            <a:pPr eaLnBrk="0" hangingPunct="0"/>
            <a:r>
              <a:rPr lang="en-US" sz="1400" b="1">
                <a:effectLst>
                  <a:outerShdw blurRad="38100" dist="38100" dir="2700000" algn="tl">
                    <a:srgbClr val="C0C0C0"/>
                  </a:outerShdw>
                </a:effectLst>
              </a:rPr>
              <a:t>the others</a:t>
            </a:r>
          </a:p>
        </p:txBody>
      </p:sp>
      <p:sp>
        <p:nvSpPr>
          <p:cNvPr id="53260" name="Line 12"/>
          <p:cNvSpPr>
            <a:spLocks noChangeShapeType="1"/>
          </p:cNvSpPr>
          <p:nvPr/>
        </p:nvSpPr>
        <p:spPr bwMode="auto">
          <a:xfrm flipV="1">
            <a:off x="5867400" y="5638800"/>
            <a:ext cx="685800" cy="304800"/>
          </a:xfrm>
          <a:prstGeom prst="line">
            <a:avLst/>
          </a:prstGeom>
          <a:noFill/>
          <a:ln w="25400">
            <a:solidFill>
              <a:schemeClr val="tx1"/>
            </a:solidFill>
            <a:round/>
            <a:headEnd type="stealth" w="med" len="med"/>
            <a:tailEnd/>
          </a:ln>
          <a:effectLst/>
        </p:spPr>
        <p:txBody>
          <a:bodyPr wrap="none" anchor="ctr"/>
          <a:lstStyle/>
          <a:p>
            <a:endParaRPr lang="en-US"/>
          </a:p>
        </p:txBody>
      </p:sp>
      <p:sp>
        <p:nvSpPr>
          <p:cNvPr id="53261" name="Text Box 13"/>
          <p:cNvSpPr txBox="1">
            <a:spLocks noChangeArrowheads="1"/>
          </p:cNvSpPr>
          <p:nvPr/>
        </p:nvSpPr>
        <p:spPr bwMode="auto">
          <a:xfrm>
            <a:off x="6553200" y="5410200"/>
            <a:ext cx="1739900" cy="517525"/>
          </a:xfrm>
          <a:prstGeom prst="rect">
            <a:avLst/>
          </a:prstGeom>
          <a:noFill/>
          <a:ln w="9525">
            <a:noFill/>
            <a:miter lim="800000"/>
            <a:headEnd/>
            <a:tailEnd/>
          </a:ln>
          <a:effectLst/>
        </p:spPr>
        <p:txBody>
          <a:bodyPr wrap="none">
            <a:spAutoFit/>
          </a:bodyPr>
          <a:lstStyle/>
          <a:p>
            <a:pPr eaLnBrk="0" hangingPunct="0"/>
            <a:r>
              <a:rPr lang="en-US" sz="1400" b="1">
                <a:effectLst>
                  <a:outerShdw blurRad="38100" dist="38100" dir="2700000" algn="tl">
                    <a:srgbClr val="C0C0C0"/>
                  </a:outerShdw>
                </a:effectLst>
              </a:rPr>
              <a:t>inactivation</a:t>
            </a:r>
          </a:p>
          <a:p>
            <a:pPr eaLnBrk="0" hangingPunct="0"/>
            <a:r>
              <a:rPr lang="en-US" sz="1400" b="1">
                <a:effectLst>
                  <a:outerShdw blurRad="38100" dist="38100" dir="2700000" algn="tl">
                    <a:srgbClr val="C0C0C0"/>
                  </a:outerShdw>
                </a:effectLst>
              </a:rPr>
              <a:t>(decreases with </a:t>
            </a:r>
            <a:r>
              <a:rPr lang="en-US" sz="1400" b="1" i="1">
                <a:effectLst>
                  <a:outerShdw blurRad="38100" dist="38100" dir="2700000" algn="tl">
                    <a:srgbClr val="C0C0C0"/>
                  </a:outerShdw>
                </a:effectLst>
              </a:rPr>
              <a:t>V</a:t>
            </a:r>
            <a:r>
              <a:rPr lang="en-US" sz="1400" b="1">
                <a:effectLst>
                  <a:outerShdw blurRad="38100" dist="38100" dir="2700000" algn="tl">
                    <a:srgbClr val="C0C0C0"/>
                  </a:outerShdw>
                </a:effectLst>
              </a:rPr>
              <a:t>)</a:t>
            </a:r>
          </a:p>
        </p:txBody>
      </p:sp>
      <p:sp>
        <p:nvSpPr>
          <p:cNvPr id="53262" name="Line 14"/>
          <p:cNvSpPr>
            <a:spLocks noChangeShapeType="1"/>
          </p:cNvSpPr>
          <p:nvPr/>
        </p:nvSpPr>
        <p:spPr bwMode="auto">
          <a:xfrm>
            <a:off x="6096000" y="4724400"/>
            <a:ext cx="609600" cy="76200"/>
          </a:xfrm>
          <a:prstGeom prst="line">
            <a:avLst/>
          </a:prstGeom>
          <a:noFill/>
          <a:ln w="25400">
            <a:solidFill>
              <a:schemeClr val="tx1"/>
            </a:solidFill>
            <a:round/>
            <a:headEnd type="stealth" w="med" len="med"/>
            <a:tailEnd/>
          </a:ln>
          <a:effectLst/>
        </p:spPr>
        <p:txBody>
          <a:bodyPr wrap="none" anchor="ctr"/>
          <a:lstStyle/>
          <a:p>
            <a:endParaRPr lang="en-US"/>
          </a:p>
        </p:txBody>
      </p:sp>
      <p:sp>
        <p:nvSpPr>
          <p:cNvPr id="53263" name="Text Box 15"/>
          <p:cNvSpPr txBox="1">
            <a:spLocks noChangeArrowheads="1"/>
          </p:cNvSpPr>
          <p:nvPr/>
        </p:nvSpPr>
        <p:spPr bwMode="auto">
          <a:xfrm>
            <a:off x="6705600" y="4648200"/>
            <a:ext cx="1690688" cy="517525"/>
          </a:xfrm>
          <a:prstGeom prst="rect">
            <a:avLst/>
          </a:prstGeom>
          <a:noFill/>
          <a:ln w="9525">
            <a:noFill/>
            <a:miter lim="800000"/>
            <a:headEnd/>
            <a:tailEnd/>
          </a:ln>
          <a:effectLst/>
        </p:spPr>
        <p:txBody>
          <a:bodyPr wrap="none">
            <a:spAutoFit/>
          </a:bodyPr>
          <a:lstStyle/>
          <a:p>
            <a:pPr eaLnBrk="0" hangingPunct="0"/>
            <a:r>
              <a:rPr lang="en-US" sz="1400" b="1">
                <a:effectLst>
                  <a:outerShdw blurRad="38100" dist="38100" dir="2700000" algn="tl">
                    <a:srgbClr val="C0C0C0"/>
                  </a:outerShdw>
                </a:effectLst>
              </a:rPr>
              <a:t>activation</a:t>
            </a:r>
          </a:p>
          <a:p>
            <a:pPr eaLnBrk="0" hangingPunct="0"/>
            <a:r>
              <a:rPr lang="en-US" sz="1400" b="1">
                <a:effectLst>
                  <a:outerShdw blurRad="38100" dist="38100" dir="2700000" algn="tl">
                    <a:srgbClr val="C0C0C0"/>
                  </a:outerShdw>
                </a:effectLst>
              </a:rPr>
              <a:t>(increases with </a:t>
            </a:r>
            <a:r>
              <a:rPr lang="en-US" sz="1400" b="1" i="1">
                <a:effectLst>
                  <a:outerShdw blurRad="38100" dist="38100" dir="2700000" algn="tl">
                    <a:srgbClr val="C0C0C0"/>
                  </a:outerShdw>
                </a:effectLst>
              </a:rPr>
              <a:t>V</a:t>
            </a:r>
            <a:r>
              <a:rPr lang="en-US" sz="1400" b="1">
                <a:effectLst>
                  <a:outerShdw blurRad="38100" dist="38100" dir="2700000" algn="tl">
                    <a:srgbClr val="C0C0C0"/>
                  </a:outerShdw>
                </a:effectLst>
              </a:rPr>
              <a:t>)</a:t>
            </a:r>
          </a:p>
        </p:txBody>
      </p:sp>
      <p:grpSp>
        <p:nvGrpSpPr>
          <p:cNvPr id="2" name="Group 17"/>
          <p:cNvGrpSpPr>
            <a:grpSpLocks noChangeAspect="1"/>
          </p:cNvGrpSpPr>
          <p:nvPr/>
        </p:nvGrpSpPr>
        <p:grpSpPr bwMode="auto">
          <a:xfrm>
            <a:off x="4724400" y="3962400"/>
            <a:ext cx="3200400" cy="2622550"/>
            <a:chOff x="2976" y="2496"/>
            <a:chExt cx="2016" cy="1652"/>
          </a:xfrm>
        </p:grpSpPr>
        <p:sp>
          <p:nvSpPr>
            <p:cNvPr id="53264" name="AutoShape 16"/>
            <p:cNvSpPr>
              <a:spLocks noChangeAspect="1" noChangeArrowheads="1" noTextEdit="1"/>
            </p:cNvSpPr>
            <p:nvPr/>
          </p:nvSpPr>
          <p:spPr bwMode="auto">
            <a:xfrm>
              <a:off x="2976" y="2496"/>
              <a:ext cx="2016" cy="1652"/>
            </a:xfrm>
            <a:prstGeom prst="rect">
              <a:avLst/>
            </a:prstGeom>
            <a:noFill/>
            <a:ln w="9525">
              <a:noFill/>
              <a:miter lim="800000"/>
              <a:headEnd/>
              <a:tailEnd/>
            </a:ln>
          </p:spPr>
          <p:txBody>
            <a:bodyPr/>
            <a:lstStyle/>
            <a:p>
              <a:endParaRPr lang="en-US"/>
            </a:p>
          </p:txBody>
        </p:sp>
        <p:sp>
          <p:nvSpPr>
            <p:cNvPr id="53266" name="Line 18"/>
            <p:cNvSpPr>
              <a:spLocks noChangeShapeType="1"/>
            </p:cNvSpPr>
            <p:nvPr/>
          </p:nvSpPr>
          <p:spPr bwMode="auto">
            <a:xfrm>
              <a:off x="3171" y="2558"/>
              <a:ext cx="1" cy="1314"/>
            </a:xfrm>
            <a:prstGeom prst="line">
              <a:avLst/>
            </a:prstGeom>
            <a:noFill/>
            <a:ln w="7938">
              <a:solidFill>
                <a:srgbClr val="000000"/>
              </a:solidFill>
              <a:round/>
              <a:headEnd/>
              <a:tailEnd/>
            </a:ln>
          </p:spPr>
          <p:txBody>
            <a:bodyPr/>
            <a:lstStyle/>
            <a:p>
              <a:endParaRPr lang="en-US"/>
            </a:p>
          </p:txBody>
        </p:sp>
        <p:sp>
          <p:nvSpPr>
            <p:cNvPr id="53267" name="Line 19"/>
            <p:cNvSpPr>
              <a:spLocks noChangeShapeType="1"/>
            </p:cNvSpPr>
            <p:nvPr/>
          </p:nvSpPr>
          <p:spPr bwMode="auto">
            <a:xfrm>
              <a:off x="3115" y="2558"/>
              <a:ext cx="58" cy="1"/>
            </a:xfrm>
            <a:prstGeom prst="line">
              <a:avLst/>
            </a:prstGeom>
            <a:noFill/>
            <a:ln w="7938">
              <a:solidFill>
                <a:srgbClr val="000000"/>
              </a:solidFill>
              <a:round/>
              <a:headEnd/>
              <a:tailEnd/>
            </a:ln>
          </p:spPr>
          <p:txBody>
            <a:bodyPr/>
            <a:lstStyle/>
            <a:p>
              <a:endParaRPr lang="en-US"/>
            </a:p>
          </p:txBody>
        </p:sp>
        <p:sp>
          <p:nvSpPr>
            <p:cNvPr id="53268" name="Freeform 20"/>
            <p:cNvSpPr>
              <a:spLocks/>
            </p:cNvSpPr>
            <p:nvPr/>
          </p:nvSpPr>
          <p:spPr bwMode="auto">
            <a:xfrm>
              <a:off x="2986" y="2522"/>
              <a:ext cx="96" cy="55"/>
            </a:xfrm>
            <a:custGeom>
              <a:avLst/>
              <a:gdLst/>
              <a:ahLst/>
              <a:cxnLst>
                <a:cxn ang="0">
                  <a:pos x="12" y="54"/>
                </a:cxn>
                <a:cxn ang="0">
                  <a:pos x="20" y="0"/>
                </a:cxn>
                <a:cxn ang="0">
                  <a:pos x="13" y="6"/>
                </a:cxn>
                <a:cxn ang="0">
                  <a:pos x="6" y="10"/>
                </a:cxn>
                <a:cxn ang="0">
                  <a:pos x="0" y="15"/>
                </a:cxn>
                <a:cxn ang="0">
                  <a:pos x="12" y="15"/>
                </a:cxn>
                <a:cxn ang="0">
                  <a:pos x="49" y="54"/>
                </a:cxn>
                <a:cxn ang="0">
                  <a:pos x="42" y="45"/>
                </a:cxn>
                <a:cxn ang="0">
                  <a:pos x="12" y="15"/>
                </a:cxn>
                <a:cxn ang="0">
                  <a:pos x="72" y="0"/>
                </a:cxn>
                <a:cxn ang="0">
                  <a:pos x="64" y="7"/>
                </a:cxn>
                <a:cxn ang="0">
                  <a:pos x="60" y="19"/>
                </a:cxn>
                <a:cxn ang="0">
                  <a:pos x="60" y="38"/>
                </a:cxn>
                <a:cxn ang="0">
                  <a:pos x="65" y="51"/>
                </a:cxn>
                <a:cxn ang="0">
                  <a:pos x="72" y="55"/>
                </a:cxn>
                <a:cxn ang="0">
                  <a:pos x="82" y="55"/>
                </a:cxn>
                <a:cxn ang="0">
                  <a:pos x="90" y="49"/>
                </a:cxn>
                <a:cxn ang="0">
                  <a:pos x="94" y="37"/>
                </a:cxn>
                <a:cxn ang="0">
                  <a:pos x="94" y="17"/>
                </a:cxn>
                <a:cxn ang="0">
                  <a:pos x="89" y="4"/>
                </a:cxn>
                <a:cxn ang="0">
                  <a:pos x="82" y="0"/>
                </a:cxn>
                <a:cxn ang="0">
                  <a:pos x="12" y="15"/>
                </a:cxn>
                <a:cxn ang="0">
                  <a:pos x="74" y="48"/>
                </a:cxn>
                <a:cxn ang="0">
                  <a:pos x="70" y="44"/>
                </a:cxn>
                <a:cxn ang="0">
                  <a:pos x="67" y="36"/>
                </a:cxn>
                <a:cxn ang="0">
                  <a:pos x="67" y="18"/>
                </a:cxn>
                <a:cxn ang="0">
                  <a:pos x="72" y="7"/>
                </a:cxn>
                <a:cxn ang="0">
                  <a:pos x="81" y="7"/>
                </a:cxn>
                <a:cxn ang="0">
                  <a:pos x="85" y="10"/>
                </a:cxn>
                <a:cxn ang="0">
                  <a:pos x="87" y="18"/>
                </a:cxn>
                <a:cxn ang="0">
                  <a:pos x="87" y="37"/>
                </a:cxn>
                <a:cxn ang="0">
                  <a:pos x="82" y="48"/>
                </a:cxn>
                <a:cxn ang="0">
                  <a:pos x="12" y="15"/>
                </a:cxn>
              </a:cxnLst>
              <a:rect l="0" t="0" r="r" b="b"/>
              <a:pathLst>
                <a:path w="96" h="55">
                  <a:moveTo>
                    <a:pt x="12" y="15"/>
                  </a:moveTo>
                  <a:lnTo>
                    <a:pt x="12" y="54"/>
                  </a:lnTo>
                  <a:lnTo>
                    <a:pt x="20" y="54"/>
                  </a:lnTo>
                  <a:lnTo>
                    <a:pt x="20" y="0"/>
                  </a:lnTo>
                  <a:lnTo>
                    <a:pt x="15" y="0"/>
                  </a:lnTo>
                  <a:lnTo>
                    <a:pt x="13" y="6"/>
                  </a:lnTo>
                  <a:lnTo>
                    <a:pt x="11" y="8"/>
                  </a:lnTo>
                  <a:lnTo>
                    <a:pt x="6" y="10"/>
                  </a:lnTo>
                  <a:lnTo>
                    <a:pt x="0" y="10"/>
                  </a:lnTo>
                  <a:lnTo>
                    <a:pt x="0" y="15"/>
                  </a:lnTo>
                  <a:lnTo>
                    <a:pt x="11" y="15"/>
                  </a:lnTo>
                  <a:lnTo>
                    <a:pt x="12" y="15"/>
                  </a:lnTo>
                  <a:lnTo>
                    <a:pt x="42" y="54"/>
                  </a:lnTo>
                  <a:lnTo>
                    <a:pt x="49" y="54"/>
                  </a:lnTo>
                  <a:lnTo>
                    <a:pt x="49" y="45"/>
                  </a:lnTo>
                  <a:lnTo>
                    <a:pt x="42" y="45"/>
                  </a:lnTo>
                  <a:lnTo>
                    <a:pt x="42" y="54"/>
                  </a:lnTo>
                  <a:lnTo>
                    <a:pt x="12" y="15"/>
                  </a:lnTo>
                  <a:lnTo>
                    <a:pt x="78" y="0"/>
                  </a:lnTo>
                  <a:lnTo>
                    <a:pt x="72" y="0"/>
                  </a:lnTo>
                  <a:lnTo>
                    <a:pt x="67" y="3"/>
                  </a:lnTo>
                  <a:lnTo>
                    <a:pt x="64" y="7"/>
                  </a:lnTo>
                  <a:lnTo>
                    <a:pt x="61" y="12"/>
                  </a:lnTo>
                  <a:lnTo>
                    <a:pt x="60" y="19"/>
                  </a:lnTo>
                  <a:lnTo>
                    <a:pt x="59" y="28"/>
                  </a:lnTo>
                  <a:lnTo>
                    <a:pt x="60" y="38"/>
                  </a:lnTo>
                  <a:lnTo>
                    <a:pt x="63" y="47"/>
                  </a:lnTo>
                  <a:lnTo>
                    <a:pt x="65" y="51"/>
                  </a:lnTo>
                  <a:lnTo>
                    <a:pt x="68" y="54"/>
                  </a:lnTo>
                  <a:lnTo>
                    <a:pt x="72" y="55"/>
                  </a:lnTo>
                  <a:lnTo>
                    <a:pt x="76" y="55"/>
                  </a:lnTo>
                  <a:lnTo>
                    <a:pt x="82" y="55"/>
                  </a:lnTo>
                  <a:lnTo>
                    <a:pt x="86" y="52"/>
                  </a:lnTo>
                  <a:lnTo>
                    <a:pt x="90" y="49"/>
                  </a:lnTo>
                  <a:lnTo>
                    <a:pt x="93" y="45"/>
                  </a:lnTo>
                  <a:lnTo>
                    <a:pt x="94" y="37"/>
                  </a:lnTo>
                  <a:lnTo>
                    <a:pt x="96" y="26"/>
                  </a:lnTo>
                  <a:lnTo>
                    <a:pt x="94" y="17"/>
                  </a:lnTo>
                  <a:lnTo>
                    <a:pt x="91" y="8"/>
                  </a:lnTo>
                  <a:lnTo>
                    <a:pt x="89" y="4"/>
                  </a:lnTo>
                  <a:lnTo>
                    <a:pt x="86" y="1"/>
                  </a:lnTo>
                  <a:lnTo>
                    <a:pt x="82" y="0"/>
                  </a:lnTo>
                  <a:lnTo>
                    <a:pt x="78" y="0"/>
                  </a:lnTo>
                  <a:lnTo>
                    <a:pt x="12" y="15"/>
                  </a:lnTo>
                  <a:lnTo>
                    <a:pt x="76" y="49"/>
                  </a:lnTo>
                  <a:lnTo>
                    <a:pt x="74" y="48"/>
                  </a:lnTo>
                  <a:lnTo>
                    <a:pt x="71" y="47"/>
                  </a:lnTo>
                  <a:lnTo>
                    <a:pt x="70" y="44"/>
                  </a:lnTo>
                  <a:lnTo>
                    <a:pt x="68" y="41"/>
                  </a:lnTo>
                  <a:lnTo>
                    <a:pt x="67" y="36"/>
                  </a:lnTo>
                  <a:lnTo>
                    <a:pt x="67" y="28"/>
                  </a:lnTo>
                  <a:lnTo>
                    <a:pt x="67" y="18"/>
                  </a:lnTo>
                  <a:lnTo>
                    <a:pt x="70" y="11"/>
                  </a:lnTo>
                  <a:lnTo>
                    <a:pt x="72" y="7"/>
                  </a:lnTo>
                  <a:lnTo>
                    <a:pt x="78" y="6"/>
                  </a:lnTo>
                  <a:lnTo>
                    <a:pt x="81" y="7"/>
                  </a:lnTo>
                  <a:lnTo>
                    <a:pt x="83" y="7"/>
                  </a:lnTo>
                  <a:lnTo>
                    <a:pt x="85" y="10"/>
                  </a:lnTo>
                  <a:lnTo>
                    <a:pt x="86" y="12"/>
                  </a:lnTo>
                  <a:lnTo>
                    <a:pt x="87" y="18"/>
                  </a:lnTo>
                  <a:lnTo>
                    <a:pt x="89" y="28"/>
                  </a:lnTo>
                  <a:lnTo>
                    <a:pt x="87" y="37"/>
                  </a:lnTo>
                  <a:lnTo>
                    <a:pt x="86" y="44"/>
                  </a:lnTo>
                  <a:lnTo>
                    <a:pt x="82" y="48"/>
                  </a:lnTo>
                  <a:lnTo>
                    <a:pt x="76" y="49"/>
                  </a:lnTo>
                  <a:lnTo>
                    <a:pt x="12" y="15"/>
                  </a:lnTo>
                  <a:close/>
                </a:path>
              </a:pathLst>
            </a:custGeom>
            <a:solidFill>
              <a:srgbClr val="000000"/>
            </a:solidFill>
            <a:ln w="9525">
              <a:noFill/>
              <a:round/>
              <a:headEnd/>
              <a:tailEnd/>
            </a:ln>
          </p:spPr>
          <p:txBody>
            <a:bodyPr/>
            <a:lstStyle/>
            <a:p>
              <a:endParaRPr lang="en-US"/>
            </a:p>
          </p:txBody>
        </p:sp>
        <p:sp>
          <p:nvSpPr>
            <p:cNvPr id="53269" name="Line 21"/>
            <p:cNvSpPr>
              <a:spLocks noChangeShapeType="1"/>
            </p:cNvSpPr>
            <p:nvPr/>
          </p:nvSpPr>
          <p:spPr bwMode="auto">
            <a:xfrm>
              <a:off x="3115" y="2818"/>
              <a:ext cx="58" cy="1"/>
            </a:xfrm>
            <a:prstGeom prst="line">
              <a:avLst/>
            </a:prstGeom>
            <a:noFill/>
            <a:ln w="7938">
              <a:solidFill>
                <a:srgbClr val="000000"/>
              </a:solidFill>
              <a:round/>
              <a:headEnd/>
              <a:tailEnd/>
            </a:ln>
          </p:spPr>
          <p:txBody>
            <a:bodyPr/>
            <a:lstStyle/>
            <a:p>
              <a:endParaRPr lang="en-US"/>
            </a:p>
          </p:txBody>
        </p:sp>
        <p:sp>
          <p:nvSpPr>
            <p:cNvPr id="53270" name="Freeform 22"/>
            <p:cNvSpPr>
              <a:spLocks/>
            </p:cNvSpPr>
            <p:nvPr/>
          </p:nvSpPr>
          <p:spPr bwMode="auto">
            <a:xfrm>
              <a:off x="2981" y="2783"/>
              <a:ext cx="101" cy="55"/>
            </a:xfrm>
            <a:custGeom>
              <a:avLst/>
              <a:gdLst/>
              <a:ahLst/>
              <a:cxnLst>
                <a:cxn ang="0">
                  <a:pos x="13" y="0"/>
                </a:cxn>
                <a:cxn ang="0">
                  <a:pos x="5" y="7"/>
                </a:cxn>
                <a:cxn ang="0">
                  <a:pos x="0" y="19"/>
                </a:cxn>
                <a:cxn ang="0">
                  <a:pos x="0" y="38"/>
                </a:cxn>
                <a:cxn ang="0">
                  <a:pos x="7" y="51"/>
                </a:cxn>
                <a:cxn ang="0">
                  <a:pos x="14" y="55"/>
                </a:cxn>
                <a:cxn ang="0">
                  <a:pos x="24" y="55"/>
                </a:cxn>
                <a:cxn ang="0">
                  <a:pos x="31" y="49"/>
                </a:cxn>
                <a:cxn ang="0">
                  <a:pos x="36" y="37"/>
                </a:cxn>
                <a:cxn ang="0">
                  <a:pos x="36" y="16"/>
                </a:cxn>
                <a:cxn ang="0">
                  <a:pos x="31" y="4"/>
                </a:cxn>
                <a:cxn ang="0">
                  <a:pos x="24" y="0"/>
                </a:cxn>
                <a:cxn ang="0">
                  <a:pos x="18" y="0"/>
                </a:cxn>
                <a:cxn ang="0">
                  <a:pos x="16" y="48"/>
                </a:cxn>
                <a:cxn ang="0">
                  <a:pos x="10" y="45"/>
                </a:cxn>
                <a:cxn ang="0">
                  <a:pos x="7" y="35"/>
                </a:cxn>
                <a:cxn ang="0">
                  <a:pos x="9" y="19"/>
                </a:cxn>
                <a:cxn ang="0">
                  <a:pos x="14" y="7"/>
                </a:cxn>
                <a:cxn ang="0">
                  <a:pos x="21" y="7"/>
                </a:cxn>
                <a:cxn ang="0">
                  <a:pos x="27" y="9"/>
                </a:cxn>
                <a:cxn ang="0">
                  <a:pos x="29" y="19"/>
                </a:cxn>
                <a:cxn ang="0">
                  <a:pos x="29" y="37"/>
                </a:cxn>
                <a:cxn ang="0">
                  <a:pos x="22" y="48"/>
                </a:cxn>
                <a:cxn ang="0">
                  <a:pos x="18" y="0"/>
                </a:cxn>
                <a:cxn ang="0">
                  <a:pos x="54" y="53"/>
                </a:cxn>
                <a:cxn ang="0">
                  <a:pos x="47" y="45"/>
                </a:cxn>
                <a:cxn ang="0">
                  <a:pos x="18" y="0"/>
                </a:cxn>
                <a:cxn ang="0">
                  <a:pos x="79" y="22"/>
                </a:cxn>
                <a:cxn ang="0">
                  <a:pos x="73" y="18"/>
                </a:cxn>
                <a:cxn ang="0">
                  <a:pos x="73" y="11"/>
                </a:cxn>
                <a:cxn ang="0">
                  <a:pos x="77" y="7"/>
                </a:cxn>
                <a:cxn ang="0">
                  <a:pos x="87" y="7"/>
                </a:cxn>
                <a:cxn ang="0">
                  <a:pos x="91" y="11"/>
                </a:cxn>
                <a:cxn ang="0">
                  <a:pos x="91" y="18"/>
                </a:cxn>
                <a:cxn ang="0">
                  <a:pos x="87" y="22"/>
                </a:cxn>
                <a:cxn ang="0">
                  <a:pos x="18" y="0"/>
                </a:cxn>
                <a:cxn ang="0">
                  <a:pos x="77" y="48"/>
                </a:cxn>
                <a:cxn ang="0">
                  <a:pos x="72" y="42"/>
                </a:cxn>
                <a:cxn ang="0">
                  <a:pos x="72" y="34"/>
                </a:cxn>
                <a:cxn ang="0">
                  <a:pos x="77" y="29"/>
                </a:cxn>
                <a:cxn ang="0">
                  <a:pos x="87" y="29"/>
                </a:cxn>
                <a:cxn ang="0">
                  <a:pos x="92" y="34"/>
                </a:cxn>
                <a:cxn ang="0">
                  <a:pos x="92" y="44"/>
                </a:cxn>
                <a:cxn ang="0">
                  <a:pos x="87" y="48"/>
                </a:cxn>
                <a:cxn ang="0">
                  <a:pos x="18" y="0"/>
                </a:cxn>
                <a:cxn ang="0">
                  <a:pos x="69" y="27"/>
                </a:cxn>
                <a:cxn ang="0">
                  <a:pos x="65" y="34"/>
                </a:cxn>
                <a:cxn ang="0">
                  <a:pos x="65" y="45"/>
                </a:cxn>
                <a:cxn ang="0">
                  <a:pos x="69" y="51"/>
                </a:cxn>
                <a:cxn ang="0">
                  <a:pos x="83" y="55"/>
                </a:cxn>
                <a:cxn ang="0">
                  <a:pos x="96" y="51"/>
                </a:cxn>
                <a:cxn ang="0">
                  <a:pos x="101" y="38"/>
                </a:cxn>
                <a:cxn ang="0">
                  <a:pos x="96" y="29"/>
                </a:cxn>
                <a:cxn ang="0">
                  <a:pos x="96" y="22"/>
                </a:cxn>
                <a:cxn ang="0">
                  <a:pos x="99" y="13"/>
                </a:cxn>
                <a:cxn ang="0">
                  <a:pos x="95" y="4"/>
                </a:cxn>
                <a:cxn ang="0">
                  <a:pos x="83" y="0"/>
                </a:cxn>
                <a:cxn ang="0">
                  <a:pos x="70" y="4"/>
                </a:cxn>
                <a:cxn ang="0">
                  <a:pos x="66" y="15"/>
                </a:cxn>
                <a:cxn ang="0">
                  <a:pos x="69" y="22"/>
                </a:cxn>
                <a:cxn ang="0">
                  <a:pos x="18" y="0"/>
                </a:cxn>
              </a:cxnLst>
              <a:rect l="0" t="0" r="r" b="b"/>
              <a:pathLst>
                <a:path w="101" h="55">
                  <a:moveTo>
                    <a:pt x="18" y="0"/>
                  </a:moveTo>
                  <a:lnTo>
                    <a:pt x="13" y="0"/>
                  </a:lnTo>
                  <a:lnTo>
                    <a:pt x="9" y="3"/>
                  </a:lnTo>
                  <a:lnTo>
                    <a:pt x="5" y="7"/>
                  </a:lnTo>
                  <a:lnTo>
                    <a:pt x="2" y="12"/>
                  </a:lnTo>
                  <a:lnTo>
                    <a:pt x="0" y="19"/>
                  </a:lnTo>
                  <a:lnTo>
                    <a:pt x="0" y="27"/>
                  </a:lnTo>
                  <a:lnTo>
                    <a:pt x="0" y="38"/>
                  </a:lnTo>
                  <a:lnTo>
                    <a:pt x="5" y="46"/>
                  </a:lnTo>
                  <a:lnTo>
                    <a:pt x="7" y="51"/>
                  </a:lnTo>
                  <a:lnTo>
                    <a:pt x="10" y="53"/>
                  </a:lnTo>
                  <a:lnTo>
                    <a:pt x="14" y="55"/>
                  </a:lnTo>
                  <a:lnTo>
                    <a:pt x="18" y="55"/>
                  </a:lnTo>
                  <a:lnTo>
                    <a:pt x="24" y="55"/>
                  </a:lnTo>
                  <a:lnTo>
                    <a:pt x="28" y="52"/>
                  </a:lnTo>
                  <a:lnTo>
                    <a:pt x="31" y="49"/>
                  </a:lnTo>
                  <a:lnTo>
                    <a:pt x="33" y="45"/>
                  </a:lnTo>
                  <a:lnTo>
                    <a:pt x="36" y="37"/>
                  </a:lnTo>
                  <a:lnTo>
                    <a:pt x="38" y="26"/>
                  </a:lnTo>
                  <a:lnTo>
                    <a:pt x="36" y="16"/>
                  </a:lnTo>
                  <a:lnTo>
                    <a:pt x="33" y="8"/>
                  </a:lnTo>
                  <a:lnTo>
                    <a:pt x="31" y="4"/>
                  </a:lnTo>
                  <a:lnTo>
                    <a:pt x="28" y="1"/>
                  </a:lnTo>
                  <a:lnTo>
                    <a:pt x="24" y="0"/>
                  </a:lnTo>
                  <a:lnTo>
                    <a:pt x="20" y="0"/>
                  </a:lnTo>
                  <a:lnTo>
                    <a:pt x="18" y="0"/>
                  </a:lnTo>
                  <a:lnTo>
                    <a:pt x="18" y="49"/>
                  </a:lnTo>
                  <a:lnTo>
                    <a:pt x="16" y="48"/>
                  </a:lnTo>
                  <a:lnTo>
                    <a:pt x="13" y="46"/>
                  </a:lnTo>
                  <a:lnTo>
                    <a:pt x="10" y="45"/>
                  </a:lnTo>
                  <a:lnTo>
                    <a:pt x="9" y="41"/>
                  </a:lnTo>
                  <a:lnTo>
                    <a:pt x="7" y="35"/>
                  </a:lnTo>
                  <a:lnTo>
                    <a:pt x="7" y="27"/>
                  </a:lnTo>
                  <a:lnTo>
                    <a:pt x="9" y="19"/>
                  </a:lnTo>
                  <a:lnTo>
                    <a:pt x="10" y="11"/>
                  </a:lnTo>
                  <a:lnTo>
                    <a:pt x="14" y="7"/>
                  </a:lnTo>
                  <a:lnTo>
                    <a:pt x="18" y="5"/>
                  </a:lnTo>
                  <a:lnTo>
                    <a:pt x="21" y="7"/>
                  </a:lnTo>
                  <a:lnTo>
                    <a:pt x="24" y="7"/>
                  </a:lnTo>
                  <a:lnTo>
                    <a:pt x="27" y="9"/>
                  </a:lnTo>
                  <a:lnTo>
                    <a:pt x="28" y="12"/>
                  </a:lnTo>
                  <a:lnTo>
                    <a:pt x="29" y="19"/>
                  </a:lnTo>
                  <a:lnTo>
                    <a:pt x="29" y="27"/>
                  </a:lnTo>
                  <a:lnTo>
                    <a:pt x="29" y="37"/>
                  </a:lnTo>
                  <a:lnTo>
                    <a:pt x="27" y="44"/>
                  </a:lnTo>
                  <a:lnTo>
                    <a:pt x="22" y="48"/>
                  </a:lnTo>
                  <a:lnTo>
                    <a:pt x="18" y="49"/>
                  </a:lnTo>
                  <a:lnTo>
                    <a:pt x="18" y="0"/>
                  </a:lnTo>
                  <a:lnTo>
                    <a:pt x="47" y="53"/>
                  </a:lnTo>
                  <a:lnTo>
                    <a:pt x="54" y="53"/>
                  </a:lnTo>
                  <a:lnTo>
                    <a:pt x="54" y="45"/>
                  </a:lnTo>
                  <a:lnTo>
                    <a:pt x="47" y="45"/>
                  </a:lnTo>
                  <a:lnTo>
                    <a:pt x="47" y="53"/>
                  </a:lnTo>
                  <a:lnTo>
                    <a:pt x="18" y="0"/>
                  </a:lnTo>
                  <a:lnTo>
                    <a:pt x="83" y="22"/>
                  </a:lnTo>
                  <a:lnTo>
                    <a:pt x="79" y="22"/>
                  </a:lnTo>
                  <a:lnTo>
                    <a:pt x="76" y="20"/>
                  </a:lnTo>
                  <a:lnTo>
                    <a:pt x="73" y="18"/>
                  </a:lnTo>
                  <a:lnTo>
                    <a:pt x="73" y="13"/>
                  </a:lnTo>
                  <a:lnTo>
                    <a:pt x="73" y="11"/>
                  </a:lnTo>
                  <a:lnTo>
                    <a:pt x="75" y="8"/>
                  </a:lnTo>
                  <a:lnTo>
                    <a:pt x="77" y="7"/>
                  </a:lnTo>
                  <a:lnTo>
                    <a:pt x="81" y="5"/>
                  </a:lnTo>
                  <a:lnTo>
                    <a:pt x="87" y="7"/>
                  </a:lnTo>
                  <a:lnTo>
                    <a:pt x="90" y="8"/>
                  </a:lnTo>
                  <a:lnTo>
                    <a:pt x="91" y="11"/>
                  </a:lnTo>
                  <a:lnTo>
                    <a:pt x="92" y="13"/>
                  </a:lnTo>
                  <a:lnTo>
                    <a:pt x="91" y="18"/>
                  </a:lnTo>
                  <a:lnTo>
                    <a:pt x="90" y="20"/>
                  </a:lnTo>
                  <a:lnTo>
                    <a:pt x="87" y="22"/>
                  </a:lnTo>
                  <a:lnTo>
                    <a:pt x="83" y="22"/>
                  </a:lnTo>
                  <a:lnTo>
                    <a:pt x="18" y="0"/>
                  </a:lnTo>
                  <a:lnTo>
                    <a:pt x="83" y="49"/>
                  </a:lnTo>
                  <a:lnTo>
                    <a:pt x="77" y="48"/>
                  </a:lnTo>
                  <a:lnTo>
                    <a:pt x="75" y="45"/>
                  </a:lnTo>
                  <a:lnTo>
                    <a:pt x="72" y="42"/>
                  </a:lnTo>
                  <a:lnTo>
                    <a:pt x="72" y="38"/>
                  </a:lnTo>
                  <a:lnTo>
                    <a:pt x="72" y="34"/>
                  </a:lnTo>
                  <a:lnTo>
                    <a:pt x="75" y="31"/>
                  </a:lnTo>
                  <a:lnTo>
                    <a:pt x="77" y="29"/>
                  </a:lnTo>
                  <a:lnTo>
                    <a:pt x="83" y="29"/>
                  </a:lnTo>
                  <a:lnTo>
                    <a:pt x="87" y="29"/>
                  </a:lnTo>
                  <a:lnTo>
                    <a:pt x="90" y="31"/>
                  </a:lnTo>
                  <a:lnTo>
                    <a:pt x="92" y="34"/>
                  </a:lnTo>
                  <a:lnTo>
                    <a:pt x="94" y="38"/>
                  </a:lnTo>
                  <a:lnTo>
                    <a:pt x="92" y="44"/>
                  </a:lnTo>
                  <a:lnTo>
                    <a:pt x="91" y="46"/>
                  </a:lnTo>
                  <a:lnTo>
                    <a:pt x="87" y="48"/>
                  </a:lnTo>
                  <a:lnTo>
                    <a:pt x="83" y="49"/>
                  </a:lnTo>
                  <a:lnTo>
                    <a:pt x="18" y="0"/>
                  </a:lnTo>
                  <a:lnTo>
                    <a:pt x="73" y="24"/>
                  </a:lnTo>
                  <a:lnTo>
                    <a:pt x="69" y="27"/>
                  </a:lnTo>
                  <a:lnTo>
                    <a:pt x="66" y="30"/>
                  </a:lnTo>
                  <a:lnTo>
                    <a:pt x="65" y="34"/>
                  </a:lnTo>
                  <a:lnTo>
                    <a:pt x="64" y="38"/>
                  </a:lnTo>
                  <a:lnTo>
                    <a:pt x="65" y="45"/>
                  </a:lnTo>
                  <a:lnTo>
                    <a:pt x="68" y="48"/>
                  </a:lnTo>
                  <a:lnTo>
                    <a:pt x="69" y="51"/>
                  </a:lnTo>
                  <a:lnTo>
                    <a:pt x="76" y="53"/>
                  </a:lnTo>
                  <a:lnTo>
                    <a:pt x="83" y="55"/>
                  </a:lnTo>
                  <a:lnTo>
                    <a:pt x="90" y="53"/>
                  </a:lnTo>
                  <a:lnTo>
                    <a:pt x="96" y="51"/>
                  </a:lnTo>
                  <a:lnTo>
                    <a:pt x="99" y="45"/>
                  </a:lnTo>
                  <a:lnTo>
                    <a:pt x="101" y="38"/>
                  </a:lnTo>
                  <a:lnTo>
                    <a:pt x="99" y="33"/>
                  </a:lnTo>
                  <a:lnTo>
                    <a:pt x="96" y="29"/>
                  </a:lnTo>
                  <a:lnTo>
                    <a:pt x="92" y="24"/>
                  </a:lnTo>
                  <a:lnTo>
                    <a:pt x="96" y="22"/>
                  </a:lnTo>
                  <a:lnTo>
                    <a:pt x="98" y="18"/>
                  </a:lnTo>
                  <a:lnTo>
                    <a:pt x="99" y="13"/>
                  </a:lnTo>
                  <a:lnTo>
                    <a:pt x="98" y="8"/>
                  </a:lnTo>
                  <a:lnTo>
                    <a:pt x="95" y="4"/>
                  </a:lnTo>
                  <a:lnTo>
                    <a:pt x="90" y="1"/>
                  </a:lnTo>
                  <a:lnTo>
                    <a:pt x="83" y="0"/>
                  </a:lnTo>
                  <a:lnTo>
                    <a:pt x="76" y="1"/>
                  </a:lnTo>
                  <a:lnTo>
                    <a:pt x="70" y="4"/>
                  </a:lnTo>
                  <a:lnTo>
                    <a:pt x="66" y="8"/>
                  </a:lnTo>
                  <a:lnTo>
                    <a:pt x="66" y="15"/>
                  </a:lnTo>
                  <a:lnTo>
                    <a:pt x="66" y="19"/>
                  </a:lnTo>
                  <a:lnTo>
                    <a:pt x="69" y="22"/>
                  </a:lnTo>
                  <a:lnTo>
                    <a:pt x="73" y="24"/>
                  </a:lnTo>
                  <a:lnTo>
                    <a:pt x="18" y="0"/>
                  </a:lnTo>
                  <a:close/>
                </a:path>
              </a:pathLst>
            </a:custGeom>
            <a:solidFill>
              <a:srgbClr val="000000"/>
            </a:solidFill>
            <a:ln w="9525">
              <a:noFill/>
              <a:round/>
              <a:headEnd/>
              <a:tailEnd/>
            </a:ln>
          </p:spPr>
          <p:txBody>
            <a:bodyPr/>
            <a:lstStyle/>
            <a:p>
              <a:endParaRPr lang="en-US"/>
            </a:p>
          </p:txBody>
        </p:sp>
        <p:sp>
          <p:nvSpPr>
            <p:cNvPr id="53271" name="Line 23"/>
            <p:cNvSpPr>
              <a:spLocks noChangeShapeType="1"/>
            </p:cNvSpPr>
            <p:nvPr/>
          </p:nvSpPr>
          <p:spPr bwMode="auto">
            <a:xfrm>
              <a:off x="3115" y="3081"/>
              <a:ext cx="58" cy="1"/>
            </a:xfrm>
            <a:prstGeom prst="line">
              <a:avLst/>
            </a:prstGeom>
            <a:noFill/>
            <a:ln w="7938">
              <a:solidFill>
                <a:srgbClr val="000000"/>
              </a:solidFill>
              <a:round/>
              <a:headEnd/>
              <a:tailEnd/>
            </a:ln>
          </p:spPr>
          <p:txBody>
            <a:bodyPr/>
            <a:lstStyle/>
            <a:p>
              <a:endParaRPr lang="en-US"/>
            </a:p>
          </p:txBody>
        </p:sp>
        <p:sp>
          <p:nvSpPr>
            <p:cNvPr id="53272" name="Freeform 24"/>
            <p:cNvSpPr>
              <a:spLocks/>
            </p:cNvSpPr>
            <p:nvPr/>
          </p:nvSpPr>
          <p:spPr bwMode="auto">
            <a:xfrm>
              <a:off x="2981" y="3045"/>
              <a:ext cx="101" cy="55"/>
            </a:xfrm>
            <a:custGeom>
              <a:avLst/>
              <a:gdLst/>
              <a:ahLst/>
              <a:cxnLst>
                <a:cxn ang="0">
                  <a:pos x="13" y="0"/>
                </a:cxn>
                <a:cxn ang="0">
                  <a:pos x="5" y="7"/>
                </a:cxn>
                <a:cxn ang="0">
                  <a:pos x="0" y="19"/>
                </a:cxn>
                <a:cxn ang="0">
                  <a:pos x="0" y="38"/>
                </a:cxn>
                <a:cxn ang="0">
                  <a:pos x="7" y="51"/>
                </a:cxn>
                <a:cxn ang="0">
                  <a:pos x="14" y="55"/>
                </a:cxn>
                <a:cxn ang="0">
                  <a:pos x="24" y="55"/>
                </a:cxn>
                <a:cxn ang="0">
                  <a:pos x="31" y="49"/>
                </a:cxn>
                <a:cxn ang="0">
                  <a:pos x="36" y="37"/>
                </a:cxn>
                <a:cxn ang="0">
                  <a:pos x="36" y="16"/>
                </a:cxn>
                <a:cxn ang="0">
                  <a:pos x="31" y="4"/>
                </a:cxn>
                <a:cxn ang="0">
                  <a:pos x="24" y="0"/>
                </a:cxn>
                <a:cxn ang="0">
                  <a:pos x="18" y="0"/>
                </a:cxn>
                <a:cxn ang="0">
                  <a:pos x="16" y="48"/>
                </a:cxn>
                <a:cxn ang="0">
                  <a:pos x="10" y="45"/>
                </a:cxn>
                <a:cxn ang="0">
                  <a:pos x="7" y="36"/>
                </a:cxn>
                <a:cxn ang="0">
                  <a:pos x="9" y="19"/>
                </a:cxn>
                <a:cxn ang="0">
                  <a:pos x="14" y="7"/>
                </a:cxn>
                <a:cxn ang="0">
                  <a:pos x="21" y="7"/>
                </a:cxn>
                <a:cxn ang="0">
                  <a:pos x="27" y="9"/>
                </a:cxn>
                <a:cxn ang="0">
                  <a:pos x="29" y="19"/>
                </a:cxn>
                <a:cxn ang="0">
                  <a:pos x="29" y="37"/>
                </a:cxn>
                <a:cxn ang="0">
                  <a:pos x="22" y="48"/>
                </a:cxn>
                <a:cxn ang="0">
                  <a:pos x="18" y="0"/>
                </a:cxn>
                <a:cxn ang="0">
                  <a:pos x="54" y="53"/>
                </a:cxn>
                <a:cxn ang="0">
                  <a:pos x="47" y="45"/>
                </a:cxn>
                <a:cxn ang="0">
                  <a:pos x="18" y="0"/>
                </a:cxn>
                <a:cxn ang="0">
                  <a:pos x="79" y="0"/>
                </a:cxn>
                <a:cxn ang="0">
                  <a:pos x="69" y="7"/>
                </a:cxn>
                <a:cxn ang="0">
                  <a:pos x="65" y="20"/>
                </a:cxn>
                <a:cxn ang="0">
                  <a:pos x="66" y="41"/>
                </a:cxn>
                <a:cxn ang="0">
                  <a:pos x="70" y="49"/>
                </a:cxn>
                <a:cxn ang="0">
                  <a:pos x="83" y="55"/>
                </a:cxn>
                <a:cxn ang="0">
                  <a:pos x="94" y="52"/>
                </a:cxn>
                <a:cxn ang="0">
                  <a:pos x="99" y="44"/>
                </a:cxn>
                <a:cxn ang="0">
                  <a:pos x="99" y="29"/>
                </a:cxn>
                <a:cxn ang="0">
                  <a:pos x="91" y="20"/>
                </a:cxn>
                <a:cxn ang="0">
                  <a:pos x="77" y="20"/>
                </a:cxn>
                <a:cxn ang="0">
                  <a:pos x="72" y="26"/>
                </a:cxn>
                <a:cxn ang="0">
                  <a:pos x="75" y="11"/>
                </a:cxn>
                <a:cxn ang="0">
                  <a:pos x="84" y="5"/>
                </a:cxn>
                <a:cxn ang="0">
                  <a:pos x="91" y="9"/>
                </a:cxn>
                <a:cxn ang="0">
                  <a:pos x="101" y="14"/>
                </a:cxn>
                <a:cxn ang="0">
                  <a:pos x="96" y="4"/>
                </a:cxn>
                <a:cxn ang="0">
                  <a:pos x="91" y="1"/>
                </a:cxn>
                <a:cxn ang="0">
                  <a:pos x="18" y="0"/>
                </a:cxn>
                <a:cxn ang="0">
                  <a:pos x="79" y="48"/>
                </a:cxn>
                <a:cxn ang="0">
                  <a:pos x="73" y="41"/>
                </a:cxn>
                <a:cxn ang="0">
                  <a:pos x="73" y="31"/>
                </a:cxn>
                <a:cxn ang="0">
                  <a:pos x="79" y="26"/>
                </a:cxn>
                <a:cxn ang="0">
                  <a:pos x="88" y="26"/>
                </a:cxn>
                <a:cxn ang="0">
                  <a:pos x="94" y="33"/>
                </a:cxn>
                <a:cxn ang="0">
                  <a:pos x="94" y="41"/>
                </a:cxn>
                <a:cxn ang="0">
                  <a:pos x="88" y="48"/>
                </a:cxn>
                <a:cxn ang="0">
                  <a:pos x="18" y="0"/>
                </a:cxn>
              </a:cxnLst>
              <a:rect l="0" t="0" r="r" b="b"/>
              <a:pathLst>
                <a:path w="101" h="55">
                  <a:moveTo>
                    <a:pt x="18" y="0"/>
                  </a:moveTo>
                  <a:lnTo>
                    <a:pt x="13" y="0"/>
                  </a:lnTo>
                  <a:lnTo>
                    <a:pt x="9" y="3"/>
                  </a:lnTo>
                  <a:lnTo>
                    <a:pt x="5" y="7"/>
                  </a:lnTo>
                  <a:lnTo>
                    <a:pt x="2" y="12"/>
                  </a:lnTo>
                  <a:lnTo>
                    <a:pt x="0" y="19"/>
                  </a:lnTo>
                  <a:lnTo>
                    <a:pt x="0" y="27"/>
                  </a:lnTo>
                  <a:lnTo>
                    <a:pt x="0" y="38"/>
                  </a:lnTo>
                  <a:lnTo>
                    <a:pt x="5" y="46"/>
                  </a:lnTo>
                  <a:lnTo>
                    <a:pt x="7" y="51"/>
                  </a:lnTo>
                  <a:lnTo>
                    <a:pt x="10" y="53"/>
                  </a:lnTo>
                  <a:lnTo>
                    <a:pt x="14" y="55"/>
                  </a:lnTo>
                  <a:lnTo>
                    <a:pt x="18" y="55"/>
                  </a:lnTo>
                  <a:lnTo>
                    <a:pt x="24" y="55"/>
                  </a:lnTo>
                  <a:lnTo>
                    <a:pt x="28" y="52"/>
                  </a:lnTo>
                  <a:lnTo>
                    <a:pt x="31" y="49"/>
                  </a:lnTo>
                  <a:lnTo>
                    <a:pt x="33" y="45"/>
                  </a:lnTo>
                  <a:lnTo>
                    <a:pt x="36" y="37"/>
                  </a:lnTo>
                  <a:lnTo>
                    <a:pt x="38" y="26"/>
                  </a:lnTo>
                  <a:lnTo>
                    <a:pt x="36" y="16"/>
                  </a:lnTo>
                  <a:lnTo>
                    <a:pt x="33" y="8"/>
                  </a:lnTo>
                  <a:lnTo>
                    <a:pt x="31" y="4"/>
                  </a:lnTo>
                  <a:lnTo>
                    <a:pt x="28" y="3"/>
                  </a:lnTo>
                  <a:lnTo>
                    <a:pt x="24" y="0"/>
                  </a:lnTo>
                  <a:lnTo>
                    <a:pt x="20" y="0"/>
                  </a:lnTo>
                  <a:lnTo>
                    <a:pt x="18" y="0"/>
                  </a:lnTo>
                  <a:lnTo>
                    <a:pt x="18" y="49"/>
                  </a:lnTo>
                  <a:lnTo>
                    <a:pt x="16" y="48"/>
                  </a:lnTo>
                  <a:lnTo>
                    <a:pt x="13" y="46"/>
                  </a:lnTo>
                  <a:lnTo>
                    <a:pt x="10" y="45"/>
                  </a:lnTo>
                  <a:lnTo>
                    <a:pt x="9" y="41"/>
                  </a:lnTo>
                  <a:lnTo>
                    <a:pt x="7" y="36"/>
                  </a:lnTo>
                  <a:lnTo>
                    <a:pt x="7" y="29"/>
                  </a:lnTo>
                  <a:lnTo>
                    <a:pt x="9" y="19"/>
                  </a:lnTo>
                  <a:lnTo>
                    <a:pt x="10" y="12"/>
                  </a:lnTo>
                  <a:lnTo>
                    <a:pt x="14" y="7"/>
                  </a:lnTo>
                  <a:lnTo>
                    <a:pt x="18" y="5"/>
                  </a:lnTo>
                  <a:lnTo>
                    <a:pt x="21" y="7"/>
                  </a:lnTo>
                  <a:lnTo>
                    <a:pt x="24" y="8"/>
                  </a:lnTo>
                  <a:lnTo>
                    <a:pt x="27" y="9"/>
                  </a:lnTo>
                  <a:lnTo>
                    <a:pt x="28" y="12"/>
                  </a:lnTo>
                  <a:lnTo>
                    <a:pt x="29" y="19"/>
                  </a:lnTo>
                  <a:lnTo>
                    <a:pt x="29" y="27"/>
                  </a:lnTo>
                  <a:lnTo>
                    <a:pt x="29" y="37"/>
                  </a:lnTo>
                  <a:lnTo>
                    <a:pt x="27" y="44"/>
                  </a:lnTo>
                  <a:lnTo>
                    <a:pt x="22" y="48"/>
                  </a:lnTo>
                  <a:lnTo>
                    <a:pt x="18" y="49"/>
                  </a:lnTo>
                  <a:lnTo>
                    <a:pt x="18" y="0"/>
                  </a:lnTo>
                  <a:lnTo>
                    <a:pt x="47" y="53"/>
                  </a:lnTo>
                  <a:lnTo>
                    <a:pt x="54" y="53"/>
                  </a:lnTo>
                  <a:lnTo>
                    <a:pt x="54" y="45"/>
                  </a:lnTo>
                  <a:lnTo>
                    <a:pt x="47" y="45"/>
                  </a:lnTo>
                  <a:lnTo>
                    <a:pt x="47" y="53"/>
                  </a:lnTo>
                  <a:lnTo>
                    <a:pt x="18" y="0"/>
                  </a:lnTo>
                  <a:lnTo>
                    <a:pt x="84" y="0"/>
                  </a:lnTo>
                  <a:lnTo>
                    <a:pt x="79" y="0"/>
                  </a:lnTo>
                  <a:lnTo>
                    <a:pt x="73" y="3"/>
                  </a:lnTo>
                  <a:lnTo>
                    <a:pt x="69" y="7"/>
                  </a:lnTo>
                  <a:lnTo>
                    <a:pt x="66" y="14"/>
                  </a:lnTo>
                  <a:lnTo>
                    <a:pt x="65" y="20"/>
                  </a:lnTo>
                  <a:lnTo>
                    <a:pt x="65" y="30"/>
                  </a:lnTo>
                  <a:lnTo>
                    <a:pt x="66" y="41"/>
                  </a:lnTo>
                  <a:lnTo>
                    <a:pt x="68" y="46"/>
                  </a:lnTo>
                  <a:lnTo>
                    <a:pt x="70" y="49"/>
                  </a:lnTo>
                  <a:lnTo>
                    <a:pt x="76" y="53"/>
                  </a:lnTo>
                  <a:lnTo>
                    <a:pt x="83" y="55"/>
                  </a:lnTo>
                  <a:lnTo>
                    <a:pt x="91" y="53"/>
                  </a:lnTo>
                  <a:lnTo>
                    <a:pt x="94" y="52"/>
                  </a:lnTo>
                  <a:lnTo>
                    <a:pt x="96" y="49"/>
                  </a:lnTo>
                  <a:lnTo>
                    <a:pt x="99" y="44"/>
                  </a:lnTo>
                  <a:lnTo>
                    <a:pt x="101" y="37"/>
                  </a:lnTo>
                  <a:lnTo>
                    <a:pt x="99" y="29"/>
                  </a:lnTo>
                  <a:lnTo>
                    <a:pt x="96" y="23"/>
                  </a:lnTo>
                  <a:lnTo>
                    <a:pt x="91" y="20"/>
                  </a:lnTo>
                  <a:lnTo>
                    <a:pt x="84" y="19"/>
                  </a:lnTo>
                  <a:lnTo>
                    <a:pt x="77" y="20"/>
                  </a:lnTo>
                  <a:lnTo>
                    <a:pt x="75" y="23"/>
                  </a:lnTo>
                  <a:lnTo>
                    <a:pt x="72" y="26"/>
                  </a:lnTo>
                  <a:lnTo>
                    <a:pt x="72" y="18"/>
                  </a:lnTo>
                  <a:lnTo>
                    <a:pt x="75" y="11"/>
                  </a:lnTo>
                  <a:lnTo>
                    <a:pt x="79" y="7"/>
                  </a:lnTo>
                  <a:lnTo>
                    <a:pt x="84" y="5"/>
                  </a:lnTo>
                  <a:lnTo>
                    <a:pt x="88" y="7"/>
                  </a:lnTo>
                  <a:lnTo>
                    <a:pt x="91" y="9"/>
                  </a:lnTo>
                  <a:lnTo>
                    <a:pt x="94" y="14"/>
                  </a:lnTo>
                  <a:lnTo>
                    <a:pt x="101" y="14"/>
                  </a:lnTo>
                  <a:lnTo>
                    <a:pt x="99" y="9"/>
                  </a:lnTo>
                  <a:lnTo>
                    <a:pt x="96" y="4"/>
                  </a:lnTo>
                  <a:lnTo>
                    <a:pt x="94" y="3"/>
                  </a:lnTo>
                  <a:lnTo>
                    <a:pt x="91" y="1"/>
                  </a:lnTo>
                  <a:lnTo>
                    <a:pt x="84" y="0"/>
                  </a:lnTo>
                  <a:lnTo>
                    <a:pt x="18" y="0"/>
                  </a:lnTo>
                  <a:lnTo>
                    <a:pt x="83" y="49"/>
                  </a:lnTo>
                  <a:lnTo>
                    <a:pt x="79" y="48"/>
                  </a:lnTo>
                  <a:lnTo>
                    <a:pt x="75" y="45"/>
                  </a:lnTo>
                  <a:lnTo>
                    <a:pt x="73" y="41"/>
                  </a:lnTo>
                  <a:lnTo>
                    <a:pt x="72" y="37"/>
                  </a:lnTo>
                  <a:lnTo>
                    <a:pt x="73" y="31"/>
                  </a:lnTo>
                  <a:lnTo>
                    <a:pt x="76" y="29"/>
                  </a:lnTo>
                  <a:lnTo>
                    <a:pt x="79" y="26"/>
                  </a:lnTo>
                  <a:lnTo>
                    <a:pt x="83" y="26"/>
                  </a:lnTo>
                  <a:lnTo>
                    <a:pt x="88" y="26"/>
                  </a:lnTo>
                  <a:lnTo>
                    <a:pt x="91" y="29"/>
                  </a:lnTo>
                  <a:lnTo>
                    <a:pt x="94" y="33"/>
                  </a:lnTo>
                  <a:lnTo>
                    <a:pt x="94" y="37"/>
                  </a:lnTo>
                  <a:lnTo>
                    <a:pt x="94" y="41"/>
                  </a:lnTo>
                  <a:lnTo>
                    <a:pt x="91" y="45"/>
                  </a:lnTo>
                  <a:lnTo>
                    <a:pt x="88" y="48"/>
                  </a:lnTo>
                  <a:lnTo>
                    <a:pt x="83" y="49"/>
                  </a:lnTo>
                  <a:lnTo>
                    <a:pt x="18" y="0"/>
                  </a:lnTo>
                  <a:close/>
                </a:path>
              </a:pathLst>
            </a:custGeom>
            <a:solidFill>
              <a:srgbClr val="000000"/>
            </a:solidFill>
            <a:ln w="9525">
              <a:noFill/>
              <a:round/>
              <a:headEnd/>
              <a:tailEnd/>
            </a:ln>
          </p:spPr>
          <p:txBody>
            <a:bodyPr/>
            <a:lstStyle/>
            <a:p>
              <a:endParaRPr lang="en-US"/>
            </a:p>
          </p:txBody>
        </p:sp>
        <p:sp>
          <p:nvSpPr>
            <p:cNvPr id="53273" name="Line 25"/>
            <p:cNvSpPr>
              <a:spLocks noChangeShapeType="1"/>
            </p:cNvSpPr>
            <p:nvPr/>
          </p:nvSpPr>
          <p:spPr bwMode="auto">
            <a:xfrm>
              <a:off x="3115" y="3343"/>
              <a:ext cx="58" cy="1"/>
            </a:xfrm>
            <a:prstGeom prst="line">
              <a:avLst/>
            </a:prstGeom>
            <a:noFill/>
            <a:ln w="7938">
              <a:solidFill>
                <a:srgbClr val="000000"/>
              </a:solidFill>
              <a:round/>
              <a:headEnd/>
              <a:tailEnd/>
            </a:ln>
          </p:spPr>
          <p:txBody>
            <a:bodyPr/>
            <a:lstStyle/>
            <a:p>
              <a:endParaRPr lang="en-US"/>
            </a:p>
          </p:txBody>
        </p:sp>
        <p:sp>
          <p:nvSpPr>
            <p:cNvPr id="53274" name="Freeform 26"/>
            <p:cNvSpPr>
              <a:spLocks/>
            </p:cNvSpPr>
            <p:nvPr/>
          </p:nvSpPr>
          <p:spPr bwMode="auto">
            <a:xfrm>
              <a:off x="2981" y="3307"/>
              <a:ext cx="102" cy="55"/>
            </a:xfrm>
            <a:custGeom>
              <a:avLst/>
              <a:gdLst/>
              <a:ahLst/>
              <a:cxnLst>
                <a:cxn ang="0">
                  <a:pos x="13" y="1"/>
                </a:cxn>
                <a:cxn ang="0">
                  <a:pos x="5" y="7"/>
                </a:cxn>
                <a:cxn ang="0">
                  <a:pos x="0" y="19"/>
                </a:cxn>
                <a:cxn ang="0">
                  <a:pos x="0" y="38"/>
                </a:cxn>
                <a:cxn ang="0">
                  <a:pos x="7" y="51"/>
                </a:cxn>
                <a:cxn ang="0">
                  <a:pos x="14" y="55"/>
                </a:cxn>
                <a:cxn ang="0">
                  <a:pos x="24" y="55"/>
                </a:cxn>
                <a:cxn ang="0">
                  <a:pos x="31" y="49"/>
                </a:cxn>
                <a:cxn ang="0">
                  <a:pos x="36" y="37"/>
                </a:cxn>
                <a:cxn ang="0">
                  <a:pos x="36" y="16"/>
                </a:cxn>
                <a:cxn ang="0">
                  <a:pos x="31" y="4"/>
                </a:cxn>
                <a:cxn ang="0">
                  <a:pos x="24" y="0"/>
                </a:cxn>
                <a:cxn ang="0">
                  <a:pos x="18" y="0"/>
                </a:cxn>
                <a:cxn ang="0">
                  <a:pos x="16" y="48"/>
                </a:cxn>
                <a:cxn ang="0">
                  <a:pos x="10" y="45"/>
                </a:cxn>
                <a:cxn ang="0">
                  <a:pos x="7" y="36"/>
                </a:cxn>
                <a:cxn ang="0">
                  <a:pos x="9" y="19"/>
                </a:cxn>
                <a:cxn ang="0">
                  <a:pos x="14" y="7"/>
                </a:cxn>
                <a:cxn ang="0">
                  <a:pos x="21" y="7"/>
                </a:cxn>
                <a:cxn ang="0">
                  <a:pos x="27" y="10"/>
                </a:cxn>
                <a:cxn ang="0">
                  <a:pos x="29" y="19"/>
                </a:cxn>
                <a:cxn ang="0">
                  <a:pos x="29" y="37"/>
                </a:cxn>
                <a:cxn ang="0">
                  <a:pos x="22" y="48"/>
                </a:cxn>
                <a:cxn ang="0">
                  <a:pos x="18" y="0"/>
                </a:cxn>
                <a:cxn ang="0">
                  <a:pos x="54" y="53"/>
                </a:cxn>
                <a:cxn ang="0">
                  <a:pos x="47" y="45"/>
                </a:cxn>
                <a:cxn ang="0">
                  <a:pos x="18" y="0"/>
                </a:cxn>
                <a:cxn ang="0">
                  <a:pos x="87" y="11"/>
                </a:cxn>
                <a:cxn ang="0">
                  <a:pos x="69" y="34"/>
                </a:cxn>
                <a:cxn ang="0">
                  <a:pos x="94" y="53"/>
                </a:cxn>
                <a:cxn ang="0">
                  <a:pos x="102" y="41"/>
                </a:cxn>
                <a:cxn ang="0">
                  <a:pos x="94" y="34"/>
                </a:cxn>
                <a:cxn ang="0">
                  <a:pos x="88" y="0"/>
                </a:cxn>
                <a:cxn ang="0">
                  <a:pos x="64" y="41"/>
                </a:cxn>
                <a:cxn ang="0">
                  <a:pos x="87" y="53"/>
                </a:cxn>
                <a:cxn ang="0">
                  <a:pos x="18" y="0"/>
                </a:cxn>
              </a:cxnLst>
              <a:rect l="0" t="0" r="r" b="b"/>
              <a:pathLst>
                <a:path w="102" h="55">
                  <a:moveTo>
                    <a:pt x="18" y="0"/>
                  </a:moveTo>
                  <a:lnTo>
                    <a:pt x="13" y="1"/>
                  </a:lnTo>
                  <a:lnTo>
                    <a:pt x="9" y="3"/>
                  </a:lnTo>
                  <a:lnTo>
                    <a:pt x="5" y="7"/>
                  </a:lnTo>
                  <a:lnTo>
                    <a:pt x="2" y="12"/>
                  </a:lnTo>
                  <a:lnTo>
                    <a:pt x="0" y="19"/>
                  </a:lnTo>
                  <a:lnTo>
                    <a:pt x="0" y="27"/>
                  </a:lnTo>
                  <a:lnTo>
                    <a:pt x="0" y="38"/>
                  </a:lnTo>
                  <a:lnTo>
                    <a:pt x="5" y="47"/>
                  </a:lnTo>
                  <a:lnTo>
                    <a:pt x="7" y="51"/>
                  </a:lnTo>
                  <a:lnTo>
                    <a:pt x="10" y="53"/>
                  </a:lnTo>
                  <a:lnTo>
                    <a:pt x="14" y="55"/>
                  </a:lnTo>
                  <a:lnTo>
                    <a:pt x="18" y="55"/>
                  </a:lnTo>
                  <a:lnTo>
                    <a:pt x="24" y="55"/>
                  </a:lnTo>
                  <a:lnTo>
                    <a:pt x="28" y="52"/>
                  </a:lnTo>
                  <a:lnTo>
                    <a:pt x="31" y="49"/>
                  </a:lnTo>
                  <a:lnTo>
                    <a:pt x="33" y="45"/>
                  </a:lnTo>
                  <a:lnTo>
                    <a:pt x="36" y="37"/>
                  </a:lnTo>
                  <a:lnTo>
                    <a:pt x="38" y="27"/>
                  </a:lnTo>
                  <a:lnTo>
                    <a:pt x="36" y="16"/>
                  </a:lnTo>
                  <a:lnTo>
                    <a:pt x="33" y="8"/>
                  </a:lnTo>
                  <a:lnTo>
                    <a:pt x="31" y="4"/>
                  </a:lnTo>
                  <a:lnTo>
                    <a:pt x="28" y="3"/>
                  </a:lnTo>
                  <a:lnTo>
                    <a:pt x="24" y="0"/>
                  </a:lnTo>
                  <a:lnTo>
                    <a:pt x="20" y="0"/>
                  </a:lnTo>
                  <a:lnTo>
                    <a:pt x="18" y="0"/>
                  </a:lnTo>
                  <a:lnTo>
                    <a:pt x="18" y="49"/>
                  </a:lnTo>
                  <a:lnTo>
                    <a:pt x="16" y="48"/>
                  </a:lnTo>
                  <a:lnTo>
                    <a:pt x="13" y="47"/>
                  </a:lnTo>
                  <a:lnTo>
                    <a:pt x="10" y="45"/>
                  </a:lnTo>
                  <a:lnTo>
                    <a:pt x="9" y="41"/>
                  </a:lnTo>
                  <a:lnTo>
                    <a:pt x="7" y="36"/>
                  </a:lnTo>
                  <a:lnTo>
                    <a:pt x="7" y="29"/>
                  </a:lnTo>
                  <a:lnTo>
                    <a:pt x="9" y="19"/>
                  </a:lnTo>
                  <a:lnTo>
                    <a:pt x="10" y="12"/>
                  </a:lnTo>
                  <a:lnTo>
                    <a:pt x="14" y="7"/>
                  </a:lnTo>
                  <a:lnTo>
                    <a:pt x="18" y="5"/>
                  </a:lnTo>
                  <a:lnTo>
                    <a:pt x="21" y="7"/>
                  </a:lnTo>
                  <a:lnTo>
                    <a:pt x="24" y="8"/>
                  </a:lnTo>
                  <a:lnTo>
                    <a:pt x="27" y="10"/>
                  </a:lnTo>
                  <a:lnTo>
                    <a:pt x="28" y="12"/>
                  </a:lnTo>
                  <a:lnTo>
                    <a:pt x="29" y="19"/>
                  </a:lnTo>
                  <a:lnTo>
                    <a:pt x="29" y="27"/>
                  </a:lnTo>
                  <a:lnTo>
                    <a:pt x="29" y="37"/>
                  </a:lnTo>
                  <a:lnTo>
                    <a:pt x="27" y="44"/>
                  </a:lnTo>
                  <a:lnTo>
                    <a:pt x="22" y="48"/>
                  </a:lnTo>
                  <a:lnTo>
                    <a:pt x="18" y="49"/>
                  </a:lnTo>
                  <a:lnTo>
                    <a:pt x="18" y="0"/>
                  </a:lnTo>
                  <a:lnTo>
                    <a:pt x="47" y="53"/>
                  </a:lnTo>
                  <a:lnTo>
                    <a:pt x="54" y="53"/>
                  </a:lnTo>
                  <a:lnTo>
                    <a:pt x="54" y="45"/>
                  </a:lnTo>
                  <a:lnTo>
                    <a:pt x="47" y="45"/>
                  </a:lnTo>
                  <a:lnTo>
                    <a:pt x="47" y="53"/>
                  </a:lnTo>
                  <a:lnTo>
                    <a:pt x="18" y="0"/>
                  </a:lnTo>
                  <a:lnTo>
                    <a:pt x="69" y="34"/>
                  </a:lnTo>
                  <a:lnTo>
                    <a:pt x="87" y="11"/>
                  </a:lnTo>
                  <a:lnTo>
                    <a:pt x="87" y="34"/>
                  </a:lnTo>
                  <a:lnTo>
                    <a:pt x="69" y="34"/>
                  </a:lnTo>
                  <a:lnTo>
                    <a:pt x="18" y="0"/>
                  </a:lnTo>
                  <a:lnTo>
                    <a:pt x="94" y="53"/>
                  </a:lnTo>
                  <a:lnTo>
                    <a:pt x="94" y="41"/>
                  </a:lnTo>
                  <a:lnTo>
                    <a:pt x="102" y="41"/>
                  </a:lnTo>
                  <a:lnTo>
                    <a:pt x="102" y="34"/>
                  </a:lnTo>
                  <a:lnTo>
                    <a:pt x="94" y="34"/>
                  </a:lnTo>
                  <a:lnTo>
                    <a:pt x="94" y="0"/>
                  </a:lnTo>
                  <a:lnTo>
                    <a:pt x="88" y="0"/>
                  </a:lnTo>
                  <a:lnTo>
                    <a:pt x="64" y="34"/>
                  </a:lnTo>
                  <a:lnTo>
                    <a:pt x="64" y="41"/>
                  </a:lnTo>
                  <a:lnTo>
                    <a:pt x="87" y="41"/>
                  </a:lnTo>
                  <a:lnTo>
                    <a:pt x="87" y="53"/>
                  </a:lnTo>
                  <a:lnTo>
                    <a:pt x="94" y="53"/>
                  </a:lnTo>
                  <a:lnTo>
                    <a:pt x="18" y="0"/>
                  </a:lnTo>
                  <a:close/>
                </a:path>
              </a:pathLst>
            </a:custGeom>
            <a:solidFill>
              <a:srgbClr val="000000"/>
            </a:solidFill>
            <a:ln w="9525">
              <a:noFill/>
              <a:round/>
              <a:headEnd/>
              <a:tailEnd/>
            </a:ln>
          </p:spPr>
          <p:txBody>
            <a:bodyPr/>
            <a:lstStyle/>
            <a:p>
              <a:endParaRPr lang="en-US"/>
            </a:p>
          </p:txBody>
        </p:sp>
        <p:sp>
          <p:nvSpPr>
            <p:cNvPr id="53275" name="Line 27"/>
            <p:cNvSpPr>
              <a:spLocks noChangeShapeType="1"/>
            </p:cNvSpPr>
            <p:nvPr/>
          </p:nvSpPr>
          <p:spPr bwMode="auto">
            <a:xfrm>
              <a:off x="3115" y="3605"/>
              <a:ext cx="58" cy="1"/>
            </a:xfrm>
            <a:prstGeom prst="line">
              <a:avLst/>
            </a:prstGeom>
            <a:noFill/>
            <a:ln w="7938">
              <a:solidFill>
                <a:srgbClr val="000000"/>
              </a:solidFill>
              <a:round/>
              <a:headEnd/>
              <a:tailEnd/>
            </a:ln>
          </p:spPr>
          <p:txBody>
            <a:bodyPr/>
            <a:lstStyle/>
            <a:p>
              <a:endParaRPr lang="en-US"/>
            </a:p>
          </p:txBody>
        </p:sp>
        <p:sp>
          <p:nvSpPr>
            <p:cNvPr id="53276" name="Freeform 28"/>
            <p:cNvSpPr>
              <a:spLocks/>
            </p:cNvSpPr>
            <p:nvPr/>
          </p:nvSpPr>
          <p:spPr bwMode="auto">
            <a:xfrm>
              <a:off x="2981" y="3569"/>
              <a:ext cx="101" cy="55"/>
            </a:xfrm>
            <a:custGeom>
              <a:avLst/>
              <a:gdLst/>
              <a:ahLst/>
              <a:cxnLst>
                <a:cxn ang="0">
                  <a:pos x="13" y="1"/>
                </a:cxn>
                <a:cxn ang="0">
                  <a:pos x="5" y="7"/>
                </a:cxn>
                <a:cxn ang="0">
                  <a:pos x="0" y="19"/>
                </a:cxn>
                <a:cxn ang="0">
                  <a:pos x="0" y="38"/>
                </a:cxn>
                <a:cxn ang="0">
                  <a:pos x="7" y="51"/>
                </a:cxn>
                <a:cxn ang="0">
                  <a:pos x="14" y="55"/>
                </a:cxn>
                <a:cxn ang="0">
                  <a:pos x="24" y="55"/>
                </a:cxn>
                <a:cxn ang="0">
                  <a:pos x="31" y="49"/>
                </a:cxn>
                <a:cxn ang="0">
                  <a:pos x="36" y="37"/>
                </a:cxn>
                <a:cxn ang="0">
                  <a:pos x="36" y="16"/>
                </a:cxn>
                <a:cxn ang="0">
                  <a:pos x="31" y="5"/>
                </a:cxn>
                <a:cxn ang="0">
                  <a:pos x="24" y="0"/>
                </a:cxn>
                <a:cxn ang="0">
                  <a:pos x="18" y="0"/>
                </a:cxn>
                <a:cxn ang="0">
                  <a:pos x="16" y="48"/>
                </a:cxn>
                <a:cxn ang="0">
                  <a:pos x="10" y="45"/>
                </a:cxn>
                <a:cxn ang="0">
                  <a:pos x="7" y="36"/>
                </a:cxn>
                <a:cxn ang="0">
                  <a:pos x="9" y="19"/>
                </a:cxn>
                <a:cxn ang="0">
                  <a:pos x="14" y="8"/>
                </a:cxn>
                <a:cxn ang="0">
                  <a:pos x="21" y="7"/>
                </a:cxn>
                <a:cxn ang="0">
                  <a:pos x="27" y="10"/>
                </a:cxn>
                <a:cxn ang="0">
                  <a:pos x="29" y="19"/>
                </a:cxn>
                <a:cxn ang="0">
                  <a:pos x="29" y="38"/>
                </a:cxn>
                <a:cxn ang="0">
                  <a:pos x="22" y="48"/>
                </a:cxn>
                <a:cxn ang="0">
                  <a:pos x="18" y="0"/>
                </a:cxn>
                <a:cxn ang="0">
                  <a:pos x="54" y="53"/>
                </a:cxn>
                <a:cxn ang="0">
                  <a:pos x="47" y="45"/>
                </a:cxn>
                <a:cxn ang="0">
                  <a:pos x="18" y="0"/>
                </a:cxn>
                <a:cxn ang="0">
                  <a:pos x="101" y="53"/>
                </a:cxn>
                <a:cxn ang="0">
                  <a:pos x="72" y="48"/>
                </a:cxn>
                <a:cxn ang="0">
                  <a:pos x="76" y="40"/>
                </a:cxn>
                <a:cxn ang="0">
                  <a:pos x="87" y="33"/>
                </a:cxn>
                <a:cxn ang="0">
                  <a:pos x="99" y="22"/>
                </a:cxn>
                <a:cxn ang="0">
                  <a:pos x="99" y="10"/>
                </a:cxn>
                <a:cxn ang="0">
                  <a:pos x="94" y="3"/>
                </a:cxn>
                <a:cxn ang="0">
                  <a:pos x="83" y="0"/>
                </a:cxn>
                <a:cxn ang="0">
                  <a:pos x="73" y="1"/>
                </a:cxn>
                <a:cxn ang="0">
                  <a:pos x="68" y="8"/>
                </a:cxn>
                <a:cxn ang="0">
                  <a:pos x="65" y="19"/>
                </a:cxn>
                <a:cxn ang="0">
                  <a:pos x="73" y="15"/>
                </a:cxn>
                <a:cxn ang="0">
                  <a:pos x="75" y="10"/>
                </a:cxn>
                <a:cxn ang="0">
                  <a:pos x="83" y="5"/>
                </a:cxn>
                <a:cxn ang="0">
                  <a:pos x="91" y="8"/>
                </a:cxn>
                <a:cxn ang="0">
                  <a:pos x="94" y="16"/>
                </a:cxn>
                <a:cxn ang="0">
                  <a:pos x="91" y="23"/>
                </a:cxn>
                <a:cxn ang="0">
                  <a:pos x="76" y="33"/>
                </a:cxn>
                <a:cxn ang="0">
                  <a:pos x="66" y="41"/>
                </a:cxn>
                <a:cxn ang="0">
                  <a:pos x="64" y="53"/>
                </a:cxn>
              </a:cxnLst>
              <a:rect l="0" t="0" r="r" b="b"/>
              <a:pathLst>
                <a:path w="101" h="55">
                  <a:moveTo>
                    <a:pt x="18" y="0"/>
                  </a:moveTo>
                  <a:lnTo>
                    <a:pt x="13" y="1"/>
                  </a:lnTo>
                  <a:lnTo>
                    <a:pt x="9" y="3"/>
                  </a:lnTo>
                  <a:lnTo>
                    <a:pt x="5" y="7"/>
                  </a:lnTo>
                  <a:lnTo>
                    <a:pt x="2" y="12"/>
                  </a:lnTo>
                  <a:lnTo>
                    <a:pt x="0" y="19"/>
                  </a:lnTo>
                  <a:lnTo>
                    <a:pt x="0" y="27"/>
                  </a:lnTo>
                  <a:lnTo>
                    <a:pt x="0" y="38"/>
                  </a:lnTo>
                  <a:lnTo>
                    <a:pt x="5" y="47"/>
                  </a:lnTo>
                  <a:lnTo>
                    <a:pt x="7" y="51"/>
                  </a:lnTo>
                  <a:lnTo>
                    <a:pt x="10" y="53"/>
                  </a:lnTo>
                  <a:lnTo>
                    <a:pt x="14" y="55"/>
                  </a:lnTo>
                  <a:lnTo>
                    <a:pt x="18" y="55"/>
                  </a:lnTo>
                  <a:lnTo>
                    <a:pt x="24" y="55"/>
                  </a:lnTo>
                  <a:lnTo>
                    <a:pt x="28" y="52"/>
                  </a:lnTo>
                  <a:lnTo>
                    <a:pt x="31" y="49"/>
                  </a:lnTo>
                  <a:lnTo>
                    <a:pt x="33" y="45"/>
                  </a:lnTo>
                  <a:lnTo>
                    <a:pt x="36" y="37"/>
                  </a:lnTo>
                  <a:lnTo>
                    <a:pt x="38" y="27"/>
                  </a:lnTo>
                  <a:lnTo>
                    <a:pt x="36" y="16"/>
                  </a:lnTo>
                  <a:lnTo>
                    <a:pt x="33" y="8"/>
                  </a:lnTo>
                  <a:lnTo>
                    <a:pt x="31" y="5"/>
                  </a:lnTo>
                  <a:lnTo>
                    <a:pt x="28" y="3"/>
                  </a:lnTo>
                  <a:lnTo>
                    <a:pt x="24" y="0"/>
                  </a:lnTo>
                  <a:lnTo>
                    <a:pt x="20" y="0"/>
                  </a:lnTo>
                  <a:lnTo>
                    <a:pt x="18" y="0"/>
                  </a:lnTo>
                  <a:lnTo>
                    <a:pt x="18" y="49"/>
                  </a:lnTo>
                  <a:lnTo>
                    <a:pt x="16" y="48"/>
                  </a:lnTo>
                  <a:lnTo>
                    <a:pt x="13" y="47"/>
                  </a:lnTo>
                  <a:lnTo>
                    <a:pt x="10" y="45"/>
                  </a:lnTo>
                  <a:lnTo>
                    <a:pt x="9" y="41"/>
                  </a:lnTo>
                  <a:lnTo>
                    <a:pt x="7" y="36"/>
                  </a:lnTo>
                  <a:lnTo>
                    <a:pt x="7" y="29"/>
                  </a:lnTo>
                  <a:lnTo>
                    <a:pt x="9" y="19"/>
                  </a:lnTo>
                  <a:lnTo>
                    <a:pt x="10" y="12"/>
                  </a:lnTo>
                  <a:lnTo>
                    <a:pt x="14" y="8"/>
                  </a:lnTo>
                  <a:lnTo>
                    <a:pt x="18" y="7"/>
                  </a:lnTo>
                  <a:lnTo>
                    <a:pt x="21" y="7"/>
                  </a:lnTo>
                  <a:lnTo>
                    <a:pt x="24" y="8"/>
                  </a:lnTo>
                  <a:lnTo>
                    <a:pt x="27" y="10"/>
                  </a:lnTo>
                  <a:lnTo>
                    <a:pt x="28" y="12"/>
                  </a:lnTo>
                  <a:lnTo>
                    <a:pt x="29" y="19"/>
                  </a:lnTo>
                  <a:lnTo>
                    <a:pt x="29" y="27"/>
                  </a:lnTo>
                  <a:lnTo>
                    <a:pt x="29" y="38"/>
                  </a:lnTo>
                  <a:lnTo>
                    <a:pt x="27" y="44"/>
                  </a:lnTo>
                  <a:lnTo>
                    <a:pt x="22" y="48"/>
                  </a:lnTo>
                  <a:lnTo>
                    <a:pt x="18" y="49"/>
                  </a:lnTo>
                  <a:lnTo>
                    <a:pt x="18" y="0"/>
                  </a:lnTo>
                  <a:lnTo>
                    <a:pt x="47" y="53"/>
                  </a:lnTo>
                  <a:lnTo>
                    <a:pt x="54" y="53"/>
                  </a:lnTo>
                  <a:lnTo>
                    <a:pt x="54" y="45"/>
                  </a:lnTo>
                  <a:lnTo>
                    <a:pt x="47" y="45"/>
                  </a:lnTo>
                  <a:lnTo>
                    <a:pt x="47" y="53"/>
                  </a:lnTo>
                  <a:lnTo>
                    <a:pt x="18" y="0"/>
                  </a:lnTo>
                  <a:lnTo>
                    <a:pt x="64" y="53"/>
                  </a:lnTo>
                  <a:lnTo>
                    <a:pt x="101" y="53"/>
                  </a:lnTo>
                  <a:lnTo>
                    <a:pt x="101" y="48"/>
                  </a:lnTo>
                  <a:lnTo>
                    <a:pt x="72" y="48"/>
                  </a:lnTo>
                  <a:lnTo>
                    <a:pt x="73" y="44"/>
                  </a:lnTo>
                  <a:lnTo>
                    <a:pt x="76" y="40"/>
                  </a:lnTo>
                  <a:lnTo>
                    <a:pt x="81" y="36"/>
                  </a:lnTo>
                  <a:lnTo>
                    <a:pt x="87" y="33"/>
                  </a:lnTo>
                  <a:lnTo>
                    <a:pt x="96" y="27"/>
                  </a:lnTo>
                  <a:lnTo>
                    <a:pt x="99" y="22"/>
                  </a:lnTo>
                  <a:lnTo>
                    <a:pt x="101" y="16"/>
                  </a:lnTo>
                  <a:lnTo>
                    <a:pt x="99" y="10"/>
                  </a:lnTo>
                  <a:lnTo>
                    <a:pt x="96" y="5"/>
                  </a:lnTo>
                  <a:lnTo>
                    <a:pt x="94" y="3"/>
                  </a:lnTo>
                  <a:lnTo>
                    <a:pt x="91" y="1"/>
                  </a:lnTo>
                  <a:lnTo>
                    <a:pt x="83" y="0"/>
                  </a:lnTo>
                  <a:lnTo>
                    <a:pt x="79" y="0"/>
                  </a:lnTo>
                  <a:lnTo>
                    <a:pt x="73" y="1"/>
                  </a:lnTo>
                  <a:lnTo>
                    <a:pt x="70" y="4"/>
                  </a:lnTo>
                  <a:lnTo>
                    <a:pt x="68" y="8"/>
                  </a:lnTo>
                  <a:lnTo>
                    <a:pt x="66" y="12"/>
                  </a:lnTo>
                  <a:lnTo>
                    <a:pt x="65" y="19"/>
                  </a:lnTo>
                  <a:lnTo>
                    <a:pt x="72" y="19"/>
                  </a:lnTo>
                  <a:lnTo>
                    <a:pt x="73" y="15"/>
                  </a:lnTo>
                  <a:lnTo>
                    <a:pt x="73" y="11"/>
                  </a:lnTo>
                  <a:lnTo>
                    <a:pt x="75" y="10"/>
                  </a:lnTo>
                  <a:lnTo>
                    <a:pt x="77" y="7"/>
                  </a:lnTo>
                  <a:lnTo>
                    <a:pt x="83" y="5"/>
                  </a:lnTo>
                  <a:lnTo>
                    <a:pt x="87" y="7"/>
                  </a:lnTo>
                  <a:lnTo>
                    <a:pt x="91" y="8"/>
                  </a:lnTo>
                  <a:lnTo>
                    <a:pt x="92" y="12"/>
                  </a:lnTo>
                  <a:lnTo>
                    <a:pt x="94" y="16"/>
                  </a:lnTo>
                  <a:lnTo>
                    <a:pt x="92" y="21"/>
                  </a:lnTo>
                  <a:lnTo>
                    <a:pt x="91" y="23"/>
                  </a:lnTo>
                  <a:lnTo>
                    <a:pt x="84" y="29"/>
                  </a:lnTo>
                  <a:lnTo>
                    <a:pt x="76" y="33"/>
                  </a:lnTo>
                  <a:lnTo>
                    <a:pt x="70" y="37"/>
                  </a:lnTo>
                  <a:lnTo>
                    <a:pt x="66" y="41"/>
                  </a:lnTo>
                  <a:lnTo>
                    <a:pt x="65" y="47"/>
                  </a:lnTo>
                  <a:lnTo>
                    <a:pt x="64" y="53"/>
                  </a:lnTo>
                  <a:lnTo>
                    <a:pt x="18" y="0"/>
                  </a:lnTo>
                  <a:close/>
                </a:path>
              </a:pathLst>
            </a:custGeom>
            <a:solidFill>
              <a:srgbClr val="000000"/>
            </a:solidFill>
            <a:ln w="9525">
              <a:noFill/>
              <a:round/>
              <a:headEnd/>
              <a:tailEnd/>
            </a:ln>
          </p:spPr>
          <p:txBody>
            <a:bodyPr/>
            <a:lstStyle/>
            <a:p>
              <a:endParaRPr lang="en-US"/>
            </a:p>
          </p:txBody>
        </p:sp>
        <p:sp>
          <p:nvSpPr>
            <p:cNvPr id="53277" name="Line 29"/>
            <p:cNvSpPr>
              <a:spLocks noChangeShapeType="1"/>
            </p:cNvSpPr>
            <p:nvPr/>
          </p:nvSpPr>
          <p:spPr bwMode="auto">
            <a:xfrm>
              <a:off x="3115" y="3867"/>
              <a:ext cx="58" cy="1"/>
            </a:xfrm>
            <a:prstGeom prst="line">
              <a:avLst/>
            </a:prstGeom>
            <a:noFill/>
            <a:ln w="7938">
              <a:solidFill>
                <a:srgbClr val="000000"/>
              </a:solidFill>
              <a:round/>
              <a:headEnd/>
              <a:tailEnd/>
            </a:ln>
          </p:spPr>
          <p:txBody>
            <a:bodyPr/>
            <a:lstStyle/>
            <a:p>
              <a:endParaRPr lang="en-US"/>
            </a:p>
          </p:txBody>
        </p:sp>
        <p:sp>
          <p:nvSpPr>
            <p:cNvPr id="53278" name="Freeform 30"/>
            <p:cNvSpPr>
              <a:spLocks/>
            </p:cNvSpPr>
            <p:nvPr/>
          </p:nvSpPr>
          <p:spPr bwMode="auto">
            <a:xfrm>
              <a:off x="2981" y="3831"/>
              <a:ext cx="101" cy="55"/>
            </a:xfrm>
            <a:custGeom>
              <a:avLst/>
              <a:gdLst/>
              <a:ahLst/>
              <a:cxnLst>
                <a:cxn ang="0">
                  <a:pos x="13" y="1"/>
                </a:cxn>
                <a:cxn ang="0">
                  <a:pos x="5" y="7"/>
                </a:cxn>
                <a:cxn ang="0">
                  <a:pos x="0" y="19"/>
                </a:cxn>
                <a:cxn ang="0">
                  <a:pos x="0" y="38"/>
                </a:cxn>
                <a:cxn ang="0">
                  <a:pos x="7" y="51"/>
                </a:cxn>
                <a:cxn ang="0">
                  <a:pos x="14" y="55"/>
                </a:cxn>
                <a:cxn ang="0">
                  <a:pos x="24" y="55"/>
                </a:cxn>
                <a:cxn ang="0">
                  <a:pos x="31" y="49"/>
                </a:cxn>
                <a:cxn ang="0">
                  <a:pos x="36" y="37"/>
                </a:cxn>
                <a:cxn ang="0">
                  <a:pos x="36" y="17"/>
                </a:cxn>
                <a:cxn ang="0">
                  <a:pos x="31" y="6"/>
                </a:cxn>
                <a:cxn ang="0">
                  <a:pos x="24" y="0"/>
                </a:cxn>
                <a:cxn ang="0">
                  <a:pos x="18" y="0"/>
                </a:cxn>
                <a:cxn ang="0">
                  <a:pos x="16" y="48"/>
                </a:cxn>
                <a:cxn ang="0">
                  <a:pos x="10" y="45"/>
                </a:cxn>
                <a:cxn ang="0">
                  <a:pos x="7" y="36"/>
                </a:cxn>
                <a:cxn ang="0">
                  <a:pos x="9" y="19"/>
                </a:cxn>
                <a:cxn ang="0">
                  <a:pos x="14" y="8"/>
                </a:cxn>
                <a:cxn ang="0">
                  <a:pos x="21" y="7"/>
                </a:cxn>
                <a:cxn ang="0">
                  <a:pos x="27" y="10"/>
                </a:cxn>
                <a:cxn ang="0">
                  <a:pos x="29" y="19"/>
                </a:cxn>
                <a:cxn ang="0">
                  <a:pos x="29" y="38"/>
                </a:cxn>
                <a:cxn ang="0">
                  <a:pos x="22" y="48"/>
                </a:cxn>
                <a:cxn ang="0">
                  <a:pos x="18" y="0"/>
                </a:cxn>
                <a:cxn ang="0">
                  <a:pos x="54" y="54"/>
                </a:cxn>
                <a:cxn ang="0">
                  <a:pos x="47" y="45"/>
                </a:cxn>
                <a:cxn ang="0">
                  <a:pos x="18" y="0"/>
                </a:cxn>
                <a:cxn ang="0">
                  <a:pos x="77" y="1"/>
                </a:cxn>
                <a:cxn ang="0">
                  <a:pos x="69" y="7"/>
                </a:cxn>
                <a:cxn ang="0">
                  <a:pos x="65" y="19"/>
                </a:cxn>
                <a:cxn ang="0">
                  <a:pos x="65" y="38"/>
                </a:cxn>
                <a:cxn ang="0">
                  <a:pos x="70" y="51"/>
                </a:cxn>
                <a:cxn ang="0">
                  <a:pos x="77" y="55"/>
                </a:cxn>
                <a:cxn ang="0">
                  <a:pos x="87" y="55"/>
                </a:cxn>
                <a:cxn ang="0">
                  <a:pos x="95" y="49"/>
                </a:cxn>
                <a:cxn ang="0">
                  <a:pos x="99" y="37"/>
                </a:cxn>
                <a:cxn ang="0">
                  <a:pos x="99" y="17"/>
                </a:cxn>
                <a:cxn ang="0">
                  <a:pos x="94" y="6"/>
                </a:cxn>
                <a:cxn ang="0">
                  <a:pos x="87" y="0"/>
                </a:cxn>
                <a:cxn ang="0">
                  <a:pos x="18" y="0"/>
                </a:cxn>
                <a:cxn ang="0">
                  <a:pos x="79" y="48"/>
                </a:cxn>
                <a:cxn ang="0">
                  <a:pos x="75" y="45"/>
                </a:cxn>
                <a:cxn ang="0">
                  <a:pos x="72" y="36"/>
                </a:cxn>
                <a:cxn ang="0">
                  <a:pos x="72" y="19"/>
                </a:cxn>
                <a:cxn ang="0">
                  <a:pos x="77" y="8"/>
                </a:cxn>
                <a:cxn ang="0">
                  <a:pos x="86" y="7"/>
                </a:cxn>
                <a:cxn ang="0">
                  <a:pos x="90" y="10"/>
                </a:cxn>
                <a:cxn ang="0">
                  <a:pos x="92" y="19"/>
                </a:cxn>
                <a:cxn ang="0">
                  <a:pos x="92" y="38"/>
                </a:cxn>
                <a:cxn ang="0">
                  <a:pos x="87" y="48"/>
                </a:cxn>
                <a:cxn ang="0">
                  <a:pos x="18" y="0"/>
                </a:cxn>
              </a:cxnLst>
              <a:rect l="0" t="0" r="r" b="b"/>
              <a:pathLst>
                <a:path w="101" h="55">
                  <a:moveTo>
                    <a:pt x="18" y="0"/>
                  </a:moveTo>
                  <a:lnTo>
                    <a:pt x="13" y="1"/>
                  </a:lnTo>
                  <a:lnTo>
                    <a:pt x="9" y="3"/>
                  </a:lnTo>
                  <a:lnTo>
                    <a:pt x="5" y="7"/>
                  </a:lnTo>
                  <a:lnTo>
                    <a:pt x="2" y="12"/>
                  </a:lnTo>
                  <a:lnTo>
                    <a:pt x="0" y="19"/>
                  </a:lnTo>
                  <a:lnTo>
                    <a:pt x="0" y="27"/>
                  </a:lnTo>
                  <a:lnTo>
                    <a:pt x="0" y="38"/>
                  </a:lnTo>
                  <a:lnTo>
                    <a:pt x="5" y="47"/>
                  </a:lnTo>
                  <a:lnTo>
                    <a:pt x="7" y="51"/>
                  </a:lnTo>
                  <a:lnTo>
                    <a:pt x="10" y="54"/>
                  </a:lnTo>
                  <a:lnTo>
                    <a:pt x="14" y="55"/>
                  </a:lnTo>
                  <a:lnTo>
                    <a:pt x="18" y="55"/>
                  </a:lnTo>
                  <a:lnTo>
                    <a:pt x="24" y="55"/>
                  </a:lnTo>
                  <a:lnTo>
                    <a:pt x="28" y="52"/>
                  </a:lnTo>
                  <a:lnTo>
                    <a:pt x="31" y="49"/>
                  </a:lnTo>
                  <a:lnTo>
                    <a:pt x="33" y="45"/>
                  </a:lnTo>
                  <a:lnTo>
                    <a:pt x="36" y="37"/>
                  </a:lnTo>
                  <a:lnTo>
                    <a:pt x="38" y="27"/>
                  </a:lnTo>
                  <a:lnTo>
                    <a:pt x="36" y="17"/>
                  </a:lnTo>
                  <a:lnTo>
                    <a:pt x="33" y="8"/>
                  </a:lnTo>
                  <a:lnTo>
                    <a:pt x="31" y="6"/>
                  </a:lnTo>
                  <a:lnTo>
                    <a:pt x="28" y="3"/>
                  </a:lnTo>
                  <a:lnTo>
                    <a:pt x="24" y="0"/>
                  </a:lnTo>
                  <a:lnTo>
                    <a:pt x="20" y="0"/>
                  </a:lnTo>
                  <a:lnTo>
                    <a:pt x="18" y="0"/>
                  </a:lnTo>
                  <a:lnTo>
                    <a:pt x="18" y="49"/>
                  </a:lnTo>
                  <a:lnTo>
                    <a:pt x="16" y="48"/>
                  </a:lnTo>
                  <a:lnTo>
                    <a:pt x="13" y="47"/>
                  </a:lnTo>
                  <a:lnTo>
                    <a:pt x="10" y="45"/>
                  </a:lnTo>
                  <a:lnTo>
                    <a:pt x="9" y="41"/>
                  </a:lnTo>
                  <a:lnTo>
                    <a:pt x="7" y="36"/>
                  </a:lnTo>
                  <a:lnTo>
                    <a:pt x="7" y="29"/>
                  </a:lnTo>
                  <a:lnTo>
                    <a:pt x="9" y="19"/>
                  </a:lnTo>
                  <a:lnTo>
                    <a:pt x="10" y="12"/>
                  </a:lnTo>
                  <a:lnTo>
                    <a:pt x="14" y="8"/>
                  </a:lnTo>
                  <a:lnTo>
                    <a:pt x="18" y="7"/>
                  </a:lnTo>
                  <a:lnTo>
                    <a:pt x="21" y="7"/>
                  </a:lnTo>
                  <a:lnTo>
                    <a:pt x="24" y="8"/>
                  </a:lnTo>
                  <a:lnTo>
                    <a:pt x="27" y="10"/>
                  </a:lnTo>
                  <a:lnTo>
                    <a:pt x="28" y="12"/>
                  </a:lnTo>
                  <a:lnTo>
                    <a:pt x="29" y="19"/>
                  </a:lnTo>
                  <a:lnTo>
                    <a:pt x="29" y="27"/>
                  </a:lnTo>
                  <a:lnTo>
                    <a:pt x="29" y="38"/>
                  </a:lnTo>
                  <a:lnTo>
                    <a:pt x="27" y="44"/>
                  </a:lnTo>
                  <a:lnTo>
                    <a:pt x="22" y="48"/>
                  </a:lnTo>
                  <a:lnTo>
                    <a:pt x="18" y="49"/>
                  </a:lnTo>
                  <a:lnTo>
                    <a:pt x="18" y="0"/>
                  </a:lnTo>
                  <a:lnTo>
                    <a:pt x="47" y="54"/>
                  </a:lnTo>
                  <a:lnTo>
                    <a:pt x="54" y="54"/>
                  </a:lnTo>
                  <a:lnTo>
                    <a:pt x="54" y="45"/>
                  </a:lnTo>
                  <a:lnTo>
                    <a:pt x="47" y="45"/>
                  </a:lnTo>
                  <a:lnTo>
                    <a:pt x="47" y="54"/>
                  </a:lnTo>
                  <a:lnTo>
                    <a:pt x="18" y="0"/>
                  </a:lnTo>
                  <a:lnTo>
                    <a:pt x="83" y="0"/>
                  </a:lnTo>
                  <a:lnTo>
                    <a:pt x="77" y="1"/>
                  </a:lnTo>
                  <a:lnTo>
                    <a:pt x="72" y="3"/>
                  </a:lnTo>
                  <a:lnTo>
                    <a:pt x="69" y="7"/>
                  </a:lnTo>
                  <a:lnTo>
                    <a:pt x="66" y="12"/>
                  </a:lnTo>
                  <a:lnTo>
                    <a:pt x="65" y="19"/>
                  </a:lnTo>
                  <a:lnTo>
                    <a:pt x="64" y="27"/>
                  </a:lnTo>
                  <a:lnTo>
                    <a:pt x="65" y="38"/>
                  </a:lnTo>
                  <a:lnTo>
                    <a:pt x="68" y="47"/>
                  </a:lnTo>
                  <a:lnTo>
                    <a:pt x="70" y="51"/>
                  </a:lnTo>
                  <a:lnTo>
                    <a:pt x="73" y="54"/>
                  </a:lnTo>
                  <a:lnTo>
                    <a:pt x="77" y="55"/>
                  </a:lnTo>
                  <a:lnTo>
                    <a:pt x="81" y="55"/>
                  </a:lnTo>
                  <a:lnTo>
                    <a:pt x="87" y="55"/>
                  </a:lnTo>
                  <a:lnTo>
                    <a:pt x="91" y="52"/>
                  </a:lnTo>
                  <a:lnTo>
                    <a:pt x="95" y="49"/>
                  </a:lnTo>
                  <a:lnTo>
                    <a:pt x="98" y="45"/>
                  </a:lnTo>
                  <a:lnTo>
                    <a:pt x="99" y="37"/>
                  </a:lnTo>
                  <a:lnTo>
                    <a:pt x="101" y="27"/>
                  </a:lnTo>
                  <a:lnTo>
                    <a:pt x="99" y="17"/>
                  </a:lnTo>
                  <a:lnTo>
                    <a:pt x="96" y="8"/>
                  </a:lnTo>
                  <a:lnTo>
                    <a:pt x="94" y="6"/>
                  </a:lnTo>
                  <a:lnTo>
                    <a:pt x="91" y="3"/>
                  </a:lnTo>
                  <a:lnTo>
                    <a:pt x="87" y="0"/>
                  </a:lnTo>
                  <a:lnTo>
                    <a:pt x="83" y="0"/>
                  </a:lnTo>
                  <a:lnTo>
                    <a:pt x="18" y="0"/>
                  </a:lnTo>
                  <a:lnTo>
                    <a:pt x="81" y="49"/>
                  </a:lnTo>
                  <a:lnTo>
                    <a:pt x="79" y="48"/>
                  </a:lnTo>
                  <a:lnTo>
                    <a:pt x="76" y="47"/>
                  </a:lnTo>
                  <a:lnTo>
                    <a:pt x="75" y="45"/>
                  </a:lnTo>
                  <a:lnTo>
                    <a:pt x="73" y="41"/>
                  </a:lnTo>
                  <a:lnTo>
                    <a:pt x="72" y="36"/>
                  </a:lnTo>
                  <a:lnTo>
                    <a:pt x="72" y="29"/>
                  </a:lnTo>
                  <a:lnTo>
                    <a:pt x="72" y="19"/>
                  </a:lnTo>
                  <a:lnTo>
                    <a:pt x="75" y="12"/>
                  </a:lnTo>
                  <a:lnTo>
                    <a:pt x="77" y="8"/>
                  </a:lnTo>
                  <a:lnTo>
                    <a:pt x="83" y="7"/>
                  </a:lnTo>
                  <a:lnTo>
                    <a:pt x="86" y="7"/>
                  </a:lnTo>
                  <a:lnTo>
                    <a:pt x="88" y="8"/>
                  </a:lnTo>
                  <a:lnTo>
                    <a:pt x="90" y="10"/>
                  </a:lnTo>
                  <a:lnTo>
                    <a:pt x="91" y="12"/>
                  </a:lnTo>
                  <a:lnTo>
                    <a:pt x="92" y="19"/>
                  </a:lnTo>
                  <a:lnTo>
                    <a:pt x="94" y="27"/>
                  </a:lnTo>
                  <a:lnTo>
                    <a:pt x="92" y="38"/>
                  </a:lnTo>
                  <a:lnTo>
                    <a:pt x="91" y="44"/>
                  </a:lnTo>
                  <a:lnTo>
                    <a:pt x="87" y="48"/>
                  </a:lnTo>
                  <a:lnTo>
                    <a:pt x="81" y="49"/>
                  </a:lnTo>
                  <a:lnTo>
                    <a:pt x="18" y="0"/>
                  </a:lnTo>
                  <a:close/>
                </a:path>
              </a:pathLst>
            </a:custGeom>
            <a:solidFill>
              <a:srgbClr val="000000"/>
            </a:solidFill>
            <a:ln w="9525">
              <a:noFill/>
              <a:round/>
              <a:headEnd/>
              <a:tailEnd/>
            </a:ln>
          </p:spPr>
          <p:txBody>
            <a:bodyPr/>
            <a:lstStyle/>
            <a:p>
              <a:endParaRPr lang="en-US"/>
            </a:p>
          </p:txBody>
        </p:sp>
        <p:sp>
          <p:nvSpPr>
            <p:cNvPr id="53279" name="Line 31"/>
            <p:cNvSpPr>
              <a:spLocks noChangeShapeType="1"/>
            </p:cNvSpPr>
            <p:nvPr/>
          </p:nvSpPr>
          <p:spPr bwMode="auto">
            <a:xfrm>
              <a:off x="3167" y="3875"/>
              <a:ext cx="1825" cy="1"/>
            </a:xfrm>
            <a:prstGeom prst="line">
              <a:avLst/>
            </a:prstGeom>
            <a:noFill/>
            <a:ln w="7938">
              <a:solidFill>
                <a:srgbClr val="000000"/>
              </a:solidFill>
              <a:round/>
              <a:headEnd/>
              <a:tailEnd/>
            </a:ln>
          </p:spPr>
          <p:txBody>
            <a:bodyPr/>
            <a:lstStyle/>
            <a:p>
              <a:endParaRPr lang="en-US"/>
            </a:p>
          </p:txBody>
        </p:sp>
        <p:sp>
          <p:nvSpPr>
            <p:cNvPr id="53280" name="Line 32"/>
            <p:cNvSpPr>
              <a:spLocks noChangeShapeType="1"/>
            </p:cNvSpPr>
            <p:nvPr/>
          </p:nvSpPr>
          <p:spPr bwMode="auto">
            <a:xfrm flipV="1">
              <a:off x="4841" y="3872"/>
              <a:ext cx="1" cy="59"/>
            </a:xfrm>
            <a:prstGeom prst="line">
              <a:avLst/>
            </a:prstGeom>
            <a:noFill/>
            <a:ln w="7938">
              <a:solidFill>
                <a:srgbClr val="000000"/>
              </a:solidFill>
              <a:round/>
              <a:headEnd/>
              <a:tailEnd/>
            </a:ln>
          </p:spPr>
          <p:txBody>
            <a:bodyPr/>
            <a:lstStyle/>
            <a:p>
              <a:endParaRPr lang="en-US"/>
            </a:p>
          </p:txBody>
        </p:sp>
        <p:sp>
          <p:nvSpPr>
            <p:cNvPr id="53281" name="Freeform 33"/>
            <p:cNvSpPr>
              <a:spLocks/>
            </p:cNvSpPr>
            <p:nvPr/>
          </p:nvSpPr>
          <p:spPr bwMode="auto">
            <a:xfrm>
              <a:off x="4782" y="3963"/>
              <a:ext cx="117" cy="55"/>
            </a:xfrm>
            <a:custGeom>
              <a:avLst/>
              <a:gdLst/>
              <a:ahLst/>
              <a:cxnLst>
                <a:cxn ang="0">
                  <a:pos x="13" y="53"/>
                </a:cxn>
                <a:cxn ang="0">
                  <a:pos x="19" y="0"/>
                </a:cxn>
                <a:cxn ang="0">
                  <a:pos x="13" y="5"/>
                </a:cxn>
                <a:cxn ang="0">
                  <a:pos x="6" y="9"/>
                </a:cxn>
                <a:cxn ang="0">
                  <a:pos x="0" y="15"/>
                </a:cxn>
                <a:cxn ang="0">
                  <a:pos x="13" y="15"/>
                </a:cxn>
                <a:cxn ang="0">
                  <a:pos x="51" y="1"/>
                </a:cxn>
                <a:cxn ang="0">
                  <a:pos x="43" y="7"/>
                </a:cxn>
                <a:cxn ang="0">
                  <a:pos x="39" y="19"/>
                </a:cxn>
                <a:cxn ang="0">
                  <a:pos x="39" y="38"/>
                </a:cxn>
                <a:cxn ang="0">
                  <a:pos x="44" y="51"/>
                </a:cxn>
                <a:cxn ang="0">
                  <a:pos x="51" y="55"/>
                </a:cxn>
                <a:cxn ang="0">
                  <a:pos x="61" y="55"/>
                </a:cxn>
                <a:cxn ang="0">
                  <a:pos x="69" y="49"/>
                </a:cxn>
                <a:cxn ang="0">
                  <a:pos x="73" y="37"/>
                </a:cxn>
                <a:cxn ang="0">
                  <a:pos x="73" y="16"/>
                </a:cxn>
                <a:cxn ang="0">
                  <a:pos x="67" y="5"/>
                </a:cxn>
                <a:cxn ang="0">
                  <a:pos x="61" y="0"/>
                </a:cxn>
                <a:cxn ang="0">
                  <a:pos x="13" y="15"/>
                </a:cxn>
                <a:cxn ang="0">
                  <a:pos x="52" y="48"/>
                </a:cxn>
                <a:cxn ang="0">
                  <a:pos x="48" y="45"/>
                </a:cxn>
                <a:cxn ang="0">
                  <a:pos x="45" y="35"/>
                </a:cxn>
                <a:cxn ang="0">
                  <a:pos x="45" y="19"/>
                </a:cxn>
                <a:cxn ang="0">
                  <a:pos x="51" y="8"/>
                </a:cxn>
                <a:cxn ang="0">
                  <a:pos x="59" y="7"/>
                </a:cxn>
                <a:cxn ang="0">
                  <a:pos x="63" y="9"/>
                </a:cxn>
                <a:cxn ang="0">
                  <a:pos x="66" y="19"/>
                </a:cxn>
                <a:cxn ang="0">
                  <a:pos x="66" y="38"/>
                </a:cxn>
                <a:cxn ang="0">
                  <a:pos x="61" y="48"/>
                </a:cxn>
                <a:cxn ang="0">
                  <a:pos x="13" y="15"/>
                </a:cxn>
                <a:cxn ang="0">
                  <a:pos x="93" y="1"/>
                </a:cxn>
                <a:cxn ang="0">
                  <a:pos x="85" y="7"/>
                </a:cxn>
                <a:cxn ang="0">
                  <a:pos x="81" y="19"/>
                </a:cxn>
                <a:cxn ang="0">
                  <a:pos x="81" y="38"/>
                </a:cxn>
                <a:cxn ang="0">
                  <a:pos x="87" y="51"/>
                </a:cxn>
                <a:cxn ang="0">
                  <a:pos x="93" y="55"/>
                </a:cxn>
                <a:cxn ang="0">
                  <a:pos x="103" y="55"/>
                </a:cxn>
                <a:cxn ang="0">
                  <a:pos x="111" y="49"/>
                </a:cxn>
                <a:cxn ang="0">
                  <a:pos x="115" y="37"/>
                </a:cxn>
                <a:cxn ang="0">
                  <a:pos x="115" y="16"/>
                </a:cxn>
                <a:cxn ang="0">
                  <a:pos x="110" y="5"/>
                </a:cxn>
                <a:cxn ang="0">
                  <a:pos x="103" y="0"/>
                </a:cxn>
                <a:cxn ang="0">
                  <a:pos x="13" y="15"/>
                </a:cxn>
                <a:cxn ang="0">
                  <a:pos x="95" y="48"/>
                </a:cxn>
                <a:cxn ang="0">
                  <a:pos x="91" y="45"/>
                </a:cxn>
                <a:cxn ang="0">
                  <a:pos x="88" y="35"/>
                </a:cxn>
                <a:cxn ang="0">
                  <a:pos x="88" y="19"/>
                </a:cxn>
                <a:cxn ang="0">
                  <a:pos x="93" y="8"/>
                </a:cxn>
                <a:cxn ang="0">
                  <a:pos x="102" y="7"/>
                </a:cxn>
                <a:cxn ang="0">
                  <a:pos x="106" y="9"/>
                </a:cxn>
                <a:cxn ang="0">
                  <a:pos x="109" y="19"/>
                </a:cxn>
                <a:cxn ang="0">
                  <a:pos x="109" y="38"/>
                </a:cxn>
                <a:cxn ang="0">
                  <a:pos x="103" y="48"/>
                </a:cxn>
                <a:cxn ang="0">
                  <a:pos x="13" y="15"/>
                </a:cxn>
              </a:cxnLst>
              <a:rect l="0" t="0" r="r" b="b"/>
              <a:pathLst>
                <a:path w="117" h="55">
                  <a:moveTo>
                    <a:pt x="13" y="15"/>
                  </a:moveTo>
                  <a:lnTo>
                    <a:pt x="13" y="53"/>
                  </a:lnTo>
                  <a:lnTo>
                    <a:pt x="19" y="53"/>
                  </a:lnTo>
                  <a:lnTo>
                    <a:pt x="19" y="0"/>
                  </a:lnTo>
                  <a:lnTo>
                    <a:pt x="14" y="0"/>
                  </a:lnTo>
                  <a:lnTo>
                    <a:pt x="13" y="5"/>
                  </a:lnTo>
                  <a:lnTo>
                    <a:pt x="10" y="8"/>
                  </a:lnTo>
                  <a:lnTo>
                    <a:pt x="6" y="9"/>
                  </a:lnTo>
                  <a:lnTo>
                    <a:pt x="0" y="11"/>
                  </a:lnTo>
                  <a:lnTo>
                    <a:pt x="0" y="15"/>
                  </a:lnTo>
                  <a:lnTo>
                    <a:pt x="11" y="15"/>
                  </a:lnTo>
                  <a:lnTo>
                    <a:pt x="13" y="15"/>
                  </a:lnTo>
                  <a:lnTo>
                    <a:pt x="55" y="0"/>
                  </a:lnTo>
                  <a:lnTo>
                    <a:pt x="51" y="1"/>
                  </a:lnTo>
                  <a:lnTo>
                    <a:pt x="45" y="3"/>
                  </a:lnTo>
                  <a:lnTo>
                    <a:pt x="43" y="7"/>
                  </a:lnTo>
                  <a:lnTo>
                    <a:pt x="40" y="12"/>
                  </a:lnTo>
                  <a:lnTo>
                    <a:pt x="39" y="19"/>
                  </a:lnTo>
                  <a:lnTo>
                    <a:pt x="37" y="27"/>
                  </a:lnTo>
                  <a:lnTo>
                    <a:pt x="39" y="38"/>
                  </a:lnTo>
                  <a:lnTo>
                    <a:pt x="41" y="46"/>
                  </a:lnTo>
                  <a:lnTo>
                    <a:pt x="44" y="51"/>
                  </a:lnTo>
                  <a:lnTo>
                    <a:pt x="47" y="53"/>
                  </a:lnTo>
                  <a:lnTo>
                    <a:pt x="51" y="55"/>
                  </a:lnTo>
                  <a:lnTo>
                    <a:pt x="55" y="55"/>
                  </a:lnTo>
                  <a:lnTo>
                    <a:pt x="61" y="55"/>
                  </a:lnTo>
                  <a:lnTo>
                    <a:pt x="65" y="52"/>
                  </a:lnTo>
                  <a:lnTo>
                    <a:pt x="69" y="49"/>
                  </a:lnTo>
                  <a:lnTo>
                    <a:pt x="71" y="45"/>
                  </a:lnTo>
                  <a:lnTo>
                    <a:pt x="73" y="37"/>
                  </a:lnTo>
                  <a:lnTo>
                    <a:pt x="74" y="27"/>
                  </a:lnTo>
                  <a:lnTo>
                    <a:pt x="73" y="16"/>
                  </a:lnTo>
                  <a:lnTo>
                    <a:pt x="70" y="8"/>
                  </a:lnTo>
                  <a:lnTo>
                    <a:pt x="67" y="5"/>
                  </a:lnTo>
                  <a:lnTo>
                    <a:pt x="65" y="3"/>
                  </a:lnTo>
                  <a:lnTo>
                    <a:pt x="61" y="0"/>
                  </a:lnTo>
                  <a:lnTo>
                    <a:pt x="55" y="0"/>
                  </a:lnTo>
                  <a:lnTo>
                    <a:pt x="13" y="15"/>
                  </a:lnTo>
                  <a:lnTo>
                    <a:pt x="55" y="49"/>
                  </a:lnTo>
                  <a:lnTo>
                    <a:pt x="52" y="48"/>
                  </a:lnTo>
                  <a:lnTo>
                    <a:pt x="50" y="46"/>
                  </a:lnTo>
                  <a:lnTo>
                    <a:pt x="48" y="45"/>
                  </a:lnTo>
                  <a:lnTo>
                    <a:pt x="47" y="41"/>
                  </a:lnTo>
                  <a:lnTo>
                    <a:pt x="45" y="35"/>
                  </a:lnTo>
                  <a:lnTo>
                    <a:pt x="44" y="29"/>
                  </a:lnTo>
                  <a:lnTo>
                    <a:pt x="45" y="19"/>
                  </a:lnTo>
                  <a:lnTo>
                    <a:pt x="47" y="12"/>
                  </a:lnTo>
                  <a:lnTo>
                    <a:pt x="51" y="8"/>
                  </a:lnTo>
                  <a:lnTo>
                    <a:pt x="56" y="7"/>
                  </a:lnTo>
                  <a:lnTo>
                    <a:pt x="59" y="7"/>
                  </a:lnTo>
                  <a:lnTo>
                    <a:pt x="62" y="8"/>
                  </a:lnTo>
                  <a:lnTo>
                    <a:pt x="63" y="9"/>
                  </a:lnTo>
                  <a:lnTo>
                    <a:pt x="65" y="12"/>
                  </a:lnTo>
                  <a:lnTo>
                    <a:pt x="66" y="19"/>
                  </a:lnTo>
                  <a:lnTo>
                    <a:pt x="67" y="27"/>
                  </a:lnTo>
                  <a:lnTo>
                    <a:pt x="66" y="38"/>
                  </a:lnTo>
                  <a:lnTo>
                    <a:pt x="63" y="44"/>
                  </a:lnTo>
                  <a:lnTo>
                    <a:pt x="61" y="48"/>
                  </a:lnTo>
                  <a:lnTo>
                    <a:pt x="55" y="49"/>
                  </a:lnTo>
                  <a:lnTo>
                    <a:pt x="13" y="15"/>
                  </a:lnTo>
                  <a:lnTo>
                    <a:pt x="98" y="0"/>
                  </a:lnTo>
                  <a:lnTo>
                    <a:pt x="93" y="1"/>
                  </a:lnTo>
                  <a:lnTo>
                    <a:pt x="88" y="3"/>
                  </a:lnTo>
                  <a:lnTo>
                    <a:pt x="85" y="7"/>
                  </a:lnTo>
                  <a:lnTo>
                    <a:pt x="82" y="12"/>
                  </a:lnTo>
                  <a:lnTo>
                    <a:pt x="81" y="19"/>
                  </a:lnTo>
                  <a:lnTo>
                    <a:pt x="80" y="27"/>
                  </a:lnTo>
                  <a:lnTo>
                    <a:pt x="81" y="38"/>
                  </a:lnTo>
                  <a:lnTo>
                    <a:pt x="84" y="46"/>
                  </a:lnTo>
                  <a:lnTo>
                    <a:pt x="87" y="51"/>
                  </a:lnTo>
                  <a:lnTo>
                    <a:pt x="89" y="53"/>
                  </a:lnTo>
                  <a:lnTo>
                    <a:pt x="93" y="55"/>
                  </a:lnTo>
                  <a:lnTo>
                    <a:pt x="98" y="55"/>
                  </a:lnTo>
                  <a:lnTo>
                    <a:pt x="103" y="55"/>
                  </a:lnTo>
                  <a:lnTo>
                    <a:pt x="107" y="52"/>
                  </a:lnTo>
                  <a:lnTo>
                    <a:pt x="111" y="49"/>
                  </a:lnTo>
                  <a:lnTo>
                    <a:pt x="114" y="45"/>
                  </a:lnTo>
                  <a:lnTo>
                    <a:pt x="115" y="37"/>
                  </a:lnTo>
                  <a:lnTo>
                    <a:pt x="117" y="27"/>
                  </a:lnTo>
                  <a:lnTo>
                    <a:pt x="115" y="16"/>
                  </a:lnTo>
                  <a:lnTo>
                    <a:pt x="113" y="8"/>
                  </a:lnTo>
                  <a:lnTo>
                    <a:pt x="110" y="5"/>
                  </a:lnTo>
                  <a:lnTo>
                    <a:pt x="107" y="3"/>
                  </a:lnTo>
                  <a:lnTo>
                    <a:pt x="103" y="0"/>
                  </a:lnTo>
                  <a:lnTo>
                    <a:pt x="98" y="0"/>
                  </a:lnTo>
                  <a:lnTo>
                    <a:pt x="13" y="15"/>
                  </a:lnTo>
                  <a:lnTo>
                    <a:pt x="98" y="49"/>
                  </a:lnTo>
                  <a:lnTo>
                    <a:pt x="95" y="48"/>
                  </a:lnTo>
                  <a:lnTo>
                    <a:pt x="92" y="46"/>
                  </a:lnTo>
                  <a:lnTo>
                    <a:pt x="91" y="45"/>
                  </a:lnTo>
                  <a:lnTo>
                    <a:pt x="89" y="41"/>
                  </a:lnTo>
                  <a:lnTo>
                    <a:pt x="88" y="35"/>
                  </a:lnTo>
                  <a:lnTo>
                    <a:pt x="87" y="29"/>
                  </a:lnTo>
                  <a:lnTo>
                    <a:pt x="88" y="19"/>
                  </a:lnTo>
                  <a:lnTo>
                    <a:pt x="89" y="12"/>
                  </a:lnTo>
                  <a:lnTo>
                    <a:pt x="93" y="8"/>
                  </a:lnTo>
                  <a:lnTo>
                    <a:pt x="99" y="7"/>
                  </a:lnTo>
                  <a:lnTo>
                    <a:pt x="102" y="7"/>
                  </a:lnTo>
                  <a:lnTo>
                    <a:pt x="104" y="8"/>
                  </a:lnTo>
                  <a:lnTo>
                    <a:pt x="106" y="9"/>
                  </a:lnTo>
                  <a:lnTo>
                    <a:pt x="107" y="12"/>
                  </a:lnTo>
                  <a:lnTo>
                    <a:pt x="109" y="19"/>
                  </a:lnTo>
                  <a:lnTo>
                    <a:pt x="110" y="27"/>
                  </a:lnTo>
                  <a:lnTo>
                    <a:pt x="109" y="38"/>
                  </a:lnTo>
                  <a:lnTo>
                    <a:pt x="106" y="44"/>
                  </a:lnTo>
                  <a:lnTo>
                    <a:pt x="103" y="48"/>
                  </a:lnTo>
                  <a:lnTo>
                    <a:pt x="98" y="49"/>
                  </a:lnTo>
                  <a:lnTo>
                    <a:pt x="13" y="15"/>
                  </a:lnTo>
                  <a:close/>
                </a:path>
              </a:pathLst>
            </a:custGeom>
            <a:solidFill>
              <a:srgbClr val="000000"/>
            </a:solidFill>
            <a:ln w="9525">
              <a:noFill/>
              <a:round/>
              <a:headEnd/>
              <a:tailEnd/>
            </a:ln>
          </p:spPr>
          <p:txBody>
            <a:bodyPr/>
            <a:lstStyle/>
            <a:p>
              <a:endParaRPr lang="en-US"/>
            </a:p>
          </p:txBody>
        </p:sp>
        <p:sp>
          <p:nvSpPr>
            <p:cNvPr id="53282" name="Line 34"/>
            <p:cNvSpPr>
              <a:spLocks noChangeShapeType="1"/>
            </p:cNvSpPr>
            <p:nvPr/>
          </p:nvSpPr>
          <p:spPr bwMode="auto">
            <a:xfrm flipV="1">
              <a:off x="4539" y="3872"/>
              <a:ext cx="1" cy="59"/>
            </a:xfrm>
            <a:prstGeom prst="line">
              <a:avLst/>
            </a:prstGeom>
            <a:noFill/>
            <a:ln w="7938">
              <a:solidFill>
                <a:srgbClr val="000000"/>
              </a:solidFill>
              <a:round/>
              <a:headEnd/>
              <a:tailEnd/>
            </a:ln>
          </p:spPr>
          <p:txBody>
            <a:bodyPr/>
            <a:lstStyle/>
            <a:p>
              <a:endParaRPr lang="en-US"/>
            </a:p>
          </p:txBody>
        </p:sp>
        <p:sp>
          <p:nvSpPr>
            <p:cNvPr id="53283" name="Freeform 35"/>
            <p:cNvSpPr>
              <a:spLocks/>
            </p:cNvSpPr>
            <p:nvPr/>
          </p:nvSpPr>
          <p:spPr bwMode="auto">
            <a:xfrm>
              <a:off x="4496" y="3963"/>
              <a:ext cx="79" cy="55"/>
            </a:xfrm>
            <a:custGeom>
              <a:avLst/>
              <a:gdLst/>
              <a:ahLst/>
              <a:cxnLst>
                <a:cxn ang="0">
                  <a:pos x="15" y="22"/>
                </a:cxn>
                <a:cxn ang="0">
                  <a:pos x="9" y="18"/>
                </a:cxn>
                <a:cxn ang="0">
                  <a:pos x="9" y="11"/>
                </a:cxn>
                <a:cxn ang="0">
                  <a:pos x="13" y="7"/>
                </a:cxn>
                <a:cxn ang="0">
                  <a:pos x="21" y="7"/>
                </a:cxn>
                <a:cxn ang="0">
                  <a:pos x="27" y="11"/>
                </a:cxn>
                <a:cxn ang="0">
                  <a:pos x="27" y="18"/>
                </a:cxn>
                <a:cxn ang="0">
                  <a:pos x="21" y="22"/>
                </a:cxn>
                <a:cxn ang="0">
                  <a:pos x="17" y="22"/>
                </a:cxn>
                <a:cxn ang="0">
                  <a:pos x="13" y="48"/>
                </a:cxn>
                <a:cxn ang="0">
                  <a:pos x="8" y="42"/>
                </a:cxn>
                <a:cxn ang="0">
                  <a:pos x="8" y="34"/>
                </a:cxn>
                <a:cxn ang="0">
                  <a:pos x="13" y="29"/>
                </a:cxn>
                <a:cxn ang="0">
                  <a:pos x="21" y="29"/>
                </a:cxn>
                <a:cxn ang="0">
                  <a:pos x="28" y="34"/>
                </a:cxn>
                <a:cxn ang="0">
                  <a:pos x="28" y="44"/>
                </a:cxn>
                <a:cxn ang="0">
                  <a:pos x="23" y="48"/>
                </a:cxn>
                <a:cxn ang="0">
                  <a:pos x="17" y="22"/>
                </a:cxn>
                <a:cxn ang="0">
                  <a:pos x="5" y="27"/>
                </a:cxn>
                <a:cxn ang="0">
                  <a:pos x="0" y="34"/>
                </a:cxn>
                <a:cxn ang="0">
                  <a:pos x="1" y="45"/>
                </a:cxn>
                <a:cxn ang="0">
                  <a:pos x="5" y="51"/>
                </a:cxn>
                <a:cxn ang="0">
                  <a:pos x="17" y="55"/>
                </a:cxn>
                <a:cxn ang="0">
                  <a:pos x="31" y="51"/>
                </a:cxn>
                <a:cxn ang="0">
                  <a:pos x="37" y="38"/>
                </a:cxn>
                <a:cxn ang="0">
                  <a:pos x="32" y="29"/>
                </a:cxn>
                <a:cxn ang="0">
                  <a:pos x="31" y="22"/>
                </a:cxn>
                <a:cxn ang="0">
                  <a:pos x="34" y="13"/>
                </a:cxn>
                <a:cxn ang="0">
                  <a:pos x="30" y="4"/>
                </a:cxn>
                <a:cxn ang="0">
                  <a:pos x="17" y="0"/>
                </a:cxn>
                <a:cxn ang="0">
                  <a:pos x="5" y="4"/>
                </a:cxn>
                <a:cxn ang="0">
                  <a:pos x="1" y="15"/>
                </a:cxn>
                <a:cxn ang="0">
                  <a:pos x="4" y="22"/>
                </a:cxn>
                <a:cxn ang="0">
                  <a:pos x="17" y="22"/>
                </a:cxn>
                <a:cxn ang="0">
                  <a:pos x="54" y="1"/>
                </a:cxn>
                <a:cxn ang="0">
                  <a:pos x="46" y="7"/>
                </a:cxn>
                <a:cxn ang="0">
                  <a:pos x="42" y="19"/>
                </a:cxn>
                <a:cxn ang="0">
                  <a:pos x="42" y="38"/>
                </a:cxn>
                <a:cxn ang="0">
                  <a:pos x="49" y="51"/>
                </a:cxn>
                <a:cxn ang="0">
                  <a:pos x="56" y="55"/>
                </a:cxn>
                <a:cxn ang="0">
                  <a:pos x="65" y="55"/>
                </a:cxn>
                <a:cxn ang="0">
                  <a:pos x="72" y="49"/>
                </a:cxn>
                <a:cxn ang="0">
                  <a:pos x="78" y="37"/>
                </a:cxn>
                <a:cxn ang="0">
                  <a:pos x="78" y="16"/>
                </a:cxn>
                <a:cxn ang="0">
                  <a:pos x="72" y="5"/>
                </a:cxn>
                <a:cxn ang="0">
                  <a:pos x="65" y="0"/>
                </a:cxn>
                <a:cxn ang="0">
                  <a:pos x="17" y="22"/>
                </a:cxn>
                <a:cxn ang="0">
                  <a:pos x="57" y="48"/>
                </a:cxn>
                <a:cxn ang="0">
                  <a:pos x="52" y="45"/>
                </a:cxn>
                <a:cxn ang="0">
                  <a:pos x="49" y="35"/>
                </a:cxn>
                <a:cxn ang="0">
                  <a:pos x="50" y="19"/>
                </a:cxn>
                <a:cxn ang="0">
                  <a:pos x="56" y="8"/>
                </a:cxn>
                <a:cxn ang="0">
                  <a:pos x="63" y="7"/>
                </a:cxn>
                <a:cxn ang="0">
                  <a:pos x="68" y="9"/>
                </a:cxn>
                <a:cxn ang="0">
                  <a:pos x="71" y="19"/>
                </a:cxn>
                <a:cxn ang="0">
                  <a:pos x="71" y="38"/>
                </a:cxn>
                <a:cxn ang="0">
                  <a:pos x="64" y="48"/>
                </a:cxn>
                <a:cxn ang="0">
                  <a:pos x="17" y="22"/>
                </a:cxn>
              </a:cxnLst>
              <a:rect l="0" t="0" r="r" b="b"/>
              <a:pathLst>
                <a:path w="79" h="55">
                  <a:moveTo>
                    <a:pt x="17" y="22"/>
                  </a:moveTo>
                  <a:lnTo>
                    <a:pt x="15" y="22"/>
                  </a:lnTo>
                  <a:lnTo>
                    <a:pt x="11" y="20"/>
                  </a:lnTo>
                  <a:lnTo>
                    <a:pt x="9" y="18"/>
                  </a:lnTo>
                  <a:lnTo>
                    <a:pt x="8" y="15"/>
                  </a:lnTo>
                  <a:lnTo>
                    <a:pt x="9" y="11"/>
                  </a:lnTo>
                  <a:lnTo>
                    <a:pt x="11" y="8"/>
                  </a:lnTo>
                  <a:lnTo>
                    <a:pt x="13" y="7"/>
                  </a:lnTo>
                  <a:lnTo>
                    <a:pt x="17" y="7"/>
                  </a:lnTo>
                  <a:lnTo>
                    <a:pt x="21" y="7"/>
                  </a:lnTo>
                  <a:lnTo>
                    <a:pt x="24" y="8"/>
                  </a:lnTo>
                  <a:lnTo>
                    <a:pt x="27" y="11"/>
                  </a:lnTo>
                  <a:lnTo>
                    <a:pt x="27" y="13"/>
                  </a:lnTo>
                  <a:lnTo>
                    <a:pt x="27" y="18"/>
                  </a:lnTo>
                  <a:lnTo>
                    <a:pt x="24" y="20"/>
                  </a:lnTo>
                  <a:lnTo>
                    <a:pt x="21" y="22"/>
                  </a:lnTo>
                  <a:lnTo>
                    <a:pt x="19" y="22"/>
                  </a:lnTo>
                  <a:lnTo>
                    <a:pt x="17" y="22"/>
                  </a:lnTo>
                  <a:lnTo>
                    <a:pt x="17" y="49"/>
                  </a:lnTo>
                  <a:lnTo>
                    <a:pt x="13" y="48"/>
                  </a:lnTo>
                  <a:lnTo>
                    <a:pt x="9" y="46"/>
                  </a:lnTo>
                  <a:lnTo>
                    <a:pt x="8" y="42"/>
                  </a:lnTo>
                  <a:lnTo>
                    <a:pt x="6" y="38"/>
                  </a:lnTo>
                  <a:lnTo>
                    <a:pt x="8" y="34"/>
                  </a:lnTo>
                  <a:lnTo>
                    <a:pt x="9" y="31"/>
                  </a:lnTo>
                  <a:lnTo>
                    <a:pt x="13" y="29"/>
                  </a:lnTo>
                  <a:lnTo>
                    <a:pt x="17" y="29"/>
                  </a:lnTo>
                  <a:lnTo>
                    <a:pt x="21" y="29"/>
                  </a:lnTo>
                  <a:lnTo>
                    <a:pt x="26" y="31"/>
                  </a:lnTo>
                  <a:lnTo>
                    <a:pt x="28" y="34"/>
                  </a:lnTo>
                  <a:lnTo>
                    <a:pt x="28" y="38"/>
                  </a:lnTo>
                  <a:lnTo>
                    <a:pt x="28" y="44"/>
                  </a:lnTo>
                  <a:lnTo>
                    <a:pt x="26" y="46"/>
                  </a:lnTo>
                  <a:lnTo>
                    <a:pt x="23" y="48"/>
                  </a:lnTo>
                  <a:lnTo>
                    <a:pt x="17" y="49"/>
                  </a:lnTo>
                  <a:lnTo>
                    <a:pt x="17" y="22"/>
                  </a:lnTo>
                  <a:lnTo>
                    <a:pt x="9" y="24"/>
                  </a:lnTo>
                  <a:lnTo>
                    <a:pt x="5" y="27"/>
                  </a:lnTo>
                  <a:lnTo>
                    <a:pt x="1" y="30"/>
                  </a:lnTo>
                  <a:lnTo>
                    <a:pt x="0" y="34"/>
                  </a:lnTo>
                  <a:lnTo>
                    <a:pt x="0" y="38"/>
                  </a:lnTo>
                  <a:lnTo>
                    <a:pt x="1" y="45"/>
                  </a:lnTo>
                  <a:lnTo>
                    <a:pt x="2" y="48"/>
                  </a:lnTo>
                  <a:lnTo>
                    <a:pt x="5" y="51"/>
                  </a:lnTo>
                  <a:lnTo>
                    <a:pt x="11" y="55"/>
                  </a:lnTo>
                  <a:lnTo>
                    <a:pt x="17" y="55"/>
                  </a:lnTo>
                  <a:lnTo>
                    <a:pt x="26" y="53"/>
                  </a:lnTo>
                  <a:lnTo>
                    <a:pt x="31" y="51"/>
                  </a:lnTo>
                  <a:lnTo>
                    <a:pt x="35" y="45"/>
                  </a:lnTo>
                  <a:lnTo>
                    <a:pt x="37" y="38"/>
                  </a:lnTo>
                  <a:lnTo>
                    <a:pt x="35" y="33"/>
                  </a:lnTo>
                  <a:lnTo>
                    <a:pt x="32" y="29"/>
                  </a:lnTo>
                  <a:lnTo>
                    <a:pt x="27" y="24"/>
                  </a:lnTo>
                  <a:lnTo>
                    <a:pt x="31" y="22"/>
                  </a:lnTo>
                  <a:lnTo>
                    <a:pt x="34" y="18"/>
                  </a:lnTo>
                  <a:lnTo>
                    <a:pt x="34" y="13"/>
                  </a:lnTo>
                  <a:lnTo>
                    <a:pt x="32" y="8"/>
                  </a:lnTo>
                  <a:lnTo>
                    <a:pt x="30" y="4"/>
                  </a:lnTo>
                  <a:lnTo>
                    <a:pt x="24" y="1"/>
                  </a:lnTo>
                  <a:lnTo>
                    <a:pt x="17" y="0"/>
                  </a:lnTo>
                  <a:lnTo>
                    <a:pt x="11" y="1"/>
                  </a:lnTo>
                  <a:lnTo>
                    <a:pt x="5" y="4"/>
                  </a:lnTo>
                  <a:lnTo>
                    <a:pt x="2" y="9"/>
                  </a:lnTo>
                  <a:lnTo>
                    <a:pt x="1" y="15"/>
                  </a:lnTo>
                  <a:lnTo>
                    <a:pt x="2" y="19"/>
                  </a:lnTo>
                  <a:lnTo>
                    <a:pt x="4" y="22"/>
                  </a:lnTo>
                  <a:lnTo>
                    <a:pt x="9" y="24"/>
                  </a:lnTo>
                  <a:lnTo>
                    <a:pt x="17" y="22"/>
                  </a:lnTo>
                  <a:lnTo>
                    <a:pt x="60" y="0"/>
                  </a:lnTo>
                  <a:lnTo>
                    <a:pt x="54" y="1"/>
                  </a:lnTo>
                  <a:lnTo>
                    <a:pt x="50" y="3"/>
                  </a:lnTo>
                  <a:lnTo>
                    <a:pt x="46" y="7"/>
                  </a:lnTo>
                  <a:lnTo>
                    <a:pt x="43" y="12"/>
                  </a:lnTo>
                  <a:lnTo>
                    <a:pt x="42" y="19"/>
                  </a:lnTo>
                  <a:lnTo>
                    <a:pt x="42" y="27"/>
                  </a:lnTo>
                  <a:lnTo>
                    <a:pt x="42" y="38"/>
                  </a:lnTo>
                  <a:lnTo>
                    <a:pt x="46" y="46"/>
                  </a:lnTo>
                  <a:lnTo>
                    <a:pt x="49" y="51"/>
                  </a:lnTo>
                  <a:lnTo>
                    <a:pt x="52" y="53"/>
                  </a:lnTo>
                  <a:lnTo>
                    <a:pt x="56" y="55"/>
                  </a:lnTo>
                  <a:lnTo>
                    <a:pt x="60" y="55"/>
                  </a:lnTo>
                  <a:lnTo>
                    <a:pt x="65" y="55"/>
                  </a:lnTo>
                  <a:lnTo>
                    <a:pt x="69" y="52"/>
                  </a:lnTo>
                  <a:lnTo>
                    <a:pt x="72" y="49"/>
                  </a:lnTo>
                  <a:lnTo>
                    <a:pt x="75" y="45"/>
                  </a:lnTo>
                  <a:lnTo>
                    <a:pt x="78" y="37"/>
                  </a:lnTo>
                  <a:lnTo>
                    <a:pt x="79" y="27"/>
                  </a:lnTo>
                  <a:lnTo>
                    <a:pt x="78" y="16"/>
                  </a:lnTo>
                  <a:lnTo>
                    <a:pt x="75" y="8"/>
                  </a:lnTo>
                  <a:lnTo>
                    <a:pt x="72" y="5"/>
                  </a:lnTo>
                  <a:lnTo>
                    <a:pt x="69" y="3"/>
                  </a:lnTo>
                  <a:lnTo>
                    <a:pt x="65" y="0"/>
                  </a:lnTo>
                  <a:lnTo>
                    <a:pt x="60" y="0"/>
                  </a:lnTo>
                  <a:lnTo>
                    <a:pt x="17" y="22"/>
                  </a:lnTo>
                  <a:lnTo>
                    <a:pt x="60" y="49"/>
                  </a:lnTo>
                  <a:lnTo>
                    <a:pt x="57" y="48"/>
                  </a:lnTo>
                  <a:lnTo>
                    <a:pt x="54" y="46"/>
                  </a:lnTo>
                  <a:lnTo>
                    <a:pt x="52" y="45"/>
                  </a:lnTo>
                  <a:lnTo>
                    <a:pt x="50" y="41"/>
                  </a:lnTo>
                  <a:lnTo>
                    <a:pt x="49" y="35"/>
                  </a:lnTo>
                  <a:lnTo>
                    <a:pt x="49" y="29"/>
                  </a:lnTo>
                  <a:lnTo>
                    <a:pt x="50" y="19"/>
                  </a:lnTo>
                  <a:lnTo>
                    <a:pt x="52" y="12"/>
                  </a:lnTo>
                  <a:lnTo>
                    <a:pt x="56" y="8"/>
                  </a:lnTo>
                  <a:lnTo>
                    <a:pt x="60" y="7"/>
                  </a:lnTo>
                  <a:lnTo>
                    <a:pt x="63" y="7"/>
                  </a:lnTo>
                  <a:lnTo>
                    <a:pt x="65" y="8"/>
                  </a:lnTo>
                  <a:lnTo>
                    <a:pt x="68" y="9"/>
                  </a:lnTo>
                  <a:lnTo>
                    <a:pt x="69" y="12"/>
                  </a:lnTo>
                  <a:lnTo>
                    <a:pt x="71" y="19"/>
                  </a:lnTo>
                  <a:lnTo>
                    <a:pt x="71" y="27"/>
                  </a:lnTo>
                  <a:lnTo>
                    <a:pt x="71" y="38"/>
                  </a:lnTo>
                  <a:lnTo>
                    <a:pt x="68" y="44"/>
                  </a:lnTo>
                  <a:lnTo>
                    <a:pt x="64" y="48"/>
                  </a:lnTo>
                  <a:lnTo>
                    <a:pt x="60" y="49"/>
                  </a:lnTo>
                  <a:lnTo>
                    <a:pt x="17" y="22"/>
                  </a:lnTo>
                  <a:close/>
                </a:path>
              </a:pathLst>
            </a:custGeom>
            <a:solidFill>
              <a:srgbClr val="000000"/>
            </a:solidFill>
            <a:ln w="9525">
              <a:noFill/>
              <a:round/>
              <a:headEnd/>
              <a:tailEnd/>
            </a:ln>
          </p:spPr>
          <p:txBody>
            <a:bodyPr/>
            <a:lstStyle/>
            <a:p>
              <a:endParaRPr lang="en-US"/>
            </a:p>
          </p:txBody>
        </p:sp>
        <p:sp>
          <p:nvSpPr>
            <p:cNvPr id="53284" name="Line 36"/>
            <p:cNvSpPr>
              <a:spLocks noChangeShapeType="1"/>
            </p:cNvSpPr>
            <p:nvPr/>
          </p:nvSpPr>
          <p:spPr bwMode="auto">
            <a:xfrm flipV="1">
              <a:off x="4236" y="3872"/>
              <a:ext cx="1" cy="59"/>
            </a:xfrm>
            <a:prstGeom prst="line">
              <a:avLst/>
            </a:prstGeom>
            <a:noFill/>
            <a:ln w="7938">
              <a:solidFill>
                <a:srgbClr val="000000"/>
              </a:solidFill>
              <a:round/>
              <a:headEnd/>
              <a:tailEnd/>
            </a:ln>
          </p:spPr>
          <p:txBody>
            <a:bodyPr/>
            <a:lstStyle/>
            <a:p>
              <a:endParaRPr lang="en-US"/>
            </a:p>
          </p:txBody>
        </p:sp>
        <p:sp>
          <p:nvSpPr>
            <p:cNvPr id="53285" name="Freeform 37"/>
            <p:cNvSpPr>
              <a:spLocks/>
            </p:cNvSpPr>
            <p:nvPr/>
          </p:nvSpPr>
          <p:spPr bwMode="auto">
            <a:xfrm>
              <a:off x="4194" y="3963"/>
              <a:ext cx="79" cy="55"/>
            </a:xfrm>
            <a:custGeom>
              <a:avLst/>
              <a:gdLst/>
              <a:ahLst/>
              <a:cxnLst>
                <a:cxn ang="0">
                  <a:pos x="14" y="1"/>
                </a:cxn>
                <a:cxn ang="0">
                  <a:pos x="5" y="7"/>
                </a:cxn>
                <a:cxn ang="0">
                  <a:pos x="1" y="20"/>
                </a:cxn>
                <a:cxn ang="0">
                  <a:pos x="1" y="42"/>
                </a:cxn>
                <a:cxn ang="0">
                  <a:pos x="5" y="49"/>
                </a:cxn>
                <a:cxn ang="0">
                  <a:pos x="19" y="55"/>
                </a:cxn>
                <a:cxn ang="0">
                  <a:pos x="30" y="52"/>
                </a:cxn>
                <a:cxn ang="0">
                  <a:pos x="35" y="44"/>
                </a:cxn>
                <a:cxn ang="0">
                  <a:pos x="35" y="29"/>
                </a:cxn>
                <a:cxn ang="0">
                  <a:pos x="26" y="20"/>
                </a:cxn>
                <a:cxn ang="0">
                  <a:pos x="14" y="20"/>
                </a:cxn>
                <a:cxn ang="0">
                  <a:pos x="7" y="26"/>
                </a:cxn>
                <a:cxn ang="0">
                  <a:pos x="11" y="11"/>
                </a:cxn>
                <a:cxn ang="0">
                  <a:pos x="20" y="5"/>
                </a:cxn>
                <a:cxn ang="0">
                  <a:pos x="27" y="9"/>
                </a:cxn>
                <a:cxn ang="0">
                  <a:pos x="35" y="13"/>
                </a:cxn>
                <a:cxn ang="0">
                  <a:pos x="33" y="4"/>
                </a:cxn>
                <a:cxn ang="0">
                  <a:pos x="27" y="1"/>
                </a:cxn>
                <a:cxn ang="0">
                  <a:pos x="20" y="0"/>
                </a:cxn>
                <a:cxn ang="0">
                  <a:pos x="15" y="48"/>
                </a:cxn>
                <a:cxn ang="0">
                  <a:pos x="8" y="42"/>
                </a:cxn>
                <a:cxn ang="0">
                  <a:pos x="9" y="31"/>
                </a:cxn>
                <a:cxn ang="0">
                  <a:pos x="15" y="26"/>
                </a:cxn>
                <a:cxn ang="0">
                  <a:pos x="25" y="26"/>
                </a:cxn>
                <a:cxn ang="0">
                  <a:pos x="29" y="33"/>
                </a:cxn>
                <a:cxn ang="0">
                  <a:pos x="29" y="41"/>
                </a:cxn>
                <a:cxn ang="0">
                  <a:pos x="25" y="48"/>
                </a:cxn>
                <a:cxn ang="0">
                  <a:pos x="20" y="0"/>
                </a:cxn>
                <a:cxn ang="0">
                  <a:pos x="55" y="1"/>
                </a:cxn>
                <a:cxn ang="0">
                  <a:pos x="48" y="7"/>
                </a:cxn>
                <a:cxn ang="0">
                  <a:pos x="42" y="19"/>
                </a:cxn>
                <a:cxn ang="0">
                  <a:pos x="44" y="38"/>
                </a:cxn>
                <a:cxn ang="0">
                  <a:pos x="49" y="51"/>
                </a:cxn>
                <a:cxn ang="0">
                  <a:pos x="56" y="55"/>
                </a:cxn>
                <a:cxn ang="0">
                  <a:pos x="66" y="55"/>
                </a:cxn>
                <a:cxn ang="0">
                  <a:pos x="73" y="49"/>
                </a:cxn>
                <a:cxn ang="0">
                  <a:pos x="78" y="37"/>
                </a:cxn>
                <a:cxn ang="0">
                  <a:pos x="78" y="16"/>
                </a:cxn>
                <a:cxn ang="0">
                  <a:pos x="73" y="5"/>
                </a:cxn>
                <a:cxn ang="0">
                  <a:pos x="66" y="0"/>
                </a:cxn>
                <a:cxn ang="0">
                  <a:pos x="20" y="0"/>
                </a:cxn>
                <a:cxn ang="0">
                  <a:pos x="57" y="48"/>
                </a:cxn>
                <a:cxn ang="0">
                  <a:pos x="53" y="45"/>
                </a:cxn>
                <a:cxn ang="0">
                  <a:pos x="51" y="35"/>
                </a:cxn>
                <a:cxn ang="0">
                  <a:pos x="51" y="19"/>
                </a:cxn>
                <a:cxn ang="0">
                  <a:pos x="56" y="8"/>
                </a:cxn>
                <a:cxn ang="0">
                  <a:pos x="64" y="7"/>
                </a:cxn>
                <a:cxn ang="0">
                  <a:pos x="68" y="9"/>
                </a:cxn>
                <a:cxn ang="0">
                  <a:pos x="71" y="19"/>
                </a:cxn>
                <a:cxn ang="0">
                  <a:pos x="71" y="38"/>
                </a:cxn>
                <a:cxn ang="0">
                  <a:pos x="66" y="48"/>
                </a:cxn>
                <a:cxn ang="0">
                  <a:pos x="20" y="0"/>
                </a:cxn>
              </a:cxnLst>
              <a:rect l="0" t="0" r="r" b="b"/>
              <a:pathLst>
                <a:path w="79" h="55">
                  <a:moveTo>
                    <a:pt x="20" y="0"/>
                  </a:moveTo>
                  <a:lnTo>
                    <a:pt x="14" y="1"/>
                  </a:lnTo>
                  <a:lnTo>
                    <a:pt x="9" y="3"/>
                  </a:lnTo>
                  <a:lnTo>
                    <a:pt x="5" y="7"/>
                  </a:lnTo>
                  <a:lnTo>
                    <a:pt x="3" y="13"/>
                  </a:lnTo>
                  <a:lnTo>
                    <a:pt x="1" y="20"/>
                  </a:lnTo>
                  <a:lnTo>
                    <a:pt x="0" y="30"/>
                  </a:lnTo>
                  <a:lnTo>
                    <a:pt x="1" y="42"/>
                  </a:lnTo>
                  <a:lnTo>
                    <a:pt x="4" y="46"/>
                  </a:lnTo>
                  <a:lnTo>
                    <a:pt x="5" y="49"/>
                  </a:lnTo>
                  <a:lnTo>
                    <a:pt x="12" y="53"/>
                  </a:lnTo>
                  <a:lnTo>
                    <a:pt x="19" y="55"/>
                  </a:lnTo>
                  <a:lnTo>
                    <a:pt x="26" y="53"/>
                  </a:lnTo>
                  <a:lnTo>
                    <a:pt x="30" y="52"/>
                  </a:lnTo>
                  <a:lnTo>
                    <a:pt x="33" y="49"/>
                  </a:lnTo>
                  <a:lnTo>
                    <a:pt x="35" y="44"/>
                  </a:lnTo>
                  <a:lnTo>
                    <a:pt x="37" y="37"/>
                  </a:lnTo>
                  <a:lnTo>
                    <a:pt x="35" y="29"/>
                  </a:lnTo>
                  <a:lnTo>
                    <a:pt x="31" y="23"/>
                  </a:lnTo>
                  <a:lnTo>
                    <a:pt x="26" y="20"/>
                  </a:lnTo>
                  <a:lnTo>
                    <a:pt x="20" y="19"/>
                  </a:lnTo>
                  <a:lnTo>
                    <a:pt x="14" y="20"/>
                  </a:lnTo>
                  <a:lnTo>
                    <a:pt x="9" y="23"/>
                  </a:lnTo>
                  <a:lnTo>
                    <a:pt x="7" y="26"/>
                  </a:lnTo>
                  <a:lnTo>
                    <a:pt x="8" y="18"/>
                  </a:lnTo>
                  <a:lnTo>
                    <a:pt x="11" y="11"/>
                  </a:lnTo>
                  <a:lnTo>
                    <a:pt x="15" y="7"/>
                  </a:lnTo>
                  <a:lnTo>
                    <a:pt x="20" y="5"/>
                  </a:lnTo>
                  <a:lnTo>
                    <a:pt x="25" y="7"/>
                  </a:lnTo>
                  <a:lnTo>
                    <a:pt x="27" y="9"/>
                  </a:lnTo>
                  <a:lnTo>
                    <a:pt x="29" y="13"/>
                  </a:lnTo>
                  <a:lnTo>
                    <a:pt x="35" y="13"/>
                  </a:lnTo>
                  <a:lnTo>
                    <a:pt x="35" y="9"/>
                  </a:lnTo>
                  <a:lnTo>
                    <a:pt x="33" y="4"/>
                  </a:lnTo>
                  <a:lnTo>
                    <a:pt x="30" y="3"/>
                  </a:lnTo>
                  <a:lnTo>
                    <a:pt x="27" y="1"/>
                  </a:lnTo>
                  <a:lnTo>
                    <a:pt x="22" y="0"/>
                  </a:lnTo>
                  <a:lnTo>
                    <a:pt x="20" y="0"/>
                  </a:lnTo>
                  <a:lnTo>
                    <a:pt x="19" y="49"/>
                  </a:lnTo>
                  <a:lnTo>
                    <a:pt x="15" y="48"/>
                  </a:lnTo>
                  <a:lnTo>
                    <a:pt x="11" y="45"/>
                  </a:lnTo>
                  <a:lnTo>
                    <a:pt x="8" y="42"/>
                  </a:lnTo>
                  <a:lnTo>
                    <a:pt x="8" y="37"/>
                  </a:lnTo>
                  <a:lnTo>
                    <a:pt x="9" y="31"/>
                  </a:lnTo>
                  <a:lnTo>
                    <a:pt x="11" y="29"/>
                  </a:lnTo>
                  <a:lnTo>
                    <a:pt x="15" y="26"/>
                  </a:lnTo>
                  <a:lnTo>
                    <a:pt x="19" y="26"/>
                  </a:lnTo>
                  <a:lnTo>
                    <a:pt x="25" y="26"/>
                  </a:lnTo>
                  <a:lnTo>
                    <a:pt x="27" y="29"/>
                  </a:lnTo>
                  <a:lnTo>
                    <a:pt x="29" y="33"/>
                  </a:lnTo>
                  <a:lnTo>
                    <a:pt x="30" y="37"/>
                  </a:lnTo>
                  <a:lnTo>
                    <a:pt x="29" y="41"/>
                  </a:lnTo>
                  <a:lnTo>
                    <a:pt x="27" y="45"/>
                  </a:lnTo>
                  <a:lnTo>
                    <a:pt x="25" y="48"/>
                  </a:lnTo>
                  <a:lnTo>
                    <a:pt x="19" y="49"/>
                  </a:lnTo>
                  <a:lnTo>
                    <a:pt x="20" y="0"/>
                  </a:lnTo>
                  <a:lnTo>
                    <a:pt x="60" y="0"/>
                  </a:lnTo>
                  <a:lnTo>
                    <a:pt x="55" y="1"/>
                  </a:lnTo>
                  <a:lnTo>
                    <a:pt x="51" y="3"/>
                  </a:lnTo>
                  <a:lnTo>
                    <a:pt x="48" y="7"/>
                  </a:lnTo>
                  <a:lnTo>
                    <a:pt x="45" y="12"/>
                  </a:lnTo>
                  <a:lnTo>
                    <a:pt x="42" y="19"/>
                  </a:lnTo>
                  <a:lnTo>
                    <a:pt x="42" y="27"/>
                  </a:lnTo>
                  <a:lnTo>
                    <a:pt x="44" y="38"/>
                  </a:lnTo>
                  <a:lnTo>
                    <a:pt x="46" y="46"/>
                  </a:lnTo>
                  <a:lnTo>
                    <a:pt x="49" y="51"/>
                  </a:lnTo>
                  <a:lnTo>
                    <a:pt x="52" y="53"/>
                  </a:lnTo>
                  <a:lnTo>
                    <a:pt x="56" y="55"/>
                  </a:lnTo>
                  <a:lnTo>
                    <a:pt x="60" y="55"/>
                  </a:lnTo>
                  <a:lnTo>
                    <a:pt x="66" y="55"/>
                  </a:lnTo>
                  <a:lnTo>
                    <a:pt x="70" y="52"/>
                  </a:lnTo>
                  <a:lnTo>
                    <a:pt x="73" y="49"/>
                  </a:lnTo>
                  <a:lnTo>
                    <a:pt x="75" y="45"/>
                  </a:lnTo>
                  <a:lnTo>
                    <a:pt x="78" y="37"/>
                  </a:lnTo>
                  <a:lnTo>
                    <a:pt x="79" y="27"/>
                  </a:lnTo>
                  <a:lnTo>
                    <a:pt x="78" y="16"/>
                  </a:lnTo>
                  <a:lnTo>
                    <a:pt x="75" y="8"/>
                  </a:lnTo>
                  <a:lnTo>
                    <a:pt x="73" y="5"/>
                  </a:lnTo>
                  <a:lnTo>
                    <a:pt x="70" y="3"/>
                  </a:lnTo>
                  <a:lnTo>
                    <a:pt x="66" y="0"/>
                  </a:lnTo>
                  <a:lnTo>
                    <a:pt x="60" y="0"/>
                  </a:lnTo>
                  <a:lnTo>
                    <a:pt x="20" y="0"/>
                  </a:lnTo>
                  <a:lnTo>
                    <a:pt x="60" y="49"/>
                  </a:lnTo>
                  <a:lnTo>
                    <a:pt x="57" y="48"/>
                  </a:lnTo>
                  <a:lnTo>
                    <a:pt x="55" y="46"/>
                  </a:lnTo>
                  <a:lnTo>
                    <a:pt x="53" y="45"/>
                  </a:lnTo>
                  <a:lnTo>
                    <a:pt x="51" y="41"/>
                  </a:lnTo>
                  <a:lnTo>
                    <a:pt x="51" y="35"/>
                  </a:lnTo>
                  <a:lnTo>
                    <a:pt x="49" y="29"/>
                  </a:lnTo>
                  <a:lnTo>
                    <a:pt x="51" y="19"/>
                  </a:lnTo>
                  <a:lnTo>
                    <a:pt x="52" y="12"/>
                  </a:lnTo>
                  <a:lnTo>
                    <a:pt x="56" y="8"/>
                  </a:lnTo>
                  <a:lnTo>
                    <a:pt x="60" y="7"/>
                  </a:lnTo>
                  <a:lnTo>
                    <a:pt x="64" y="7"/>
                  </a:lnTo>
                  <a:lnTo>
                    <a:pt x="66" y="8"/>
                  </a:lnTo>
                  <a:lnTo>
                    <a:pt x="68" y="9"/>
                  </a:lnTo>
                  <a:lnTo>
                    <a:pt x="70" y="12"/>
                  </a:lnTo>
                  <a:lnTo>
                    <a:pt x="71" y="19"/>
                  </a:lnTo>
                  <a:lnTo>
                    <a:pt x="71" y="27"/>
                  </a:lnTo>
                  <a:lnTo>
                    <a:pt x="71" y="38"/>
                  </a:lnTo>
                  <a:lnTo>
                    <a:pt x="68" y="44"/>
                  </a:lnTo>
                  <a:lnTo>
                    <a:pt x="66" y="48"/>
                  </a:lnTo>
                  <a:lnTo>
                    <a:pt x="60" y="49"/>
                  </a:lnTo>
                  <a:lnTo>
                    <a:pt x="20" y="0"/>
                  </a:lnTo>
                  <a:close/>
                </a:path>
              </a:pathLst>
            </a:custGeom>
            <a:solidFill>
              <a:srgbClr val="000000"/>
            </a:solidFill>
            <a:ln w="9525">
              <a:noFill/>
              <a:round/>
              <a:headEnd/>
              <a:tailEnd/>
            </a:ln>
          </p:spPr>
          <p:txBody>
            <a:bodyPr/>
            <a:lstStyle/>
            <a:p>
              <a:endParaRPr lang="en-US"/>
            </a:p>
          </p:txBody>
        </p:sp>
        <p:sp>
          <p:nvSpPr>
            <p:cNvPr id="53286" name="Line 38"/>
            <p:cNvSpPr>
              <a:spLocks noChangeShapeType="1"/>
            </p:cNvSpPr>
            <p:nvPr/>
          </p:nvSpPr>
          <p:spPr bwMode="auto">
            <a:xfrm flipV="1">
              <a:off x="3935" y="3872"/>
              <a:ext cx="1" cy="59"/>
            </a:xfrm>
            <a:prstGeom prst="line">
              <a:avLst/>
            </a:prstGeom>
            <a:noFill/>
            <a:ln w="7938">
              <a:solidFill>
                <a:srgbClr val="000000"/>
              </a:solidFill>
              <a:round/>
              <a:headEnd/>
              <a:tailEnd/>
            </a:ln>
          </p:spPr>
          <p:txBody>
            <a:bodyPr/>
            <a:lstStyle/>
            <a:p>
              <a:endParaRPr lang="en-US"/>
            </a:p>
          </p:txBody>
        </p:sp>
        <p:sp>
          <p:nvSpPr>
            <p:cNvPr id="53287" name="Freeform 39"/>
            <p:cNvSpPr>
              <a:spLocks/>
            </p:cNvSpPr>
            <p:nvPr/>
          </p:nvSpPr>
          <p:spPr bwMode="auto">
            <a:xfrm>
              <a:off x="3891" y="3963"/>
              <a:ext cx="79" cy="55"/>
            </a:xfrm>
            <a:custGeom>
              <a:avLst/>
              <a:gdLst/>
              <a:ahLst/>
              <a:cxnLst>
                <a:cxn ang="0">
                  <a:pos x="23" y="11"/>
                </a:cxn>
                <a:cxn ang="0">
                  <a:pos x="7" y="34"/>
                </a:cxn>
                <a:cxn ang="0">
                  <a:pos x="30" y="53"/>
                </a:cxn>
                <a:cxn ang="0">
                  <a:pos x="38" y="41"/>
                </a:cxn>
                <a:cxn ang="0">
                  <a:pos x="30" y="34"/>
                </a:cxn>
                <a:cxn ang="0">
                  <a:pos x="24" y="0"/>
                </a:cxn>
                <a:cxn ang="0">
                  <a:pos x="0" y="41"/>
                </a:cxn>
                <a:cxn ang="0">
                  <a:pos x="23" y="53"/>
                </a:cxn>
                <a:cxn ang="0">
                  <a:pos x="5" y="34"/>
                </a:cxn>
                <a:cxn ang="0">
                  <a:pos x="56" y="1"/>
                </a:cxn>
                <a:cxn ang="0">
                  <a:pos x="48" y="7"/>
                </a:cxn>
                <a:cxn ang="0">
                  <a:pos x="44" y="19"/>
                </a:cxn>
                <a:cxn ang="0">
                  <a:pos x="44" y="38"/>
                </a:cxn>
                <a:cxn ang="0">
                  <a:pos x="49" y="51"/>
                </a:cxn>
                <a:cxn ang="0">
                  <a:pos x="56" y="55"/>
                </a:cxn>
                <a:cxn ang="0">
                  <a:pos x="66" y="55"/>
                </a:cxn>
                <a:cxn ang="0">
                  <a:pos x="74" y="49"/>
                </a:cxn>
                <a:cxn ang="0">
                  <a:pos x="78" y="37"/>
                </a:cxn>
                <a:cxn ang="0">
                  <a:pos x="78" y="16"/>
                </a:cxn>
                <a:cxn ang="0">
                  <a:pos x="72" y="5"/>
                </a:cxn>
                <a:cxn ang="0">
                  <a:pos x="66" y="0"/>
                </a:cxn>
                <a:cxn ang="0">
                  <a:pos x="5" y="34"/>
                </a:cxn>
                <a:cxn ang="0">
                  <a:pos x="57" y="48"/>
                </a:cxn>
                <a:cxn ang="0">
                  <a:pos x="53" y="45"/>
                </a:cxn>
                <a:cxn ang="0">
                  <a:pos x="50" y="35"/>
                </a:cxn>
                <a:cxn ang="0">
                  <a:pos x="50" y="19"/>
                </a:cxn>
                <a:cxn ang="0">
                  <a:pos x="56" y="8"/>
                </a:cxn>
                <a:cxn ang="0">
                  <a:pos x="64" y="7"/>
                </a:cxn>
                <a:cxn ang="0">
                  <a:pos x="68" y="9"/>
                </a:cxn>
                <a:cxn ang="0">
                  <a:pos x="71" y="19"/>
                </a:cxn>
                <a:cxn ang="0">
                  <a:pos x="71" y="38"/>
                </a:cxn>
                <a:cxn ang="0">
                  <a:pos x="66" y="48"/>
                </a:cxn>
                <a:cxn ang="0">
                  <a:pos x="5" y="34"/>
                </a:cxn>
              </a:cxnLst>
              <a:rect l="0" t="0" r="r" b="b"/>
              <a:pathLst>
                <a:path w="79" h="55">
                  <a:moveTo>
                    <a:pt x="5" y="34"/>
                  </a:moveTo>
                  <a:lnTo>
                    <a:pt x="23" y="11"/>
                  </a:lnTo>
                  <a:lnTo>
                    <a:pt x="23" y="34"/>
                  </a:lnTo>
                  <a:lnTo>
                    <a:pt x="7" y="34"/>
                  </a:lnTo>
                  <a:lnTo>
                    <a:pt x="5" y="34"/>
                  </a:lnTo>
                  <a:lnTo>
                    <a:pt x="30" y="53"/>
                  </a:lnTo>
                  <a:lnTo>
                    <a:pt x="30" y="41"/>
                  </a:lnTo>
                  <a:lnTo>
                    <a:pt x="38" y="41"/>
                  </a:lnTo>
                  <a:lnTo>
                    <a:pt x="38" y="34"/>
                  </a:lnTo>
                  <a:lnTo>
                    <a:pt x="30" y="34"/>
                  </a:lnTo>
                  <a:lnTo>
                    <a:pt x="30" y="0"/>
                  </a:lnTo>
                  <a:lnTo>
                    <a:pt x="24" y="0"/>
                  </a:lnTo>
                  <a:lnTo>
                    <a:pt x="0" y="34"/>
                  </a:lnTo>
                  <a:lnTo>
                    <a:pt x="0" y="41"/>
                  </a:lnTo>
                  <a:lnTo>
                    <a:pt x="23" y="41"/>
                  </a:lnTo>
                  <a:lnTo>
                    <a:pt x="23" y="53"/>
                  </a:lnTo>
                  <a:lnTo>
                    <a:pt x="30" y="53"/>
                  </a:lnTo>
                  <a:lnTo>
                    <a:pt x="5" y="34"/>
                  </a:lnTo>
                  <a:lnTo>
                    <a:pt x="60" y="0"/>
                  </a:lnTo>
                  <a:lnTo>
                    <a:pt x="56" y="1"/>
                  </a:lnTo>
                  <a:lnTo>
                    <a:pt x="50" y="3"/>
                  </a:lnTo>
                  <a:lnTo>
                    <a:pt x="48" y="7"/>
                  </a:lnTo>
                  <a:lnTo>
                    <a:pt x="45" y="12"/>
                  </a:lnTo>
                  <a:lnTo>
                    <a:pt x="44" y="19"/>
                  </a:lnTo>
                  <a:lnTo>
                    <a:pt x="42" y="27"/>
                  </a:lnTo>
                  <a:lnTo>
                    <a:pt x="44" y="38"/>
                  </a:lnTo>
                  <a:lnTo>
                    <a:pt x="46" y="46"/>
                  </a:lnTo>
                  <a:lnTo>
                    <a:pt x="49" y="51"/>
                  </a:lnTo>
                  <a:lnTo>
                    <a:pt x="52" y="53"/>
                  </a:lnTo>
                  <a:lnTo>
                    <a:pt x="56" y="55"/>
                  </a:lnTo>
                  <a:lnTo>
                    <a:pt x="60" y="55"/>
                  </a:lnTo>
                  <a:lnTo>
                    <a:pt x="66" y="55"/>
                  </a:lnTo>
                  <a:lnTo>
                    <a:pt x="70" y="52"/>
                  </a:lnTo>
                  <a:lnTo>
                    <a:pt x="74" y="49"/>
                  </a:lnTo>
                  <a:lnTo>
                    <a:pt x="77" y="45"/>
                  </a:lnTo>
                  <a:lnTo>
                    <a:pt x="78" y="37"/>
                  </a:lnTo>
                  <a:lnTo>
                    <a:pt x="79" y="27"/>
                  </a:lnTo>
                  <a:lnTo>
                    <a:pt x="78" y="16"/>
                  </a:lnTo>
                  <a:lnTo>
                    <a:pt x="75" y="8"/>
                  </a:lnTo>
                  <a:lnTo>
                    <a:pt x="72" y="5"/>
                  </a:lnTo>
                  <a:lnTo>
                    <a:pt x="70" y="3"/>
                  </a:lnTo>
                  <a:lnTo>
                    <a:pt x="66" y="0"/>
                  </a:lnTo>
                  <a:lnTo>
                    <a:pt x="60" y="0"/>
                  </a:lnTo>
                  <a:lnTo>
                    <a:pt x="5" y="34"/>
                  </a:lnTo>
                  <a:lnTo>
                    <a:pt x="60" y="49"/>
                  </a:lnTo>
                  <a:lnTo>
                    <a:pt x="57" y="48"/>
                  </a:lnTo>
                  <a:lnTo>
                    <a:pt x="55" y="46"/>
                  </a:lnTo>
                  <a:lnTo>
                    <a:pt x="53" y="45"/>
                  </a:lnTo>
                  <a:lnTo>
                    <a:pt x="52" y="41"/>
                  </a:lnTo>
                  <a:lnTo>
                    <a:pt x="50" y="35"/>
                  </a:lnTo>
                  <a:lnTo>
                    <a:pt x="49" y="29"/>
                  </a:lnTo>
                  <a:lnTo>
                    <a:pt x="50" y="19"/>
                  </a:lnTo>
                  <a:lnTo>
                    <a:pt x="52" y="12"/>
                  </a:lnTo>
                  <a:lnTo>
                    <a:pt x="56" y="8"/>
                  </a:lnTo>
                  <a:lnTo>
                    <a:pt x="61" y="7"/>
                  </a:lnTo>
                  <a:lnTo>
                    <a:pt x="64" y="7"/>
                  </a:lnTo>
                  <a:lnTo>
                    <a:pt x="67" y="8"/>
                  </a:lnTo>
                  <a:lnTo>
                    <a:pt x="68" y="9"/>
                  </a:lnTo>
                  <a:lnTo>
                    <a:pt x="70" y="12"/>
                  </a:lnTo>
                  <a:lnTo>
                    <a:pt x="71" y="19"/>
                  </a:lnTo>
                  <a:lnTo>
                    <a:pt x="72" y="27"/>
                  </a:lnTo>
                  <a:lnTo>
                    <a:pt x="71" y="38"/>
                  </a:lnTo>
                  <a:lnTo>
                    <a:pt x="68" y="44"/>
                  </a:lnTo>
                  <a:lnTo>
                    <a:pt x="66" y="48"/>
                  </a:lnTo>
                  <a:lnTo>
                    <a:pt x="60" y="49"/>
                  </a:lnTo>
                  <a:lnTo>
                    <a:pt x="5" y="34"/>
                  </a:lnTo>
                  <a:close/>
                </a:path>
              </a:pathLst>
            </a:custGeom>
            <a:solidFill>
              <a:srgbClr val="000000"/>
            </a:solidFill>
            <a:ln w="9525">
              <a:noFill/>
              <a:round/>
              <a:headEnd/>
              <a:tailEnd/>
            </a:ln>
          </p:spPr>
          <p:txBody>
            <a:bodyPr/>
            <a:lstStyle/>
            <a:p>
              <a:endParaRPr lang="en-US"/>
            </a:p>
          </p:txBody>
        </p:sp>
        <p:sp>
          <p:nvSpPr>
            <p:cNvPr id="53288" name="Line 40"/>
            <p:cNvSpPr>
              <a:spLocks noChangeShapeType="1"/>
            </p:cNvSpPr>
            <p:nvPr/>
          </p:nvSpPr>
          <p:spPr bwMode="auto">
            <a:xfrm flipV="1">
              <a:off x="3632" y="3872"/>
              <a:ext cx="1" cy="59"/>
            </a:xfrm>
            <a:prstGeom prst="line">
              <a:avLst/>
            </a:prstGeom>
            <a:noFill/>
            <a:ln w="7938">
              <a:solidFill>
                <a:srgbClr val="000000"/>
              </a:solidFill>
              <a:round/>
              <a:headEnd/>
              <a:tailEnd/>
            </a:ln>
          </p:spPr>
          <p:txBody>
            <a:bodyPr/>
            <a:lstStyle/>
            <a:p>
              <a:endParaRPr lang="en-US"/>
            </a:p>
          </p:txBody>
        </p:sp>
        <p:sp>
          <p:nvSpPr>
            <p:cNvPr id="53289" name="Freeform 41"/>
            <p:cNvSpPr>
              <a:spLocks/>
            </p:cNvSpPr>
            <p:nvPr/>
          </p:nvSpPr>
          <p:spPr bwMode="auto">
            <a:xfrm>
              <a:off x="3589" y="3963"/>
              <a:ext cx="80" cy="55"/>
            </a:xfrm>
            <a:custGeom>
              <a:avLst/>
              <a:gdLst/>
              <a:ahLst/>
              <a:cxnLst>
                <a:cxn ang="0">
                  <a:pos x="37" y="53"/>
                </a:cxn>
                <a:cxn ang="0">
                  <a:pos x="8" y="48"/>
                </a:cxn>
                <a:cxn ang="0">
                  <a:pos x="12" y="40"/>
                </a:cxn>
                <a:cxn ang="0">
                  <a:pos x="23" y="33"/>
                </a:cxn>
                <a:cxn ang="0">
                  <a:pos x="36" y="22"/>
                </a:cxn>
                <a:cxn ang="0">
                  <a:pos x="36" y="9"/>
                </a:cxn>
                <a:cxn ang="0">
                  <a:pos x="30" y="3"/>
                </a:cxn>
                <a:cxn ang="0">
                  <a:pos x="19" y="0"/>
                </a:cxn>
                <a:cxn ang="0">
                  <a:pos x="10" y="1"/>
                </a:cxn>
                <a:cxn ang="0">
                  <a:pos x="4" y="8"/>
                </a:cxn>
                <a:cxn ang="0">
                  <a:pos x="1" y="19"/>
                </a:cxn>
                <a:cxn ang="0">
                  <a:pos x="10" y="15"/>
                </a:cxn>
                <a:cxn ang="0">
                  <a:pos x="12" y="9"/>
                </a:cxn>
                <a:cxn ang="0">
                  <a:pos x="19" y="5"/>
                </a:cxn>
                <a:cxn ang="0">
                  <a:pos x="27" y="8"/>
                </a:cxn>
                <a:cxn ang="0">
                  <a:pos x="30" y="16"/>
                </a:cxn>
                <a:cxn ang="0">
                  <a:pos x="27" y="23"/>
                </a:cxn>
                <a:cxn ang="0">
                  <a:pos x="12" y="33"/>
                </a:cxn>
                <a:cxn ang="0">
                  <a:pos x="3" y="41"/>
                </a:cxn>
                <a:cxn ang="0">
                  <a:pos x="1" y="53"/>
                </a:cxn>
                <a:cxn ang="0">
                  <a:pos x="62" y="0"/>
                </a:cxn>
                <a:cxn ang="0">
                  <a:pos x="51" y="3"/>
                </a:cxn>
                <a:cxn ang="0">
                  <a:pos x="45" y="12"/>
                </a:cxn>
                <a:cxn ang="0">
                  <a:pos x="43" y="27"/>
                </a:cxn>
                <a:cxn ang="0">
                  <a:pos x="47" y="46"/>
                </a:cxn>
                <a:cxn ang="0">
                  <a:pos x="52" y="53"/>
                </a:cxn>
                <a:cxn ang="0">
                  <a:pos x="62" y="55"/>
                </a:cxn>
                <a:cxn ang="0">
                  <a:pos x="70" y="52"/>
                </a:cxn>
                <a:cxn ang="0">
                  <a:pos x="77" y="45"/>
                </a:cxn>
                <a:cxn ang="0">
                  <a:pos x="80" y="27"/>
                </a:cxn>
                <a:cxn ang="0">
                  <a:pos x="75" y="8"/>
                </a:cxn>
                <a:cxn ang="0">
                  <a:pos x="70" y="3"/>
                </a:cxn>
                <a:cxn ang="0">
                  <a:pos x="62" y="0"/>
                </a:cxn>
                <a:cxn ang="0">
                  <a:pos x="62" y="49"/>
                </a:cxn>
                <a:cxn ang="0">
                  <a:pos x="55" y="46"/>
                </a:cxn>
                <a:cxn ang="0">
                  <a:pos x="52" y="41"/>
                </a:cxn>
                <a:cxn ang="0">
                  <a:pos x="51" y="29"/>
                </a:cxn>
                <a:cxn ang="0">
                  <a:pos x="54" y="12"/>
                </a:cxn>
                <a:cxn ang="0">
                  <a:pos x="62" y="7"/>
                </a:cxn>
                <a:cxn ang="0">
                  <a:pos x="67" y="8"/>
                </a:cxn>
                <a:cxn ang="0">
                  <a:pos x="70" y="12"/>
                </a:cxn>
                <a:cxn ang="0">
                  <a:pos x="73" y="27"/>
                </a:cxn>
                <a:cxn ang="0">
                  <a:pos x="70" y="44"/>
                </a:cxn>
                <a:cxn ang="0">
                  <a:pos x="62" y="49"/>
                </a:cxn>
              </a:cxnLst>
              <a:rect l="0" t="0" r="r" b="b"/>
              <a:pathLst>
                <a:path w="80" h="55">
                  <a:moveTo>
                    <a:pt x="0" y="53"/>
                  </a:moveTo>
                  <a:lnTo>
                    <a:pt x="37" y="53"/>
                  </a:lnTo>
                  <a:lnTo>
                    <a:pt x="37" y="48"/>
                  </a:lnTo>
                  <a:lnTo>
                    <a:pt x="8" y="48"/>
                  </a:lnTo>
                  <a:lnTo>
                    <a:pt x="10" y="44"/>
                  </a:lnTo>
                  <a:lnTo>
                    <a:pt x="12" y="40"/>
                  </a:lnTo>
                  <a:lnTo>
                    <a:pt x="18" y="37"/>
                  </a:lnTo>
                  <a:lnTo>
                    <a:pt x="23" y="33"/>
                  </a:lnTo>
                  <a:lnTo>
                    <a:pt x="33" y="27"/>
                  </a:lnTo>
                  <a:lnTo>
                    <a:pt x="36" y="22"/>
                  </a:lnTo>
                  <a:lnTo>
                    <a:pt x="37" y="16"/>
                  </a:lnTo>
                  <a:lnTo>
                    <a:pt x="36" y="9"/>
                  </a:lnTo>
                  <a:lnTo>
                    <a:pt x="33" y="5"/>
                  </a:lnTo>
                  <a:lnTo>
                    <a:pt x="30" y="3"/>
                  </a:lnTo>
                  <a:lnTo>
                    <a:pt x="27" y="1"/>
                  </a:lnTo>
                  <a:lnTo>
                    <a:pt x="19" y="0"/>
                  </a:lnTo>
                  <a:lnTo>
                    <a:pt x="15" y="0"/>
                  </a:lnTo>
                  <a:lnTo>
                    <a:pt x="10" y="1"/>
                  </a:lnTo>
                  <a:lnTo>
                    <a:pt x="7" y="4"/>
                  </a:lnTo>
                  <a:lnTo>
                    <a:pt x="4" y="8"/>
                  </a:lnTo>
                  <a:lnTo>
                    <a:pt x="3" y="12"/>
                  </a:lnTo>
                  <a:lnTo>
                    <a:pt x="1" y="19"/>
                  </a:lnTo>
                  <a:lnTo>
                    <a:pt x="8" y="19"/>
                  </a:lnTo>
                  <a:lnTo>
                    <a:pt x="10" y="15"/>
                  </a:lnTo>
                  <a:lnTo>
                    <a:pt x="10" y="11"/>
                  </a:lnTo>
                  <a:lnTo>
                    <a:pt x="12" y="9"/>
                  </a:lnTo>
                  <a:lnTo>
                    <a:pt x="14" y="7"/>
                  </a:lnTo>
                  <a:lnTo>
                    <a:pt x="19" y="5"/>
                  </a:lnTo>
                  <a:lnTo>
                    <a:pt x="23" y="7"/>
                  </a:lnTo>
                  <a:lnTo>
                    <a:pt x="27" y="8"/>
                  </a:lnTo>
                  <a:lnTo>
                    <a:pt x="29" y="12"/>
                  </a:lnTo>
                  <a:lnTo>
                    <a:pt x="30" y="16"/>
                  </a:lnTo>
                  <a:lnTo>
                    <a:pt x="29" y="20"/>
                  </a:lnTo>
                  <a:lnTo>
                    <a:pt x="27" y="23"/>
                  </a:lnTo>
                  <a:lnTo>
                    <a:pt x="21" y="29"/>
                  </a:lnTo>
                  <a:lnTo>
                    <a:pt x="12" y="33"/>
                  </a:lnTo>
                  <a:lnTo>
                    <a:pt x="7" y="37"/>
                  </a:lnTo>
                  <a:lnTo>
                    <a:pt x="3" y="41"/>
                  </a:lnTo>
                  <a:lnTo>
                    <a:pt x="1" y="48"/>
                  </a:lnTo>
                  <a:lnTo>
                    <a:pt x="1" y="53"/>
                  </a:lnTo>
                  <a:lnTo>
                    <a:pt x="0" y="53"/>
                  </a:lnTo>
                  <a:lnTo>
                    <a:pt x="62" y="0"/>
                  </a:lnTo>
                  <a:lnTo>
                    <a:pt x="56" y="1"/>
                  </a:lnTo>
                  <a:lnTo>
                    <a:pt x="51" y="3"/>
                  </a:lnTo>
                  <a:lnTo>
                    <a:pt x="48" y="7"/>
                  </a:lnTo>
                  <a:lnTo>
                    <a:pt x="45" y="12"/>
                  </a:lnTo>
                  <a:lnTo>
                    <a:pt x="44" y="19"/>
                  </a:lnTo>
                  <a:lnTo>
                    <a:pt x="43" y="27"/>
                  </a:lnTo>
                  <a:lnTo>
                    <a:pt x="44" y="38"/>
                  </a:lnTo>
                  <a:lnTo>
                    <a:pt x="47" y="46"/>
                  </a:lnTo>
                  <a:lnTo>
                    <a:pt x="49" y="51"/>
                  </a:lnTo>
                  <a:lnTo>
                    <a:pt x="52" y="53"/>
                  </a:lnTo>
                  <a:lnTo>
                    <a:pt x="56" y="55"/>
                  </a:lnTo>
                  <a:lnTo>
                    <a:pt x="62" y="55"/>
                  </a:lnTo>
                  <a:lnTo>
                    <a:pt x="66" y="55"/>
                  </a:lnTo>
                  <a:lnTo>
                    <a:pt x="70" y="52"/>
                  </a:lnTo>
                  <a:lnTo>
                    <a:pt x="74" y="49"/>
                  </a:lnTo>
                  <a:lnTo>
                    <a:pt x="77" y="45"/>
                  </a:lnTo>
                  <a:lnTo>
                    <a:pt x="78" y="37"/>
                  </a:lnTo>
                  <a:lnTo>
                    <a:pt x="80" y="27"/>
                  </a:lnTo>
                  <a:lnTo>
                    <a:pt x="78" y="16"/>
                  </a:lnTo>
                  <a:lnTo>
                    <a:pt x="75" y="8"/>
                  </a:lnTo>
                  <a:lnTo>
                    <a:pt x="74" y="5"/>
                  </a:lnTo>
                  <a:lnTo>
                    <a:pt x="70" y="3"/>
                  </a:lnTo>
                  <a:lnTo>
                    <a:pt x="66" y="0"/>
                  </a:lnTo>
                  <a:lnTo>
                    <a:pt x="62" y="0"/>
                  </a:lnTo>
                  <a:lnTo>
                    <a:pt x="0" y="53"/>
                  </a:lnTo>
                  <a:lnTo>
                    <a:pt x="62" y="49"/>
                  </a:lnTo>
                  <a:lnTo>
                    <a:pt x="58" y="48"/>
                  </a:lnTo>
                  <a:lnTo>
                    <a:pt x="55" y="46"/>
                  </a:lnTo>
                  <a:lnTo>
                    <a:pt x="54" y="45"/>
                  </a:lnTo>
                  <a:lnTo>
                    <a:pt x="52" y="41"/>
                  </a:lnTo>
                  <a:lnTo>
                    <a:pt x="51" y="35"/>
                  </a:lnTo>
                  <a:lnTo>
                    <a:pt x="51" y="29"/>
                  </a:lnTo>
                  <a:lnTo>
                    <a:pt x="51" y="19"/>
                  </a:lnTo>
                  <a:lnTo>
                    <a:pt x="54" y="12"/>
                  </a:lnTo>
                  <a:lnTo>
                    <a:pt x="56" y="8"/>
                  </a:lnTo>
                  <a:lnTo>
                    <a:pt x="62" y="7"/>
                  </a:lnTo>
                  <a:lnTo>
                    <a:pt x="64" y="7"/>
                  </a:lnTo>
                  <a:lnTo>
                    <a:pt x="67" y="8"/>
                  </a:lnTo>
                  <a:lnTo>
                    <a:pt x="69" y="9"/>
                  </a:lnTo>
                  <a:lnTo>
                    <a:pt x="70" y="12"/>
                  </a:lnTo>
                  <a:lnTo>
                    <a:pt x="71" y="19"/>
                  </a:lnTo>
                  <a:lnTo>
                    <a:pt x="73" y="27"/>
                  </a:lnTo>
                  <a:lnTo>
                    <a:pt x="71" y="38"/>
                  </a:lnTo>
                  <a:lnTo>
                    <a:pt x="70" y="44"/>
                  </a:lnTo>
                  <a:lnTo>
                    <a:pt x="66" y="48"/>
                  </a:lnTo>
                  <a:lnTo>
                    <a:pt x="62" y="49"/>
                  </a:lnTo>
                  <a:lnTo>
                    <a:pt x="0" y="53"/>
                  </a:lnTo>
                  <a:close/>
                </a:path>
              </a:pathLst>
            </a:custGeom>
            <a:solidFill>
              <a:srgbClr val="000000"/>
            </a:solidFill>
            <a:ln w="9525">
              <a:noFill/>
              <a:round/>
              <a:headEnd/>
              <a:tailEnd/>
            </a:ln>
          </p:spPr>
          <p:txBody>
            <a:bodyPr/>
            <a:lstStyle/>
            <a:p>
              <a:endParaRPr lang="en-US"/>
            </a:p>
          </p:txBody>
        </p:sp>
        <p:sp>
          <p:nvSpPr>
            <p:cNvPr id="53290" name="Line 42"/>
            <p:cNvSpPr>
              <a:spLocks noChangeShapeType="1"/>
            </p:cNvSpPr>
            <p:nvPr/>
          </p:nvSpPr>
          <p:spPr bwMode="auto">
            <a:xfrm flipV="1">
              <a:off x="3328" y="3872"/>
              <a:ext cx="1" cy="59"/>
            </a:xfrm>
            <a:prstGeom prst="line">
              <a:avLst/>
            </a:prstGeom>
            <a:noFill/>
            <a:ln w="7938">
              <a:solidFill>
                <a:srgbClr val="000000"/>
              </a:solidFill>
              <a:round/>
              <a:headEnd/>
              <a:tailEnd/>
            </a:ln>
          </p:spPr>
          <p:txBody>
            <a:bodyPr/>
            <a:lstStyle/>
            <a:p>
              <a:endParaRPr lang="en-US"/>
            </a:p>
          </p:txBody>
        </p:sp>
        <p:sp>
          <p:nvSpPr>
            <p:cNvPr id="53291" name="Freeform 43"/>
            <p:cNvSpPr>
              <a:spLocks/>
            </p:cNvSpPr>
            <p:nvPr/>
          </p:nvSpPr>
          <p:spPr bwMode="auto">
            <a:xfrm>
              <a:off x="3308" y="3963"/>
              <a:ext cx="37" cy="55"/>
            </a:xfrm>
            <a:custGeom>
              <a:avLst/>
              <a:gdLst/>
              <a:ahLst/>
              <a:cxnLst>
                <a:cxn ang="0">
                  <a:pos x="18" y="0"/>
                </a:cxn>
                <a:cxn ang="0">
                  <a:pos x="12" y="1"/>
                </a:cxn>
                <a:cxn ang="0">
                  <a:pos x="8" y="3"/>
                </a:cxn>
                <a:cxn ang="0">
                  <a:pos x="4" y="7"/>
                </a:cxn>
                <a:cxn ang="0">
                  <a:pos x="3" y="12"/>
                </a:cxn>
                <a:cxn ang="0">
                  <a:pos x="0" y="19"/>
                </a:cxn>
                <a:cxn ang="0">
                  <a:pos x="0" y="27"/>
                </a:cxn>
                <a:cxn ang="0">
                  <a:pos x="1" y="38"/>
                </a:cxn>
                <a:cxn ang="0">
                  <a:pos x="4" y="46"/>
                </a:cxn>
                <a:cxn ang="0">
                  <a:pos x="7" y="51"/>
                </a:cxn>
                <a:cxn ang="0">
                  <a:pos x="9" y="53"/>
                </a:cxn>
                <a:cxn ang="0">
                  <a:pos x="14" y="55"/>
                </a:cxn>
                <a:cxn ang="0">
                  <a:pos x="18" y="55"/>
                </a:cxn>
                <a:cxn ang="0">
                  <a:pos x="23" y="55"/>
                </a:cxn>
                <a:cxn ang="0">
                  <a:pos x="27" y="52"/>
                </a:cxn>
                <a:cxn ang="0">
                  <a:pos x="30" y="49"/>
                </a:cxn>
                <a:cxn ang="0">
                  <a:pos x="33" y="45"/>
                </a:cxn>
                <a:cxn ang="0">
                  <a:pos x="36" y="37"/>
                </a:cxn>
                <a:cxn ang="0">
                  <a:pos x="37" y="27"/>
                </a:cxn>
                <a:cxn ang="0">
                  <a:pos x="36" y="16"/>
                </a:cxn>
                <a:cxn ang="0">
                  <a:pos x="33" y="8"/>
                </a:cxn>
                <a:cxn ang="0">
                  <a:pos x="30" y="5"/>
                </a:cxn>
                <a:cxn ang="0">
                  <a:pos x="27" y="3"/>
                </a:cxn>
                <a:cxn ang="0">
                  <a:pos x="23" y="0"/>
                </a:cxn>
                <a:cxn ang="0">
                  <a:pos x="19" y="0"/>
                </a:cxn>
                <a:cxn ang="0">
                  <a:pos x="18" y="0"/>
                </a:cxn>
                <a:cxn ang="0">
                  <a:pos x="18" y="49"/>
                </a:cxn>
                <a:cxn ang="0">
                  <a:pos x="15" y="48"/>
                </a:cxn>
                <a:cxn ang="0">
                  <a:pos x="12" y="46"/>
                </a:cxn>
                <a:cxn ang="0">
                  <a:pos x="11" y="45"/>
                </a:cxn>
                <a:cxn ang="0">
                  <a:pos x="8" y="41"/>
                </a:cxn>
                <a:cxn ang="0">
                  <a:pos x="7" y="35"/>
                </a:cxn>
                <a:cxn ang="0">
                  <a:pos x="7" y="29"/>
                </a:cxn>
                <a:cxn ang="0">
                  <a:pos x="8" y="19"/>
                </a:cxn>
                <a:cxn ang="0">
                  <a:pos x="9" y="12"/>
                </a:cxn>
                <a:cxn ang="0">
                  <a:pos x="14" y="8"/>
                </a:cxn>
                <a:cxn ang="0">
                  <a:pos x="18" y="7"/>
                </a:cxn>
                <a:cxn ang="0">
                  <a:pos x="22" y="7"/>
                </a:cxn>
                <a:cxn ang="0">
                  <a:pos x="23" y="8"/>
                </a:cxn>
                <a:cxn ang="0">
                  <a:pos x="26" y="9"/>
                </a:cxn>
                <a:cxn ang="0">
                  <a:pos x="27" y="12"/>
                </a:cxn>
                <a:cxn ang="0">
                  <a:pos x="29" y="19"/>
                </a:cxn>
                <a:cxn ang="0">
                  <a:pos x="29" y="27"/>
                </a:cxn>
                <a:cxn ang="0">
                  <a:pos x="29" y="38"/>
                </a:cxn>
                <a:cxn ang="0">
                  <a:pos x="26" y="44"/>
                </a:cxn>
                <a:cxn ang="0">
                  <a:pos x="22" y="48"/>
                </a:cxn>
                <a:cxn ang="0">
                  <a:pos x="18" y="49"/>
                </a:cxn>
                <a:cxn ang="0">
                  <a:pos x="18" y="0"/>
                </a:cxn>
              </a:cxnLst>
              <a:rect l="0" t="0" r="r" b="b"/>
              <a:pathLst>
                <a:path w="37" h="55">
                  <a:moveTo>
                    <a:pt x="18" y="0"/>
                  </a:moveTo>
                  <a:lnTo>
                    <a:pt x="12" y="1"/>
                  </a:lnTo>
                  <a:lnTo>
                    <a:pt x="8" y="3"/>
                  </a:lnTo>
                  <a:lnTo>
                    <a:pt x="4" y="7"/>
                  </a:lnTo>
                  <a:lnTo>
                    <a:pt x="3" y="12"/>
                  </a:lnTo>
                  <a:lnTo>
                    <a:pt x="0" y="19"/>
                  </a:lnTo>
                  <a:lnTo>
                    <a:pt x="0" y="27"/>
                  </a:lnTo>
                  <a:lnTo>
                    <a:pt x="1" y="38"/>
                  </a:lnTo>
                  <a:lnTo>
                    <a:pt x="4" y="46"/>
                  </a:lnTo>
                  <a:lnTo>
                    <a:pt x="7" y="51"/>
                  </a:lnTo>
                  <a:lnTo>
                    <a:pt x="9" y="53"/>
                  </a:lnTo>
                  <a:lnTo>
                    <a:pt x="14" y="55"/>
                  </a:lnTo>
                  <a:lnTo>
                    <a:pt x="18" y="55"/>
                  </a:lnTo>
                  <a:lnTo>
                    <a:pt x="23" y="55"/>
                  </a:lnTo>
                  <a:lnTo>
                    <a:pt x="27" y="52"/>
                  </a:lnTo>
                  <a:lnTo>
                    <a:pt x="30" y="49"/>
                  </a:lnTo>
                  <a:lnTo>
                    <a:pt x="33" y="45"/>
                  </a:lnTo>
                  <a:lnTo>
                    <a:pt x="36" y="37"/>
                  </a:lnTo>
                  <a:lnTo>
                    <a:pt x="37" y="27"/>
                  </a:lnTo>
                  <a:lnTo>
                    <a:pt x="36" y="16"/>
                  </a:lnTo>
                  <a:lnTo>
                    <a:pt x="33" y="8"/>
                  </a:lnTo>
                  <a:lnTo>
                    <a:pt x="30" y="5"/>
                  </a:lnTo>
                  <a:lnTo>
                    <a:pt x="27" y="3"/>
                  </a:lnTo>
                  <a:lnTo>
                    <a:pt x="23" y="0"/>
                  </a:lnTo>
                  <a:lnTo>
                    <a:pt x="19" y="0"/>
                  </a:lnTo>
                  <a:lnTo>
                    <a:pt x="18" y="0"/>
                  </a:lnTo>
                  <a:lnTo>
                    <a:pt x="18" y="49"/>
                  </a:lnTo>
                  <a:lnTo>
                    <a:pt x="15" y="48"/>
                  </a:lnTo>
                  <a:lnTo>
                    <a:pt x="12" y="46"/>
                  </a:lnTo>
                  <a:lnTo>
                    <a:pt x="11" y="45"/>
                  </a:lnTo>
                  <a:lnTo>
                    <a:pt x="8" y="41"/>
                  </a:lnTo>
                  <a:lnTo>
                    <a:pt x="7" y="35"/>
                  </a:lnTo>
                  <a:lnTo>
                    <a:pt x="7" y="29"/>
                  </a:lnTo>
                  <a:lnTo>
                    <a:pt x="8" y="19"/>
                  </a:lnTo>
                  <a:lnTo>
                    <a:pt x="9" y="12"/>
                  </a:lnTo>
                  <a:lnTo>
                    <a:pt x="14" y="8"/>
                  </a:lnTo>
                  <a:lnTo>
                    <a:pt x="18" y="7"/>
                  </a:lnTo>
                  <a:lnTo>
                    <a:pt x="22" y="7"/>
                  </a:lnTo>
                  <a:lnTo>
                    <a:pt x="23" y="8"/>
                  </a:lnTo>
                  <a:lnTo>
                    <a:pt x="26" y="9"/>
                  </a:lnTo>
                  <a:lnTo>
                    <a:pt x="27" y="12"/>
                  </a:lnTo>
                  <a:lnTo>
                    <a:pt x="29" y="19"/>
                  </a:lnTo>
                  <a:lnTo>
                    <a:pt x="29" y="27"/>
                  </a:lnTo>
                  <a:lnTo>
                    <a:pt x="29" y="38"/>
                  </a:lnTo>
                  <a:lnTo>
                    <a:pt x="26" y="44"/>
                  </a:lnTo>
                  <a:lnTo>
                    <a:pt x="22" y="48"/>
                  </a:lnTo>
                  <a:lnTo>
                    <a:pt x="18" y="49"/>
                  </a:lnTo>
                  <a:lnTo>
                    <a:pt x="18" y="0"/>
                  </a:lnTo>
                  <a:close/>
                </a:path>
              </a:pathLst>
            </a:custGeom>
            <a:solidFill>
              <a:srgbClr val="000000"/>
            </a:solidFill>
            <a:ln w="9525">
              <a:noFill/>
              <a:round/>
              <a:headEnd/>
              <a:tailEnd/>
            </a:ln>
          </p:spPr>
          <p:txBody>
            <a:bodyPr/>
            <a:lstStyle/>
            <a:p>
              <a:endParaRPr lang="en-US"/>
            </a:p>
          </p:txBody>
        </p:sp>
        <p:sp>
          <p:nvSpPr>
            <p:cNvPr id="53292" name="Freeform 44"/>
            <p:cNvSpPr>
              <a:spLocks/>
            </p:cNvSpPr>
            <p:nvPr/>
          </p:nvSpPr>
          <p:spPr bwMode="auto">
            <a:xfrm>
              <a:off x="3847" y="4055"/>
              <a:ext cx="473" cy="72"/>
            </a:xfrm>
            <a:custGeom>
              <a:avLst/>
              <a:gdLst/>
              <a:ahLst/>
              <a:cxnLst>
                <a:cxn ang="0">
                  <a:pos x="36" y="29"/>
                </a:cxn>
                <a:cxn ang="0">
                  <a:pos x="25" y="1"/>
                </a:cxn>
                <a:cxn ang="0">
                  <a:pos x="30" y="24"/>
                </a:cxn>
                <a:cxn ang="0">
                  <a:pos x="29" y="9"/>
                </a:cxn>
                <a:cxn ang="0">
                  <a:pos x="56" y="48"/>
                </a:cxn>
                <a:cxn ang="0">
                  <a:pos x="64" y="20"/>
                </a:cxn>
                <a:cxn ang="0">
                  <a:pos x="75" y="42"/>
                </a:cxn>
                <a:cxn ang="0">
                  <a:pos x="57" y="16"/>
                </a:cxn>
                <a:cxn ang="0">
                  <a:pos x="51" y="52"/>
                </a:cxn>
                <a:cxn ang="0">
                  <a:pos x="78" y="52"/>
                </a:cxn>
                <a:cxn ang="0">
                  <a:pos x="73" y="16"/>
                </a:cxn>
                <a:cxn ang="0">
                  <a:pos x="93" y="22"/>
                </a:cxn>
                <a:cxn ang="0">
                  <a:pos x="104" y="57"/>
                </a:cxn>
                <a:cxn ang="0">
                  <a:pos x="100" y="49"/>
                </a:cxn>
                <a:cxn ang="0">
                  <a:pos x="100" y="5"/>
                </a:cxn>
                <a:cxn ang="0">
                  <a:pos x="119" y="19"/>
                </a:cxn>
                <a:cxn ang="0">
                  <a:pos x="116" y="52"/>
                </a:cxn>
                <a:cxn ang="0">
                  <a:pos x="145" y="49"/>
                </a:cxn>
                <a:cxn ang="0">
                  <a:pos x="125" y="50"/>
                </a:cxn>
                <a:cxn ang="0">
                  <a:pos x="144" y="23"/>
                </a:cxn>
                <a:cxn ang="0">
                  <a:pos x="118" y="33"/>
                </a:cxn>
                <a:cxn ang="0">
                  <a:pos x="138" y="26"/>
                </a:cxn>
                <a:cxn ang="0">
                  <a:pos x="162" y="35"/>
                </a:cxn>
                <a:cxn ang="0">
                  <a:pos x="178" y="23"/>
                </a:cxn>
                <a:cxn ang="0">
                  <a:pos x="188" y="26"/>
                </a:cxn>
                <a:cxn ang="0">
                  <a:pos x="171" y="16"/>
                </a:cxn>
                <a:cxn ang="0">
                  <a:pos x="156" y="56"/>
                </a:cxn>
                <a:cxn ang="0">
                  <a:pos x="200" y="48"/>
                </a:cxn>
                <a:cxn ang="0">
                  <a:pos x="212" y="56"/>
                </a:cxn>
                <a:cxn ang="0">
                  <a:pos x="207" y="22"/>
                </a:cxn>
                <a:cxn ang="0">
                  <a:pos x="200" y="16"/>
                </a:cxn>
                <a:cxn ang="0">
                  <a:pos x="219" y="56"/>
                </a:cxn>
                <a:cxn ang="0">
                  <a:pos x="219" y="9"/>
                </a:cxn>
                <a:cxn ang="0">
                  <a:pos x="255" y="38"/>
                </a:cxn>
                <a:cxn ang="0">
                  <a:pos x="249" y="52"/>
                </a:cxn>
                <a:cxn ang="0">
                  <a:pos x="247" y="34"/>
                </a:cxn>
                <a:cxn ang="0">
                  <a:pos x="238" y="55"/>
                </a:cxn>
                <a:cxn ang="0">
                  <a:pos x="262" y="50"/>
                </a:cxn>
                <a:cxn ang="0">
                  <a:pos x="273" y="52"/>
                </a:cxn>
                <a:cxn ang="0">
                  <a:pos x="267" y="22"/>
                </a:cxn>
                <a:cxn ang="0">
                  <a:pos x="238" y="22"/>
                </a:cxn>
                <a:cxn ang="0">
                  <a:pos x="256" y="22"/>
                </a:cxn>
                <a:cxn ang="0">
                  <a:pos x="258" y="33"/>
                </a:cxn>
                <a:cxn ang="0">
                  <a:pos x="280" y="1"/>
                </a:cxn>
                <a:cxn ang="0">
                  <a:pos x="318" y="37"/>
                </a:cxn>
                <a:cxn ang="0">
                  <a:pos x="328" y="56"/>
                </a:cxn>
                <a:cxn ang="0">
                  <a:pos x="330" y="0"/>
                </a:cxn>
                <a:cxn ang="0">
                  <a:pos x="354" y="24"/>
                </a:cxn>
                <a:cxn ang="0">
                  <a:pos x="367" y="56"/>
                </a:cxn>
                <a:cxn ang="0">
                  <a:pos x="384" y="22"/>
                </a:cxn>
                <a:cxn ang="0">
                  <a:pos x="398" y="56"/>
                </a:cxn>
                <a:cxn ang="0">
                  <a:pos x="388" y="16"/>
                </a:cxn>
                <a:cxn ang="0">
                  <a:pos x="369" y="18"/>
                </a:cxn>
                <a:cxn ang="0">
                  <a:pos x="350" y="16"/>
                </a:cxn>
                <a:cxn ang="0">
                  <a:pos x="432" y="56"/>
                </a:cxn>
                <a:cxn ang="0">
                  <a:pos x="0" y="56"/>
                </a:cxn>
                <a:cxn ang="0">
                  <a:pos x="470" y="18"/>
                </a:cxn>
                <a:cxn ang="0">
                  <a:pos x="466" y="37"/>
                </a:cxn>
              </a:cxnLst>
              <a:rect l="0" t="0" r="r" b="b"/>
              <a:pathLst>
                <a:path w="473" h="72">
                  <a:moveTo>
                    <a:pt x="0" y="56"/>
                  </a:moveTo>
                  <a:lnTo>
                    <a:pt x="7" y="56"/>
                  </a:lnTo>
                  <a:lnTo>
                    <a:pt x="7" y="33"/>
                  </a:lnTo>
                  <a:lnTo>
                    <a:pt x="25" y="33"/>
                  </a:lnTo>
                  <a:lnTo>
                    <a:pt x="31" y="33"/>
                  </a:lnTo>
                  <a:lnTo>
                    <a:pt x="36" y="29"/>
                  </a:lnTo>
                  <a:lnTo>
                    <a:pt x="40" y="23"/>
                  </a:lnTo>
                  <a:lnTo>
                    <a:pt x="40" y="18"/>
                  </a:lnTo>
                  <a:lnTo>
                    <a:pt x="40" y="11"/>
                  </a:lnTo>
                  <a:lnTo>
                    <a:pt x="36" y="5"/>
                  </a:lnTo>
                  <a:lnTo>
                    <a:pt x="30" y="2"/>
                  </a:lnTo>
                  <a:lnTo>
                    <a:pt x="25" y="1"/>
                  </a:lnTo>
                  <a:lnTo>
                    <a:pt x="0" y="1"/>
                  </a:lnTo>
                  <a:lnTo>
                    <a:pt x="0" y="55"/>
                  </a:lnTo>
                  <a:lnTo>
                    <a:pt x="0" y="56"/>
                  </a:lnTo>
                  <a:lnTo>
                    <a:pt x="33" y="18"/>
                  </a:lnTo>
                  <a:lnTo>
                    <a:pt x="31" y="22"/>
                  </a:lnTo>
                  <a:lnTo>
                    <a:pt x="30" y="24"/>
                  </a:lnTo>
                  <a:lnTo>
                    <a:pt x="26" y="26"/>
                  </a:lnTo>
                  <a:lnTo>
                    <a:pt x="22" y="27"/>
                  </a:lnTo>
                  <a:lnTo>
                    <a:pt x="7" y="27"/>
                  </a:lnTo>
                  <a:lnTo>
                    <a:pt x="7" y="8"/>
                  </a:lnTo>
                  <a:lnTo>
                    <a:pt x="22" y="8"/>
                  </a:lnTo>
                  <a:lnTo>
                    <a:pt x="29" y="9"/>
                  </a:lnTo>
                  <a:lnTo>
                    <a:pt x="31" y="12"/>
                  </a:lnTo>
                  <a:lnTo>
                    <a:pt x="33" y="18"/>
                  </a:lnTo>
                  <a:lnTo>
                    <a:pt x="0" y="56"/>
                  </a:lnTo>
                  <a:lnTo>
                    <a:pt x="64" y="52"/>
                  </a:lnTo>
                  <a:lnTo>
                    <a:pt x="60" y="50"/>
                  </a:lnTo>
                  <a:lnTo>
                    <a:pt x="56" y="48"/>
                  </a:lnTo>
                  <a:lnTo>
                    <a:pt x="53" y="42"/>
                  </a:lnTo>
                  <a:lnTo>
                    <a:pt x="53" y="37"/>
                  </a:lnTo>
                  <a:lnTo>
                    <a:pt x="53" y="31"/>
                  </a:lnTo>
                  <a:lnTo>
                    <a:pt x="56" y="26"/>
                  </a:lnTo>
                  <a:lnTo>
                    <a:pt x="60" y="22"/>
                  </a:lnTo>
                  <a:lnTo>
                    <a:pt x="64" y="20"/>
                  </a:lnTo>
                  <a:lnTo>
                    <a:pt x="71" y="22"/>
                  </a:lnTo>
                  <a:lnTo>
                    <a:pt x="73" y="24"/>
                  </a:lnTo>
                  <a:lnTo>
                    <a:pt x="75" y="27"/>
                  </a:lnTo>
                  <a:lnTo>
                    <a:pt x="77" y="30"/>
                  </a:lnTo>
                  <a:lnTo>
                    <a:pt x="77" y="35"/>
                  </a:lnTo>
                  <a:lnTo>
                    <a:pt x="75" y="42"/>
                  </a:lnTo>
                  <a:lnTo>
                    <a:pt x="74" y="46"/>
                  </a:lnTo>
                  <a:lnTo>
                    <a:pt x="70" y="50"/>
                  </a:lnTo>
                  <a:lnTo>
                    <a:pt x="64" y="52"/>
                  </a:lnTo>
                  <a:lnTo>
                    <a:pt x="0" y="56"/>
                  </a:lnTo>
                  <a:lnTo>
                    <a:pt x="64" y="15"/>
                  </a:lnTo>
                  <a:lnTo>
                    <a:pt x="57" y="16"/>
                  </a:lnTo>
                  <a:lnTo>
                    <a:pt x="55" y="19"/>
                  </a:lnTo>
                  <a:lnTo>
                    <a:pt x="52" y="22"/>
                  </a:lnTo>
                  <a:lnTo>
                    <a:pt x="48" y="29"/>
                  </a:lnTo>
                  <a:lnTo>
                    <a:pt x="46" y="37"/>
                  </a:lnTo>
                  <a:lnTo>
                    <a:pt x="48" y="46"/>
                  </a:lnTo>
                  <a:lnTo>
                    <a:pt x="51" y="52"/>
                  </a:lnTo>
                  <a:lnTo>
                    <a:pt x="56" y="56"/>
                  </a:lnTo>
                  <a:lnTo>
                    <a:pt x="64" y="57"/>
                  </a:lnTo>
                  <a:lnTo>
                    <a:pt x="68" y="57"/>
                  </a:lnTo>
                  <a:lnTo>
                    <a:pt x="73" y="56"/>
                  </a:lnTo>
                  <a:lnTo>
                    <a:pt x="77" y="55"/>
                  </a:lnTo>
                  <a:lnTo>
                    <a:pt x="78" y="52"/>
                  </a:lnTo>
                  <a:lnTo>
                    <a:pt x="82" y="45"/>
                  </a:lnTo>
                  <a:lnTo>
                    <a:pt x="84" y="35"/>
                  </a:lnTo>
                  <a:lnTo>
                    <a:pt x="82" y="27"/>
                  </a:lnTo>
                  <a:lnTo>
                    <a:pt x="81" y="23"/>
                  </a:lnTo>
                  <a:lnTo>
                    <a:pt x="78" y="20"/>
                  </a:lnTo>
                  <a:lnTo>
                    <a:pt x="73" y="16"/>
                  </a:lnTo>
                  <a:lnTo>
                    <a:pt x="64" y="15"/>
                  </a:lnTo>
                  <a:lnTo>
                    <a:pt x="0" y="56"/>
                  </a:lnTo>
                  <a:lnTo>
                    <a:pt x="93" y="16"/>
                  </a:lnTo>
                  <a:lnTo>
                    <a:pt x="88" y="16"/>
                  </a:lnTo>
                  <a:lnTo>
                    <a:pt x="88" y="22"/>
                  </a:lnTo>
                  <a:lnTo>
                    <a:pt x="93" y="22"/>
                  </a:lnTo>
                  <a:lnTo>
                    <a:pt x="93" y="48"/>
                  </a:lnTo>
                  <a:lnTo>
                    <a:pt x="93" y="52"/>
                  </a:lnTo>
                  <a:lnTo>
                    <a:pt x="94" y="55"/>
                  </a:lnTo>
                  <a:lnTo>
                    <a:pt x="97" y="56"/>
                  </a:lnTo>
                  <a:lnTo>
                    <a:pt x="101" y="57"/>
                  </a:lnTo>
                  <a:lnTo>
                    <a:pt x="104" y="57"/>
                  </a:lnTo>
                  <a:lnTo>
                    <a:pt x="107" y="56"/>
                  </a:lnTo>
                  <a:lnTo>
                    <a:pt x="107" y="50"/>
                  </a:lnTo>
                  <a:lnTo>
                    <a:pt x="105" y="50"/>
                  </a:lnTo>
                  <a:lnTo>
                    <a:pt x="104" y="50"/>
                  </a:lnTo>
                  <a:lnTo>
                    <a:pt x="101" y="50"/>
                  </a:lnTo>
                  <a:lnTo>
                    <a:pt x="100" y="49"/>
                  </a:lnTo>
                  <a:lnTo>
                    <a:pt x="100" y="48"/>
                  </a:lnTo>
                  <a:lnTo>
                    <a:pt x="100" y="22"/>
                  </a:lnTo>
                  <a:lnTo>
                    <a:pt x="107" y="22"/>
                  </a:lnTo>
                  <a:lnTo>
                    <a:pt x="107" y="16"/>
                  </a:lnTo>
                  <a:lnTo>
                    <a:pt x="100" y="16"/>
                  </a:lnTo>
                  <a:lnTo>
                    <a:pt x="100" y="5"/>
                  </a:lnTo>
                  <a:lnTo>
                    <a:pt x="93" y="5"/>
                  </a:lnTo>
                  <a:lnTo>
                    <a:pt x="93" y="16"/>
                  </a:lnTo>
                  <a:lnTo>
                    <a:pt x="0" y="56"/>
                  </a:lnTo>
                  <a:lnTo>
                    <a:pt x="129" y="15"/>
                  </a:lnTo>
                  <a:lnTo>
                    <a:pt x="122" y="18"/>
                  </a:lnTo>
                  <a:lnTo>
                    <a:pt x="119" y="19"/>
                  </a:lnTo>
                  <a:lnTo>
                    <a:pt x="116" y="22"/>
                  </a:lnTo>
                  <a:lnTo>
                    <a:pt x="112" y="29"/>
                  </a:lnTo>
                  <a:lnTo>
                    <a:pt x="111" y="37"/>
                  </a:lnTo>
                  <a:lnTo>
                    <a:pt x="112" y="46"/>
                  </a:lnTo>
                  <a:lnTo>
                    <a:pt x="114" y="49"/>
                  </a:lnTo>
                  <a:lnTo>
                    <a:pt x="116" y="52"/>
                  </a:lnTo>
                  <a:lnTo>
                    <a:pt x="122" y="56"/>
                  </a:lnTo>
                  <a:lnTo>
                    <a:pt x="129" y="57"/>
                  </a:lnTo>
                  <a:lnTo>
                    <a:pt x="134" y="57"/>
                  </a:lnTo>
                  <a:lnTo>
                    <a:pt x="138" y="56"/>
                  </a:lnTo>
                  <a:lnTo>
                    <a:pt x="141" y="53"/>
                  </a:lnTo>
                  <a:lnTo>
                    <a:pt x="145" y="49"/>
                  </a:lnTo>
                  <a:lnTo>
                    <a:pt x="147" y="44"/>
                  </a:lnTo>
                  <a:lnTo>
                    <a:pt x="140" y="44"/>
                  </a:lnTo>
                  <a:lnTo>
                    <a:pt x="137" y="49"/>
                  </a:lnTo>
                  <a:lnTo>
                    <a:pt x="134" y="50"/>
                  </a:lnTo>
                  <a:lnTo>
                    <a:pt x="129" y="52"/>
                  </a:lnTo>
                  <a:lnTo>
                    <a:pt x="125" y="50"/>
                  </a:lnTo>
                  <a:lnTo>
                    <a:pt x="121" y="48"/>
                  </a:lnTo>
                  <a:lnTo>
                    <a:pt x="119" y="44"/>
                  </a:lnTo>
                  <a:lnTo>
                    <a:pt x="118" y="38"/>
                  </a:lnTo>
                  <a:lnTo>
                    <a:pt x="147" y="38"/>
                  </a:lnTo>
                  <a:lnTo>
                    <a:pt x="147" y="30"/>
                  </a:lnTo>
                  <a:lnTo>
                    <a:pt x="144" y="23"/>
                  </a:lnTo>
                  <a:lnTo>
                    <a:pt x="141" y="20"/>
                  </a:lnTo>
                  <a:lnTo>
                    <a:pt x="137" y="18"/>
                  </a:lnTo>
                  <a:lnTo>
                    <a:pt x="134" y="16"/>
                  </a:lnTo>
                  <a:lnTo>
                    <a:pt x="129" y="15"/>
                  </a:lnTo>
                  <a:lnTo>
                    <a:pt x="0" y="56"/>
                  </a:lnTo>
                  <a:lnTo>
                    <a:pt x="118" y="33"/>
                  </a:lnTo>
                  <a:lnTo>
                    <a:pt x="119" y="29"/>
                  </a:lnTo>
                  <a:lnTo>
                    <a:pt x="122" y="24"/>
                  </a:lnTo>
                  <a:lnTo>
                    <a:pt x="125" y="22"/>
                  </a:lnTo>
                  <a:lnTo>
                    <a:pt x="129" y="22"/>
                  </a:lnTo>
                  <a:lnTo>
                    <a:pt x="134" y="23"/>
                  </a:lnTo>
                  <a:lnTo>
                    <a:pt x="138" y="26"/>
                  </a:lnTo>
                  <a:lnTo>
                    <a:pt x="140" y="33"/>
                  </a:lnTo>
                  <a:lnTo>
                    <a:pt x="118" y="33"/>
                  </a:lnTo>
                  <a:lnTo>
                    <a:pt x="0" y="56"/>
                  </a:lnTo>
                  <a:lnTo>
                    <a:pt x="156" y="56"/>
                  </a:lnTo>
                  <a:lnTo>
                    <a:pt x="162" y="56"/>
                  </a:lnTo>
                  <a:lnTo>
                    <a:pt x="162" y="35"/>
                  </a:lnTo>
                  <a:lnTo>
                    <a:pt x="163" y="30"/>
                  </a:lnTo>
                  <a:lnTo>
                    <a:pt x="164" y="26"/>
                  </a:lnTo>
                  <a:lnTo>
                    <a:pt x="167" y="23"/>
                  </a:lnTo>
                  <a:lnTo>
                    <a:pt x="170" y="22"/>
                  </a:lnTo>
                  <a:lnTo>
                    <a:pt x="174" y="22"/>
                  </a:lnTo>
                  <a:lnTo>
                    <a:pt x="178" y="23"/>
                  </a:lnTo>
                  <a:lnTo>
                    <a:pt x="181" y="26"/>
                  </a:lnTo>
                  <a:lnTo>
                    <a:pt x="181" y="31"/>
                  </a:lnTo>
                  <a:lnTo>
                    <a:pt x="181" y="56"/>
                  </a:lnTo>
                  <a:lnTo>
                    <a:pt x="188" y="56"/>
                  </a:lnTo>
                  <a:lnTo>
                    <a:pt x="188" y="31"/>
                  </a:lnTo>
                  <a:lnTo>
                    <a:pt x="188" y="26"/>
                  </a:lnTo>
                  <a:lnTo>
                    <a:pt x="186" y="22"/>
                  </a:lnTo>
                  <a:lnTo>
                    <a:pt x="185" y="19"/>
                  </a:lnTo>
                  <a:lnTo>
                    <a:pt x="182" y="18"/>
                  </a:lnTo>
                  <a:lnTo>
                    <a:pt x="180" y="16"/>
                  </a:lnTo>
                  <a:lnTo>
                    <a:pt x="175" y="15"/>
                  </a:lnTo>
                  <a:lnTo>
                    <a:pt x="171" y="16"/>
                  </a:lnTo>
                  <a:lnTo>
                    <a:pt x="169" y="18"/>
                  </a:lnTo>
                  <a:lnTo>
                    <a:pt x="164" y="19"/>
                  </a:lnTo>
                  <a:lnTo>
                    <a:pt x="162" y="22"/>
                  </a:lnTo>
                  <a:lnTo>
                    <a:pt x="162" y="16"/>
                  </a:lnTo>
                  <a:lnTo>
                    <a:pt x="156" y="16"/>
                  </a:lnTo>
                  <a:lnTo>
                    <a:pt x="156" y="56"/>
                  </a:lnTo>
                  <a:lnTo>
                    <a:pt x="0" y="56"/>
                  </a:lnTo>
                  <a:lnTo>
                    <a:pt x="200" y="16"/>
                  </a:lnTo>
                  <a:lnTo>
                    <a:pt x="195" y="16"/>
                  </a:lnTo>
                  <a:lnTo>
                    <a:pt x="195" y="22"/>
                  </a:lnTo>
                  <a:lnTo>
                    <a:pt x="200" y="22"/>
                  </a:lnTo>
                  <a:lnTo>
                    <a:pt x="200" y="48"/>
                  </a:lnTo>
                  <a:lnTo>
                    <a:pt x="200" y="52"/>
                  </a:lnTo>
                  <a:lnTo>
                    <a:pt x="201" y="55"/>
                  </a:lnTo>
                  <a:lnTo>
                    <a:pt x="204" y="56"/>
                  </a:lnTo>
                  <a:lnTo>
                    <a:pt x="208" y="57"/>
                  </a:lnTo>
                  <a:lnTo>
                    <a:pt x="211" y="57"/>
                  </a:lnTo>
                  <a:lnTo>
                    <a:pt x="212" y="56"/>
                  </a:lnTo>
                  <a:lnTo>
                    <a:pt x="212" y="50"/>
                  </a:lnTo>
                  <a:lnTo>
                    <a:pt x="211" y="50"/>
                  </a:lnTo>
                  <a:lnTo>
                    <a:pt x="208" y="50"/>
                  </a:lnTo>
                  <a:lnTo>
                    <a:pt x="207" y="49"/>
                  </a:lnTo>
                  <a:lnTo>
                    <a:pt x="207" y="48"/>
                  </a:lnTo>
                  <a:lnTo>
                    <a:pt x="207" y="22"/>
                  </a:lnTo>
                  <a:lnTo>
                    <a:pt x="212" y="22"/>
                  </a:lnTo>
                  <a:lnTo>
                    <a:pt x="212" y="16"/>
                  </a:lnTo>
                  <a:lnTo>
                    <a:pt x="207" y="16"/>
                  </a:lnTo>
                  <a:lnTo>
                    <a:pt x="207" y="5"/>
                  </a:lnTo>
                  <a:lnTo>
                    <a:pt x="200" y="5"/>
                  </a:lnTo>
                  <a:lnTo>
                    <a:pt x="200" y="16"/>
                  </a:lnTo>
                  <a:lnTo>
                    <a:pt x="0" y="56"/>
                  </a:lnTo>
                  <a:lnTo>
                    <a:pt x="219" y="56"/>
                  </a:lnTo>
                  <a:lnTo>
                    <a:pt x="226" y="56"/>
                  </a:lnTo>
                  <a:lnTo>
                    <a:pt x="226" y="16"/>
                  </a:lnTo>
                  <a:lnTo>
                    <a:pt x="219" y="16"/>
                  </a:lnTo>
                  <a:lnTo>
                    <a:pt x="219" y="56"/>
                  </a:lnTo>
                  <a:lnTo>
                    <a:pt x="0" y="56"/>
                  </a:lnTo>
                  <a:lnTo>
                    <a:pt x="219" y="9"/>
                  </a:lnTo>
                  <a:lnTo>
                    <a:pt x="226" y="9"/>
                  </a:lnTo>
                  <a:lnTo>
                    <a:pt x="226" y="1"/>
                  </a:lnTo>
                  <a:lnTo>
                    <a:pt x="219" y="1"/>
                  </a:lnTo>
                  <a:lnTo>
                    <a:pt x="219" y="9"/>
                  </a:lnTo>
                  <a:lnTo>
                    <a:pt x="0" y="56"/>
                  </a:lnTo>
                  <a:lnTo>
                    <a:pt x="241" y="46"/>
                  </a:lnTo>
                  <a:lnTo>
                    <a:pt x="243" y="42"/>
                  </a:lnTo>
                  <a:lnTo>
                    <a:pt x="245" y="41"/>
                  </a:lnTo>
                  <a:lnTo>
                    <a:pt x="251" y="38"/>
                  </a:lnTo>
                  <a:lnTo>
                    <a:pt x="255" y="38"/>
                  </a:lnTo>
                  <a:lnTo>
                    <a:pt x="258" y="37"/>
                  </a:lnTo>
                  <a:lnTo>
                    <a:pt x="262" y="35"/>
                  </a:lnTo>
                  <a:lnTo>
                    <a:pt x="262" y="41"/>
                  </a:lnTo>
                  <a:lnTo>
                    <a:pt x="260" y="46"/>
                  </a:lnTo>
                  <a:lnTo>
                    <a:pt x="256" y="50"/>
                  </a:lnTo>
                  <a:lnTo>
                    <a:pt x="249" y="52"/>
                  </a:lnTo>
                  <a:lnTo>
                    <a:pt x="247" y="52"/>
                  </a:lnTo>
                  <a:lnTo>
                    <a:pt x="244" y="50"/>
                  </a:lnTo>
                  <a:lnTo>
                    <a:pt x="243" y="48"/>
                  </a:lnTo>
                  <a:lnTo>
                    <a:pt x="241" y="46"/>
                  </a:lnTo>
                  <a:lnTo>
                    <a:pt x="0" y="56"/>
                  </a:lnTo>
                  <a:lnTo>
                    <a:pt x="247" y="34"/>
                  </a:lnTo>
                  <a:lnTo>
                    <a:pt x="243" y="35"/>
                  </a:lnTo>
                  <a:lnTo>
                    <a:pt x="238" y="37"/>
                  </a:lnTo>
                  <a:lnTo>
                    <a:pt x="236" y="41"/>
                  </a:lnTo>
                  <a:lnTo>
                    <a:pt x="234" y="46"/>
                  </a:lnTo>
                  <a:lnTo>
                    <a:pt x="236" y="50"/>
                  </a:lnTo>
                  <a:lnTo>
                    <a:pt x="238" y="55"/>
                  </a:lnTo>
                  <a:lnTo>
                    <a:pt x="243" y="57"/>
                  </a:lnTo>
                  <a:lnTo>
                    <a:pt x="248" y="57"/>
                  </a:lnTo>
                  <a:lnTo>
                    <a:pt x="252" y="57"/>
                  </a:lnTo>
                  <a:lnTo>
                    <a:pt x="256" y="56"/>
                  </a:lnTo>
                  <a:lnTo>
                    <a:pt x="259" y="53"/>
                  </a:lnTo>
                  <a:lnTo>
                    <a:pt x="262" y="50"/>
                  </a:lnTo>
                  <a:lnTo>
                    <a:pt x="263" y="55"/>
                  </a:lnTo>
                  <a:lnTo>
                    <a:pt x="265" y="57"/>
                  </a:lnTo>
                  <a:lnTo>
                    <a:pt x="269" y="57"/>
                  </a:lnTo>
                  <a:lnTo>
                    <a:pt x="270" y="57"/>
                  </a:lnTo>
                  <a:lnTo>
                    <a:pt x="273" y="56"/>
                  </a:lnTo>
                  <a:lnTo>
                    <a:pt x="273" y="52"/>
                  </a:lnTo>
                  <a:lnTo>
                    <a:pt x="271" y="52"/>
                  </a:lnTo>
                  <a:lnTo>
                    <a:pt x="270" y="52"/>
                  </a:lnTo>
                  <a:lnTo>
                    <a:pt x="269" y="52"/>
                  </a:lnTo>
                  <a:lnTo>
                    <a:pt x="269" y="49"/>
                  </a:lnTo>
                  <a:lnTo>
                    <a:pt x="269" y="27"/>
                  </a:lnTo>
                  <a:lnTo>
                    <a:pt x="267" y="22"/>
                  </a:lnTo>
                  <a:lnTo>
                    <a:pt x="265" y="18"/>
                  </a:lnTo>
                  <a:lnTo>
                    <a:pt x="259" y="16"/>
                  </a:lnTo>
                  <a:lnTo>
                    <a:pt x="252" y="15"/>
                  </a:lnTo>
                  <a:lnTo>
                    <a:pt x="247" y="16"/>
                  </a:lnTo>
                  <a:lnTo>
                    <a:pt x="241" y="18"/>
                  </a:lnTo>
                  <a:lnTo>
                    <a:pt x="238" y="22"/>
                  </a:lnTo>
                  <a:lnTo>
                    <a:pt x="237" y="29"/>
                  </a:lnTo>
                  <a:lnTo>
                    <a:pt x="243" y="29"/>
                  </a:lnTo>
                  <a:lnTo>
                    <a:pt x="245" y="24"/>
                  </a:lnTo>
                  <a:lnTo>
                    <a:pt x="248" y="22"/>
                  </a:lnTo>
                  <a:lnTo>
                    <a:pt x="252" y="22"/>
                  </a:lnTo>
                  <a:lnTo>
                    <a:pt x="256" y="22"/>
                  </a:lnTo>
                  <a:lnTo>
                    <a:pt x="259" y="23"/>
                  </a:lnTo>
                  <a:lnTo>
                    <a:pt x="260" y="24"/>
                  </a:lnTo>
                  <a:lnTo>
                    <a:pt x="262" y="27"/>
                  </a:lnTo>
                  <a:lnTo>
                    <a:pt x="262" y="30"/>
                  </a:lnTo>
                  <a:lnTo>
                    <a:pt x="260" y="31"/>
                  </a:lnTo>
                  <a:lnTo>
                    <a:pt x="258" y="33"/>
                  </a:lnTo>
                  <a:lnTo>
                    <a:pt x="247" y="34"/>
                  </a:lnTo>
                  <a:lnTo>
                    <a:pt x="0" y="56"/>
                  </a:lnTo>
                  <a:lnTo>
                    <a:pt x="280" y="56"/>
                  </a:lnTo>
                  <a:lnTo>
                    <a:pt x="286" y="56"/>
                  </a:lnTo>
                  <a:lnTo>
                    <a:pt x="286" y="1"/>
                  </a:lnTo>
                  <a:lnTo>
                    <a:pt x="280" y="1"/>
                  </a:lnTo>
                  <a:lnTo>
                    <a:pt x="280" y="56"/>
                  </a:lnTo>
                  <a:lnTo>
                    <a:pt x="0" y="56"/>
                  </a:lnTo>
                  <a:lnTo>
                    <a:pt x="330" y="0"/>
                  </a:lnTo>
                  <a:lnTo>
                    <a:pt x="322" y="18"/>
                  </a:lnTo>
                  <a:lnTo>
                    <a:pt x="319" y="26"/>
                  </a:lnTo>
                  <a:lnTo>
                    <a:pt x="318" y="37"/>
                  </a:lnTo>
                  <a:lnTo>
                    <a:pt x="318" y="42"/>
                  </a:lnTo>
                  <a:lnTo>
                    <a:pt x="321" y="55"/>
                  </a:lnTo>
                  <a:lnTo>
                    <a:pt x="324" y="61"/>
                  </a:lnTo>
                  <a:lnTo>
                    <a:pt x="330" y="72"/>
                  </a:lnTo>
                  <a:lnTo>
                    <a:pt x="336" y="72"/>
                  </a:lnTo>
                  <a:lnTo>
                    <a:pt x="328" y="56"/>
                  </a:lnTo>
                  <a:lnTo>
                    <a:pt x="326" y="46"/>
                  </a:lnTo>
                  <a:lnTo>
                    <a:pt x="325" y="37"/>
                  </a:lnTo>
                  <a:lnTo>
                    <a:pt x="326" y="26"/>
                  </a:lnTo>
                  <a:lnTo>
                    <a:pt x="328" y="18"/>
                  </a:lnTo>
                  <a:lnTo>
                    <a:pt x="336" y="0"/>
                  </a:lnTo>
                  <a:lnTo>
                    <a:pt x="330" y="0"/>
                  </a:lnTo>
                  <a:lnTo>
                    <a:pt x="0" y="56"/>
                  </a:lnTo>
                  <a:lnTo>
                    <a:pt x="343" y="56"/>
                  </a:lnTo>
                  <a:lnTo>
                    <a:pt x="350" y="56"/>
                  </a:lnTo>
                  <a:lnTo>
                    <a:pt x="350" y="35"/>
                  </a:lnTo>
                  <a:lnTo>
                    <a:pt x="351" y="29"/>
                  </a:lnTo>
                  <a:lnTo>
                    <a:pt x="354" y="24"/>
                  </a:lnTo>
                  <a:lnTo>
                    <a:pt x="356" y="22"/>
                  </a:lnTo>
                  <a:lnTo>
                    <a:pt x="361" y="22"/>
                  </a:lnTo>
                  <a:lnTo>
                    <a:pt x="363" y="22"/>
                  </a:lnTo>
                  <a:lnTo>
                    <a:pt x="366" y="24"/>
                  </a:lnTo>
                  <a:lnTo>
                    <a:pt x="367" y="30"/>
                  </a:lnTo>
                  <a:lnTo>
                    <a:pt x="367" y="56"/>
                  </a:lnTo>
                  <a:lnTo>
                    <a:pt x="373" y="56"/>
                  </a:lnTo>
                  <a:lnTo>
                    <a:pt x="373" y="33"/>
                  </a:lnTo>
                  <a:lnTo>
                    <a:pt x="374" y="27"/>
                  </a:lnTo>
                  <a:lnTo>
                    <a:pt x="377" y="24"/>
                  </a:lnTo>
                  <a:lnTo>
                    <a:pt x="380" y="22"/>
                  </a:lnTo>
                  <a:lnTo>
                    <a:pt x="384" y="22"/>
                  </a:lnTo>
                  <a:lnTo>
                    <a:pt x="387" y="22"/>
                  </a:lnTo>
                  <a:lnTo>
                    <a:pt x="388" y="23"/>
                  </a:lnTo>
                  <a:lnTo>
                    <a:pt x="389" y="26"/>
                  </a:lnTo>
                  <a:lnTo>
                    <a:pt x="391" y="29"/>
                  </a:lnTo>
                  <a:lnTo>
                    <a:pt x="391" y="56"/>
                  </a:lnTo>
                  <a:lnTo>
                    <a:pt x="398" y="56"/>
                  </a:lnTo>
                  <a:lnTo>
                    <a:pt x="398" y="30"/>
                  </a:lnTo>
                  <a:lnTo>
                    <a:pt x="398" y="24"/>
                  </a:lnTo>
                  <a:lnTo>
                    <a:pt x="396" y="22"/>
                  </a:lnTo>
                  <a:lnTo>
                    <a:pt x="393" y="19"/>
                  </a:lnTo>
                  <a:lnTo>
                    <a:pt x="392" y="16"/>
                  </a:lnTo>
                  <a:lnTo>
                    <a:pt x="388" y="16"/>
                  </a:lnTo>
                  <a:lnTo>
                    <a:pt x="385" y="15"/>
                  </a:lnTo>
                  <a:lnTo>
                    <a:pt x="381" y="16"/>
                  </a:lnTo>
                  <a:lnTo>
                    <a:pt x="378" y="18"/>
                  </a:lnTo>
                  <a:lnTo>
                    <a:pt x="374" y="19"/>
                  </a:lnTo>
                  <a:lnTo>
                    <a:pt x="373" y="22"/>
                  </a:lnTo>
                  <a:lnTo>
                    <a:pt x="369" y="18"/>
                  </a:lnTo>
                  <a:lnTo>
                    <a:pt x="366" y="16"/>
                  </a:lnTo>
                  <a:lnTo>
                    <a:pt x="362" y="15"/>
                  </a:lnTo>
                  <a:lnTo>
                    <a:pt x="358" y="16"/>
                  </a:lnTo>
                  <a:lnTo>
                    <a:pt x="354" y="18"/>
                  </a:lnTo>
                  <a:lnTo>
                    <a:pt x="350" y="22"/>
                  </a:lnTo>
                  <a:lnTo>
                    <a:pt x="350" y="16"/>
                  </a:lnTo>
                  <a:lnTo>
                    <a:pt x="343" y="16"/>
                  </a:lnTo>
                  <a:lnTo>
                    <a:pt x="343" y="56"/>
                  </a:lnTo>
                  <a:lnTo>
                    <a:pt x="0" y="56"/>
                  </a:lnTo>
                  <a:lnTo>
                    <a:pt x="404" y="1"/>
                  </a:lnTo>
                  <a:lnTo>
                    <a:pt x="424" y="56"/>
                  </a:lnTo>
                  <a:lnTo>
                    <a:pt x="432" y="56"/>
                  </a:lnTo>
                  <a:lnTo>
                    <a:pt x="452" y="1"/>
                  </a:lnTo>
                  <a:lnTo>
                    <a:pt x="444" y="1"/>
                  </a:lnTo>
                  <a:lnTo>
                    <a:pt x="428" y="48"/>
                  </a:lnTo>
                  <a:lnTo>
                    <a:pt x="413" y="1"/>
                  </a:lnTo>
                  <a:lnTo>
                    <a:pt x="404" y="1"/>
                  </a:lnTo>
                  <a:lnTo>
                    <a:pt x="0" y="56"/>
                  </a:lnTo>
                  <a:lnTo>
                    <a:pt x="461" y="72"/>
                  </a:lnTo>
                  <a:lnTo>
                    <a:pt x="470" y="56"/>
                  </a:lnTo>
                  <a:lnTo>
                    <a:pt x="473" y="46"/>
                  </a:lnTo>
                  <a:lnTo>
                    <a:pt x="473" y="35"/>
                  </a:lnTo>
                  <a:lnTo>
                    <a:pt x="473" y="27"/>
                  </a:lnTo>
                  <a:lnTo>
                    <a:pt x="470" y="18"/>
                  </a:lnTo>
                  <a:lnTo>
                    <a:pt x="468" y="12"/>
                  </a:lnTo>
                  <a:lnTo>
                    <a:pt x="461" y="0"/>
                  </a:lnTo>
                  <a:lnTo>
                    <a:pt x="457" y="0"/>
                  </a:lnTo>
                  <a:lnTo>
                    <a:pt x="463" y="16"/>
                  </a:lnTo>
                  <a:lnTo>
                    <a:pt x="466" y="26"/>
                  </a:lnTo>
                  <a:lnTo>
                    <a:pt x="466" y="37"/>
                  </a:lnTo>
                  <a:lnTo>
                    <a:pt x="466" y="46"/>
                  </a:lnTo>
                  <a:lnTo>
                    <a:pt x="463" y="55"/>
                  </a:lnTo>
                  <a:lnTo>
                    <a:pt x="457" y="72"/>
                  </a:lnTo>
                  <a:lnTo>
                    <a:pt x="461" y="72"/>
                  </a:lnTo>
                  <a:lnTo>
                    <a:pt x="0" y="56"/>
                  </a:lnTo>
                  <a:close/>
                </a:path>
              </a:pathLst>
            </a:custGeom>
            <a:solidFill>
              <a:srgbClr val="000000"/>
            </a:solidFill>
            <a:ln w="9525">
              <a:noFill/>
              <a:round/>
              <a:headEnd/>
              <a:tailEnd/>
            </a:ln>
          </p:spPr>
          <p:txBody>
            <a:bodyPr/>
            <a:lstStyle/>
            <a:p>
              <a:endParaRPr lang="en-US"/>
            </a:p>
          </p:txBody>
        </p:sp>
        <p:sp>
          <p:nvSpPr>
            <p:cNvPr id="53293" name="Freeform 45"/>
            <p:cNvSpPr>
              <a:spLocks/>
            </p:cNvSpPr>
            <p:nvPr/>
          </p:nvSpPr>
          <p:spPr bwMode="auto">
            <a:xfrm>
              <a:off x="3179" y="2558"/>
              <a:ext cx="1809" cy="1288"/>
            </a:xfrm>
            <a:custGeom>
              <a:avLst/>
              <a:gdLst/>
              <a:ahLst/>
              <a:cxnLst>
                <a:cxn ang="0">
                  <a:pos x="15" y="1287"/>
                </a:cxn>
                <a:cxn ang="0">
                  <a:pos x="45" y="1280"/>
                </a:cxn>
                <a:cxn ang="0">
                  <a:pos x="75" y="1272"/>
                </a:cxn>
                <a:cxn ang="0">
                  <a:pos x="104" y="1261"/>
                </a:cxn>
                <a:cxn ang="0">
                  <a:pos x="134" y="1248"/>
                </a:cxn>
                <a:cxn ang="0">
                  <a:pos x="165" y="1232"/>
                </a:cxn>
                <a:cxn ang="0">
                  <a:pos x="195" y="1213"/>
                </a:cxn>
                <a:cxn ang="0">
                  <a:pos x="224" y="1189"/>
                </a:cxn>
                <a:cxn ang="0">
                  <a:pos x="254" y="1159"/>
                </a:cxn>
                <a:cxn ang="0">
                  <a:pos x="282" y="1125"/>
                </a:cxn>
                <a:cxn ang="0">
                  <a:pos x="313" y="1085"/>
                </a:cxn>
                <a:cxn ang="0">
                  <a:pos x="344" y="1038"/>
                </a:cxn>
                <a:cxn ang="0">
                  <a:pos x="374" y="988"/>
                </a:cxn>
                <a:cxn ang="0">
                  <a:pos x="403" y="929"/>
                </a:cxn>
                <a:cxn ang="0">
                  <a:pos x="433" y="867"/>
                </a:cxn>
                <a:cxn ang="0">
                  <a:pos x="464" y="801"/>
                </a:cxn>
                <a:cxn ang="0">
                  <a:pos x="494" y="732"/>
                </a:cxn>
                <a:cxn ang="0">
                  <a:pos x="522" y="664"/>
                </a:cxn>
                <a:cxn ang="0">
                  <a:pos x="553" y="597"/>
                </a:cxn>
                <a:cxn ang="0">
                  <a:pos x="583" y="531"/>
                </a:cxn>
                <a:cxn ang="0">
                  <a:pos x="612" y="468"/>
                </a:cxn>
                <a:cxn ang="0">
                  <a:pos x="642" y="410"/>
                </a:cxn>
                <a:cxn ang="0">
                  <a:pos x="673" y="358"/>
                </a:cxn>
                <a:cxn ang="0">
                  <a:pos x="704" y="310"/>
                </a:cxn>
                <a:cxn ang="0">
                  <a:pos x="732" y="267"/>
                </a:cxn>
                <a:cxn ang="0">
                  <a:pos x="762" y="230"/>
                </a:cxn>
                <a:cxn ang="0">
                  <a:pos x="793" y="197"/>
                </a:cxn>
                <a:cxn ang="0">
                  <a:pos x="823" y="169"/>
                </a:cxn>
                <a:cxn ang="0">
                  <a:pos x="852" y="144"/>
                </a:cxn>
                <a:cxn ang="0">
                  <a:pos x="882" y="122"/>
                </a:cxn>
                <a:cxn ang="0">
                  <a:pos x="912" y="104"/>
                </a:cxn>
                <a:cxn ang="0">
                  <a:pos x="941" y="89"/>
                </a:cxn>
                <a:cxn ang="0">
                  <a:pos x="971" y="75"/>
                </a:cxn>
                <a:cxn ang="0">
                  <a:pos x="1002" y="66"/>
                </a:cxn>
                <a:cxn ang="0">
                  <a:pos x="1033" y="55"/>
                </a:cxn>
                <a:cxn ang="0">
                  <a:pos x="1061" y="46"/>
                </a:cxn>
                <a:cxn ang="0">
                  <a:pos x="1092" y="40"/>
                </a:cxn>
                <a:cxn ang="0">
                  <a:pos x="1122" y="34"/>
                </a:cxn>
                <a:cxn ang="0">
                  <a:pos x="1152" y="30"/>
                </a:cxn>
                <a:cxn ang="0">
                  <a:pos x="1181" y="24"/>
                </a:cxn>
                <a:cxn ang="0">
                  <a:pos x="1211" y="20"/>
                </a:cxn>
                <a:cxn ang="0">
                  <a:pos x="1240" y="18"/>
                </a:cxn>
                <a:cxn ang="0">
                  <a:pos x="1270" y="15"/>
                </a:cxn>
                <a:cxn ang="0">
                  <a:pos x="1300" y="12"/>
                </a:cxn>
                <a:cxn ang="0">
                  <a:pos x="1332" y="11"/>
                </a:cxn>
                <a:cxn ang="0">
                  <a:pos x="1362" y="8"/>
                </a:cxn>
                <a:cxn ang="0">
                  <a:pos x="1392" y="7"/>
                </a:cxn>
                <a:cxn ang="0">
                  <a:pos x="1421" y="5"/>
                </a:cxn>
                <a:cxn ang="0">
                  <a:pos x="1451" y="4"/>
                </a:cxn>
                <a:cxn ang="0">
                  <a:pos x="1480" y="4"/>
                </a:cxn>
                <a:cxn ang="0">
                  <a:pos x="1510" y="4"/>
                </a:cxn>
                <a:cxn ang="0">
                  <a:pos x="1540" y="4"/>
                </a:cxn>
                <a:cxn ang="0">
                  <a:pos x="1569" y="2"/>
                </a:cxn>
                <a:cxn ang="0">
                  <a:pos x="1599" y="2"/>
                </a:cxn>
                <a:cxn ang="0">
                  <a:pos x="1629" y="2"/>
                </a:cxn>
                <a:cxn ang="0">
                  <a:pos x="1661" y="1"/>
                </a:cxn>
                <a:cxn ang="0">
                  <a:pos x="1691" y="1"/>
                </a:cxn>
                <a:cxn ang="0">
                  <a:pos x="1720" y="1"/>
                </a:cxn>
                <a:cxn ang="0">
                  <a:pos x="1750" y="1"/>
                </a:cxn>
                <a:cxn ang="0">
                  <a:pos x="1780" y="0"/>
                </a:cxn>
                <a:cxn ang="0">
                  <a:pos x="1809" y="0"/>
                </a:cxn>
              </a:cxnLst>
              <a:rect l="0" t="0" r="r" b="b"/>
              <a:pathLst>
                <a:path w="1809" h="1288">
                  <a:moveTo>
                    <a:pt x="0" y="1288"/>
                  </a:moveTo>
                  <a:lnTo>
                    <a:pt x="15" y="1287"/>
                  </a:lnTo>
                  <a:lnTo>
                    <a:pt x="30" y="1284"/>
                  </a:lnTo>
                  <a:lnTo>
                    <a:pt x="45" y="1280"/>
                  </a:lnTo>
                  <a:lnTo>
                    <a:pt x="59" y="1276"/>
                  </a:lnTo>
                  <a:lnTo>
                    <a:pt x="75" y="1272"/>
                  </a:lnTo>
                  <a:lnTo>
                    <a:pt x="89" y="1266"/>
                  </a:lnTo>
                  <a:lnTo>
                    <a:pt x="104" y="1261"/>
                  </a:lnTo>
                  <a:lnTo>
                    <a:pt x="119" y="1255"/>
                  </a:lnTo>
                  <a:lnTo>
                    <a:pt x="134" y="1248"/>
                  </a:lnTo>
                  <a:lnTo>
                    <a:pt x="148" y="1240"/>
                  </a:lnTo>
                  <a:lnTo>
                    <a:pt x="165" y="1232"/>
                  </a:lnTo>
                  <a:lnTo>
                    <a:pt x="180" y="1222"/>
                  </a:lnTo>
                  <a:lnTo>
                    <a:pt x="195" y="1213"/>
                  </a:lnTo>
                  <a:lnTo>
                    <a:pt x="210" y="1200"/>
                  </a:lnTo>
                  <a:lnTo>
                    <a:pt x="224" y="1189"/>
                  </a:lnTo>
                  <a:lnTo>
                    <a:pt x="240" y="1174"/>
                  </a:lnTo>
                  <a:lnTo>
                    <a:pt x="254" y="1159"/>
                  </a:lnTo>
                  <a:lnTo>
                    <a:pt x="269" y="1143"/>
                  </a:lnTo>
                  <a:lnTo>
                    <a:pt x="282" y="1125"/>
                  </a:lnTo>
                  <a:lnTo>
                    <a:pt x="299" y="1106"/>
                  </a:lnTo>
                  <a:lnTo>
                    <a:pt x="313" y="1085"/>
                  </a:lnTo>
                  <a:lnTo>
                    <a:pt x="329" y="1062"/>
                  </a:lnTo>
                  <a:lnTo>
                    <a:pt x="344" y="1038"/>
                  </a:lnTo>
                  <a:lnTo>
                    <a:pt x="359" y="1014"/>
                  </a:lnTo>
                  <a:lnTo>
                    <a:pt x="374" y="988"/>
                  </a:lnTo>
                  <a:lnTo>
                    <a:pt x="388" y="959"/>
                  </a:lnTo>
                  <a:lnTo>
                    <a:pt x="403" y="929"/>
                  </a:lnTo>
                  <a:lnTo>
                    <a:pt x="418" y="898"/>
                  </a:lnTo>
                  <a:lnTo>
                    <a:pt x="433" y="867"/>
                  </a:lnTo>
                  <a:lnTo>
                    <a:pt x="447" y="835"/>
                  </a:lnTo>
                  <a:lnTo>
                    <a:pt x="464" y="801"/>
                  </a:lnTo>
                  <a:lnTo>
                    <a:pt x="477" y="768"/>
                  </a:lnTo>
                  <a:lnTo>
                    <a:pt x="494" y="732"/>
                  </a:lnTo>
                  <a:lnTo>
                    <a:pt x="509" y="698"/>
                  </a:lnTo>
                  <a:lnTo>
                    <a:pt x="522" y="664"/>
                  </a:lnTo>
                  <a:lnTo>
                    <a:pt x="539" y="630"/>
                  </a:lnTo>
                  <a:lnTo>
                    <a:pt x="553" y="597"/>
                  </a:lnTo>
                  <a:lnTo>
                    <a:pt x="569" y="564"/>
                  </a:lnTo>
                  <a:lnTo>
                    <a:pt x="583" y="531"/>
                  </a:lnTo>
                  <a:lnTo>
                    <a:pt x="598" y="499"/>
                  </a:lnTo>
                  <a:lnTo>
                    <a:pt x="612" y="468"/>
                  </a:lnTo>
                  <a:lnTo>
                    <a:pt x="628" y="439"/>
                  </a:lnTo>
                  <a:lnTo>
                    <a:pt x="642" y="410"/>
                  </a:lnTo>
                  <a:lnTo>
                    <a:pt x="658" y="384"/>
                  </a:lnTo>
                  <a:lnTo>
                    <a:pt x="673" y="358"/>
                  </a:lnTo>
                  <a:lnTo>
                    <a:pt x="687" y="333"/>
                  </a:lnTo>
                  <a:lnTo>
                    <a:pt x="704" y="310"/>
                  </a:lnTo>
                  <a:lnTo>
                    <a:pt x="717" y="288"/>
                  </a:lnTo>
                  <a:lnTo>
                    <a:pt x="732" y="267"/>
                  </a:lnTo>
                  <a:lnTo>
                    <a:pt x="747" y="248"/>
                  </a:lnTo>
                  <a:lnTo>
                    <a:pt x="762" y="230"/>
                  </a:lnTo>
                  <a:lnTo>
                    <a:pt x="776" y="212"/>
                  </a:lnTo>
                  <a:lnTo>
                    <a:pt x="793" y="197"/>
                  </a:lnTo>
                  <a:lnTo>
                    <a:pt x="806" y="182"/>
                  </a:lnTo>
                  <a:lnTo>
                    <a:pt x="823" y="169"/>
                  </a:lnTo>
                  <a:lnTo>
                    <a:pt x="838" y="155"/>
                  </a:lnTo>
                  <a:lnTo>
                    <a:pt x="852" y="144"/>
                  </a:lnTo>
                  <a:lnTo>
                    <a:pt x="868" y="133"/>
                  </a:lnTo>
                  <a:lnTo>
                    <a:pt x="882" y="122"/>
                  </a:lnTo>
                  <a:lnTo>
                    <a:pt x="898" y="114"/>
                  </a:lnTo>
                  <a:lnTo>
                    <a:pt x="912" y="104"/>
                  </a:lnTo>
                  <a:lnTo>
                    <a:pt x="927" y="97"/>
                  </a:lnTo>
                  <a:lnTo>
                    <a:pt x="941" y="89"/>
                  </a:lnTo>
                  <a:lnTo>
                    <a:pt x="957" y="82"/>
                  </a:lnTo>
                  <a:lnTo>
                    <a:pt x="971" y="75"/>
                  </a:lnTo>
                  <a:lnTo>
                    <a:pt x="987" y="70"/>
                  </a:lnTo>
                  <a:lnTo>
                    <a:pt x="1002" y="66"/>
                  </a:lnTo>
                  <a:lnTo>
                    <a:pt x="1016" y="60"/>
                  </a:lnTo>
                  <a:lnTo>
                    <a:pt x="1033" y="55"/>
                  </a:lnTo>
                  <a:lnTo>
                    <a:pt x="1046" y="51"/>
                  </a:lnTo>
                  <a:lnTo>
                    <a:pt x="1061" y="46"/>
                  </a:lnTo>
                  <a:lnTo>
                    <a:pt x="1077" y="44"/>
                  </a:lnTo>
                  <a:lnTo>
                    <a:pt x="1092" y="40"/>
                  </a:lnTo>
                  <a:lnTo>
                    <a:pt x="1105" y="37"/>
                  </a:lnTo>
                  <a:lnTo>
                    <a:pt x="1122" y="34"/>
                  </a:lnTo>
                  <a:lnTo>
                    <a:pt x="1136" y="31"/>
                  </a:lnTo>
                  <a:lnTo>
                    <a:pt x="1152" y="30"/>
                  </a:lnTo>
                  <a:lnTo>
                    <a:pt x="1167" y="27"/>
                  </a:lnTo>
                  <a:lnTo>
                    <a:pt x="1181" y="24"/>
                  </a:lnTo>
                  <a:lnTo>
                    <a:pt x="1197" y="23"/>
                  </a:lnTo>
                  <a:lnTo>
                    <a:pt x="1211" y="20"/>
                  </a:lnTo>
                  <a:lnTo>
                    <a:pt x="1227" y="19"/>
                  </a:lnTo>
                  <a:lnTo>
                    <a:pt x="1240" y="18"/>
                  </a:lnTo>
                  <a:lnTo>
                    <a:pt x="1256" y="16"/>
                  </a:lnTo>
                  <a:lnTo>
                    <a:pt x="1270" y="15"/>
                  </a:lnTo>
                  <a:lnTo>
                    <a:pt x="1286" y="13"/>
                  </a:lnTo>
                  <a:lnTo>
                    <a:pt x="1300" y="12"/>
                  </a:lnTo>
                  <a:lnTo>
                    <a:pt x="1317" y="12"/>
                  </a:lnTo>
                  <a:lnTo>
                    <a:pt x="1332" y="11"/>
                  </a:lnTo>
                  <a:lnTo>
                    <a:pt x="1345" y="9"/>
                  </a:lnTo>
                  <a:lnTo>
                    <a:pt x="1362" y="8"/>
                  </a:lnTo>
                  <a:lnTo>
                    <a:pt x="1376" y="8"/>
                  </a:lnTo>
                  <a:lnTo>
                    <a:pt x="1392" y="7"/>
                  </a:lnTo>
                  <a:lnTo>
                    <a:pt x="1404" y="7"/>
                  </a:lnTo>
                  <a:lnTo>
                    <a:pt x="1421" y="5"/>
                  </a:lnTo>
                  <a:lnTo>
                    <a:pt x="1434" y="5"/>
                  </a:lnTo>
                  <a:lnTo>
                    <a:pt x="1451" y="4"/>
                  </a:lnTo>
                  <a:lnTo>
                    <a:pt x="1465" y="4"/>
                  </a:lnTo>
                  <a:lnTo>
                    <a:pt x="1480" y="4"/>
                  </a:lnTo>
                  <a:lnTo>
                    <a:pt x="1496" y="4"/>
                  </a:lnTo>
                  <a:lnTo>
                    <a:pt x="1510" y="4"/>
                  </a:lnTo>
                  <a:lnTo>
                    <a:pt x="1526" y="4"/>
                  </a:lnTo>
                  <a:lnTo>
                    <a:pt x="1540" y="4"/>
                  </a:lnTo>
                  <a:lnTo>
                    <a:pt x="1557" y="2"/>
                  </a:lnTo>
                  <a:lnTo>
                    <a:pt x="1569" y="2"/>
                  </a:lnTo>
                  <a:lnTo>
                    <a:pt x="1585" y="2"/>
                  </a:lnTo>
                  <a:lnTo>
                    <a:pt x="1599" y="2"/>
                  </a:lnTo>
                  <a:lnTo>
                    <a:pt x="1616" y="2"/>
                  </a:lnTo>
                  <a:lnTo>
                    <a:pt x="1629" y="2"/>
                  </a:lnTo>
                  <a:lnTo>
                    <a:pt x="1644" y="1"/>
                  </a:lnTo>
                  <a:lnTo>
                    <a:pt x="1661" y="1"/>
                  </a:lnTo>
                  <a:lnTo>
                    <a:pt x="1674" y="1"/>
                  </a:lnTo>
                  <a:lnTo>
                    <a:pt x="1691" y="1"/>
                  </a:lnTo>
                  <a:lnTo>
                    <a:pt x="1705" y="1"/>
                  </a:lnTo>
                  <a:lnTo>
                    <a:pt x="1720" y="1"/>
                  </a:lnTo>
                  <a:lnTo>
                    <a:pt x="1733" y="1"/>
                  </a:lnTo>
                  <a:lnTo>
                    <a:pt x="1750" y="1"/>
                  </a:lnTo>
                  <a:lnTo>
                    <a:pt x="1764" y="0"/>
                  </a:lnTo>
                  <a:lnTo>
                    <a:pt x="1780" y="0"/>
                  </a:lnTo>
                  <a:lnTo>
                    <a:pt x="1794" y="0"/>
                  </a:lnTo>
                  <a:lnTo>
                    <a:pt x="1809" y="0"/>
                  </a:lnTo>
                </a:path>
              </a:pathLst>
            </a:custGeom>
            <a:noFill/>
            <a:ln w="7938">
              <a:solidFill>
                <a:srgbClr val="000000"/>
              </a:solidFill>
              <a:prstDash val="solid"/>
              <a:round/>
              <a:headEnd/>
              <a:tailEnd/>
            </a:ln>
          </p:spPr>
          <p:txBody>
            <a:bodyPr/>
            <a:lstStyle/>
            <a:p>
              <a:endParaRPr lang="en-US"/>
            </a:p>
          </p:txBody>
        </p:sp>
        <p:sp>
          <p:nvSpPr>
            <p:cNvPr id="53294" name="Freeform 46"/>
            <p:cNvSpPr>
              <a:spLocks/>
            </p:cNvSpPr>
            <p:nvPr/>
          </p:nvSpPr>
          <p:spPr bwMode="auto">
            <a:xfrm>
              <a:off x="3179" y="2733"/>
              <a:ext cx="1809" cy="1134"/>
            </a:xfrm>
            <a:custGeom>
              <a:avLst/>
              <a:gdLst/>
              <a:ahLst/>
              <a:cxnLst>
                <a:cxn ang="0">
                  <a:pos x="15" y="24"/>
                </a:cxn>
                <a:cxn ang="0">
                  <a:pos x="45" y="79"/>
                </a:cxn>
                <a:cxn ang="0">
                  <a:pos x="75" y="143"/>
                </a:cxn>
                <a:cxn ang="0">
                  <a:pos x="104" y="220"/>
                </a:cxn>
                <a:cxn ang="0">
                  <a:pos x="134" y="304"/>
                </a:cxn>
                <a:cxn ang="0">
                  <a:pos x="165" y="393"/>
                </a:cxn>
                <a:cxn ang="0">
                  <a:pos x="195" y="487"/>
                </a:cxn>
                <a:cxn ang="0">
                  <a:pos x="224" y="579"/>
                </a:cxn>
                <a:cxn ang="0">
                  <a:pos x="254" y="666"/>
                </a:cxn>
                <a:cxn ang="0">
                  <a:pos x="282" y="747"/>
                </a:cxn>
                <a:cxn ang="0">
                  <a:pos x="313" y="817"/>
                </a:cxn>
                <a:cxn ang="0">
                  <a:pos x="344" y="877"/>
                </a:cxn>
                <a:cxn ang="0">
                  <a:pos x="374" y="927"/>
                </a:cxn>
                <a:cxn ang="0">
                  <a:pos x="403" y="968"/>
                </a:cxn>
                <a:cxn ang="0">
                  <a:pos x="433" y="1001"/>
                </a:cxn>
                <a:cxn ang="0">
                  <a:pos x="464" y="1028"/>
                </a:cxn>
                <a:cxn ang="0">
                  <a:pos x="494" y="1049"/>
                </a:cxn>
                <a:cxn ang="0">
                  <a:pos x="522" y="1065"/>
                </a:cxn>
                <a:cxn ang="0">
                  <a:pos x="553" y="1079"/>
                </a:cxn>
                <a:cxn ang="0">
                  <a:pos x="583" y="1088"/>
                </a:cxn>
                <a:cxn ang="0">
                  <a:pos x="612" y="1097"/>
                </a:cxn>
                <a:cxn ang="0">
                  <a:pos x="642" y="1104"/>
                </a:cxn>
                <a:cxn ang="0">
                  <a:pos x="673" y="1108"/>
                </a:cxn>
                <a:cxn ang="0">
                  <a:pos x="704" y="1112"/>
                </a:cxn>
                <a:cxn ang="0">
                  <a:pos x="732" y="1115"/>
                </a:cxn>
                <a:cxn ang="0">
                  <a:pos x="762" y="1117"/>
                </a:cxn>
                <a:cxn ang="0">
                  <a:pos x="793" y="1120"/>
                </a:cxn>
                <a:cxn ang="0">
                  <a:pos x="823" y="1121"/>
                </a:cxn>
                <a:cxn ang="0">
                  <a:pos x="852" y="1123"/>
                </a:cxn>
                <a:cxn ang="0">
                  <a:pos x="882" y="1124"/>
                </a:cxn>
                <a:cxn ang="0">
                  <a:pos x="912" y="1125"/>
                </a:cxn>
                <a:cxn ang="0">
                  <a:pos x="941" y="1127"/>
                </a:cxn>
                <a:cxn ang="0">
                  <a:pos x="971" y="1127"/>
                </a:cxn>
                <a:cxn ang="0">
                  <a:pos x="1002" y="1128"/>
                </a:cxn>
                <a:cxn ang="0">
                  <a:pos x="1033" y="1128"/>
                </a:cxn>
                <a:cxn ang="0">
                  <a:pos x="1061" y="1130"/>
                </a:cxn>
                <a:cxn ang="0">
                  <a:pos x="1092" y="1130"/>
                </a:cxn>
                <a:cxn ang="0">
                  <a:pos x="1122" y="1130"/>
                </a:cxn>
                <a:cxn ang="0">
                  <a:pos x="1152" y="1131"/>
                </a:cxn>
                <a:cxn ang="0">
                  <a:pos x="1181" y="1131"/>
                </a:cxn>
                <a:cxn ang="0">
                  <a:pos x="1211" y="1131"/>
                </a:cxn>
                <a:cxn ang="0">
                  <a:pos x="1240" y="1131"/>
                </a:cxn>
                <a:cxn ang="0">
                  <a:pos x="1270" y="1131"/>
                </a:cxn>
                <a:cxn ang="0">
                  <a:pos x="1300" y="1132"/>
                </a:cxn>
                <a:cxn ang="0">
                  <a:pos x="1332" y="1132"/>
                </a:cxn>
                <a:cxn ang="0">
                  <a:pos x="1362" y="1132"/>
                </a:cxn>
                <a:cxn ang="0">
                  <a:pos x="1392" y="1132"/>
                </a:cxn>
                <a:cxn ang="0">
                  <a:pos x="1421" y="1132"/>
                </a:cxn>
                <a:cxn ang="0">
                  <a:pos x="1451" y="1132"/>
                </a:cxn>
                <a:cxn ang="0">
                  <a:pos x="1480" y="1132"/>
                </a:cxn>
                <a:cxn ang="0">
                  <a:pos x="1510" y="1132"/>
                </a:cxn>
                <a:cxn ang="0">
                  <a:pos x="1540" y="1132"/>
                </a:cxn>
                <a:cxn ang="0">
                  <a:pos x="1569" y="1132"/>
                </a:cxn>
                <a:cxn ang="0">
                  <a:pos x="1599" y="1132"/>
                </a:cxn>
                <a:cxn ang="0">
                  <a:pos x="1629" y="1134"/>
                </a:cxn>
                <a:cxn ang="0">
                  <a:pos x="1661" y="1134"/>
                </a:cxn>
                <a:cxn ang="0">
                  <a:pos x="1691" y="1134"/>
                </a:cxn>
                <a:cxn ang="0">
                  <a:pos x="1720" y="1134"/>
                </a:cxn>
                <a:cxn ang="0">
                  <a:pos x="1750" y="1134"/>
                </a:cxn>
                <a:cxn ang="0">
                  <a:pos x="1780" y="1134"/>
                </a:cxn>
                <a:cxn ang="0">
                  <a:pos x="1809" y="1134"/>
                </a:cxn>
              </a:cxnLst>
              <a:rect l="0" t="0" r="r" b="b"/>
              <a:pathLst>
                <a:path w="1809" h="1134">
                  <a:moveTo>
                    <a:pt x="0" y="0"/>
                  </a:moveTo>
                  <a:lnTo>
                    <a:pt x="15" y="24"/>
                  </a:lnTo>
                  <a:lnTo>
                    <a:pt x="30" y="50"/>
                  </a:lnTo>
                  <a:lnTo>
                    <a:pt x="45" y="79"/>
                  </a:lnTo>
                  <a:lnTo>
                    <a:pt x="59" y="110"/>
                  </a:lnTo>
                  <a:lnTo>
                    <a:pt x="75" y="143"/>
                  </a:lnTo>
                  <a:lnTo>
                    <a:pt x="89" y="180"/>
                  </a:lnTo>
                  <a:lnTo>
                    <a:pt x="104" y="220"/>
                  </a:lnTo>
                  <a:lnTo>
                    <a:pt x="119" y="260"/>
                  </a:lnTo>
                  <a:lnTo>
                    <a:pt x="134" y="304"/>
                  </a:lnTo>
                  <a:lnTo>
                    <a:pt x="148" y="349"/>
                  </a:lnTo>
                  <a:lnTo>
                    <a:pt x="165" y="393"/>
                  </a:lnTo>
                  <a:lnTo>
                    <a:pt x="180" y="439"/>
                  </a:lnTo>
                  <a:lnTo>
                    <a:pt x="195" y="487"/>
                  </a:lnTo>
                  <a:lnTo>
                    <a:pt x="210" y="533"/>
                  </a:lnTo>
                  <a:lnTo>
                    <a:pt x="224" y="579"/>
                  </a:lnTo>
                  <a:lnTo>
                    <a:pt x="240" y="623"/>
                  </a:lnTo>
                  <a:lnTo>
                    <a:pt x="254" y="666"/>
                  </a:lnTo>
                  <a:lnTo>
                    <a:pt x="269" y="708"/>
                  </a:lnTo>
                  <a:lnTo>
                    <a:pt x="282" y="747"/>
                  </a:lnTo>
                  <a:lnTo>
                    <a:pt x="299" y="782"/>
                  </a:lnTo>
                  <a:lnTo>
                    <a:pt x="313" y="817"/>
                  </a:lnTo>
                  <a:lnTo>
                    <a:pt x="329" y="848"/>
                  </a:lnTo>
                  <a:lnTo>
                    <a:pt x="344" y="877"/>
                  </a:lnTo>
                  <a:lnTo>
                    <a:pt x="359" y="903"/>
                  </a:lnTo>
                  <a:lnTo>
                    <a:pt x="374" y="927"/>
                  </a:lnTo>
                  <a:lnTo>
                    <a:pt x="388" y="948"/>
                  </a:lnTo>
                  <a:lnTo>
                    <a:pt x="403" y="968"/>
                  </a:lnTo>
                  <a:lnTo>
                    <a:pt x="418" y="986"/>
                  </a:lnTo>
                  <a:lnTo>
                    <a:pt x="433" y="1001"/>
                  </a:lnTo>
                  <a:lnTo>
                    <a:pt x="447" y="1014"/>
                  </a:lnTo>
                  <a:lnTo>
                    <a:pt x="464" y="1028"/>
                  </a:lnTo>
                  <a:lnTo>
                    <a:pt x="477" y="1039"/>
                  </a:lnTo>
                  <a:lnTo>
                    <a:pt x="494" y="1049"/>
                  </a:lnTo>
                  <a:lnTo>
                    <a:pt x="509" y="1057"/>
                  </a:lnTo>
                  <a:lnTo>
                    <a:pt x="522" y="1065"/>
                  </a:lnTo>
                  <a:lnTo>
                    <a:pt x="539" y="1073"/>
                  </a:lnTo>
                  <a:lnTo>
                    <a:pt x="553" y="1079"/>
                  </a:lnTo>
                  <a:lnTo>
                    <a:pt x="569" y="1083"/>
                  </a:lnTo>
                  <a:lnTo>
                    <a:pt x="583" y="1088"/>
                  </a:lnTo>
                  <a:lnTo>
                    <a:pt x="598" y="1093"/>
                  </a:lnTo>
                  <a:lnTo>
                    <a:pt x="612" y="1097"/>
                  </a:lnTo>
                  <a:lnTo>
                    <a:pt x="628" y="1099"/>
                  </a:lnTo>
                  <a:lnTo>
                    <a:pt x="642" y="1104"/>
                  </a:lnTo>
                  <a:lnTo>
                    <a:pt x="658" y="1106"/>
                  </a:lnTo>
                  <a:lnTo>
                    <a:pt x="673" y="1108"/>
                  </a:lnTo>
                  <a:lnTo>
                    <a:pt x="687" y="1110"/>
                  </a:lnTo>
                  <a:lnTo>
                    <a:pt x="704" y="1112"/>
                  </a:lnTo>
                  <a:lnTo>
                    <a:pt x="717" y="1113"/>
                  </a:lnTo>
                  <a:lnTo>
                    <a:pt x="732" y="1115"/>
                  </a:lnTo>
                  <a:lnTo>
                    <a:pt x="747" y="1116"/>
                  </a:lnTo>
                  <a:lnTo>
                    <a:pt x="762" y="1117"/>
                  </a:lnTo>
                  <a:lnTo>
                    <a:pt x="776" y="1119"/>
                  </a:lnTo>
                  <a:lnTo>
                    <a:pt x="793" y="1120"/>
                  </a:lnTo>
                  <a:lnTo>
                    <a:pt x="806" y="1121"/>
                  </a:lnTo>
                  <a:lnTo>
                    <a:pt x="823" y="1121"/>
                  </a:lnTo>
                  <a:lnTo>
                    <a:pt x="838" y="1123"/>
                  </a:lnTo>
                  <a:lnTo>
                    <a:pt x="852" y="1123"/>
                  </a:lnTo>
                  <a:lnTo>
                    <a:pt x="868" y="1124"/>
                  </a:lnTo>
                  <a:lnTo>
                    <a:pt x="882" y="1124"/>
                  </a:lnTo>
                  <a:lnTo>
                    <a:pt x="898" y="1125"/>
                  </a:lnTo>
                  <a:lnTo>
                    <a:pt x="912" y="1125"/>
                  </a:lnTo>
                  <a:lnTo>
                    <a:pt x="927" y="1125"/>
                  </a:lnTo>
                  <a:lnTo>
                    <a:pt x="941" y="1127"/>
                  </a:lnTo>
                  <a:lnTo>
                    <a:pt x="957" y="1127"/>
                  </a:lnTo>
                  <a:lnTo>
                    <a:pt x="971" y="1127"/>
                  </a:lnTo>
                  <a:lnTo>
                    <a:pt x="987" y="1128"/>
                  </a:lnTo>
                  <a:lnTo>
                    <a:pt x="1002" y="1128"/>
                  </a:lnTo>
                  <a:lnTo>
                    <a:pt x="1016" y="1128"/>
                  </a:lnTo>
                  <a:lnTo>
                    <a:pt x="1033" y="1128"/>
                  </a:lnTo>
                  <a:lnTo>
                    <a:pt x="1046" y="1128"/>
                  </a:lnTo>
                  <a:lnTo>
                    <a:pt x="1061" y="1130"/>
                  </a:lnTo>
                  <a:lnTo>
                    <a:pt x="1077" y="1130"/>
                  </a:lnTo>
                  <a:lnTo>
                    <a:pt x="1092" y="1130"/>
                  </a:lnTo>
                  <a:lnTo>
                    <a:pt x="1105" y="1130"/>
                  </a:lnTo>
                  <a:lnTo>
                    <a:pt x="1122" y="1130"/>
                  </a:lnTo>
                  <a:lnTo>
                    <a:pt x="1136" y="1130"/>
                  </a:lnTo>
                  <a:lnTo>
                    <a:pt x="1152" y="1131"/>
                  </a:lnTo>
                  <a:lnTo>
                    <a:pt x="1167" y="1131"/>
                  </a:lnTo>
                  <a:lnTo>
                    <a:pt x="1181" y="1131"/>
                  </a:lnTo>
                  <a:lnTo>
                    <a:pt x="1197" y="1131"/>
                  </a:lnTo>
                  <a:lnTo>
                    <a:pt x="1211" y="1131"/>
                  </a:lnTo>
                  <a:lnTo>
                    <a:pt x="1227" y="1131"/>
                  </a:lnTo>
                  <a:lnTo>
                    <a:pt x="1240" y="1131"/>
                  </a:lnTo>
                  <a:lnTo>
                    <a:pt x="1256" y="1131"/>
                  </a:lnTo>
                  <a:lnTo>
                    <a:pt x="1270" y="1131"/>
                  </a:lnTo>
                  <a:lnTo>
                    <a:pt x="1286" y="1131"/>
                  </a:lnTo>
                  <a:lnTo>
                    <a:pt x="1300" y="1132"/>
                  </a:lnTo>
                  <a:lnTo>
                    <a:pt x="1317" y="1132"/>
                  </a:lnTo>
                  <a:lnTo>
                    <a:pt x="1332" y="1132"/>
                  </a:lnTo>
                  <a:lnTo>
                    <a:pt x="1345" y="1132"/>
                  </a:lnTo>
                  <a:lnTo>
                    <a:pt x="1362" y="1132"/>
                  </a:lnTo>
                  <a:lnTo>
                    <a:pt x="1376" y="1132"/>
                  </a:lnTo>
                  <a:lnTo>
                    <a:pt x="1392" y="1132"/>
                  </a:lnTo>
                  <a:lnTo>
                    <a:pt x="1404" y="1132"/>
                  </a:lnTo>
                  <a:lnTo>
                    <a:pt x="1421" y="1132"/>
                  </a:lnTo>
                  <a:lnTo>
                    <a:pt x="1434" y="1132"/>
                  </a:lnTo>
                  <a:lnTo>
                    <a:pt x="1451" y="1132"/>
                  </a:lnTo>
                  <a:lnTo>
                    <a:pt x="1465" y="1132"/>
                  </a:lnTo>
                  <a:lnTo>
                    <a:pt x="1480" y="1132"/>
                  </a:lnTo>
                  <a:lnTo>
                    <a:pt x="1496" y="1132"/>
                  </a:lnTo>
                  <a:lnTo>
                    <a:pt x="1510" y="1132"/>
                  </a:lnTo>
                  <a:lnTo>
                    <a:pt x="1526" y="1132"/>
                  </a:lnTo>
                  <a:lnTo>
                    <a:pt x="1540" y="1132"/>
                  </a:lnTo>
                  <a:lnTo>
                    <a:pt x="1557" y="1132"/>
                  </a:lnTo>
                  <a:lnTo>
                    <a:pt x="1569" y="1132"/>
                  </a:lnTo>
                  <a:lnTo>
                    <a:pt x="1585" y="1132"/>
                  </a:lnTo>
                  <a:lnTo>
                    <a:pt x="1599" y="1132"/>
                  </a:lnTo>
                  <a:lnTo>
                    <a:pt x="1616" y="1134"/>
                  </a:lnTo>
                  <a:lnTo>
                    <a:pt x="1629" y="1134"/>
                  </a:lnTo>
                  <a:lnTo>
                    <a:pt x="1644" y="1134"/>
                  </a:lnTo>
                  <a:lnTo>
                    <a:pt x="1661" y="1134"/>
                  </a:lnTo>
                  <a:lnTo>
                    <a:pt x="1674" y="1134"/>
                  </a:lnTo>
                  <a:lnTo>
                    <a:pt x="1691" y="1134"/>
                  </a:lnTo>
                  <a:lnTo>
                    <a:pt x="1705" y="1134"/>
                  </a:lnTo>
                  <a:lnTo>
                    <a:pt x="1720" y="1134"/>
                  </a:lnTo>
                  <a:lnTo>
                    <a:pt x="1733" y="1134"/>
                  </a:lnTo>
                  <a:lnTo>
                    <a:pt x="1750" y="1134"/>
                  </a:lnTo>
                  <a:lnTo>
                    <a:pt x="1764" y="1134"/>
                  </a:lnTo>
                  <a:lnTo>
                    <a:pt x="1780" y="1134"/>
                  </a:lnTo>
                  <a:lnTo>
                    <a:pt x="1794" y="1134"/>
                  </a:lnTo>
                  <a:lnTo>
                    <a:pt x="1809" y="1134"/>
                  </a:lnTo>
                </a:path>
              </a:pathLst>
            </a:custGeom>
            <a:noFill/>
            <a:ln w="7938">
              <a:solidFill>
                <a:srgbClr val="000000"/>
              </a:solidFill>
              <a:prstDash val="solid"/>
              <a:round/>
              <a:headEnd/>
              <a:tailEnd/>
            </a:ln>
          </p:spPr>
          <p:txBody>
            <a:bodyPr/>
            <a:lstStyle/>
            <a:p>
              <a:endParaRPr lang="en-US"/>
            </a:p>
          </p:txBody>
        </p:sp>
        <p:sp>
          <p:nvSpPr>
            <p:cNvPr id="53295" name="Freeform 47"/>
            <p:cNvSpPr>
              <a:spLocks/>
            </p:cNvSpPr>
            <p:nvPr/>
          </p:nvSpPr>
          <p:spPr bwMode="auto">
            <a:xfrm>
              <a:off x="3179" y="2596"/>
              <a:ext cx="1809" cy="1033"/>
            </a:xfrm>
            <a:custGeom>
              <a:avLst/>
              <a:gdLst/>
              <a:ahLst/>
              <a:cxnLst>
                <a:cxn ang="0">
                  <a:pos x="15" y="1018"/>
                </a:cxn>
                <a:cxn ang="0">
                  <a:pos x="45" y="987"/>
                </a:cxn>
                <a:cxn ang="0">
                  <a:pos x="75" y="952"/>
                </a:cxn>
                <a:cxn ang="0">
                  <a:pos x="104" y="915"/>
                </a:cxn>
                <a:cxn ang="0">
                  <a:pos x="134" y="876"/>
                </a:cxn>
                <a:cxn ang="0">
                  <a:pos x="165" y="836"/>
                </a:cxn>
                <a:cxn ang="0">
                  <a:pos x="195" y="796"/>
                </a:cxn>
                <a:cxn ang="0">
                  <a:pos x="224" y="755"/>
                </a:cxn>
                <a:cxn ang="0">
                  <a:pos x="254" y="714"/>
                </a:cxn>
                <a:cxn ang="0">
                  <a:pos x="282" y="672"/>
                </a:cxn>
                <a:cxn ang="0">
                  <a:pos x="313" y="631"/>
                </a:cxn>
                <a:cxn ang="0">
                  <a:pos x="344" y="592"/>
                </a:cxn>
                <a:cxn ang="0">
                  <a:pos x="374" y="554"/>
                </a:cxn>
                <a:cxn ang="0">
                  <a:pos x="403" y="517"/>
                </a:cxn>
                <a:cxn ang="0">
                  <a:pos x="433" y="482"/>
                </a:cxn>
                <a:cxn ang="0">
                  <a:pos x="464" y="447"/>
                </a:cxn>
                <a:cxn ang="0">
                  <a:pos x="494" y="417"/>
                </a:cxn>
                <a:cxn ang="0">
                  <a:pos x="522" y="387"/>
                </a:cxn>
                <a:cxn ang="0">
                  <a:pos x="553" y="360"/>
                </a:cxn>
                <a:cxn ang="0">
                  <a:pos x="583" y="332"/>
                </a:cxn>
                <a:cxn ang="0">
                  <a:pos x="612" y="308"/>
                </a:cxn>
                <a:cxn ang="0">
                  <a:pos x="642" y="286"/>
                </a:cxn>
                <a:cxn ang="0">
                  <a:pos x="673" y="264"/>
                </a:cxn>
                <a:cxn ang="0">
                  <a:pos x="704" y="244"/>
                </a:cxn>
                <a:cxn ang="0">
                  <a:pos x="732" y="228"/>
                </a:cxn>
                <a:cxn ang="0">
                  <a:pos x="762" y="210"/>
                </a:cxn>
                <a:cxn ang="0">
                  <a:pos x="793" y="195"/>
                </a:cxn>
                <a:cxn ang="0">
                  <a:pos x="823" y="180"/>
                </a:cxn>
                <a:cxn ang="0">
                  <a:pos x="852" y="166"/>
                </a:cxn>
                <a:cxn ang="0">
                  <a:pos x="882" y="155"/>
                </a:cxn>
                <a:cxn ang="0">
                  <a:pos x="912" y="143"/>
                </a:cxn>
                <a:cxn ang="0">
                  <a:pos x="941" y="132"/>
                </a:cxn>
                <a:cxn ang="0">
                  <a:pos x="971" y="122"/>
                </a:cxn>
                <a:cxn ang="0">
                  <a:pos x="1002" y="113"/>
                </a:cxn>
                <a:cxn ang="0">
                  <a:pos x="1033" y="104"/>
                </a:cxn>
                <a:cxn ang="0">
                  <a:pos x="1061" y="98"/>
                </a:cxn>
                <a:cxn ang="0">
                  <a:pos x="1092" y="89"/>
                </a:cxn>
                <a:cxn ang="0">
                  <a:pos x="1122" y="82"/>
                </a:cxn>
                <a:cxn ang="0">
                  <a:pos x="1152" y="76"/>
                </a:cxn>
                <a:cxn ang="0">
                  <a:pos x="1181" y="69"/>
                </a:cxn>
                <a:cxn ang="0">
                  <a:pos x="1211" y="65"/>
                </a:cxn>
                <a:cxn ang="0">
                  <a:pos x="1240" y="59"/>
                </a:cxn>
                <a:cxn ang="0">
                  <a:pos x="1270" y="55"/>
                </a:cxn>
                <a:cxn ang="0">
                  <a:pos x="1300" y="50"/>
                </a:cxn>
                <a:cxn ang="0">
                  <a:pos x="1332" y="44"/>
                </a:cxn>
                <a:cxn ang="0">
                  <a:pos x="1362" y="40"/>
                </a:cxn>
                <a:cxn ang="0">
                  <a:pos x="1392" y="36"/>
                </a:cxn>
                <a:cxn ang="0">
                  <a:pos x="1421" y="32"/>
                </a:cxn>
                <a:cxn ang="0">
                  <a:pos x="1451" y="30"/>
                </a:cxn>
                <a:cxn ang="0">
                  <a:pos x="1480" y="28"/>
                </a:cxn>
                <a:cxn ang="0">
                  <a:pos x="1510" y="23"/>
                </a:cxn>
                <a:cxn ang="0">
                  <a:pos x="1540" y="21"/>
                </a:cxn>
                <a:cxn ang="0">
                  <a:pos x="1569" y="18"/>
                </a:cxn>
                <a:cxn ang="0">
                  <a:pos x="1599" y="15"/>
                </a:cxn>
                <a:cxn ang="0">
                  <a:pos x="1629" y="13"/>
                </a:cxn>
                <a:cxn ang="0">
                  <a:pos x="1661" y="10"/>
                </a:cxn>
                <a:cxn ang="0">
                  <a:pos x="1691" y="8"/>
                </a:cxn>
                <a:cxn ang="0">
                  <a:pos x="1720" y="6"/>
                </a:cxn>
                <a:cxn ang="0">
                  <a:pos x="1750" y="3"/>
                </a:cxn>
                <a:cxn ang="0">
                  <a:pos x="1780" y="2"/>
                </a:cxn>
                <a:cxn ang="0">
                  <a:pos x="1809" y="0"/>
                </a:cxn>
              </a:cxnLst>
              <a:rect l="0" t="0" r="r" b="b"/>
              <a:pathLst>
                <a:path w="1809" h="1033">
                  <a:moveTo>
                    <a:pt x="0" y="1033"/>
                  </a:moveTo>
                  <a:lnTo>
                    <a:pt x="15" y="1018"/>
                  </a:lnTo>
                  <a:lnTo>
                    <a:pt x="30" y="1002"/>
                  </a:lnTo>
                  <a:lnTo>
                    <a:pt x="45" y="987"/>
                  </a:lnTo>
                  <a:lnTo>
                    <a:pt x="59" y="969"/>
                  </a:lnTo>
                  <a:lnTo>
                    <a:pt x="75" y="952"/>
                  </a:lnTo>
                  <a:lnTo>
                    <a:pt x="89" y="933"/>
                  </a:lnTo>
                  <a:lnTo>
                    <a:pt x="104" y="915"/>
                  </a:lnTo>
                  <a:lnTo>
                    <a:pt x="119" y="895"/>
                  </a:lnTo>
                  <a:lnTo>
                    <a:pt x="134" y="876"/>
                  </a:lnTo>
                  <a:lnTo>
                    <a:pt x="148" y="856"/>
                  </a:lnTo>
                  <a:lnTo>
                    <a:pt x="165" y="836"/>
                  </a:lnTo>
                  <a:lnTo>
                    <a:pt x="180" y="817"/>
                  </a:lnTo>
                  <a:lnTo>
                    <a:pt x="195" y="796"/>
                  </a:lnTo>
                  <a:lnTo>
                    <a:pt x="210" y="775"/>
                  </a:lnTo>
                  <a:lnTo>
                    <a:pt x="224" y="755"/>
                  </a:lnTo>
                  <a:lnTo>
                    <a:pt x="240" y="734"/>
                  </a:lnTo>
                  <a:lnTo>
                    <a:pt x="254" y="714"/>
                  </a:lnTo>
                  <a:lnTo>
                    <a:pt x="269" y="692"/>
                  </a:lnTo>
                  <a:lnTo>
                    <a:pt x="282" y="672"/>
                  </a:lnTo>
                  <a:lnTo>
                    <a:pt x="299" y="652"/>
                  </a:lnTo>
                  <a:lnTo>
                    <a:pt x="313" y="631"/>
                  </a:lnTo>
                  <a:lnTo>
                    <a:pt x="329" y="612"/>
                  </a:lnTo>
                  <a:lnTo>
                    <a:pt x="344" y="592"/>
                  </a:lnTo>
                  <a:lnTo>
                    <a:pt x="359" y="572"/>
                  </a:lnTo>
                  <a:lnTo>
                    <a:pt x="374" y="554"/>
                  </a:lnTo>
                  <a:lnTo>
                    <a:pt x="388" y="535"/>
                  </a:lnTo>
                  <a:lnTo>
                    <a:pt x="403" y="517"/>
                  </a:lnTo>
                  <a:lnTo>
                    <a:pt x="418" y="498"/>
                  </a:lnTo>
                  <a:lnTo>
                    <a:pt x="433" y="482"/>
                  </a:lnTo>
                  <a:lnTo>
                    <a:pt x="447" y="464"/>
                  </a:lnTo>
                  <a:lnTo>
                    <a:pt x="464" y="447"/>
                  </a:lnTo>
                  <a:lnTo>
                    <a:pt x="477" y="431"/>
                  </a:lnTo>
                  <a:lnTo>
                    <a:pt x="494" y="417"/>
                  </a:lnTo>
                  <a:lnTo>
                    <a:pt x="509" y="401"/>
                  </a:lnTo>
                  <a:lnTo>
                    <a:pt x="522" y="387"/>
                  </a:lnTo>
                  <a:lnTo>
                    <a:pt x="539" y="372"/>
                  </a:lnTo>
                  <a:lnTo>
                    <a:pt x="553" y="360"/>
                  </a:lnTo>
                  <a:lnTo>
                    <a:pt x="569" y="345"/>
                  </a:lnTo>
                  <a:lnTo>
                    <a:pt x="583" y="332"/>
                  </a:lnTo>
                  <a:lnTo>
                    <a:pt x="598" y="321"/>
                  </a:lnTo>
                  <a:lnTo>
                    <a:pt x="612" y="308"/>
                  </a:lnTo>
                  <a:lnTo>
                    <a:pt x="628" y="295"/>
                  </a:lnTo>
                  <a:lnTo>
                    <a:pt x="642" y="286"/>
                  </a:lnTo>
                  <a:lnTo>
                    <a:pt x="658" y="275"/>
                  </a:lnTo>
                  <a:lnTo>
                    <a:pt x="673" y="264"/>
                  </a:lnTo>
                  <a:lnTo>
                    <a:pt x="687" y="255"/>
                  </a:lnTo>
                  <a:lnTo>
                    <a:pt x="704" y="244"/>
                  </a:lnTo>
                  <a:lnTo>
                    <a:pt x="717" y="235"/>
                  </a:lnTo>
                  <a:lnTo>
                    <a:pt x="732" y="228"/>
                  </a:lnTo>
                  <a:lnTo>
                    <a:pt x="747" y="218"/>
                  </a:lnTo>
                  <a:lnTo>
                    <a:pt x="762" y="210"/>
                  </a:lnTo>
                  <a:lnTo>
                    <a:pt x="776" y="202"/>
                  </a:lnTo>
                  <a:lnTo>
                    <a:pt x="793" y="195"/>
                  </a:lnTo>
                  <a:lnTo>
                    <a:pt x="806" y="188"/>
                  </a:lnTo>
                  <a:lnTo>
                    <a:pt x="823" y="180"/>
                  </a:lnTo>
                  <a:lnTo>
                    <a:pt x="838" y="173"/>
                  </a:lnTo>
                  <a:lnTo>
                    <a:pt x="852" y="166"/>
                  </a:lnTo>
                  <a:lnTo>
                    <a:pt x="868" y="161"/>
                  </a:lnTo>
                  <a:lnTo>
                    <a:pt x="882" y="155"/>
                  </a:lnTo>
                  <a:lnTo>
                    <a:pt x="898" y="148"/>
                  </a:lnTo>
                  <a:lnTo>
                    <a:pt x="912" y="143"/>
                  </a:lnTo>
                  <a:lnTo>
                    <a:pt x="927" y="137"/>
                  </a:lnTo>
                  <a:lnTo>
                    <a:pt x="941" y="132"/>
                  </a:lnTo>
                  <a:lnTo>
                    <a:pt x="957" y="128"/>
                  </a:lnTo>
                  <a:lnTo>
                    <a:pt x="971" y="122"/>
                  </a:lnTo>
                  <a:lnTo>
                    <a:pt x="987" y="118"/>
                  </a:lnTo>
                  <a:lnTo>
                    <a:pt x="1002" y="113"/>
                  </a:lnTo>
                  <a:lnTo>
                    <a:pt x="1016" y="109"/>
                  </a:lnTo>
                  <a:lnTo>
                    <a:pt x="1033" y="104"/>
                  </a:lnTo>
                  <a:lnTo>
                    <a:pt x="1046" y="100"/>
                  </a:lnTo>
                  <a:lnTo>
                    <a:pt x="1061" y="98"/>
                  </a:lnTo>
                  <a:lnTo>
                    <a:pt x="1077" y="93"/>
                  </a:lnTo>
                  <a:lnTo>
                    <a:pt x="1092" y="89"/>
                  </a:lnTo>
                  <a:lnTo>
                    <a:pt x="1105" y="85"/>
                  </a:lnTo>
                  <a:lnTo>
                    <a:pt x="1122" y="82"/>
                  </a:lnTo>
                  <a:lnTo>
                    <a:pt x="1136" y="78"/>
                  </a:lnTo>
                  <a:lnTo>
                    <a:pt x="1152" y="76"/>
                  </a:lnTo>
                  <a:lnTo>
                    <a:pt x="1167" y="73"/>
                  </a:lnTo>
                  <a:lnTo>
                    <a:pt x="1181" y="69"/>
                  </a:lnTo>
                  <a:lnTo>
                    <a:pt x="1197" y="66"/>
                  </a:lnTo>
                  <a:lnTo>
                    <a:pt x="1211" y="65"/>
                  </a:lnTo>
                  <a:lnTo>
                    <a:pt x="1227" y="62"/>
                  </a:lnTo>
                  <a:lnTo>
                    <a:pt x="1240" y="59"/>
                  </a:lnTo>
                  <a:lnTo>
                    <a:pt x="1256" y="56"/>
                  </a:lnTo>
                  <a:lnTo>
                    <a:pt x="1270" y="55"/>
                  </a:lnTo>
                  <a:lnTo>
                    <a:pt x="1286" y="51"/>
                  </a:lnTo>
                  <a:lnTo>
                    <a:pt x="1300" y="50"/>
                  </a:lnTo>
                  <a:lnTo>
                    <a:pt x="1317" y="47"/>
                  </a:lnTo>
                  <a:lnTo>
                    <a:pt x="1332" y="44"/>
                  </a:lnTo>
                  <a:lnTo>
                    <a:pt x="1345" y="43"/>
                  </a:lnTo>
                  <a:lnTo>
                    <a:pt x="1362" y="40"/>
                  </a:lnTo>
                  <a:lnTo>
                    <a:pt x="1376" y="39"/>
                  </a:lnTo>
                  <a:lnTo>
                    <a:pt x="1392" y="36"/>
                  </a:lnTo>
                  <a:lnTo>
                    <a:pt x="1404" y="34"/>
                  </a:lnTo>
                  <a:lnTo>
                    <a:pt x="1421" y="32"/>
                  </a:lnTo>
                  <a:lnTo>
                    <a:pt x="1434" y="32"/>
                  </a:lnTo>
                  <a:lnTo>
                    <a:pt x="1451" y="30"/>
                  </a:lnTo>
                  <a:lnTo>
                    <a:pt x="1465" y="29"/>
                  </a:lnTo>
                  <a:lnTo>
                    <a:pt x="1480" y="28"/>
                  </a:lnTo>
                  <a:lnTo>
                    <a:pt x="1496" y="25"/>
                  </a:lnTo>
                  <a:lnTo>
                    <a:pt x="1510" y="23"/>
                  </a:lnTo>
                  <a:lnTo>
                    <a:pt x="1526" y="22"/>
                  </a:lnTo>
                  <a:lnTo>
                    <a:pt x="1540" y="21"/>
                  </a:lnTo>
                  <a:lnTo>
                    <a:pt x="1557" y="19"/>
                  </a:lnTo>
                  <a:lnTo>
                    <a:pt x="1569" y="18"/>
                  </a:lnTo>
                  <a:lnTo>
                    <a:pt x="1585" y="17"/>
                  </a:lnTo>
                  <a:lnTo>
                    <a:pt x="1599" y="15"/>
                  </a:lnTo>
                  <a:lnTo>
                    <a:pt x="1616" y="14"/>
                  </a:lnTo>
                  <a:lnTo>
                    <a:pt x="1629" y="13"/>
                  </a:lnTo>
                  <a:lnTo>
                    <a:pt x="1644" y="11"/>
                  </a:lnTo>
                  <a:lnTo>
                    <a:pt x="1661" y="10"/>
                  </a:lnTo>
                  <a:lnTo>
                    <a:pt x="1674" y="10"/>
                  </a:lnTo>
                  <a:lnTo>
                    <a:pt x="1691" y="8"/>
                  </a:lnTo>
                  <a:lnTo>
                    <a:pt x="1705" y="7"/>
                  </a:lnTo>
                  <a:lnTo>
                    <a:pt x="1720" y="6"/>
                  </a:lnTo>
                  <a:lnTo>
                    <a:pt x="1733" y="6"/>
                  </a:lnTo>
                  <a:lnTo>
                    <a:pt x="1750" y="3"/>
                  </a:lnTo>
                  <a:lnTo>
                    <a:pt x="1764" y="3"/>
                  </a:lnTo>
                  <a:lnTo>
                    <a:pt x="1780" y="2"/>
                  </a:lnTo>
                  <a:lnTo>
                    <a:pt x="1794" y="0"/>
                  </a:lnTo>
                  <a:lnTo>
                    <a:pt x="1809" y="0"/>
                  </a:lnTo>
                </a:path>
              </a:pathLst>
            </a:custGeom>
            <a:noFill/>
            <a:ln w="7938">
              <a:solidFill>
                <a:srgbClr val="000000"/>
              </a:solidFill>
              <a:prstDash val="solid"/>
              <a:round/>
              <a:headEnd/>
              <a:tailEnd/>
            </a:ln>
          </p:spPr>
          <p:txBody>
            <a:bodyPr/>
            <a:lstStyle/>
            <a:p>
              <a:endParaRPr lang="en-US"/>
            </a:p>
          </p:txBody>
        </p:sp>
        <p:sp>
          <p:nvSpPr>
            <p:cNvPr id="53296" name="Rectangle 48"/>
            <p:cNvSpPr>
              <a:spLocks noChangeArrowheads="1"/>
            </p:cNvSpPr>
            <p:nvPr/>
          </p:nvSpPr>
          <p:spPr bwMode="auto">
            <a:xfrm>
              <a:off x="3256" y="2746"/>
              <a:ext cx="168" cy="90"/>
            </a:xfrm>
            <a:prstGeom prst="rect">
              <a:avLst/>
            </a:prstGeom>
            <a:solidFill>
              <a:srgbClr val="FFFFFF"/>
            </a:solidFill>
            <a:ln w="9525">
              <a:noFill/>
              <a:miter lim="800000"/>
              <a:headEnd/>
              <a:tailEnd/>
            </a:ln>
          </p:spPr>
          <p:txBody>
            <a:bodyPr/>
            <a:lstStyle/>
            <a:p>
              <a:endParaRPr lang="en-US"/>
            </a:p>
          </p:txBody>
        </p:sp>
        <p:sp>
          <p:nvSpPr>
            <p:cNvPr id="53297" name="Freeform 49"/>
            <p:cNvSpPr>
              <a:spLocks/>
            </p:cNvSpPr>
            <p:nvPr/>
          </p:nvSpPr>
          <p:spPr bwMode="auto">
            <a:xfrm>
              <a:off x="3260" y="2750"/>
              <a:ext cx="33" cy="55"/>
            </a:xfrm>
            <a:custGeom>
              <a:avLst/>
              <a:gdLst/>
              <a:ahLst/>
              <a:cxnLst>
                <a:cxn ang="0">
                  <a:pos x="0" y="55"/>
                </a:cxn>
                <a:cxn ang="0">
                  <a:pos x="7" y="55"/>
                </a:cxn>
                <a:cxn ang="0">
                  <a:pos x="7" y="33"/>
                </a:cxn>
                <a:cxn ang="0">
                  <a:pos x="8" y="27"/>
                </a:cxn>
                <a:cxn ang="0">
                  <a:pos x="11" y="23"/>
                </a:cxn>
                <a:cxn ang="0">
                  <a:pos x="14" y="20"/>
                </a:cxn>
                <a:cxn ang="0">
                  <a:pos x="18" y="19"/>
                </a:cxn>
                <a:cxn ang="0">
                  <a:pos x="22" y="20"/>
                </a:cxn>
                <a:cxn ang="0">
                  <a:pos x="25" y="23"/>
                </a:cxn>
                <a:cxn ang="0">
                  <a:pos x="26" y="30"/>
                </a:cxn>
                <a:cxn ang="0">
                  <a:pos x="26" y="55"/>
                </a:cxn>
                <a:cxn ang="0">
                  <a:pos x="33" y="55"/>
                </a:cxn>
                <a:cxn ang="0">
                  <a:pos x="33" y="29"/>
                </a:cxn>
                <a:cxn ang="0">
                  <a:pos x="33" y="23"/>
                </a:cxn>
                <a:cxn ang="0">
                  <a:pos x="31" y="19"/>
                </a:cxn>
                <a:cxn ang="0">
                  <a:pos x="29" y="18"/>
                </a:cxn>
                <a:cxn ang="0">
                  <a:pos x="26" y="15"/>
                </a:cxn>
                <a:cxn ang="0">
                  <a:pos x="23" y="14"/>
                </a:cxn>
                <a:cxn ang="0">
                  <a:pos x="19" y="14"/>
                </a:cxn>
                <a:cxn ang="0">
                  <a:pos x="15" y="14"/>
                </a:cxn>
                <a:cxn ang="0">
                  <a:pos x="11" y="16"/>
                </a:cxn>
                <a:cxn ang="0">
                  <a:pos x="7" y="20"/>
                </a:cxn>
                <a:cxn ang="0">
                  <a:pos x="7" y="0"/>
                </a:cxn>
                <a:cxn ang="0">
                  <a:pos x="0" y="0"/>
                </a:cxn>
                <a:cxn ang="0">
                  <a:pos x="0" y="53"/>
                </a:cxn>
                <a:cxn ang="0">
                  <a:pos x="0" y="55"/>
                </a:cxn>
              </a:cxnLst>
              <a:rect l="0" t="0" r="r" b="b"/>
              <a:pathLst>
                <a:path w="33" h="55">
                  <a:moveTo>
                    <a:pt x="0" y="55"/>
                  </a:moveTo>
                  <a:lnTo>
                    <a:pt x="7" y="55"/>
                  </a:lnTo>
                  <a:lnTo>
                    <a:pt x="7" y="33"/>
                  </a:lnTo>
                  <a:lnTo>
                    <a:pt x="8" y="27"/>
                  </a:lnTo>
                  <a:lnTo>
                    <a:pt x="11" y="23"/>
                  </a:lnTo>
                  <a:lnTo>
                    <a:pt x="14" y="20"/>
                  </a:lnTo>
                  <a:lnTo>
                    <a:pt x="18" y="19"/>
                  </a:lnTo>
                  <a:lnTo>
                    <a:pt x="22" y="20"/>
                  </a:lnTo>
                  <a:lnTo>
                    <a:pt x="25" y="23"/>
                  </a:lnTo>
                  <a:lnTo>
                    <a:pt x="26" y="30"/>
                  </a:lnTo>
                  <a:lnTo>
                    <a:pt x="26" y="55"/>
                  </a:lnTo>
                  <a:lnTo>
                    <a:pt x="33" y="55"/>
                  </a:lnTo>
                  <a:lnTo>
                    <a:pt x="33" y="29"/>
                  </a:lnTo>
                  <a:lnTo>
                    <a:pt x="33" y="23"/>
                  </a:lnTo>
                  <a:lnTo>
                    <a:pt x="31" y="19"/>
                  </a:lnTo>
                  <a:lnTo>
                    <a:pt x="29" y="18"/>
                  </a:lnTo>
                  <a:lnTo>
                    <a:pt x="26" y="15"/>
                  </a:lnTo>
                  <a:lnTo>
                    <a:pt x="23" y="14"/>
                  </a:lnTo>
                  <a:lnTo>
                    <a:pt x="19" y="14"/>
                  </a:lnTo>
                  <a:lnTo>
                    <a:pt x="15" y="14"/>
                  </a:lnTo>
                  <a:lnTo>
                    <a:pt x="11" y="16"/>
                  </a:lnTo>
                  <a:lnTo>
                    <a:pt x="7" y="20"/>
                  </a:lnTo>
                  <a:lnTo>
                    <a:pt x="7" y="0"/>
                  </a:lnTo>
                  <a:lnTo>
                    <a:pt x="0" y="0"/>
                  </a:lnTo>
                  <a:lnTo>
                    <a:pt x="0" y="53"/>
                  </a:lnTo>
                  <a:lnTo>
                    <a:pt x="0" y="55"/>
                  </a:lnTo>
                  <a:close/>
                </a:path>
              </a:pathLst>
            </a:custGeom>
            <a:solidFill>
              <a:srgbClr val="000000"/>
            </a:solidFill>
            <a:ln w="9525">
              <a:noFill/>
              <a:round/>
              <a:headEnd/>
              <a:tailEnd/>
            </a:ln>
          </p:spPr>
          <p:txBody>
            <a:bodyPr/>
            <a:lstStyle/>
            <a:p>
              <a:endParaRPr lang="en-US"/>
            </a:p>
          </p:txBody>
        </p:sp>
        <p:pic>
          <p:nvPicPr>
            <p:cNvPr id="53298" name="Picture 50"/>
            <p:cNvPicPr>
              <a:picLocks noChangeAspect="1" noChangeArrowheads="1"/>
            </p:cNvPicPr>
            <p:nvPr/>
          </p:nvPicPr>
          <p:blipFill>
            <a:blip r:embed="rId5" cstate="print"/>
            <a:srcRect/>
            <a:stretch>
              <a:fillRect/>
            </a:stretch>
          </p:blipFill>
          <p:spPr bwMode="auto">
            <a:xfrm>
              <a:off x="3291" y="2764"/>
              <a:ext cx="66" cy="90"/>
            </a:xfrm>
            <a:prstGeom prst="rect">
              <a:avLst/>
            </a:prstGeom>
            <a:noFill/>
            <a:ln w="9525">
              <a:noFill/>
              <a:miter lim="800000"/>
              <a:headEnd/>
              <a:tailEnd/>
            </a:ln>
          </p:spPr>
        </p:pic>
        <p:sp>
          <p:nvSpPr>
            <p:cNvPr id="53299" name="Freeform 51"/>
            <p:cNvSpPr>
              <a:spLocks/>
            </p:cNvSpPr>
            <p:nvPr/>
          </p:nvSpPr>
          <p:spPr bwMode="auto">
            <a:xfrm>
              <a:off x="3341" y="2748"/>
              <a:ext cx="57" cy="72"/>
            </a:xfrm>
            <a:custGeom>
              <a:avLst/>
              <a:gdLst/>
              <a:ahLst/>
              <a:cxnLst>
                <a:cxn ang="0">
                  <a:pos x="12" y="0"/>
                </a:cxn>
                <a:cxn ang="0">
                  <a:pos x="4" y="17"/>
                </a:cxn>
                <a:cxn ang="0">
                  <a:pos x="1" y="27"/>
                </a:cxn>
                <a:cxn ang="0">
                  <a:pos x="0" y="38"/>
                </a:cxn>
                <a:cxn ang="0">
                  <a:pos x="0" y="43"/>
                </a:cxn>
                <a:cxn ang="0">
                  <a:pos x="3" y="55"/>
                </a:cxn>
                <a:cxn ang="0">
                  <a:pos x="5" y="61"/>
                </a:cxn>
                <a:cxn ang="0">
                  <a:pos x="12" y="72"/>
                </a:cxn>
                <a:cxn ang="0">
                  <a:pos x="18" y="72"/>
                </a:cxn>
                <a:cxn ang="0">
                  <a:pos x="9" y="57"/>
                </a:cxn>
                <a:cxn ang="0">
                  <a:pos x="8" y="47"/>
                </a:cxn>
                <a:cxn ang="0">
                  <a:pos x="7" y="36"/>
                </a:cxn>
                <a:cxn ang="0">
                  <a:pos x="8" y="27"/>
                </a:cxn>
                <a:cxn ang="0">
                  <a:pos x="9" y="17"/>
                </a:cxn>
                <a:cxn ang="0">
                  <a:pos x="18" y="0"/>
                </a:cxn>
                <a:cxn ang="0">
                  <a:pos x="14" y="0"/>
                </a:cxn>
                <a:cxn ang="0">
                  <a:pos x="12" y="0"/>
                </a:cxn>
                <a:cxn ang="0">
                  <a:pos x="20" y="17"/>
                </a:cxn>
                <a:cxn ang="0">
                  <a:pos x="35" y="57"/>
                </a:cxn>
                <a:cxn ang="0">
                  <a:pos x="42" y="57"/>
                </a:cxn>
                <a:cxn ang="0">
                  <a:pos x="57" y="17"/>
                </a:cxn>
                <a:cxn ang="0">
                  <a:pos x="51" y="17"/>
                </a:cxn>
                <a:cxn ang="0">
                  <a:pos x="40" y="50"/>
                </a:cxn>
                <a:cxn ang="0">
                  <a:pos x="29" y="17"/>
                </a:cxn>
                <a:cxn ang="0">
                  <a:pos x="20" y="17"/>
                </a:cxn>
                <a:cxn ang="0">
                  <a:pos x="12" y="0"/>
                </a:cxn>
              </a:cxnLst>
              <a:rect l="0" t="0" r="r" b="b"/>
              <a:pathLst>
                <a:path w="57" h="72">
                  <a:moveTo>
                    <a:pt x="12" y="0"/>
                  </a:moveTo>
                  <a:lnTo>
                    <a:pt x="4" y="17"/>
                  </a:lnTo>
                  <a:lnTo>
                    <a:pt x="1" y="27"/>
                  </a:lnTo>
                  <a:lnTo>
                    <a:pt x="0" y="38"/>
                  </a:lnTo>
                  <a:lnTo>
                    <a:pt x="0" y="43"/>
                  </a:lnTo>
                  <a:lnTo>
                    <a:pt x="3" y="55"/>
                  </a:lnTo>
                  <a:lnTo>
                    <a:pt x="5" y="61"/>
                  </a:lnTo>
                  <a:lnTo>
                    <a:pt x="12" y="72"/>
                  </a:lnTo>
                  <a:lnTo>
                    <a:pt x="18" y="72"/>
                  </a:lnTo>
                  <a:lnTo>
                    <a:pt x="9" y="57"/>
                  </a:lnTo>
                  <a:lnTo>
                    <a:pt x="8" y="47"/>
                  </a:lnTo>
                  <a:lnTo>
                    <a:pt x="7" y="36"/>
                  </a:lnTo>
                  <a:lnTo>
                    <a:pt x="8" y="27"/>
                  </a:lnTo>
                  <a:lnTo>
                    <a:pt x="9" y="17"/>
                  </a:lnTo>
                  <a:lnTo>
                    <a:pt x="18" y="0"/>
                  </a:lnTo>
                  <a:lnTo>
                    <a:pt x="14" y="0"/>
                  </a:lnTo>
                  <a:lnTo>
                    <a:pt x="12" y="0"/>
                  </a:lnTo>
                  <a:lnTo>
                    <a:pt x="20" y="17"/>
                  </a:lnTo>
                  <a:lnTo>
                    <a:pt x="35" y="57"/>
                  </a:lnTo>
                  <a:lnTo>
                    <a:pt x="42" y="57"/>
                  </a:lnTo>
                  <a:lnTo>
                    <a:pt x="57" y="17"/>
                  </a:lnTo>
                  <a:lnTo>
                    <a:pt x="51" y="17"/>
                  </a:lnTo>
                  <a:lnTo>
                    <a:pt x="40" y="50"/>
                  </a:lnTo>
                  <a:lnTo>
                    <a:pt x="29" y="17"/>
                  </a:lnTo>
                  <a:lnTo>
                    <a:pt x="20" y="17"/>
                  </a:lnTo>
                  <a:lnTo>
                    <a:pt x="12" y="0"/>
                  </a:lnTo>
                  <a:close/>
                </a:path>
              </a:pathLst>
            </a:custGeom>
            <a:solidFill>
              <a:srgbClr val="000000"/>
            </a:solidFill>
            <a:ln w="9525">
              <a:noFill/>
              <a:round/>
              <a:headEnd/>
              <a:tailEnd/>
            </a:ln>
          </p:spPr>
          <p:txBody>
            <a:bodyPr/>
            <a:lstStyle/>
            <a:p>
              <a:endParaRPr lang="en-US"/>
            </a:p>
          </p:txBody>
        </p:sp>
        <p:sp>
          <p:nvSpPr>
            <p:cNvPr id="53300" name="Freeform 52"/>
            <p:cNvSpPr>
              <a:spLocks/>
            </p:cNvSpPr>
            <p:nvPr/>
          </p:nvSpPr>
          <p:spPr bwMode="auto">
            <a:xfrm>
              <a:off x="3401" y="2748"/>
              <a:ext cx="18" cy="72"/>
            </a:xfrm>
            <a:custGeom>
              <a:avLst/>
              <a:gdLst/>
              <a:ahLst/>
              <a:cxnLst>
                <a:cxn ang="0">
                  <a:pos x="6" y="72"/>
                </a:cxn>
                <a:cxn ang="0">
                  <a:pos x="15" y="55"/>
                </a:cxn>
                <a:cxn ang="0">
                  <a:pos x="18" y="47"/>
                </a:cxn>
                <a:cxn ang="0">
                  <a:pos x="18" y="36"/>
                </a:cxn>
                <a:cxn ang="0">
                  <a:pos x="18" y="28"/>
                </a:cxn>
                <a:cxn ang="0">
                  <a:pos x="15" y="18"/>
                </a:cxn>
                <a:cxn ang="0">
                  <a:pos x="12" y="11"/>
                </a:cxn>
                <a:cxn ang="0">
                  <a:pos x="6" y="0"/>
                </a:cxn>
                <a:cxn ang="0">
                  <a:pos x="0" y="0"/>
                </a:cxn>
                <a:cxn ang="0">
                  <a:pos x="8" y="17"/>
                </a:cxn>
                <a:cxn ang="0">
                  <a:pos x="10" y="27"/>
                </a:cxn>
                <a:cxn ang="0">
                  <a:pos x="11" y="36"/>
                </a:cxn>
                <a:cxn ang="0">
                  <a:pos x="11" y="47"/>
                </a:cxn>
                <a:cxn ang="0">
                  <a:pos x="8" y="55"/>
                </a:cxn>
                <a:cxn ang="0">
                  <a:pos x="2" y="72"/>
                </a:cxn>
                <a:cxn ang="0">
                  <a:pos x="4" y="72"/>
                </a:cxn>
                <a:cxn ang="0">
                  <a:pos x="6" y="72"/>
                </a:cxn>
              </a:cxnLst>
              <a:rect l="0" t="0" r="r" b="b"/>
              <a:pathLst>
                <a:path w="18" h="72">
                  <a:moveTo>
                    <a:pt x="6" y="72"/>
                  </a:moveTo>
                  <a:lnTo>
                    <a:pt x="15" y="55"/>
                  </a:lnTo>
                  <a:lnTo>
                    <a:pt x="18" y="47"/>
                  </a:lnTo>
                  <a:lnTo>
                    <a:pt x="18" y="36"/>
                  </a:lnTo>
                  <a:lnTo>
                    <a:pt x="18" y="28"/>
                  </a:lnTo>
                  <a:lnTo>
                    <a:pt x="15" y="18"/>
                  </a:lnTo>
                  <a:lnTo>
                    <a:pt x="12" y="11"/>
                  </a:lnTo>
                  <a:lnTo>
                    <a:pt x="6" y="0"/>
                  </a:lnTo>
                  <a:lnTo>
                    <a:pt x="0" y="0"/>
                  </a:lnTo>
                  <a:lnTo>
                    <a:pt x="8" y="17"/>
                  </a:lnTo>
                  <a:lnTo>
                    <a:pt x="10" y="27"/>
                  </a:lnTo>
                  <a:lnTo>
                    <a:pt x="11" y="36"/>
                  </a:lnTo>
                  <a:lnTo>
                    <a:pt x="11" y="47"/>
                  </a:lnTo>
                  <a:lnTo>
                    <a:pt x="8" y="55"/>
                  </a:lnTo>
                  <a:lnTo>
                    <a:pt x="2" y="72"/>
                  </a:lnTo>
                  <a:lnTo>
                    <a:pt x="4" y="72"/>
                  </a:lnTo>
                  <a:lnTo>
                    <a:pt x="6" y="72"/>
                  </a:lnTo>
                  <a:close/>
                </a:path>
              </a:pathLst>
            </a:custGeom>
            <a:solidFill>
              <a:srgbClr val="000000"/>
            </a:solidFill>
            <a:ln w="9525">
              <a:noFill/>
              <a:round/>
              <a:headEnd/>
              <a:tailEnd/>
            </a:ln>
          </p:spPr>
          <p:txBody>
            <a:bodyPr/>
            <a:lstStyle/>
            <a:p>
              <a:endParaRPr lang="en-US"/>
            </a:p>
          </p:txBody>
        </p:sp>
        <p:sp>
          <p:nvSpPr>
            <p:cNvPr id="53301" name="Rectangle 53"/>
            <p:cNvSpPr>
              <a:spLocks noChangeArrowheads="1"/>
            </p:cNvSpPr>
            <p:nvPr/>
          </p:nvSpPr>
          <p:spPr bwMode="auto">
            <a:xfrm>
              <a:off x="3695" y="3317"/>
              <a:ext cx="190" cy="90"/>
            </a:xfrm>
            <a:prstGeom prst="rect">
              <a:avLst/>
            </a:prstGeom>
            <a:solidFill>
              <a:srgbClr val="FFFFFF"/>
            </a:solidFill>
            <a:ln w="9525">
              <a:noFill/>
              <a:miter lim="800000"/>
              <a:headEnd/>
              <a:tailEnd/>
            </a:ln>
          </p:spPr>
          <p:txBody>
            <a:bodyPr/>
            <a:lstStyle/>
            <a:p>
              <a:endParaRPr lang="en-US"/>
            </a:p>
          </p:txBody>
        </p:sp>
        <p:sp>
          <p:nvSpPr>
            <p:cNvPr id="53302" name="Freeform 54"/>
            <p:cNvSpPr>
              <a:spLocks/>
            </p:cNvSpPr>
            <p:nvPr/>
          </p:nvSpPr>
          <p:spPr bwMode="auto">
            <a:xfrm>
              <a:off x="3700" y="3334"/>
              <a:ext cx="54" cy="42"/>
            </a:xfrm>
            <a:custGeom>
              <a:avLst/>
              <a:gdLst/>
              <a:ahLst/>
              <a:cxnLst>
                <a:cxn ang="0">
                  <a:pos x="0" y="42"/>
                </a:cxn>
                <a:cxn ang="0">
                  <a:pos x="7" y="42"/>
                </a:cxn>
                <a:cxn ang="0">
                  <a:pos x="7" y="20"/>
                </a:cxn>
                <a:cxn ang="0">
                  <a:pos x="7" y="13"/>
                </a:cxn>
                <a:cxn ang="0">
                  <a:pos x="10" y="9"/>
                </a:cxn>
                <a:cxn ang="0">
                  <a:pos x="12" y="7"/>
                </a:cxn>
                <a:cxn ang="0">
                  <a:pos x="17" y="6"/>
                </a:cxn>
                <a:cxn ang="0">
                  <a:pos x="21" y="7"/>
                </a:cxn>
                <a:cxn ang="0">
                  <a:pos x="22" y="9"/>
                </a:cxn>
                <a:cxn ang="0">
                  <a:pos x="23" y="15"/>
                </a:cxn>
                <a:cxn ang="0">
                  <a:pos x="23" y="42"/>
                </a:cxn>
                <a:cxn ang="0">
                  <a:pos x="30" y="42"/>
                </a:cxn>
                <a:cxn ang="0">
                  <a:pos x="30" y="18"/>
                </a:cxn>
                <a:cxn ang="0">
                  <a:pos x="30" y="13"/>
                </a:cxn>
                <a:cxn ang="0">
                  <a:pos x="33" y="9"/>
                </a:cxn>
                <a:cxn ang="0">
                  <a:pos x="36" y="7"/>
                </a:cxn>
                <a:cxn ang="0">
                  <a:pos x="40" y="6"/>
                </a:cxn>
                <a:cxn ang="0">
                  <a:pos x="43" y="7"/>
                </a:cxn>
                <a:cxn ang="0">
                  <a:pos x="45" y="7"/>
                </a:cxn>
                <a:cxn ang="0">
                  <a:pos x="47" y="10"/>
                </a:cxn>
                <a:cxn ang="0">
                  <a:pos x="47" y="13"/>
                </a:cxn>
                <a:cxn ang="0">
                  <a:pos x="47" y="42"/>
                </a:cxn>
                <a:cxn ang="0">
                  <a:pos x="54" y="42"/>
                </a:cxn>
                <a:cxn ang="0">
                  <a:pos x="54" y="14"/>
                </a:cxn>
                <a:cxn ang="0">
                  <a:pos x="54" y="10"/>
                </a:cxn>
                <a:cxn ang="0">
                  <a:pos x="52" y="6"/>
                </a:cxn>
                <a:cxn ang="0">
                  <a:pos x="51" y="3"/>
                </a:cxn>
                <a:cxn ang="0">
                  <a:pos x="48" y="2"/>
                </a:cxn>
                <a:cxn ang="0">
                  <a:pos x="45" y="0"/>
                </a:cxn>
                <a:cxn ang="0">
                  <a:pos x="41" y="0"/>
                </a:cxn>
                <a:cxn ang="0">
                  <a:pos x="37" y="0"/>
                </a:cxn>
                <a:cxn ang="0">
                  <a:pos x="34" y="2"/>
                </a:cxn>
                <a:cxn ang="0">
                  <a:pos x="32" y="3"/>
                </a:cxn>
                <a:cxn ang="0">
                  <a:pos x="29" y="6"/>
                </a:cxn>
                <a:cxn ang="0">
                  <a:pos x="26" y="3"/>
                </a:cxn>
                <a:cxn ang="0">
                  <a:pos x="22" y="0"/>
                </a:cxn>
                <a:cxn ang="0">
                  <a:pos x="18" y="0"/>
                </a:cxn>
                <a:cxn ang="0">
                  <a:pos x="14" y="0"/>
                </a:cxn>
                <a:cxn ang="0">
                  <a:pos x="11" y="2"/>
                </a:cxn>
                <a:cxn ang="0">
                  <a:pos x="7" y="7"/>
                </a:cxn>
                <a:cxn ang="0">
                  <a:pos x="7" y="0"/>
                </a:cxn>
                <a:cxn ang="0">
                  <a:pos x="0" y="0"/>
                </a:cxn>
                <a:cxn ang="0">
                  <a:pos x="0" y="40"/>
                </a:cxn>
                <a:cxn ang="0">
                  <a:pos x="0" y="42"/>
                </a:cxn>
              </a:cxnLst>
              <a:rect l="0" t="0" r="r" b="b"/>
              <a:pathLst>
                <a:path w="54" h="42">
                  <a:moveTo>
                    <a:pt x="0" y="42"/>
                  </a:moveTo>
                  <a:lnTo>
                    <a:pt x="7" y="42"/>
                  </a:lnTo>
                  <a:lnTo>
                    <a:pt x="7" y="20"/>
                  </a:lnTo>
                  <a:lnTo>
                    <a:pt x="7" y="13"/>
                  </a:lnTo>
                  <a:lnTo>
                    <a:pt x="10" y="9"/>
                  </a:lnTo>
                  <a:lnTo>
                    <a:pt x="12" y="7"/>
                  </a:lnTo>
                  <a:lnTo>
                    <a:pt x="17" y="6"/>
                  </a:lnTo>
                  <a:lnTo>
                    <a:pt x="21" y="7"/>
                  </a:lnTo>
                  <a:lnTo>
                    <a:pt x="22" y="9"/>
                  </a:lnTo>
                  <a:lnTo>
                    <a:pt x="23" y="15"/>
                  </a:lnTo>
                  <a:lnTo>
                    <a:pt x="23" y="42"/>
                  </a:lnTo>
                  <a:lnTo>
                    <a:pt x="30" y="42"/>
                  </a:lnTo>
                  <a:lnTo>
                    <a:pt x="30" y="18"/>
                  </a:lnTo>
                  <a:lnTo>
                    <a:pt x="30" y="13"/>
                  </a:lnTo>
                  <a:lnTo>
                    <a:pt x="33" y="9"/>
                  </a:lnTo>
                  <a:lnTo>
                    <a:pt x="36" y="7"/>
                  </a:lnTo>
                  <a:lnTo>
                    <a:pt x="40" y="6"/>
                  </a:lnTo>
                  <a:lnTo>
                    <a:pt x="43" y="7"/>
                  </a:lnTo>
                  <a:lnTo>
                    <a:pt x="45" y="7"/>
                  </a:lnTo>
                  <a:lnTo>
                    <a:pt x="47" y="10"/>
                  </a:lnTo>
                  <a:lnTo>
                    <a:pt x="47" y="13"/>
                  </a:lnTo>
                  <a:lnTo>
                    <a:pt x="47" y="42"/>
                  </a:lnTo>
                  <a:lnTo>
                    <a:pt x="54" y="42"/>
                  </a:lnTo>
                  <a:lnTo>
                    <a:pt x="54" y="14"/>
                  </a:lnTo>
                  <a:lnTo>
                    <a:pt x="54" y="10"/>
                  </a:lnTo>
                  <a:lnTo>
                    <a:pt x="52" y="6"/>
                  </a:lnTo>
                  <a:lnTo>
                    <a:pt x="51" y="3"/>
                  </a:lnTo>
                  <a:lnTo>
                    <a:pt x="48" y="2"/>
                  </a:lnTo>
                  <a:lnTo>
                    <a:pt x="45" y="0"/>
                  </a:lnTo>
                  <a:lnTo>
                    <a:pt x="41" y="0"/>
                  </a:lnTo>
                  <a:lnTo>
                    <a:pt x="37" y="0"/>
                  </a:lnTo>
                  <a:lnTo>
                    <a:pt x="34" y="2"/>
                  </a:lnTo>
                  <a:lnTo>
                    <a:pt x="32" y="3"/>
                  </a:lnTo>
                  <a:lnTo>
                    <a:pt x="29" y="6"/>
                  </a:lnTo>
                  <a:lnTo>
                    <a:pt x="26" y="3"/>
                  </a:lnTo>
                  <a:lnTo>
                    <a:pt x="22" y="0"/>
                  </a:lnTo>
                  <a:lnTo>
                    <a:pt x="18" y="0"/>
                  </a:lnTo>
                  <a:lnTo>
                    <a:pt x="14" y="0"/>
                  </a:lnTo>
                  <a:lnTo>
                    <a:pt x="11" y="2"/>
                  </a:lnTo>
                  <a:lnTo>
                    <a:pt x="7" y="7"/>
                  </a:lnTo>
                  <a:lnTo>
                    <a:pt x="7" y="0"/>
                  </a:lnTo>
                  <a:lnTo>
                    <a:pt x="0" y="0"/>
                  </a:lnTo>
                  <a:lnTo>
                    <a:pt x="0" y="40"/>
                  </a:lnTo>
                  <a:lnTo>
                    <a:pt x="0" y="42"/>
                  </a:lnTo>
                  <a:close/>
                </a:path>
              </a:pathLst>
            </a:custGeom>
            <a:solidFill>
              <a:srgbClr val="000000"/>
            </a:solidFill>
            <a:ln w="9525">
              <a:noFill/>
              <a:round/>
              <a:headEnd/>
              <a:tailEnd/>
            </a:ln>
          </p:spPr>
          <p:txBody>
            <a:bodyPr/>
            <a:lstStyle/>
            <a:p>
              <a:endParaRPr lang="en-US"/>
            </a:p>
          </p:txBody>
        </p:sp>
        <p:pic>
          <p:nvPicPr>
            <p:cNvPr id="53303" name="Picture 55"/>
            <p:cNvPicPr>
              <a:picLocks noChangeAspect="1" noChangeArrowheads="1"/>
            </p:cNvPicPr>
            <p:nvPr/>
          </p:nvPicPr>
          <p:blipFill>
            <a:blip r:embed="rId6" cstate="print"/>
            <a:srcRect/>
            <a:stretch>
              <a:fillRect/>
            </a:stretch>
          </p:blipFill>
          <p:spPr bwMode="auto">
            <a:xfrm>
              <a:off x="3752" y="3334"/>
              <a:ext cx="66" cy="91"/>
            </a:xfrm>
            <a:prstGeom prst="rect">
              <a:avLst/>
            </a:prstGeom>
            <a:noFill/>
            <a:ln w="9525">
              <a:noFill/>
              <a:miter lim="800000"/>
              <a:headEnd/>
              <a:tailEnd/>
            </a:ln>
          </p:spPr>
        </p:pic>
        <p:sp>
          <p:nvSpPr>
            <p:cNvPr id="53304" name="Freeform 56"/>
            <p:cNvSpPr>
              <a:spLocks/>
            </p:cNvSpPr>
            <p:nvPr/>
          </p:nvSpPr>
          <p:spPr bwMode="auto">
            <a:xfrm>
              <a:off x="3802" y="3319"/>
              <a:ext cx="57" cy="72"/>
            </a:xfrm>
            <a:custGeom>
              <a:avLst/>
              <a:gdLst/>
              <a:ahLst/>
              <a:cxnLst>
                <a:cxn ang="0">
                  <a:pos x="12" y="0"/>
                </a:cxn>
                <a:cxn ang="0">
                  <a:pos x="4" y="17"/>
                </a:cxn>
                <a:cxn ang="0">
                  <a:pos x="1" y="26"/>
                </a:cxn>
                <a:cxn ang="0">
                  <a:pos x="0" y="36"/>
                </a:cxn>
                <a:cxn ang="0">
                  <a:pos x="0" y="43"/>
                </a:cxn>
                <a:cxn ang="0">
                  <a:pos x="2" y="54"/>
                </a:cxn>
                <a:cxn ang="0">
                  <a:pos x="5" y="61"/>
                </a:cxn>
                <a:cxn ang="0">
                  <a:pos x="12" y="72"/>
                </a:cxn>
                <a:cxn ang="0">
                  <a:pos x="17" y="72"/>
                </a:cxn>
                <a:cxn ang="0">
                  <a:pos x="9" y="55"/>
                </a:cxn>
                <a:cxn ang="0">
                  <a:pos x="8" y="47"/>
                </a:cxn>
                <a:cxn ang="0">
                  <a:pos x="6" y="36"/>
                </a:cxn>
                <a:cxn ang="0">
                  <a:pos x="8" y="26"/>
                </a:cxn>
                <a:cxn ang="0">
                  <a:pos x="9" y="17"/>
                </a:cxn>
                <a:cxn ang="0">
                  <a:pos x="17" y="0"/>
                </a:cxn>
                <a:cxn ang="0">
                  <a:pos x="13" y="0"/>
                </a:cxn>
                <a:cxn ang="0">
                  <a:pos x="12" y="0"/>
                </a:cxn>
                <a:cxn ang="0">
                  <a:pos x="20" y="15"/>
                </a:cxn>
                <a:cxn ang="0">
                  <a:pos x="35" y="57"/>
                </a:cxn>
                <a:cxn ang="0">
                  <a:pos x="42" y="57"/>
                </a:cxn>
                <a:cxn ang="0">
                  <a:pos x="57" y="15"/>
                </a:cxn>
                <a:cxn ang="0">
                  <a:pos x="50" y="15"/>
                </a:cxn>
                <a:cxn ang="0">
                  <a:pos x="39" y="48"/>
                </a:cxn>
                <a:cxn ang="0">
                  <a:pos x="28" y="15"/>
                </a:cxn>
                <a:cxn ang="0">
                  <a:pos x="20" y="15"/>
                </a:cxn>
                <a:cxn ang="0">
                  <a:pos x="12" y="0"/>
                </a:cxn>
              </a:cxnLst>
              <a:rect l="0" t="0" r="r" b="b"/>
              <a:pathLst>
                <a:path w="57" h="72">
                  <a:moveTo>
                    <a:pt x="12" y="0"/>
                  </a:moveTo>
                  <a:lnTo>
                    <a:pt x="4" y="17"/>
                  </a:lnTo>
                  <a:lnTo>
                    <a:pt x="1" y="26"/>
                  </a:lnTo>
                  <a:lnTo>
                    <a:pt x="0" y="36"/>
                  </a:lnTo>
                  <a:lnTo>
                    <a:pt x="0" y="43"/>
                  </a:lnTo>
                  <a:lnTo>
                    <a:pt x="2" y="54"/>
                  </a:lnTo>
                  <a:lnTo>
                    <a:pt x="5" y="61"/>
                  </a:lnTo>
                  <a:lnTo>
                    <a:pt x="12" y="72"/>
                  </a:lnTo>
                  <a:lnTo>
                    <a:pt x="17" y="72"/>
                  </a:lnTo>
                  <a:lnTo>
                    <a:pt x="9" y="55"/>
                  </a:lnTo>
                  <a:lnTo>
                    <a:pt x="8" y="47"/>
                  </a:lnTo>
                  <a:lnTo>
                    <a:pt x="6" y="36"/>
                  </a:lnTo>
                  <a:lnTo>
                    <a:pt x="8" y="26"/>
                  </a:lnTo>
                  <a:lnTo>
                    <a:pt x="9" y="17"/>
                  </a:lnTo>
                  <a:lnTo>
                    <a:pt x="17" y="0"/>
                  </a:lnTo>
                  <a:lnTo>
                    <a:pt x="13" y="0"/>
                  </a:lnTo>
                  <a:lnTo>
                    <a:pt x="12" y="0"/>
                  </a:lnTo>
                  <a:lnTo>
                    <a:pt x="20" y="15"/>
                  </a:lnTo>
                  <a:lnTo>
                    <a:pt x="35" y="57"/>
                  </a:lnTo>
                  <a:lnTo>
                    <a:pt x="42" y="57"/>
                  </a:lnTo>
                  <a:lnTo>
                    <a:pt x="57" y="15"/>
                  </a:lnTo>
                  <a:lnTo>
                    <a:pt x="50" y="15"/>
                  </a:lnTo>
                  <a:lnTo>
                    <a:pt x="39" y="48"/>
                  </a:lnTo>
                  <a:lnTo>
                    <a:pt x="28" y="15"/>
                  </a:lnTo>
                  <a:lnTo>
                    <a:pt x="20" y="15"/>
                  </a:lnTo>
                  <a:lnTo>
                    <a:pt x="12" y="0"/>
                  </a:lnTo>
                  <a:close/>
                </a:path>
              </a:pathLst>
            </a:custGeom>
            <a:solidFill>
              <a:srgbClr val="000000"/>
            </a:solidFill>
            <a:ln w="9525">
              <a:noFill/>
              <a:round/>
              <a:headEnd/>
              <a:tailEnd/>
            </a:ln>
          </p:spPr>
          <p:txBody>
            <a:bodyPr/>
            <a:lstStyle/>
            <a:p>
              <a:endParaRPr lang="en-US"/>
            </a:p>
          </p:txBody>
        </p:sp>
        <p:sp>
          <p:nvSpPr>
            <p:cNvPr id="53305" name="Freeform 57"/>
            <p:cNvSpPr>
              <a:spLocks/>
            </p:cNvSpPr>
            <p:nvPr/>
          </p:nvSpPr>
          <p:spPr bwMode="auto">
            <a:xfrm>
              <a:off x="3862" y="3319"/>
              <a:ext cx="18" cy="72"/>
            </a:xfrm>
            <a:custGeom>
              <a:avLst/>
              <a:gdLst/>
              <a:ahLst/>
              <a:cxnLst>
                <a:cxn ang="0">
                  <a:pos x="5" y="72"/>
                </a:cxn>
                <a:cxn ang="0">
                  <a:pos x="15" y="55"/>
                </a:cxn>
                <a:cxn ang="0">
                  <a:pos x="18" y="46"/>
                </a:cxn>
                <a:cxn ang="0">
                  <a:pos x="18" y="36"/>
                </a:cxn>
                <a:cxn ang="0">
                  <a:pos x="18" y="26"/>
                </a:cxn>
                <a:cxn ang="0">
                  <a:pos x="15" y="17"/>
                </a:cxn>
                <a:cxn ang="0">
                  <a:pos x="12" y="11"/>
                </a:cxn>
                <a:cxn ang="0">
                  <a:pos x="5" y="0"/>
                </a:cxn>
                <a:cxn ang="0">
                  <a:pos x="0" y="0"/>
                </a:cxn>
                <a:cxn ang="0">
                  <a:pos x="8" y="15"/>
                </a:cxn>
                <a:cxn ang="0">
                  <a:pos x="10" y="25"/>
                </a:cxn>
                <a:cxn ang="0">
                  <a:pos x="11" y="36"/>
                </a:cxn>
                <a:cxn ang="0">
                  <a:pos x="11" y="46"/>
                </a:cxn>
                <a:cxn ang="0">
                  <a:pos x="8" y="55"/>
                </a:cxn>
                <a:cxn ang="0">
                  <a:pos x="1" y="72"/>
                </a:cxn>
                <a:cxn ang="0">
                  <a:pos x="4" y="72"/>
                </a:cxn>
                <a:cxn ang="0">
                  <a:pos x="5" y="72"/>
                </a:cxn>
              </a:cxnLst>
              <a:rect l="0" t="0" r="r" b="b"/>
              <a:pathLst>
                <a:path w="18" h="72">
                  <a:moveTo>
                    <a:pt x="5" y="72"/>
                  </a:moveTo>
                  <a:lnTo>
                    <a:pt x="15" y="55"/>
                  </a:lnTo>
                  <a:lnTo>
                    <a:pt x="18" y="46"/>
                  </a:lnTo>
                  <a:lnTo>
                    <a:pt x="18" y="36"/>
                  </a:lnTo>
                  <a:lnTo>
                    <a:pt x="18" y="26"/>
                  </a:lnTo>
                  <a:lnTo>
                    <a:pt x="15" y="17"/>
                  </a:lnTo>
                  <a:lnTo>
                    <a:pt x="12" y="11"/>
                  </a:lnTo>
                  <a:lnTo>
                    <a:pt x="5" y="0"/>
                  </a:lnTo>
                  <a:lnTo>
                    <a:pt x="0" y="0"/>
                  </a:lnTo>
                  <a:lnTo>
                    <a:pt x="8" y="15"/>
                  </a:lnTo>
                  <a:lnTo>
                    <a:pt x="10" y="25"/>
                  </a:lnTo>
                  <a:lnTo>
                    <a:pt x="11" y="36"/>
                  </a:lnTo>
                  <a:lnTo>
                    <a:pt x="11" y="46"/>
                  </a:lnTo>
                  <a:lnTo>
                    <a:pt x="8" y="55"/>
                  </a:lnTo>
                  <a:lnTo>
                    <a:pt x="1" y="72"/>
                  </a:lnTo>
                  <a:lnTo>
                    <a:pt x="4" y="72"/>
                  </a:lnTo>
                  <a:lnTo>
                    <a:pt x="5" y="72"/>
                  </a:lnTo>
                  <a:close/>
                </a:path>
              </a:pathLst>
            </a:custGeom>
            <a:solidFill>
              <a:srgbClr val="000000"/>
            </a:solidFill>
            <a:ln w="9525">
              <a:noFill/>
              <a:round/>
              <a:headEnd/>
              <a:tailEnd/>
            </a:ln>
          </p:spPr>
          <p:txBody>
            <a:bodyPr/>
            <a:lstStyle/>
            <a:p>
              <a:endParaRPr lang="en-US"/>
            </a:p>
          </p:txBody>
        </p:sp>
        <p:sp>
          <p:nvSpPr>
            <p:cNvPr id="53306" name="Rectangle 58"/>
            <p:cNvSpPr>
              <a:spLocks noChangeArrowheads="1"/>
            </p:cNvSpPr>
            <p:nvPr/>
          </p:nvSpPr>
          <p:spPr bwMode="auto">
            <a:xfrm>
              <a:off x="4249" y="2736"/>
              <a:ext cx="170" cy="91"/>
            </a:xfrm>
            <a:prstGeom prst="rect">
              <a:avLst/>
            </a:prstGeom>
            <a:solidFill>
              <a:srgbClr val="FFFFFF"/>
            </a:solidFill>
            <a:ln w="9525">
              <a:noFill/>
              <a:miter lim="800000"/>
              <a:headEnd/>
              <a:tailEnd/>
            </a:ln>
          </p:spPr>
          <p:txBody>
            <a:bodyPr/>
            <a:lstStyle/>
            <a:p>
              <a:endParaRPr lang="en-US"/>
            </a:p>
          </p:txBody>
        </p:sp>
        <p:sp>
          <p:nvSpPr>
            <p:cNvPr id="53307" name="Freeform 59"/>
            <p:cNvSpPr>
              <a:spLocks/>
            </p:cNvSpPr>
            <p:nvPr/>
          </p:nvSpPr>
          <p:spPr bwMode="auto">
            <a:xfrm>
              <a:off x="4254" y="2754"/>
              <a:ext cx="33" cy="41"/>
            </a:xfrm>
            <a:custGeom>
              <a:avLst/>
              <a:gdLst/>
              <a:ahLst/>
              <a:cxnLst>
                <a:cxn ang="0">
                  <a:pos x="0" y="41"/>
                </a:cxn>
                <a:cxn ang="0">
                  <a:pos x="7" y="41"/>
                </a:cxn>
                <a:cxn ang="0">
                  <a:pos x="7" y="21"/>
                </a:cxn>
                <a:cxn ang="0">
                  <a:pos x="7" y="15"/>
                </a:cxn>
                <a:cxn ang="0">
                  <a:pos x="10" y="11"/>
                </a:cxn>
                <a:cxn ang="0">
                  <a:pos x="11" y="8"/>
                </a:cxn>
                <a:cxn ang="0">
                  <a:pos x="14" y="7"/>
                </a:cxn>
                <a:cxn ang="0">
                  <a:pos x="18" y="7"/>
                </a:cxn>
                <a:cxn ang="0">
                  <a:pos x="22" y="8"/>
                </a:cxn>
                <a:cxn ang="0">
                  <a:pos x="25" y="11"/>
                </a:cxn>
                <a:cxn ang="0">
                  <a:pos x="26" y="16"/>
                </a:cxn>
                <a:cxn ang="0">
                  <a:pos x="26" y="41"/>
                </a:cxn>
                <a:cxn ang="0">
                  <a:pos x="33" y="41"/>
                </a:cxn>
                <a:cxn ang="0">
                  <a:pos x="33" y="16"/>
                </a:cxn>
                <a:cxn ang="0">
                  <a:pos x="32" y="11"/>
                </a:cxn>
                <a:cxn ang="0">
                  <a:pos x="32" y="7"/>
                </a:cxn>
                <a:cxn ang="0">
                  <a:pos x="29" y="4"/>
                </a:cxn>
                <a:cxn ang="0">
                  <a:pos x="26" y="1"/>
                </a:cxn>
                <a:cxn ang="0">
                  <a:pos x="23" y="1"/>
                </a:cxn>
                <a:cxn ang="0">
                  <a:pos x="19" y="0"/>
                </a:cxn>
                <a:cxn ang="0">
                  <a:pos x="15" y="1"/>
                </a:cxn>
                <a:cxn ang="0">
                  <a:pos x="13" y="3"/>
                </a:cxn>
                <a:cxn ang="0">
                  <a:pos x="10" y="4"/>
                </a:cxn>
                <a:cxn ang="0">
                  <a:pos x="7" y="7"/>
                </a:cxn>
                <a:cxn ang="0">
                  <a:pos x="7" y="1"/>
                </a:cxn>
                <a:cxn ang="0">
                  <a:pos x="0" y="1"/>
                </a:cxn>
                <a:cxn ang="0">
                  <a:pos x="0" y="40"/>
                </a:cxn>
                <a:cxn ang="0">
                  <a:pos x="0" y="41"/>
                </a:cxn>
              </a:cxnLst>
              <a:rect l="0" t="0" r="r" b="b"/>
              <a:pathLst>
                <a:path w="33" h="41">
                  <a:moveTo>
                    <a:pt x="0" y="41"/>
                  </a:moveTo>
                  <a:lnTo>
                    <a:pt x="7" y="41"/>
                  </a:lnTo>
                  <a:lnTo>
                    <a:pt x="7" y="21"/>
                  </a:lnTo>
                  <a:lnTo>
                    <a:pt x="7" y="15"/>
                  </a:lnTo>
                  <a:lnTo>
                    <a:pt x="10" y="11"/>
                  </a:lnTo>
                  <a:lnTo>
                    <a:pt x="11" y="8"/>
                  </a:lnTo>
                  <a:lnTo>
                    <a:pt x="14" y="7"/>
                  </a:lnTo>
                  <a:lnTo>
                    <a:pt x="18" y="7"/>
                  </a:lnTo>
                  <a:lnTo>
                    <a:pt x="22" y="8"/>
                  </a:lnTo>
                  <a:lnTo>
                    <a:pt x="25" y="11"/>
                  </a:lnTo>
                  <a:lnTo>
                    <a:pt x="26" y="16"/>
                  </a:lnTo>
                  <a:lnTo>
                    <a:pt x="26" y="41"/>
                  </a:lnTo>
                  <a:lnTo>
                    <a:pt x="33" y="41"/>
                  </a:lnTo>
                  <a:lnTo>
                    <a:pt x="33" y="16"/>
                  </a:lnTo>
                  <a:lnTo>
                    <a:pt x="32" y="11"/>
                  </a:lnTo>
                  <a:lnTo>
                    <a:pt x="32" y="7"/>
                  </a:lnTo>
                  <a:lnTo>
                    <a:pt x="29" y="4"/>
                  </a:lnTo>
                  <a:lnTo>
                    <a:pt x="26" y="1"/>
                  </a:lnTo>
                  <a:lnTo>
                    <a:pt x="23" y="1"/>
                  </a:lnTo>
                  <a:lnTo>
                    <a:pt x="19" y="0"/>
                  </a:lnTo>
                  <a:lnTo>
                    <a:pt x="15" y="1"/>
                  </a:lnTo>
                  <a:lnTo>
                    <a:pt x="13" y="3"/>
                  </a:lnTo>
                  <a:lnTo>
                    <a:pt x="10" y="4"/>
                  </a:lnTo>
                  <a:lnTo>
                    <a:pt x="7" y="7"/>
                  </a:lnTo>
                  <a:lnTo>
                    <a:pt x="7" y="1"/>
                  </a:lnTo>
                  <a:lnTo>
                    <a:pt x="0" y="1"/>
                  </a:lnTo>
                  <a:lnTo>
                    <a:pt x="0" y="40"/>
                  </a:lnTo>
                  <a:lnTo>
                    <a:pt x="0" y="41"/>
                  </a:lnTo>
                  <a:close/>
                </a:path>
              </a:pathLst>
            </a:custGeom>
            <a:solidFill>
              <a:srgbClr val="000000"/>
            </a:solidFill>
            <a:ln w="9525">
              <a:noFill/>
              <a:round/>
              <a:headEnd/>
              <a:tailEnd/>
            </a:ln>
          </p:spPr>
          <p:txBody>
            <a:bodyPr/>
            <a:lstStyle/>
            <a:p>
              <a:endParaRPr lang="en-US"/>
            </a:p>
          </p:txBody>
        </p:sp>
        <p:pic>
          <p:nvPicPr>
            <p:cNvPr id="53308" name="Picture 60"/>
            <p:cNvPicPr>
              <a:picLocks noChangeAspect="1" noChangeArrowheads="1"/>
            </p:cNvPicPr>
            <p:nvPr/>
          </p:nvPicPr>
          <p:blipFill>
            <a:blip r:embed="rId7" cstate="print"/>
            <a:srcRect/>
            <a:stretch>
              <a:fillRect/>
            </a:stretch>
          </p:blipFill>
          <p:spPr bwMode="auto">
            <a:xfrm>
              <a:off x="4287" y="2755"/>
              <a:ext cx="66" cy="91"/>
            </a:xfrm>
            <a:prstGeom prst="rect">
              <a:avLst/>
            </a:prstGeom>
            <a:noFill/>
            <a:ln w="9525">
              <a:noFill/>
              <a:miter lim="800000"/>
              <a:headEnd/>
              <a:tailEnd/>
            </a:ln>
          </p:spPr>
        </p:pic>
        <p:sp>
          <p:nvSpPr>
            <p:cNvPr id="53309" name="Freeform 61"/>
            <p:cNvSpPr>
              <a:spLocks/>
            </p:cNvSpPr>
            <p:nvPr/>
          </p:nvSpPr>
          <p:spPr bwMode="auto">
            <a:xfrm>
              <a:off x="4335" y="2739"/>
              <a:ext cx="58" cy="73"/>
            </a:xfrm>
            <a:custGeom>
              <a:avLst/>
              <a:gdLst/>
              <a:ahLst/>
              <a:cxnLst>
                <a:cxn ang="0">
                  <a:pos x="12" y="0"/>
                </a:cxn>
                <a:cxn ang="0">
                  <a:pos x="3" y="16"/>
                </a:cxn>
                <a:cxn ang="0">
                  <a:pos x="0" y="26"/>
                </a:cxn>
                <a:cxn ang="0">
                  <a:pos x="0" y="37"/>
                </a:cxn>
                <a:cxn ang="0">
                  <a:pos x="0" y="42"/>
                </a:cxn>
                <a:cxn ang="0">
                  <a:pos x="3" y="55"/>
                </a:cxn>
                <a:cxn ang="0">
                  <a:pos x="6" y="62"/>
                </a:cxn>
                <a:cxn ang="0">
                  <a:pos x="12" y="73"/>
                </a:cxn>
                <a:cxn ang="0">
                  <a:pos x="18" y="73"/>
                </a:cxn>
                <a:cxn ang="0">
                  <a:pos x="10" y="56"/>
                </a:cxn>
                <a:cxn ang="0">
                  <a:pos x="8" y="47"/>
                </a:cxn>
                <a:cxn ang="0">
                  <a:pos x="7" y="37"/>
                </a:cxn>
                <a:cxn ang="0">
                  <a:pos x="7" y="26"/>
                </a:cxn>
                <a:cxn ang="0">
                  <a:pos x="10" y="18"/>
                </a:cxn>
                <a:cxn ang="0">
                  <a:pos x="17" y="0"/>
                </a:cxn>
                <a:cxn ang="0">
                  <a:pos x="14" y="0"/>
                </a:cxn>
                <a:cxn ang="0">
                  <a:pos x="12" y="0"/>
                </a:cxn>
                <a:cxn ang="0">
                  <a:pos x="21" y="16"/>
                </a:cxn>
                <a:cxn ang="0">
                  <a:pos x="36" y="56"/>
                </a:cxn>
                <a:cxn ang="0">
                  <a:pos x="43" y="56"/>
                </a:cxn>
                <a:cxn ang="0">
                  <a:pos x="58" y="16"/>
                </a:cxn>
                <a:cxn ang="0">
                  <a:pos x="51" y="16"/>
                </a:cxn>
                <a:cxn ang="0">
                  <a:pos x="38" y="49"/>
                </a:cxn>
                <a:cxn ang="0">
                  <a:pos x="29" y="16"/>
                </a:cxn>
                <a:cxn ang="0">
                  <a:pos x="21" y="16"/>
                </a:cxn>
                <a:cxn ang="0">
                  <a:pos x="12" y="0"/>
                </a:cxn>
              </a:cxnLst>
              <a:rect l="0" t="0" r="r" b="b"/>
              <a:pathLst>
                <a:path w="58" h="73">
                  <a:moveTo>
                    <a:pt x="12" y="0"/>
                  </a:moveTo>
                  <a:lnTo>
                    <a:pt x="3" y="16"/>
                  </a:lnTo>
                  <a:lnTo>
                    <a:pt x="0" y="26"/>
                  </a:lnTo>
                  <a:lnTo>
                    <a:pt x="0" y="37"/>
                  </a:lnTo>
                  <a:lnTo>
                    <a:pt x="0" y="42"/>
                  </a:lnTo>
                  <a:lnTo>
                    <a:pt x="3" y="55"/>
                  </a:lnTo>
                  <a:lnTo>
                    <a:pt x="6" y="62"/>
                  </a:lnTo>
                  <a:lnTo>
                    <a:pt x="12" y="73"/>
                  </a:lnTo>
                  <a:lnTo>
                    <a:pt x="18" y="73"/>
                  </a:lnTo>
                  <a:lnTo>
                    <a:pt x="10" y="56"/>
                  </a:lnTo>
                  <a:lnTo>
                    <a:pt x="8" y="47"/>
                  </a:lnTo>
                  <a:lnTo>
                    <a:pt x="7" y="37"/>
                  </a:lnTo>
                  <a:lnTo>
                    <a:pt x="7" y="26"/>
                  </a:lnTo>
                  <a:lnTo>
                    <a:pt x="10" y="18"/>
                  </a:lnTo>
                  <a:lnTo>
                    <a:pt x="17" y="0"/>
                  </a:lnTo>
                  <a:lnTo>
                    <a:pt x="14" y="0"/>
                  </a:lnTo>
                  <a:lnTo>
                    <a:pt x="12" y="0"/>
                  </a:lnTo>
                  <a:lnTo>
                    <a:pt x="21" y="16"/>
                  </a:lnTo>
                  <a:lnTo>
                    <a:pt x="36" y="56"/>
                  </a:lnTo>
                  <a:lnTo>
                    <a:pt x="43" y="56"/>
                  </a:lnTo>
                  <a:lnTo>
                    <a:pt x="58" y="16"/>
                  </a:lnTo>
                  <a:lnTo>
                    <a:pt x="51" y="16"/>
                  </a:lnTo>
                  <a:lnTo>
                    <a:pt x="38" y="49"/>
                  </a:lnTo>
                  <a:lnTo>
                    <a:pt x="29" y="16"/>
                  </a:lnTo>
                  <a:lnTo>
                    <a:pt x="21" y="16"/>
                  </a:lnTo>
                  <a:lnTo>
                    <a:pt x="12" y="0"/>
                  </a:lnTo>
                  <a:close/>
                </a:path>
              </a:pathLst>
            </a:custGeom>
            <a:solidFill>
              <a:srgbClr val="000000"/>
            </a:solidFill>
            <a:ln w="9525">
              <a:noFill/>
              <a:round/>
              <a:headEnd/>
              <a:tailEnd/>
            </a:ln>
          </p:spPr>
          <p:txBody>
            <a:bodyPr/>
            <a:lstStyle/>
            <a:p>
              <a:endParaRPr lang="en-US"/>
            </a:p>
          </p:txBody>
        </p:sp>
        <p:sp>
          <p:nvSpPr>
            <p:cNvPr id="53310" name="Freeform 62"/>
            <p:cNvSpPr>
              <a:spLocks/>
            </p:cNvSpPr>
            <p:nvPr/>
          </p:nvSpPr>
          <p:spPr bwMode="auto">
            <a:xfrm>
              <a:off x="4395" y="2739"/>
              <a:ext cx="18" cy="73"/>
            </a:xfrm>
            <a:custGeom>
              <a:avLst/>
              <a:gdLst/>
              <a:ahLst/>
              <a:cxnLst>
                <a:cxn ang="0">
                  <a:pos x="6" y="73"/>
                </a:cxn>
                <a:cxn ang="0">
                  <a:pos x="14" y="56"/>
                </a:cxn>
                <a:cxn ang="0">
                  <a:pos x="17" y="47"/>
                </a:cxn>
                <a:cxn ang="0">
                  <a:pos x="18" y="36"/>
                </a:cxn>
                <a:cxn ang="0">
                  <a:pos x="17" y="27"/>
                </a:cxn>
                <a:cxn ang="0">
                  <a:pos x="16" y="18"/>
                </a:cxn>
                <a:cxn ang="0">
                  <a:pos x="13" y="12"/>
                </a:cxn>
                <a:cxn ang="0">
                  <a:pos x="6" y="0"/>
                </a:cxn>
                <a:cxn ang="0">
                  <a:pos x="0" y="0"/>
                </a:cxn>
                <a:cxn ang="0">
                  <a:pos x="9" y="16"/>
                </a:cxn>
                <a:cxn ang="0">
                  <a:pos x="10" y="26"/>
                </a:cxn>
                <a:cxn ang="0">
                  <a:pos x="11" y="37"/>
                </a:cxn>
                <a:cxn ang="0">
                  <a:pos x="10" y="47"/>
                </a:cxn>
                <a:cxn ang="0">
                  <a:pos x="9" y="55"/>
                </a:cxn>
                <a:cxn ang="0">
                  <a:pos x="0" y="73"/>
                </a:cxn>
                <a:cxn ang="0">
                  <a:pos x="5" y="73"/>
                </a:cxn>
                <a:cxn ang="0">
                  <a:pos x="6" y="73"/>
                </a:cxn>
              </a:cxnLst>
              <a:rect l="0" t="0" r="r" b="b"/>
              <a:pathLst>
                <a:path w="18" h="73">
                  <a:moveTo>
                    <a:pt x="6" y="73"/>
                  </a:moveTo>
                  <a:lnTo>
                    <a:pt x="14" y="56"/>
                  </a:lnTo>
                  <a:lnTo>
                    <a:pt x="17" y="47"/>
                  </a:lnTo>
                  <a:lnTo>
                    <a:pt x="18" y="36"/>
                  </a:lnTo>
                  <a:lnTo>
                    <a:pt x="17" y="27"/>
                  </a:lnTo>
                  <a:lnTo>
                    <a:pt x="16" y="18"/>
                  </a:lnTo>
                  <a:lnTo>
                    <a:pt x="13" y="12"/>
                  </a:lnTo>
                  <a:lnTo>
                    <a:pt x="6" y="0"/>
                  </a:lnTo>
                  <a:lnTo>
                    <a:pt x="0" y="0"/>
                  </a:lnTo>
                  <a:lnTo>
                    <a:pt x="9" y="16"/>
                  </a:lnTo>
                  <a:lnTo>
                    <a:pt x="10" y="26"/>
                  </a:lnTo>
                  <a:lnTo>
                    <a:pt x="11" y="37"/>
                  </a:lnTo>
                  <a:lnTo>
                    <a:pt x="10" y="47"/>
                  </a:lnTo>
                  <a:lnTo>
                    <a:pt x="9" y="55"/>
                  </a:lnTo>
                  <a:lnTo>
                    <a:pt x="0" y="73"/>
                  </a:lnTo>
                  <a:lnTo>
                    <a:pt x="5" y="73"/>
                  </a:lnTo>
                  <a:lnTo>
                    <a:pt x="6" y="73"/>
                  </a:lnTo>
                  <a:close/>
                </a:path>
              </a:pathLst>
            </a:custGeom>
            <a:solidFill>
              <a:srgbClr val="000000"/>
            </a:solidFill>
            <a:ln w="9525">
              <a:noFill/>
              <a:round/>
              <a:headEnd/>
              <a:tailEnd/>
            </a:ln>
          </p:spPr>
          <p:txBody>
            <a:bodyPr/>
            <a:lstStyle/>
            <a:p>
              <a:endParaRPr lang="en-US"/>
            </a:p>
          </p:txBody>
        </p:sp>
        <p:sp>
          <p:nvSpPr>
            <p:cNvPr id="53311" name="Rectangle 63"/>
            <p:cNvSpPr>
              <a:spLocks noChangeArrowheads="1"/>
            </p:cNvSpPr>
            <p:nvPr/>
          </p:nvSpPr>
          <p:spPr bwMode="auto">
            <a:xfrm>
              <a:off x="3297" y="2769"/>
              <a:ext cx="46" cy="77"/>
            </a:xfrm>
            <a:prstGeom prst="rect">
              <a:avLst/>
            </a:prstGeom>
            <a:noFill/>
            <a:ln w="9525">
              <a:noFill/>
              <a:miter lim="800000"/>
              <a:headEnd/>
              <a:tailEnd/>
            </a:ln>
          </p:spPr>
          <p:txBody>
            <a:bodyPr wrap="none" lIns="0" tIns="0" rIns="0" bIns="0">
              <a:spAutoFit/>
            </a:bodyPr>
            <a:lstStyle/>
            <a:p>
              <a:r>
                <a:rPr lang="en-GB" sz="800">
                  <a:solidFill>
                    <a:srgbClr val="000000"/>
                  </a:solidFill>
                  <a:latin typeface="Myriad Roman" charset="0"/>
                  <a:sym typeface="Symbol" pitchFamily="18" charset="2"/>
                </a:rPr>
                <a:t></a:t>
              </a:r>
              <a:endParaRPr lang="en-GB">
                <a:sym typeface="Symbol" pitchFamily="18" charset="2"/>
              </a:endParaRPr>
            </a:p>
          </p:txBody>
        </p:sp>
        <p:sp>
          <p:nvSpPr>
            <p:cNvPr id="53312" name="Rectangle 64"/>
            <p:cNvSpPr>
              <a:spLocks noChangeArrowheads="1"/>
            </p:cNvSpPr>
            <p:nvPr/>
          </p:nvSpPr>
          <p:spPr bwMode="auto">
            <a:xfrm>
              <a:off x="3758" y="3340"/>
              <a:ext cx="46" cy="77"/>
            </a:xfrm>
            <a:prstGeom prst="rect">
              <a:avLst/>
            </a:prstGeom>
            <a:noFill/>
            <a:ln w="9525">
              <a:noFill/>
              <a:miter lim="800000"/>
              <a:headEnd/>
              <a:tailEnd/>
            </a:ln>
          </p:spPr>
          <p:txBody>
            <a:bodyPr wrap="none" lIns="0" tIns="0" rIns="0" bIns="0">
              <a:spAutoFit/>
            </a:bodyPr>
            <a:lstStyle/>
            <a:p>
              <a:r>
                <a:rPr lang="en-GB" sz="800">
                  <a:solidFill>
                    <a:srgbClr val="000000"/>
                  </a:solidFill>
                  <a:latin typeface="Myriad Roman" charset="0"/>
                  <a:sym typeface="Symbol" pitchFamily="18" charset="2"/>
                </a:rPr>
                <a:t></a:t>
              </a:r>
              <a:endParaRPr lang="en-GB">
                <a:sym typeface="Symbol" pitchFamily="18" charset="2"/>
              </a:endParaRPr>
            </a:p>
          </p:txBody>
        </p:sp>
        <p:sp>
          <p:nvSpPr>
            <p:cNvPr id="53313" name="Rectangle 65"/>
            <p:cNvSpPr>
              <a:spLocks noChangeArrowheads="1"/>
            </p:cNvSpPr>
            <p:nvPr/>
          </p:nvSpPr>
          <p:spPr bwMode="auto">
            <a:xfrm>
              <a:off x="4290" y="2753"/>
              <a:ext cx="46" cy="77"/>
            </a:xfrm>
            <a:prstGeom prst="rect">
              <a:avLst/>
            </a:prstGeom>
            <a:noFill/>
            <a:ln w="9525">
              <a:noFill/>
              <a:miter lim="800000"/>
              <a:headEnd/>
              <a:tailEnd/>
            </a:ln>
          </p:spPr>
          <p:txBody>
            <a:bodyPr wrap="none" lIns="0" tIns="0" rIns="0" bIns="0">
              <a:spAutoFit/>
            </a:bodyPr>
            <a:lstStyle/>
            <a:p>
              <a:r>
                <a:rPr lang="en-GB" sz="800">
                  <a:solidFill>
                    <a:srgbClr val="000000"/>
                  </a:solidFill>
                  <a:latin typeface="Myriad Roman" charset="0"/>
                  <a:sym typeface="Symbol" pitchFamily="18" charset="2"/>
                </a:rPr>
                <a:t></a:t>
              </a:r>
              <a:endParaRPr lang="en-GB">
                <a:sym typeface="Symbol" pitchFamily="18" charset="2"/>
              </a:endParaRPr>
            </a:p>
          </p:txBody>
        </p:sp>
      </p:grpSp>
      <p:grpSp>
        <p:nvGrpSpPr>
          <p:cNvPr id="3" name="Group 67"/>
          <p:cNvGrpSpPr>
            <a:grpSpLocks noChangeAspect="1"/>
          </p:cNvGrpSpPr>
          <p:nvPr/>
        </p:nvGrpSpPr>
        <p:grpSpPr bwMode="auto">
          <a:xfrm>
            <a:off x="457200" y="3962400"/>
            <a:ext cx="3398838" cy="2600325"/>
            <a:chOff x="288" y="2496"/>
            <a:chExt cx="2141" cy="1638"/>
          </a:xfrm>
        </p:grpSpPr>
        <p:sp>
          <p:nvSpPr>
            <p:cNvPr id="53314" name="AutoShape 66"/>
            <p:cNvSpPr>
              <a:spLocks noChangeAspect="1" noChangeArrowheads="1" noTextEdit="1"/>
            </p:cNvSpPr>
            <p:nvPr/>
          </p:nvSpPr>
          <p:spPr bwMode="auto">
            <a:xfrm>
              <a:off x="288" y="2496"/>
              <a:ext cx="2141" cy="1638"/>
            </a:xfrm>
            <a:prstGeom prst="rect">
              <a:avLst/>
            </a:prstGeom>
            <a:noFill/>
            <a:ln w="9525">
              <a:noFill/>
              <a:miter lim="800000"/>
              <a:headEnd/>
              <a:tailEnd/>
            </a:ln>
          </p:spPr>
          <p:txBody>
            <a:bodyPr/>
            <a:lstStyle/>
            <a:p>
              <a:endParaRPr lang="en-US"/>
            </a:p>
          </p:txBody>
        </p:sp>
        <p:sp>
          <p:nvSpPr>
            <p:cNvPr id="53316" name="Line 68"/>
            <p:cNvSpPr>
              <a:spLocks noChangeShapeType="1"/>
            </p:cNvSpPr>
            <p:nvPr/>
          </p:nvSpPr>
          <p:spPr bwMode="auto">
            <a:xfrm flipV="1">
              <a:off x="655" y="2573"/>
              <a:ext cx="1" cy="1222"/>
            </a:xfrm>
            <a:prstGeom prst="line">
              <a:avLst/>
            </a:prstGeom>
            <a:noFill/>
            <a:ln w="11113">
              <a:solidFill>
                <a:srgbClr val="000000"/>
              </a:solidFill>
              <a:round/>
              <a:headEnd/>
              <a:tailEnd/>
            </a:ln>
          </p:spPr>
          <p:txBody>
            <a:bodyPr/>
            <a:lstStyle/>
            <a:p>
              <a:endParaRPr lang="en-US"/>
            </a:p>
          </p:txBody>
        </p:sp>
        <p:sp>
          <p:nvSpPr>
            <p:cNvPr id="53317" name="Line 69"/>
            <p:cNvSpPr>
              <a:spLocks noChangeShapeType="1"/>
            </p:cNvSpPr>
            <p:nvPr/>
          </p:nvSpPr>
          <p:spPr bwMode="auto">
            <a:xfrm flipH="1">
              <a:off x="586" y="2573"/>
              <a:ext cx="73" cy="1"/>
            </a:xfrm>
            <a:prstGeom prst="line">
              <a:avLst/>
            </a:prstGeom>
            <a:noFill/>
            <a:ln w="11113">
              <a:solidFill>
                <a:srgbClr val="000000"/>
              </a:solidFill>
              <a:round/>
              <a:headEnd/>
              <a:tailEnd/>
            </a:ln>
          </p:spPr>
          <p:txBody>
            <a:bodyPr/>
            <a:lstStyle/>
            <a:p>
              <a:endParaRPr lang="en-US"/>
            </a:p>
          </p:txBody>
        </p:sp>
        <p:sp>
          <p:nvSpPr>
            <p:cNvPr id="53318" name="Freeform 70"/>
            <p:cNvSpPr>
              <a:spLocks/>
            </p:cNvSpPr>
            <p:nvPr/>
          </p:nvSpPr>
          <p:spPr bwMode="auto">
            <a:xfrm>
              <a:off x="456" y="2528"/>
              <a:ext cx="90" cy="67"/>
            </a:xfrm>
            <a:custGeom>
              <a:avLst/>
              <a:gdLst/>
              <a:ahLst/>
              <a:cxnLst>
                <a:cxn ang="0">
                  <a:pos x="15" y="18"/>
                </a:cxn>
                <a:cxn ang="0">
                  <a:pos x="15" y="65"/>
                </a:cxn>
                <a:cxn ang="0">
                  <a:pos x="23" y="65"/>
                </a:cxn>
                <a:cxn ang="0">
                  <a:pos x="23" y="0"/>
                </a:cxn>
                <a:cxn ang="0">
                  <a:pos x="16" y="0"/>
                </a:cxn>
                <a:cxn ang="0">
                  <a:pos x="15" y="7"/>
                </a:cxn>
                <a:cxn ang="0">
                  <a:pos x="11" y="10"/>
                </a:cxn>
                <a:cxn ang="0">
                  <a:pos x="6" y="12"/>
                </a:cxn>
                <a:cxn ang="0">
                  <a:pos x="0" y="12"/>
                </a:cxn>
                <a:cxn ang="0">
                  <a:pos x="0" y="18"/>
                </a:cxn>
                <a:cxn ang="0">
                  <a:pos x="13" y="18"/>
                </a:cxn>
                <a:cxn ang="0">
                  <a:pos x="15" y="18"/>
                </a:cxn>
                <a:cxn ang="0">
                  <a:pos x="68" y="0"/>
                </a:cxn>
                <a:cxn ang="0">
                  <a:pos x="62" y="0"/>
                </a:cxn>
                <a:cxn ang="0">
                  <a:pos x="55" y="3"/>
                </a:cxn>
                <a:cxn ang="0">
                  <a:pos x="52" y="8"/>
                </a:cxn>
                <a:cxn ang="0">
                  <a:pos x="48" y="15"/>
                </a:cxn>
                <a:cxn ang="0">
                  <a:pos x="47" y="23"/>
                </a:cxn>
                <a:cxn ang="0">
                  <a:pos x="45" y="33"/>
                </a:cxn>
                <a:cxn ang="0">
                  <a:pos x="47" y="47"/>
                </a:cxn>
                <a:cxn ang="0">
                  <a:pos x="50" y="57"/>
                </a:cxn>
                <a:cxn ang="0">
                  <a:pos x="53" y="62"/>
                </a:cxn>
                <a:cxn ang="0">
                  <a:pos x="57" y="65"/>
                </a:cxn>
                <a:cxn ang="0">
                  <a:pos x="62" y="67"/>
                </a:cxn>
                <a:cxn ang="0">
                  <a:pos x="68" y="67"/>
                </a:cxn>
                <a:cxn ang="0">
                  <a:pos x="73" y="67"/>
                </a:cxn>
                <a:cxn ang="0">
                  <a:pos x="78" y="64"/>
                </a:cxn>
                <a:cxn ang="0">
                  <a:pos x="83" y="60"/>
                </a:cxn>
                <a:cxn ang="0">
                  <a:pos x="87" y="55"/>
                </a:cxn>
                <a:cxn ang="0">
                  <a:pos x="89" y="45"/>
                </a:cxn>
                <a:cxn ang="0">
                  <a:pos x="90" y="32"/>
                </a:cxn>
                <a:cxn ang="0">
                  <a:pos x="89" y="20"/>
                </a:cxn>
                <a:cxn ang="0">
                  <a:pos x="85" y="10"/>
                </a:cxn>
                <a:cxn ang="0">
                  <a:pos x="82" y="5"/>
                </a:cxn>
                <a:cxn ang="0">
                  <a:pos x="78" y="2"/>
                </a:cxn>
                <a:cxn ang="0">
                  <a:pos x="73" y="0"/>
                </a:cxn>
                <a:cxn ang="0">
                  <a:pos x="68" y="0"/>
                </a:cxn>
                <a:cxn ang="0">
                  <a:pos x="15" y="18"/>
                </a:cxn>
                <a:cxn ang="0">
                  <a:pos x="67" y="60"/>
                </a:cxn>
                <a:cxn ang="0">
                  <a:pos x="63" y="59"/>
                </a:cxn>
                <a:cxn ang="0">
                  <a:pos x="60" y="57"/>
                </a:cxn>
                <a:cxn ang="0">
                  <a:pos x="58" y="54"/>
                </a:cxn>
                <a:cxn ang="0">
                  <a:pos x="57" y="50"/>
                </a:cxn>
                <a:cxn ang="0">
                  <a:pos x="55" y="43"/>
                </a:cxn>
                <a:cxn ang="0">
                  <a:pos x="55" y="33"/>
                </a:cxn>
                <a:cxn ang="0">
                  <a:pos x="55" y="22"/>
                </a:cxn>
                <a:cxn ang="0">
                  <a:pos x="58" y="13"/>
                </a:cxn>
                <a:cxn ang="0">
                  <a:pos x="62" y="8"/>
                </a:cxn>
                <a:cxn ang="0">
                  <a:pos x="68" y="7"/>
                </a:cxn>
                <a:cxn ang="0">
                  <a:pos x="72" y="8"/>
                </a:cxn>
                <a:cxn ang="0">
                  <a:pos x="75" y="8"/>
                </a:cxn>
                <a:cxn ang="0">
                  <a:pos x="77" y="12"/>
                </a:cxn>
                <a:cxn ang="0">
                  <a:pos x="78" y="15"/>
                </a:cxn>
                <a:cxn ang="0">
                  <a:pos x="80" y="22"/>
                </a:cxn>
                <a:cxn ang="0">
                  <a:pos x="82" y="33"/>
                </a:cxn>
                <a:cxn ang="0">
                  <a:pos x="80" y="45"/>
                </a:cxn>
                <a:cxn ang="0">
                  <a:pos x="78" y="54"/>
                </a:cxn>
                <a:cxn ang="0">
                  <a:pos x="73" y="59"/>
                </a:cxn>
                <a:cxn ang="0">
                  <a:pos x="67" y="60"/>
                </a:cxn>
                <a:cxn ang="0">
                  <a:pos x="15" y="18"/>
                </a:cxn>
              </a:cxnLst>
              <a:rect l="0" t="0" r="r" b="b"/>
              <a:pathLst>
                <a:path w="90" h="67">
                  <a:moveTo>
                    <a:pt x="15" y="18"/>
                  </a:moveTo>
                  <a:lnTo>
                    <a:pt x="15" y="65"/>
                  </a:lnTo>
                  <a:lnTo>
                    <a:pt x="23" y="65"/>
                  </a:lnTo>
                  <a:lnTo>
                    <a:pt x="23" y="0"/>
                  </a:lnTo>
                  <a:lnTo>
                    <a:pt x="16" y="0"/>
                  </a:lnTo>
                  <a:lnTo>
                    <a:pt x="15" y="7"/>
                  </a:lnTo>
                  <a:lnTo>
                    <a:pt x="11" y="10"/>
                  </a:lnTo>
                  <a:lnTo>
                    <a:pt x="6" y="12"/>
                  </a:lnTo>
                  <a:lnTo>
                    <a:pt x="0" y="12"/>
                  </a:lnTo>
                  <a:lnTo>
                    <a:pt x="0" y="18"/>
                  </a:lnTo>
                  <a:lnTo>
                    <a:pt x="13" y="18"/>
                  </a:lnTo>
                  <a:lnTo>
                    <a:pt x="15" y="18"/>
                  </a:lnTo>
                  <a:lnTo>
                    <a:pt x="68" y="0"/>
                  </a:lnTo>
                  <a:lnTo>
                    <a:pt x="62" y="0"/>
                  </a:lnTo>
                  <a:lnTo>
                    <a:pt x="55" y="3"/>
                  </a:lnTo>
                  <a:lnTo>
                    <a:pt x="52" y="8"/>
                  </a:lnTo>
                  <a:lnTo>
                    <a:pt x="48" y="15"/>
                  </a:lnTo>
                  <a:lnTo>
                    <a:pt x="47" y="23"/>
                  </a:lnTo>
                  <a:lnTo>
                    <a:pt x="45" y="33"/>
                  </a:lnTo>
                  <a:lnTo>
                    <a:pt x="47" y="47"/>
                  </a:lnTo>
                  <a:lnTo>
                    <a:pt x="50" y="57"/>
                  </a:lnTo>
                  <a:lnTo>
                    <a:pt x="53" y="62"/>
                  </a:lnTo>
                  <a:lnTo>
                    <a:pt x="57" y="65"/>
                  </a:lnTo>
                  <a:lnTo>
                    <a:pt x="62" y="67"/>
                  </a:lnTo>
                  <a:lnTo>
                    <a:pt x="68" y="67"/>
                  </a:lnTo>
                  <a:lnTo>
                    <a:pt x="73" y="67"/>
                  </a:lnTo>
                  <a:lnTo>
                    <a:pt x="78" y="64"/>
                  </a:lnTo>
                  <a:lnTo>
                    <a:pt x="83" y="60"/>
                  </a:lnTo>
                  <a:lnTo>
                    <a:pt x="87" y="55"/>
                  </a:lnTo>
                  <a:lnTo>
                    <a:pt x="89" y="45"/>
                  </a:lnTo>
                  <a:lnTo>
                    <a:pt x="90" y="32"/>
                  </a:lnTo>
                  <a:lnTo>
                    <a:pt x="89" y="20"/>
                  </a:lnTo>
                  <a:lnTo>
                    <a:pt x="85" y="10"/>
                  </a:lnTo>
                  <a:lnTo>
                    <a:pt x="82" y="5"/>
                  </a:lnTo>
                  <a:lnTo>
                    <a:pt x="78" y="2"/>
                  </a:lnTo>
                  <a:lnTo>
                    <a:pt x="73" y="0"/>
                  </a:lnTo>
                  <a:lnTo>
                    <a:pt x="68" y="0"/>
                  </a:lnTo>
                  <a:lnTo>
                    <a:pt x="15" y="18"/>
                  </a:lnTo>
                  <a:lnTo>
                    <a:pt x="67" y="60"/>
                  </a:lnTo>
                  <a:lnTo>
                    <a:pt x="63" y="59"/>
                  </a:lnTo>
                  <a:lnTo>
                    <a:pt x="60" y="57"/>
                  </a:lnTo>
                  <a:lnTo>
                    <a:pt x="58" y="54"/>
                  </a:lnTo>
                  <a:lnTo>
                    <a:pt x="57" y="50"/>
                  </a:lnTo>
                  <a:lnTo>
                    <a:pt x="55" y="43"/>
                  </a:lnTo>
                  <a:lnTo>
                    <a:pt x="55" y="33"/>
                  </a:lnTo>
                  <a:lnTo>
                    <a:pt x="55" y="22"/>
                  </a:lnTo>
                  <a:lnTo>
                    <a:pt x="58" y="13"/>
                  </a:lnTo>
                  <a:lnTo>
                    <a:pt x="62" y="8"/>
                  </a:lnTo>
                  <a:lnTo>
                    <a:pt x="68" y="7"/>
                  </a:lnTo>
                  <a:lnTo>
                    <a:pt x="72" y="8"/>
                  </a:lnTo>
                  <a:lnTo>
                    <a:pt x="75" y="8"/>
                  </a:lnTo>
                  <a:lnTo>
                    <a:pt x="77" y="12"/>
                  </a:lnTo>
                  <a:lnTo>
                    <a:pt x="78" y="15"/>
                  </a:lnTo>
                  <a:lnTo>
                    <a:pt x="80" y="22"/>
                  </a:lnTo>
                  <a:lnTo>
                    <a:pt x="82" y="33"/>
                  </a:lnTo>
                  <a:lnTo>
                    <a:pt x="80" y="45"/>
                  </a:lnTo>
                  <a:lnTo>
                    <a:pt x="78" y="54"/>
                  </a:lnTo>
                  <a:lnTo>
                    <a:pt x="73" y="59"/>
                  </a:lnTo>
                  <a:lnTo>
                    <a:pt x="67" y="60"/>
                  </a:lnTo>
                  <a:lnTo>
                    <a:pt x="15" y="18"/>
                  </a:lnTo>
                  <a:close/>
                </a:path>
              </a:pathLst>
            </a:custGeom>
            <a:solidFill>
              <a:srgbClr val="000000"/>
            </a:solidFill>
            <a:ln w="9525">
              <a:noFill/>
              <a:round/>
              <a:headEnd/>
              <a:tailEnd/>
            </a:ln>
          </p:spPr>
          <p:txBody>
            <a:bodyPr/>
            <a:lstStyle/>
            <a:p>
              <a:endParaRPr lang="en-US"/>
            </a:p>
          </p:txBody>
        </p:sp>
        <p:sp>
          <p:nvSpPr>
            <p:cNvPr id="53319" name="Line 71"/>
            <p:cNvSpPr>
              <a:spLocks noChangeShapeType="1"/>
            </p:cNvSpPr>
            <p:nvPr/>
          </p:nvSpPr>
          <p:spPr bwMode="auto">
            <a:xfrm flipH="1">
              <a:off x="586" y="2816"/>
              <a:ext cx="73" cy="1"/>
            </a:xfrm>
            <a:prstGeom prst="line">
              <a:avLst/>
            </a:prstGeom>
            <a:noFill/>
            <a:ln w="11113">
              <a:solidFill>
                <a:srgbClr val="000000"/>
              </a:solidFill>
              <a:round/>
              <a:headEnd/>
              <a:tailEnd/>
            </a:ln>
          </p:spPr>
          <p:txBody>
            <a:bodyPr/>
            <a:lstStyle/>
            <a:p>
              <a:endParaRPr lang="en-US"/>
            </a:p>
          </p:txBody>
        </p:sp>
        <p:sp>
          <p:nvSpPr>
            <p:cNvPr id="53320" name="Freeform 72"/>
            <p:cNvSpPr>
              <a:spLocks/>
            </p:cNvSpPr>
            <p:nvPr/>
          </p:nvSpPr>
          <p:spPr bwMode="auto">
            <a:xfrm>
              <a:off x="503" y="2771"/>
              <a:ext cx="45" cy="67"/>
            </a:xfrm>
            <a:custGeom>
              <a:avLst/>
              <a:gdLst/>
              <a:ahLst/>
              <a:cxnLst>
                <a:cxn ang="0">
                  <a:pos x="18" y="27"/>
                </a:cxn>
                <a:cxn ang="0">
                  <a:pos x="11" y="22"/>
                </a:cxn>
                <a:cxn ang="0">
                  <a:pos x="11" y="13"/>
                </a:cxn>
                <a:cxn ang="0">
                  <a:pos x="16" y="8"/>
                </a:cxn>
                <a:cxn ang="0">
                  <a:pos x="26" y="8"/>
                </a:cxn>
                <a:cxn ang="0">
                  <a:pos x="33" y="13"/>
                </a:cxn>
                <a:cxn ang="0">
                  <a:pos x="33" y="20"/>
                </a:cxn>
                <a:cxn ang="0">
                  <a:pos x="26" y="27"/>
                </a:cxn>
                <a:cxn ang="0">
                  <a:pos x="21" y="27"/>
                </a:cxn>
                <a:cxn ang="0">
                  <a:pos x="16" y="59"/>
                </a:cxn>
                <a:cxn ang="0">
                  <a:pos x="10" y="52"/>
                </a:cxn>
                <a:cxn ang="0">
                  <a:pos x="10" y="42"/>
                </a:cxn>
                <a:cxn ang="0">
                  <a:pos x="16" y="35"/>
                </a:cxn>
                <a:cxn ang="0">
                  <a:pos x="28" y="35"/>
                </a:cxn>
                <a:cxn ang="0">
                  <a:pos x="35" y="42"/>
                </a:cxn>
                <a:cxn ang="0">
                  <a:pos x="35" y="52"/>
                </a:cxn>
                <a:cxn ang="0">
                  <a:pos x="28" y="59"/>
                </a:cxn>
                <a:cxn ang="0">
                  <a:pos x="21" y="27"/>
                </a:cxn>
                <a:cxn ang="0">
                  <a:pos x="6" y="33"/>
                </a:cxn>
                <a:cxn ang="0">
                  <a:pos x="0" y="42"/>
                </a:cxn>
                <a:cxn ang="0">
                  <a:pos x="1" y="55"/>
                </a:cxn>
                <a:cxn ang="0">
                  <a:pos x="6" y="62"/>
                </a:cxn>
                <a:cxn ang="0">
                  <a:pos x="23" y="67"/>
                </a:cxn>
                <a:cxn ang="0">
                  <a:pos x="38" y="60"/>
                </a:cxn>
                <a:cxn ang="0">
                  <a:pos x="45" y="47"/>
                </a:cxn>
                <a:cxn ang="0">
                  <a:pos x="40" y="35"/>
                </a:cxn>
                <a:cxn ang="0">
                  <a:pos x="40" y="27"/>
                </a:cxn>
                <a:cxn ang="0">
                  <a:pos x="42" y="17"/>
                </a:cxn>
                <a:cxn ang="0">
                  <a:pos x="36" y="5"/>
                </a:cxn>
                <a:cxn ang="0">
                  <a:pos x="21" y="0"/>
                </a:cxn>
                <a:cxn ang="0">
                  <a:pos x="6" y="5"/>
                </a:cxn>
                <a:cxn ang="0">
                  <a:pos x="1" y="17"/>
                </a:cxn>
                <a:cxn ang="0">
                  <a:pos x="5" y="27"/>
                </a:cxn>
                <a:cxn ang="0">
                  <a:pos x="21" y="27"/>
                </a:cxn>
              </a:cxnLst>
              <a:rect l="0" t="0" r="r" b="b"/>
              <a:pathLst>
                <a:path w="45" h="67">
                  <a:moveTo>
                    <a:pt x="21" y="27"/>
                  </a:moveTo>
                  <a:lnTo>
                    <a:pt x="18" y="27"/>
                  </a:lnTo>
                  <a:lnTo>
                    <a:pt x="15" y="25"/>
                  </a:lnTo>
                  <a:lnTo>
                    <a:pt x="11" y="22"/>
                  </a:lnTo>
                  <a:lnTo>
                    <a:pt x="10" y="17"/>
                  </a:lnTo>
                  <a:lnTo>
                    <a:pt x="11" y="13"/>
                  </a:lnTo>
                  <a:lnTo>
                    <a:pt x="13" y="10"/>
                  </a:lnTo>
                  <a:lnTo>
                    <a:pt x="16" y="8"/>
                  </a:lnTo>
                  <a:lnTo>
                    <a:pt x="21" y="7"/>
                  </a:lnTo>
                  <a:lnTo>
                    <a:pt x="26" y="8"/>
                  </a:lnTo>
                  <a:lnTo>
                    <a:pt x="30" y="10"/>
                  </a:lnTo>
                  <a:lnTo>
                    <a:pt x="33" y="13"/>
                  </a:lnTo>
                  <a:lnTo>
                    <a:pt x="33" y="17"/>
                  </a:lnTo>
                  <a:lnTo>
                    <a:pt x="33" y="20"/>
                  </a:lnTo>
                  <a:lnTo>
                    <a:pt x="30" y="23"/>
                  </a:lnTo>
                  <a:lnTo>
                    <a:pt x="26" y="27"/>
                  </a:lnTo>
                  <a:lnTo>
                    <a:pt x="23" y="27"/>
                  </a:lnTo>
                  <a:lnTo>
                    <a:pt x="21" y="27"/>
                  </a:lnTo>
                  <a:lnTo>
                    <a:pt x="23" y="60"/>
                  </a:lnTo>
                  <a:lnTo>
                    <a:pt x="16" y="59"/>
                  </a:lnTo>
                  <a:lnTo>
                    <a:pt x="11" y="55"/>
                  </a:lnTo>
                  <a:lnTo>
                    <a:pt x="10" y="52"/>
                  </a:lnTo>
                  <a:lnTo>
                    <a:pt x="8" y="47"/>
                  </a:lnTo>
                  <a:lnTo>
                    <a:pt x="10" y="42"/>
                  </a:lnTo>
                  <a:lnTo>
                    <a:pt x="11" y="39"/>
                  </a:lnTo>
                  <a:lnTo>
                    <a:pt x="16" y="35"/>
                  </a:lnTo>
                  <a:lnTo>
                    <a:pt x="21" y="35"/>
                  </a:lnTo>
                  <a:lnTo>
                    <a:pt x="28" y="35"/>
                  </a:lnTo>
                  <a:lnTo>
                    <a:pt x="31" y="37"/>
                  </a:lnTo>
                  <a:lnTo>
                    <a:pt x="35" y="42"/>
                  </a:lnTo>
                  <a:lnTo>
                    <a:pt x="35" y="47"/>
                  </a:lnTo>
                  <a:lnTo>
                    <a:pt x="35" y="52"/>
                  </a:lnTo>
                  <a:lnTo>
                    <a:pt x="31" y="57"/>
                  </a:lnTo>
                  <a:lnTo>
                    <a:pt x="28" y="59"/>
                  </a:lnTo>
                  <a:lnTo>
                    <a:pt x="23" y="60"/>
                  </a:lnTo>
                  <a:lnTo>
                    <a:pt x="21" y="27"/>
                  </a:lnTo>
                  <a:lnTo>
                    <a:pt x="11" y="30"/>
                  </a:lnTo>
                  <a:lnTo>
                    <a:pt x="6" y="33"/>
                  </a:lnTo>
                  <a:lnTo>
                    <a:pt x="3" y="37"/>
                  </a:lnTo>
                  <a:lnTo>
                    <a:pt x="0" y="42"/>
                  </a:lnTo>
                  <a:lnTo>
                    <a:pt x="0" y="47"/>
                  </a:lnTo>
                  <a:lnTo>
                    <a:pt x="1" y="55"/>
                  </a:lnTo>
                  <a:lnTo>
                    <a:pt x="3" y="59"/>
                  </a:lnTo>
                  <a:lnTo>
                    <a:pt x="6" y="62"/>
                  </a:lnTo>
                  <a:lnTo>
                    <a:pt x="13" y="65"/>
                  </a:lnTo>
                  <a:lnTo>
                    <a:pt x="23" y="67"/>
                  </a:lnTo>
                  <a:lnTo>
                    <a:pt x="31" y="65"/>
                  </a:lnTo>
                  <a:lnTo>
                    <a:pt x="38" y="60"/>
                  </a:lnTo>
                  <a:lnTo>
                    <a:pt x="43" y="54"/>
                  </a:lnTo>
                  <a:lnTo>
                    <a:pt x="45" y="47"/>
                  </a:lnTo>
                  <a:lnTo>
                    <a:pt x="43" y="40"/>
                  </a:lnTo>
                  <a:lnTo>
                    <a:pt x="40" y="35"/>
                  </a:lnTo>
                  <a:lnTo>
                    <a:pt x="33" y="30"/>
                  </a:lnTo>
                  <a:lnTo>
                    <a:pt x="40" y="27"/>
                  </a:lnTo>
                  <a:lnTo>
                    <a:pt x="42" y="22"/>
                  </a:lnTo>
                  <a:lnTo>
                    <a:pt x="42" y="17"/>
                  </a:lnTo>
                  <a:lnTo>
                    <a:pt x="42" y="10"/>
                  </a:lnTo>
                  <a:lnTo>
                    <a:pt x="36" y="5"/>
                  </a:lnTo>
                  <a:lnTo>
                    <a:pt x="30" y="2"/>
                  </a:lnTo>
                  <a:lnTo>
                    <a:pt x="21" y="0"/>
                  </a:lnTo>
                  <a:lnTo>
                    <a:pt x="13" y="2"/>
                  </a:lnTo>
                  <a:lnTo>
                    <a:pt x="6" y="5"/>
                  </a:lnTo>
                  <a:lnTo>
                    <a:pt x="3" y="10"/>
                  </a:lnTo>
                  <a:lnTo>
                    <a:pt x="1" y="17"/>
                  </a:lnTo>
                  <a:lnTo>
                    <a:pt x="3" y="23"/>
                  </a:lnTo>
                  <a:lnTo>
                    <a:pt x="5" y="27"/>
                  </a:lnTo>
                  <a:lnTo>
                    <a:pt x="11" y="30"/>
                  </a:lnTo>
                  <a:lnTo>
                    <a:pt x="21" y="27"/>
                  </a:lnTo>
                  <a:close/>
                </a:path>
              </a:pathLst>
            </a:custGeom>
            <a:solidFill>
              <a:srgbClr val="000000"/>
            </a:solidFill>
            <a:ln w="9525">
              <a:noFill/>
              <a:round/>
              <a:headEnd/>
              <a:tailEnd/>
            </a:ln>
          </p:spPr>
          <p:txBody>
            <a:bodyPr/>
            <a:lstStyle/>
            <a:p>
              <a:endParaRPr lang="en-US"/>
            </a:p>
          </p:txBody>
        </p:sp>
        <p:sp>
          <p:nvSpPr>
            <p:cNvPr id="53321" name="Line 73"/>
            <p:cNvSpPr>
              <a:spLocks noChangeShapeType="1"/>
            </p:cNvSpPr>
            <p:nvPr/>
          </p:nvSpPr>
          <p:spPr bwMode="auto">
            <a:xfrm flipH="1">
              <a:off x="586" y="3059"/>
              <a:ext cx="73" cy="1"/>
            </a:xfrm>
            <a:prstGeom prst="line">
              <a:avLst/>
            </a:prstGeom>
            <a:noFill/>
            <a:ln w="11113">
              <a:solidFill>
                <a:srgbClr val="000000"/>
              </a:solidFill>
              <a:round/>
              <a:headEnd/>
              <a:tailEnd/>
            </a:ln>
          </p:spPr>
          <p:txBody>
            <a:bodyPr/>
            <a:lstStyle/>
            <a:p>
              <a:endParaRPr lang="en-US"/>
            </a:p>
          </p:txBody>
        </p:sp>
        <p:sp>
          <p:nvSpPr>
            <p:cNvPr id="53322" name="Freeform 74"/>
            <p:cNvSpPr>
              <a:spLocks/>
            </p:cNvSpPr>
            <p:nvPr/>
          </p:nvSpPr>
          <p:spPr bwMode="auto">
            <a:xfrm>
              <a:off x="503" y="3016"/>
              <a:ext cx="45" cy="67"/>
            </a:xfrm>
            <a:custGeom>
              <a:avLst/>
              <a:gdLst/>
              <a:ahLst/>
              <a:cxnLst>
                <a:cxn ang="0">
                  <a:pos x="25" y="0"/>
                </a:cxn>
                <a:cxn ang="0">
                  <a:pos x="16" y="0"/>
                </a:cxn>
                <a:cxn ang="0">
                  <a:pos x="11" y="3"/>
                </a:cxn>
                <a:cxn ang="0">
                  <a:pos x="6" y="8"/>
                </a:cxn>
                <a:cxn ang="0">
                  <a:pos x="3" y="15"/>
                </a:cxn>
                <a:cxn ang="0">
                  <a:pos x="1" y="25"/>
                </a:cxn>
                <a:cxn ang="0">
                  <a:pos x="0" y="37"/>
                </a:cxn>
                <a:cxn ang="0">
                  <a:pos x="1" y="50"/>
                </a:cxn>
                <a:cxn ang="0">
                  <a:pos x="5" y="55"/>
                </a:cxn>
                <a:cxn ang="0">
                  <a:pos x="6" y="60"/>
                </a:cxn>
                <a:cxn ang="0">
                  <a:pos x="15" y="65"/>
                </a:cxn>
                <a:cxn ang="0">
                  <a:pos x="23" y="67"/>
                </a:cxn>
                <a:cxn ang="0">
                  <a:pos x="31" y="65"/>
                </a:cxn>
                <a:cxn ang="0">
                  <a:pos x="36" y="63"/>
                </a:cxn>
                <a:cxn ang="0">
                  <a:pos x="40" y="60"/>
                </a:cxn>
                <a:cxn ang="0">
                  <a:pos x="43" y="52"/>
                </a:cxn>
                <a:cxn ang="0">
                  <a:pos x="45" y="43"/>
                </a:cxn>
                <a:cxn ang="0">
                  <a:pos x="43" y="35"/>
                </a:cxn>
                <a:cxn ang="0">
                  <a:pos x="38" y="28"/>
                </a:cxn>
                <a:cxn ang="0">
                  <a:pos x="31" y="25"/>
                </a:cxn>
                <a:cxn ang="0">
                  <a:pos x="25" y="23"/>
                </a:cxn>
                <a:cxn ang="0">
                  <a:pos x="16" y="25"/>
                </a:cxn>
                <a:cxn ang="0">
                  <a:pos x="11" y="27"/>
                </a:cxn>
                <a:cxn ang="0">
                  <a:pos x="8" y="32"/>
                </a:cxn>
                <a:cxn ang="0">
                  <a:pos x="10" y="20"/>
                </a:cxn>
                <a:cxn ang="0">
                  <a:pos x="13" y="13"/>
                </a:cxn>
                <a:cxn ang="0">
                  <a:pos x="18" y="8"/>
                </a:cxn>
                <a:cxn ang="0">
                  <a:pos x="25" y="6"/>
                </a:cxn>
                <a:cxn ang="0">
                  <a:pos x="30" y="6"/>
                </a:cxn>
                <a:cxn ang="0">
                  <a:pos x="33" y="10"/>
                </a:cxn>
                <a:cxn ang="0">
                  <a:pos x="35" y="16"/>
                </a:cxn>
                <a:cxn ang="0">
                  <a:pos x="43" y="16"/>
                </a:cxn>
                <a:cxn ang="0">
                  <a:pos x="43" y="10"/>
                </a:cxn>
                <a:cxn ang="0">
                  <a:pos x="40" y="5"/>
                </a:cxn>
                <a:cxn ang="0">
                  <a:pos x="36" y="1"/>
                </a:cxn>
                <a:cxn ang="0">
                  <a:pos x="33" y="0"/>
                </a:cxn>
                <a:cxn ang="0">
                  <a:pos x="26" y="0"/>
                </a:cxn>
                <a:cxn ang="0">
                  <a:pos x="25" y="0"/>
                </a:cxn>
                <a:cxn ang="0">
                  <a:pos x="23" y="60"/>
                </a:cxn>
                <a:cxn ang="0">
                  <a:pos x="18" y="58"/>
                </a:cxn>
                <a:cxn ang="0">
                  <a:pos x="13" y="55"/>
                </a:cxn>
                <a:cxn ang="0">
                  <a:pos x="10" y="50"/>
                </a:cxn>
                <a:cxn ang="0">
                  <a:pos x="10" y="45"/>
                </a:cxn>
                <a:cxn ang="0">
                  <a:pos x="11" y="38"/>
                </a:cxn>
                <a:cxn ang="0">
                  <a:pos x="13" y="33"/>
                </a:cxn>
                <a:cxn ang="0">
                  <a:pos x="18" y="32"/>
                </a:cxn>
                <a:cxn ang="0">
                  <a:pos x="23" y="30"/>
                </a:cxn>
                <a:cxn ang="0">
                  <a:pos x="30" y="32"/>
                </a:cxn>
                <a:cxn ang="0">
                  <a:pos x="33" y="35"/>
                </a:cxn>
                <a:cxn ang="0">
                  <a:pos x="35" y="40"/>
                </a:cxn>
                <a:cxn ang="0">
                  <a:pos x="36" y="45"/>
                </a:cxn>
                <a:cxn ang="0">
                  <a:pos x="35" y="50"/>
                </a:cxn>
                <a:cxn ang="0">
                  <a:pos x="33" y="55"/>
                </a:cxn>
                <a:cxn ang="0">
                  <a:pos x="30" y="58"/>
                </a:cxn>
                <a:cxn ang="0">
                  <a:pos x="23" y="60"/>
                </a:cxn>
                <a:cxn ang="0">
                  <a:pos x="25" y="0"/>
                </a:cxn>
              </a:cxnLst>
              <a:rect l="0" t="0" r="r" b="b"/>
              <a:pathLst>
                <a:path w="45" h="67">
                  <a:moveTo>
                    <a:pt x="25" y="0"/>
                  </a:moveTo>
                  <a:lnTo>
                    <a:pt x="16" y="0"/>
                  </a:lnTo>
                  <a:lnTo>
                    <a:pt x="11" y="3"/>
                  </a:lnTo>
                  <a:lnTo>
                    <a:pt x="6" y="8"/>
                  </a:lnTo>
                  <a:lnTo>
                    <a:pt x="3" y="15"/>
                  </a:lnTo>
                  <a:lnTo>
                    <a:pt x="1" y="25"/>
                  </a:lnTo>
                  <a:lnTo>
                    <a:pt x="0" y="37"/>
                  </a:lnTo>
                  <a:lnTo>
                    <a:pt x="1" y="50"/>
                  </a:lnTo>
                  <a:lnTo>
                    <a:pt x="5" y="55"/>
                  </a:lnTo>
                  <a:lnTo>
                    <a:pt x="6" y="60"/>
                  </a:lnTo>
                  <a:lnTo>
                    <a:pt x="15" y="65"/>
                  </a:lnTo>
                  <a:lnTo>
                    <a:pt x="23" y="67"/>
                  </a:lnTo>
                  <a:lnTo>
                    <a:pt x="31" y="65"/>
                  </a:lnTo>
                  <a:lnTo>
                    <a:pt x="36" y="63"/>
                  </a:lnTo>
                  <a:lnTo>
                    <a:pt x="40" y="60"/>
                  </a:lnTo>
                  <a:lnTo>
                    <a:pt x="43" y="52"/>
                  </a:lnTo>
                  <a:lnTo>
                    <a:pt x="45" y="43"/>
                  </a:lnTo>
                  <a:lnTo>
                    <a:pt x="43" y="35"/>
                  </a:lnTo>
                  <a:lnTo>
                    <a:pt x="38" y="28"/>
                  </a:lnTo>
                  <a:lnTo>
                    <a:pt x="31" y="25"/>
                  </a:lnTo>
                  <a:lnTo>
                    <a:pt x="25" y="23"/>
                  </a:lnTo>
                  <a:lnTo>
                    <a:pt x="16" y="25"/>
                  </a:lnTo>
                  <a:lnTo>
                    <a:pt x="11" y="27"/>
                  </a:lnTo>
                  <a:lnTo>
                    <a:pt x="8" y="32"/>
                  </a:lnTo>
                  <a:lnTo>
                    <a:pt x="10" y="20"/>
                  </a:lnTo>
                  <a:lnTo>
                    <a:pt x="13" y="13"/>
                  </a:lnTo>
                  <a:lnTo>
                    <a:pt x="18" y="8"/>
                  </a:lnTo>
                  <a:lnTo>
                    <a:pt x="25" y="6"/>
                  </a:lnTo>
                  <a:lnTo>
                    <a:pt x="30" y="6"/>
                  </a:lnTo>
                  <a:lnTo>
                    <a:pt x="33" y="10"/>
                  </a:lnTo>
                  <a:lnTo>
                    <a:pt x="35" y="16"/>
                  </a:lnTo>
                  <a:lnTo>
                    <a:pt x="43" y="16"/>
                  </a:lnTo>
                  <a:lnTo>
                    <a:pt x="43" y="10"/>
                  </a:lnTo>
                  <a:lnTo>
                    <a:pt x="40" y="5"/>
                  </a:lnTo>
                  <a:lnTo>
                    <a:pt x="36" y="1"/>
                  </a:lnTo>
                  <a:lnTo>
                    <a:pt x="33" y="0"/>
                  </a:lnTo>
                  <a:lnTo>
                    <a:pt x="26" y="0"/>
                  </a:lnTo>
                  <a:lnTo>
                    <a:pt x="25" y="0"/>
                  </a:lnTo>
                  <a:lnTo>
                    <a:pt x="23" y="60"/>
                  </a:lnTo>
                  <a:lnTo>
                    <a:pt x="18" y="58"/>
                  </a:lnTo>
                  <a:lnTo>
                    <a:pt x="13" y="55"/>
                  </a:lnTo>
                  <a:lnTo>
                    <a:pt x="10" y="50"/>
                  </a:lnTo>
                  <a:lnTo>
                    <a:pt x="10" y="45"/>
                  </a:lnTo>
                  <a:lnTo>
                    <a:pt x="11" y="38"/>
                  </a:lnTo>
                  <a:lnTo>
                    <a:pt x="13" y="33"/>
                  </a:lnTo>
                  <a:lnTo>
                    <a:pt x="18" y="32"/>
                  </a:lnTo>
                  <a:lnTo>
                    <a:pt x="23" y="30"/>
                  </a:lnTo>
                  <a:lnTo>
                    <a:pt x="30" y="32"/>
                  </a:lnTo>
                  <a:lnTo>
                    <a:pt x="33" y="35"/>
                  </a:lnTo>
                  <a:lnTo>
                    <a:pt x="35" y="40"/>
                  </a:lnTo>
                  <a:lnTo>
                    <a:pt x="36" y="45"/>
                  </a:lnTo>
                  <a:lnTo>
                    <a:pt x="35" y="50"/>
                  </a:lnTo>
                  <a:lnTo>
                    <a:pt x="33" y="55"/>
                  </a:lnTo>
                  <a:lnTo>
                    <a:pt x="30" y="58"/>
                  </a:lnTo>
                  <a:lnTo>
                    <a:pt x="23" y="60"/>
                  </a:lnTo>
                  <a:lnTo>
                    <a:pt x="25" y="0"/>
                  </a:lnTo>
                  <a:close/>
                </a:path>
              </a:pathLst>
            </a:custGeom>
            <a:solidFill>
              <a:srgbClr val="000000"/>
            </a:solidFill>
            <a:ln w="9525">
              <a:noFill/>
              <a:round/>
              <a:headEnd/>
              <a:tailEnd/>
            </a:ln>
          </p:spPr>
          <p:txBody>
            <a:bodyPr/>
            <a:lstStyle/>
            <a:p>
              <a:endParaRPr lang="en-US"/>
            </a:p>
          </p:txBody>
        </p:sp>
        <p:sp>
          <p:nvSpPr>
            <p:cNvPr id="53323" name="Line 75"/>
            <p:cNvSpPr>
              <a:spLocks noChangeShapeType="1"/>
            </p:cNvSpPr>
            <p:nvPr/>
          </p:nvSpPr>
          <p:spPr bwMode="auto">
            <a:xfrm flipH="1">
              <a:off x="586" y="3301"/>
              <a:ext cx="73" cy="1"/>
            </a:xfrm>
            <a:prstGeom prst="line">
              <a:avLst/>
            </a:prstGeom>
            <a:noFill/>
            <a:ln w="11113">
              <a:solidFill>
                <a:srgbClr val="000000"/>
              </a:solidFill>
              <a:round/>
              <a:headEnd/>
              <a:tailEnd/>
            </a:ln>
          </p:spPr>
          <p:txBody>
            <a:bodyPr/>
            <a:lstStyle/>
            <a:p>
              <a:endParaRPr lang="en-US"/>
            </a:p>
          </p:txBody>
        </p:sp>
        <p:sp>
          <p:nvSpPr>
            <p:cNvPr id="53324" name="Freeform 76"/>
            <p:cNvSpPr>
              <a:spLocks/>
            </p:cNvSpPr>
            <p:nvPr/>
          </p:nvSpPr>
          <p:spPr bwMode="auto">
            <a:xfrm>
              <a:off x="503" y="3259"/>
              <a:ext cx="45" cy="65"/>
            </a:xfrm>
            <a:custGeom>
              <a:avLst/>
              <a:gdLst/>
              <a:ahLst/>
              <a:cxnLst>
                <a:cxn ang="0">
                  <a:pos x="6" y="42"/>
                </a:cxn>
                <a:cxn ang="0">
                  <a:pos x="28" y="12"/>
                </a:cxn>
                <a:cxn ang="0">
                  <a:pos x="28" y="42"/>
                </a:cxn>
                <a:cxn ang="0">
                  <a:pos x="8" y="42"/>
                </a:cxn>
                <a:cxn ang="0">
                  <a:pos x="6" y="42"/>
                </a:cxn>
                <a:cxn ang="0">
                  <a:pos x="36" y="65"/>
                </a:cxn>
                <a:cxn ang="0">
                  <a:pos x="36" y="48"/>
                </a:cxn>
                <a:cxn ang="0">
                  <a:pos x="45" y="48"/>
                </a:cxn>
                <a:cxn ang="0">
                  <a:pos x="45" y="42"/>
                </a:cxn>
                <a:cxn ang="0">
                  <a:pos x="36" y="42"/>
                </a:cxn>
                <a:cxn ang="0">
                  <a:pos x="36" y="0"/>
                </a:cxn>
                <a:cxn ang="0">
                  <a:pos x="28" y="0"/>
                </a:cxn>
                <a:cxn ang="0">
                  <a:pos x="0" y="40"/>
                </a:cxn>
                <a:cxn ang="0">
                  <a:pos x="0" y="48"/>
                </a:cxn>
                <a:cxn ang="0">
                  <a:pos x="28" y="48"/>
                </a:cxn>
                <a:cxn ang="0">
                  <a:pos x="28" y="65"/>
                </a:cxn>
                <a:cxn ang="0">
                  <a:pos x="36" y="65"/>
                </a:cxn>
                <a:cxn ang="0">
                  <a:pos x="6" y="42"/>
                </a:cxn>
              </a:cxnLst>
              <a:rect l="0" t="0" r="r" b="b"/>
              <a:pathLst>
                <a:path w="45" h="65">
                  <a:moveTo>
                    <a:pt x="6" y="42"/>
                  </a:moveTo>
                  <a:lnTo>
                    <a:pt x="28" y="12"/>
                  </a:lnTo>
                  <a:lnTo>
                    <a:pt x="28" y="42"/>
                  </a:lnTo>
                  <a:lnTo>
                    <a:pt x="8" y="42"/>
                  </a:lnTo>
                  <a:lnTo>
                    <a:pt x="6" y="42"/>
                  </a:lnTo>
                  <a:lnTo>
                    <a:pt x="36" y="65"/>
                  </a:lnTo>
                  <a:lnTo>
                    <a:pt x="36" y="48"/>
                  </a:lnTo>
                  <a:lnTo>
                    <a:pt x="45" y="48"/>
                  </a:lnTo>
                  <a:lnTo>
                    <a:pt x="45" y="42"/>
                  </a:lnTo>
                  <a:lnTo>
                    <a:pt x="36" y="42"/>
                  </a:lnTo>
                  <a:lnTo>
                    <a:pt x="36" y="0"/>
                  </a:lnTo>
                  <a:lnTo>
                    <a:pt x="28" y="0"/>
                  </a:lnTo>
                  <a:lnTo>
                    <a:pt x="0" y="40"/>
                  </a:lnTo>
                  <a:lnTo>
                    <a:pt x="0" y="48"/>
                  </a:lnTo>
                  <a:lnTo>
                    <a:pt x="28" y="48"/>
                  </a:lnTo>
                  <a:lnTo>
                    <a:pt x="28" y="65"/>
                  </a:lnTo>
                  <a:lnTo>
                    <a:pt x="36" y="65"/>
                  </a:lnTo>
                  <a:lnTo>
                    <a:pt x="6" y="42"/>
                  </a:lnTo>
                  <a:close/>
                </a:path>
              </a:pathLst>
            </a:custGeom>
            <a:solidFill>
              <a:srgbClr val="000000"/>
            </a:solidFill>
            <a:ln w="9525">
              <a:noFill/>
              <a:round/>
              <a:headEnd/>
              <a:tailEnd/>
            </a:ln>
          </p:spPr>
          <p:txBody>
            <a:bodyPr/>
            <a:lstStyle/>
            <a:p>
              <a:endParaRPr lang="en-US"/>
            </a:p>
          </p:txBody>
        </p:sp>
        <p:sp>
          <p:nvSpPr>
            <p:cNvPr id="53325" name="Line 77"/>
            <p:cNvSpPr>
              <a:spLocks noChangeShapeType="1"/>
            </p:cNvSpPr>
            <p:nvPr/>
          </p:nvSpPr>
          <p:spPr bwMode="auto">
            <a:xfrm flipH="1">
              <a:off x="586" y="3546"/>
              <a:ext cx="73" cy="1"/>
            </a:xfrm>
            <a:prstGeom prst="line">
              <a:avLst/>
            </a:prstGeom>
            <a:noFill/>
            <a:ln w="11113">
              <a:solidFill>
                <a:srgbClr val="000000"/>
              </a:solidFill>
              <a:round/>
              <a:headEnd/>
              <a:tailEnd/>
            </a:ln>
          </p:spPr>
          <p:txBody>
            <a:bodyPr/>
            <a:lstStyle/>
            <a:p>
              <a:endParaRPr lang="en-US"/>
            </a:p>
          </p:txBody>
        </p:sp>
        <p:sp>
          <p:nvSpPr>
            <p:cNvPr id="53326" name="Freeform 78"/>
            <p:cNvSpPr>
              <a:spLocks/>
            </p:cNvSpPr>
            <p:nvPr/>
          </p:nvSpPr>
          <p:spPr bwMode="auto">
            <a:xfrm>
              <a:off x="503" y="3502"/>
              <a:ext cx="45" cy="67"/>
            </a:xfrm>
            <a:custGeom>
              <a:avLst/>
              <a:gdLst/>
              <a:ahLst/>
              <a:cxnLst>
                <a:cxn ang="0">
                  <a:pos x="0" y="67"/>
                </a:cxn>
                <a:cxn ang="0">
                  <a:pos x="45" y="67"/>
                </a:cxn>
                <a:cxn ang="0">
                  <a:pos x="45" y="59"/>
                </a:cxn>
                <a:cxn ang="0">
                  <a:pos x="8" y="59"/>
                </a:cxn>
                <a:cxn ang="0">
                  <a:pos x="11" y="54"/>
                </a:cxn>
                <a:cxn ang="0">
                  <a:pos x="15" y="50"/>
                </a:cxn>
                <a:cxn ang="0">
                  <a:pos x="21" y="45"/>
                </a:cxn>
                <a:cxn ang="0">
                  <a:pos x="28" y="42"/>
                </a:cxn>
                <a:cxn ang="0">
                  <a:pos x="40" y="33"/>
                </a:cxn>
                <a:cxn ang="0">
                  <a:pos x="43" y="28"/>
                </a:cxn>
                <a:cxn ang="0">
                  <a:pos x="45" y="20"/>
                </a:cxn>
                <a:cxn ang="0">
                  <a:pos x="43" y="13"/>
                </a:cxn>
                <a:cxn ang="0">
                  <a:pos x="40" y="7"/>
                </a:cxn>
                <a:cxn ang="0">
                  <a:pos x="36" y="3"/>
                </a:cxn>
                <a:cxn ang="0">
                  <a:pos x="33" y="2"/>
                </a:cxn>
                <a:cxn ang="0">
                  <a:pos x="23" y="0"/>
                </a:cxn>
                <a:cxn ang="0">
                  <a:pos x="16" y="2"/>
                </a:cxn>
                <a:cxn ang="0">
                  <a:pos x="11" y="3"/>
                </a:cxn>
                <a:cxn ang="0">
                  <a:pos x="8" y="7"/>
                </a:cxn>
                <a:cxn ang="0">
                  <a:pos x="5" y="10"/>
                </a:cxn>
                <a:cxn ang="0">
                  <a:pos x="1" y="17"/>
                </a:cxn>
                <a:cxn ang="0">
                  <a:pos x="1" y="25"/>
                </a:cxn>
                <a:cxn ang="0">
                  <a:pos x="10" y="25"/>
                </a:cxn>
                <a:cxn ang="0">
                  <a:pos x="10" y="18"/>
                </a:cxn>
                <a:cxn ang="0">
                  <a:pos x="11" y="15"/>
                </a:cxn>
                <a:cxn ang="0">
                  <a:pos x="13" y="12"/>
                </a:cxn>
                <a:cxn ang="0">
                  <a:pos x="16" y="10"/>
                </a:cxn>
                <a:cxn ang="0">
                  <a:pos x="23" y="8"/>
                </a:cxn>
                <a:cxn ang="0">
                  <a:pos x="28" y="8"/>
                </a:cxn>
                <a:cxn ang="0">
                  <a:pos x="31" y="12"/>
                </a:cxn>
                <a:cxn ang="0">
                  <a:pos x="35" y="15"/>
                </a:cxn>
                <a:cxn ang="0">
                  <a:pos x="35" y="20"/>
                </a:cxn>
                <a:cxn ang="0">
                  <a:pos x="35" y="25"/>
                </a:cxn>
                <a:cxn ang="0">
                  <a:pos x="31" y="30"/>
                </a:cxn>
                <a:cxn ang="0">
                  <a:pos x="23" y="35"/>
                </a:cxn>
                <a:cxn ang="0">
                  <a:pos x="15" y="40"/>
                </a:cxn>
                <a:cxn ang="0">
                  <a:pos x="8" y="45"/>
                </a:cxn>
                <a:cxn ang="0">
                  <a:pos x="3" y="52"/>
                </a:cxn>
                <a:cxn ang="0">
                  <a:pos x="1" y="59"/>
                </a:cxn>
                <a:cxn ang="0">
                  <a:pos x="1" y="67"/>
                </a:cxn>
                <a:cxn ang="0">
                  <a:pos x="0" y="67"/>
                </a:cxn>
              </a:cxnLst>
              <a:rect l="0" t="0" r="r" b="b"/>
              <a:pathLst>
                <a:path w="45" h="67">
                  <a:moveTo>
                    <a:pt x="0" y="67"/>
                  </a:moveTo>
                  <a:lnTo>
                    <a:pt x="45" y="67"/>
                  </a:lnTo>
                  <a:lnTo>
                    <a:pt x="45" y="59"/>
                  </a:lnTo>
                  <a:lnTo>
                    <a:pt x="8" y="59"/>
                  </a:lnTo>
                  <a:lnTo>
                    <a:pt x="11" y="54"/>
                  </a:lnTo>
                  <a:lnTo>
                    <a:pt x="15" y="50"/>
                  </a:lnTo>
                  <a:lnTo>
                    <a:pt x="21" y="45"/>
                  </a:lnTo>
                  <a:lnTo>
                    <a:pt x="28" y="42"/>
                  </a:lnTo>
                  <a:lnTo>
                    <a:pt x="40" y="33"/>
                  </a:lnTo>
                  <a:lnTo>
                    <a:pt x="43" y="28"/>
                  </a:lnTo>
                  <a:lnTo>
                    <a:pt x="45" y="20"/>
                  </a:lnTo>
                  <a:lnTo>
                    <a:pt x="43" y="13"/>
                  </a:lnTo>
                  <a:lnTo>
                    <a:pt x="40" y="7"/>
                  </a:lnTo>
                  <a:lnTo>
                    <a:pt x="36" y="3"/>
                  </a:lnTo>
                  <a:lnTo>
                    <a:pt x="33" y="2"/>
                  </a:lnTo>
                  <a:lnTo>
                    <a:pt x="23" y="0"/>
                  </a:lnTo>
                  <a:lnTo>
                    <a:pt x="16" y="2"/>
                  </a:lnTo>
                  <a:lnTo>
                    <a:pt x="11" y="3"/>
                  </a:lnTo>
                  <a:lnTo>
                    <a:pt x="8" y="7"/>
                  </a:lnTo>
                  <a:lnTo>
                    <a:pt x="5" y="10"/>
                  </a:lnTo>
                  <a:lnTo>
                    <a:pt x="1" y="17"/>
                  </a:lnTo>
                  <a:lnTo>
                    <a:pt x="1" y="25"/>
                  </a:lnTo>
                  <a:lnTo>
                    <a:pt x="10" y="25"/>
                  </a:lnTo>
                  <a:lnTo>
                    <a:pt x="10" y="18"/>
                  </a:lnTo>
                  <a:lnTo>
                    <a:pt x="11" y="15"/>
                  </a:lnTo>
                  <a:lnTo>
                    <a:pt x="13" y="12"/>
                  </a:lnTo>
                  <a:lnTo>
                    <a:pt x="16" y="10"/>
                  </a:lnTo>
                  <a:lnTo>
                    <a:pt x="23" y="8"/>
                  </a:lnTo>
                  <a:lnTo>
                    <a:pt x="28" y="8"/>
                  </a:lnTo>
                  <a:lnTo>
                    <a:pt x="31" y="12"/>
                  </a:lnTo>
                  <a:lnTo>
                    <a:pt x="35" y="15"/>
                  </a:lnTo>
                  <a:lnTo>
                    <a:pt x="35" y="20"/>
                  </a:lnTo>
                  <a:lnTo>
                    <a:pt x="35" y="25"/>
                  </a:lnTo>
                  <a:lnTo>
                    <a:pt x="31" y="30"/>
                  </a:lnTo>
                  <a:lnTo>
                    <a:pt x="23" y="35"/>
                  </a:lnTo>
                  <a:lnTo>
                    <a:pt x="15" y="40"/>
                  </a:lnTo>
                  <a:lnTo>
                    <a:pt x="8" y="45"/>
                  </a:lnTo>
                  <a:lnTo>
                    <a:pt x="3" y="52"/>
                  </a:lnTo>
                  <a:lnTo>
                    <a:pt x="1" y="59"/>
                  </a:lnTo>
                  <a:lnTo>
                    <a:pt x="1" y="67"/>
                  </a:lnTo>
                  <a:lnTo>
                    <a:pt x="0" y="67"/>
                  </a:lnTo>
                  <a:close/>
                </a:path>
              </a:pathLst>
            </a:custGeom>
            <a:solidFill>
              <a:srgbClr val="000000"/>
            </a:solidFill>
            <a:ln w="9525">
              <a:noFill/>
              <a:round/>
              <a:headEnd/>
              <a:tailEnd/>
            </a:ln>
          </p:spPr>
          <p:txBody>
            <a:bodyPr/>
            <a:lstStyle/>
            <a:p>
              <a:endParaRPr lang="en-US"/>
            </a:p>
          </p:txBody>
        </p:sp>
        <p:sp>
          <p:nvSpPr>
            <p:cNvPr id="53327" name="Line 79"/>
            <p:cNvSpPr>
              <a:spLocks noChangeShapeType="1"/>
            </p:cNvSpPr>
            <p:nvPr/>
          </p:nvSpPr>
          <p:spPr bwMode="auto">
            <a:xfrm flipH="1">
              <a:off x="586" y="3789"/>
              <a:ext cx="73" cy="1"/>
            </a:xfrm>
            <a:prstGeom prst="line">
              <a:avLst/>
            </a:prstGeom>
            <a:noFill/>
            <a:ln w="11113">
              <a:solidFill>
                <a:srgbClr val="000000"/>
              </a:solidFill>
              <a:round/>
              <a:headEnd/>
              <a:tailEnd/>
            </a:ln>
          </p:spPr>
          <p:txBody>
            <a:bodyPr/>
            <a:lstStyle/>
            <a:p>
              <a:endParaRPr lang="en-US"/>
            </a:p>
          </p:txBody>
        </p:sp>
        <p:sp>
          <p:nvSpPr>
            <p:cNvPr id="53328" name="Freeform 80"/>
            <p:cNvSpPr>
              <a:spLocks/>
            </p:cNvSpPr>
            <p:nvPr/>
          </p:nvSpPr>
          <p:spPr bwMode="auto">
            <a:xfrm>
              <a:off x="503" y="3747"/>
              <a:ext cx="45" cy="67"/>
            </a:xfrm>
            <a:custGeom>
              <a:avLst/>
              <a:gdLst/>
              <a:ahLst/>
              <a:cxnLst>
                <a:cxn ang="0">
                  <a:pos x="21" y="0"/>
                </a:cxn>
                <a:cxn ang="0">
                  <a:pos x="15" y="0"/>
                </a:cxn>
                <a:cxn ang="0">
                  <a:pos x="10" y="3"/>
                </a:cxn>
                <a:cxn ang="0">
                  <a:pos x="6" y="8"/>
                </a:cxn>
                <a:cxn ang="0">
                  <a:pos x="3" y="13"/>
                </a:cxn>
                <a:cxn ang="0">
                  <a:pos x="0" y="23"/>
                </a:cxn>
                <a:cxn ang="0">
                  <a:pos x="0" y="33"/>
                </a:cxn>
                <a:cxn ang="0">
                  <a:pos x="1" y="47"/>
                </a:cxn>
                <a:cxn ang="0">
                  <a:pos x="5" y="57"/>
                </a:cxn>
                <a:cxn ang="0">
                  <a:pos x="8" y="60"/>
                </a:cxn>
                <a:cxn ang="0">
                  <a:pos x="11" y="63"/>
                </a:cxn>
                <a:cxn ang="0">
                  <a:pos x="16" y="65"/>
                </a:cxn>
                <a:cxn ang="0">
                  <a:pos x="21" y="67"/>
                </a:cxn>
                <a:cxn ang="0">
                  <a:pos x="28" y="65"/>
                </a:cxn>
                <a:cxn ang="0">
                  <a:pos x="33" y="63"/>
                </a:cxn>
                <a:cxn ang="0">
                  <a:pos x="36" y="60"/>
                </a:cxn>
                <a:cxn ang="0">
                  <a:pos x="40" y="53"/>
                </a:cxn>
                <a:cxn ang="0">
                  <a:pos x="43" y="43"/>
                </a:cxn>
                <a:cxn ang="0">
                  <a:pos x="45" y="32"/>
                </a:cxn>
                <a:cxn ang="0">
                  <a:pos x="43" y="20"/>
                </a:cxn>
                <a:cxn ang="0">
                  <a:pos x="40" y="10"/>
                </a:cxn>
                <a:cxn ang="0">
                  <a:pos x="36" y="5"/>
                </a:cxn>
                <a:cxn ang="0">
                  <a:pos x="33" y="1"/>
                </a:cxn>
                <a:cxn ang="0">
                  <a:pos x="28" y="0"/>
                </a:cxn>
                <a:cxn ang="0">
                  <a:pos x="23" y="0"/>
                </a:cxn>
                <a:cxn ang="0">
                  <a:pos x="21" y="0"/>
                </a:cxn>
                <a:cxn ang="0">
                  <a:pos x="21" y="58"/>
                </a:cxn>
                <a:cxn ang="0">
                  <a:pos x="18" y="58"/>
                </a:cxn>
                <a:cxn ang="0">
                  <a:pos x="15" y="57"/>
                </a:cxn>
                <a:cxn ang="0">
                  <a:pos x="13" y="53"/>
                </a:cxn>
                <a:cxn ang="0">
                  <a:pos x="10" y="50"/>
                </a:cxn>
                <a:cxn ang="0">
                  <a:pos x="10" y="43"/>
                </a:cxn>
                <a:cxn ang="0">
                  <a:pos x="8" y="33"/>
                </a:cxn>
                <a:cxn ang="0">
                  <a:pos x="10" y="22"/>
                </a:cxn>
                <a:cxn ang="0">
                  <a:pos x="11" y="13"/>
                </a:cxn>
                <a:cxn ang="0">
                  <a:pos x="16" y="8"/>
                </a:cxn>
                <a:cxn ang="0">
                  <a:pos x="21" y="6"/>
                </a:cxn>
                <a:cxn ang="0">
                  <a:pos x="26" y="6"/>
                </a:cxn>
                <a:cxn ang="0">
                  <a:pos x="28" y="8"/>
                </a:cxn>
                <a:cxn ang="0">
                  <a:pos x="31" y="10"/>
                </a:cxn>
                <a:cxn ang="0">
                  <a:pos x="33" y="13"/>
                </a:cxn>
                <a:cxn ang="0">
                  <a:pos x="35" y="22"/>
                </a:cxn>
                <a:cxn ang="0">
                  <a:pos x="35" y="32"/>
                </a:cxn>
                <a:cxn ang="0">
                  <a:pos x="35" y="45"/>
                </a:cxn>
                <a:cxn ang="0">
                  <a:pos x="31" y="53"/>
                </a:cxn>
                <a:cxn ang="0">
                  <a:pos x="28" y="57"/>
                </a:cxn>
                <a:cxn ang="0">
                  <a:pos x="21" y="58"/>
                </a:cxn>
                <a:cxn ang="0">
                  <a:pos x="21" y="0"/>
                </a:cxn>
              </a:cxnLst>
              <a:rect l="0" t="0" r="r" b="b"/>
              <a:pathLst>
                <a:path w="45" h="67">
                  <a:moveTo>
                    <a:pt x="21" y="0"/>
                  </a:moveTo>
                  <a:lnTo>
                    <a:pt x="15" y="0"/>
                  </a:lnTo>
                  <a:lnTo>
                    <a:pt x="10" y="3"/>
                  </a:lnTo>
                  <a:lnTo>
                    <a:pt x="6" y="8"/>
                  </a:lnTo>
                  <a:lnTo>
                    <a:pt x="3" y="13"/>
                  </a:lnTo>
                  <a:lnTo>
                    <a:pt x="0" y="23"/>
                  </a:lnTo>
                  <a:lnTo>
                    <a:pt x="0" y="33"/>
                  </a:lnTo>
                  <a:lnTo>
                    <a:pt x="1" y="47"/>
                  </a:lnTo>
                  <a:lnTo>
                    <a:pt x="5" y="57"/>
                  </a:lnTo>
                  <a:lnTo>
                    <a:pt x="8" y="60"/>
                  </a:lnTo>
                  <a:lnTo>
                    <a:pt x="11" y="63"/>
                  </a:lnTo>
                  <a:lnTo>
                    <a:pt x="16" y="65"/>
                  </a:lnTo>
                  <a:lnTo>
                    <a:pt x="21" y="67"/>
                  </a:lnTo>
                  <a:lnTo>
                    <a:pt x="28" y="65"/>
                  </a:lnTo>
                  <a:lnTo>
                    <a:pt x="33" y="63"/>
                  </a:lnTo>
                  <a:lnTo>
                    <a:pt x="36" y="60"/>
                  </a:lnTo>
                  <a:lnTo>
                    <a:pt x="40" y="53"/>
                  </a:lnTo>
                  <a:lnTo>
                    <a:pt x="43" y="43"/>
                  </a:lnTo>
                  <a:lnTo>
                    <a:pt x="45" y="32"/>
                  </a:lnTo>
                  <a:lnTo>
                    <a:pt x="43" y="20"/>
                  </a:lnTo>
                  <a:lnTo>
                    <a:pt x="40" y="10"/>
                  </a:lnTo>
                  <a:lnTo>
                    <a:pt x="36" y="5"/>
                  </a:lnTo>
                  <a:lnTo>
                    <a:pt x="33" y="1"/>
                  </a:lnTo>
                  <a:lnTo>
                    <a:pt x="28" y="0"/>
                  </a:lnTo>
                  <a:lnTo>
                    <a:pt x="23" y="0"/>
                  </a:lnTo>
                  <a:lnTo>
                    <a:pt x="21" y="0"/>
                  </a:lnTo>
                  <a:lnTo>
                    <a:pt x="21" y="58"/>
                  </a:lnTo>
                  <a:lnTo>
                    <a:pt x="18" y="58"/>
                  </a:lnTo>
                  <a:lnTo>
                    <a:pt x="15" y="57"/>
                  </a:lnTo>
                  <a:lnTo>
                    <a:pt x="13" y="53"/>
                  </a:lnTo>
                  <a:lnTo>
                    <a:pt x="10" y="50"/>
                  </a:lnTo>
                  <a:lnTo>
                    <a:pt x="10" y="43"/>
                  </a:lnTo>
                  <a:lnTo>
                    <a:pt x="8" y="33"/>
                  </a:lnTo>
                  <a:lnTo>
                    <a:pt x="10" y="22"/>
                  </a:lnTo>
                  <a:lnTo>
                    <a:pt x="11" y="13"/>
                  </a:lnTo>
                  <a:lnTo>
                    <a:pt x="16" y="8"/>
                  </a:lnTo>
                  <a:lnTo>
                    <a:pt x="21" y="6"/>
                  </a:lnTo>
                  <a:lnTo>
                    <a:pt x="26" y="6"/>
                  </a:lnTo>
                  <a:lnTo>
                    <a:pt x="28" y="8"/>
                  </a:lnTo>
                  <a:lnTo>
                    <a:pt x="31" y="10"/>
                  </a:lnTo>
                  <a:lnTo>
                    <a:pt x="33" y="13"/>
                  </a:lnTo>
                  <a:lnTo>
                    <a:pt x="35" y="22"/>
                  </a:lnTo>
                  <a:lnTo>
                    <a:pt x="35" y="32"/>
                  </a:lnTo>
                  <a:lnTo>
                    <a:pt x="35" y="45"/>
                  </a:lnTo>
                  <a:lnTo>
                    <a:pt x="31" y="53"/>
                  </a:lnTo>
                  <a:lnTo>
                    <a:pt x="28" y="57"/>
                  </a:lnTo>
                  <a:lnTo>
                    <a:pt x="21" y="58"/>
                  </a:lnTo>
                  <a:lnTo>
                    <a:pt x="21" y="0"/>
                  </a:lnTo>
                  <a:close/>
                </a:path>
              </a:pathLst>
            </a:custGeom>
            <a:solidFill>
              <a:srgbClr val="000000"/>
            </a:solidFill>
            <a:ln w="9525">
              <a:noFill/>
              <a:round/>
              <a:headEnd/>
              <a:tailEnd/>
            </a:ln>
          </p:spPr>
          <p:txBody>
            <a:bodyPr/>
            <a:lstStyle/>
            <a:p>
              <a:endParaRPr lang="en-US"/>
            </a:p>
          </p:txBody>
        </p:sp>
        <p:sp>
          <p:nvSpPr>
            <p:cNvPr id="53329" name="Freeform 81"/>
            <p:cNvSpPr>
              <a:spLocks/>
            </p:cNvSpPr>
            <p:nvPr/>
          </p:nvSpPr>
          <p:spPr bwMode="auto">
            <a:xfrm>
              <a:off x="335" y="3116"/>
              <a:ext cx="52" cy="116"/>
            </a:xfrm>
            <a:custGeom>
              <a:avLst/>
              <a:gdLst/>
              <a:ahLst/>
              <a:cxnLst>
                <a:cxn ang="0">
                  <a:pos x="50" y="108"/>
                </a:cxn>
                <a:cxn ang="0">
                  <a:pos x="17" y="108"/>
                </a:cxn>
                <a:cxn ang="0">
                  <a:pos x="8" y="101"/>
                </a:cxn>
                <a:cxn ang="0">
                  <a:pos x="8" y="93"/>
                </a:cxn>
                <a:cxn ang="0">
                  <a:pos x="18" y="88"/>
                </a:cxn>
                <a:cxn ang="0">
                  <a:pos x="50" y="79"/>
                </a:cxn>
                <a:cxn ang="0">
                  <a:pos x="15" y="79"/>
                </a:cxn>
                <a:cxn ang="0">
                  <a:pos x="8" y="72"/>
                </a:cxn>
                <a:cxn ang="0">
                  <a:pos x="8" y="64"/>
                </a:cxn>
                <a:cxn ang="0">
                  <a:pos x="12" y="59"/>
                </a:cxn>
                <a:cxn ang="0">
                  <a:pos x="50" y="59"/>
                </a:cxn>
                <a:cxn ang="0">
                  <a:pos x="18" y="51"/>
                </a:cxn>
                <a:cxn ang="0">
                  <a:pos x="7" y="52"/>
                </a:cxn>
                <a:cxn ang="0">
                  <a:pos x="2" y="57"/>
                </a:cxn>
                <a:cxn ang="0">
                  <a:pos x="0" y="66"/>
                </a:cxn>
                <a:cxn ang="0">
                  <a:pos x="2" y="74"/>
                </a:cxn>
                <a:cxn ang="0">
                  <a:pos x="8" y="81"/>
                </a:cxn>
                <a:cxn ang="0">
                  <a:pos x="0" y="89"/>
                </a:cxn>
                <a:cxn ang="0">
                  <a:pos x="0" y="99"/>
                </a:cxn>
                <a:cxn ang="0">
                  <a:pos x="8" y="109"/>
                </a:cxn>
                <a:cxn ang="0">
                  <a:pos x="2" y="116"/>
                </a:cxn>
                <a:cxn ang="0">
                  <a:pos x="50" y="116"/>
                </a:cxn>
                <a:cxn ang="0">
                  <a:pos x="42" y="41"/>
                </a:cxn>
                <a:cxn ang="0">
                  <a:pos x="50" y="31"/>
                </a:cxn>
                <a:cxn ang="0">
                  <a:pos x="50" y="12"/>
                </a:cxn>
                <a:cxn ang="0">
                  <a:pos x="42" y="2"/>
                </a:cxn>
                <a:cxn ang="0">
                  <a:pos x="30" y="2"/>
                </a:cxn>
                <a:cxn ang="0">
                  <a:pos x="22" y="17"/>
                </a:cxn>
                <a:cxn ang="0">
                  <a:pos x="18" y="29"/>
                </a:cxn>
                <a:cxn ang="0">
                  <a:pos x="13" y="32"/>
                </a:cxn>
                <a:cxn ang="0">
                  <a:pos x="8" y="29"/>
                </a:cxn>
                <a:cxn ang="0">
                  <a:pos x="7" y="22"/>
                </a:cxn>
                <a:cxn ang="0">
                  <a:pos x="10" y="12"/>
                </a:cxn>
                <a:cxn ang="0">
                  <a:pos x="15" y="2"/>
                </a:cxn>
                <a:cxn ang="0">
                  <a:pos x="7" y="5"/>
                </a:cxn>
                <a:cxn ang="0">
                  <a:pos x="2" y="12"/>
                </a:cxn>
                <a:cxn ang="0">
                  <a:pos x="2" y="29"/>
                </a:cxn>
                <a:cxn ang="0">
                  <a:pos x="8" y="39"/>
                </a:cxn>
                <a:cxn ang="0">
                  <a:pos x="20" y="39"/>
                </a:cxn>
                <a:cxn ang="0">
                  <a:pos x="28" y="25"/>
                </a:cxn>
                <a:cxn ang="0">
                  <a:pos x="32" y="12"/>
                </a:cxn>
                <a:cxn ang="0">
                  <a:pos x="37" y="9"/>
                </a:cxn>
                <a:cxn ang="0">
                  <a:pos x="44" y="12"/>
                </a:cxn>
                <a:cxn ang="0">
                  <a:pos x="45" y="20"/>
                </a:cxn>
                <a:cxn ang="0">
                  <a:pos x="42" y="32"/>
                </a:cxn>
                <a:cxn ang="0">
                  <a:pos x="35" y="42"/>
                </a:cxn>
              </a:cxnLst>
              <a:rect l="0" t="0" r="r" b="b"/>
              <a:pathLst>
                <a:path w="52" h="116">
                  <a:moveTo>
                    <a:pt x="50" y="116"/>
                  </a:moveTo>
                  <a:lnTo>
                    <a:pt x="50" y="108"/>
                  </a:lnTo>
                  <a:lnTo>
                    <a:pt x="23" y="108"/>
                  </a:lnTo>
                  <a:lnTo>
                    <a:pt x="17" y="108"/>
                  </a:lnTo>
                  <a:lnTo>
                    <a:pt x="12" y="104"/>
                  </a:lnTo>
                  <a:lnTo>
                    <a:pt x="8" y="101"/>
                  </a:lnTo>
                  <a:lnTo>
                    <a:pt x="8" y="96"/>
                  </a:lnTo>
                  <a:lnTo>
                    <a:pt x="8" y="93"/>
                  </a:lnTo>
                  <a:lnTo>
                    <a:pt x="12" y="89"/>
                  </a:lnTo>
                  <a:lnTo>
                    <a:pt x="18" y="88"/>
                  </a:lnTo>
                  <a:lnTo>
                    <a:pt x="50" y="88"/>
                  </a:lnTo>
                  <a:lnTo>
                    <a:pt x="50" y="79"/>
                  </a:lnTo>
                  <a:lnTo>
                    <a:pt x="22" y="79"/>
                  </a:lnTo>
                  <a:lnTo>
                    <a:pt x="15" y="79"/>
                  </a:lnTo>
                  <a:lnTo>
                    <a:pt x="12" y="76"/>
                  </a:lnTo>
                  <a:lnTo>
                    <a:pt x="8" y="72"/>
                  </a:lnTo>
                  <a:lnTo>
                    <a:pt x="8" y="67"/>
                  </a:lnTo>
                  <a:lnTo>
                    <a:pt x="8" y="64"/>
                  </a:lnTo>
                  <a:lnTo>
                    <a:pt x="10" y="62"/>
                  </a:lnTo>
                  <a:lnTo>
                    <a:pt x="12" y="59"/>
                  </a:lnTo>
                  <a:lnTo>
                    <a:pt x="17" y="59"/>
                  </a:lnTo>
                  <a:lnTo>
                    <a:pt x="50" y="59"/>
                  </a:lnTo>
                  <a:lnTo>
                    <a:pt x="50" y="51"/>
                  </a:lnTo>
                  <a:lnTo>
                    <a:pt x="18" y="51"/>
                  </a:lnTo>
                  <a:lnTo>
                    <a:pt x="12" y="51"/>
                  </a:lnTo>
                  <a:lnTo>
                    <a:pt x="7" y="52"/>
                  </a:lnTo>
                  <a:lnTo>
                    <a:pt x="3" y="54"/>
                  </a:lnTo>
                  <a:lnTo>
                    <a:pt x="2" y="57"/>
                  </a:lnTo>
                  <a:lnTo>
                    <a:pt x="0" y="61"/>
                  </a:lnTo>
                  <a:lnTo>
                    <a:pt x="0" y="66"/>
                  </a:lnTo>
                  <a:lnTo>
                    <a:pt x="0" y="71"/>
                  </a:lnTo>
                  <a:lnTo>
                    <a:pt x="2" y="74"/>
                  </a:lnTo>
                  <a:lnTo>
                    <a:pt x="5" y="77"/>
                  </a:lnTo>
                  <a:lnTo>
                    <a:pt x="8" y="81"/>
                  </a:lnTo>
                  <a:lnTo>
                    <a:pt x="3" y="84"/>
                  </a:lnTo>
                  <a:lnTo>
                    <a:pt x="0" y="89"/>
                  </a:lnTo>
                  <a:lnTo>
                    <a:pt x="0" y="94"/>
                  </a:lnTo>
                  <a:lnTo>
                    <a:pt x="0" y="99"/>
                  </a:lnTo>
                  <a:lnTo>
                    <a:pt x="3" y="103"/>
                  </a:lnTo>
                  <a:lnTo>
                    <a:pt x="8" y="109"/>
                  </a:lnTo>
                  <a:lnTo>
                    <a:pt x="2" y="109"/>
                  </a:lnTo>
                  <a:lnTo>
                    <a:pt x="2" y="116"/>
                  </a:lnTo>
                  <a:lnTo>
                    <a:pt x="49" y="116"/>
                  </a:lnTo>
                  <a:lnTo>
                    <a:pt x="50" y="116"/>
                  </a:lnTo>
                  <a:lnTo>
                    <a:pt x="35" y="42"/>
                  </a:lnTo>
                  <a:lnTo>
                    <a:pt x="42" y="41"/>
                  </a:lnTo>
                  <a:lnTo>
                    <a:pt x="47" y="37"/>
                  </a:lnTo>
                  <a:lnTo>
                    <a:pt x="50" y="31"/>
                  </a:lnTo>
                  <a:lnTo>
                    <a:pt x="52" y="20"/>
                  </a:lnTo>
                  <a:lnTo>
                    <a:pt x="50" y="12"/>
                  </a:lnTo>
                  <a:lnTo>
                    <a:pt x="47" y="5"/>
                  </a:lnTo>
                  <a:lnTo>
                    <a:pt x="42" y="2"/>
                  </a:lnTo>
                  <a:lnTo>
                    <a:pt x="37" y="0"/>
                  </a:lnTo>
                  <a:lnTo>
                    <a:pt x="30" y="2"/>
                  </a:lnTo>
                  <a:lnTo>
                    <a:pt x="27" y="5"/>
                  </a:lnTo>
                  <a:lnTo>
                    <a:pt x="22" y="17"/>
                  </a:lnTo>
                  <a:lnTo>
                    <a:pt x="20" y="24"/>
                  </a:lnTo>
                  <a:lnTo>
                    <a:pt x="18" y="29"/>
                  </a:lnTo>
                  <a:lnTo>
                    <a:pt x="17" y="31"/>
                  </a:lnTo>
                  <a:lnTo>
                    <a:pt x="13" y="32"/>
                  </a:lnTo>
                  <a:lnTo>
                    <a:pt x="10" y="31"/>
                  </a:lnTo>
                  <a:lnTo>
                    <a:pt x="8" y="29"/>
                  </a:lnTo>
                  <a:lnTo>
                    <a:pt x="7" y="25"/>
                  </a:lnTo>
                  <a:lnTo>
                    <a:pt x="7" y="22"/>
                  </a:lnTo>
                  <a:lnTo>
                    <a:pt x="8" y="15"/>
                  </a:lnTo>
                  <a:lnTo>
                    <a:pt x="10" y="12"/>
                  </a:lnTo>
                  <a:lnTo>
                    <a:pt x="15" y="10"/>
                  </a:lnTo>
                  <a:lnTo>
                    <a:pt x="15" y="2"/>
                  </a:lnTo>
                  <a:lnTo>
                    <a:pt x="10" y="4"/>
                  </a:lnTo>
                  <a:lnTo>
                    <a:pt x="7" y="5"/>
                  </a:lnTo>
                  <a:lnTo>
                    <a:pt x="3" y="9"/>
                  </a:lnTo>
                  <a:lnTo>
                    <a:pt x="2" y="12"/>
                  </a:lnTo>
                  <a:lnTo>
                    <a:pt x="0" y="22"/>
                  </a:lnTo>
                  <a:lnTo>
                    <a:pt x="2" y="29"/>
                  </a:lnTo>
                  <a:lnTo>
                    <a:pt x="3" y="36"/>
                  </a:lnTo>
                  <a:lnTo>
                    <a:pt x="8" y="39"/>
                  </a:lnTo>
                  <a:lnTo>
                    <a:pt x="15" y="41"/>
                  </a:lnTo>
                  <a:lnTo>
                    <a:pt x="20" y="39"/>
                  </a:lnTo>
                  <a:lnTo>
                    <a:pt x="25" y="36"/>
                  </a:lnTo>
                  <a:lnTo>
                    <a:pt x="28" y="25"/>
                  </a:lnTo>
                  <a:lnTo>
                    <a:pt x="30" y="19"/>
                  </a:lnTo>
                  <a:lnTo>
                    <a:pt x="32" y="12"/>
                  </a:lnTo>
                  <a:lnTo>
                    <a:pt x="33" y="10"/>
                  </a:lnTo>
                  <a:lnTo>
                    <a:pt x="37" y="9"/>
                  </a:lnTo>
                  <a:lnTo>
                    <a:pt x="40" y="10"/>
                  </a:lnTo>
                  <a:lnTo>
                    <a:pt x="44" y="12"/>
                  </a:lnTo>
                  <a:lnTo>
                    <a:pt x="45" y="15"/>
                  </a:lnTo>
                  <a:lnTo>
                    <a:pt x="45" y="20"/>
                  </a:lnTo>
                  <a:lnTo>
                    <a:pt x="44" y="27"/>
                  </a:lnTo>
                  <a:lnTo>
                    <a:pt x="42" y="32"/>
                  </a:lnTo>
                  <a:lnTo>
                    <a:pt x="35" y="34"/>
                  </a:lnTo>
                  <a:lnTo>
                    <a:pt x="35" y="42"/>
                  </a:lnTo>
                  <a:lnTo>
                    <a:pt x="50" y="116"/>
                  </a:lnTo>
                  <a:close/>
                </a:path>
              </a:pathLst>
            </a:custGeom>
            <a:solidFill>
              <a:srgbClr val="000000"/>
            </a:solidFill>
            <a:ln w="9525">
              <a:noFill/>
              <a:round/>
              <a:headEnd/>
              <a:tailEnd/>
            </a:ln>
          </p:spPr>
          <p:txBody>
            <a:bodyPr/>
            <a:lstStyle/>
            <a:p>
              <a:endParaRPr lang="en-US"/>
            </a:p>
          </p:txBody>
        </p:sp>
        <p:sp>
          <p:nvSpPr>
            <p:cNvPr id="53330" name="Line 82"/>
            <p:cNvSpPr>
              <a:spLocks noChangeShapeType="1"/>
            </p:cNvSpPr>
            <p:nvPr/>
          </p:nvSpPr>
          <p:spPr bwMode="auto">
            <a:xfrm flipH="1">
              <a:off x="652" y="3799"/>
              <a:ext cx="1777" cy="1"/>
            </a:xfrm>
            <a:prstGeom prst="line">
              <a:avLst/>
            </a:prstGeom>
            <a:noFill/>
            <a:ln w="11113">
              <a:solidFill>
                <a:srgbClr val="000000"/>
              </a:solidFill>
              <a:round/>
              <a:headEnd/>
              <a:tailEnd/>
            </a:ln>
          </p:spPr>
          <p:txBody>
            <a:bodyPr/>
            <a:lstStyle/>
            <a:p>
              <a:endParaRPr lang="en-US"/>
            </a:p>
          </p:txBody>
        </p:sp>
        <p:sp>
          <p:nvSpPr>
            <p:cNvPr id="53331" name="Line 83"/>
            <p:cNvSpPr>
              <a:spLocks noChangeShapeType="1"/>
            </p:cNvSpPr>
            <p:nvPr/>
          </p:nvSpPr>
          <p:spPr bwMode="auto">
            <a:xfrm>
              <a:off x="2283" y="3795"/>
              <a:ext cx="1" cy="41"/>
            </a:xfrm>
            <a:prstGeom prst="line">
              <a:avLst/>
            </a:prstGeom>
            <a:noFill/>
            <a:ln w="11113">
              <a:solidFill>
                <a:srgbClr val="000000"/>
              </a:solidFill>
              <a:round/>
              <a:headEnd/>
              <a:tailEnd/>
            </a:ln>
          </p:spPr>
          <p:txBody>
            <a:bodyPr/>
            <a:lstStyle/>
            <a:p>
              <a:endParaRPr lang="en-US"/>
            </a:p>
          </p:txBody>
        </p:sp>
        <p:sp>
          <p:nvSpPr>
            <p:cNvPr id="53332" name="Line 84"/>
            <p:cNvSpPr>
              <a:spLocks noChangeShapeType="1"/>
            </p:cNvSpPr>
            <p:nvPr/>
          </p:nvSpPr>
          <p:spPr bwMode="auto">
            <a:xfrm>
              <a:off x="1988" y="3795"/>
              <a:ext cx="1" cy="72"/>
            </a:xfrm>
            <a:prstGeom prst="line">
              <a:avLst/>
            </a:prstGeom>
            <a:noFill/>
            <a:ln w="11113">
              <a:solidFill>
                <a:srgbClr val="000000"/>
              </a:solidFill>
              <a:round/>
              <a:headEnd/>
              <a:tailEnd/>
            </a:ln>
          </p:spPr>
          <p:txBody>
            <a:bodyPr/>
            <a:lstStyle/>
            <a:p>
              <a:endParaRPr lang="en-US"/>
            </a:p>
          </p:txBody>
        </p:sp>
        <p:sp>
          <p:nvSpPr>
            <p:cNvPr id="53333" name="Freeform 85"/>
            <p:cNvSpPr>
              <a:spLocks/>
            </p:cNvSpPr>
            <p:nvPr/>
          </p:nvSpPr>
          <p:spPr bwMode="auto">
            <a:xfrm>
              <a:off x="1936" y="3908"/>
              <a:ext cx="97" cy="67"/>
            </a:xfrm>
            <a:custGeom>
              <a:avLst/>
              <a:gdLst/>
              <a:ahLst/>
              <a:cxnLst>
                <a:cxn ang="0">
                  <a:pos x="19" y="26"/>
                </a:cxn>
                <a:cxn ang="0">
                  <a:pos x="12" y="21"/>
                </a:cxn>
                <a:cxn ang="0">
                  <a:pos x="12" y="13"/>
                </a:cxn>
                <a:cxn ang="0">
                  <a:pos x="17" y="6"/>
                </a:cxn>
                <a:cxn ang="0">
                  <a:pos x="29" y="6"/>
                </a:cxn>
                <a:cxn ang="0">
                  <a:pos x="34" y="13"/>
                </a:cxn>
                <a:cxn ang="0">
                  <a:pos x="34" y="20"/>
                </a:cxn>
                <a:cxn ang="0">
                  <a:pos x="29" y="26"/>
                </a:cxn>
                <a:cxn ang="0">
                  <a:pos x="24" y="26"/>
                </a:cxn>
                <a:cxn ang="0">
                  <a:pos x="17" y="58"/>
                </a:cxn>
                <a:cxn ang="0">
                  <a:pos x="10" y="52"/>
                </a:cxn>
                <a:cxn ang="0">
                  <a:pos x="10" y="42"/>
                </a:cxn>
                <a:cxn ang="0">
                  <a:pos x="17" y="35"/>
                </a:cxn>
                <a:cxn ang="0">
                  <a:pos x="29" y="35"/>
                </a:cxn>
                <a:cxn ang="0">
                  <a:pos x="35" y="42"/>
                </a:cxn>
                <a:cxn ang="0">
                  <a:pos x="35" y="52"/>
                </a:cxn>
                <a:cxn ang="0">
                  <a:pos x="29" y="58"/>
                </a:cxn>
                <a:cxn ang="0">
                  <a:pos x="24" y="26"/>
                </a:cxn>
                <a:cxn ang="0">
                  <a:pos x="7" y="32"/>
                </a:cxn>
                <a:cxn ang="0">
                  <a:pos x="2" y="40"/>
                </a:cxn>
                <a:cxn ang="0">
                  <a:pos x="2" y="55"/>
                </a:cxn>
                <a:cxn ang="0">
                  <a:pos x="7" y="62"/>
                </a:cxn>
                <a:cxn ang="0">
                  <a:pos x="24" y="67"/>
                </a:cxn>
                <a:cxn ang="0">
                  <a:pos x="40" y="60"/>
                </a:cxn>
                <a:cxn ang="0">
                  <a:pos x="45" y="45"/>
                </a:cxn>
                <a:cxn ang="0">
                  <a:pos x="42" y="33"/>
                </a:cxn>
                <a:cxn ang="0">
                  <a:pos x="40" y="25"/>
                </a:cxn>
                <a:cxn ang="0">
                  <a:pos x="44" y="15"/>
                </a:cxn>
                <a:cxn ang="0">
                  <a:pos x="39" y="3"/>
                </a:cxn>
                <a:cxn ang="0">
                  <a:pos x="24" y="0"/>
                </a:cxn>
                <a:cxn ang="0">
                  <a:pos x="8" y="5"/>
                </a:cxn>
                <a:cxn ang="0">
                  <a:pos x="3" y="16"/>
                </a:cxn>
                <a:cxn ang="0">
                  <a:pos x="7" y="26"/>
                </a:cxn>
                <a:cxn ang="0">
                  <a:pos x="24" y="26"/>
                </a:cxn>
                <a:cxn ang="0">
                  <a:pos x="69" y="0"/>
                </a:cxn>
                <a:cxn ang="0">
                  <a:pos x="59" y="8"/>
                </a:cxn>
                <a:cxn ang="0">
                  <a:pos x="54" y="23"/>
                </a:cxn>
                <a:cxn ang="0">
                  <a:pos x="54" y="47"/>
                </a:cxn>
                <a:cxn ang="0">
                  <a:pos x="60" y="60"/>
                </a:cxn>
                <a:cxn ang="0">
                  <a:pos x="69" y="65"/>
                </a:cxn>
                <a:cxn ang="0">
                  <a:pos x="81" y="65"/>
                </a:cxn>
                <a:cxn ang="0">
                  <a:pos x="91" y="60"/>
                </a:cxn>
                <a:cxn ang="0">
                  <a:pos x="96" y="43"/>
                </a:cxn>
                <a:cxn ang="0">
                  <a:pos x="96" y="20"/>
                </a:cxn>
                <a:cxn ang="0">
                  <a:pos x="91" y="5"/>
                </a:cxn>
                <a:cxn ang="0">
                  <a:pos x="81" y="0"/>
                </a:cxn>
                <a:cxn ang="0">
                  <a:pos x="24" y="26"/>
                </a:cxn>
                <a:cxn ang="0">
                  <a:pos x="71" y="58"/>
                </a:cxn>
                <a:cxn ang="0">
                  <a:pos x="65" y="53"/>
                </a:cxn>
                <a:cxn ang="0">
                  <a:pos x="62" y="43"/>
                </a:cxn>
                <a:cxn ang="0">
                  <a:pos x="62" y="21"/>
                </a:cxn>
                <a:cxn ang="0">
                  <a:pos x="69" y="8"/>
                </a:cxn>
                <a:cxn ang="0">
                  <a:pos x="79" y="6"/>
                </a:cxn>
                <a:cxn ang="0">
                  <a:pos x="84" y="10"/>
                </a:cxn>
                <a:cxn ang="0">
                  <a:pos x="87" y="21"/>
                </a:cxn>
                <a:cxn ang="0">
                  <a:pos x="87" y="45"/>
                </a:cxn>
                <a:cxn ang="0">
                  <a:pos x="81" y="57"/>
                </a:cxn>
                <a:cxn ang="0">
                  <a:pos x="24" y="26"/>
                </a:cxn>
              </a:cxnLst>
              <a:rect l="0" t="0" r="r" b="b"/>
              <a:pathLst>
                <a:path w="97" h="67">
                  <a:moveTo>
                    <a:pt x="24" y="26"/>
                  </a:moveTo>
                  <a:lnTo>
                    <a:pt x="19" y="26"/>
                  </a:lnTo>
                  <a:lnTo>
                    <a:pt x="15" y="23"/>
                  </a:lnTo>
                  <a:lnTo>
                    <a:pt x="12" y="21"/>
                  </a:lnTo>
                  <a:lnTo>
                    <a:pt x="12" y="16"/>
                  </a:lnTo>
                  <a:lnTo>
                    <a:pt x="12" y="13"/>
                  </a:lnTo>
                  <a:lnTo>
                    <a:pt x="13" y="10"/>
                  </a:lnTo>
                  <a:lnTo>
                    <a:pt x="17" y="6"/>
                  </a:lnTo>
                  <a:lnTo>
                    <a:pt x="24" y="6"/>
                  </a:lnTo>
                  <a:lnTo>
                    <a:pt x="29" y="6"/>
                  </a:lnTo>
                  <a:lnTo>
                    <a:pt x="32" y="10"/>
                  </a:lnTo>
                  <a:lnTo>
                    <a:pt x="34" y="13"/>
                  </a:lnTo>
                  <a:lnTo>
                    <a:pt x="35" y="16"/>
                  </a:lnTo>
                  <a:lnTo>
                    <a:pt x="34" y="20"/>
                  </a:lnTo>
                  <a:lnTo>
                    <a:pt x="32" y="23"/>
                  </a:lnTo>
                  <a:lnTo>
                    <a:pt x="29" y="26"/>
                  </a:lnTo>
                  <a:lnTo>
                    <a:pt x="25" y="26"/>
                  </a:lnTo>
                  <a:lnTo>
                    <a:pt x="24" y="26"/>
                  </a:lnTo>
                  <a:lnTo>
                    <a:pt x="24" y="58"/>
                  </a:lnTo>
                  <a:lnTo>
                    <a:pt x="17" y="58"/>
                  </a:lnTo>
                  <a:lnTo>
                    <a:pt x="13" y="55"/>
                  </a:lnTo>
                  <a:lnTo>
                    <a:pt x="10" y="52"/>
                  </a:lnTo>
                  <a:lnTo>
                    <a:pt x="10" y="47"/>
                  </a:lnTo>
                  <a:lnTo>
                    <a:pt x="10" y="42"/>
                  </a:lnTo>
                  <a:lnTo>
                    <a:pt x="13" y="37"/>
                  </a:lnTo>
                  <a:lnTo>
                    <a:pt x="17" y="35"/>
                  </a:lnTo>
                  <a:lnTo>
                    <a:pt x="24" y="33"/>
                  </a:lnTo>
                  <a:lnTo>
                    <a:pt x="29" y="35"/>
                  </a:lnTo>
                  <a:lnTo>
                    <a:pt x="34" y="37"/>
                  </a:lnTo>
                  <a:lnTo>
                    <a:pt x="35" y="42"/>
                  </a:lnTo>
                  <a:lnTo>
                    <a:pt x="37" y="47"/>
                  </a:lnTo>
                  <a:lnTo>
                    <a:pt x="35" y="52"/>
                  </a:lnTo>
                  <a:lnTo>
                    <a:pt x="34" y="55"/>
                  </a:lnTo>
                  <a:lnTo>
                    <a:pt x="29" y="58"/>
                  </a:lnTo>
                  <a:lnTo>
                    <a:pt x="24" y="58"/>
                  </a:lnTo>
                  <a:lnTo>
                    <a:pt x="24" y="26"/>
                  </a:lnTo>
                  <a:lnTo>
                    <a:pt x="12" y="30"/>
                  </a:lnTo>
                  <a:lnTo>
                    <a:pt x="7" y="32"/>
                  </a:lnTo>
                  <a:lnTo>
                    <a:pt x="3" y="37"/>
                  </a:lnTo>
                  <a:lnTo>
                    <a:pt x="2" y="40"/>
                  </a:lnTo>
                  <a:lnTo>
                    <a:pt x="0" y="47"/>
                  </a:lnTo>
                  <a:lnTo>
                    <a:pt x="2" y="55"/>
                  </a:lnTo>
                  <a:lnTo>
                    <a:pt x="5" y="58"/>
                  </a:lnTo>
                  <a:lnTo>
                    <a:pt x="7" y="62"/>
                  </a:lnTo>
                  <a:lnTo>
                    <a:pt x="15" y="65"/>
                  </a:lnTo>
                  <a:lnTo>
                    <a:pt x="24" y="67"/>
                  </a:lnTo>
                  <a:lnTo>
                    <a:pt x="34" y="65"/>
                  </a:lnTo>
                  <a:lnTo>
                    <a:pt x="40" y="60"/>
                  </a:lnTo>
                  <a:lnTo>
                    <a:pt x="44" y="53"/>
                  </a:lnTo>
                  <a:lnTo>
                    <a:pt x="45" y="45"/>
                  </a:lnTo>
                  <a:lnTo>
                    <a:pt x="44" y="40"/>
                  </a:lnTo>
                  <a:lnTo>
                    <a:pt x="42" y="33"/>
                  </a:lnTo>
                  <a:lnTo>
                    <a:pt x="35" y="30"/>
                  </a:lnTo>
                  <a:lnTo>
                    <a:pt x="40" y="25"/>
                  </a:lnTo>
                  <a:lnTo>
                    <a:pt x="42" y="21"/>
                  </a:lnTo>
                  <a:lnTo>
                    <a:pt x="44" y="15"/>
                  </a:lnTo>
                  <a:lnTo>
                    <a:pt x="42" y="10"/>
                  </a:lnTo>
                  <a:lnTo>
                    <a:pt x="39" y="3"/>
                  </a:lnTo>
                  <a:lnTo>
                    <a:pt x="32" y="0"/>
                  </a:lnTo>
                  <a:lnTo>
                    <a:pt x="24" y="0"/>
                  </a:lnTo>
                  <a:lnTo>
                    <a:pt x="15" y="0"/>
                  </a:lnTo>
                  <a:lnTo>
                    <a:pt x="8" y="5"/>
                  </a:lnTo>
                  <a:lnTo>
                    <a:pt x="3" y="10"/>
                  </a:lnTo>
                  <a:lnTo>
                    <a:pt x="3" y="16"/>
                  </a:lnTo>
                  <a:lnTo>
                    <a:pt x="3" y="21"/>
                  </a:lnTo>
                  <a:lnTo>
                    <a:pt x="7" y="26"/>
                  </a:lnTo>
                  <a:lnTo>
                    <a:pt x="12" y="30"/>
                  </a:lnTo>
                  <a:lnTo>
                    <a:pt x="24" y="26"/>
                  </a:lnTo>
                  <a:lnTo>
                    <a:pt x="76" y="0"/>
                  </a:lnTo>
                  <a:lnTo>
                    <a:pt x="69" y="0"/>
                  </a:lnTo>
                  <a:lnTo>
                    <a:pt x="62" y="3"/>
                  </a:lnTo>
                  <a:lnTo>
                    <a:pt x="59" y="8"/>
                  </a:lnTo>
                  <a:lnTo>
                    <a:pt x="55" y="13"/>
                  </a:lnTo>
                  <a:lnTo>
                    <a:pt x="54" y="23"/>
                  </a:lnTo>
                  <a:lnTo>
                    <a:pt x="52" y="33"/>
                  </a:lnTo>
                  <a:lnTo>
                    <a:pt x="54" y="47"/>
                  </a:lnTo>
                  <a:lnTo>
                    <a:pt x="57" y="57"/>
                  </a:lnTo>
                  <a:lnTo>
                    <a:pt x="60" y="60"/>
                  </a:lnTo>
                  <a:lnTo>
                    <a:pt x="64" y="63"/>
                  </a:lnTo>
                  <a:lnTo>
                    <a:pt x="69" y="65"/>
                  </a:lnTo>
                  <a:lnTo>
                    <a:pt x="76" y="67"/>
                  </a:lnTo>
                  <a:lnTo>
                    <a:pt x="81" y="65"/>
                  </a:lnTo>
                  <a:lnTo>
                    <a:pt x="86" y="63"/>
                  </a:lnTo>
                  <a:lnTo>
                    <a:pt x="91" y="60"/>
                  </a:lnTo>
                  <a:lnTo>
                    <a:pt x="94" y="53"/>
                  </a:lnTo>
                  <a:lnTo>
                    <a:pt x="96" y="43"/>
                  </a:lnTo>
                  <a:lnTo>
                    <a:pt x="97" y="32"/>
                  </a:lnTo>
                  <a:lnTo>
                    <a:pt x="96" y="20"/>
                  </a:lnTo>
                  <a:lnTo>
                    <a:pt x="92" y="10"/>
                  </a:lnTo>
                  <a:lnTo>
                    <a:pt x="91" y="5"/>
                  </a:lnTo>
                  <a:lnTo>
                    <a:pt x="86" y="1"/>
                  </a:lnTo>
                  <a:lnTo>
                    <a:pt x="81" y="0"/>
                  </a:lnTo>
                  <a:lnTo>
                    <a:pt x="76" y="0"/>
                  </a:lnTo>
                  <a:lnTo>
                    <a:pt x="24" y="26"/>
                  </a:lnTo>
                  <a:lnTo>
                    <a:pt x="74" y="58"/>
                  </a:lnTo>
                  <a:lnTo>
                    <a:pt x="71" y="58"/>
                  </a:lnTo>
                  <a:lnTo>
                    <a:pt x="67" y="57"/>
                  </a:lnTo>
                  <a:lnTo>
                    <a:pt x="65" y="53"/>
                  </a:lnTo>
                  <a:lnTo>
                    <a:pt x="64" y="50"/>
                  </a:lnTo>
                  <a:lnTo>
                    <a:pt x="62" y="43"/>
                  </a:lnTo>
                  <a:lnTo>
                    <a:pt x="62" y="33"/>
                  </a:lnTo>
                  <a:lnTo>
                    <a:pt x="62" y="21"/>
                  </a:lnTo>
                  <a:lnTo>
                    <a:pt x="65" y="13"/>
                  </a:lnTo>
                  <a:lnTo>
                    <a:pt x="69" y="8"/>
                  </a:lnTo>
                  <a:lnTo>
                    <a:pt x="76" y="6"/>
                  </a:lnTo>
                  <a:lnTo>
                    <a:pt x="79" y="6"/>
                  </a:lnTo>
                  <a:lnTo>
                    <a:pt x="82" y="8"/>
                  </a:lnTo>
                  <a:lnTo>
                    <a:pt x="84" y="10"/>
                  </a:lnTo>
                  <a:lnTo>
                    <a:pt x="86" y="13"/>
                  </a:lnTo>
                  <a:lnTo>
                    <a:pt x="87" y="21"/>
                  </a:lnTo>
                  <a:lnTo>
                    <a:pt x="89" y="32"/>
                  </a:lnTo>
                  <a:lnTo>
                    <a:pt x="87" y="45"/>
                  </a:lnTo>
                  <a:lnTo>
                    <a:pt x="86" y="53"/>
                  </a:lnTo>
                  <a:lnTo>
                    <a:pt x="81" y="57"/>
                  </a:lnTo>
                  <a:lnTo>
                    <a:pt x="74" y="58"/>
                  </a:lnTo>
                  <a:lnTo>
                    <a:pt x="24" y="26"/>
                  </a:lnTo>
                  <a:close/>
                </a:path>
              </a:pathLst>
            </a:custGeom>
            <a:solidFill>
              <a:srgbClr val="000000"/>
            </a:solidFill>
            <a:ln w="9525">
              <a:noFill/>
              <a:round/>
              <a:headEnd/>
              <a:tailEnd/>
            </a:ln>
          </p:spPr>
          <p:txBody>
            <a:bodyPr/>
            <a:lstStyle/>
            <a:p>
              <a:endParaRPr lang="en-US"/>
            </a:p>
          </p:txBody>
        </p:sp>
        <p:sp>
          <p:nvSpPr>
            <p:cNvPr id="53334" name="Line 86"/>
            <p:cNvSpPr>
              <a:spLocks noChangeShapeType="1"/>
            </p:cNvSpPr>
            <p:nvPr/>
          </p:nvSpPr>
          <p:spPr bwMode="auto">
            <a:xfrm>
              <a:off x="1695" y="3795"/>
              <a:ext cx="1" cy="41"/>
            </a:xfrm>
            <a:prstGeom prst="line">
              <a:avLst/>
            </a:prstGeom>
            <a:noFill/>
            <a:ln w="11113">
              <a:solidFill>
                <a:srgbClr val="000000"/>
              </a:solidFill>
              <a:round/>
              <a:headEnd/>
              <a:tailEnd/>
            </a:ln>
          </p:spPr>
          <p:txBody>
            <a:bodyPr/>
            <a:lstStyle/>
            <a:p>
              <a:endParaRPr lang="en-US"/>
            </a:p>
          </p:txBody>
        </p:sp>
        <p:sp>
          <p:nvSpPr>
            <p:cNvPr id="53335" name="Line 87"/>
            <p:cNvSpPr>
              <a:spLocks noChangeShapeType="1"/>
            </p:cNvSpPr>
            <p:nvPr/>
          </p:nvSpPr>
          <p:spPr bwMode="auto">
            <a:xfrm>
              <a:off x="1401" y="3795"/>
              <a:ext cx="1" cy="72"/>
            </a:xfrm>
            <a:prstGeom prst="line">
              <a:avLst/>
            </a:prstGeom>
            <a:noFill/>
            <a:ln w="11113">
              <a:solidFill>
                <a:srgbClr val="000000"/>
              </a:solidFill>
              <a:round/>
              <a:headEnd/>
              <a:tailEnd/>
            </a:ln>
          </p:spPr>
          <p:txBody>
            <a:bodyPr/>
            <a:lstStyle/>
            <a:p>
              <a:endParaRPr lang="en-US"/>
            </a:p>
          </p:txBody>
        </p:sp>
        <p:sp>
          <p:nvSpPr>
            <p:cNvPr id="53336" name="Freeform 88"/>
            <p:cNvSpPr>
              <a:spLocks/>
            </p:cNvSpPr>
            <p:nvPr/>
          </p:nvSpPr>
          <p:spPr bwMode="auto">
            <a:xfrm>
              <a:off x="1349" y="3906"/>
              <a:ext cx="98" cy="69"/>
            </a:xfrm>
            <a:custGeom>
              <a:avLst/>
              <a:gdLst/>
              <a:ahLst/>
              <a:cxnLst>
                <a:cxn ang="0">
                  <a:pos x="29" y="13"/>
                </a:cxn>
                <a:cxn ang="0">
                  <a:pos x="9" y="44"/>
                </a:cxn>
                <a:cxn ang="0">
                  <a:pos x="37" y="67"/>
                </a:cxn>
                <a:cxn ang="0">
                  <a:pos x="46" y="50"/>
                </a:cxn>
                <a:cxn ang="0">
                  <a:pos x="37" y="44"/>
                </a:cxn>
                <a:cxn ang="0">
                  <a:pos x="29" y="0"/>
                </a:cxn>
                <a:cxn ang="0">
                  <a:pos x="0" y="50"/>
                </a:cxn>
                <a:cxn ang="0">
                  <a:pos x="29" y="67"/>
                </a:cxn>
                <a:cxn ang="0">
                  <a:pos x="7" y="44"/>
                </a:cxn>
                <a:cxn ang="0">
                  <a:pos x="67" y="2"/>
                </a:cxn>
                <a:cxn ang="0">
                  <a:pos x="59" y="10"/>
                </a:cxn>
                <a:cxn ang="0">
                  <a:pos x="52" y="25"/>
                </a:cxn>
                <a:cxn ang="0">
                  <a:pos x="54" y="49"/>
                </a:cxn>
                <a:cxn ang="0">
                  <a:pos x="61" y="62"/>
                </a:cxn>
                <a:cxn ang="0">
                  <a:pos x="69" y="67"/>
                </a:cxn>
                <a:cxn ang="0">
                  <a:pos x="81" y="67"/>
                </a:cxn>
                <a:cxn ang="0">
                  <a:pos x="89" y="62"/>
                </a:cxn>
                <a:cxn ang="0">
                  <a:pos x="96" y="45"/>
                </a:cxn>
                <a:cxn ang="0">
                  <a:pos x="96" y="22"/>
                </a:cxn>
                <a:cxn ang="0">
                  <a:pos x="89" y="7"/>
                </a:cxn>
                <a:cxn ang="0">
                  <a:pos x="81" y="2"/>
                </a:cxn>
                <a:cxn ang="0">
                  <a:pos x="7" y="44"/>
                </a:cxn>
                <a:cxn ang="0">
                  <a:pos x="71" y="60"/>
                </a:cxn>
                <a:cxn ang="0">
                  <a:pos x="66" y="55"/>
                </a:cxn>
                <a:cxn ang="0">
                  <a:pos x="61" y="45"/>
                </a:cxn>
                <a:cxn ang="0">
                  <a:pos x="62" y="23"/>
                </a:cxn>
                <a:cxn ang="0">
                  <a:pos x="69" y="10"/>
                </a:cxn>
                <a:cxn ang="0">
                  <a:pos x="79" y="8"/>
                </a:cxn>
                <a:cxn ang="0">
                  <a:pos x="84" y="12"/>
                </a:cxn>
                <a:cxn ang="0">
                  <a:pos x="87" y="23"/>
                </a:cxn>
                <a:cxn ang="0">
                  <a:pos x="87" y="47"/>
                </a:cxn>
                <a:cxn ang="0">
                  <a:pos x="81" y="59"/>
                </a:cxn>
                <a:cxn ang="0">
                  <a:pos x="7" y="44"/>
                </a:cxn>
              </a:cxnLst>
              <a:rect l="0" t="0" r="r" b="b"/>
              <a:pathLst>
                <a:path w="98" h="69">
                  <a:moveTo>
                    <a:pt x="7" y="44"/>
                  </a:moveTo>
                  <a:lnTo>
                    <a:pt x="29" y="13"/>
                  </a:lnTo>
                  <a:lnTo>
                    <a:pt x="29" y="44"/>
                  </a:lnTo>
                  <a:lnTo>
                    <a:pt x="9" y="44"/>
                  </a:lnTo>
                  <a:lnTo>
                    <a:pt x="7" y="44"/>
                  </a:lnTo>
                  <a:lnTo>
                    <a:pt x="37" y="67"/>
                  </a:lnTo>
                  <a:lnTo>
                    <a:pt x="37" y="50"/>
                  </a:lnTo>
                  <a:lnTo>
                    <a:pt x="46" y="50"/>
                  </a:lnTo>
                  <a:lnTo>
                    <a:pt x="46" y="44"/>
                  </a:lnTo>
                  <a:lnTo>
                    <a:pt x="37" y="44"/>
                  </a:lnTo>
                  <a:lnTo>
                    <a:pt x="37" y="0"/>
                  </a:lnTo>
                  <a:lnTo>
                    <a:pt x="29" y="0"/>
                  </a:lnTo>
                  <a:lnTo>
                    <a:pt x="0" y="42"/>
                  </a:lnTo>
                  <a:lnTo>
                    <a:pt x="0" y="50"/>
                  </a:lnTo>
                  <a:lnTo>
                    <a:pt x="29" y="50"/>
                  </a:lnTo>
                  <a:lnTo>
                    <a:pt x="29" y="67"/>
                  </a:lnTo>
                  <a:lnTo>
                    <a:pt x="37" y="67"/>
                  </a:lnTo>
                  <a:lnTo>
                    <a:pt x="7" y="44"/>
                  </a:lnTo>
                  <a:lnTo>
                    <a:pt x="74" y="2"/>
                  </a:lnTo>
                  <a:lnTo>
                    <a:pt x="67" y="2"/>
                  </a:lnTo>
                  <a:lnTo>
                    <a:pt x="62" y="5"/>
                  </a:lnTo>
                  <a:lnTo>
                    <a:pt x="59" y="10"/>
                  </a:lnTo>
                  <a:lnTo>
                    <a:pt x="56" y="15"/>
                  </a:lnTo>
                  <a:lnTo>
                    <a:pt x="52" y="25"/>
                  </a:lnTo>
                  <a:lnTo>
                    <a:pt x="52" y="35"/>
                  </a:lnTo>
                  <a:lnTo>
                    <a:pt x="54" y="49"/>
                  </a:lnTo>
                  <a:lnTo>
                    <a:pt x="57" y="59"/>
                  </a:lnTo>
                  <a:lnTo>
                    <a:pt x="61" y="62"/>
                  </a:lnTo>
                  <a:lnTo>
                    <a:pt x="64" y="65"/>
                  </a:lnTo>
                  <a:lnTo>
                    <a:pt x="69" y="67"/>
                  </a:lnTo>
                  <a:lnTo>
                    <a:pt x="74" y="69"/>
                  </a:lnTo>
                  <a:lnTo>
                    <a:pt x="81" y="67"/>
                  </a:lnTo>
                  <a:lnTo>
                    <a:pt x="86" y="65"/>
                  </a:lnTo>
                  <a:lnTo>
                    <a:pt x="89" y="62"/>
                  </a:lnTo>
                  <a:lnTo>
                    <a:pt x="92" y="55"/>
                  </a:lnTo>
                  <a:lnTo>
                    <a:pt x="96" y="45"/>
                  </a:lnTo>
                  <a:lnTo>
                    <a:pt x="98" y="34"/>
                  </a:lnTo>
                  <a:lnTo>
                    <a:pt x="96" y="22"/>
                  </a:lnTo>
                  <a:lnTo>
                    <a:pt x="92" y="12"/>
                  </a:lnTo>
                  <a:lnTo>
                    <a:pt x="89" y="7"/>
                  </a:lnTo>
                  <a:lnTo>
                    <a:pt x="86" y="3"/>
                  </a:lnTo>
                  <a:lnTo>
                    <a:pt x="81" y="2"/>
                  </a:lnTo>
                  <a:lnTo>
                    <a:pt x="74" y="2"/>
                  </a:lnTo>
                  <a:lnTo>
                    <a:pt x="7" y="44"/>
                  </a:lnTo>
                  <a:lnTo>
                    <a:pt x="74" y="60"/>
                  </a:lnTo>
                  <a:lnTo>
                    <a:pt x="71" y="60"/>
                  </a:lnTo>
                  <a:lnTo>
                    <a:pt x="67" y="59"/>
                  </a:lnTo>
                  <a:lnTo>
                    <a:pt x="66" y="55"/>
                  </a:lnTo>
                  <a:lnTo>
                    <a:pt x="62" y="52"/>
                  </a:lnTo>
                  <a:lnTo>
                    <a:pt x="61" y="45"/>
                  </a:lnTo>
                  <a:lnTo>
                    <a:pt x="61" y="35"/>
                  </a:lnTo>
                  <a:lnTo>
                    <a:pt x="62" y="23"/>
                  </a:lnTo>
                  <a:lnTo>
                    <a:pt x="64" y="15"/>
                  </a:lnTo>
                  <a:lnTo>
                    <a:pt x="69" y="10"/>
                  </a:lnTo>
                  <a:lnTo>
                    <a:pt x="74" y="8"/>
                  </a:lnTo>
                  <a:lnTo>
                    <a:pt x="79" y="8"/>
                  </a:lnTo>
                  <a:lnTo>
                    <a:pt x="81" y="10"/>
                  </a:lnTo>
                  <a:lnTo>
                    <a:pt x="84" y="12"/>
                  </a:lnTo>
                  <a:lnTo>
                    <a:pt x="86" y="15"/>
                  </a:lnTo>
                  <a:lnTo>
                    <a:pt x="87" y="23"/>
                  </a:lnTo>
                  <a:lnTo>
                    <a:pt x="87" y="34"/>
                  </a:lnTo>
                  <a:lnTo>
                    <a:pt x="87" y="47"/>
                  </a:lnTo>
                  <a:lnTo>
                    <a:pt x="84" y="55"/>
                  </a:lnTo>
                  <a:lnTo>
                    <a:pt x="81" y="59"/>
                  </a:lnTo>
                  <a:lnTo>
                    <a:pt x="74" y="60"/>
                  </a:lnTo>
                  <a:lnTo>
                    <a:pt x="7" y="44"/>
                  </a:lnTo>
                  <a:close/>
                </a:path>
              </a:pathLst>
            </a:custGeom>
            <a:solidFill>
              <a:srgbClr val="000000"/>
            </a:solidFill>
            <a:ln w="9525">
              <a:noFill/>
              <a:round/>
              <a:headEnd/>
              <a:tailEnd/>
            </a:ln>
          </p:spPr>
          <p:txBody>
            <a:bodyPr/>
            <a:lstStyle/>
            <a:p>
              <a:endParaRPr lang="en-US"/>
            </a:p>
          </p:txBody>
        </p:sp>
        <p:sp>
          <p:nvSpPr>
            <p:cNvPr id="53337" name="Line 89"/>
            <p:cNvSpPr>
              <a:spLocks noChangeShapeType="1"/>
            </p:cNvSpPr>
            <p:nvPr/>
          </p:nvSpPr>
          <p:spPr bwMode="auto">
            <a:xfrm>
              <a:off x="1106" y="3795"/>
              <a:ext cx="1" cy="41"/>
            </a:xfrm>
            <a:prstGeom prst="line">
              <a:avLst/>
            </a:prstGeom>
            <a:noFill/>
            <a:ln w="11113">
              <a:solidFill>
                <a:srgbClr val="000000"/>
              </a:solidFill>
              <a:round/>
              <a:headEnd/>
              <a:tailEnd/>
            </a:ln>
          </p:spPr>
          <p:txBody>
            <a:bodyPr/>
            <a:lstStyle/>
            <a:p>
              <a:endParaRPr lang="en-US"/>
            </a:p>
          </p:txBody>
        </p:sp>
        <p:sp>
          <p:nvSpPr>
            <p:cNvPr id="53338" name="Line 90"/>
            <p:cNvSpPr>
              <a:spLocks noChangeShapeType="1"/>
            </p:cNvSpPr>
            <p:nvPr/>
          </p:nvSpPr>
          <p:spPr bwMode="auto">
            <a:xfrm>
              <a:off x="811" y="3795"/>
              <a:ext cx="1" cy="72"/>
            </a:xfrm>
            <a:prstGeom prst="line">
              <a:avLst/>
            </a:prstGeom>
            <a:noFill/>
            <a:ln w="11113">
              <a:solidFill>
                <a:srgbClr val="000000"/>
              </a:solidFill>
              <a:round/>
              <a:headEnd/>
              <a:tailEnd/>
            </a:ln>
          </p:spPr>
          <p:txBody>
            <a:bodyPr/>
            <a:lstStyle/>
            <a:p>
              <a:endParaRPr lang="en-US"/>
            </a:p>
          </p:txBody>
        </p:sp>
        <p:sp>
          <p:nvSpPr>
            <p:cNvPr id="53339" name="Freeform 91"/>
            <p:cNvSpPr>
              <a:spLocks/>
            </p:cNvSpPr>
            <p:nvPr/>
          </p:nvSpPr>
          <p:spPr bwMode="auto">
            <a:xfrm>
              <a:off x="786" y="3908"/>
              <a:ext cx="45" cy="67"/>
            </a:xfrm>
            <a:custGeom>
              <a:avLst/>
              <a:gdLst/>
              <a:ahLst/>
              <a:cxnLst>
                <a:cxn ang="0">
                  <a:pos x="22" y="0"/>
                </a:cxn>
                <a:cxn ang="0">
                  <a:pos x="15" y="0"/>
                </a:cxn>
                <a:cxn ang="0">
                  <a:pos x="10" y="3"/>
                </a:cxn>
                <a:cxn ang="0">
                  <a:pos x="5" y="8"/>
                </a:cxn>
                <a:cxn ang="0">
                  <a:pos x="3" y="13"/>
                </a:cxn>
                <a:cxn ang="0">
                  <a:pos x="0" y="23"/>
                </a:cxn>
                <a:cxn ang="0">
                  <a:pos x="0" y="33"/>
                </a:cxn>
                <a:cxn ang="0">
                  <a:pos x="2" y="47"/>
                </a:cxn>
                <a:cxn ang="0">
                  <a:pos x="5" y="57"/>
                </a:cxn>
                <a:cxn ang="0">
                  <a:pos x="8" y="60"/>
                </a:cxn>
                <a:cxn ang="0">
                  <a:pos x="12" y="63"/>
                </a:cxn>
                <a:cxn ang="0">
                  <a:pos x="17" y="65"/>
                </a:cxn>
                <a:cxn ang="0">
                  <a:pos x="22" y="67"/>
                </a:cxn>
                <a:cxn ang="0">
                  <a:pos x="28" y="65"/>
                </a:cxn>
                <a:cxn ang="0">
                  <a:pos x="33" y="63"/>
                </a:cxn>
                <a:cxn ang="0">
                  <a:pos x="37" y="60"/>
                </a:cxn>
                <a:cxn ang="0">
                  <a:pos x="40" y="53"/>
                </a:cxn>
                <a:cxn ang="0">
                  <a:pos x="44" y="43"/>
                </a:cxn>
                <a:cxn ang="0">
                  <a:pos x="45" y="32"/>
                </a:cxn>
                <a:cxn ang="0">
                  <a:pos x="44" y="20"/>
                </a:cxn>
                <a:cxn ang="0">
                  <a:pos x="40" y="10"/>
                </a:cxn>
                <a:cxn ang="0">
                  <a:pos x="37" y="5"/>
                </a:cxn>
                <a:cxn ang="0">
                  <a:pos x="33" y="1"/>
                </a:cxn>
                <a:cxn ang="0">
                  <a:pos x="28" y="0"/>
                </a:cxn>
                <a:cxn ang="0">
                  <a:pos x="23" y="0"/>
                </a:cxn>
                <a:cxn ang="0">
                  <a:pos x="22" y="0"/>
                </a:cxn>
                <a:cxn ang="0">
                  <a:pos x="22" y="58"/>
                </a:cxn>
                <a:cxn ang="0">
                  <a:pos x="18" y="58"/>
                </a:cxn>
                <a:cxn ang="0">
                  <a:pos x="15" y="57"/>
                </a:cxn>
                <a:cxn ang="0">
                  <a:pos x="13" y="53"/>
                </a:cxn>
                <a:cxn ang="0">
                  <a:pos x="10" y="50"/>
                </a:cxn>
                <a:cxn ang="0">
                  <a:pos x="8" y="43"/>
                </a:cxn>
                <a:cxn ang="0">
                  <a:pos x="8" y="33"/>
                </a:cxn>
                <a:cxn ang="0">
                  <a:pos x="10" y="21"/>
                </a:cxn>
                <a:cxn ang="0">
                  <a:pos x="12" y="13"/>
                </a:cxn>
                <a:cxn ang="0">
                  <a:pos x="17" y="8"/>
                </a:cxn>
                <a:cxn ang="0">
                  <a:pos x="22" y="6"/>
                </a:cxn>
                <a:cxn ang="0">
                  <a:pos x="27" y="6"/>
                </a:cxn>
                <a:cxn ang="0">
                  <a:pos x="28" y="8"/>
                </a:cxn>
                <a:cxn ang="0">
                  <a:pos x="32" y="10"/>
                </a:cxn>
                <a:cxn ang="0">
                  <a:pos x="33" y="13"/>
                </a:cxn>
                <a:cxn ang="0">
                  <a:pos x="35" y="21"/>
                </a:cxn>
                <a:cxn ang="0">
                  <a:pos x="35" y="32"/>
                </a:cxn>
                <a:cxn ang="0">
                  <a:pos x="35" y="45"/>
                </a:cxn>
                <a:cxn ang="0">
                  <a:pos x="32" y="53"/>
                </a:cxn>
                <a:cxn ang="0">
                  <a:pos x="28" y="57"/>
                </a:cxn>
                <a:cxn ang="0">
                  <a:pos x="22" y="58"/>
                </a:cxn>
                <a:cxn ang="0">
                  <a:pos x="22" y="0"/>
                </a:cxn>
              </a:cxnLst>
              <a:rect l="0" t="0" r="r" b="b"/>
              <a:pathLst>
                <a:path w="45" h="67">
                  <a:moveTo>
                    <a:pt x="22" y="0"/>
                  </a:moveTo>
                  <a:lnTo>
                    <a:pt x="15" y="0"/>
                  </a:lnTo>
                  <a:lnTo>
                    <a:pt x="10" y="3"/>
                  </a:lnTo>
                  <a:lnTo>
                    <a:pt x="5" y="8"/>
                  </a:lnTo>
                  <a:lnTo>
                    <a:pt x="3" y="13"/>
                  </a:lnTo>
                  <a:lnTo>
                    <a:pt x="0" y="23"/>
                  </a:lnTo>
                  <a:lnTo>
                    <a:pt x="0" y="33"/>
                  </a:lnTo>
                  <a:lnTo>
                    <a:pt x="2" y="47"/>
                  </a:lnTo>
                  <a:lnTo>
                    <a:pt x="5" y="57"/>
                  </a:lnTo>
                  <a:lnTo>
                    <a:pt x="8" y="60"/>
                  </a:lnTo>
                  <a:lnTo>
                    <a:pt x="12" y="63"/>
                  </a:lnTo>
                  <a:lnTo>
                    <a:pt x="17" y="65"/>
                  </a:lnTo>
                  <a:lnTo>
                    <a:pt x="22" y="67"/>
                  </a:lnTo>
                  <a:lnTo>
                    <a:pt x="28" y="65"/>
                  </a:lnTo>
                  <a:lnTo>
                    <a:pt x="33" y="63"/>
                  </a:lnTo>
                  <a:lnTo>
                    <a:pt x="37" y="60"/>
                  </a:lnTo>
                  <a:lnTo>
                    <a:pt x="40" y="53"/>
                  </a:lnTo>
                  <a:lnTo>
                    <a:pt x="44" y="43"/>
                  </a:lnTo>
                  <a:lnTo>
                    <a:pt x="45" y="32"/>
                  </a:lnTo>
                  <a:lnTo>
                    <a:pt x="44" y="20"/>
                  </a:lnTo>
                  <a:lnTo>
                    <a:pt x="40" y="10"/>
                  </a:lnTo>
                  <a:lnTo>
                    <a:pt x="37" y="5"/>
                  </a:lnTo>
                  <a:lnTo>
                    <a:pt x="33" y="1"/>
                  </a:lnTo>
                  <a:lnTo>
                    <a:pt x="28" y="0"/>
                  </a:lnTo>
                  <a:lnTo>
                    <a:pt x="23" y="0"/>
                  </a:lnTo>
                  <a:lnTo>
                    <a:pt x="22" y="0"/>
                  </a:lnTo>
                  <a:lnTo>
                    <a:pt x="22" y="58"/>
                  </a:lnTo>
                  <a:lnTo>
                    <a:pt x="18" y="58"/>
                  </a:lnTo>
                  <a:lnTo>
                    <a:pt x="15" y="57"/>
                  </a:lnTo>
                  <a:lnTo>
                    <a:pt x="13" y="53"/>
                  </a:lnTo>
                  <a:lnTo>
                    <a:pt x="10" y="50"/>
                  </a:lnTo>
                  <a:lnTo>
                    <a:pt x="8" y="43"/>
                  </a:lnTo>
                  <a:lnTo>
                    <a:pt x="8" y="33"/>
                  </a:lnTo>
                  <a:lnTo>
                    <a:pt x="10" y="21"/>
                  </a:lnTo>
                  <a:lnTo>
                    <a:pt x="12" y="13"/>
                  </a:lnTo>
                  <a:lnTo>
                    <a:pt x="17" y="8"/>
                  </a:lnTo>
                  <a:lnTo>
                    <a:pt x="22" y="6"/>
                  </a:lnTo>
                  <a:lnTo>
                    <a:pt x="27" y="6"/>
                  </a:lnTo>
                  <a:lnTo>
                    <a:pt x="28" y="8"/>
                  </a:lnTo>
                  <a:lnTo>
                    <a:pt x="32" y="10"/>
                  </a:lnTo>
                  <a:lnTo>
                    <a:pt x="33" y="13"/>
                  </a:lnTo>
                  <a:lnTo>
                    <a:pt x="35" y="21"/>
                  </a:lnTo>
                  <a:lnTo>
                    <a:pt x="35" y="32"/>
                  </a:lnTo>
                  <a:lnTo>
                    <a:pt x="35" y="45"/>
                  </a:lnTo>
                  <a:lnTo>
                    <a:pt x="32" y="53"/>
                  </a:lnTo>
                  <a:lnTo>
                    <a:pt x="28" y="57"/>
                  </a:lnTo>
                  <a:lnTo>
                    <a:pt x="22" y="58"/>
                  </a:lnTo>
                  <a:lnTo>
                    <a:pt x="22" y="0"/>
                  </a:lnTo>
                  <a:close/>
                </a:path>
              </a:pathLst>
            </a:custGeom>
            <a:solidFill>
              <a:srgbClr val="000000"/>
            </a:solidFill>
            <a:ln w="9525">
              <a:noFill/>
              <a:round/>
              <a:headEnd/>
              <a:tailEnd/>
            </a:ln>
          </p:spPr>
          <p:txBody>
            <a:bodyPr/>
            <a:lstStyle/>
            <a:p>
              <a:endParaRPr lang="en-US"/>
            </a:p>
          </p:txBody>
        </p:sp>
        <p:sp>
          <p:nvSpPr>
            <p:cNvPr id="53340" name="Freeform 92"/>
            <p:cNvSpPr>
              <a:spLocks/>
            </p:cNvSpPr>
            <p:nvPr/>
          </p:nvSpPr>
          <p:spPr bwMode="auto">
            <a:xfrm>
              <a:off x="1255" y="4020"/>
              <a:ext cx="580" cy="87"/>
            </a:xfrm>
            <a:custGeom>
              <a:avLst/>
              <a:gdLst/>
              <a:ahLst/>
              <a:cxnLst>
                <a:cxn ang="0">
                  <a:pos x="46" y="34"/>
                </a:cxn>
                <a:cxn ang="0">
                  <a:pos x="31" y="2"/>
                </a:cxn>
                <a:cxn ang="0">
                  <a:pos x="37" y="30"/>
                </a:cxn>
                <a:cxn ang="0">
                  <a:pos x="36" y="10"/>
                </a:cxn>
                <a:cxn ang="0">
                  <a:pos x="71" y="57"/>
                </a:cxn>
                <a:cxn ang="0">
                  <a:pos x="81" y="25"/>
                </a:cxn>
                <a:cxn ang="0">
                  <a:pos x="94" y="50"/>
                </a:cxn>
                <a:cxn ang="0">
                  <a:pos x="72" y="20"/>
                </a:cxn>
                <a:cxn ang="0">
                  <a:pos x="64" y="64"/>
                </a:cxn>
                <a:cxn ang="0">
                  <a:pos x="98" y="62"/>
                </a:cxn>
                <a:cxn ang="0">
                  <a:pos x="89" y="20"/>
                </a:cxn>
                <a:cxn ang="0">
                  <a:pos x="116" y="27"/>
                </a:cxn>
                <a:cxn ang="0">
                  <a:pos x="128" y="69"/>
                </a:cxn>
                <a:cxn ang="0">
                  <a:pos x="124" y="60"/>
                </a:cxn>
                <a:cxn ang="0">
                  <a:pos x="123" y="5"/>
                </a:cxn>
                <a:cxn ang="0">
                  <a:pos x="146" y="22"/>
                </a:cxn>
                <a:cxn ang="0">
                  <a:pos x="143" y="64"/>
                </a:cxn>
                <a:cxn ang="0">
                  <a:pos x="178" y="59"/>
                </a:cxn>
                <a:cxn ang="0">
                  <a:pos x="153" y="62"/>
                </a:cxn>
                <a:cxn ang="0">
                  <a:pos x="178" y="27"/>
                </a:cxn>
                <a:cxn ang="0">
                  <a:pos x="146" y="40"/>
                </a:cxn>
                <a:cxn ang="0">
                  <a:pos x="171" y="32"/>
                </a:cxn>
                <a:cxn ang="0">
                  <a:pos x="200" y="44"/>
                </a:cxn>
                <a:cxn ang="0">
                  <a:pos x="218" y="27"/>
                </a:cxn>
                <a:cxn ang="0">
                  <a:pos x="232" y="30"/>
                </a:cxn>
                <a:cxn ang="0">
                  <a:pos x="212" y="18"/>
                </a:cxn>
                <a:cxn ang="0">
                  <a:pos x="192" y="69"/>
                </a:cxn>
                <a:cxn ang="0">
                  <a:pos x="245" y="59"/>
                </a:cxn>
                <a:cxn ang="0">
                  <a:pos x="262" y="69"/>
                </a:cxn>
                <a:cxn ang="0">
                  <a:pos x="254" y="59"/>
                </a:cxn>
                <a:cxn ang="0">
                  <a:pos x="245" y="5"/>
                </a:cxn>
                <a:cxn ang="0">
                  <a:pos x="270" y="20"/>
                </a:cxn>
                <a:cxn ang="0">
                  <a:pos x="270" y="2"/>
                </a:cxn>
                <a:cxn ang="0">
                  <a:pos x="307" y="47"/>
                </a:cxn>
                <a:cxn ang="0">
                  <a:pos x="314" y="60"/>
                </a:cxn>
                <a:cxn ang="0">
                  <a:pos x="0" y="69"/>
                </a:cxn>
                <a:cxn ang="0">
                  <a:pos x="290" y="62"/>
                </a:cxn>
                <a:cxn ang="0">
                  <a:pos x="319" y="65"/>
                </a:cxn>
                <a:cxn ang="0">
                  <a:pos x="336" y="69"/>
                </a:cxn>
                <a:cxn ang="0">
                  <a:pos x="329" y="32"/>
                </a:cxn>
                <a:cxn ang="0">
                  <a:pos x="297" y="22"/>
                </a:cxn>
                <a:cxn ang="0">
                  <a:pos x="311" y="25"/>
                </a:cxn>
                <a:cxn ang="0">
                  <a:pos x="319" y="39"/>
                </a:cxn>
                <a:cxn ang="0">
                  <a:pos x="352" y="2"/>
                </a:cxn>
                <a:cxn ang="0">
                  <a:pos x="391" y="32"/>
                </a:cxn>
                <a:cxn ang="0">
                  <a:pos x="411" y="87"/>
                </a:cxn>
                <a:cxn ang="0">
                  <a:pos x="411" y="0"/>
                </a:cxn>
                <a:cxn ang="0">
                  <a:pos x="431" y="35"/>
                </a:cxn>
                <a:cxn ang="0">
                  <a:pos x="450" y="37"/>
                </a:cxn>
                <a:cxn ang="0">
                  <a:pos x="466" y="27"/>
                </a:cxn>
                <a:cxn ang="0">
                  <a:pos x="478" y="69"/>
                </a:cxn>
                <a:cxn ang="0">
                  <a:pos x="480" y="20"/>
                </a:cxn>
                <a:cxn ang="0">
                  <a:pos x="456" y="27"/>
                </a:cxn>
                <a:cxn ang="0">
                  <a:pos x="430" y="27"/>
                </a:cxn>
                <a:cxn ang="0">
                  <a:pos x="520" y="69"/>
                </a:cxn>
                <a:cxn ang="0">
                  <a:pos x="495" y="2"/>
                </a:cxn>
                <a:cxn ang="0">
                  <a:pos x="579" y="32"/>
                </a:cxn>
                <a:cxn ang="0">
                  <a:pos x="570" y="32"/>
                </a:cxn>
                <a:cxn ang="0">
                  <a:pos x="0" y="69"/>
                </a:cxn>
              </a:cxnLst>
              <a:rect l="0" t="0" r="r" b="b"/>
              <a:pathLst>
                <a:path w="580" h="87">
                  <a:moveTo>
                    <a:pt x="0" y="69"/>
                  </a:moveTo>
                  <a:lnTo>
                    <a:pt x="10" y="69"/>
                  </a:lnTo>
                  <a:lnTo>
                    <a:pt x="10" y="40"/>
                  </a:lnTo>
                  <a:lnTo>
                    <a:pt x="31" y="40"/>
                  </a:lnTo>
                  <a:lnTo>
                    <a:pt x="39" y="39"/>
                  </a:lnTo>
                  <a:lnTo>
                    <a:pt x="46" y="34"/>
                  </a:lnTo>
                  <a:lnTo>
                    <a:pt x="49" y="28"/>
                  </a:lnTo>
                  <a:lnTo>
                    <a:pt x="51" y="20"/>
                  </a:lnTo>
                  <a:lnTo>
                    <a:pt x="49" y="12"/>
                  </a:lnTo>
                  <a:lnTo>
                    <a:pt x="46" y="7"/>
                  </a:lnTo>
                  <a:lnTo>
                    <a:pt x="39" y="2"/>
                  </a:lnTo>
                  <a:lnTo>
                    <a:pt x="31" y="2"/>
                  </a:lnTo>
                  <a:lnTo>
                    <a:pt x="0" y="2"/>
                  </a:lnTo>
                  <a:lnTo>
                    <a:pt x="0" y="67"/>
                  </a:lnTo>
                  <a:lnTo>
                    <a:pt x="0" y="69"/>
                  </a:lnTo>
                  <a:lnTo>
                    <a:pt x="42" y="20"/>
                  </a:lnTo>
                  <a:lnTo>
                    <a:pt x="41" y="27"/>
                  </a:lnTo>
                  <a:lnTo>
                    <a:pt x="37" y="30"/>
                  </a:lnTo>
                  <a:lnTo>
                    <a:pt x="34" y="32"/>
                  </a:lnTo>
                  <a:lnTo>
                    <a:pt x="27" y="32"/>
                  </a:lnTo>
                  <a:lnTo>
                    <a:pt x="10" y="32"/>
                  </a:lnTo>
                  <a:lnTo>
                    <a:pt x="10" y="8"/>
                  </a:lnTo>
                  <a:lnTo>
                    <a:pt x="27" y="8"/>
                  </a:lnTo>
                  <a:lnTo>
                    <a:pt x="36" y="10"/>
                  </a:lnTo>
                  <a:lnTo>
                    <a:pt x="41" y="15"/>
                  </a:lnTo>
                  <a:lnTo>
                    <a:pt x="42" y="20"/>
                  </a:lnTo>
                  <a:lnTo>
                    <a:pt x="0" y="69"/>
                  </a:lnTo>
                  <a:lnTo>
                    <a:pt x="81" y="64"/>
                  </a:lnTo>
                  <a:lnTo>
                    <a:pt x="74" y="62"/>
                  </a:lnTo>
                  <a:lnTo>
                    <a:pt x="71" y="57"/>
                  </a:lnTo>
                  <a:lnTo>
                    <a:pt x="67" y="52"/>
                  </a:lnTo>
                  <a:lnTo>
                    <a:pt x="67" y="45"/>
                  </a:lnTo>
                  <a:lnTo>
                    <a:pt x="67" y="37"/>
                  </a:lnTo>
                  <a:lnTo>
                    <a:pt x="71" y="30"/>
                  </a:lnTo>
                  <a:lnTo>
                    <a:pt x="74" y="27"/>
                  </a:lnTo>
                  <a:lnTo>
                    <a:pt x="81" y="25"/>
                  </a:lnTo>
                  <a:lnTo>
                    <a:pt x="88" y="27"/>
                  </a:lnTo>
                  <a:lnTo>
                    <a:pt x="91" y="28"/>
                  </a:lnTo>
                  <a:lnTo>
                    <a:pt x="93" y="32"/>
                  </a:lnTo>
                  <a:lnTo>
                    <a:pt x="94" y="37"/>
                  </a:lnTo>
                  <a:lnTo>
                    <a:pt x="96" y="44"/>
                  </a:lnTo>
                  <a:lnTo>
                    <a:pt x="94" y="50"/>
                  </a:lnTo>
                  <a:lnTo>
                    <a:pt x="93" y="57"/>
                  </a:lnTo>
                  <a:lnTo>
                    <a:pt x="88" y="62"/>
                  </a:lnTo>
                  <a:lnTo>
                    <a:pt x="81" y="64"/>
                  </a:lnTo>
                  <a:lnTo>
                    <a:pt x="0" y="69"/>
                  </a:lnTo>
                  <a:lnTo>
                    <a:pt x="81" y="18"/>
                  </a:lnTo>
                  <a:lnTo>
                    <a:pt x="72" y="20"/>
                  </a:lnTo>
                  <a:lnTo>
                    <a:pt x="67" y="22"/>
                  </a:lnTo>
                  <a:lnTo>
                    <a:pt x="64" y="25"/>
                  </a:lnTo>
                  <a:lnTo>
                    <a:pt x="59" y="34"/>
                  </a:lnTo>
                  <a:lnTo>
                    <a:pt x="59" y="45"/>
                  </a:lnTo>
                  <a:lnTo>
                    <a:pt x="59" y="55"/>
                  </a:lnTo>
                  <a:lnTo>
                    <a:pt x="64" y="64"/>
                  </a:lnTo>
                  <a:lnTo>
                    <a:pt x="71" y="69"/>
                  </a:lnTo>
                  <a:lnTo>
                    <a:pt x="81" y="70"/>
                  </a:lnTo>
                  <a:lnTo>
                    <a:pt x="86" y="70"/>
                  </a:lnTo>
                  <a:lnTo>
                    <a:pt x="91" y="69"/>
                  </a:lnTo>
                  <a:lnTo>
                    <a:pt x="94" y="65"/>
                  </a:lnTo>
                  <a:lnTo>
                    <a:pt x="98" y="62"/>
                  </a:lnTo>
                  <a:lnTo>
                    <a:pt x="103" y="54"/>
                  </a:lnTo>
                  <a:lnTo>
                    <a:pt x="104" y="44"/>
                  </a:lnTo>
                  <a:lnTo>
                    <a:pt x="103" y="32"/>
                  </a:lnTo>
                  <a:lnTo>
                    <a:pt x="99" y="28"/>
                  </a:lnTo>
                  <a:lnTo>
                    <a:pt x="98" y="23"/>
                  </a:lnTo>
                  <a:lnTo>
                    <a:pt x="89" y="20"/>
                  </a:lnTo>
                  <a:lnTo>
                    <a:pt x="81" y="18"/>
                  </a:lnTo>
                  <a:lnTo>
                    <a:pt x="0" y="69"/>
                  </a:lnTo>
                  <a:lnTo>
                    <a:pt x="116" y="20"/>
                  </a:lnTo>
                  <a:lnTo>
                    <a:pt x="109" y="20"/>
                  </a:lnTo>
                  <a:lnTo>
                    <a:pt x="109" y="27"/>
                  </a:lnTo>
                  <a:lnTo>
                    <a:pt x="116" y="27"/>
                  </a:lnTo>
                  <a:lnTo>
                    <a:pt x="116" y="59"/>
                  </a:lnTo>
                  <a:lnTo>
                    <a:pt x="116" y="62"/>
                  </a:lnTo>
                  <a:lnTo>
                    <a:pt x="118" y="67"/>
                  </a:lnTo>
                  <a:lnTo>
                    <a:pt x="121" y="69"/>
                  </a:lnTo>
                  <a:lnTo>
                    <a:pt x="124" y="69"/>
                  </a:lnTo>
                  <a:lnTo>
                    <a:pt x="128" y="69"/>
                  </a:lnTo>
                  <a:lnTo>
                    <a:pt x="131" y="69"/>
                  </a:lnTo>
                  <a:lnTo>
                    <a:pt x="131" y="62"/>
                  </a:lnTo>
                  <a:lnTo>
                    <a:pt x="129" y="62"/>
                  </a:lnTo>
                  <a:lnTo>
                    <a:pt x="128" y="62"/>
                  </a:lnTo>
                  <a:lnTo>
                    <a:pt x="126" y="62"/>
                  </a:lnTo>
                  <a:lnTo>
                    <a:pt x="124" y="60"/>
                  </a:lnTo>
                  <a:lnTo>
                    <a:pt x="123" y="59"/>
                  </a:lnTo>
                  <a:lnTo>
                    <a:pt x="123" y="27"/>
                  </a:lnTo>
                  <a:lnTo>
                    <a:pt x="131" y="27"/>
                  </a:lnTo>
                  <a:lnTo>
                    <a:pt x="131" y="20"/>
                  </a:lnTo>
                  <a:lnTo>
                    <a:pt x="123" y="20"/>
                  </a:lnTo>
                  <a:lnTo>
                    <a:pt x="123" y="5"/>
                  </a:lnTo>
                  <a:lnTo>
                    <a:pt x="116" y="5"/>
                  </a:lnTo>
                  <a:lnTo>
                    <a:pt x="116" y="20"/>
                  </a:lnTo>
                  <a:lnTo>
                    <a:pt x="0" y="69"/>
                  </a:lnTo>
                  <a:lnTo>
                    <a:pt x="160" y="18"/>
                  </a:lnTo>
                  <a:lnTo>
                    <a:pt x="151" y="20"/>
                  </a:lnTo>
                  <a:lnTo>
                    <a:pt x="146" y="22"/>
                  </a:lnTo>
                  <a:lnTo>
                    <a:pt x="143" y="25"/>
                  </a:lnTo>
                  <a:lnTo>
                    <a:pt x="138" y="34"/>
                  </a:lnTo>
                  <a:lnTo>
                    <a:pt x="136" y="45"/>
                  </a:lnTo>
                  <a:lnTo>
                    <a:pt x="138" y="55"/>
                  </a:lnTo>
                  <a:lnTo>
                    <a:pt x="141" y="60"/>
                  </a:lnTo>
                  <a:lnTo>
                    <a:pt x="143" y="64"/>
                  </a:lnTo>
                  <a:lnTo>
                    <a:pt x="150" y="69"/>
                  </a:lnTo>
                  <a:lnTo>
                    <a:pt x="158" y="70"/>
                  </a:lnTo>
                  <a:lnTo>
                    <a:pt x="165" y="69"/>
                  </a:lnTo>
                  <a:lnTo>
                    <a:pt x="170" y="67"/>
                  </a:lnTo>
                  <a:lnTo>
                    <a:pt x="175" y="64"/>
                  </a:lnTo>
                  <a:lnTo>
                    <a:pt x="178" y="59"/>
                  </a:lnTo>
                  <a:lnTo>
                    <a:pt x="181" y="54"/>
                  </a:lnTo>
                  <a:lnTo>
                    <a:pt x="173" y="54"/>
                  </a:lnTo>
                  <a:lnTo>
                    <a:pt x="170" y="59"/>
                  </a:lnTo>
                  <a:lnTo>
                    <a:pt x="165" y="62"/>
                  </a:lnTo>
                  <a:lnTo>
                    <a:pt x="160" y="64"/>
                  </a:lnTo>
                  <a:lnTo>
                    <a:pt x="153" y="62"/>
                  </a:lnTo>
                  <a:lnTo>
                    <a:pt x="150" y="59"/>
                  </a:lnTo>
                  <a:lnTo>
                    <a:pt x="146" y="54"/>
                  </a:lnTo>
                  <a:lnTo>
                    <a:pt x="146" y="47"/>
                  </a:lnTo>
                  <a:lnTo>
                    <a:pt x="181" y="47"/>
                  </a:lnTo>
                  <a:lnTo>
                    <a:pt x="181" y="35"/>
                  </a:lnTo>
                  <a:lnTo>
                    <a:pt x="178" y="27"/>
                  </a:lnTo>
                  <a:lnTo>
                    <a:pt x="175" y="23"/>
                  </a:lnTo>
                  <a:lnTo>
                    <a:pt x="170" y="20"/>
                  </a:lnTo>
                  <a:lnTo>
                    <a:pt x="165" y="18"/>
                  </a:lnTo>
                  <a:lnTo>
                    <a:pt x="160" y="18"/>
                  </a:lnTo>
                  <a:lnTo>
                    <a:pt x="0" y="69"/>
                  </a:lnTo>
                  <a:lnTo>
                    <a:pt x="146" y="40"/>
                  </a:lnTo>
                  <a:lnTo>
                    <a:pt x="148" y="34"/>
                  </a:lnTo>
                  <a:lnTo>
                    <a:pt x="150" y="30"/>
                  </a:lnTo>
                  <a:lnTo>
                    <a:pt x="155" y="27"/>
                  </a:lnTo>
                  <a:lnTo>
                    <a:pt x="160" y="25"/>
                  </a:lnTo>
                  <a:lnTo>
                    <a:pt x="166" y="27"/>
                  </a:lnTo>
                  <a:lnTo>
                    <a:pt x="171" y="32"/>
                  </a:lnTo>
                  <a:lnTo>
                    <a:pt x="173" y="40"/>
                  </a:lnTo>
                  <a:lnTo>
                    <a:pt x="146" y="40"/>
                  </a:lnTo>
                  <a:lnTo>
                    <a:pt x="0" y="69"/>
                  </a:lnTo>
                  <a:lnTo>
                    <a:pt x="192" y="69"/>
                  </a:lnTo>
                  <a:lnTo>
                    <a:pt x="200" y="69"/>
                  </a:lnTo>
                  <a:lnTo>
                    <a:pt x="200" y="44"/>
                  </a:lnTo>
                  <a:lnTo>
                    <a:pt x="202" y="35"/>
                  </a:lnTo>
                  <a:lnTo>
                    <a:pt x="203" y="30"/>
                  </a:lnTo>
                  <a:lnTo>
                    <a:pt x="207" y="28"/>
                  </a:lnTo>
                  <a:lnTo>
                    <a:pt x="210" y="27"/>
                  </a:lnTo>
                  <a:lnTo>
                    <a:pt x="215" y="25"/>
                  </a:lnTo>
                  <a:lnTo>
                    <a:pt x="218" y="27"/>
                  </a:lnTo>
                  <a:lnTo>
                    <a:pt x="222" y="30"/>
                  </a:lnTo>
                  <a:lnTo>
                    <a:pt x="223" y="37"/>
                  </a:lnTo>
                  <a:lnTo>
                    <a:pt x="223" y="69"/>
                  </a:lnTo>
                  <a:lnTo>
                    <a:pt x="232" y="69"/>
                  </a:lnTo>
                  <a:lnTo>
                    <a:pt x="232" y="37"/>
                  </a:lnTo>
                  <a:lnTo>
                    <a:pt x="232" y="30"/>
                  </a:lnTo>
                  <a:lnTo>
                    <a:pt x="230" y="25"/>
                  </a:lnTo>
                  <a:lnTo>
                    <a:pt x="228" y="22"/>
                  </a:lnTo>
                  <a:lnTo>
                    <a:pt x="225" y="20"/>
                  </a:lnTo>
                  <a:lnTo>
                    <a:pt x="220" y="18"/>
                  </a:lnTo>
                  <a:lnTo>
                    <a:pt x="215" y="18"/>
                  </a:lnTo>
                  <a:lnTo>
                    <a:pt x="212" y="18"/>
                  </a:lnTo>
                  <a:lnTo>
                    <a:pt x="207" y="20"/>
                  </a:lnTo>
                  <a:lnTo>
                    <a:pt x="203" y="23"/>
                  </a:lnTo>
                  <a:lnTo>
                    <a:pt x="200" y="27"/>
                  </a:lnTo>
                  <a:lnTo>
                    <a:pt x="200" y="20"/>
                  </a:lnTo>
                  <a:lnTo>
                    <a:pt x="192" y="20"/>
                  </a:lnTo>
                  <a:lnTo>
                    <a:pt x="192" y="69"/>
                  </a:lnTo>
                  <a:lnTo>
                    <a:pt x="0" y="69"/>
                  </a:lnTo>
                  <a:lnTo>
                    <a:pt x="245" y="20"/>
                  </a:lnTo>
                  <a:lnTo>
                    <a:pt x="238" y="20"/>
                  </a:lnTo>
                  <a:lnTo>
                    <a:pt x="238" y="27"/>
                  </a:lnTo>
                  <a:lnTo>
                    <a:pt x="245" y="27"/>
                  </a:lnTo>
                  <a:lnTo>
                    <a:pt x="245" y="59"/>
                  </a:lnTo>
                  <a:lnTo>
                    <a:pt x="247" y="62"/>
                  </a:lnTo>
                  <a:lnTo>
                    <a:pt x="249" y="67"/>
                  </a:lnTo>
                  <a:lnTo>
                    <a:pt x="250" y="69"/>
                  </a:lnTo>
                  <a:lnTo>
                    <a:pt x="255" y="69"/>
                  </a:lnTo>
                  <a:lnTo>
                    <a:pt x="259" y="69"/>
                  </a:lnTo>
                  <a:lnTo>
                    <a:pt x="262" y="69"/>
                  </a:lnTo>
                  <a:lnTo>
                    <a:pt x="262" y="62"/>
                  </a:lnTo>
                  <a:lnTo>
                    <a:pt x="260" y="62"/>
                  </a:lnTo>
                  <a:lnTo>
                    <a:pt x="259" y="62"/>
                  </a:lnTo>
                  <a:lnTo>
                    <a:pt x="255" y="62"/>
                  </a:lnTo>
                  <a:lnTo>
                    <a:pt x="255" y="60"/>
                  </a:lnTo>
                  <a:lnTo>
                    <a:pt x="254" y="59"/>
                  </a:lnTo>
                  <a:lnTo>
                    <a:pt x="254" y="27"/>
                  </a:lnTo>
                  <a:lnTo>
                    <a:pt x="262" y="27"/>
                  </a:lnTo>
                  <a:lnTo>
                    <a:pt x="262" y="20"/>
                  </a:lnTo>
                  <a:lnTo>
                    <a:pt x="254" y="20"/>
                  </a:lnTo>
                  <a:lnTo>
                    <a:pt x="254" y="5"/>
                  </a:lnTo>
                  <a:lnTo>
                    <a:pt x="245" y="5"/>
                  </a:lnTo>
                  <a:lnTo>
                    <a:pt x="245" y="20"/>
                  </a:lnTo>
                  <a:lnTo>
                    <a:pt x="0" y="69"/>
                  </a:lnTo>
                  <a:lnTo>
                    <a:pt x="270" y="69"/>
                  </a:lnTo>
                  <a:lnTo>
                    <a:pt x="279" y="69"/>
                  </a:lnTo>
                  <a:lnTo>
                    <a:pt x="279" y="20"/>
                  </a:lnTo>
                  <a:lnTo>
                    <a:pt x="270" y="20"/>
                  </a:lnTo>
                  <a:lnTo>
                    <a:pt x="270" y="69"/>
                  </a:lnTo>
                  <a:lnTo>
                    <a:pt x="0" y="69"/>
                  </a:lnTo>
                  <a:lnTo>
                    <a:pt x="270" y="10"/>
                  </a:lnTo>
                  <a:lnTo>
                    <a:pt x="279" y="10"/>
                  </a:lnTo>
                  <a:lnTo>
                    <a:pt x="279" y="2"/>
                  </a:lnTo>
                  <a:lnTo>
                    <a:pt x="270" y="2"/>
                  </a:lnTo>
                  <a:lnTo>
                    <a:pt x="270" y="10"/>
                  </a:lnTo>
                  <a:lnTo>
                    <a:pt x="0" y="69"/>
                  </a:lnTo>
                  <a:lnTo>
                    <a:pt x="297" y="55"/>
                  </a:lnTo>
                  <a:lnTo>
                    <a:pt x="299" y="52"/>
                  </a:lnTo>
                  <a:lnTo>
                    <a:pt x="300" y="49"/>
                  </a:lnTo>
                  <a:lnTo>
                    <a:pt x="307" y="47"/>
                  </a:lnTo>
                  <a:lnTo>
                    <a:pt x="312" y="47"/>
                  </a:lnTo>
                  <a:lnTo>
                    <a:pt x="317" y="45"/>
                  </a:lnTo>
                  <a:lnTo>
                    <a:pt x="321" y="44"/>
                  </a:lnTo>
                  <a:lnTo>
                    <a:pt x="321" y="50"/>
                  </a:lnTo>
                  <a:lnTo>
                    <a:pt x="319" y="57"/>
                  </a:lnTo>
                  <a:lnTo>
                    <a:pt x="314" y="60"/>
                  </a:lnTo>
                  <a:lnTo>
                    <a:pt x="306" y="64"/>
                  </a:lnTo>
                  <a:lnTo>
                    <a:pt x="302" y="62"/>
                  </a:lnTo>
                  <a:lnTo>
                    <a:pt x="300" y="60"/>
                  </a:lnTo>
                  <a:lnTo>
                    <a:pt x="297" y="59"/>
                  </a:lnTo>
                  <a:lnTo>
                    <a:pt x="297" y="55"/>
                  </a:lnTo>
                  <a:lnTo>
                    <a:pt x="0" y="69"/>
                  </a:lnTo>
                  <a:lnTo>
                    <a:pt x="304" y="40"/>
                  </a:lnTo>
                  <a:lnTo>
                    <a:pt x="297" y="42"/>
                  </a:lnTo>
                  <a:lnTo>
                    <a:pt x="294" y="45"/>
                  </a:lnTo>
                  <a:lnTo>
                    <a:pt x="290" y="50"/>
                  </a:lnTo>
                  <a:lnTo>
                    <a:pt x="289" y="55"/>
                  </a:lnTo>
                  <a:lnTo>
                    <a:pt x="290" y="62"/>
                  </a:lnTo>
                  <a:lnTo>
                    <a:pt x="294" y="65"/>
                  </a:lnTo>
                  <a:lnTo>
                    <a:pt x="299" y="69"/>
                  </a:lnTo>
                  <a:lnTo>
                    <a:pt x="304" y="70"/>
                  </a:lnTo>
                  <a:lnTo>
                    <a:pt x="309" y="69"/>
                  </a:lnTo>
                  <a:lnTo>
                    <a:pt x="314" y="67"/>
                  </a:lnTo>
                  <a:lnTo>
                    <a:pt x="319" y="65"/>
                  </a:lnTo>
                  <a:lnTo>
                    <a:pt x="322" y="62"/>
                  </a:lnTo>
                  <a:lnTo>
                    <a:pt x="324" y="67"/>
                  </a:lnTo>
                  <a:lnTo>
                    <a:pt x="326" y="69"/>
                  </a:lnTo>
                  <a:lnTo>
                    <a:pt x="329" y="69"/>
                  </a:lnTo>
                  <a:lnTo>
                    <a:pt x="332" y="69"/>
                  </a:lnTo>
                  <a:lnTo>
                    <a:pt x="336" y="69"/>
                  </a:lnTo>
                  <a:lnTo>
                    <a:pt x="336" y="62"/>
                  </a:lnTo>
                  <a:lnTo>
                    <a:pt x="334" y="62"/>
                  </a:lnTo>
                  <a:lnTo>
                    <a:pt x="332" y="64"/>
                  </a:lnTo>
                  <a:lnTo>
                    <a:pt x="331" y="62"/>
                  </a:lnTo>
                  <a:lnTo>
                    <a:pt x="329" y="60"/>
                  </a:lnTo>
                  <a:lnTo>
                    <a:pt x="329" y="32"/>
                  </a:lnTo>
                  <a:lnTo>
                    <a:pt x="329" y="25"/>
                  </a:lnTo>
                  <a:lnTo>
                    <a:pt x="324" y="22"/>
                  </a:lnTo>
                  <a:lnTo>
                    <a:pt x="319" y="18"/>
                  </a:lnTo>
                  <a:lnTo>
                    <a:pt x="311" y="18"/>
                  </a:lnTo>
                  <a:lnTo>
                    <a:pt x="304" y="18"/>
                  </a:lnTo>
                  <a:lnTo>
                    <a:pt x="297" y="22"/>
                  </a:lnTo>
                  <a:lnTo>
                    <a:pt x="294" y="27"/>
                  </a:lnTo>
                  <a:lnTo>
                    <a:pt x="292" y="35"/>
                  </a:lnTo>
                  <a:lnTo>
                    <a:pt x="299" y="35"/>
                  </a:lnTo>
                  <a:lnTo>
                    <a:pt x="300" y="28"/>
                  </a:lnTo>
                  <a:lnTo>
                    <a:pt x="306" y="27"/>
                  </a:lnTo>
                  <a:lnTo>
                    <a:pt x="311" y="25"/>
                  </a:lnTo>
                  <a:lnTo>
                    <a:pt x="316" y="25"/>
                  </a:lnTo>
                  <a:lnTo>
                    <a:pt x="319" y="27"/>
                  </a:lnTo>
                  <a:lnTo>
                    <a:pt x="321" y="30"/>
                  </a:lnTo>
                  <a:lnTo>
                    <a:pt x="322" y="34"/>
                  </a:lnTo>
                  <a:lnTo>
                    <a:pt x="321" y="37"/>
                  </a:lnTo>
                  <a:lnTo>
                    <a:pt x="319" y="39"/>
                  </a:lnTo>
                  <a:lnTo>
                    <a:pt x="317" y="39"/>
                  </a:lnTo>
                  <a:lnTo>
                    <a:pt x="304" y="40"/>
                  </a:lnTo>
                  <a:lnTo>
                    <a:pt x="0" y="69"/>
                  </a:lnTo>
                  <a:lnTo>
                    <a:pt x="344" y="69"/>
                  </a:lnTo>
                  <a:lnTo>
                    <a:pt x="352" y="69"/>
                  </a:lnTo>
                  <a:lnTo>
                    <a:pt x="352" y="2"/>
                  </a:lnTo>
                  <a:lnTo>
                    <a:pt x="344" y="2"/>
                  </a:lnTo>
                  <a:lnTo>
                    <a:pt x="344" y="69"/>
                  </a:lnTo>
                  <a:lnTo>
                    <a:pt x="0" y="69"/>
                  </a:lnTo>
                  <a:lnTo>
                    <a:pt x="406" y="0"/>
                  </a:lnTo>
                  <a:lnTo>
                    <a:pt x="394" y="20"/>
                  </a:lnTo>
                  <a:lnTo>
                    <a:pt x="391" y="32"/>
                  </a:lnTo>
                  <a:lnTo>
                    <a:pt x="391" y="44"/>
                  </a:lnTo>
                  <a:lnTo>
                    <a:pt x="391" y="52"/>
                  </a:lnTo>
                  <a:lnTo>
                    <a:pt x="394" y="67"/>
                  </a:lnTo>
                  <a:lnTo>
                    <a:pt x="398" y="74"/>
                  </a:lnTo>
                  <a:lnTo>
                    <a:pt x="406" y="87"/>
                  </a:lnTo>
                  <a:lnTo>
                    <a:pt x="411" y="87"/>
                  </a:lnTo>
                  <a:lnTo>
                    <a:pt x="403" y="69"/>
                  </a:lnTo>
                  <a:lnTo>
                    <a:pt x="399" y="57"/>
                  </a:lnTo>
                  <a:lnTo>
                    <a:pt x="399" y="44"/>
                  </a:lnTo>
                  <a:lnTo>
                    <a:pt x="399" y="32"/>
                  </a:lnTo>
                  <a:lnTo>
                    <a:pt x="403" y="20"/>
                  </a:lnTo>
                  <a:lnTo>
                    <a:pt x="411" y="0"/>
                  </a:lnTo>
                  <a:lnTo>
                    <a:pt x="406" y="0"/>
                  </a:lnTo>
                  <a:lnTo>
                    <a:pt x="0" y="69"/>
                  </a:lnTo>
                  <a:lnTo>
                    <a:pt x="421" y="69"/>
                  </a:lnTo>
                  <a:lnTo>
                    <a:pt x="430" y="69"/>
                  </a:lnTo>
                  <a:lnTo>
                    <a:pt x="430" y="42"/>
                  </a:lnTo>
                  <a:lnTo>
                    <a:pt x="431" y="35"/>
                  </a:lnTo>
                  <a:lnTo>
                    <a:pt x="433" y="28"/>
                  </a:lnTo>
                  <a:lnTo>
                    <a:pt x="438" y="27"/>
                  </a:lnTo>
                  <a:lnTo>
                    <a:pt x="441" y="25"/>
                  </a:lnTo>
                  <a:lnTo>
                    <a:pt x="446" y="27"/>
                  </a:lnTo>
                  <a:lnTo>
                    <a:pt x="450" y="28"/>
                  </a:lnTo>
                  <a:lnTo>
                    <a:pt x="450" y="37"/>
                  </a:lnTo>
                  <a:lnTo>
                    <a:pt x="450" y="69"/>
                  </a:lnTo>
                  <a:lnTo>
                    <a:pt x="458" y="69"/>
                  </a:lnTo>
                  <a:lnTo>
                    <a:pt x="458" y="40"/>
                  </a:lnTo>
                  <a:lnTo>
                    <a:pt x="460" y="34"/>
                  </a:lnTo>
                  <a:lnTo>
                    <a:pt x="461" y="28"/>
                  </a:lnTo>
                  <a:lnTo>
                    <a:pt x="466" y="27"/>
                  </a:lnTo>
                  <a:lnTo>
                    <a:pt x="470" y="25"/>
                  </a:lnTo>
                  <a:lnTo>
                    <a:pt x="473" y="27"/>
                  </a:lnTo>
                  <a:lnTo>
                    <a:pt x="477" y="27"/>
                  </a:lnTo>
                  <a:lnTo>
                    <a:pt x="478" y="30"/>
                  </a:lnTo>
                  <a:lnTo>
                    <a:pt x="478" y="35"/>
                  </a:lnTo>
                  <a:lnTo>
                    <a:pt x="478" y="69"/>
                  </a:lnTo>
                  <a:lnTo>
                    <a:pt x="488" y="69"/>
                  </a:lnTo>
                  <a:lnTo>
                    <a:pt x="488" y="35"/>
                  </a:lnTo>
                  <a:lnTo>
                    <a:pt x="487" y="30"/>
                  </a:lnTo>
                  <a:lnTo>
                    <a:pt x="485" y="25"/>
                  </a:lnTo>
                  <a:lnTo>
                    <a:pt x="483" y="22"/>
                  </a:lnTo>
                  <a:lnTo>
                    <a:pt x="480" y="20"/>
                  </a:lnTo>
                  <a:lnTo>
                    <a:pt x="477" y="18"/>
                  </a:lnTo>
                  <a:lnTo>
                    <a:pt x="472" y="18"/>
                  </a:lnTo>
                  <a:lnTo>
                    <a:pt x="468" y="18"/>
                  </a:lnTo>
                  <a:lnTo>
                    <a:pt x="463" y="20"/>
                  </a:lnTo>
                  <a:lnTo>
                    <a:pt x="460" y="22"/>
                  </a:lnTo>
                  <a:lnTo>
                    <a:pt x="456" y="27"/>
                  </a:lnTo>
                  <a:lnTo>
                    <a:pt x="453" y="22"/>
                  </a:lnTo>
                  <a:lnTo>
                    <a:pt x="450" y="18"/>
                  </a:lnTo>
                  <a:lnTo>
                    <a:pt x="445" y="18"/>
                  </a:lnTo>
                  <a:lnTo>
                    <a:pt x="440" y="18"/>
                  </a:lnTo>
                  <a:lnTo>
                    <a:pt x="435" y="22"/>
                  </a:lnTo>
                  <a:lnTo>
                    <a:pt x="430" y="27"/>
                  </a:lnTo>
                  <a:lnTo>
                    <a:pt x="430" y="20"/>
                  </a:lnTo>
                  <a:lnTo>
                    <a:pt x="421" y="20"/>
                  </a:lnTo>
                  <a:lnTo>
                    <a:pt x="421" y="69"/>
                  </a:lnTo>
                  <a:lnTo>
                    <a:pt x="0" y="69"/>
                  </a:lnTo>
                  <a:lnTo>
                    <a:pt x="495" y="2"/>
                  </a:lnTo>
                  <a:lnTo>
                    <a:pt x="520" y="69"/>
                  </a:lnTo>
                  <a:lnTo>
                    <a:pt x="530" y="69"/>
                  </a:lnTo>
                  <a:lnTo>
                    <a:pt x="555" y="2"/>
                  </a:lnTo>
                  <a:lnTo>
                    <a:pt x="544" y="2"/>
                  </a:lnTo>
                  <a:lnTo>
                    <a:pt x="525" y="59"/>
                  </a:lnTo>
                  <a:lnTo>
                    <a:pt x="505" y="2"/>
                  </a:lnTo>
                  <a:lnTo>
                    <a:pt x="495" y="2"/>
                  </a:lnTo>
                  <a:lnTo>
                    <a:pt x="0" y="69"/>
                  </a:lnTo>
                  <a:lnTo>
                    <a:pt x="565" y="87"/>
                  </a:lnTo>
                  <a:lnTo>
                    <a:pt x="575" y="67"/>
                  </a:lnTo>
                  <a:lnTo>
                    <a:pt x="579" y="55"/>
                  </a:lnTo>
                  <a:lnTo>
                    <a:pt x="580" y="44"/>
                  </a:lnTo>
                  <a:lnTo>
                    <a:pt x="579" y="32"/>
                  </a:lnTo>
                  <a:lnTo>
                    <a:pt x="577" y="22"/>
                  </a:lnTo>
                  <a:lnTo>
                    <a:pt x="574" y="13"/>
                  </a:lnTo>
                  <a:lnTo>
                    <a:pt x="565" y="0"/>
                  </a:lnTo>
                  <a:lnTo>
                    <a:pt x="559" y="0"/>
                  </a:lnTo>
                  <a:lnTo>
                    <a:pt x="569" y="20"/>
                  </a:lnTo>
                  <a:lnTo>
                    <a:pt x="570" y="32"/>
                  </a:lnTo>
                  <a:lnTo>
                    <a:pt x="572" y="44"/>
                  </a:lnTo>
                  <a:lnTo>
                    <a:pt x="570" y="55"/>
                  </a:lnTo>
                  <a:lnTo>
                    <a:pt x="569" y="67"/>
                  </a:lnTo>
                  <a:lnTo>
                    <a:pt x="559" y="87"/>
                  </a:lnTo>
                  <a:lnTo>
                    <a:pt x="565" y="87"/>
                  </a:lnTo>
                  <a:lnTo>
                    <a:pt x="0" y="69"/>
                  </a:lnTo>
                  <a:close/>
                </a:path>
              </a:pathLst>
            </a:custGeom>
            <a:solidFill>
              <a:srgbClr val="000000"/>
            </a:solidFill>
            <a:ln w="9525">
              <a:noFill/>
              <a:round/>
              <a:headEnd/>
              <a:tailEnd/>
            </a:ln>
          </p:spPr>
          <p:txBody>
            <a:bodyPr/>
            <a:lstStyle/>
            <a:p>
              <a:endParaRPr lang="en-US"/>
            </a:p>
          </p:txBody>
        </p:sp>
        <p:sp>
          <p:nvSpPr>
            <p:cNvPr id="53341" name="Freeform 93"/>
            <p:cNvSpPr>
              <a:spLocks/>
            </p:cNvSpPr>
            <p:nvPr/>
          </p:nvSpPr>
          <p:spPr bwMode="auto">
            <a:xfrm>
              <a:off x="665" y="3728"/>
              <a:ext cx="1761" cy="47"/>
            </a:xfrm>
            <a:custGeom>
              <a:avLst/>
              <a:gdLst/>
              <a:ahLst/>
              <a:cxnLst>
                <a:cxn ang="0">
                  <a:pos x="15" y="42"/>
                </a:cxn>
                <a:cxn ang="0">
                  <a:pos x="44" y="41"/>
                </a:cxn>
                <a:cxn ang="0">
                  <a:pos x="74" y="39"/>
                </a:cxn>
                <a:cxn ang="0">
                  <a:pos x="104" y="37"/>
                </a:cxn>
                <a:cxn ang="0">
                  <a:pos x="131" y="34"/>
                </a:cxn>
                <a:cxn ang="0">
                  <a:pos x="161" y="30"/>
                </a:cxn>
                <a:cxn ang="0">
                  <a:pos x="190" y="29"/>
                </a:cxn>
                <a:cxn ang="0">
                  <a:pos x="220" y="25"/>
                </a:cxn>
                <a:cxn ang="0">
                  <a:pos x="248" y="20"/>
                </a:cxn>
                <a:cxn ang="0">
                  <a:pos x="277" y="17"/>
                </a:cxn>
                <a:cxn ang="0">
                  <a:pos x="307" y="15"/>
                </a:cxn>
                <a:cxn ang="0">
                  <a:pos x="336" y="12"/>
                </a:cxn>
                <a:cxn ang="0">
                  <a:pos x="364" y="10"/>
                </a:cxn>
                <a:cxn ang="0">
                  <a:pos x="393" y="7"/>
                </a:cxn>
                <a:cxn ang="0">
                  <a:pos x="423" y="5"/>
                </a:cxn>
                <a:cxn ang="0">
                  <a:pos x="451" y="2"/>
                </a:cxn>
                <a:cxn ang="0">
                  <a:pos x="481" y="0"/>
                </a:cxn>
                <a:cxn ang="0">
                  <a:pos x="510" y="0"/>
                </a:cxn>
                <a:cxn ang="0">
                  <a:pos x="540" y="0"/>
                </a:cxn>
                <a:cxn ang="0">
                  <a:pos x="569" y="0"/>
                </a:cxn>
                <a:cxn ang="0">
                  <a:pos x="597" y="2"/>
                </a:cxn>
                <a:cxn ang="0">
                  <a:pos x="627" y="2"/>
                </a:cxn>
                <a:cxn ang="0">
                  <a:pos x="656" y="5"/>
                </a:cxn>
                <a:cxn ang="0">
                  <a:pos x="684" y="7"/>
                </a:cxn>
                <a:cxn ang="0">
                  <a:pos x="713" y="9"/>
                </a:cxn>
                <a:cxn ang="0">
                  <a:pos x="743" y="10"/>
                </a:cxn>
                <a:cxn ang="0">
                  <a:pos x="771" y="14"/>
                </a:cxn>
                <a:cxn ang="0">
                  <a:pos x="802" y="15"/>
                </a:cxn>
                <a:cxn ang="0">
                  <a:pos x="830" y="15"/>
                </a:cxn>
                <a:cxn ang="0">
                  <a:pos x="860" y="17"/>
                </a:cxn>
                <a:cxn ang="0">
                  <a:pos x="889" y="20"/>
                </a:cxn>
                <a:cxn ang="0">
                  <a:pos x="917" y="22"/>
                </a:cxn>
                <a:cxn ang="0">
                  <a:pos x="948" y="24"/>
                </a:cxn>
                <a:cxn ang="0">
                  <a:pos x="976" y="25"/>
                </a:cxn>
                <a:cxn ang="0">
                  <a:pos x="1005" y="27"/>
                </a:cxn>
                <a:cxn ang="0">
                  <a:pos x="1033" y="29"/>
                </a:cxn>
                <a:cxn ang="0">
                  <a:pos x="1063" y="30"/>
                </a:cxn>
                <a:cxn ang="0">
                  <a:pos x="1092" y="32"/>
                </a:cxn>
                <a:cxn ang="0">
                  <a:pos x="1120" y="32"/>
                </a:cxn>
                <a:cxn ang="0">
                  <a:pos x="1150" y="34"/>
                </a:cxn>
                <a:cxn ang="0">
                  <a:pos x="1179" y="35"/>
                </a:cxn>
                <a:cxn ang="0">
                  <a:pos x="1209" y="35"/>
                </a:cxn>
                <a:cxn ang="0">
                  <a:pos x="1236" y="37"/>
                </a:cxn>
                <a:cxn ang="0">
                  <a:pos x="1268" y="37"/>
                </a:cxn>
                <a:cxn ang="0">
                  <a:pos x="1296" y="39"/>
                </a:cxn>
                <a:cxn ang="0">
                  <a:pos x="1325" y="39"/>
                </a:cxn>
                <a:cxn ang="0">
                  <a:pos x="1353" y="41"/>
                </a:cxn>
                <a:cxn ang="0">
                  <a:pos x="1383" y="41"/>
                </a:cxn>
                <a:cxn ang="0">
                  <a:pos x="1412" y="41"/>
                </a:cxn>
                <a:cxn ang="0">
                  <a:pos x="1440" y="42"/>
                </a:cxn>
                <a:cxn ang="0">
                  <a:pos x="1471" y="42"/>
                </a:cxn>
                <a:cxn ang="0">
                  <a:pos x="1499" y="42"/>
                </a:cxn>
                <a:cxn ang="0">
                  <a:pos x="1529" y="44"/>
                </a:cxn>
                <a:cxn ang="0">
                  <a:pos x="1556" y="46"/>
                </a:cxn>
                <a:cxn ang="0">
                  <a:pos x="1588" y="46"/>
                </a:cxn>
                <a:cxn ang="0">
                  <a:pos x="1616" y="46"/>
                </a:cxn>
                <a:cxn ang="0">
                  <a:pos x="1643" y="46"/>
                </a:cxn>
                <a:cxn ang="0">
                  <a:pos x="1675" y="47"/>
                </a:cxn>
                <a:cxn ang="0">
                  <a:pos x="1704" y="47"/>
                </a:cxn>
                <a:cxn ang="0">
                  <a:pos x="1732" y="47"/>
                </a:cxn>
                <a:cxn ang="0">
                  <a:pos x="1761" y="47"/>
                </a:cxn>
              </a:cxnLst>
              <a:rect l="0" t="0" r="r" b="b"/>
              <a:pathLst>
                <a:path w="1761" h="47">
                  <a:moveTo>
                    <a:pt x="0" y="44"/>
                  </a:moveTo>
                  <a:lnTo>
                    <a:pt x="15" y="42"/>
                  </a:lnTo>
                  <a:lnTo>
                    <a:pt x="29" y="42"/>
                  </a:lnTo>
                  <a:lnTo>
                    <a:pt x="44" y="41"/>
                  </a:lnTo>
                  <a:lnTo>
                    <a:pt x="59" y="41"/>
                  </a:lnTo>
                  <a:lnTo>
                    <a:pt x="74" y="39"/>
                  </a:lnTo>
                  <a:lnTo>
                    <a:pt x="87" y="37"/>
                  </a:lnTo>
                  <a:lnTo>
                    <a:pt x="104" y="37"/>
                  </a:lnTo>
                  <a:lnTo>
                    <a:pt x="118" y="35"/>
                  </a:lnTo>
                  <a:lnTo>
                    <a:pt x="131" y="34"/>
                  </a:lnTo>
                  <a:lnTo>
                    <a:pt x="146" y="32"/>
                  </a:lnTo>
                  <a:lnTo>
                    <a:pt x="161" y="30"/>
                  </a:lnTo>
                  <a:lnTo>
                    <a:pt x="176" y="29"/>
                  </a:lnTo>
                  <a:lnTo>
                    <a:pt x="190" y="29"/>
                  </a:lnTo>
                  <a:lnTo>
                    <a:pt x="205" y="27"/>
                  </a:lnTo>
                  <a:lnTo>
                    <a:pt x="220" y="25"/>
                  </a:lnTo>
                  <a:lnTo>
                    <a:pt x="233" y="24"/>
                  </a:lnTo>
                  <a:lnTo>
                    <a:pt x="248" y="20"/>
                  </a:lnTo>
                  <a:lnTo>
                    <a:pt x="263" y="19"/>
                  </a:lnTo>
                  <a:lnTo>
                    <a:pt x="277" y="17"/>
                  </a:lnTo>
                  <a:lnTo>
                    <a:pt x="292" y="15"/>
                  </a:lnTo>
                  <a:lnTo>
                    <a:pt x="307" y="15"/>
                  </a:lnTo>
                  <a:lnTo>
                    <a:pt x="320" y="14"/>
                  </a:lnTo>
                  <a:lnTo>
                    <a:pt x="336" y="12"/>
                  </a:lnTo>
                  <a:lnTo>
                    <a:pt x="349" y="12"/>
                  </a:lnTo>
                  <a:lnTo>
                    <a:pt x="364" y="10"/>
                  </a:lnTo>
                  <a:lnTo>
                    <a:pt x="379" y="9"/>
                  </a:lnTo>
                  <a:lnTo>
                    <a:pt x="393" y="7"/>
                  </a:lnTo>
                  <a:lnTo>
                    <a:pt x="408" y="5"/>
                  </a:lnTo>
                  <a:lnTo>
                    <a:pt x="423" y="5"/>
                  </a:lnTo>
                  <a:lnTo>
                    <a:pt x="438" y="4"/>
                  </a:lnTo>
                  <a:lnTo>
                    <a:pt x="451" y="2"/>
                  </a:lnTo>
                  <a:lnTo>
                    <a:pt x="466" y="2"/>
                  </a:lnTo>
                  <a:lnTo>
                    <a:pt x="481" y="0"/>
                  </a:lnTo>
                  <a:lnTo>
                    <a:pt x="495" y="0"/>
                  </a:lnTo>
                  <a:lnTo>
                    <a:pt x="510" y="0"/>
                  </a:lnTo>
                  <a:lnTo>
                    <a:pt x="525" y="0"/>
                  </a:lnTo>
                  <a:lnTo>
                    <a:pt x="540" y="0"/>
                  </a:lnTo>
                  <a:lnTo>
                    <a:pt x="554" y="0"/>
                  </a:lnTo>
                  <a:lnTo>
                    <a:pt x="569" y="0"/>
                  </a:lnTo>
                  <a:lnTo>
                    <a:pt x="584" y="0"/>
                  </a:lnTo>
                  <a:lnTo>
                    <a:pt x="597" y="2"/>
                  </a:lnTo>
                  <a:lnTo>
                    <a:pt x="612" y="2"/>
                  </a:lnTo>
                  <a:lnTo>
                    <a:pt x="627" y="2"/>
                  </a:lnTo>
                  <a:lnTo>
                    <a:pt x="641" y="4"/>
                  </a:lnTo>
                  <a:lnTo>
                    <a:pt x="656" y="5"/>
                  </a:lnTo>
                  <a:lnTo>
                    <a:pt x="669" y="5"/>
                  </a:lnTo>
                  <a:lnTo>
                    <a:pt x="684" y="7"/>
                  </a:lnTo>
                  <a:lnTo>
                    <a:pt x="699" y="7"/>
                  </a:lnTo>
                  <a:lnTo>
                    <a:pt x="713" y="9"/>
                  </a:lnTo>
                  <a:lnTo>
                    <a:pt x="728" y="10"/>
                  </a:lnTo>
                  <a:lnTo>
                    <a:pt x="743" y="10"/>
                  </a:lnTo>
                  <a:lnTo>
                    <a:pt x="758" y="12"/>
                  </a:lnTo>
                  <a:lnTo>
                    <a:pt x="771" y="14"/>
                  </a:lnTo>
                  <a:lnTo>
                    <a:pt x="787" y="14"/>
                  </a:lnTo>
                  <a:lnTo>
                    <a:pt x="802" y="15"/>
                  </a:lnTo>
                  <a:lnTo>
                    <a:pt x="815" y="15"/>
                  </a:lnTo>
                  <a:lnTo>
                    <a:pt x="830" y="15"/>
                  </a:lnTo>
                  <a:lnTo>
                    <a:pt x="845" y="17"/>
                  </a:lnTo>
                  <a:lnTo>
                    <a:pt x="860" y="17"/>
                  </a:lnTo>
                  <a:lnTo>
                    <a:pt x="872" y="19"/>
                  </a:lnTo>
                  <a:lnTo>
                    <a:pt x="889" y="20"/>
                  </a:lnTo>
                  <a:lnTo>
                    <a:pt x="904" y="20"/>
                  </a:lnTo>
                  <a:lnTo>
                    <a:pt x="917" y="22"/>
                  </a:lnTo>
                  <a:lnTo>
                    <a:pt x="932" y="24"/>
                  </a:lnTo>
                  <a:lnTo>
                    <a:pt x="948" y="24"/>
                  </a:lnTo>
                  <a:lnTo>
                    <a:pt x="961" y="25"/>
                  </a:lnTo>
                  <a:lnTo>
                    <a:pt x="976" y="25"/>
                  </a:lnTo>
                  <a:lnTo>
                    <a:pt x="991" y="27"/>
                  </a:lnTo>
                  <a:lnTo>
                    <a:pt x="1005" y="27"/>
                  </a:lnTo>
                  <a:lnTo>
                    <a:pt x="1020" y="29"/>
                  </a:lnTo>
                  <a:lnTo>
                    <a:pt x="1033" y="29"/>
                  </a:lnTo>
                  <a:lnTo>
                    <a:pt x="1048" y="29"/>
                  </a:lnTo>
                  <a:lnTo>
                    <a:pt x="1063" y="30"/>
                  </a:lnTo>
                  <a:lnTo>
                    <a:pt x="1077" y="30"/>
                  </a:lnTo>
                  <a:lnTo>
                    <a:pt x="1092" y="32"/>
                  </a:lnTo>
                  <a:lnTo>
                    <a:pt x="1107" y="32"/>
                  </a:lnTo>
                  <a:lnTo>
                    <a:pt x="1120" y="32"/>
                  </a:lnTo>
                  <a:lnTo>
                    <a:pt x="1135" y="34"/>
                  </a:lnTo>
                  <a:lnTo>
                    <a:pt x="1150" y="34"/>
                  </a:lnTo>
                  <a:lnTo>
                    <a:pt x="1165" y="34"/>
                  </a:lnTo>
                  <a:lnTo>
                    <a:pt x="1179" y="35"/>
                  </a:lnTo>
                  <a:lnTo>
                    <a:pt x="1192" y="35"/>
                  </a:lnTo>
                  <a:lnTo>
                    <a:pt x="1209" y="35"/>
                  </a:lnTo>
                  <a:lnTo>
                    <a:pt x="1224" y="37"/>
                  </a:lnTo>
                  <a:lnTo>
                    <a:pt x="1236" y="37"/>
                  </a:lnTo>
                  <a:lnTo>
                    <a:pt x="1253" y="37"/>
                  </a:lnTo>
                  <a:lnTo>
                    <a:pt x="1268" y="37"/>
                  </a:lnTo>
                  <a:lnTo>
                    <a:pt x="1281" y="39"/>
                  </a:lnTo>
                  <a:lnTo>
                    <a:pt x="1296" y="39"/>
                  </a:lnTo>
                  <a:lnTo>
                    <a:pt x="1311" y="39"/>
                  </a:lnTo>
                  <a:lnTo>
                    <a:pt x="1325" y="39"/>
                  </a:lnTo>
                  <a:lnTo>
                    <a:pt x="1340" y="39"/>
                  </a:lnTo>
                  <a:lnTo>
                    <a:pt x="1353" y="41"/>
                  </a:lnTo>
                  <a:lnTo>
                    <a:pt x="1368" y="41"/>
                  </a:lnTo>
                  <a:lnTo>
                    <a:pt x="1383" y="41"/>
                  </a:lnTo>
                  <a:lnTo>
                    <a:pt x="1397" y="41"/>
                  </a:lnTo>
                  <a:lnTo>
                    <a:pt x="1412" y="41"/>
                  </a:lnTo>
                  <a:lnTo>
                    <a:pt x="1427" y="42"/>
                  </a:lnTo>
                  <a:lnTo>
                    <a:pt x="1440" y="42"/>
                  </a:lnTo>
                  <a:lnTo>
                    <a:pt x="1456" y="42"/>
                  </a:lnTo>
                  <a:lnTo>
                    <a:pt x="1471" y="42"/>
                  </a:lnTo>
                  <a:lnTo>
                    <a:pt x="1486" y="42"/>
                  </a:lnTo>
                  <a:lnTo>
                    <a:pt x="1499" y="42"/>
                  </a:lnTo>
                  <a:lnTo>
                    <a:pt x="1514" y="44"/>
                  </a:lnTo>
                  <a:lnTo>
                    <a:pt x="1529" y="44"/>
                  </a:lnTo>
                  <a:lnTo>
                    <a:pt x="1544" y="44"/>
                  </a:lnTo>
                  <a:lnTo>
                    <a:pt x="1556" y="46"/>
                  </a:lnTo>
                  <a:lnTo>
                    <a:pt x="1573" y="46"/>
                  </a:lnTo>
                  <a:lnTo>
                    <a:pt x="1588" y="46"/>
                  </a:lnTo>
                  <a:lnTo>
                    <a:pt x="1600" y="46"/>
                  </a:lnTo>
                  <a:lnTo>
                    <a:pt x="1616" y="46"/>
                  </a:lnTo>
                  <a:lnTo>
                    <a:pt x="1632" y="46"/>
                  </a:lnTo>
                  <a:lnTo>
                    <a:pt x="1643" y="46"/>
                  </a:lnTo>
                  <a:lnTo>
                    <a:pt x="1660" y="46"/>
                  </a:lnTo>
                  <a:lnTo>
                    <a:pt x="1675" y="47"/>
                  </a:lnTo>
                  <a:lnTo>
                    <a:pt x="1689" y="47"/>
                  </a:lnTo>
                  <a:lnTo>
                    <a:pt x="1704" y="47"/>
                  </a:lnTo>
                  <a:lnTo>
                    <a:pt x="1717" y="47"/>
                  </a:lnTo>
                  <a:lnTo>
                    <a:pt x="1732" y="47"/>
                  </a:lnTo>
                  <a:lnTo>
                    <a:pt x="1747" y="47"/>
                  </a:lnTo>
                  <a:lnTo>
                    <a:pt x="1761" y="47"/>
                  </a:lnTo>
                </a:path>
              </a:pathLst>
            </a:custGeom>
            <a:noFill/>
            <a:ln w="11113">
              <a:solidFill>
                <a:srgbClr val="000000"/>
              </a:solidFill>
              <a:prstDash val="solid"/>
              <a:round/>
              <a:headEnd/>
              <a:tailEnd/>
            </a:ln>
          </p:spPr>
          <p:txBody>
            <a:bodyPr/>
            <a:lstStyle/>
            <a:p>
              <a:endParaRPr lang="en-US"/>
            </a:p>
          </p:txBody>
        </p:sp>
        <p:sp>
          <p:nvSpPr>
            <p:cNvPr id="53342" name="Freeform 94"/>
            <p:cNvSpPr>
              <a:spLocks/>
            </p:cNvSpPr>
            <p:nvPr/>
          </p:nvSpPr>
          <p:spPr bwMode="auto">
            <a:xfrm>
              <a:off x="665" y="2744"/>
              <a:ext cx="1761" cy="922"/>
            </a:xfrm>
            <a:custGeom>
              <a:avLst/>
              <a:gdLst/>
              <a:ahLst/>
              <a:cxnLst>
                <a:cxn ang="0">
                  <a:pos x="15" y="107"/>
                </a:cxn>
                <a:cxn ang="0">
                  <a:pos x="44" y="60"/>
                </a:cxn>
                <a:cxn ang="0">
                  <a:pos x="74" y="25"/>
                </a:cxn>
                <a:cxn ang="0">
                  <a:pos x="104" y="3"/>
                </a:cxn>
                <a:cxn ang="0">
                  <a:pos x="131" y="2"/>
                </a:cxn>
                <a:cxn ang="0">
                  <a:pos x="161" y="19"/>
                </a:cxn>
                <a:cxn ang="0">
                  <a:pos x="190" y="54"/>
                </a:cxn>
                <a:cxn ang="0">
                  <a:pos x="220" y="107"/>
                </a:cxn>
                <a:cxn ang="0">
                  <a:pos x="248" y="173"/>
                </a:cxn>
                <a:cxn ang="0">
                  <a:pos x="277" y="247"/>
                </a:cxn>
                <a:cxn ang="0">
                  <a:pos x="307" y="324"/>
                </a:cxn>
                <a:cxn ang="0">
                  <a:pos x="336" y="399"/>
                </a:cxn>
                <a:cxn ang="0">
                  <a:pos x="364" y="473"/>
                </a:cxn>
                <a:cxn ang="0">
                  <a:pos x="393" y="538"/>
                </a:cxn>
                <a:cxn ang="0">
                  <a:pos x="423" y="597"/>
                </a:cxn>
                <a:cxn ang="0">
                  <a:pos x="451" y="649"/>
                </a:cxn>
                <a:cxn ang="0">
                  <a:pos x="481" y="694"/>
                </a:cxn>
                <a:cxn ang="0">
                  <a:pos x="510" y="733"/>
                </a:cxn>
                <a:cxn ang="0">
                  <a:pos x="540" y="765"/>
                </a:cxn>
                <a:cxn ang="0">
                  <a:pos x="569" y="793"/>
                </a:cxn>
                <a:cxn ang="0">
                  <a:pos x="597" y="815"/>
                </a:cxn>
                <a:cxn ang="0">
                  <a:pos x="627" y="835"/>
                </a:cxn>
                <a:cxn ang="0">
                  <a:pos x="656" y="850"/>
                </a:cxn>
                <a:cxn ang="0">
                  <a:pos x="684" y="864"/>
                </a:cxn>
                <a:cxn ang="0">
                  <a:pos x="713" y="875"/>
                </a:cxn>
                <a:cxn ang="0">
                  <a:pos x="743" y="882"/>
                </a:cxn>
                <a:cxn ang="0">
                  <a:pos x="771" y="890"/>
                </a:cxn>
                <a:cxn ang="0">
                  <a:pos x="802" y="895"/>
                </a:cxn>
                <a:cxn ang="0">
                  <a:pos x="830" y="900"/>
                </a:cxn>
                <a:cxn ang="0">
                  <a:pos x="860" y="905"/>
                </a:cxn>
                <a:cxn ang="0">
                  <a:pos x="889" y="909"/>
                </a:cxn>
                <a:cxn ang="0">
                  <a:pos x="917" y="912"/>
                </a:cxn>
                <a:cxn ang="0">
                  <a:pos x="948" y="914"/>
                </a:cxn>
                <a:cxn ang="0">
                  <a:pos x="976" y="916"/>
                </a:cxn>
                <a:cxn ang="0">
                  <a:pos x="1005" y="917"/>
                </a:cxn>
                <a:cxn ang="0">
                  <a:pos x="1033" y="919"/>
                </a:cxn>
                <a:cxn ang="0">
                  <a:pos x="1063" y="919"/>
                </a:cxn>
                <a:cxn ang="0">
                  <a:pos x="1092" y="919"/>
                </a:cxn>
                <a:cxn ang="0">
                  <a:pos x="1120" y="919"/>
                </a:cxn>
                <a:cxn ang="0">
                  <a:pos x="1150" y="921"/>
                </a:cxn>
                <a:cxn ang="0">
                  <a:pos x="1179" y="921"/>
                </a:cxn>
                <a:cxn ang="0">
                  <a:pos x="1209" y="921"/>
                </a:cxn>
                <a:cxn ang="0">
                  <a:pos x="1236" y="921"/>
                </a:cxn>
                <a:cxn ang="0">
                  <a:pos x="1268" y="922"/>
                </a:cxn>
                <a:cxn ang="0">
                  <a:pos x="1296" y="922"/>
                </a:cxn>
                <a:cxn ang="0">
                  <a:pos x="1325" y="922"/>
                </a:cxn>
                <a:cxn ang="0">
                  <a:pos x="1353" y="922"/>
                </a:cxn>
                <a:cxn ang="0">
                  <a:pos x="1383" y="922"/>
                </a:cxn>
                <a:cxn ang="0">
                  <a:pos x="1412" y="922"/>
                </a:cxn>
                <a:cxn ang="0">
                  <a:pos x="1440" y="922"/>
                </a:cxn>
                <a:cxn ang="0">
                  <a:pos x="1471" y="922"/>
                </a:cxn>
                <a:cxn ang="0">
                  <a:pos x="1499" y="922"/>
                </a:cxn>
                <a:cxn ang="0">
                  <a:pos x="1529" y="922"/>
                </a:cxn>
                <a:cxn ang="0">
                  <a:pos x="1556" y="922"/>
                </a:cxn>
                <a:cxn ang="0">
                  <a:pos x="1588" y="922"/>
                </a:cxn>
                <a:cxn ang="0">
                  <a:pos x="1616" y="922"/>
                </a:cxn>
                <a:cxn ang="0">
                  <a:pos x="1643" y="922"/>
                </a:cxn>
                <a:cxn ang="0">
                  <a:pos x="1675" y="922"/>
                </a:cxn>
                <a:cxn ang="0">
                  <a:pos x="1704" y="922"/>
                </a:cxn>
                <a:cxn ang="0">
                  <a:pos x="1732" y="922"/>
                </a:cxn>
                <a:cxn ang="0">
                  <a:pos x="1761" y="922"/>
                </a:cxn>
              </a:cxnLst>
              <a:rect l="0" t="0" r="r" b="b"/>
              <a:pathLst>
                <a:path w="1761" h="922">
                  <a:moveTo>
                    <a:pt x="0" y="133"/>
                  </a:moveTo>
                  <a:lnTo>
                    <a:pt x="15" y="107"/>
                  </a:lnTo>
                  <a:lnTo>
                    <a:pt x="29" y="82"/>
                  </a:lnTo>
                  <a:lnTo>
                    <a:pt x="44" y="60"/>
                  </a:lnTo>
                  <a:lnTo>
                    <a:pt x="59" y="40"/>
                  </a:lnTo>
                  <a:lnTo>
                    <a:pt x="74" y="25"/>
                  </a:lnTo>
                  <a:lnTo>
                    <a:pt x="87" y="12"/>
                  </a:lnTo>
                  <a:lnTo>
                    <a:pt x="104" y="3"/>
                  </a:lnTo>
                  <a:lnTo>
                    <a:pt x="118" y="0"/>
                  </a:lnTo>
                  <a:lnTo>
                    <a:pt x="131" y="2"/>
                  </a:lnTo>
                  <a:lnTo>
                    <a:pt x="146" y="7"/>
                  </a:lnTo>
                  <a:lnTo>
                    <a:pt x="161" y="19"/>
                  </a:lnTo>
                  <a:lnTo>
                    <a:pt x="176" y="34"/>
                  </a:lnTo>
                  <a:lnTo>
                    <a:pt x="190" y="54"/>
                  </a:lnTo>
                  <a:lnTo>
                    <a:pt x="205" y="77"/>
                  </a:lnTo>
                  <a:lnTo>
                    <a:pt x="220" y="107"/>
                  </a:lnTo>
                  <a:lnTo>
                    <a:pt x="233" y="138"/>
                  </a:lnTo>
                  <a:lnTo>
                    <a:pt x="248" y="173"/>
                  </a:lnTo>
                  <a:lnTo>
                    <a:pt x="263" y="208"/>
                  </a:lnTo>
                  <a:lnTo>
                    <a:pt x="277" y="247"/>
                  </a:lnTo>
                  <a:lnTo>
                    <a:pt x="292" y="285"/>
                  </a:lnTo>
                  <a:lnTo>
                    <a:pt x="307" y="324"/>
                  </a:lnTo>
                  <a:lnTo>
                    <a:pt x="320" y="361"/>
                  </a:lnTo>
                  <a:lnTo>
                    <a:pt x="336" y="399"/>
                  </a:lnTo>
                  <a:lnTo>
                    <a:pt x="349" y="436"/>
                  </a:lnTo>
                  <a:lnTo>
                    <a:pt x="364" y="473"/>
                  </a:lnTo>
                  <a:lnTo>
                    <a:pt x="379" y="506"/>
                  </a:lnTo>
                  <a:lnTo>
                    <a:pt x="393" y="538"/>
                  </a:lnTo>
                  <a:lnTo>
                    <a:pt x="408" y="568"/>
                  </a:lnTo>
                  <a:lnTo>
                    <a:pt x="423" y="597"/>
                  </a:lnTo>
                  <a:lnTo>
                    <a:pt x="438" y="624"/>
                  </a:lnTo>
                  <a:lnTo>
                    <a:pt x="451" y="649"/>
                  </a:lnTo>
                  <a:lnTo>
                    <a:pt x="466" y="674"/>
                  </a:lnTo>
                  <a:lnTo>
                    <a:pt x="481" y="694"/>
                  </a:lnTo>
                  <a:lnTo>
                    <a:pt x="495" y="714"/>
                  </a:lnTo>
                  <a:lnTo>
                    <a:pt x="510" y="733"/>
                  </a:lnTo>
                  <a:lnTo>
                    <a:pt x="525" y="751"/>
                  </a:lnTo>
                  <a:lnTo>
                    <a:pt x="540" y="765"/>
                  </a:lnTo>
                  <a:lnTo>
                    <a:pt x="554" y="780"/>
                  </a:lnTo>
                  <a:lnTo>
                    <a:pt x="569" y="793"/>
                  </a:lnTo>
                  <a:lnTo>
                    <a:pt x="584" y="803"/>
                  </a:lnTo>
                  <a:lnTo>
                    <a:pt x="597" y="815"/>
                  </a:lnTo>
                  <a:lnTo>
                    <a:pt x="612" y="825"/>
                  </a:lnTo>
                  <a:lnTo>
                    <a:pt x="627" y="835"/>
                  </a:lnTo>
                  <a:lnTo>
                    <a:pt x="641" y="842"/>
                  </a:lnTo>
                  <a:lnTo>
                    <a:pt x="656" y="850"/>
                  </a:lnTo>
                  <a:lnTo>
                    <a:pt x="669" y="857"/>
                  </a:lnTo>
                  <a:lnTo>
                    <a:pt x="684" y="864"/>
                  </a:lnTo>
                  <a:lnTo>
                    <a:pt x="699" y="870"/>
                  </a:lnTo>
                  <a:lnTo>
                    <a:pt x="713" y="875"/>
                  </a:lnTo>
                  <a:lnTo>
                    <a:pt x="728" y="879"/>
                  </a:lnTo>
                  <a:lnTo>
                    <a:pt x="743" y="882"/>
                  </a:lnTo>
                  <a:lnTo>
                    <a:pt x="758" y="887"/>
                  </a:lnTo>
                  <a:lnTo>
                    <a:pt x="771" y="890"/>
                  </a:lnTo>
                  <a:lnTo>
                    <a:pt x="787" y="894"/>
                  </a:lnTo>
                  <a:lnTo>
                    <a:pt x="802" y="895"/>
                  </a:lnTo>
                  <a:lnTo>
                    <a:pt x="815" y="899"/>
                  </a:lnTo>
                  <a:lnTo>
                    <a:pt x="830" y="900"/>
                  </a:lnTo>
                  <a:lnTo>
                    <a:pt x="845" y="904"/>
                  </a:lnTo>
                  <a:lnTo>
                    <a:pt x="860" y="905"/>
                  </a:lnTo>
                  <a:lnTo>
                    <a:pt x="872" y="907"/>
                  </a:lnTo>
                  <a:lnTo>
                    <a:pt x="889" y="909"/>
                  </a:lnTo>
                  <a:lnTo>
                    <a:pt x="904" y="911"/>
                  </a:lnTo>
                  <a:lnTo>
                    <a:pt x="917" y="912"/>
                  </a:lnTo>
                  <a:lnTo>
                    <a:pt x="932" y="914"/>
                  </a:lnTo>
                  <a:lnTo>
                    <a:pt x="948" y="914"/>
                  </a:lnTo>
                  <a:lnTo>
                    <a:pt x="961" y="916"/>
                  </a:lnTo>
                  <a:lnTo>
                    <a:pt x="976" y="916"/>
                  </a:lnTo>
                  <a:lnTo>
                    <a:pt x="991" y="917"/>
                  </a:lnTo>
                  <a:lnTo>
                    <a:pt x="1005" y="917"/>
                  </a:lnTo>
                  <a:lnTo>
                    <a:pt x="1020" y="919"/>
                  </a:lnTo>
                  <a:lnTo>
                    <a:pt x="1033" y="919"/>
                  </a:lnTo>
                  <a:lnTo>
                    <a:pt x="1048" y="919"/>
                  </a:lnTo>
                  <a:lnTo>
                    <a:pt x="1063" y="919"/>
                  </a:lnTo>
                  <a:lnTo>
                    <a:pt x="1077" y="919"/>
                  </a:lnTo>
                  <a:lnTo>
                    <a:pt x="1092" y="919"/>
                  </a:lnTo>
                  <a:lnTo>
                    <a:pt x="1107" y="919"/>
                  </a:lnTo>
                  <a:lnTo>
                    <a:pt x="1120" y="919"/>
                  </a:lnTo>
                  <a:lnTo>
                    <a:pt x="1135" y="921"/>
                  </a:lnTo>
                  <a:lnTo>
                    <a:pt x="1150" y="921"/>
                  </a:lnTo>
                  <a:lnTo>
                    <a:pt x="1165" y="921"/>
                  </a:lnTo>
                  <a:lnTo>
                    <a:pt x="1179" y="921"/>
                  </a:lnTo>
                  <a:lnTo>
                    <a:pt x="1192" y="921"/>
                  </a:lnTo>
                  <a:lnTo>
                    <a:pt x="1209" y="921"/>
                  </a:lnTo>
                  <a:lnTo>
                    <a:pt x="1224" y="921"/>
                  </a:lnTo>
                  <a:lnTo>
                    <a:pt x="1236" y="921"/>
                  </a:lnTo>
                  <a:lnTo>
                    <a:pt x="1253" y="921"/>
                  </a:lnTo>
                  <a:lnTo>
                    <a:pt x="1268" y="922"/>
                  </a:lnTo>
                  <a:lnTo>
                    <a:pt x="1281" y="922"/>
                  </a:lnTo>
                  <a:lnTo>
                    <a:pt x="1296" y="922"/>
                  </a:lnTo>
                  <a:lnTo>
                    <a:pt x="1311" y="922"/>
                  </a:lnTo>
                  <a:lnTo>
                    <a:pt x="1325" y="922"/>
                  </a:lnTo>
                  <a:lnTo>
                    <a:pt x="1340" y="922"/>
                  </a:lnTo>
                  <a:lnTo>
                    <a:pt x="1353" y="922"/>
                  </a:lnTo>
                  <a:lnTo>
                    <a:pt x="1368" y="922"/>
                  </a:lnTo>
                  <a:lnTo>
                    <a:pt x="1383" y="922"/>
                  </a:lnTo>
                  <a:lnTo>
                    <a:pt x="1397" y="922"/>
                  </a:lnTo>
                  <a:lnTo>
                    <a:pt x="1412" y="922"/>
                  </a:lnTo>
                  <a:lnTo>
                    <a:pt x="1427" y="922"/>
                  </a:lnTo>
                  <a:lnTo>
                    <a:pt x="1440" y="922"/>
                  </a:lnTo>
                  <a:lnTo>
                    <a:pt x="1456" y="922"/>
                  </a:lnTo>
                  <a:lnTo>
                    <a:pt x="1471" y="922"/>
                  </a:lnTo>
                  <a:lnTo>
                    <a:pt x="1486" y="922"/>
                  </a:lnTo>
                  <a:lnTo>
                    <a:pt x="1499" y="922"/>
                  </a:lnTo>
                  <a:lnTo>
                    <a:pt x="1514" y="922"/>
                  </a:lnTo>
                  <a:lnTo>
                    <a:pt x="1529" y="922"/>
                  </a:lnTo>
                  <a:lnTo>
                    <a:pt x="1544" y="922"/>
                  </a:lnTo>
                  <a:lnTo>
                    <a:pt x="1556" y="922"/>
                  </a:lnTo>
                  <a:lnTo>
                    <a:pt x="1573" y="922"/>
                  </a:lnTo>
                  <a:lnTo>
                    <a:pt x="1588" y="922"/>
                  </a:lnTo>
                  <a:lnTo>
                    <a:pt x="1600" y="922"/>
                  </a:lnTo>
                  <a:lnTo>
                    <a:pt x="1616" y="922"/>
                  </a:lnTo>
                  <a:lnTo>
                    <a:pt x="1632" y="922"/>
                  </a:lnTo>
                  <a:lnTo>
                    <a:pt x="1643" y="922"/>
                  </a:lnTo>
                  <a:lnTo>
                    <a:pt x="1660" y="922"/>
                  </a:lnTo>
                  <a:lnTo>
                    <a:pt x="1675" y="922"/>
                  </a:lnTo>
                  <a:lnTo>
                    <a:pt x="1689" y="922"/>
                  </a:lnTo>
                  <a:lnTo>
                    <a:pt x="1704" y="922"/>
                  </a:lnTo>
                  <a:lnTo>
                    <a:pt x="1717" y="922"/>
                  </a:lnTo>
                  <a:lnTo>
                    <a:pt x="1732" y="922"/>
                  </a:lnTo>
                  <a:lnTo>
                    <a:pt x="1747" y="922"/>
                  </a:lnTo>
                  <a:lnTo>
                    <a:pt x="1761" y="922"/>
                  </a:lnTo>
                </a:path>
              </a:pathLst>
            </a:custGeom>
            <a:noFill/>
            <a:ln w="11113">
              <a:solidFill>
                <a:srgbClr val="000000"/>
              </a:solidFill>
              <a:prstDash val="solid"/>
              <a:round/>
              <a:headEnd/>
              <a:tailEnd/>
            </a:ln>
          </p:spPr>
          <p:txBody>
            <a:bodyPr/>
            <a:lstStyle/>
            <a:p>
              <a:endParaRPr lang="en-US"/>
            </a:p>
          </p:txBody>
        </p:sp>
        <p:sp>
          <p:nvSpPr>
            <p:cNvPr id="53343" name="Freeform 95"/>
            <p:cNvSpPr>
              <a:spLocks/>
            </p:cNvSpPr>
            <p:nvPr/>
          </p:nvSpPr>
          <p:spPr bwMode="auto">
            <a:xfrm>
              <a:off x="665" y="3084"/>
              <a:ext cx="1761" cy="587"/>
            </a:xfrm>
            <a:custGeom>
              <a:avLst/>
              <a:gdLst/>
              <a:ahLst/>
              <a:cxnLst>
                <a:cxn ang="0">
                  <a:pos x="15" y="2"/>
                </a:cxn>
                <a:cxn ang="0">
                  <a:pos x="44" y="7"/>
                </a:cxn>
                <a:cxn ang="0">
                  <a:pos x="74" y="14"/>
                </a:cxn>
                <a:cxn ang="0">
                  <a:pos x="104" y="22"/>
                </a:cxn>
                <a:cxn ang="0">
                  <a:pos x="131" y="34"/>
                </a:cxn>
                <a:cxn ang="0">
                  <a:pos x="161" y="47"/>
                </a:cxn>
                <a:cxn ang="0">
                  <a:pos x="190" y="61"/>
                </a:cxn>
                <a:cxn ang="0">
                  <a:pos x="220" y="78"/>
                </a:cxn>
                <a:cxn ang="0">
                  <a:pos x="248" y="96"/>
                </a:cxn>
                <a:cxn ang="0">
                  <a:pos x="277" y="114"/>
                </a:cxn>
                <a:cxn ang="0">
                  <a:pos x="307" y="135"/>
                </a:cxn>
                <a:cxn ang="0">
                  <a:pos x="336" y="155"/>
                </a:cxn>
                <a:cxn ang="0">
                  <a:pos x="364" y="177"/>
                </a:cxn>
                <a:cxn ang="0">
                  <a:pos x="393" y="195"/>
                </a:cxn>
                <a:cxn ang="0">
                  <a:pos x="423" y="217"/>
                </a:cxn>
                <a:cxn ang="0">
                  <a:pos x="451" y="235"/>
                </a:cxn>
                <a:cxn ang="0">
                  <a:pos x="481" y="255"/>
                </a:cxn>
                <a:cxn ang="0">
                  <a:pos x="510" y="274"/>
                </a:cxn>
                <a:cxn ang="0">
                  <a:pos x="540" y="292"/>
                </a:cxn>
                <a:cxn ang="0">
                  <a:pos x="569" y="309"/>
                </a:cxn>
                <a:cxn ang="0">
                  <a:pos x="597" y="327"/>
                </a:cxn>
                <a:cxn ang="0">
                  <a:pos x="627" y="341"/>
                </a:cxn>
                <a:cxn ang="0">
                  <a:pos x="656" y="358"/>
                </a:cxn>
                <a:cxn ang="0">
                  <a:pos x="684" y="373"/>
                </a:cxn>
                <a:cxn ang="0">
                  <a:pos x="713" y="384"/>
                </a:cxn>
                <a:cxn ang="0">
                  <a:pos x="743" y="398"/>
                </a:cxn>
                <a:cxn ang="0">
                  <a:pos x="771" y="410"/>
                </a:cxn>
                <a:cxn ang="0">
                  <a:pos x="802" y="420"/>
                </a:cxn>
                <a:cxn ang="0">
                  <a:pos x="830" y="431"/>
                </a:cxn>
                <a:cxn ang="0">
                  <a:pos x="860" y="441"/>
                </a:cxn>
                <a:cxn ang="0">
                  <a:pos x="889" y="451"/>
                </a:cxn>
                <a:cxn ang="0">
                  <a:pos x="917" y="458"/>
                </a:cxn>
                <a:cxn ang="0">
                  <a:pos x="948" y="468"/>
                </a:cxn>
                <a:cxn ang="0">
                  <a:pos x="976" y="475"/>
                </a:cxn>
                <a:cxn ang="0">
                  <a:pos x="1005" y="483"/>
                </a:cxn>
                <a:cxn ang="0">
                  <a:pos x="1033" y="490"/>
                </a:cxn>
                <a:cxn ang="0">
                  <a:pos x="1063" y="497"/>
                </a:cxn>
                <a:cxn ang="0">
                  <a:pos x="1092" y="502"/>
                </a:cxn>
                <a:cxn ang="0">
                  <a:pos x="1120" y="508"/>
                </a:cxn>
                <a:cxn ang="0">
                  <a:pos x="1150" y="514"/>
                </a:cxn>
                <a:cxn ang="0">
                  <a:pos x="1179" y="519"/>
                </a:cxn>
                <a:cxn ang="0">
                  <a:pos x="1209" y="524"/>
                </a:cxn>
                <a:cxn ang="0">
                  <a:pos x="1236" y="530"/>
                </a:cxn>
                <a:cxn ang="0">
                  <a:pos x="1268" y="535"/>
                </a:cxn>
                <a:cxn ang="0">
                  <a:pos x="1296" y="539"/>
                </a:cxn>
                <a:cxn ang="0">
                  <a:pos x="1325" y="542"/>
                </a:cxn>
                <a:cxn ang="0">
                  <a:pos x="1353" y="545"/>
                </a:cxn>
                <a:cxn ang="0">
                  <a:pos x="1383" y="550"/>
                </a:cxn>
                <a:cxn ang="0">
                  <a:pos x="1412" y="554"/>
                </a:cxn>
                <a:cxn ang="0">
                  <a:pos x="1440" y="557"/>
                </a:cxn>
                <a:cxn ang="0">
                  <a:pos x="1471" y="560"/>
                </a:cxn>
                <a:cxn ang="0">
                  <a:pos x="1499" y="564"/>
                </a:cxn>
                <a:cxn ang="0">
                  <a:pos x="1529" y="567"/>
                </a:cxn>
                <a:cxn ang="0">
                  <a:pos x="1556" y="571"/>
                </a:cxn>
                <a:cxn ang="0">
                  <a:pos x="1588" y="572"/>
                </a:cxn>
                <a:cxn ang="0">
                  <a:pos x="1616" y="576"/>
                </a:cxn>
                <a:cxn ang="0">
                  <a:pos x="1643" y="579"/>
                </a:cxn>
                <a:cxn ang="0">
                  <a:pos x="1675" y="579"/>
                </a:cxn>
                <a:cxn ang="0">
                  <a:pos x="1704" y="582"/>
                </a:cxn>
                <a:cxn ang="0">
                  <a:pos x="1732" y="584"/>
                </a:cxn>
                <a:cxn ang="0">
                  <a:pos x="1761" y="587"/>
                </a:cxn>
              </a:cxnLst>
              <a:rect l="0" t="0" r="r" b="b"/>
              <a:pathLst>
                <a:path w="1761" h="587">
                  <a:moveTo>
                    <a:pt x="0" y="0"/>
                  </a:moveTo>
                  <a:lnTo>
                    <a:pt x="15" y="2"/>
                  </a:lnTo>
                  <a:lnTo>
                    <a:pt x="29" y="6"/>
                  </a:lnTo>
                  <a:lnTo>
                    <a:pt x="44" y="7"/>
                  </a:lnTo>
                  <a:lnTo>
                    <a:pt x="59" y="11"/>
                  </a:lnTo>
                  <a:lnTo>
                    <a:pt x="74" y="14"/>
                  </a:lnTo>
                  <a:lnTo>
                    <a:pt x="87" y="17"/>
                  </a:lnTo>
                  <a:lnTo>
                    <a:pt x="104" y="22"/>
                  </a:lnTo>
                  <a:lnTo>
                    <a:pt x="118" y="27"/>
                  </a:lnTo>
                  <a:lnTo>
                    <a:pt x="131" y="34"/>
                  </a:lnTo>
                  <a:lnTo>
                    <a:pt x="146" y="41"/>
                  </a:lnTo>
                  <a:lnTo>
                    <a:pt x="161" y="47"/>
                  </a:lnTo>
                  <a:lnTo>
                    <a:pt x="176" y="54"/>
                  </a:lnTo>
                  <a:lnTo>
                    <a:pt x="190" y="61"/>
                  </a:lnTo>
                  <a:lnTo>
                    <a:pt x="205" y="69"/>
                  </a:lnTo>
                  <a:lnTo>
                    <a:pt x="220" y="78"/>
                  </a:lnTo>
                  <a:lnTo>
                    <a:pt x="233" y="88"/>
                  </a:lnTo>
                  <a:lnTo>
                    <a:pt x="248" y="96"/>
                  </a:lnTo>
                  <a:lnTo>
                    <a:pt x="263" y="104"/>
                  </a:lnTo>
                  <a:lnTo>
                    <a:pt x="277" y="114"/>
                  </a:lnTo>
                  <a:lnTo>
                    <a:pt x="292" y="125"/>
                  </a:lnTo>
                  <a:lnTo>
                    <a:pt x="307" y="135"/>
                  </a:lnTo>
                  <a:lnTo>
                    <a:pt x="320" y="145"/>
                  </a:lnTo>
                  <a:lnTo>
                    <a:pt x="336" y="155"/>
                  </a:lnTo>
                  <a:lnTo>
                    <a:pt x="349" y="165"/>
                  </a:lnTo>
                  <a:lnTo>
                    <a:pt x="364" y="177"/>
                  </a:lnTo>
                  <a:lnTo>
                    <a:pt x="379" y="185"/>
                  </a:lnTo>
                  <a:lnTo>
                    <a:pt x="393" y="195"/>
                  </a:lnTo>
                  <a:lnTo>
                    <a:pt x="408" y="207"/>
                  </a:lnTo>
                  <a:lnTo>
                    <a:pt x="423" y="217"/>
                  </a:lnTo>
                  <a:lnTo>
                    <a:pt x="438" y="225"/>
                  </a:lnTo>
                  <a:lnTo>
                    <a:pt x="451" y="235"/>
                  </a:lnTo>
                  <a:lnTo>
                    <a:pt x="466" y="247"/>
                  </a:lnTo>
                  <a:lnTo>
                    <a:pt x="481" y="255"/>
                  </a:lnTo>
                  <a:lnTo>
                    <a:pt x="495" y="265"/>
                  </a:lnTo>
                  <a:lnTo>
                    <a:pt x="510" y="274"/>
                  </a:lnTo>
                  <a:lnTo>
                    <a:pt x="525" y="284"/>
                  </a:lnTo>
                  <a:lnTo>
                    <a:pt x="540" y="292"/>
                  </a:lnTo>
                  <a:lnTo>
                    <a:pt x="554" y="301"/>
                  </a:lnTo>
                  <a:lnTo>
                    <a:pt x="569" y="309"/>
                  </a:lnTo>
                  <a:lnTo>
                    <a:pt x="584" y="317"/>
                  </a:lnTo>
                  <a:lnTo>
                    <a:pt x="597" y="327"/>
                  </a:lnTo>
                  <a:lnTo>
                    <a:pt x="612" y="336"/>
                  </a:lnTo>
                  <a:lnTo>
                    <a:pt x="627" y="341"/>
                  </a:lnTo>
                  <a:lnTo>
                    <a:pt x="641" y="349"/>
                  </a:lnTo>
                  <a:lnTo>
                    <a:pt x="656" y="358"/>
                  </a:lnTo>
                  <a:lnTo>
                    <a:pt x="669" y="364"/>
                  </a:lnTo>
                  <a:lnTo>
                    <a:pt x="684" y="373"/>
                  </a:lnTo>
                  <a:lnTo>
                    <a:pt x="699" y="378"/>
                  </a:lnTo>
                  <a:lnTo>
                    <a:pt x="713" y="384"/>
                  </a:lnTo>
                  <a:lnTo>
                    <a:pt x="728" y="391"/>
                  </a:lnTo>
                  <a:lnTo>
                    <a:pt x="743" y="398"/>
                  </a:lnTo>
                  <a:lnTo>
                    <a:pt x="758" y="403"/>
                  </a:lnTo>
                  <a:lnTo>
                    <a:pt x="771" y="410"/>
                  </a:lnTo>
                  <a:lnTo>
                    <a:pt x="787" y="416"/>
                  </a:lnTo>
                  <a:lnTo>
                    <a:pt x="802" y="420"/>
                  </a:lnTo>
                  <a:lnTo>
                    <a:pt x="815" y="426"/>
                  </a:lnTo>
                  <a:lnTo>
                    <a:pt x="830" y="431"/>
                  </a:lnTo>
                  <a:lnTo>
                    <a:pt x="845" y="436"/>
                  </a:lnTo>
                  <a:lnTo>
                    <a:pt x="860" y="441"/>
                  </a:lnTo>
                  <a:lnTo>
                    <a:pt x="872" y="446"/>
                  </a:lnTo>
                  <a:lnTo>
                    <a:pt x="889" y="451"/>
                  </a:lnTo>
                  <a:lnTo>
                    <a:pt x="904" y="455"/>
                  </a:lnTo>
                  <a:lnTo>
                    <a:pt x="917" y="458"/>
                  </a:lnTo>
                  <a:lnTo>
                    <a:pt x="932" y="463"/>
                  </a:lnTo>
                  <a:lnTo>
                    <a:pt x="948" y="468"/>
                  </a:lnTo>
                  <a:lnTo>
                    <a:pt x="961" y="472"/>
                  </a:lnTo>
                  <a:lnTo>
                    <a:pt x="976" y="475"/>
                  </a:lnTo>
                  <a:lnTo>
                    <a:pt x="991" y="478"/>
                  </a:lnTo>
                  <a:lnTo>
                    <a:pt x="1005" y="483"/>
                  </a:lnTo>
                  <a:lnTo>
                    <a:pt x="1020" y="487"/>
                  </a:lnTo>
                  <a:lnTo>
                    <a:pt x="1033" y="490"/>
                  </a:lnTo>
                  <a:lnTo>
                    <a:pt x="1048" y="493"/>
                  </a:lnTo>
                  <a:lnTo>
                    <a:pt x="1063" y="497"/>
                  </a:lnTo>
                  <a:lnTo>
                    <a:pt x="1077" y="498"/>
                  </a:lnTo>
                  <a:lnTo>
                    <a:pt x="1092" y="502"/>
                  </a:lnTo>
                  <a:lnTo>
                    <a:pt x="1107" y="505"/>
                  </a:lnTo>
                  <a:lnTo>
                    <a:pt x="1120" y="508"/>
                  </a:lnTo>
                  <a:lnTo>
                    <a:pt x="1135" y="512"/>
                  </a:lnTo>
                  <a:lnTo>
                    <a:pt x="1150" y="514"/>
                  </a:lnTo>
                  <a:lnTo>
                    <a:pt x="1165" y="517"/>
                  </a:lnTo>
                  <a:lnTo>
                    <a:pt x="1179" y="519"/>
                  </a:lnTo>
                  <a:lnTo>
                    <a:pt x="1192" y="522"/>
                  </a:lnTo>
                  <a:lnTo>
                    <a:pt x="1209" y="524"/>
                  </a:lnTo>
                  <a:lnTo>
                    <a:pt x="1224" y="527"/>
                  </a:lnTo>
                  <a:lnTo>
                    <a:pt x="1236" y="530"/>
                  </a:lnTo>
                  <a:lnTo>
                    <a:pt x="1253" y="532"/>
                  </a:lnTo>
                  <a:lnTo>
                    <a:pt x="1268" y="535"/>
                  </a:lnTo>
                  <a:lnTo>
                    <a:pt x="1281" y="537"/>
                  </a:lnTo>
                  <a:lnTo>
                    <a:pt x="1296" y="539"/>
                  </a:lnTo>
                  <a:lnTo>
                    <a:pt x="1311" y="539"/>
                  </a:lnTo>
                  <a:lnTo>
                    <a:pt x="1325" y="542"/>
                  </a:lnTo>
                  <a:lnTo>
                    <a:pt x="1340" y="544"/>
                  </a:lnTo>
                  <a:lnTo>
                    <a:pt x="1353" y="545"/>
                  </a:lnTo>
                  <a:lnTo>
                    <a:pt x="1368" y="549"/>
                  </a:lnTo>
                  <a:lnTo>
                    <a:pt x="1383" y="550"/>
                  </a:lnTo>
                  <a:lnTo>
                    <a:pt x="1397" y="552"/>
                  </a:lnTo>
                  <a:lnTo>
                    <a:pt x="1412" y="554"/>
                  </a:lnTo>
                  <a:lnTo>
                    <a:pt x="1427" y="555"/>
                  </a:lnTo>
                  <a:lnTo>
                    <a:pt x="1440" y="557"/>
                  </a:lnTo>
                  <a:lnTo>
                    <a:pt x="1456" y="559"/>
                  </a:lnTo>
                  <a:lnTo>
                    <a:pt x="1471" y="560"/>
                  </a:lnTo>
                  <a:lnTo>
                    <a:pt x="1486" y="562"/>
                  </a:lnTo>
                  <a:lnTo>
                    <a:pt x="1499" y="564"/>
                  </a:lnTo>
                  <a:lnTo>
                    <a:pt x="1514" y="565"/>
                  </a:lnTo>
                  <a:lnTo>
                    <a:pt x="1529" y="567"/>
                  </a:lnTo>
                  <a:lnTo>
                    <a:pt x="1544" y="569"/>
                  </a:lnTo>
                  <a:lnTo>
                    <a:pt x="1556" y="571"/>
                  </a:lnTo>
                  <a:lnTo>
                    <a:pt x="1573" y="572"/>
                  </a:lnTo>
                  <a:lnTo>
                    <a:pt x="1588" y="572"/>
                  </a:lnTo>
                  <a:lnTo>
                    <a:pt x="1600" y="574"/>
                  </a:lnTo>
                  <a:lnTo>
                    <a:pt x="1616" y="576"/>
                  </a:lnTo>
                  <a:lnTo>
                    <a:pt x="1632" y="577"/>
                  </a:lnTo>
                  <a:lnTo>
                    <a:pt x="1643" y="579"/>
                  </a:lnTo>
                  <a:lnTo>
                    <a:pt x="1660" y="579"/>
                  </a:lnTo>
                  <a:lnTo>
                    <a:pt x="1675" y="579"/>
                  </a:lnTo>
                  <a:lnTo>
                    <a:pt x="1689" y="581"/>
                  </a:lnTo>
                  <a:lnTo>
                    <a:pt x="1704" y="582"/>
                  </a:lnTo>
                  <a:lnTo>
                    <a:pt x="1717" y="582"/>
                  </a:lnTo>
                  <a:lnTo>
                    <a:pt x="1732" y="584"/>
                  </a:lnTo>
                  <a:lnTo>
                    <a:pt x="1747" y="586"/>
                  </a:lnTo>
                  <a:lnTo>
                    <a:pt x="1761" y="587"/>
                  </a:lnTo>
                </a:path>
              </a:pathLst>
            </a:custGeom>
            <a:noFill/>
            <a:ln w="11113">
              <a:solidFill>
                <a:srgbClr val="000000"/>
              </a:solidFill>
              <a:prstDash val="solid"/>
              <a:round/>
              <a:headEnd/>
              <a:tailEnd/>
            </a:ln>
          </p:spPr>
          <p:txBody>
            <a:bodyPr/>
            <a:lstStyle/>
            <a:p>
              <a:endParaRPr lang="en-US"/>
            </a:p>
          </p:txBody>
        </p:sp>
        <p:sp>
          <p:nvSpPr>
            <p:cNvPr id="53344" name="Rectangle 96"/>
            <p:cNvSpPr>
              <a:spLocks noChangeArrowheads="1"/>
            </p:cNvSpPr>
            <p:nvPr/>
          </p:nvSpPr>
          <p:spPr bwMode="auto">
            <a:xfrm>
              <a:off x="888" y="2749"/>
              <a:ext cx="188" cy="111"/>
            </a:xfrm>
            <a:prstGeom prst="rect">
              <a:avLst/>
            </a:prstGeom>
            <a:solidFill>
              <a:srgbClr val="FFFFFF"/>
            </a:solidFill>
            <a:ln w="9525">
              <a:noFill/>
              <a:miter lim="800000"/>
              <a:headEnd/>
              <a:tailEnd/>
            </a:ln>
          </p:spPr>
          <p:txBody>
            <a:bodyPr/>
            <a:lstStyle/>
            <a:p>
              <a:endParaRPr lang="en-US"/>
            </a:p>
          </p:txBody>
        </p:sp>
        <p:sp>
          <p:nvSpPr>
            <p:cNvPr id="53345" name="Freeform 97"/>
            <p:cNvSpPr>
              <a:spLocks/>
            </p:cNvSpPr>
            <p:nvPr/>
          </p:nvSpPr>
          <p:spPr bwMode="auto">
            <a:xfrm>
              <a:off x="890" y="2768"/>
              <a:ext cx="38" cy="48"/>
            </a:xfrm>
            <a:custGeom>
              <a:avLst/>
              <a:gdLst/>
              <a:ahLst/>
              <a:cxnLst>
                <a:cxn ang="0">
                  <a:pos x="17" y="0"/>
                </a:cxn>
                <a:cxn ang="0">
                  <a:pos x="12" y="1"/>
                </a:cxn>
                <a:cxn ang="0">
                  <a:pos x="7" y="5"/>
                </a:cxn>
                <a:cxn ang="0">
                  <a:pos x="3" y="10"/>
                </a:cxn>
                <a:cxn ang="0">
                  <a:pos x="0" y="18"/>
                </a:cxn>
                <a:cxn ang="0">
                  <a:pos x="2" y="18"/>
                </a:cxn>
                <a:cxn ang="0">
                  <a:pos x="5" y="13"/>
                </a:cxn>
                <a:cxn ang="0">
                  <a:pos x="7" y="10"/>
                </a:cxn>
                <a:cxn ang="0">
                  <a:pos x="10" y="10"/>
                </a:cxn>
                <a:cxn ang="0">
                  <a:pos x="18" y="10"/>
                </a:cxn>
                <a:cxn ang="0">
                  <a:pos x="17" y="20"/>
                </a:cxn>
                <a:cxn ang="0">
                  <a:pos x="17" y="35"/>
                </a:cxn>
                <a:cxn ang="0">
                  <a:pos x="17" y="40"/>
                </a:cxn>
                <a:cxn ang="0">
                  <a:pos x="18" y="45"/>
                </a:cxn>
                <a:cxn ang="0">
                  <a:pos x="22" y="48"/>
                </a:cxn>
                <a:cxn ang="0">
                  <a:pos x="23" y="48"/>
                </a:cxn>
                <a:cxn ang="0">
                  <a:pos x="27" y="48"/>
                </a:cxn>
                <a:cxn ang="0">
                  <a:pos x="30" y="48"/>
                </a:cxn>
                <a:cxn ang="0">
                  <a:pos x="33" y="45"/>
                </a:cxn>
                <a:cxn ang="0">
                  <a:pos x="35" y="42"/>
                </a:cxn>
                <a:cxn ang="0">
                  <a:pos x="35" y="33"/>
                </a:cxn>
                <a:cxn ang="0">
                  <a:pos x="33" y="33"/>
                </a:cxn>
                <a:cxn ang="0">
                  <a:pos x="32" y="38"/>
                </a:cxn>
                <a:cxn ang="0">
                  <a:pos x="32" y="40"/>
                </a:cxn>
                <a:cxn ang="0">
                  <a:pos x="28" y="40"/>
                </a:cxn>
                <a:cxn ang="0">
                  <a:pos x="25" y="40"/>
                </a:cxn>
                <a:cxn ang="0">
                  <a:pos x="23" y="38"/>
                </a:cxn>
                <a:cxn ang="0">
                  <a:pos x="23" y="35"/>
                </a:cxn>
                <a:cxn ang="0">
                  <a:pos x="22" y="30"/>
                </a:cxn>
                <a:cxn ang="0">
                  <a:pos x="23" y="10"/>
                </a:cxn>
                <a:cxn ang="0">
                  <a:pos x="38" y="10"/>
                </a:cxn>
                <a:cxn ang="0">
                  <a:pos x="38" y="0"/>
                </a:cxn>
                <a:cxn ang="0">
                  <a:pos x="17" y="0"/>
                </a:cxn>
              </a:cxnLst>
              <a:rect l="0" t="0" r="r" b="b"/>
              <a:pathLst>
                <a:path w="38" h="48">
                  <a:moveTo>
                    <a:pt x="17" y="0"/>
                  </a:moveTo>
                  <a:lnTo>
                    <a:pt x="12" y="1"/>
                  </a:lnTo>
                  <a:lnTo>
                    <a:pt x="7" y="5"/>
                  </a:lnTo>
                  <a:lnTo>
                    <a:pt x="3" y="10"/>
                  </a:lnTo>
                  <a:lnTo>
                    <a:pt x="0" y="18"/>
                  </a:lnTo>
                  <a:lnTo>
                    <a:pt x="2" y="18"/>
                  </a:lnTo>
                  <a:lnTo>
                    <a:pt x="5" y="13"/>
                  </a:lnTo>
                  <a:lnTo>
                    <a:pt x="7" y="10"/>
                  </a:lnTo>
                  <a:lnTo>
                    <a:pt x="10" y="10"/>
                  </a:lnTo>
                  <a:lnTo>
                    <a:pt x="18" y="10"/>
                  </a:lnTo>
                  <a:lnTo>
                    <a:pt x="17" y="20"/>
                  </a:lnTo>
                  <a:lnTo>
                    <a:pt x="17" y="35"/>
                  </a:lnTo>
                  <a:lnTo>
                    <a:pt x="17" y="40"/>
                  </a:lnTo>
                  <a:lnTo>
                    <a:pt x="18" y="45"/>
                  </a:lnTo>
                  <a:lnTo>
                    <a:pt x="22" y="48"/>
                  </a:lnTo>
                  <a:lnTo>
                    <a:pt x="23" y="48"/>
                  </a:lnTo>
                  <a:lnTo>
                    <a:pt x="27" y="48"/>
                  </a:lnTo>
                  <a:lnTo>
                    <a:pt x="30" y="48"/>
                  </a:lnTo>
                  <a:lnTo>
                    <a:pt x="33" y="45"/>
                  </a:lnTo>
                  <a:lnTo>
                    <a:pt x="35" y="42"/>
                  </a:lnTo>
                  <a:lnTo>
                    <a:pt x="35" y="33"/>
                  </a:lnTo>
                  <a:lnTo>
                    <a:pt x="33" y="33"/>
                  </a:lnTo>
                  <a:lnTo>
                    <a:pt x="32" y="38"/>
                  </a:lnTo>
                  <a:lnTo>
                    <a:pt x="32" y="40"/>
                  </a:lnTo>
                  <a:lnTo>
                    <a:pt x="28" y="40"/>
                  </a:lnTo>
                  <a:lnTo>
                    <a:pt x="25" y="40"/>
                  </a:lnTo>
                  <a:lnTo>
                    <a:pt x="23" y="38"/>
                  </a:lnTo>
                  <a:lnTo>
                    <a:pt x="23" y="35"/>
                  </a:lnTo>
                  <a:lnTo>
                    <a:pt x="22" y="30"/>
                  </a:lnTo>
                  <a:lnTo>
                    <a:pt x="23" y="10"/>
                  </a:lnTo>
                  <a:lnTo>
                    <a:pt x="38" y="10"/>
                  </a:lnTo>
                  <a:lnTo>
                    <a:pt x="38" y="0"/>
                  </a:lnTo>
                  <a:lnTo>
                    <a:pt x="17" y="0"/>
                  </a:lnTo>
                  <a:close/>
                </a:path>
              </a:pathLst>
            </a:custGeom>
            <a:solidFill>
              <a:srgbClr val="000000"/>
            </a:solidFill>
            <a:ln w="9525">
              <a:noFill/>
              <a:round/>
              <a:headEnd/>
              <a:tailEnd/>
            </a:ln>
          </p:spPr>
          <p:txBody>
            <a:bodyPr/>
            <a:lstStyle/>
            <a:p>
              <a:endParaRPr lang="en-US"/>
            </a:p>
          </p:txBody>
        </p:sp>
        <p:sp>
          <p:nvSpPr>
            <p:cNvPr id="53346" name="Freeform 98"/>
            <p:cNvSpPr>
              <a:spLocks/>
            </p:cNvSpPr>
            <p:nvPr/>
          </p:nvSpPr>
          <p:spPr bwMode="auto">
            <a:xfrm>
              <a:off x="935" y="2798"/>
              <a:ext cx="29" cy="48"/>
            </a:xfrm>
            <a:custGeom>
              <a:avLst/>
              <a:gdLst/>
              <a:ahLst/>
              <a:cxnLst>
                <a:cxn ang="0">
                  <a:pos x="0" y="48"/>
                </a:cxn>
                <a:cxn ang="0">
                  <a:pos x="5" y="48"/>
                </a:cxn>
                <a:cxn ang="0">
                  <a:pos x="5" y="30"/>
                </a:cxn>
                <a:cxn ang="0">
                  <a:pos x="7" y="23"/>
                </a:cxn>
                <a:cxn ang="0">
                  <a:pos x="9" y="20"/>
                </a:cxn>
                <a:cxn ang="0">
                  <a:pos x="12" y="18"/>
                </a:cxn>
                <a:cxn ang="0">
                  <a:pos x="15" y="17"/>
                </a:cxn>
                <a:cxn ang="0">
                  <a:pos x="19" y="18"/>
                </a:cxn>
                <a:cxn ang="0">
                  <a:pos x="22" y="20"/>
                </a:cxn>
                <a:cxn ang="0">
                  <a:pos x="22" y="25"/>
                </a:cxn>
                <a:cxn ang="0">
                  <a:pos x="22" y="48"/>
                </a:cxn>
                <a:cxn ang="0">
                  <a:pos x="29" y="48"/>
                </a:cxn>
                <a:cxn ang="0">
                  <a:pos x="29" y="25"/>
                </a:cxn>
                <a:cxn ang="0">
                  <a:pos x="27" y="17"/>
                </a:cxn>
                <a:cxn ang="0">
                  <a:pos x="24" y="13"/>
                </a:cxn>
                <a:cxn ang="0">
                  <a:pos x="17" y="12"/>
                </a:cxn>
                <a:cxn ang="0">
                  <a:pos x="14" y="12"/>
                </a:cxn>
                <a:cxn ang="0">
                  <a:pos x="10" y="13"/>
                </a:cxn>
                <a:cxn ang="0">
                  <a:pos x="5" y="18"/>
                </a:cxn>
                <a:cxn ang="0">
                  <a:pos x="5" y="0"/>
                </a:cxn>
                <a:cxn ang="0">
                  <a:pos x="0" y="0"/>
                </a:cxn>
                <a:cxn ang="0">
                  <a:pos x="0" y="47"/>
                </a:cxn>
                <a:cxn ang="0">
                  <a:pos x="0" y="48"/>
                </a:cxn>
              </a:cxnLst>
              <a:rect l="0" t="0" r="r" b="b"/>
              <a:pathLst>
                <a:path w="29" h="48">
                  <a:moveTo>
                    <a:pt x="0" y="48"/>
                  </a:moveTo>
                  <a:lnTo>
                    <a:pt x="5" y="48"/>
                  </a:lnTo>
                  <a:lnTo>
                    <a:pt x="5" y="30"/>
                  </a:lnTo>
                  <a:lnTo>
                    <a:pt x="7" y="23"/>
                  </a:lnTo>
                  <a:lnTo>
                    <a:pt x="9" y="20"/>
                  </a:lnTo>
                  <a:lnTo>
                    <a:pt x="12" y="18"/>
                  </a:lnTo>
                  <a:lnTo>
                    <a:pt x="15" y="17"/>
                  </a:lnTo>
                  <a:lnTo>
                    <a:pt x="19" y="18"/>
                  </a:lnTo>
                  <a:lnTo>
                    <a:pt x="22" y="20"/>
                  </a:lnTo>
                  <a:lnTo>
                    <a:pt x="22" y="25"/>
                  </a:lnTo>
                  <a:lnTo>
                    <a:pt x="22" y="48"/>
                  </a:lnTo>
                  <a:lnTo>
                    <a:pt x="29" y="48"/>
                  </a:lnTo>
                  <a:lnTo>
                    <a:pt x="29" y="25"/>
                  </a:lnTo>
                  <a:lnTo>
                    <a:pt x="27" y="17"/>
                  </a:lnTo>
                  <a:lnTo>
                    <a:pt x="24" y="13"/>
                  </a:lnTo>
                  <a:lnTo>
                    <a:pt x="17" y="12"/>
                  </a:lnTo>
                  <a:lnTo>
                    <a:pt x="14" y="12"/>
                  </a:lnTo>
                  <a:lnTo>
                    <a:pt x="10" y="13"/>
                  </a:lnTo>
                  <a:lnTo>
                    <a:pt x="5" y="18"/>
                  </a:lnTo>
                  <a:lnTo>
                    <a:pt x="5" y="0"/>
                  </a:lnTo>
                  <a:lnTo>
                    <a:pt x="0" y="0"/>
                  </a:lnTo>
                  <a:lnTo>
                    <a:pt x="0" y="47"/>
                  </a:lnTo>
                  <a:lnTo>
                    <a:pt x="0" y="48"/>
                  </a:lnTo>
                  <a:close/>
                </a:path>
              </a:pathLst>
            </a:custGeom>
            <a:solidFill>
              <a:srgbClr val="000000"/>
            </a:solidFill>
            <a:ln w="9525">
              <a:noFill/>
              <a:round/>
              <a:headEnd/>
              <a:tailEnd/>
            </a:ln>
          </p:spPr>
          <p:txBody>
            <a:bodyPr/>
            <a:lstStyle/>
            <a:p>
              <a:endParaRPr lang="en-US"/>
            </a:p>
          </p:txBody>
        </p:sp>
        <p:sp>
          <p:nvSpPr>
            <p:cNvPr id="53347" name="Freeform 99"/>
            <p:cNvSpPr>
              <a:spLocks/>
            </p:cNvSpPr>
            <p:nvPr/>
          </p:nvSpPr>
          <p:spPr bwMode="auto">
            <a:xfrm>
              <a:off x="972" y="2747"/>
              <a:ext cx="70" cy="88"/>
            </a:xfrm>
            <a:custGeom>
              <a:avLst/>
              <a:gdLst/>
              <a:ahLst/>
              <a:cxnLst>
                <a:cxn ang="0">
                  <a:pos x="17" y="0"/>
                </a:cxn>
                <a:cxn ang="0">
                  <a:pos x="5" y="21"/>
                </a:cxn>
                <a:cxn ang="0">
                  <a:pos x="2" y="31"/>
                </a:cxn>
                <a:cxn ang="0">
                  <a:pos x="0" y="44"/>
                </a:cxn>
                <a:cxn ang="0">
                  <a:pos x="2" y="52"/>
                </a:cxn>
                <a:cxn ang="0">
                  <a:pos x="5" y="66"/>
                </a:cxn>
                <a:cxn ang="0">
                  <a:pos x="8" y="74"/>
                </a:cxn>
                <a:cxn ang="0">
                  <a:pos x="17" y="88"/>
                </a:cxn>
                <a:cxn ang="0">
                  <a:pos x="22" y="88"/>
                </a:cxn>
                <a:cxn ang="0">
                  <a:pos x="13" y="68"/>
                </a:cxn>
                <a:cxn ang="0">
                  <a:pos x="10" y="56"/>
                </a:cxn>
                <a:cxn ang="0">
                  <a:pos x="10" y="44"/>
                </a:cxn>
                <a:cxn ang="0">
                  <a:pos x="10" y="31"/>
                </a:cxn>
                <a:cxn ang="0">
                  <a:pos x="13" y="21"/>
                </a:cxn>
                <a:cxn ang="0">
                  <a:pos x="22" y="0"/>
                </a:cxn>
                <a:cxn ang="0">
                  <a:pos x="18" y="0"/>
                </a:cxn>
                <a:cxn ang="0">
                  <a:pos x="17" y="0"/>
                </a:cxn>
                <a:cxn ang="0">
                  <a:pos x="25" y="19"/>
                </a:cxn>
                <a:cxn ang="0">
                  <a:pos x="44" y="68"/>
                </a:cxn>
                <a:cxn ang="0">
                  <a:pos x="54" y="68"/>
                </a:cxn>
                <a:cxn ang="0">
                  <a:pos x="70" y="19"/>
                </a:cxn>
                <a:cxn ang="0">
                  <a:pos x="62" y="19"/>
                </a:cxn>
                <a:cxn ang="0">
                  <a:pos x="49" y="59"/>
                </a:cxn>
                <a:cxn ang="0">
                  <a:pos x="35" y="19"/>
                </a:cxn>
                <a:cxn ang="0">
                  <a:pos x="25" y="19"/>
                </a:cxn>
                <a:cxn ang="0">
                  <a:pos x="17" y="0"/>
                </a:cxn>
              </a:cxnLst>
              <a:rect l="0" t="0" r="r" b="b"/>
              <a:pathLst>
                <a:path w="70" h="88">
                  <a:moveTo>
                    <a:pt x="17" y="0"/>
                  </a:moveTo>
                  <a:lnTo>
                    <a:pt x="5" y="21"/>
                  </a:lnTo>
                  <a:lnTo>
                    <a:pt x="2" y="31"/>
                  </a:lnTo>
                  <a:lnTo>
                    <a:pt x="0" y="44"/>
                  </a:lnTo>
                  <a:lnTo>
                    <a:pt x="2" y="52"/>
                  </a:lnTo>
                  <a:lnTo>
                    <a:pt x="5" y="66"/>
                  </a:lnTo>
                  <a:lnTo>
                    <a:pt x="8" y="74"/>
                  </a:lnTo>
                  <a:lnTo>
                    <a:pt x="17" y="88"/>
                  </a:lnTo>
                  <a:lnTo>
                    <a:pt x="22" y="88"/>
                  </a:lnTo>
                  <a:lnTo>
                    <a:pt x="13" y="68"/>
                  </a:lnTo>
                  <a:lnTo>
                    <a:pt x="10" y="56"/>
                  </a:lnTo>
                  <a:lnTo>
                    <a:pt x="10" y="44"/>
                  </a:lnTo>
                  <a:lnTo>
                    <a:pt x="10" y="31"/>
                  </a:lnTo>
                  <a:lnTo>
                    <a:pt x="13" y="21"/>
                  </a:lnTo>
                  <a:lnTo>
                    <a:pt x="22" y="0"/>
                  </a:lnTo>
                  <a:lnTo>
                    <a:pt x="18" y="0"/>
                  </a:lnTo>
                  <a:lnTo>
                    <a:pt x="17" y="0"/>
                  </a:lnTo>
                  <a:lnTo>
                    <a:pt x="25" y="19"/>
                  </a:lnTo>
                  <a:lnTo>
                    <a:pt x="44" y="68"/>
                  </a:lnTo>
                  <a:lnTo>
                    <a:pt x="54" y="68"/>
                  </a:lnTo>
                  <a:lnTo>
                    <a:pt x="70" y="19"/>
                  </a:lnTo>
                  <a:lnTo>
                    <a:pt x="62" y="19"/>
                  </a:lnTo>
                  <a:lnTo>
                    <a:pt x="49" y="59"/>
                  </a:lnTo>
                  <a:lnTo>
                    <a:pt x="35" y="19"/>
                  </a:lnTo>
                  <a:lnTo>
                    <a:pt x="25" y="19"/>
                  </a:lnTo>
                  <a:lnTo>
                    <a:pt x="17" y="0"/>
                  </a:lnTo>
                  <a:close/>
                </a:path>
              </a:pathLst>
            </a:custGeom>
            <a:solidFill>
              <a:srgbClr val="000000"/>
            </a:solidFill>
            <a:ln w="9525">
              <a:noFill/>
              <a:round/>
              <a:headEnd/>
              <a:tailEnd/>
            </a:ln>
          </p:spPr>
          <p:txBody>
            <a:bodyPr/>
            <a:lstStyle/>
            <a:p>
              <a:endParaRPr lang="en-US"/>
            </a:p>
          </p:txBody>
        </p:sp>
        <p:sp>
          <p:nvSpPr>
            <p:cNvPr id="53348" name="Freeform 100"/>
            <p:cNvSpPr>
              <a:spLocks/>
            </p:cNvSpPr>
            <p:nvPr/>
          </p:nvSpPr>
          <p:spPr bwMode="auto">
            <a:xfrm>
              <a:off x="1047" y="2747"/>
              <a:ext cx="22" cy="88"/>
            </a:xfrm>
            <a:custGeom>
              <a:avLst/>
              <a:gdLst/>
              <a:ahLst/>
              <a:cxnLst>
                <a:cxn ang="0">
                  <a:pos x="6" y="88"/>
                </a:cxn>
                <a:cxn ang="0">
                  <a:pos x="17" y="68"/>
                </a:cxn>
                <a:cxn ang="0">
                  <a:pos x="21" y="56"/>
                </a:cxn>
                <a:cxn ang="0">
                  <a:pos x="22" y="42"/>
                </a:cxn>
                <a:cxn ang="0">
                  <a:pos x="21" y="32"/>
                </a:cxn>
                <a:cxn ang="0">
                  <a:pos x="17" y="21"/>
                </a:cxn>
                <a:cxn ang="0">
                  <a:pos x="14" y="14"/>
                </a:cxn>
                <a:cxn ang="0">
                  <a:pos x="6" y="0"/>
                </a:cxn>
                <a:cxn ang="0">
                  <a:pos x="0" y="0"/>
                </a:cxn>
                <a:cxn ang="0">
                  <a:pos x="9" y="19"/>
                </a:cxn>
                <a:cxn ang="0">
                  <a:pos x="12" y="31"/>
                </a:cxn>
                <a:cxn ang="0">
                  <a:pos x="12" y="44"/>
                </a:cxn>
                <a:cxn ang="0">
                  <a:pos x="12" y="56"/>
                </a:cxn>
                <a:cxn ang="0">
                  <a:pos x="9" y="66"/>
                </a:cxn>
                <a:cxn ang="0">
                  <a:pos x="0" y="88"/>
                </a:cxn>
                <a:cxn ang="0">
                  <a:pos x="4" y="88"/>
                </a:cxn>
                <a:cxn ang="0">
                  <a:pos x="6" y="88"/>
                </a:cxn>
              </a:cxnLst>
              <a:rect l="0" t="0" r="r" b="b"/>
              <a:pathLst>
                <a:path w="22" h="88">
                  <a:moveTo>
                    <a:pt x="6" y="88"/>
                  </a:moveTo>
                  <a:lnTo>
                    <a:pt x="17" y="68"/>
                  </a:lnTo>
                  <a:lnTo>
                    <a:pt x="21" y="56"/>
                  </a:lnTo>
                  <a:lnTo>
                    <a:pt x="22" y="42"/>
                  </a:lnTo>
                  <a:lnTo>
                    <a:pt x="21" y="32"/>
                  </a:lnTo>
                  <a:lnTo>
                    <a:pt x="17" y="21"/>
                  </a:lnTo>
                  <a:lnTo>
                    <a:pt x="14" y="14"/>
                  </a:lnTo>
                  <a:lnTo>
                    <a:pt x="6" y="0"/>
                  </a:lnTo>
                  <a:lnTo>
                    <a:pt x="0" y="0"/>
                  </a:lnTo>
                  <a:lnTo>
                    <a:pt x="9" y="19"/>
                  </a:lnTo>
                  <a:lnTo>
                    <a:pt x="12" y="31"/>
                  </a:lnTo>
                  <a:lnTo>
                    <a:pt x="12" y="44"/>
                  </a:lnTo>
                  <a:lnTo>
                    <a:pt x="12" y="56"/>
                  </a:lnTo>
                  <a:lnTo>
                    <a:pt x="9" y="66"/>
                  </a:lnTo>
                  <a:lnTo>
                    <a:pt x="0" y="88"/>
                  </a:lnTo>
                  <a:lnTo>
                    <a:pt x="4" y="88"/>
                  </a:lnTo>
                  <a:lnTo>
                    <a:pt x="6" y="88"/>
                  </a:lnTo>
                  <a:close/>
                </a:path>
              </a:pathLst>
            </a:custGeom>
            <a:solidFill>
              <a:srgbClr val="000000"/>
            </a:solidFill>
            <a:ln w="9525">
              <a:noFill/>
              <a:round/>
              <a:headEnd/>
              <a:tailEnd/>
            </a:ln>
          </p:spPr>
          <p:txBody>
            <a:bodyPr/>
            <a:lstStyle/>
            <a:p>
              <a:endParaRPr lang="en-US"/>
            </a:p>
          </p:txBody>
        </p:sp>
        <p:sp>
          <p:nvSpPr>
            <p:cNvPr id="53349" name="Rectangle 101"/>
            <p:cNvSpPr>
              <a:spLocks noChangeArrowheads="1"/>
            </p:cNvSpPr>
            <p:nvPr/>
          </p:nvSpPr>
          <p:spPr bwMode="auto">
            <a:xfrm>
              <a:off x="727" y="3205"/>
              <a:ext cx="186" cy="111"/>
            </a:xfrm>
            <a:prstGeom prst="rect">
              <a:avLst/>
            </a:prstGeom>
            <a:solidFill>
              <a:srgbClr val="FFFFFF"/>
            </a:solidFill>
            <a:ln w="9525">
              <a:noFill/>
              <a:miter lim="800000"/>
              <a:headEnd/>
              <a:tailEnd/>
            </a:ln>
          </p:spPr>
          <p:txBody>
            <a:bodyPr/>
            <a:lstStyle/>
            <a:p>
              <a:endParaRPr lang="en-US"/>
            </a:p>
          </p:txBody>
        </p:sp>
        <p:sp>
          <p:nvSpPr>
            <p:cNvPr id="53350" name="Freeform 102"/>
            <p:cNvSpPr>
              <a:spLocks/>
            </p:cNvSpPr>
            <p:nvPr/>
          </p:nvSpPr>
          <p:spPr bwMode="auto">
            <a:xfrm>
              <a:off x="729" y="3224"/>
              <a:ext cx="39" cy="48"/>
            </a:xfrm>
            <a:custGeom>
              <a:avLst/>
              <a:gdLst/>
              <a:ahLst/>
              <a:cxnLst>
                <a:cxn ang="0">
                  <a:pos x="17" y="0"/>
                </a:cxn>
                <a:cxn ang="0">
                  <a:pos x="12" y="1"/>
                </a:cxn>
                <a:cxn ang="0">
                  <a:pos x="7" y="5"/>
                </a:cxn>
                <a:cxn ang="0">
                  <a:pos x="3" y="10"/>
                </a:cxn>
                <a:cxn ang="0">
                  <a:pos x="0" y="18"/>
                </a:cxn>
                <a:cxn ang="0">
                  <a:pos x="2" y="18"/>
                </a:cxn>
                <a:cxn ang="0">
                  <a:pos x="5" y="11"/>
                </a:cxn>
                <a:cxn ang="0">
                  <a:pos x="7" y="10"/>
                </a:cxn>
                <a:cxn ang="0">
                  <a:pos x="10" y="8"/>
                </a:cxn>
                <a:cxn ang="0">
                  <a:pos x="18" y="8"/>
                </a:cxn>
                <a:cxn ang="0">
                  <a:pos x="17" y="20"/>
                </a:cxn>
                <a:cxn ang="0">
                  <a:pos x="17" y="35"/>
                </a:cxn>
                <a:cxn ang="0">
                  <a:pos x="17" y="40"/>
                </a:cxn>
                <a:cxn ang="0">
                  <a:pos x="18" y="43"/>
                </a:cxn>
                <a:cxn ang="0">
                  <a:pos x="22" y="47"/>
                </a:cxn>
                <a:cxn ang="0">
                  <a:pos x="23" y="48"/>
                </a:cxn>
                <a:cxn ang="0">
                  <a:pos x="27" y="48"/>
                </a:cxn>
                <a:cxn ang="0">
                  <a:pos x="30" y="47"/>
                </a:cxn>
                <a:cxn ang="0">
                  <a:pos x="33" y="45"/>
                </a:cxn>
                <a:cxn ang="0">
                  <a:pos x="35" y="40"/>
                </a:cxn>
                <a:cxn ang="0">
                  <a:pos x="35" y="33"/>
                </a:cxn>
                <a:cxn ang="0">
                  <a:pos x="33" y="33"/>
                </a:cxn>
                <a:cxn ang="0">
                  <a:pos x="32" y="37"/>
                </a:cxn>
                <a:cxn ang="0">
                  <a:pos x="32" y="38"/>
                </a:cxn>
                <a:cxn ang="0">
                  <a:pos x="28" y="40"/>
                </a:cxn>
                <a:cxn ang="0">
                  <a:pos x="25" y="40"/>
                </a:cxn>
                <a:cxn ang="0">
                  <a:pos x="23" y="37"/>
                </a:cxn>
                <a:cxn ang="0">
                  <a:pos x="23" y="33"/>
                </a:cxn>
                <a:cxn ang="0">
                  <a:pos x="22" y="30"/>
                </a:cxn>
                <a:cxn ang="0">
                  <a:pos x="23" y="8"/>
                </a:cxn>
                <a:cxn ang="0">
                  <a:pos x="39" y="8"/>
                </a:cxn>
                <a:cxn ang="0">
                  <a:pos x="39" y="0"/>
                </a:cxn>
                <a:cxn ang="0">
                  <a:pos x="17" y="0"/>
                </a:cxn>
              </a:cxnLst>
              <a:rect l="0" t="0" r="r" b="b"/>
              <a:pathLst>
                <a:path w="39" h="48">
                  <a:moveTo>
                    <a:pt x="17" y="0"/>
                  </a:moveTo>
                  <a:lnTo>
                    <a:pt x="12" y="1"/>
                  </a:lnTo>
                  <a:lnTo>
                    <a:pt x="7" y="5"/>
                  </a:lnTo>
                  <a:lnTo>
                    <a:pt x="3" y="10"/>
                  </a:lnTo>
                  <a:lnTo>
                    <a:pt x="0" y="18"/>
                  </a:lnTo>
                  <a:lnTo>
                    <a:pt x="2" y="18"/>
                  </a:lnTo>
                  <a:lnTo>
                    <a:pt x="5" y="11"/>
                  </a:lnTo>
                  <a:lnTo>
                    <a:pt x="7" y="10"/>
                  </a:lnTo>
                  <a:lnTo>
                    <a:pt x="10" y="8"/>
                  </a:lnTo>
                  <a:lnTo>
                    <a:pt x="18" y="8"/>
                  </a:lnTo>
                  <a:lnTo>
                    <a:pt x="17" y="20"/>
                  </a:lnTo>
                  <a:lnTo>
                    <a:pt x="17" y="35"/>
                  </a:lnTo>
                  <a:lnTo>
                    <a:pt x="17" y="40"/>
                  </a:lnTo>
                  <a:lnTo>
                    <a:pt x="18" y="43"/>
                  </a:lnTo>
                  <a:lnTo>
                    <a:pt x="22" y="47"/>
                  </a:lnTo>
                  <a:lnTo>
                    <a:pt x="23" y="48"/>
                  </a:lnTo>
                  <a:lnTo>
                    <a:pt x="27" y="48"/>
                  </a:lnTo>
                  <a:lnTo>
                    <a:pt x="30" y="47"/>
                  </a:lnTo>
                  <a:lnTo>
                    <a:pt x="33" y="45"/>
                  </a:lnTo>
                  <a:lnTo>
                    <a:pt x="35" y="40"/>
                  </a:lnTo>
                  <a:lnTo>
                    <a:pt x="35" y="33"/>
                  </a:lnTo>
                  <a:lnTo>
                    <a:pt x="33" y="33"/>
                  </a:lnTo>
                  <a:lnTo>
                    <a:pt x="32" y="37"/>
                  </a:lnTo>
                  <a:lnTo>
                    <a:pt x="32" y="38"/>
                  </a:lnTo>
                  <a:lnTo>
                    <a:pt x="28" y="40"/>
                  </a:lnTo>
                  <a:lnTo>
                    <a:pt x="25" y="40"/>
                  </a:lnTo>
                  <a:lnTo>
                    <a:pt x="23" y="37"/>
                  </a:lnTo>
                  <a:lnTo>
                    <a:pt x="23" y="33"/>
                  </a:lnTo>
                  <a:lnTo>
                    <a:pt x="22" y="30"/>
                  </a:lnTo>
                  <a:lnTo>
                    <a:pt x="23" y="8"/>
                  </a:lnTo>
                  <a:lnTo>
                    <a:pt x="39" y="8"/>
                  </a:lnTo>
                  <a:lnTo>
                    <a:pt x="39" y="0"/>
                  </a:lnTo>
                  <a:lnTo>
                    <a:pt x="17" y="0"/>
                  </a:lnTo>
                  <a:close/>
                </a:path>
              </a:pathLst>
            </a:custGeom>
            <a:solidFill>
              <a:srgbClr val="000000"/>
            </a:solidFill>
            <a:ln w="9525">
              <a:noFill/>
              <a:round/>
              <a:headEnd/>
              <a:tailEnd/>
            </a:ln>
          </p:spPr>
          <p:txBody>
            <a:bodyPr/>
            <a:lstStyle/>
            <a:p>
              <a:endParaRPr lang="en-US"/>
            </a:p>
          </p:txBody>
        </p:sp>
        <p:sp>
          <p:nvSpPr>
            <p:cNvPr id="53351" name="Freeform 103"/>
            <p:cNvSpPr>
              <a:spLocks/>
            </p:cNvSpPr>
            <p:nvPr/>
          </p:nvSpPr>
          <p:spPr bwMode="auto">
            <a:xfrm>
              <a:off x="773" y="3266"/>
              <a:ext cx="28" cy="35"/>
            </a:xfrm>
            <a:custGeom>
              <a:avLst/>
              <a:gdLst/>
              <a:ahLst/>
              <a:cxnLst>
                <a:cxn ang="0">
                  <a:pos x="0" y="35"/>
                </a:cxn>
                <a:cxn ang="0">
                  <a:pos x="5" y="35"/>
                </a:cxn>
                <a:cxn ang="0">
                  <a:pos x="5" y="16"/>
                </a:cxn>
                <a:cxn ang="0">
                  <a:pos x="6" y="11"/>
                </a:cxn>
                <a:cxn ang="0">
                  <a:pos x="8" y="8"/>
                </a:cxn>
                <a:cxn ang="0">
                  <a:pos x="11" y="5"/>
                </a:cxn>
                <a:cxn ang="0">
                  <a:pos x="16" y="5"/>
                </a:cxn>
                <a:cxn ang="0">
                  <a:pos x="20" y="6"/>
                </a:cxn>
                <a:cxn ang="0">
                  <a:pos x="21" y="8"/>
                </a:cxn>
                <a:cxn ang="0">
                  <a:pos x="21" y="13"/>
                </a:cxn>
                <a:cxn ang="0">
                  <a:pos x="21" y="35"/>
                </a:cxn>
                <a:cxn ang="0">
                  <a:pos x="28" y="35"/>
                </a:cxn>
                <a:cxn ang="0">
                  <a:pos x="28" y="13"/>
                </a:cxn>
                <a:cxn ang="0">
                  <a:pos x="26" y="5"/>
                </a:cxn>
                <a:cxn ang="0">
                  <a:pos x="23" y="1"/>
                </a:cxn>
                <a:cxn ang="0">
                  <a:pos x="16" y="0"/>
                </a:cxn>
                <a:cxn ang="0">
                  <a:pos x="10" y="1"/>
                </a:cxn>
                <a:cxn ang="0">
                  <a:pos x="5" y="5"/>
                </a:cxn>
                <a:cxn ang="0">
                  <a:pos x="5" y="0"/>
                </a:cxn>
                <a:cxn ang="0">
                  <a:pos x="0" y="0"/>
                </a:cxn>
                <a:cxn ang="0">
                  <a:pos x="0" y="33"/>
                </a:cxn>
                <a:cxn ang="0">
                  <a:pos x="0" y="35"/>
                </a:cxn>
              </a:cxnLst>
              <a:rect l="0" t="0" r="r" b="b"/>
              <a:pathLst>
                <a:path w="28" h="35">
                  <a:moveTo>
                    <a:pt x="0" y="35"/>
                  </a:moveTo>
                  <a:lnTo>
                    <a:pt x="5" y="35"/>
                  </a:lnTo>
                  <a:lnTo>
                    <a:pt x="5" y="16"/>
                  </a:lnTo>
                  <a:lnTo>
                    <a:pt x="6" y="11"/>
                  </a:lnTo>
                  <a:lnTo>
                    <a:pt x="8" y="8"/>
                  </a:lnTo>
                  <a:lnTo>
                    <a:pt x="11" y="5"/>
                  </a:lnTo>
                  <a:lnTo>
                    <a:pt x="16" y="5"/>
                  </a:lnTo>
                  <a:lnTo>
                    <a:pt x="20" y="6"/>
                  </a:lnTo>
                  <a:lnTo>
                    <a:pt x="21" y="8"/>
                  </a:lnTo>
                  <a:lnTo>
                    <a:pt x="21" y="13"/>
                  </a:lnTo>
                  <a:lnTo>
                    <a:pt x="21" y="35"/>
                  </a:lnTo>
                  <a:lnTo>
                    <a:pt x="28" y="35"/>
                  </a:lnTo>
                  <a:lnTo>
                    <a:pt x="28" y="13"/>
                  </a:lnTo>
                  <a:lnTo>
                    <a:pt x="26" y="5"/>
                  </a:lnTo>
                  <a:lnTo>
                    <a:pt x="23" y="1"/>
                  </a:lnTo>
                  <a:lnTo>
                    <a:pt x="16" y="0"/>
                  </a:lnTo>
                  <a:lnTo>
                    <a:pt x="10" y="1"/>
                  </a:lnTo>
                  <a:lnTo>
                    <a:pt x="5" y="5"/>
                  </a:lnTo>
                  <a:lnTo>
                    <a:pt x="5" y="0"/>
                  </a:lnTo>
                  <a:lnTo>
                    <a:pt x="0" y="0"/>
                  </a:lnTo>
                  <a:lnTo>
                    <a:pt x="0" y="33"/>
                  </a:lnTo>
                  <a:lnTo>
                    <a:pt x="0" y="35"/>
                  </a:lnTo>
                  <a:close/>
                </a:path>
              </a:pathLst>
            </a:custGeom>
            <a:solidFill>
              <a:srgbClr val="000000"/>
            </a:solidFill>
            <a:ln w="9525">
              <a:noFill/>
              <a:round/>
              <a:headEnd/>
              <a:tailEnd/>
            </a:ln>
          </p:spPr>
          <p:txBody>
            <a:bodyPr/>
            <a:lstStyle/>
            <a:p>
              <a:endParaRPr lang="en-US"/>
            </a:p>
          </p:txBody>
        </p:sp>
        <p:sp>
          <p:nvSpPr>
            <p:cNvPr id="53352" name="Freeform 104"/>
            <p:cNvSpPr>
              <a:spLocks/>
            </p:cNvSpPr>
            <p:nvPr/>
          </p:nvSpPr>
          <p:spPr bwMode="auto">
            <a:xfrm>
              <a:off x="811" y="3202"/>
              <a:ext cx="71" cy="89"/>
            </a:xfrm>
            <a:custGeom>
              <a:avLst/>
              <a:gdLst/>
              <a:ahLst/>
              <a:cxnLst>
                <a:cxn ang="0">
                  <a:pos x="17" y="0"/>
                </a:cxn>
                <a:cxn ang="0">
                  <a:pos x="5" y="20"/>
                </a:cxn>
                <a:cxn ang="0">
                  <a:pos x="2" y="32"/>
                </a:cxn>
                <a:cxn ang="0">
                  <a:pos x="0" y="45"/>
                </a:cxn>
                <a:cxn ang="0">
                  <a:pos x="2" y="52"/>
                </a:cxn>
                <a:cxn ang="0">
                  <a:pos x="5" y="67"/>
                </a:cxn>
                <a:cxn ang="0">
                  <a:pos x="8" y="75"/>
                </a:cxn>
                <a:cxn ang="0">
                  <a:pos x="17" y="89"/>
                </a:cxn>
                <a:cxn ang="0">
                  <a:pos x="22" y="89"/>
                </a:cxn>
                <a:cxn ang="0">
                  <a:pos x="14" y="69"/>
                </a:cxn>
                <a:cxn ang="0">
                  <a:pos x="10" y="57"/>
                </a:cxn>
                <a:cxn ang="0">
                  <a:pos x="10" y="43"/>
                </a:cxn>
                <a:cxn ang="0">
                  <a:pos x="10" y="32"/>
                </a:cxn>
                <a:cxn ang="0">
                  <a:pos x="14" y="22"/>
                </a:cxn>
                <a:cxn ang="0">
                  <a:pos x="22" y="0"/>
                </a:cxn>
                <a:cxn ang="0">
                  <a:pos x="19" y="0"/>
                </a:cxn>
                <a:cxn ang="0">
                  <a:pos x="17" y="0"/>
                </a:cxn>
                <a:cxn ang="0">
                  <a:pos x="25" y="20"/>
                </a:cxn>
                <a:cxn ang="0">
                  <a:pos x="44" y="69"/>
                </a:cxn>
                <a:cxn ang="0">
                  <a:pos x="54" y="69"/>
                </a:cxn>
                <a:cxn ang="0">
                  <a:pos x="71" y="20"/>
                </a:cxn>
                <a:cxn ang="0">
                  <a:pos x="62" y="20"/>
                </a:cxn>
                <a:cxn ang="0">
                  <a:pos x="49" y="60"/>
                </a:cxn>
                <a:cxn ang="0">
                  <a:pos x="35" y="20"/>
                </a:cxn>
                <a:cxn ang="0">
                  <a:pos x="25" y="20"/>
                </a:cxn>
                <a:cxn ang="0">
                  <a:pos x="17" y="0"/>
                </a:cxn>
              </a:cxnLst>
              <a:rect l="0" t="0" r="r" b="b"/>
              <a:pathLst>
                <a:path w="71" h="89">
                  <a:moveTo>
                    <a:pt x="17" y="0"/>
                  </a:moveTo>
                  <a:lnTo>
                    <a:pt x="5" y="20"/>
                  </a:lnTo>
                  <a:lnTo>
                    <a:pt x="2" y="32"/>
                  </a:lnTo>
                  <a:lnTo>
                    <a:pt x="0" y="45"/>
                  </a:lnTo>
                  <a:lnTo>
                    <a:pt x="2" y="52"/>
                  </a:lnTo>
                  <a:lnTo>
                    <a:pt x="5" y="67"/>
                  </a:lnTo>
                  <a:lnTo>
                    <a:pt x="8" y="75"/>
                  </a:lnTo>
                  <a:lnTo>
                    <a:pt x="17" y="89"/>
                  </a:lnTo>
                  <a:lnTo>
                    <a:pt x="22" y="89"/>
                  </a:lnTo>
                  <a:lnTo>
                    <a:pt x="14" y="69"/>
                  </a:lnTo>
                  <a:lnTo>
                    <a:pt x="10" y="57"/>
                  </a:lnTo>
                  <a:lnTo>
                    <a:pt x="10" y="43"/>
                  </a:lnTo>
                  <a:lnTo>
                    <a:pt x="10" y="32"/>
                  </a:lnTo>
                  <a:lnTo>
                    <a:pt x="14" y="22"/>
                  </a:lnTo>
                  <a:lnTo>
                    <a:pt x="22" y="0"/>
                  </a:lnTo>
                  <a:lnTo>
                    <a:pt x="19" y="0"/>
                  </a:lnTo>
                  <a:lnTo>
                    <a:pt x="17" y="0"/>
                  </a:lnTo>
                  <a:lnTo>
                    <a:pt x="25" y="20"/>
                  </a:lnTo>
                  <a:lnTo>
                    <a:pt x="44" y="69"/>
                  </a:lnTo>
                  <a:lnTo>
                    <a:pt x="54" y="69"/>
                  </a:lnTo>
                  <a:lnTo>
                    <a:pt x="71" y="20"/>
                  </a:lnTo>
                  <a:lnTo>
                    <a:pt x="62" y="20"/>
                  </a:lnTo>
                  <a:lnTo>
                    <a:pt x="49" y="60"/>
                  </a:lnTo>
                  <a:lnTo>
                    <a:pt x="35" y="20"/>
                  </a:lnTo>
                  <a:lnTo>
                    <a:pt x="25" y="20"/>
                  </a:lnTo>
                  <a:lnTo>
                    <a:pt x="17" y="0"/>
                  </a:lnTo>
                  <a:close/>
                </a:path>
              </a:pathLst>
            </a:custGeom>
            <a:solidFill>
              <a:srgbClr val="000000"/>
            </a:solidFill>
            <a:ln w="9525">
              <a:noFill/>
              <a:round/>
              <a:headEnd/>
              <a:tailEnd/>
            </a:ln>
          </p:spPr>
          <p:txBody>
            <a:bodyPr/>
            <a:lstStyle/>
            <a:p>
              <a:endParaRPr lang="en-US"/>
            </a:p>
          </p:txBody>
        </p:sp>
        <p:sp>
          <p:nvSpPr>
            <p:cNvPr id="53353" name="Freeform 105"/>
            <p:cNvSpPr>
              <a:spLocks/>
            </p:cNvSpPr>
            <p:nvPr/>
          </p:nvSpPr>
          <p:spPr bwMode="auto">
            <a:xfrm>
              <a:off x="887" y="3202"/>
              <a:ext cx="21" cy="89"/>
            </a:xfrm>
            <a:custGeom>
              <a:avLst/>
              <a:gdLst/>
              <a:ahLst/>
              <a:cxnLst>
                <a:cxn ang="0">
                  <a:pos x="5" y="89"/>
                </a:cxn>
                <a:cxn ang="0">
                  <a:pos x="16" y="69"/>
                </a:cxn>
                <a:cxn ang="0">
                  <a:pos x="20" y="57"/>
                </a:cxn>
                <a:cxn ang="0">
                  <a:pos x="21" y="43"/>
                </a:cxn>
                <a:cxn ang="0">
                  <a:pos x="20" y="33"/>
                </a:cxn>
                <a:cxn ang="0">
                  <a:pos x="16" y="22"/>
                </a:cxn>
                <a:cxn ang="0">
                  <a:pos x="13" y="15"/>
                </a:cxn>
                <a:cxn ang="0">
                  <a:pos x="5" y="0"/>
                </a:cxn>
                <a:cxn ang="0">
                  <a:pos x="0" y="0"/>
                </a:cxn>
                <a:cxn ang="0">
                  <a:pos x="8" y="20"/>
                </a:cxn>
                <a:cxn ang="0">
                  <a:pos x="11" y="32"/>
                </a:cxn>
                <a:cxn ang="0">
                  <a:pos x="11" y="43"/>
                </a:cxn>
                <a:cxn ang="0">
                  <a:pos x="11" y="57"/>
                </a:cxn>
                <a:cxn ang="0">
                  <a:pos x="8" y="67"/>
                </a:cxn>
                <a:cxn ang="0">
                  <a:pos x="0" y="89"/>
                </a:cxn>
                <a:cxn ang="0">
                  <a:pos x="3" y="89"/>
                </a:cxn>
                <a:cxn ang="0">
                  <a:pos x="5" y="89"/>
                </a:cxn>
              </a:cxnLst>
              <a:rect l="0" t="0" r="r" b="b"/>
              <a:pathLst>
                <a:path w="21" h="89">
                  <a:moveTo>
                    <a:pt x="5" y="89"/>
                  </a:moveTo>
                  <a:lnTo>
                    <a:pt x="16" y="69"/>
                  </a:lnTo>
                  <a:lnTo>
                    <a:pt x="20" y="57"/>
                  </a:lnTo>
                  <a:lnTo>
                    <a:pt x="21" y="43"/>
                  </a:lnTo>
                  <a:lnTo>
                    <a:pt x="20" y="33"/>
                  </a:lnTo>
                  <a:lnTo>
                    <a:pt x="16" y="22"/>
                  </a:lnTo>
                  <a:lnTo>
                    <a:pt x="13" y="15"/>
                  </a:lnTo>
                  <a:lnTo>
                    <a:pt x="5" y="0"/>
                  </a:lnTo>
                  <a:lnTo>
                    <a:pt x="0" y="0"/>
                  </a:lnTo>
                  <a:lnTo>
                    <a:pt x="8" y="20"/>
                  </a:lnTo>
                  <a:lnTo>
                    <a:pt x="11" y="32"/>
                  </a:lnTo>
                  <a:lnTo>
                    <a:pt x="11" y="43"/>
                  </a:lnTo>
                  <a:lnTo>
                    <a:pt x="11" y="57"/>
                  </a:lnTo>
                  <a:lnTo>
                    <a:pt x="8" y="67"/>
                  </a:lnTo>
                  <a:lnTo>
                    <a:pt x="0" y="89"/>
                  </a:lnTo>
                  <a:lnTo>
                    <a:pt x="3" y="89"/>
                  </a:lnTo>
                  <a:lnTo>
                    <a:pt x="5" y="89"/>
                  </a:lnTo>
                  <a:close/>
                </a:path>
              </a:pathLst>
            </a:custGeom>
            <a:solidFill>
              <a:srgbClr val="000000"/>
            </a:solidFill>
            <a:ln w="9525">
              <a:noFill/>
              <a:round/>
              <a:headEnd/>
              <a:tailEnd/>
            </a:ln>
          </p:spPr>
          <p:txBody>
            <a:bodyPr/>
            <a:lstStyle/>
            <a:p>
              <a:endParaRPr lang="en-US"/>
            </a:p>
          </p:txBody>
        </p:sp>
        <p:sp>
          <p:nvSpPr>
            <p:cNvPr id="53354" name="Rectangle 106"/>
            <p:cNvSpPr>
              <a:spLocks noChangeArrowheads="1"/>
            </p:cNvSpPr>
            <p:nvPr/>
          </p:nvSpPr>
          <p:spPr bwMode="auto">
            <a:xfrm>
              <a:off x="813" y="3603"/>
              <a:ext cx="204" cy="110"/>
            </a:xfrm>
            <a:prstGeom prst="rect">
              <a:avLst/>
            </a:prstGeom>
            <a:solidFill>
              <a:srgbClr val="FFFFFF"/>
            </a:solidFill>
            <a:ln w="9525">
              <a:noFill/>
              <a:miter lim="800000"/>
              <a:headEnd/>
              <a:tailEnd/>
            </a:ln>
          </p:spPr>
          <p:txBody>
            <a:bodyPr/>
            <a:lstStyle/>
            <a:p>
              <a:endParaRPr lang="en-US"/>
            </a:p>
          </p:txBody>
        </p:sp>
        <p:sp>
          <p:nvSpPr>
            <p:cNvPr id="53355" name="Freeform 107"/>
            <p:cNvSpPr>
              <a:spLocks/>
            </p:cNvSpPr>
            <p:nvPr/>
          </p:nvSpPr>
          <p:spPr bwMode="auto">
            <a:xfrm>
              <a:off x="814" y="3621"/>
              <a:ext cx="39" cy="49"/>
            </a:xfrm>
            <a:custGeom>
              <a:avLst/>
              <a:gdLst/>
              <a:ahLst/>
              <a:cxnLst>
                <a:cxn ang="0">
                  <a:pos x="17" y="0"/>
                </a:cxn>
                <a:cxn ang="0">
                  <a:pos x="11" y="2"/>
                </a:cxn>
                <a:cxn ang="0">
                  <a:pos x="7" y="5"/>
                </a:cxn>
                <a:cxn ang="0">
                  <a:pos x="4" y="10"/>
                </a:cxn>
                <a:cxn ang="0">
                  <a:pos x="0" y="18"/>
                </a:cxn>
                <a:cxn ang="0">
                  <a:pos x="2" y="18"/>
                </a:cxn>
                <a:cxn ang="0">
                  <a:pos x="5" y="12"/>
                </a:cxn>
                <a:cxn ang="0">
                  <a:pos x="7" y="10"/>
                </a:cxn>
                <a:cxn ang="0">
                  <a:pos x="11" y="8"/>
                </a:cxn>
                <a:cxn ang="0">
                  <a:pos x="19" y="8"/>
                </a:cxn>
                <a:cxn ang="0">
                  <a:pos x="17" y="20"/>
                </a:cxn>
                <a:cxn ang="0">
                  <a:pos x="17" y="35"/>
                </a:cxn>
                <a:cxn ang="0">
                  <a:pos x="17" y="40"/>
                </a:cxn>
                <a:cxn ang="0">
                  <a:pos x="19" y="44"/>
                </a:cxn>
                <a:cxn ang="0">
                  <a:pos x="21" y="49"/>
                </a:cxn>
                <a:cxn ang="0">
                  <a:pos x="24" y="49"/>
                </a:cxn>
                <a:cxn ang="0">
                  <a:pos x="27" y="49"/>
                </a:cxn>
                <a:cxn ang="0">
                  <a:pos x="31" y="49"/>
                </a:cxn>
                <a:cxn ang="0">
                  <a:pos x="34" y="45"/>
                </a:cxn>
                <a:cxn ang="0">
                  <a:pos x="36" y="42"/>
                </a:cxn>
                <a:cxn ang="0">
                  <a:pos x="36" y="34"/>
                </a:cxn>
                <a:cxn ang="0">
                  <a:pos x="34" y="34"/>
                </a:cxn>
                <a:cxn ang="0">
                  <a:pos x="32" y="39"/>
                </a:cxn>
                <a:cxn ang="0">
                  <a:pos x="32" y="40"/>
                </a:cxn>
                <a:cxn ang="0">
                  <a:pos x="29" y="40"/>
                </a:cxn>
                <a:cxn ang="0">
                  <a:pos x="26" y="40"/>
                </a:cxn>
                <a:cxn ang="0">
                  <a:pos x="24" y="39"/>
                </a:cxn>
                <a:cxn ang="0">
                  <a:pos x="22" y="35"/>
                </a:cxn>
                <a:cxn ang="0">
                  <a:pos x="22" y="30"/>
                </a:cxn>
                <a:cxn ang="0">
                  <a:pos x="24" y="8"/>
                </a:cxn>
                <a:cxn ang="0">
                  <a:pos x="39" y="8"/>
                </a:cxn>
                <a:cxn ang="0">
                  <a:pos x="39" y="0"/>
                </a:cxn>
                <a:cxn ang="0">
                  <a:pos x="17" y="0"/>
                </a:cxn>
              </a:cxnLst>
              <a:rect l="0" t="0" r="r" b="b"/>
              <a:pathLst>
                <a:path w="39" h="49">
                  <a:moveTo>
                    <a:pt x="17" y="0"/>
                  </a:moveTo>
                  <a:lnTo>
                    <a:pt x="11" y="2"/>
                  </a:lnTo>
                  <a:lnTo>
                    <a:pt x="7" y="5"/>
                  </a:lnTo>
                  <a:lnTo>
                    <a:pt x="4" y="10"/>
                  </a:lnTo>
                  <a:lnTo>
                    <a:pt x="0" y="18"/>
                  </a:lnTo>
                  <a:lnTo>
                    <a:pt x="2" y="18"/>
                  </a:lnTo>
                  <a:lnTo>
                    <a:pt x="5" y="12"/>
                  </a:lnTo>
                  <a:lnTo>
                    <a:pt x="7" y="10"/>
                  </a:lnTo>
                  <a:lnTo>
                    <a:pt x="11" y="8"/>
                  </a:lnTo>
                  <a:lnTo>
                    <a:pt x="19" y="8"/>
                  </a:lnTo>
                  <a:lnTo>
                    <a:pt x="17" y="20"/>
                  </a:lnTo>
                  <a:lnTo>
                    <a:pt x="17" y="35"/>
                  </a:lnTo>
                  <a:lnTo>
                    <a:pt x="17" y="40"/>
                  </a:lnTo>
                  <a:lnTo>
                    <a:pt x="19" y="44"/>
                  </a:lnTo>
                  <a:lnTo>
                    <a:pt x="21" y="49"/>
                  </a:lnTo>
                  <a:lnTo>
                    <a:pt x="24" y="49"/>
                  </a:lnTo>
                  <a:lnTo>
                    <a:pt x="27" y="49"/>
                  </a:lnTo>
                  <a:lnTo>
                    <a:pt x="31" y="49"/>
                  </a:lnTo>
                  <a:lnTo>
                    <a:pt x="34" y="45"/>
                  </a:lnTo>
                  <a:lnTo>
                    <a:pt x="36" y="42"/>
                  </a:lnTo>
                  <a:lnTo>
                    <a:pt x="36" y="34"/>
                  </a:lnTo>
                  <a:lnTo>
                    <a:pt x="34" y="34"/>
                  </a:lnTo>
                  <a:lnTo>
                    <a:pt x="32" y="39"/>
                  </a:lnTo>
                  <a:lnTo>
                    <a:pt x="32" y="40"/>
                  </a:lnTo>
                  <a:lnTo>
                    <a:pt x="29" y="40"/>
                  </a:lnTo>
                  <a:lnTo>
                    <a:pt x="26" y="40"/>
                  </a:lnTo>
                  <a:lnTo>
                    <a:pt x="24" y="39"/>
                  </a:lnTo>
                  <a:lnTo>
                    <a:pt x="22" y="35"/>
                  </a:lnTo>
                  <a:lnTo>
                    <a:pt x="22" y="30"/>
                  </a:lnTo>
                  <a:lnTo>
                    <a:pt x="24" y="8"/>
                  </a:lnTo>
                  <a:lnTo>
                    <a:pt x="39" y="8"/>
                  </a:lnTo>
                  <a:lnTo>
                    <a:pt x="39" y="0"/>
                  </a:lnTo>
                  <a:lnTo>
                    <a:pt x="17" y="0"/>
                  </a:lnTo>
                  <a:close/>
                </a:path>
              </a:pathLst>
            </a:custGeom>
            <a:solidFill>
              <a:srgbClr val="000000"/>
            </a:solidFill>
            <a:ln w="9525">
              <a:noFill/>
              <a:round/>
              <a:headEnd/>
              <a:tailEnd/>
            </a:ln>
          </p:spPr>
          <p:txBody>
            <a:bodyPr/>
            <a:lstStyle/>
            <a:p>
              <a:endParaRPr lang="en-US"/>
            </a:p>
          </p:txBody>
        </p:sp>
        <p:sp>
          <p:nvSpPr>
            <p:cNvPr id="53356" name="Freeform 108"/>
            <p:cNvSpPr>
              <a:spLocks/>
            </p:cNvSpPr>
            <p:nvPr/>
          </p:nvSpPr>
          <p:spPr bwMode="auto">
            <a:xfrm>
              <a:off x="860" y="3663"/>
              <a:ext cx="47" cy="37"/>
            </a:xfrm>
            <a:custGeom>
              <a:avLst/>
              <a:gdLst/>
              <a:ahLst/>
              <a:cxnLst>
                <a:cxn ang="0">
                  <a:pos x="0" y="37"/>
                </a:cxn>
                <a:cxn ang="0">
                  <a:pos x="5" y="37"/>
                </a:cxn>
                <a:cxn ang="0">
                  <a:pos x="5" y="17"/>
                </a:cxn>
                <a:cxn ang="0">
                  <a:pos x="6" y="12"/>
                </a:cxn>
                <a:cxn ang="0">
                  <a:pos x="8" y="8"/>
                </a:cxn>
                <a:cxn ang="0">
                  <a:pos x="11" y="7"/>
                </a:cxn>
                <a:cxn ang="0">
                  <a:pos x="13" y="5"/>
                </a:cxn>
                <a:cxn ang="0">
                  <a:pos x="16" y="7"/>
                </a:cxn>
                <a:cxn ang="0">
                  <a:pos x="18" y="8"/>
                </a:cxn>
                <a:cxn ang="0">
                  <a:pos x="20" y="13"/>
                </a:cxn>
                <a:cxn ang="0">
                  <a:pos x="20" y="37"/>
                </a:cxn>
                <a:cxn ang="0">
                  <a:pos x="25" y="37"/>
                </a:cxn>
                <a:cxn ang="0">
                  <a:pos x="25" y="15"/>
                </a:cxn>
                <a:cxn ang="0">
                  <a:pos x="27" y="12"/>
                </a:cxn>
                <a:cxn ang="0">
                  <a:pos x="28" y="8"/>
                </a:cxn>
                <a:cxn ang="0">
                  <a:pos x="30" y="7"/>
                </a:cxn>
                <a:cxn ang="0">
                  <a:pos x="33" y="5"/>
                </a:cxn>
                <a:cxn ang="0">
                  <a:pos x="38" y="7"/>
                </a:cxn>
                <a:cxn ang="0">
                  <a:pos x="40" y="8"/>
                </a:cxn>
                <a:cxn ang="0">
                  <a:pos x="40" y="12"/>
                </a:cxn>
                <a:cxn ang="0">
                  <a:pos x="40" y="37"/>
                </a:cxn>
                <a:cxn ang="0">
                  <a:pos x="47" y="37"/>
                </a:cxn>
                <a:cxn ang="0">
                  <a:pos x="47" y="13"/>
                </a:cxn>
                <a:cxn ang="0">
                  <a:pos x="45" y="5"/>
                </a:cxn>
                <a:cxn ang="0">
                  <a:pos x="42" y="2"/>
                </a:cxn>
                <a:cxn ang="0">
                  <a:pos x="35" y="0"/>
                </a:cxn>
                <a:cxn ang="0">
                  <a:pos x="30" y="2"/>
                </a:cxn>
                <a:cxn ang="0">
                  <a:pos x="25" y="5"/>
                </a:cxn>
                <a:cxn ang="0">
                  <a:pos x="22" y="2"/>
                </a:cxn>
                <a:cxn ang="0">
                  <a:pos x="20" y="0"/>
                </a:cxn>
                <a:cxn ang="0">
                  <a:pos x="15" y="0"/>
                </a:cxn>
                <a:cxn ang="0">
                  <a:pos x="11" y="0"/>
                </a:cxn>
                <a:cxn ang="0">
                  <a:pos x="8" y="2"/>
                </a:cxn>
                <a:cxn ang="0">
                  <a:pos x="5" y="7"/>
                </a:cxn>
                <a:cxn ang="0">
                  <a:pos x="5" y="2"/>
                </a:cxn>
                <a:cxn ang="0">
                  <a:pos x="0" y="2"/>
                </a:cxn>
                <a:cxn ang="0">
                  <a:pos x="0" y="35"/>
                </a:cxn>
                <a:cxn ang="0">
                  <a:pos x="0" y="37"/>
                </a:cxn>
              </a:cxnLst>
              <a:rect l="0" t="0" r="r" b="b"/>
              <a:pathLst>
                <a:path w="47" h="37">
                  <a:moveTo>
                    <a:pt x="0" y="37"/>
                  </a:moveTo>
                  <a:lnTo>
                    <a:pt x="5" y="37"/>
                  </a:lnTo>
                  <a:lnTo>
                    <a:pt x="5" y="17"/>
                  </a:lnTo>
                  <a:lnTo>
                    <a:pt x="6" y="12"/>
                  </a:lnTo>
                  <a:lnTo>
                    <a:pt x="8" y="8"/>
                  </a:lnTo>
                  <a:lnTo>
                    <a:pt x="11" y="7"/>
                  </a:lnTo>
                  <a:lnTo>
                    <a:pt x="13" y="5"/>
                  </a:lnTo>
                  <a:lnTo>
                    <a:pt x="16" y="7"/>
                  </a:lnTo>
                  <a:lnTo>
                    <a:pt x="18" y="8"/>
                  </a:lnTo>
                  <a:lnTo>
                    <a:pt x="20" y="13"/>
                  </a:lnTo>
                  <a:lnTo>
                    <a:pt x="20" y="37"/>
                  </a:lnTo>
                  <a:lnTo>
                    <a:pt x="25" y="37"/>
                  </a:lnTo>
                  <a:lnTo>
                    <a:pt x="25" y="15"/>
                  </a:lnTo>
                  <a:lnTo>
                    <a:pt x="27" y="12"/>
                  </a:lnTo>
                  <a:lnTo>
                    <a:pt x="28" y="8"/>
                  </a:lnTo>
                  <a:lnTo>
                    <a:pt x="30" y="7"/>
                  </a:lnTo>
                  <a:lnTo>
                    <a:pt x="33" y="5"/>
                  </a:lnTo>
                  <a:lnTo>
                    <a:pt x="38" y="7"/>
                  </a:lnTo>
                  <a:lnTo>
                    <a:pt x="40" y="8"/>
                  </a:lnTo>
                  <a:lnTo>
                    <a:pt x="40" y="12"/>
                  </a:lnTo>
                  <a:lnTo>
                    <a:pt x="40" y="37"/>
                  </a:lnTo>
                  <a:lnTo>
                    <a:pt x="47" y="37"/>
                  </a:lnTo>
                  <a:lnTo>
                    <a:pt x="47" y="13"/>
                  </a:lnTo>
                  <a:lnTo>
                    <a:pt x="45" y="5"/>
                  </a:lnTo>
                  <a:lnTo>
                    <a:pt x="42" y="2"/>
                  </a:lnTo>
                  <a:lnTo>
                    <a:pt x="35" y="0"/>
                  </a:lnTo>
                  <a:lnTo>
                    <a:pt x="30" y="2"/>
                  </a:lnTo>
                  <a:lnTo>
                    <a:pt x="25" y="5"/>
                  </a:lnTo>
                  <a:lnTo>
                    <a:pt x="22" y="2"/>
                  </a:lnTo>
                  <a:lnTo>
                    <a:pt x="20" y="0"/>
                  </a:lnTo>
                  <a:lnTo>
                    <a:pt x="15" y="0"/>
                  </a:lnTo>
                  <a:lnTo>
                    <a:pt x="11" y="0"/>
                  </a:lnTo>
                  <a:lnTo>
                    <a:pt x="8" y="2"/>
                  </a:lnTo>
                  <a:lnTo>
                    <a:pt x="5" y="7"/>
                  </a:lnTo>
                  <a:lnTo>
                    <a:pt x="5" y="2"/>
                  </a:lnTo>
                  <a:lnTo>
                    <a:pt x="0" y="2"/>
                  </a:lnTo>
                  <a:lnTo>
                    <a:pt x="0" y="35"/>
                  </a:lnTo>
                  <a:lnTo>
                    <a:pt x="0" y="37"/>
                  </a:lnTo>
                  <a:close/>
                </a:path>
              </a:pathLst>
            </a:custGeom>
            <a:solidFill>
              <a:srgbClr val="000000"/>
            </a:solidFill>
            <a:ln w="9525">
              <a:noFill/>
              <a:round/>
              <a:headEnd/>
              <a:tailEnd/>
            </a:ln>
          </p:spPr>
          <p:txBody>
            <a:bodyPr/>
            <a:lstStyle/>
            <a:p>
              <a:endParaRPr lang="en-US"/>
            </a:p>
          </p:txBody>
        </p:sp>
        <p:sp>
          <p:nvSpPr>
            <p:cNvPr id="53357" name="Freeform 109"/>
            <p:cNvSpPr>
              <a:spLocks/>
            </p:cNvSpPr>
            <p:nvPr/>
          </p:nvSpPr>
          <p:spPr bwMode="auto">
            <a:xfrm>
              <a:off x="915" y="3599"/>
              <a:ext cx="70" cy="89"/>
            </a:xfrm>
            <a:custGeom>
              <a:avLst/>
              <a:gdLst/>
              <a:ahLst/>
              <a:cxnLst>
                <a:cxn ang="0">
                  <a:pos x="15" y="0"/>
                </a:cxn>
                <a:cxn ang="0">
                  <a:pos x="3" y="20"/>
                </a:cxn>
                <a:cxn ang="0">
                  <a:pos x="0" y="32"/>
                </a:cxn>
                <a:cxn ang="0">
                  <a:pos x="0" y="45"/>
                </a:cxn>
                <a:cxn ang="0">
                  <a:pos x="0" y="52"/>
                </a:cxn>
                <a:cxn ang="0">
                  <a:pos x="3" y="67"/>
                </a:cxn>
                <a:cxn ang="0">
                  <a:pos x="7" y="76"/>
                </a:cxn>
                <a:cxn ang="0">
                  <a:pos x="15" y="89"/>
                </a:cxn>
                <a:cxn ang="0">
                  <a:pos x="22" y="89"/>
                </a:cxn>
                <a:cxn ang="0">
                  <a:pos x="12" y="69"/>
                </a:cxn>
                <a:cxn ang="0">
                  <a:pos x="10" y="57"/>
                </a:cxn>
                <a:cxn ang="0">
                  <a:pos x="8" y="45"/>
                </a:cxn>
                <a:cxn ang="0">
                  <a:pos x="10" y="32"/>
                </a:cxn>
                <a:cxn ang="0">
                  <a:pos x="12" y="22"/>
                </a:cxn>
                <a:cxn ang="0">
                  <a:pos x="20" y="0"/>
                </a:cxn>
                <a:cxn ang="0">
                  <a:pos x="17" y="0"/>
                </a:cxn>
                <a:cxn ang="0">
                  <a:pos x="15" y="0"/>
                </a:cxn>
                <a:cxn ang="0">
                  <a:pos x="25" y="20"/>
                </a:cxn>
                <a:cxn ang="0">
                  <a:pos x="44" y="69"/>
                </a:cxn>
                <a:cxn ang="0">
                  <a:pos x="52" y="69"/>
                </a:cxn>
                <a:cxn ang="0">
                  <a:pos x="70" y="20"/>
                </a:cxn>
                <a:cxn ang="0">
                  <a:pos x="62" y="20"/>
                </a:cxn>
                <a:cxn ang="0">
                  <a:pos x="47" y="61"/>
                </a:cxn>
                <a:cxn ang="0">
                  <a:pos x="35" y="20"/>
                </a:cxn>
                <a:cxn ang="0">
                  <a:pos x="25" y="20"/>
                </a:cxn>
                <a:cxn ang="0">
                  <a:pos x="15" y="0"/>
                </a:cxn>
              </a:cxnLst>
              <a:rect l="0" t="0" r="r" b="b"/>
              <a:pathLst>
                <a:path w="70" h="89">
                  <a:moveTo>
                    <a:pt x="15" y="0"/>
                  </a:moveTo>
                  <a:lnTo>
                    <a:pt x="3" y="20"/>
                  </a:lnTo>
                  <a:lnTo>
                    <a:pt x="0" y="32"/>
                  </a:lnTo>
                  <a:lnTo>
                    <a:pt x="0" y="45"/>
                  </a:lnTo>
                  <a:lnTo>
                    <a:pt x="0" y="52"/>
                  </a:lnTo>
                  <a:lnTo>
                    <a:pt x="3" y="67"/>
                  </a:lnTo>
                  <a:lnTo>
                    <a:pt x="7" y="76"/>
                  </a:lnTo>
                  <a:lnTo>
                    <a:pt x="15" y="89"/>
                  </a:lnTo>
                  <a:lnTo>
                    <a:pt x="22" y="89"/>
                  </a:lnTo>
                  <a:lnTo>
                    <a:pt x="12" y="69"/>
                  </a:lnTo>
                  <a:lnTo>
                    <a:pt x="10" y="57"/>
                  </a:lnTo>
                  <a:lnTo>
                    <a:pt x="8" y="45"/>
                  </a:lnTo>
                  <a:lnTo>
                    <a:pt x="10" y="32"/>
                  </a:lnTo>
                  <a:lnTo>
                    <a:pt x="12" y="22"/>
                  </a:lnTo>
                  <a:lnTo>
                    <a:pt x="20" y="0"/>
                  </a:lnTo>
                  <a:lnTo>
                    <a:pt x="17" y="0"/>
                  </a:lnTo>
                  <a:lnTo>
                    <a:pt x="15" y="0"/>
                  </a:lnTo>
                  <a:lnTo>
                    <a:pt x="25" y="20"/>
                  </a:lnTo>
                  <a:lnTo>
                    <a:pt x="44" y="69"/>
                  </a:lnTo>
                  <a:lnTo>
                    <a:pt x="52" y="69"/>
                  </a:lnTo>
                  <a:lnTo>
                    <a:pt x="70" y="20"/>
                  </a:lnTo>
                  <a:lnTo>
                    <a:pt x="62" y="20"/>
                  </a:lnTo>
                  <a:lnTo>
                    <a:pt x="47" y="61"/>
                  </a:lnTo>
                  <a:lnTo>
                    <a:pt x="35" y="20"/>
                  </a:lnTo>
                  <a:lnTo>
                    <a:pt x="25" y="20"/>
                  </a:lnTo>
                  <a:lnTo>
                    <a:pt x="15" y="0"/>
                  </a:lnTo>
                  <a:close/>
                </a:path>
              </a:pathLst>
            </a:custGeom>
            <a:solidFill>
              <a:srgbClr val="000000"/>
            </a:solidFill>
            <a:ln w="9525">
              <a:noFill/>
              <a:round/>
              <a:headEnd/>
              <a:tailEnd/>
            </a:ln>
          </p:spPr>
          <p:txBody>
            <a:bodyPr/>
            <a:lstStyle/>
            <a:p>
              <a:endParaRPr lang="en-US"/>
            </a:p>
          </p:txBody>
        </p:sp>
        <p:sp>
          <p:nvSpPr>
            <p:cNvPr id="53358" name="Freeform 110"/>
            <p:cNvSpPr>
              <a:spLocks/>
            </p:cNvSpPr>
            <p:nvPr/>
          </p:nvSpPr>
          <p:spPr bwMode="auto">
            <a:xfrm>
              <a:off x="989" y="3599"/>
              <a:ext cx="22" cy="89"/>
            </a:xfrm>
            <a:custGeom>
              <a:avLst/>
              <a:gdLst/>
              <a:ahLst/>
              <a:cxnLst>
                <a:cxn ang="0">
                  <a:pos x="7" y="89"/>
                </a:cxn>
                <a:cxn ang="0">
                  <a:pos x="17" y="69"/>
                </a:cxn>
                <a:cxn ang="0">
                  <a:pos x="20" y="57"/>
                </a:cxn>
                <a:cxn ang="0">
                  <a:pos x="22" y="44"/>
                </a:cxn>
                <a:cxn ang="0">
                  <a:pos x="20" y="34"/>
                </a:cxn>
                <a:cxn ang="0">
                  <a:pos x="18" y="22"/>
                </a:cxn>
                <a:cxn ang="0">
                  <a:pos x="15" y="15"/>
                </a:cxn>
                <a:cxn ang="0">
                  <a:pos x="7" y="0"/>
                </a:cxn>
                <a:cxn ang="0">
                  <a:pos x="0" y="0"/>
                </a:cxn>
                <a:cxn ang="0">
                  <a:pos x="10" y="20"/>
                </a:cxn>
                <a:cxn ang="0">
                  <a:pos x="12" y="32"/>
                </a:cxn>
                <a:cxn ang="0">
                  <a:pos x="13" y="45"/>
                </a:cxn>
                <a:cxn ang="0">
                  <a:pos x="12" y="57"/>
                </a:cxn>
                <a:cxn ang="0">
                  <a:pos x="10" y="67"/>
                </a:cxn>
                <a:cxn ang="0">
                  <a:pos x="0" y="89"/>
                </a:cxn>
                <a:cxn ang="0">
                  <a:pos x="5" y="89"/>
                </a:cxn>
                <a:cxn ang="0">
                  <a:pos x="7" y="89"/>
                </a:cxn>
              </a:cxnLst>
              <a:rect l="0" t="0" r="r" b="b"/>
              <a:pathLst>
                <a:path w="22" h="89">
                  <a:moveTo>
                    <a:pt x="7" y="89"/>
                  </a:moveTo>
                  <a:lnTo>
                    <a:pt x="17" y="69"/>
                  </a:lnTo>
                  <a:lnTo>
                    <a:pt x="20" y="57"/>
                  </a:lnTo>
                  <a:lnTo>
                    <a:pt x="22" y="44"/>
                  </a:lnTo>
                  <a:lnTo>
                    <a:pt x="20" y="34"/>
                  </a:lnTo>
                  <a:lnTo>
                    <a:pt x="18" y="22"/>
                  </a:lnTo>
                  <a:lnTo>
                    <a:pt x="15" y="15"/>
                  </a:lnTo>
                  <a:lnTo>
                    <a:pt x="7" y="0"/>
                  </a:lnTo>
                  <a:lnTo>
                    <a:pt x="0" y="0"/>
                  </a:lnTo>
                  <a:lnTo>
                    <a:pt x="10" y="20"/>
                  </a:lnTo>
                  <a:lnTo>
                    <a:pt x="12" y="32"/>
                  </a:lnTo>
                  <a:lnTo>
                    <a:pt x="13" y="45"/>
                  </a:lnTo>
                  <a:lnTo>
                    <a:pt x="12" y="57"/>
                  </a:lnTo>
                  <a:lnTo>
                    <a:pt x="10" y="67"/>
                  </a:lnTo>
                  <a:lnTo>
                    <a:pt x="0" y="89"/>
                  </a:lnTo>
                  <a:lnTo>
                    <a:pt x="5" y="89"/>
                  </a:lnTo>
                  <a:lnTo>
                    <a:pt x="7" y="89"/>
                  </a:lnTo>
                  <a:close/>
                </a:path>
              </a:pathLst>
            </a:custGeom>
            <a:solidFill>
              <a:srgbClr val="000000"/>
            </a:solidFill>
            <a:ln w="9525">
              <a:noFill/>
              <a:round/>
              <a:headEnd/>
              <a:tailEnd/>
            </a:ln>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l"/>
            <a:r>
              <a:rPr lang="en-US" sz="3600" b="1">
                <a:solidFill>
                  <a:schemeClr val="accent2"/>
                </a:solidFill>
                <a:effectLst>
                  <a:outerShdw blurRad="38100" dist="38100" dir="2700000" algn="tl">
                    <a:srgbClr val="C0C0C0"/>
                  </a:outerShdw>
                </a:effectLst>
              </a:rPr>
              <a:t>An action potential</a:t>
            </a:r>
          </a:p>
        </p:txBody>
      </p:sp>
      <p:pic>
        <p:nvPicPr>
          <p:cNvPr id="54275" name="Picture 3"/>
          <p:cNvPicPr>
            <a:picLocks noChangeAspect="1" noChangeArrowheads="1"/>
          </p:cNvPicPr>
          <p:nvPr/>
        </p:nvPicPr>
        <p:blipFill>
          <a:blip r:embed="rId2" cstate="print"/>
          <a:srcRect/>
          <a:stretch>
            <a:fillRect/>
          </a:stretch>
        </p:blipFill>
        <p:spPr bwMode="auto">
          <a:xfrm>
            <a:off x="4673600" y="1447800"/>
            <a:ext cx="3581400" cy="2471738"/>
          </a:xfrm>
          <a:prstGeom prst="rect">
            <a:avLst/>
          </a:prstGeom>
          <a:noFill/>
        </p:spPr>
      </p:pic>
      <p:pic>
        <p:nvPicPr>
          <p:cNvPr id="54276" name="Picture 4"/>
          <p:cNvPicPr>
            <a:picLocks noChangeAspect="1" noChangeArrowheads="1"/>
          </p:cNvPicPr>
          <p:nvPr/>
        </p:nvPicPr>
        <p:blipFill>
          <a:blip r:embed="rId3" cstate="print"/>
          <a:srcRect/>
          <a:stretch>
            <a:fillRect/>
          </a:stretch>
        </p:blipFill>
        <p:spPr bwMode="auto">
          <a:xfrm>
            <a:off x="4826000" y="3794125"/>
            <a:ext cx="3632200" cy="2606675"/>
          </a:xfrm>
          <a:prstGeom prst="rect">
            <a:avLst/>
          </a:prstGeom>
          <a:noFill/>
        </p:spPr>
      </p:pic>
      <p:sp>
        <p:nvSpPr>
          <p:cNvPr id="54277" name="Text Box 5"/>
          <p:cNvSpPr txBox="1">
            <a:spLocks noChangeArrowheads="1"/>
          </p:cNvSpPr>
          <p:nvPr/>
        </p:nvSpPr>
        <p:spPr bwMode="auto">
          <a:xfrm>
            <a:off x="669925" y="2173288"/>
            <a:ext cx="3825875" cy="457200"/>
          </a:xfrm>
          <a:prstGeom prst="rect">
            <a:avLst/>
          </a:prstGeom>
          <a:noFill/>
          <a:ln w="9525">
            <a:noFill/>
            <a:miter lim="800000"/>
            <a:headEnd/>
            <a:tailEnd/>
          </a:ln>
          <a:effectLst/>
        </p:spPr>
        <p:txBody>
          <a:bodyPr>
            <a:spAutoFit/>
          </a:bodyPr>
          <a:lstStyle/>
          <a:p>
            <a:pPr eaLnBrk="0" hangingPunct="0"/>
            <a:endParaRPr lang="en-US" sz="2400" b="1">
              <a:effectLst>
                <a:outerShdw blurRad="38100" dist="38100" dir="2700000" algn="tl">
                  <a:srgbClr val="C0C0C0"/>
                </a:outerShdw>
              </a:effectLst>
            </a:endParaRPr>
          </a:p>
        </p:txBody>
      </p:sp>
      <p:sp>
        <p:nvSpPr>
          <p:cNvPr id="54278" name="Text Box 6"/>
          <p:cNvSpPr txBox="1">
            <a:spLocks noChangeArrowheads="1"/>
          </p:cNvSpPr>
          <p:nvPr/>
        </p:nvSpPr>
        <p:spPr bwMode="auto">
          <a:xfrm>
            <a:off x="685800" y="2057400"/>
            <a:ext cx="4038600" cy="3881438"/>
          </a:xfrm>
          <a:prstGeom prst="rect">
            <a:avLst/>
          </a:prstGeom>
          <a:noFill/>
          <a:ln w="9525">
            <a:noFill/>
            <a:miter lim="800000"/>
            <a:headEnd/>
            <a:tailEnd/>
          </a:ln>
          <a:effectLst/>
        </p:spPr>
        <p:txBody>
          <a:bodyPr>
            <a:spAutoFit/>
          </a:bodyPr>
          <a:lstStyle/>
          <a:p>
            <a:pPr eaLnBrk="0" hangingPunct="0">
              <a:spcBef>
                <a:spcPct val="50000"/>
              </a:spcBef>
              <a:buFontTx/>
              <a:buChar char="•"/>
            </a:pPr>
            <a:r>
              <a:rPr lang="en-US" sz="1600" b="1">
                <a:effectLst>
                  <a:outerShdw blurRad="38100" dist="38100" dir="2700000" algn="tl">
                    <a:srgbClr val="C0C0C0"/>
                  </a:outerShdw>
                </a:effectLst>
              </a:rPr>
              <a:t> </a:t>
            </a:r>
            <a:r>
              <a:rPr lang="en-US" sz="1600" b="1" i="1">
                <a:effectLst>
                  <a:outerShdw blurRad="38100" dist="38100" dir="2700000" algn="tl">
                    <a:srgbClr val="C0C0C0"/>
                  </a:outerShdw>
                </a:effectLst>
              </a:rPr>
              <a:t>g</a:t>
            </a:r>
            <a:r>
              <a:rPr lang="en-US" sz="1600" b="1" baseline="-25000">
                <a:effectLst>
                  <a:outerShdw blurRad="38100" dist="38100" dir="2700000" algn="tl">
                    <a:srgbClr val="C0C0C0"/>
                  </a:outerShdw>
                </a:effectLst>
              </a:rPr>
              <a:t>Na</a:t>
            </a:r>
            <a:r>
              <a:rPr lang="en-US" sz="1600" b="1">
                <a:effectLst>
                  <a:outerShdw blurRad="38100" dist="38100" dir="2700000" algn="tl">
                    <a:srgbClr val="C0C0C0"/>
                  </a:outerShdw>
                </a:effectLst>
              </a:rPr>
              <a:t> increases quickly, but then inactivation kicks in and it decreases again.</a:t>
            </a:r>
          </a:p>
          <a:p>
            <a:pPr eaLnBrk="0" hangingPunct="0">
              <a:spcBef>
                <a:spcPct val="50000"/>
              </a:spcBef>
              <a:buFontTx/>
              <a:buChar char="•"/>
            </a:pPr>
            <a:r>
              <a:rPr lang="en-US" sz="1600" b="1">
                <a:effectLst>
                  <a:outerShdw blurRad="38100" dist="38100" dir="2700000" algn="tl">
                    <a:srgbClr val="C0C0C0"/>
                  </a:outerShdw>
                </a:effectLst>
              </a:rPr>
              <a:t> </a:t>
            </a:r>
            <a:r>
              <a:rPr lang="en-US" sz="1600" b="1" i="1">
                <a:effectLst>
                  <a:outerShdw blurRad="38100" dist="38100" dir="2700000" algn="tl">
                    <a:srgbClr val="C0C0C0"/>
                  </a:outerShdw>
                </a:effectLst>
              </a:rPr>
              <a:t>g</a:t>
            </a:r>
            <a:r>
              <a:rPr lang="en-US" sz="1600" b="1" baseline="-25000">
                <a:effectLst>
                  <a:outerShdw blurRad="38100" dist="38100" dir="2700000" algn="tl">
                    <a:srgbClr val="C0C0C0"/>
                  </a:outerShdw>
                </a:effectLst>
              </a:rPr>
              <a:t>K</a:t>
            </a:r>
            <a:r>
              <a:rPr lang="en-US" sz="1600" b="1">
                <a:effectLst>
                  <a:outerShdw blurRad="38100" dist="38100" dir="2700000" algn="tl">
                    <a:srgbClr val="C0C0C0"/>
                  </a:outerShdw>
                </a:effectLst>
              </a:rPr>
              <a:t> increases more slowly, and only decreases once the voltage has decreased.</a:t>
            </a:r>
          </a:p>
          <a:p>
            <a:pPr eaLnBrk="0" hangingPunct="0">
              <a:spcBef>
                <a:spcPct val="50000"/>
              </a:spcBef>
              <a:buFontTx/>
              <a:buChar char="•"/>
            </a:pPr>
            <a:r>
              <a:rPr lang="en-US" sz="1600" b="1">
                <a:effectLst>
                  <a:outerShdw blurRad="38100" dist="38100" dir="2700000" algn="tl">
                    <a:srgbClr val="C0C0C0"/>
                  </a:outerShdw>
                </a:effectLst>
              </a:rPr>
              <a:t> The Na</a:t>
            </a:r>
            <a:r>
              <a:rPr lang="en-US" sz="1600" b="1" baseline="30000">
                <a:effectLst>
                  <a:outerShdw blurRad="38100" dist="38100" dir="2700000" algn="tl">
                    <a:srgbClr val="C0C0C0"/>
                  </a:outerShdw>
                </a:effectLst>
              </a:rPr>
              <a:t>+</a:t>
            </a:r>
            <a:r>
              <a:rPr lang="en-US" sz="1600" b="1">
                <a:effectLst>
                  <a:outerShdw blurRad="38100" dist="38100" dir="2700000" algn="tl">
                    <a:srgbClr val="C0C0C0"/>
                  </a:outerShdw>
                </a:effectLst>
              </a:rPr>
              <a:t> current is autocatalytic. An increase in </a:t>
            </a:r>
            <a:r>
              <a:rPr lang="en-US" sz="1600" b="1" i="1">
                <a:effectLst>
                  <a:outerShdw blurRad="38100" dist="38100" dir="2700000" algn="tl">
                    <a:srgbClr val="C0C0C0"/>
                  </a:outerShdw>
                </a:effectLst>
              </a:rPr>
              <a:t>V</a:t>
            </a:r>
            <a:r>
              <a:rPr lang="en-US" sz="1600" b="1">
                <a:effectLst>
                  <a:outerShdw blurRad="38100" dist="38100" dir="2700000" algn="tl">
                    <a:srgbClr val="C0C0C0"/>
                  </a:outerShdw>
                </a:effectLst>
              </a:rPr>
              <a:t> increases </a:t>
            </a:r>
            <a:r>
              <a:rPr lang="en-US" sz="1600" b="1" i="1">
                <a:effectLst>
                  <a:outerShdw blurRad="38100" dist="38100" dir="2700000" algn="tl">
                    <a:srgbClr val="C0C0C0"/>
                  </a:outerShdw>
                </a:effectLst>
              </a:rPr>
              <a:t>m</a:t>
            </a:r>
            <a:r>
              <a:rPr lang="en-US" sz="1600" b="1">
                <a:effectLst>
                  <a:outerShdw blurRad="38100" dist="38100" dir="2700000" algn="tl">
                    <a:srgbClr val="C0C0C0"/>
                  </a:outerShdw>
                </a:effectLst>
              </a:rPr>
              <a:t>, which increases the Na</a:t>
            </a:r>
            <a:r>
              <a:rPr lang="en-US" sz="1600" b="1" baseline="30000">
                <a:effectLst>
                  <a:outerShdw blurRad="38100" dist="38100" dir="2700000" algn="tl">
                    <a:srgbClr val="C0C0C0"/>
                  </a:outerShdw>
                </a:effectLst>
              </a:rPr>
              <a:t>+</a:t>
            </a:r>
            <a:r>
              <a:rPr lang="en-US" sz="1600" b="1">
                <a:effectLst>
                  <a:outerShdw blurRad="38100" dist="38100" dir="2700000" algn="tl">
                    <a:srgbClr val="C0C0C0"/>
                  </a:outerShdw>
                </a:effectLst>
              </a:rPr>
              <a:t> current, which increases </a:t>
            </a:r>
            <a:r>
              <a:rPr lang="en-US" sz="1600" b="1" i="1">
                <a:effectLst>
                  <a:outerShdw blurRad="38100" dist="38100" dir="2700000" algn="tl">
                    <a:srgbClr val="C0C0C0"/>
                  </a:outerShdw>
                </a:effectLst>
              </a:rPr>
              <a:t>V</a:t>
            </a:r>
            <a:r>
              <a:rPr lang="en-US" sz="1600" b="1">
                <a:effectLst>
                  <a:outerShdw blurRad="38100" dist="38100" dir="2700000" algn="tl">
                    <a:srgbClr val="C0C0C0"/>
                  </a:outerShdw>
                </a:effectLst>
              </a:rPr>
              <a:t>, etc.</a:t>
            </a:r>
          </a:p>
          <a:p>
            <a:pPr eaLnBrk="0" hangingPunct="0">
              <a:spcBef>
                <a:spcPct val="50000"/>
              </a:spcBef>
              <a:buFontTx/>
              <a:buChar char="•"/>
            </a:pPr>
            <a:r>
              <a:rPr lang="en-US" sz="1600" b="1">
                <a:effectLst>
                  <a:outerShdw blurRad="38100" dist="38100" dir="2700000" algn="tl">
                    <a:srgbClr val="C0C0C0"/>
                  </a:outerShdw>
                </a:effectLst>
              </a:rPr>
              <a:t> Hence, the threshold for action potential initiation is where the inward Na</a:t>
            </a:r>
            <a:r>
              <a:rPr lang="en-US" sz="1600" b="1" baseline="30000">
                <a:effectLst>
                  <a:outerShdw blurRad="38100" dist="38100" dir="2700000" algn="tl">
                    <a:srgbClr val="C0C0C0"/>
                  </a:outerShdw>
                </a:effectLst>
              </a:rPr>
              <a:t>+</a:t>
            </a:r>
            <a:r>
              <a:rPr lang="en-US" sz="1600" b="1">
                <a:effectLst>
                  <a:outerShdw blurRad="38100" dist="38100" dir="2700000" algn="tl">
                    <a:srgbClr val="C0C0C0"/>
                  </a:outerShdw>
                </a:effectLst>
              </a:rPr>
              <a:t> current exactly balances the outward K</a:t>
            </a:r>
            <a:r>
              <a:rPr lang="en-US" sz="1600" b="1" baseline="30000">
                <a:effectLst>
                  <a:outerShdw blurRad="38100" dist="38100" dir="2700000" algn="tl">
                    <a:srgbClr val="C0C0C0"/>
                  </a:outerShdw>
                </a:effectLst>
              </a:rPr>
              <a:t>+</a:t>
            </a:r>
            <a:r>
              <a:rPr lang="en-US" sz="1600" b="1">
                <a:effectLst>
                  <a:outerShdw blurRad="38100" dist="38100" dir="2700000" algn="tl">
                    <a:srgbClr val="C0C0C0"/>
                  </a:outerShdw>
                </a:effectLst>
              </a:rPr>
              <a:t> current.</a:t>
            </a:r>
          </a:p>
        </p:txBody>
      </p:sp>
      <p:pic>
        <p:nvPicPr>
          <p:cNvPr id="54279" name="Picture 7" descr="actPotl"/>
          <p:cNvPicPr>
            <a:picLocks noGrp="1" noChangeAspect="1" noChangeArrowheads="1" noCrop="1"/>
          </p:cNvPicPr>
          <p:nvPr>
            <p:ph idx="1"/>
          </p:nvPr>
        </p:nvPicPr>
        <p:blipFill>
          <a:blip r:embed="rId4" cstate="print"/>
          <a:srcRect/>
          <a:stretch>
            <a:fillRect/>
          </a:stretch>
        </p:blipFill>
        <p:spPr>
          <a:xfrm>
            <a:off x="4629150" y="1335088"/>
            <a:ext cx="4191000" cy="2381250"/>
          </a:xfrm>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7388" y="539750"/>
            <a:ext cx="7772400" cy="1143000"/>
          </a:xfrm>
        </p:spPr>
        <p:txBody>
          <a:bodyPr/>
          <a:lstStyle/>
          <a:p>
            <a:pPr algn="l"/>
            <a:r>
              <a:rPr lang="en-US" sz="3600" b="1">
                <a:solidFill>
                  <a:schemeClr val="accent2"/>
                </a:solidFill>
                <a:effectLst>
                  <a:outerShdw blurRad="38100" dist="38100" dir="2700000" algn="tl">
                    <a:srgbClr val="C0C0C0"/>
                  </a:outerShdw>
                </a:effectLst>
              </a:rPr>
              <a:t>The fast phase plane: I</a:t>
            </a:r>
          </a:p>
        </p:txBody>
      </p:sp>
      <p:graphicFrame>
        <p:nvGraphicFramePr>
          <p:cNvPr id="58371" name="Object 3"/>
          <p:cNvGraphicFramePr>
            <a:graphicFrameLocks noChangeAspect="1"/>
          </p:cNvGraphicFramePr>
          <p:nvPr/>
        </p:nvGraphicFramePr>
        <p:xfrm>
          <a:off x="758825" y="1752600"/>
          <a:ext cx="6022975" cy="1182688"/>
        </p:xfrm>
        <a:graphic>
          <a:graphicData uri="http://schemas.openxmlformats.org/presentationml/2006/ole">
            <mc:AlternateContent xmlns:mc="http://schemas.openxmlformats.org/markup-compatibility/2006">
              <mc:Choice xmlns:v="urn:schemas-microsoft-com:vml" Requires="v">
                <p:oleObj spid="_x0000_s170033" name="Equation" r:id="rId3" imgW="3886200" imgH="762000" progId="Equation.3">
                  <p:embed/>
                </p:oleObj>
              </mc:Choice>
              <mc:Fallback>
                <p:oleObj name="Equation" r:id="rId3" imgW="3886200" imgH="762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25" y="1752600"/>
                        <a:ext cx="6022975" cy="1182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3" name="Text Box 5"/>
          <p:cNvSpPr txBox="1">
            <a:spLocks noChangeArrowheads="1"/>
          </p:cNvSpPr>
          <p:nvPr/>
        </p:nvSpPr>
        <p:spPr bwMode="auto">
          <a:xfrm>
            <a:off x="685800" y="4149725"/>
            <a:ext cx="2454275" cy="1739900"/>
          </a:xfrm>
          <a:prstGeom prst="rect">
            <a:avLst/>
          </a:prstGeom>
          <a:noFill/>
          <a:ln w="9525">
            <a:noFill/>
            <a:miter lim="800000"/>
            <a:headEnd/>
            <a:tailEnd/>
          </a:ln>
          <a:effectLst/>
        </p:spPr>
        <p:txBody>
          <a:bodyPr>
            <a:spAutoFit/>
          </a:bodyPr>
          <a:lstStyle/>
          <a:p>
            <a:pPr eaLnBrk="0" hangingPunct="0"/>
            <a:r>
              <a:rPr lang="en-US" b="1" i="1">
                <a:effectLst>
                  <a:outerShdw blurRad="38100" dist="38100" dir="2700000" algn="tl">
                    <a:srgbClr val="C0C0C0"/>
                  </a:outerShdw>
                </a:effectLst>
              </a:rPr>
              <a:t>n</a:t>
            </a:r>
            <a:r>
              <a:rPr lang="en-US" b="1">
                <a:effectLst>
                  <a:outerShdw blurRad="38100" dist="38100" dir="2700000" algn="tl">
                    <a:srgbClr val="C0C0C0"/>
                  </a:outerShdw>
                </a:effectLst>
              </a:rPr>
              <a:t> and </a:t>
            </a:r>
            <a:r>
              <a:rPr lang="en-US" b="1" i="1">
                <a:effectLst>
                  <a:outerShdw blurRad="38100" dist="38100" dir="2700000" algn="tl">
                    <a:srgbClr val="C0C0C0"/>
                  </a:outerShdw>
                </a:effectLst>
              </a:rPr>
              <a:t>h</a:t>
            </a:r>
            <a:r>
              <a:rPr lang="en-US" b="1">
                <a:effectLst>
                  <a:outerShdw blurRad="38100" dist="38100" dir="2700000" algn="tl">
                    <a:srgbClr val="C0C0C0"/>
                  </a:outerShdw>
                </a:effectLst>
              </a:rPr>
              <a:t> are slow, and so stay approximately at their steady states while </a:t>
            </a:r>
            <a:r>
              <a:rPr lang="en-US" b="1" i="1">
                <a:effectLst>
                  <a:outerShdw blurRad="38100" dist="38100" dir="2700000" algn="tl">
                    <a:srgbClr val="C0C0C0"/>
                  </a:outerShdw>
                </a:effectLst>
              </a:rPr>
              <a:t>V</a:t>
            </a:r>
            <a:r>
              <a:rPr lang="en-US" b="1">
                <a:effectLst>
                  <a:outerShdw blurRad="38100" dist="38100" dir="2700000" algn="tl">
                    <a:srgbClr val="C0C0C0"/>
                  </a:outerShdw>
                </a:effectLst>
              </a:rPr>
              <a:t> and </a:t>
            </a:r>
            <a:r>
              <a:rPr lang="en-US" b="1" i="1">
                <a:effectLst>
                  <a:outerShdw blurRad="38100" dist="38100" dir="2700000" algn="tl">
                    <a:srgbClr val="C0C0C0"/>
                  </a:outerShdw>
                </a:effectLst>
              </a:rPr>
              <a:t>m</a:t>
            </a:r>
            <a:r>
              <a:rPr lang="en-US" b="1">
                <a:effectLst>
                  <a:outerShdw blurRad="38100" dist="38100" dir="2700000" algn="tl">
                    <a:srgbClr val="C0C0C0"/>
                  </a:outerShdw>
                </a:effectLst>
              </a:rPr>
              <a:t> change quickly</a:t>
            </a:r>
          </a:p>
        </p:txBody>
      </p:sp>
      <p:grpSp>
        <p:nvGrpSpPr>
          <p:cNvPr id="2" name="Group 7"/>
          <p:cNvGrpSpPr>
            <a:grpSpLocks noChangeAspect="1"/>
          </p:cNvGrpSpPr>
          <p:nvPr/>
        </p:nvGrpSpPr>
        <p:grpSpPr bwMode="auto">
          <a:xfrm>
            <a:off x="3276600" y="2667000"/>
            <a:ext cx="5100638" cy="3711575"/>
            <a:chOff x="2064" y="1680"/>
            <a:chExt cx="3213" cy="2338"/>
          </a:xfrm>
        </p:grpSpPr>
        <p:sp>
          <p:nvSpPr>
            <p:cNvPr id="58374" name="AutoShape 6"/>
            <p:cNvSpPr>
              <a:spLocks noChangeAspect="1" noChangeArrowheads="1" noTextEdit="1"/>
            </p:cNvSpPr>
            <p:nvPr/>
          </p:nvSpPr>
          <p:spPr bwMode="auto">
            <a:xfrm>
              <a:off x="2064" y="1680"/>
              <a:ext cx="3213" cy="2338"/>
            </a:xfrm>
            <a:prstGeom prst="rect">
              <a:avLst/>
            </a:prstGeom>
            <a:noFill/>
            <a:ln w="9525">
              <a:noFill/>
              <a:miter lim="800000"/>
              <a:headEnd/>
              <a:tailEnd/>
            </a:ln>
          </p:spPr>
          <p:txBody>
            <a:bodyPr/>
            <a:lstStyle/>
            <a:p>
              <a:endParaRPr lang="en-US"/>
            </a:p>
          </p:txBody>
        </p:sp>
        <p:grpSp>
          <p:nvGrpSpPr>
            <p:cNvPr id="3" name="Group 208"/>
            <p:cNvGrpSpPr>
              <a:grpSpLocks/>
            </p:cNvGrpSpPr>
            <p:nvPr/>
          </p:nvGrpSpPr>
          <p:grpSpPr bwMode="auto">
            <a:xfrm>
              <a:off x="2120" y="1718"/>
              <a:ext cx="3157" cy="2246"/>
              <a:chOff x="2120" y="1718"/>
              <a:chExt cx="3157" cy="2246"/>
            </a:xfrm>
          </p:grpSpPr>
          <p:sp>
            <p:nvSpPr>
              <p:cNvPr id="58376" name="Line 8"/>
              <p:cNvSpPr>
                <a:spLocks noChangeShapeType="1"/>
              </p:cNvSpPr>
              <p:nvPr/>
            </p:nvSpPr>
            <p:spPr bwMode="auto">
              <a:xfrm flipV="1">
                <a:off x="2564" y="1772"/>
                <a:ext cx="1" cy="1842"/>
              </a:xfrm>
              <a:prstGeom prst="line">
                <a:avLst/>
              </a:prstGeom>
              <a:noFill/>
              <a:ln w="12700">
                <a:solidFill>
                  <a:srgbClr val="000000"/>
                </a:solidFill>
                <a:round/>
                <a:headEnd/>
                <a:tailEnd/>
              </a:ln>
            </p:spPr>
            <p:txBody>
              <a:bodyPr/>
              <a:lstStyle/>
              <a:p>
                <a:endParaRPr lang="en-US"/>
              </a:p>
            </p:txBody>
          </p:sp>
          <p:sp>
            <p:nvSpPr>
              <p:cNvPr id="58377" name="Line 9"/>
              <p:cNvSpPr>
                <a:spLocks noChangeShapeType="1"/>
              </p:cNvSpPr>
              <p:nvPr/>
            </p:nvSpPr>
            <p:spPr bwMode="auto">
              <a:xfrm flipH="1">
                <a:off x="2484" y="1772"/>
                <a:ext cx="84" cy="1"/>
              </a:xfrm>
              <a:prstGeom prst="line">
                <a:avLst/>
              </a:prstGeom>
              <a:noFill/>
              <a:ln w="12700">
                <a:solidFill>
                  <a:srgbClr val="000000"/>
                </a:solidFill>
                <a:round/>
                <a:headEnd/>
                <a:tailEnd/>
              </a:ln>
            </p:spPr>
            <p:txBody>
              <a:bodyPr/>
              <a:lstStyle/>
              <a:p>
                <a:endParaRPr lang="en-US"/>
              </a:p>
            </p:txBody>
          </p:sp>
          <p:sp>
            <p:nvSpPr>
              <p:cNvPr id="58378" name="Freeform 10"/>
              <p:cNvSpPr>
                <a:spLocks/>
              </p:cNvSpPr>
              <p:nvPr/>
            </p:nvSpPr>
            <p:spPr bwMode="auto">
              <a:xfrm>
                <a:off x="2294" y="1718"/>
                <a:ext cx="140" cy="80"/>
              </a:xfrm>
              <a:custGeom>
                <a:avLst/>
                <a:gdLst/>
                <a:ahLst/>
                <a:cxnLst>
                  <a:cxn ang="0">
                    <a:pos x="18" y="78"/>
                  </a:cxn>
                  <a:cxn ang="0">
                    <a:pos x="30" y="0"/>
                  </a:cxn>
                  <a:cxn ang="0">
                    <a:pos x="18" y="8"/>
                  </a:cxn>
                  <a:cxn ang="0">
                    <a:pos x="10" y="14"/>
                  </a:cxn>
                  <a:cxn ang="0">
                    <a:pos x="0" y="22"/>
                  </a:cxn>
                  <a:cxn ang="0">
                    <a:pos x="18" y="22"/>
                  </a:cxn>
                  <a:cxn ang="0">
                    <a:pos x="72" y="78"/>
                  </a:cxn>
                  <a:cxn ang="0">
                    <a:pos x="62" y="66"/>
                  </a:cxn>
                  <a:cxn ang="0">
                    <a:pos x="18" y="22"/>
                  </a:cxn>
                  <a:cxn ang="0">
                    <a:pos x="106" y="0"/>
                  </a:cxn>
                  <a:cxn ang="0">
                    <a:pos x="94" y="10"/>
                  </a:cxn>
                  <a:cxn ang="0">
                    <a:pos x="88" y="28"/>
                  </a:cxn>
                  <a:cxn ang="0">
                    <a:pos x="88" y="56"/>
                  </a:cxn>
                  <a:cxn ang="0">
                    <a:pos x="96" y="74"/>
                  </a:cxn>
                  <a:cxn ang="0">
                    <a:pos x="106" y="80"/>
                  </a:cxn>
                  <a:cxn ang="0">
                    <a:pos x="120" y="80"/>
                  </a:cxn>
                  <a:cxn ang="0">
                    <a:pos x="132" y="72"/>
                  </a:cxn>
                  <a:cxn ang="0">
                    <a:pos x="138" y="54"/>
                  </a:cxn>
                  <a:cxn ang="0">
                    <a:pos x="138" y="24"/>
                  </a:cxn>
                  <a:cxn ang="0">
                    <a:pos x="130" y="6"/>
                  </a:cxn>
                  <a:cxn ang="0">
                    <a:pos x="120" y="0"/>
                  </a:cxn>
                  <a:cxn ang="0">
                    <a:pos x="18" y="22"/>
                  </a:cxn>
                  <a:cxn ang="0">
                    <a:pos x="108" y="70"/>
                  </a:cxn>
                  <a:cxn ang="0">
                    <a:pos x="102" y="64"/>
                  </a:cxn>
                  <a:cxn ang="0">
                    <a:pos x="98" y="52"/>
                  </a:cxn>
                  <a:cxn ang="0">
                    <a:pos x="98" y="26"/>
                  </a:cxn>
                  <a:cxn ang="0">
                    <a:pos x="106" y="10"/>
                  </a:cxn>
                  <a:cxn ang="0">
                    <a:pos x="118" y="10"/>
                  </a:cxn>
                  <a:cxn ang="0">
                    <a:pos x="124" y="14"/>
                  </a:cxn>
                  <a:cxn ang="0">
                    <a:pos x="128" y="26"/>
                  </a:cxn>
                  <a:cxn ang="0">
                    <a:pos x="128" y="54"/>
                  </a:cxn>
                  <a:cxn ang="0">
                    <a:pos x="120" y="70"/>
                  </a:cxn>
                  <a:cxn ang="0">
                    <a:pos x="18" y="22"/>
                  </a:cxn>
                </a:cxnLst>
                <a:rect l="0" t="0" r="r" b="b"/>
                <a:pathLst>
                  <a:path w="140" h="80">
                    <a:moveTo>
                      <a:pt x="18" y="22"/>
                    </a:moveTo>
                    <a:lnTo>
                      <a:pt x="18" y="78"/>
                    </a:lnTo>
                    <a:lnTo>
                      <a:pt x="30" y="78"/>
                    </a:lnTo>
                    <a:lnTo>
                      <a:pt x="30" y="0"/>
                    </a:lnTo>
                    <a:lnTo>
                      <a:pt x="22" y="0"/>
                    </a:lnTo>
                    <a:lnTo>
                      <a:pt x="18" y="8"/>
                    </a:lnTo>
                    <a:lnTo>
                      <a:pt x="16" y="12"/>
                    </a:lnTo>
                    <a:lnTo>
                      <a:pt x="10" y="14"/>
                    </a:lnTo>
                    <a:lnTo>
                      <a:pt x="0" y="14"/>
                    </a:lnTo>
                    <a:lnTo>
                      <a:pt x="0" y="22"/>
                    </a:lnTo>
                    <a:lnTo>
                      <a:pt x="16" y="22"/>
                    </a:lnTo>
                    <a:lnTo>
                      <a:pt x="18" y="22"/>
                    </a:lnTo>
                    <a:lnTo>
                      <a:pt x="62" y="78"/>
                    </a:lnTo>
                    <a:lnTo>
                      <a:pt x="72" y="78"/>
                    </a:lnTo>
                    <a:lnTo>
                      <a:pt x="72" y="66"/>
                    </a:lnTo>
                    <a:lnTo>
                      <a:pt x="62" y="66"/>
                    </a:lnTo>
                    <a:lnTo>
                      <a:pt x="62" y="78"/>
                    </a:lnTo>
                    <a:lnTo>
                      <a:pt x="18" y="22"/>
                    </a:lnTo>
                    <a:lnTo>
                      <a:pt x="112" y="0"/>
                    </a:lnTo>
                    <a:lnTo>
                      <a:pt x="106" y="0"/>
                    </a:lnTo>
                    <a:lnTo>
                      <a:pt x="98" y="4"/>
                    </a:lnTo>
                    <a:lnTo>
                      <a:pt x="94" y="10"/>
                    </a:lnTo>
                    <a:lnTo>
                      <a:pt x="90" y="18"/>
                    </a:lnTo>
                    <a:lnTo>
                      <a:pt x="88" y="28"/>
                    </a:lnTo>
                    <a:lnTo>
                      <a:pt x="86" y="40"/>
                    </a:lnTo>
                    <a:lnTo>
                      <a:pt x="88" y="56"/>
                    </a:lnTo>
                    <a:lnTo>
                      <a:pt x="92" y="68"/>
                    </a:lnTo>
                    <a:lnTo>
                      <a:pt x="96" y="74"/>
                    </a:lnTo>
                    <a:lnTo>
                      <a:pt x="100" y="78"/>
                    </a:lnTo>
                    <a:lnTo>
                      <a:pt x="106" y="80"/>
                    </a:lnTo>
                    <a:lnTo>
                      <a:pt x="112" y="80"/>
                    </a:lnTo>
                    <a:lnTo>
                      <a:pt x="120" y="80"/>
                    </a:lnTo>
                    <a:lnTo>
                      <a:pt x="126" y="76"/>
                    </a:lnTo>
                    <a:lnTo>
                      <a:pt x="132" y="72"/>
                    </a:lnTo>
                    <a:lnTo>
                      <a:pt x="136" y="66"/>
                    </a:lnTo>
                    <a:lnTo>
                      <a:pt x="138" y="54"/>
                    </a:lnTo>
                    <a:lnTo>
                      <a:pt x="140" y="38"/>
                    </a:lnTo>
                    <a:lnTo>
                      <a:pt x="138" y="24"/>
                    </a:lnTo>
                    <a:lnTo>
                      <a:pt x="134" y="12"/>
                    </a:lnTo>
                    <a:lnTo>
                      <a:pt x="130" y="6"/>
                    </a:lnTo>
                    <a:lnTo>
                      <a:pt x="126" y="2"/>
                    </a:lnTo>
                    <a:lnTo>
                      <a:pt x="120" y="0"/>
                    </a:lnTo>
                    <a:lnTo>
                      <a:pt x="112" y="0"/>
                    </a:lnTo>
                    <a:lnTo>
                      <a:pt x="18" y="22"/>
                    </a:lnTo>
                    <a:lnTo>
                      <a:pt x="112" y="72"/>
                    </a:lnTo>
                    <a:lnTo>
                      <a:pt x="108" y="70"/>
                    </a:lnTo>
                    <a:lnTo>
                      <a:pt x="104" y="68"/>
                    </a:lnTo>
                    <a:lnTo>
                      <a:pt x="102" y="64"/>
                    </a:lnTo>
                    <a:lnTo>
                      <a:pt x="100" y="60"/>
                    </a:lnTo>
                    <a:lnTo>
                      <a:pt x="98" y="52"/>
                    </a:lnTo>
                    <a:lnTo>
                      <a:pt x="96" y="40"/>
                    </a:lnTo>
                    <a:lnTo>
                      <a:pt x="98" y="26"/>
                    </a:lnTo>
                    <a:lnTo>
                      <a:pt x="100" y="16"/>
                    </a:lnTo>
                    <a:lnTo>
                      <a:pt x="106" y="10"/>
                    </a:lnTo>
                    <a:lnTo>
                      <a:pt x="114" y="8"/>
                    </a:lnTo>
                    <a:lnTo>
                      <a:pt x="118" y="10"/>
                    </a:lnTo>
                    <a:lnTo>
                      <a:pt x="122" y="10"/>
                    </a:lnTo>
                    <a:lnTo>
                      <a:pt x="124" y="14"/>
                    </a:lnTo>
                    <a:lnTo>
                      <a:pt x="126" y="18"/>
                    </a:lnTo>
                    <a:lnTo>
                      <a:pt x="128" y="26"/>
                    </a:lnTo>
                    <a:lnTo>
                      <a:pt x="130" y="40"/>
                    </a:lnTo>
                    <a:lnTo>
                      <a:pt x="128" y="54"/>
                    </a:lnTo>
                    <a:lnTo>
                      <a:pt x="124" y="64"/>
                    </a:lnTo>
                    <a:lnTo>
                      <a:pt x="120" y="70"/>
                    </a:lnTo>
                    <a:lnTo>
                      <a:pt x="112" y="72"/>
                    </a:lnTo>
                    <a:lnTo>
                      <a:pt x="18" y="22"/>
                    </a:lnTo>
                    <a:close/>
                  </a:path>
                </a:pathLst>
              </a:custGeom>
              <a:solidFill>
                <a:srgbClr val="000000"/>
              </a:solidFill>
              <a:ln w="9525">
                <a:noFill/>
                <a:round/>
                <a:headEnd/>
                <a:tailEnd/>
              </a:ln>
            </p:spPr>
            <p:txBody>
              <a:bodyPr/>
              <a:lstStyle/>
              <a:p>
                <a:endParaRPr lang="en-US"/>
              </a:p>
            </p:txBody>
          </p:sp>
          <p:sp>
            <p:nvSpPr>
              <p:cNvPr id="58379" name="Line 11"/>
              <p:cNvSpPr>
                <a:spLocks noChangeShapeType="1"/>
              </p:cNvSpPr>
              <p:nvPr/>
            </p:nvSpPr>
            <p:spPr bwMode="auto">
              <a:xfrm flipH="1">
                <a:off x="2484" y="2138"/>
                <a:ext cx="84" cy="1"/>
              </a:xfrm>
              <a:prstGeom prst="line">
                <a:avLst/>
              </a:prstGeom>
              <a:noFill/>
              <a:ln w="12700">
                <a:solidFill>
                  <a:srgbClr val="000000"/>
                </a:solidFill>
                <a:round/>
                <a:headEnd/>
                <a:tailEnd/>
              </a:ln>
            </p:spPr>
            <p:txBody>
              <a:bodyPr/>
              <a:lstStyle/>
              <a:p>
                <a:endParaRPr lang="en-US"/>
              </a:p>
            </p:txBody>
          </p:sp>
          <p:sp>
            <p:nvSpPr>
              <p:cNvPr id="58380" name="Freeform 12"/>
              <p:cNvSpPr>
                <a:spLocks/>
              </p:cNvSpPr>
              <p:nvPr/>
            </p:nvSpPr>
            <p:spPr bwMode="auto">
              <a:xfrm>
                <a:off x="2288" y="2084"/>
                <a:ext cx="146" cy="80"/>
              </a:xfrm>
              <a:custGeom>
                <a:avLst/>
                <a:gdLst/>
                <a:ahLst/>
                <a:cxnLst>
                  <a:cxn ang="0">
                    <a:pos x="18" y="2"/>
                  </a:cxn>
                  <a:cxn ang="0">
                    <a:pos x="6" y="10"/>
                  </a:cxn>
                  <a:cxn ang="0">
                    <a:pos x="0" y="28"/>
                  </a:cxn>
                  <a:cxn ang="0">
                    <a:pos x="0" y="56"/>
                  </a:cxn>
                  <a:cxn ang="0">
                    <a:pos x="8" y="74"/>
                  </a:cxn>
                  <a:cxn ang="0">
                    <a:pos x="20" y="80"/>
                  </a:cxn>
                  <a:cxn ang="0">
                    <a:pos x="32" y="80"/>
                  </a:cxn>
                  <a:cxn ang="0">
                    <a:pos x="44" y="72"/>
                  </a:cxn>
                  <a:cxn ang="0">
                    <a:pos x="52" y="54"/>
                  </a:cxn>
                  <a:cxn ang="0">
                    <a:pos x="52" y="24"/>
                  </a:cxn>
                  <a:cxn ang="0">
                    <a:pos x="44" y="8"/>
                  </a:cxn>
                  <a:cxn ang="0">
                    <a:pos x="32" y="2"/>
                  </a:cxn>
                  <a:cxn ang="0">
                    <a:pos x="26" y="0"/>
                  </a:cxn>
                  <a:cxn ang="0">
                    <a:pos x="22" y="72"/>
                  </a:cxn>
                  <a:cxn ang="0">
                    <a:pos x="14" y="66"/>
                  </a:cxn>
                  <a:cxn ang="0">
                    <a:pos x="10" y="52"/>
                  </a:cxn>
                  <a:cxn ang="0">
                    <a:pos x="10" y="28"/>
                  </a:cxn>
                  <a:cxn ang="0">
                    <a:pos x="18" y="12"/>
                  </a:cxn>
                  <a:cxn ang="0">
                    <a:pos x="30" y="10"/>
                  </a:cxn>
                  <a:cxn ang="0">
                    <a:pos x="36" y="14"/>
                  </a:cxn>
                  <a:cxn ang="0">
                    <a:pos x="42" y="28"/>
                  </a:cxn>
                  <a:cxn ang="0">
                    <a:pos x="42" y="56"/>
                  </a:cxn>
                  <a:cxn ang="0">
                    <a:pos x="32" y="70"/>
                  </a:cxn>
                  <a:cxn ang="0">
                    <a:pos x="26" y="0"/>
                  </a:cxn>
                  <a:cxn ang="0">
                    <a:pos x="78" y="78"/>
                  </a:cxn>
                  <a:cxn ang="0">
                    <a:pos x="68" y="66"/>
                  </a:cxn>
                  <a:cxn ang="0">
                    <a:pos x="26" y="0"/>
                  </a:cxn>
                  <a:cxn ang="0">
                    <a:pos x="114" y="32"/>
                  </a:cxn>
                  <a:cxn ang="0">
                    <a:pos x="106" y="26"/>
                  </a:cxn>
                  <a:cxn ang="0">
                    <a:pos x="106" y="16"/>
                  </a:cxn>
                  <a:cxn ang="0">
                    <a:pos x="112" y="10"/>
                  </a:cxn>
                  <a:cxn ang="0">
                    <a:pos x="124" y="10"/>
                  </a:cxn>
                  <a:cxn ang="0">
                    <a:pos x="132" y="16"/>
                  </a:cxn>
                  <a:cxn ang="0">
                    <a:pos x="132" y="26"/>
                  </a:cxn>
                  <a:cxn ang="0">
                    <a:pos x="124" y="32"/>
                  </a:cxn>
                  <a:cxn ang="0">
                    <a:pos x="26" y="0"/>
                  </a:cxn>
                  <a:cxn ang="0">
                    <a:pos x="112" y="70"/>
                  </a:cxn>
                  <a:cxn ang="0">
                    <a:pos x="104" y="62"/>
                  </a:cxn>
                  <a:cxn ang="0">
                    <a:pos x="104" y="50"/>
                  </a:cxn>
                  <a:cxn ang="0">
                    <a:pos x="112" y="42"/>
                  </a:cxn>
                  <a:cxn ang="0">
                    <a:pos x="126" y="42"/>
                  </a:cxn>
                  <a:cxn ang="0">
                    <a:pos x="134" y="50"/>
                  </a:cxn>
                  <a:cxn ang="0">
                    <a:pos x="134" y="64"/>
                  </a:cxn>
                  <a:cxn ang="0">
                    <a:pos x="126" y="70"/>
                  </a:cxn>
                  <a:cxn ang="0">
                    <a:pos x="26" y="0"/>
                  </a:cxn>
                  <a:cxn ang="0">
                    <a:pos x="100" y="40"/>
                  </a:cxn>
                  <a:cxn ang="0">
                    <a:pos x="94" y="50"/>
                  </a:cxn>
                  <a:cxn ang="0">
                    <a:pos x="94" y="68"/>
                  </a:cxn>
                  <a:cxn ang="0">
                    <a:pos x="100" y="74"/>
                  </a:cxn>
                  <a:cxn ang="0">
                    <a:pos x="120" y="80"/>
                  </a:cxn>
                  <a:cxn ang="0">
                    <a:pos x="140" y="74"/>
                  </a:cxn>
                  <a:cxn ang="0">
                    <a:pos x="146" y="56"/>
                  </a:cxn>
                  <a:cxn ang="0">
                    <a:pos x="140" y="42"/>
                  </a:cxn>
                  <a:cxn ang="0">
                    <a:pos x="140" y="32"/>
                  </a:cxn>
                  <a:cxn ang="0">
                    <a:pos x="144" y="20"/>
                  </a:cxn>
                  <a:cxn ang="0">
                    <a:pos x="136" y="6"/>
                  </a:cxn>
                  <a:cxn ang="0">
                    <a:pos x="120" y="0"/>
                  </a:cxn>
                  <a:cxn ang="0">
                    <a:pos x="102" y="6"/>
                  </a:cxn>
                  <a:cxn ang="0">
                    <a:pos x="96" y="22"/>
                  </a:cxn>
                  <a:cxn ang="0">
                    <a:pos x="100" y="32"/>
                  </a:cxn>
                  <a:cxn ang="0">
                    <a:pos x="26" y="0"/>
                  </a:cxn>
                </a:cxnLst>
                <a:rect l="0" t="0" r="r" b="b"/>
                <a:pathLst>
                  <a:path w="146" h="80">
                    <a:moveTo>
                      <a:pt x="26" y="0"/>
                    </a:moveTo>
                    <a:lnTo>
                      <a:pt x="18" y="2"/>
                    </a:lnTo>
                    <a:lnTo>
                      <a:pt x="12" y="4"/>
                    </a:lnTo>
                    <a:lnTo>
                      <a:pt x="6" y="10"/>
                    </a:lnTo>
                    <a:lnTo>
                      <a:pt x="2" y="18"/>
                    </a:lnTo>
                    <a:lnTo>
                      <a:pt x="0" y="28"/>
                    </a:lnTo>
                    <a:lnTo>
                      <a:pt x="0" y="42"/>
                    </a:lnTo>
                    <a:lnTo>
                      <a:pt x="0" y="56"/>
                    </a:lnTo>
                    <a:lnTo>
                      <a:pt x="4" y="68"/>
                    </a:lnTo>
                    <a:lnTo>
                      <a:pt x="8" y="74"/>
                    </a:lnTo>
                    <a:lnTo>
                      <a:pt x="14" y="78"/>
                    </a:lnTo>
                    <a:lnTo>
                      <a:pt x="20" y="80"/>
                    </a:lnTo>
                    <a:lnTo>
                      <a:pt x="26" y="80"/>
                    </a:lnTo>
                    <a:lnTo>
                      <a:pt x="32" y="80"/>
                    </a:lnTo>
                    <a:lnTo>
                      <a:pt x="40" y="78"/>
                    </a:lnTo>
                    <a:lnTo>
                      <a:pt x="44" y="72"/>
                    </a:lnTo>
                    <a:lnTo>
                      <a:pt x="48" y="66"/>
                    </a:lnTo>
                    <a:lnTo>
                      <a:pt x="52" y="54"/>
                    </a:lnTo>
                    <a:lnTo>
                      <a:pt x="52" y="40"/>
                    </a:lnTo>
                    <a:lnTo>
                      <a:pt x="52" y="24"/>
                    </a:lnTo>
                    <a:lnTo>
                      <a:pt x="48" y="12"/>
                    </a:lnTo>
                    <a:lnTo>
                      <a:pt x="44" y="8"/>
                    </a:lnTo>
                    <a:lnTo>
                      <a:pt x="38" y="4"/>
                    </a:lnTo>
                    <a:lnTo>
                      <a:pt x="32" y="2"/>
                    </a:lnTo>
                    <a:lnTo>
                      <a:pt x="28" y="0"/>
                    </a:lnTo>
                    <a:lnTo>
                      <a:pt x="26" y="0"/>
                    </a:lnTo>
                    <a:lnTo>
                      <a:pt x="26" y="72"/>
                    </a:lnTo>
                    <a:lnTo>
                      <a:pt x="22" y="72"/>
                    </a:lnTo>
                    <a:lnTo>
                      <a:pt x="18" y="70"/>
                    </a:lnTo>
                    <a:lnTo>
                      <a:pt x="14" y="66"/>
                    </a:lnTo>
                    <a:lnTo>
                      <a:pt x="12" y="60"/>
                    </a:lnTo>
                    <a:lnTo>
                      <a:pt x="10" y="52"/>
                    </a:lnTo>
                    <a:lnTo>
                      <a:pt x="10" y="42"/>
                    </a:lnTo>
                    <a:lnTo>
                      <a:pt x="10" y="28"/>
                    </a:lnTo>
                    <a:lnTo>
                      <a:pt x="14" y="18"/>
                    </a:lnTo>
                    <a:lnTo>
                      <a:pt x="18" y="12"/>
                    </a:lnTo>
                    <a:lnTo>
                      <a:pt x="26" y="10"/>
                    </a:lnTo>
                    <a:lnTo>
                      <a:pt x="30" y="10"/>
                    </a:lnTo>
                    <a:lnTo>
                      <a:pt x="34" y="12"/>
                    </a:lnTo>
                    <a:lnTo>
                      <a:pt x="36" y="14"/>
                    </a:lnTo>
                    <a:lnTo>
                      <a:pt x="38" y="18"/>
                    </a:lnTo>
                    <a:lnTo>
                      <a:pt x="42" y="28"/>
                    </a:lnTo>
                    <a:lnTo>
                      <a:pt x="42" y="40"/>
                    </a:lnTo>
                    <a:lnTo>
                      <a:pt x="42" y="56"/>
                    </a:lnTo>
                    <a:lnTo>
                      <a:pt x="38" y="66"/>
                    </a:lnTo>
                    <a:lnTo>
                      <a:pt x="32" y="70"/>
                    </a:lnTo>
                    <a:lnTo>
                      <a:pt x="26" y="72"/>
                    </a:lnTo>
                    <a:lnTo>
                      <a:pt x="26" y="0"/>
                    </a:lnTo>
                    <a:lnTo>
                      <a:pt x="68" y="78"/>
                    </a:lnTo>
                    <a:lnTo>
                      <a:pt x="78" y="78"/>
                    </a:lnTo>
                    <a:lnTo>
                      <a:pt x="78" y="66"/>
                    </a:lnTo>
                    <a:lnTo>
                      <a:pt x="68" y="66"/>
                    </a:lnTo>
                    <a:lnTo>
                      <a:pt x="68" y="78"/>
                    </a:lnTo>
                    <a:lnTo>
                      <a:pt x="26" y="0"/>
                    </a:lnTo>
                    <a:lnTo>
                      <a:pt x="120" y="34"/>
                    </a:lnTo>
                    <a:lnTo>
                      <a:pt x="114" y="32"/>
                    </a:lnTo>
                    <a:lnTo>
                      <a:pt x="110" y="30"/>
                    </a:lnTo>
                    <a:lnTo>
                      <a:pt x="106" y="26"/>
                    </a:lnTo>
                    <a:lnTo>
                      <a:pt x="106" y="22"/>
                    </a:lnTo>
                    <a:lnTo>
                      <a:pt x="106" y="16"/>
                    </a:lnTo>
                    <a:lnTo>
                      <a:pt x="108" y="12"/>
                    </a:lnTo>
                    <a:lnTo>
                      <a:pt x="112" y="10"/>
                    </a:lnTo>
                    <a:lnTo>
                      <a:pt x="118" y="10"/>
                    </a:lnTo>
                    <a:lnTo>
                      <a:pt x="124" y="10"/>
                    </a:lnTo>
                    <a:lnTo>
                      <a:pt x="130" y="12"/>
                    </a:lnTo>
                    <a:lnTo>
                      <a:pt x="132" y="16"/>
                    </a:lnTo>
                    <a:lnTo>
                      <a:pt x="132" y="20"/>
                    </a:lnTo>
                    <a:lnTo>
                      <a:pt x="132" y="26"/>
                    </a:lnTo>
                    <a:lnTo>
                      <a:pt x="130" y="30"/>
                    </a:lnTo>
                    <a:lnTo>
                      <a:pt x="124" y="32"/>
                    </a:lnTo>
                    <a:lnTo>
                      <a:pt x="120" y="34"/>
                    </a:lnTo>
                    <a:lnTo>
                      <a:pt x="26" y="0"/>
                    </a:lnTo>
                    <a:lnTo>
                      <a:pt x="120" y="72"/>
                    </a:lnTo>
                    <a:lnTo>
                      <a:pt x="112" y="70"/>
                    </a:lnTo>
                    <a:lnTo>
                      <a:pt x="106" y="68"/>
                    </a:lnTo>
                    <a:lnTo>
                      <a:pt x="104" y="62"/>
                    </a:lnTo>
                    <a:lnTo>
                      <a:pt x="102" y="56"/>
                    </a:lnTo>
                    <a:lnTo>
                      <a:pt x="104" y="50"/>
                    </a:lnTo>
                    <a:lnTo>
                      <a:pt x="108" y="46"/>
                    </a:lnTo>
                    <a:lnTo>
                      <a:pt x="112" y="42"/>
                    </a:lnTo>
                    <a:lnTo>
                      <a:pt x="118" y="42"/>
                    </a:lnTo>
                    <a:lnTo>
                      <a:pt x="126" y="42"/>
                    </a:lnTo>
                    <a:lnTo>
                      <a:pt x="130" y="46"/>
                    </a:lnTo>
                    <a:lnTo>
                      <a:pt x="134" y="50"/>
                    </a:lnTo>
                    <a:lnTo>
                      <a:pt x="136" y="58"/>
                    </a:lnTo>
                    <a:lnTo>
                      <a:pt x="134" y="64"/>
                    </a:lnTo>
                    <a:lnTo>
                      <a:pt x="130" y="68"/>
                    </a:lnTo>
                    <a:lnTo>
                      <a:pt x="126" y="70"/>
                    </a:lnTo>
                    <a:lnTo>
                      <a:pt x="120" y="72"/>
                    </a:lnTo>
                    <a:lnTo>
                      <a:pt x="26" y="0"/>
                    </a:lnTo>
                    <a:lnTo>
                      <a:pt x="106" y="38"/>
                    </a:lnTo>
                    <a:lnTo>
                      <a:pt x="100" y="40"/>
                    </a:lnTo>
                    <a:lnTo>
                      <a:pt x="96" y="44"/>
                    </a:lnTo>
                    <a:lnTo>
                      <a:pt x="94" y="50"/>
                    </a:lnTo>
                    <a:lnTo>
                      <a:pt x="92" y="56"/>
                    </a:lnTo>
                    <a:lnTo>
                      <a:pt x="94" y="68"/>
                    </a:lnTo>
                    <a:lnTo>
                      <a:pt x="96" y="72"/>
                    </a:lnTo>
                    <a:lnTo>
                      <a:pt x="100" y="74"/>
                    </a:lnTo>
                    <a:lnTo>
                      <a:pt x="108" y="80"/>
                    </a:lnTo>
                    <a:lnTo>
                      <a:pt x="120" y="80"/>
                    </a:lnTo>
                    <a:lnTo>
                      <a:pt x="130" y="80"/>
                    </a:lnTo>
                    <a:lnTo>
                      <a:pt x="140" y="74"/>
                    </a:lnTo>
                    <a:lnTo>
                      <a:pt x="144" y="66"/>
                    </a:lnTo>
                    <a:lnTo>
                      <a:pt x="146" y="56"/>
                    </a:lnTo>
                    <a:lnTo>
                      <a:pt x="144" y="48"/>
                    </a:lnTo>
                    <a:lnTo>
                      <a:pt x="140" y="42"/>
                    </a:lnTo>
                    <a:lnTo>
                      <a:pt x="134" y="36"/>
                    </a:lnTo>
                    <a:lnTo>
                      <a:pt x="140" y="32"/>
                    </a:lnTo>
                    <a:lnTo>
                      <a:pt x="142" y="26"/>
                    </a:lnTo>
                    <a:lnTo>
                      <a:pt x="144" y="20"/>
                    </a:lnTo>
                    <a:lnTo>
                      <a:pt x="142" y="12"/>
                    </a:lnTo>
                    <a:lnTo>
                      <a:pt x="136" y="6"/>
                    </a:lnTo>
                    <a:lnTo>
                      <a:pt x="130" y="2"/>
                    </a:lnTo>
                    <a:lnTo>
                      <a:pt x="120" y="0"/>
                    </a:lnTo>
                    <a:lnTo>
                      <a:pt x="108" y="2"/>
                    </a:lnTo>
                    <a:lnTo>
                      <a:pt x="102" y="6"/>
                    </a:lnTo>
                    <a:lnTo>
                      <a:pt x="96" y="14"/>
                    </a:lnTo>
                    <a:lnTo>
                      <a:pt x="96" y="22"/>
                    </a:lnTo>
                    <a:lnTo>
                      <a:pt x="96" y="28"/>
                    </a:lnTo>
                    <a:lnTo>
                      <a:pt x="100" y="32"/>
                    </a:lnTo>
                    <a:lnTo>
                      <a:pt x="106" y="38"/>
                    </a:lnTo>
                    <a:lnTo>
                      <a:pt x="26" y="0"/>
                    </a:lnTo>
                    <a:close/>
                  </a:path>
                </a:pathLst>
              </a:custGeom>
              <a:solidFill>
                <a:srgbClr val="000000"/>
              </a:solidFill>
              <a:ln w="9525">
                <a:noFill/>
                <a:round/>
                <a:headEnd/>
                <a:tailEnd/>
              </a:ln>
            </p:spPr>
            <p:txBody>
              <a:bodyPr/>
              <a:lstStyle/>
              <a:p>
                <a:endParaRPr lang="en-US"/>
              </a:p>
            </p:txBody>
          </p:sp>
          <p:sp>
            <p:nvSpPr>
              <p:cNvPr id="58381" name="Line 13"/>
              <p:cNvSpPr>
                <a:spLocks noChangeShapeType="1"/>
              </p:cNvSpPr>
              <p:nvPr/>
            </p:nvSpPr>
            <p:spPr bwMode="auto">
              <a:xfrm flipH="1">
                <a:off x="2484" y="2504"/>
                <a:ext cx="84" cy="1"/>
              </a:xfrm>
              <a:prstGeom prst="line">
                <a:avLst/>
              </a:prstGeom>
              <a:noFill/>
              <a:ln w="12700">
                <a:solidFill>
                  <a:srgbClr val="000000"/>
                </a:solidFill>
                <a:round/>
                <a:headEnd/>
                <a:tailEnd/>
              </a:ln>
            </p:spPr>
            <p:txBody>
              <a:bodyPr/>
              <a:lstStyle/>
              <a:p>
                <a:endParaRPr lang="en-US"/>
              </a:p>
            </p:txBody>
          </p:sp>
          <p:sp>
            <p:nvSpPr>
              <p:cNvPr id="58382" name="Freeform 14"/>
              <p:cNvSpPr>
                <a:spLocks/>
              </p:cNvSpPr>
              <p:nvPr/>
            </p:nvSpPr>
            <p:spPr bwMode="auto">
              <a:xfrm>
                <a:off x="2288" y="2452"/>
                <a:ext cx="146" cy="82"/>
              </a:xfrm>
              <a:custGeom>
                <a:avLst/>
                <a:gdLst/>
                <a:ahLst/>
                <a:cxnLst>
                  <a:cxn ang="0">
                    <a:pos x="18" y="2"/>
                  </a:cxn>
                  <a:cxn ang="0">
                    <a:pos x="6" y="12"/>
                  </a:cxn>
                  <a:cxn ang="0">
                    <a:pos x="0" y="30"/>
                  </a:cxn>
                  <a:cxn ang="0">
                    <a:pos x="0" y="58"/>
                  </a:cxn>
                  <a:cxn ang="0">
                    <a:pos x="8" y="74"/>
                  </a:cxn>
                  <a:cxn ang="0">
                    <a:pos x="20" y="80"/>
                  </a:cxn>
                  <a:cxn ang="0">
                    <a:pos x="32" y="80"/>
                  </a:cxn>
                  <a:cxn ang="0">
                    <a:pos x="44" y="74"/>
                  </a:cxn>
                  <a:cxn ang="0">
                    <a:pos x="52" y="54"/>
                  </a:cxn>
                  <a:cxn ang="0">
                    <a:pos x="52" y="24"/>
                  </a:cxn>
                  <a:cxn ang="0">
                    <a:pos x="44" y="8"/>
                  </a:cxn>
                  <a:cxn ang="0">
                    <a:pos x="32" y="2"/>
                  </a:cxn>
                  <a:cxn ang="0">
                    <a:pos x="26" y="0"/>
                  </a:cxn>
                  <a:cxn ang="0">
                    <a:pos x="22" y="72"/>
                  </a:cxn>
                  <a:cxn ang="0">
                    <a:pos x="14" y="66"/>
                  </a:cxn>
                  <a:cxn ang="0">
                    <a:pos x="10" y="52"/>
                  </a:cxn>
                  <a:cxn ang="0">
                    <a:pos x="10" y="28"/>
                  </a:cxn>
                  <a:cxn ang="0">
                    <a:pos x="18" y="12"/>
                  </a:cxn>
                  <a:cxn ang="0">
                    <a:pos x="30" y="10"/>
                  </a:cxn>
                  <a:cxn ang="0">
                    <a:pos x="36" y="14"/>
                  </a:cxn>
                  <a:cxn ang="0">
                    <a:pos x="42" y="28"/>
                  </a:cxn>
                  <a:cxn ang="0">
                    <a:pos x="42" y="56"/>
                  </a:cxn>
                  <a:cxn ang="0">
                    <a:pos x="32" y="70"/>
                  </a:cxn>
                  <a:cxn ang="0">
                    <a:pos x="26" y="0"/>
                  </a:cxn>
                  <a:cxn ang="0">
                    <a:pos x="78" y="80"/>
                  </a:cxn>
                  <a:cxn ang="0">
                    <a:pos x="68" y="68"/>
                  </a:cxn>
                  <a:cxn ang="0">
                    <a:pos x="26" y="0"/>
                  </a:cxn>
                  <a:cxn ang="0">
                    <a:pos x="114" y="2"/>
                  </a:cxn>
                  <a:cxn ang="0">
                    <a:pos x="100" y="12"/>
                  </a:cxn>
                  <a:cxn ang="0">
                    <a:pos x="94" y="32"/>
                  </a:cxn>
                  <a:cxn ang="0">
                    <a:pos x="94" y="62"/>
                  </a:cxn>
                  <a:cxn ang="0">
                    <a:pos x="100" y="74"/>
                  </a:cxn>
                  <a:cxn ang="0">
                    <a:pos x="120" y="82"/>
                  </a:cxn>
                  <a:cxn ang="0">
                    <a:pos x="136" y="76"/>
                  </a:cxn>
                  <a:cxn ang="0">
                    <a:pos x="144" y="64"/>
                  </a:cxn>
                  <a:cxn ang="0">
                    <a:pos x="144" y="44"/>
                  </a:cxn>
                  <a:cxn ang="0">
                    <a:pos x="132" y="30"/>
                  </a:cxn>
                  <a:cxn ang="0">
                    <a:pos x="112" y="32"/>
                  </a:cxn>
                  <a:cxn ang="0">
                    <a:pos x="104" y="38"/>
                  </a:cxn>
                  <a:cxn ang="0">
                    <a:pos x="108" y="18"/>
                  </a:cxn>
                  <a:cxn ang="0">
                    <a:pos x="122" y="10"/>
                  </a:cxn>
                  <a:cxn ang="0">
                    <a:pos x="132" y="14"/>
                  </a:cxn>
                  <a:cxn ang="0">
                    <a:pos x="144" y="22"/>
                  </a:cxn>
                  <a:cxn ang="0">
                    <a:pos x="140" y="8"/>
                  </a:cxn>
                  <a:cxn ang="0">
                    <a:pos x="132" y="2"/>
                  </a:cxn>
                  <a:cxn ang="0">
                    <a:pos x="26" y="0"/>
                  </a:cxn>
                  <a:cxn ang="0">
                    <a:pos x="114" y="72"/>
                  </a:cxn>
                  <a:cxn ang="0">
                    <a:pos x="106" y="62"/>
                  </a:cxn>
                  <a:cxn ang="0">
                    <a:pos x="106" y="48"/>
                  </a:cxn>
                  <a:cxn ang="0">
                    <a:pos x="114" y="40"/>
                  </a:cxn>
                  <a:cxn ang="0">
                    <a:pos x="128" y="40"/>
                  </a:cxn>
                  <a:cxn ang="0">
                    <a:pos x="136" y="50"/>
                  </a:cxn>
                  <a:cxn ang="0">
                    <a:pos x="136" y="62"/>
                  </a:cxn>
                  <a:cxn ang="0">
                    <a:pos x="128" y="72"/>
                  </a:cxn>
                  <a:cxn ang="0">
                    <a:pos x="26" y="0"/>
                  </a:cxn>
                </a:cxnLst>
                <a:rect l="0" t="0" r="r" b="b"/>
                <a:pathLst>
                  <a:path w="146" h="82">
                    <a:moveTo>
                      <a:pt x="26" y="0"/>
                    </a:moveTo>
                    <a:lnTo>
                      <a:pt x="18" y="2"/>
                    </a:lnTo>
                    <a:lnTo>
                      <a:pt x="12" y="6"/>
                    </a:lnTo>
                    <a:lnTo>
                      <a:pt x="6" y="12"/>
                    </a:lnTo>
                    <a:lnTo>
                      <a:pt x="2" y="18"/>
                    </a:lnTo>
                    <a:lnTo>
                      <a:pt x="0" y="30"/>
                    </a:lnTo>
                    <a:lnTo>
                      <a:pt x="0" y="42"/>
                    </a:lnTo>
                    <a:lnTo>
                      <a:pt x="0" y="58"/>
                    </a:lnTo>
                    <a:lnTo>
                      <a:pt x="4" y="70"/>
                    </a:lnTo>
                    <a:lnTo>
                      <a:pt x="8" y="74"/>
                    </a:lnTo>
                    <a:lnTo>
                      <a:pt x="14" y="78"/>
                    </a:lnTo>
                    <a:lnTo>
                      <a:pt x="20" y="80"/>
                    </a:lnTo>
                    <a:lnTo>
                      <a:pt x="26" y="82"/>
                    </a:lnTo>
                    <a:lnTo>
                      <a:pt x="32" y="80"/>
                    </a:lnTo>
                    <a:lnTo>
                      <a:pt x="40" y="78"/>
                    </a:lnTo>
                    <a:lnTo>
                      <a:pt x="44" y="74"/>
                    </a:lnTo>
                    <a:lnTo>
                      <a:pt x="48" y="66"/>
                    </a:lnTo>
                    <a:lnTo>
                      <a:pt x="52" y="54"/>
                    </a:lnTo>
                    <a:lnTo>
                      <a:pt x="52" y="40"/>
                    </a:lnTo>
                    <a:lnTo>
                      <a:pt x="52" y="24"/>
                    </a:lnTo>
                    <a:lnTo>
                      <a:pt x="48" y="14"/>
                    </a:lnTo>
                    <a:lnTo>
                      <a:pt x="44" y="8"/>
                    </a:lnTo>
                    <a:lnTo>
                      <a:pt x="38" y="4"/>
                    </a:lnTo>
                    <a:lnTo>
                      <a:pt x="32" y="2"/>
                    </a:lnTo>
                    <a:lnTo>
                      <a:pt x="28" y="0"/>
                    </a:lnTo>
                    <a:lnTo>
                      <a:pt x="26" y="0"/>
                    </a:lnTo>
                    <a:lnTo>
                      <a:pt x="26" y="72"/>
                    </a:lnTo>
                    <a:lnTo>
                      <a:pt x="22" y="72"/>
                    </a:lnTo>
                    <a:lnTo>
                      <a:pt x="18" y="70"/>
                    </a:lnTo>
                    <a:lnTo>
                      <a:pt x="14" y="66"/>
                    </a:lnTo>
                    <a:lnTo>
                      <a:pt x="12" y="62"/>
                    </a:lnTo>
                    <a:lnTo>
                      <a:pt x="10" y="52"/>
                    </a:lnTo>
                    <a:lnTo>
                      <a:pt x="10" y="42"/>
                    </a:lnTo>
                    <a:lnTo>
                      <a:pt x="10" y="28"/>
                    </a:lnTo>
                    <a:lnTo>
                      <a:pt x="14" y="18"/>
                    </a:lnTo>
                    <a:lnTo>
                      <a:pt x="18" y="12"/>
                    </a:lnTo>
                    <a:lnTo>
                      <a:pt x="26" y="10"/>
                    </a:lnTo>
                    <a:lnTo>
                      <a:pt x="30" y="10"/>
                    </a:lnTo>
                    <a:lnTo>
                      <a:pt x="34" y="12"/>
                    </a:lnTo>
                    <a:lnTo>
                      <a:pt x="36" y="14"/>
                    </a:lnTo>
                    <a:lnTo>
                      <a:pt x="38" y="18"/>
                    </a:lnTo>
                    <a:lnTo>
                      <a:pt x="42" y="28"/>
                    </a:lnTo>
                    <a:lnTo>
                      <a:pt x="42" y="40"/>
                    </a:lnTo>
                    <a:lnTo>
                      <a:pt x="42" y="56"/>
                    </a:lnTo>
                    <a:lnTo>
                      <a:pt x="38" y="66"/>
                    </a:lnTo>
                    <a:lnTo>
                      <a:pt x="32" y="70"/>
                    </a:lnTo>
                    <a:lnTo>
                      <a:pt x="26" y="72"/>
                    </a:lnTo>
                    <a:lnTo>
                      <a:pt x="26" y="0"/>
                    </a:lnTo>
                    <a:lnTo>
                      <a:pt x="68" y="80"/>
                    </a:lnTo>
                    <a:lnTo>
                      <a:pt x="78" y="80"/>
                    </a:lnTo>
                    <a:lnTo>
                      <a:pt x="78" y="68"/>
                    </a:lnTo>
                    <a:lnTo>
                      <a:pt x="68" y="68"/>
                    </a:lnTo>
                    <a:lnTo>
                      <a:pt x="68" y="80"/>
                    </a:lnTo>
                    <a:lnTo>
                      <a:pt x="26" y="0"/>
                    </a:lnTo>
                    <a:lnTo>
                      <a:pt x="122" y="0"/>
                    </a:lnTo>
                    <a:lnTo>
                      <a:pt x="114" y="2"/>
                    </a:lnTo>
                    <a:lnTo>
                      <a:pt x="106" y="6"/>
                    </a:lnTo>
                    <a:lnTo>
                      <a:pt x="100" y="12"/>
                    </a:lnTo>
                    <a:lnTo>
                      <a:pt x="96" y="20"/>
                    </a:lnTo>
                    <a:lnTo>
                      <a:pt x="94" y="32"/>
                    </a:lnTo>
                    <a:lnTo>
                      <a:pt x="92" y="46"/>
                    </a:lnTo>
                    <a:lnTo>
                      <a:pt x="94" y="62"/>
                    </a:lnTo>
                    <a:lnTo>
                      <a:pt x="98" y="68"/>
                    </a:lnTo>
                    <a:lnTo>
                      <a:pt x="100" y="74"/>
                    </a:lnTo>
                    <a:lnTo>
                      <a:pt x="110" y="80"/>
                    </a:lnTo>
                    <a:lnTo>
                      <a:pt x="120" y="82"/>
                    </a:lnTo>
                    <a:lnTo>
                      <a:pt x="132" y="80"/>
                    </a:lnTo>
                    <a:lnTo>
                      <a:pt x="136" y="76"/>
                    </a:lnTo>
                    <a:lnTo>
                      <a:pt x="140" y="74"/>
                    </a:lnTo>
                    <a:lnTo>
                      <a:pt x="144" y="64"/>
                    </a:lnTo>
                    <a:lnTo>
                      <a:pt x="146" y="54"/>
                    </a:lnTo>
                    <a:lnTo>
                      <a:pt x="144" y="44"/>
                    </a:lnTo>
                    <a:lnTo>
                      <a:pt x="140" y="36"/>
                    </a:lnTo>
                    <a:lnTo>
                      <a:pt x="132" y="30"/>
                    </a:lnTo>
                    <a:lnTo>
                      <a:pt x="122" y="30"/>
                    </a:lnTo>
                    <a:lnTo>
                      <a:pt x="112" y="32"/>
                    </a:lnTo>
                    <a:lnTo>
                      <a:pt x="106" y="34"/>
                    </a:lnTo>
                    <a:lnTo>
                      <a:pt x="104" y="38"/>
                    </a:lnTo>
                    <a:lnTo>
                      <a:pt x="104" y="26"/>
                    </a:lnTo>
                    <a:lnTo>
                      <a:pt x="108" y="18"/>
                    </a:lnTo>
                    <a:lnTo>
                      <a:pt x="114" y="12"/>
                    </a:lnTo>
                    <a:lnTo>
                      <a:pt x="122" y="10"/>
                    </a:lnTo>
                    <a:lnTo>
                      <a:pt x="128" y="10"/>
                    </a:lnTo>
                    <a:lnTo>
                      <a:pt x="132" y="14"/>
                    </a:lnTo>
                    <a:lnTo>
                      <a:pt x="136" y="22"/>
                    </a:lnTo>
                    <a:lnTo>
                      <a:pt x="144" y="22"/>
                    </a:lnTo>
                    <a:lnTo>
                      <a:pt x="144" y="14"/>
                    </a:lnTo>
                    <a:lnTo>
                      <a:pt x="140" y="8"/>
                    </a:lnTo>
                    <a:lnTo>
                      <a:pt x="136" y="4"/>
                    </a:lnTo>
                    <a:lnTo>
                      <a:pt x="132" y="2"/>
                    </a:lnTo>
                    <a:lnTo>
                      <a:pt x="122" y="0"/>
                    </a:lnTo>
                    <a:lnTo>
                      <a:pt x="26" y="0"/>
                    </a:lnTo>
                    <a:lnTo>
                      <a:pt x="120" y="72"/>
                    </a:lnTo>
                    <a:lnTo>
                      <a:pt x="114" y="72"/>
                    </a:lnTo>
                    <a:lnTo>
                      <a:pt x="108" y="68"/>
                    </a:lnTo>
                    <a:lnTo>
                      <a:pt x="106" y="62"/>
                    </a:lnTo>
                    <a:lnTo>
                      <a:pt x="104" y="56"/>
                    </a:lnTo>
                    <a:lnTo>
                      <a:pt x="106" y="48"/>
                    </a:lnTo>
                    <a:lnTo>
                      <a:pt x="110" y="42"/>
                    </a:lnTo>
                    <a:lnTo>
                      <a:pt x="114" y="40"/>
                    </a:lnTo>
                    <a:lnTo>
                      <a:pt x="120" y="38"/>
                    </a:lnTo>
                    <a:lnTo>
                      <a:pt x="128" y="40"/>
                    </a:lnTo>
                    <a:lnTo>
                      <a:pt x="132" y="44"/>
                    </a:lnTo>
                    <a:lnTo>
                      <a:pt x="136" y="50"/>
                    </a:lnTo>
                    <a:lnTo>
                      <a:pt x="136" y="56"/>
                    </a:lnTo>
                    <a:lnTo>
                      <a:pt x="136" y="62"/>
                    </a:lnTo>
                    <a:lnTo>
                      <a:pt x="132" y="68"/>
                    </a:lnTo>
                    <a:lnTo>
                      <a:pt x="128" y="72"/>
                    </a:lnTo>
                    <a:lnTo>
                      <a:pt x="120" y="72"/>
                    </a:lnTo>
                    <a:lnTo>
                      <a:pt x="26" y="0"/>
                    </a:lnTo>
                    <a:close/>
                  </a:path>
                </a:pathLst>
              </a:custGeom>
              <a:solidFill>
                <a:srgbClr val="000000"/>
              </a:solidFill>
              <a:ln w="9525">
                <a:noFill/>
                <a:round/>
                <a:headEnd/>
                <a:tailEnd/>
              </a:ln>
            </p:spPr>
            <p:txBody>
              <a:bodyPr/>
              <a:lstStyle/>
              <a:p>
                <a:endParaRPr lang="en-US"/>
              </a:p>
            </p:txBody>
          </p:sp>
          <p:sp>
            <p:nvSpPr>
              <p:cNvPr id="58383" name="Line 15"/>
              <p:cNvSpPr>
                <a:spLocks noChangeShapeType="1"/>
              </p:cNvSpPr>
              <p:nvPr/>
            </p:nvSpPr>
            <p:spPr bwMode="auto">
              <a:xfrm flipH="1">
                <a:off x="2484" y="2874"/>
                <a:ext cx="84" cy="1"/>
              </a:xfrm>
              <a:prstGeom prst="line">
                <a:avLst/>
              </a:prstGeom>
              <a:noFill/>
              <a:ln w="12700">
                <a:solidFill>
                  <a:srgbClr val="000000"/>
                </a:solidFill>
                <a:round/>
                <a:headEnd/>
                <a:tailEnd/>
              </a:ln>
            </p:spPr>
            <p:txBody>
              <a:bodyPr/>
              <a:lstStyle/>
              <a:p>
                <a:endParaRPr lang="en-US"/>
              </a:p>
            </p:txBody>
          </p:sp>
          <p:sp>
            <p:nvSpPr>
              <p:cNvPr id="58384" name="Freeform 16"/>
              <p:cNvSpPr>
                <a:spLocks/>
              </p:cNvSpPr>
              <p:nvPr/>
            </p:nvSpPr>
            <p:spPr bwMode="auto">
              <a:xfrm>
                <a:off x="2288" y="2820"/>
                <a:ext cx="148" cy="80"/>
              </a:xfrm>
              <a:custGeom>
                <a:avLst/>
                <a:gdLst/>
                <a:ahLst/>
                <a:cxnLst>
                  <a:cxn ang="0">
                    <a:pos x="18" y="0"/>
                  </a:cxn>
                  <a:cxn ang="0">
                    <a:pos x="6" y="10"/>
                  </a:cxn>
                  <a:cxn ang="0">
                    <a:pos x="0" y="28"/>
                  </a:cxn>
                  <a:cxn ang="0">
                    <a:pos x="0" y="56"/>
                  </a:cxn>
                  <a:cxn ang="0">
                    <a:pos x="8" y="74"/>
                  </a:cxn>
                  <a:cxn ang="0">
                    <a:pos x="20" y="80"/>
                  </a:cxn>
                  <a:cxn ang="0">
                    <a:pos x="32" y="80"/>
                  </a:cxn>
                  <a:cxn ang="0">
                    <a:pos x="44" y="72"/>
                  </a:cxn>
                  <a:cxn ang="0">
                    <a:pos x="52" y="54"/>
                  </a:cxn>
                  <a:cxn ang="0">
                    <a:pos x="52" y="24"/>
                  </a:cxn>
                  <a:cxn ang="0">
                    <a:pos x="44" y="6"/>
                  </a:cxn>
                  <a:cxn ang="0">
                    <a:pos x="32" y="0"/>
                  </a:cxn>
                  <a:cxn ang="0">
                    <a:pos x="26" y="0"/>
                  </a:cxn>
                  <a:cxn ang="0">
                    <a:pos x="22" y="70"/>
                  </a:cxn>
                  <a:cxn ang="0">
                    <a:pos x="14" y="64"/>
                  </a:cxn>
                  <a:cxn ang="0">
                    <a:pos x="10" y="52"/>
                  </a:cxn>
                  <a:cxn ang="0">
                    <a:pos x="10" y="26"/>
                  </a:cxn>
                  <a:cxn ang="0">
                    <a:pos x="18" y="10"/>
                  </a:cxn>
                  <a:cxn ang="0">
                    <a:pos x="30" y="10"/>
                  </a:cxn>
                  <a:cxn ang="0">
                    <a:pos x="36" y="14"/>
                  </a:cxn>
                  <a:cxn ang="0">
                    <a:pos x="42" y="28"/>
                  </a:cxn>
                  <a:cxn ang="0">
                    <a:pos x="42" y="54"/>
                  </a:cxn>
                  <a:cxn ang="0">
                    <a:pos x="32" y="70"/>
                  </a:cxn>
                  <a:cxn ang="0">
                    <a:pos x="26" y="0"/>
                  </a:cxn>
                  <a:cxn ang="0">
                    <a:pos x="78" y="78"/>
                  </a:cxn>
                  <a:cxn ang="0">
                    <a:pos x="68" y="66"/>
                  </a:cxn>
                  <a:cxn ang="0">
                    <a:pos x="26" y="0"/>
                  </a:cxn>
                  <a:cxn ang="0">
                    <a:pos x="126" y="14"/>
                  </a:cxn>
                  <a:cxn ang="0">
                    <a:pos x="100" y="50"/>
                  </a:cxn>
                  <a:cxn ang="0">
                    <a:pos x="136" y="78"/>
                  </a:cxn>
                  <a:cxn ang="0">
                    <a:pos x="148" y="58"/>
                  </a:cxn>
                  <a:cxn ang="0">
                    <a:pos x="136" y="50"/>
                  </a:cxn>
                  <a:cxn ang="0">
                    <a:pos x="128" y="0"/>
                  </a:cxn>
                  <a:cxn ang="0">
                    <a:pos x="92" y="58"/>
                  </a:cxn>
                  <a:cxn ang="0">
                    <a:pos x="126" y="78"/>
                  </a:cxn>
                  <a:cxn ang="0">
                    <a:pos x="26" y="0"/>
                  </a:cxn>
                </a:cxnLst>
                <a:rect l="0" t="0" r="r" b="b"/>
                <a:pathLst>
                  <a:path w="148" h="80">
                    <a:moveTo>
                      <a:pt x="26" y="0"/>
                    </a:moveTo>
                    <a:lnTo>
                      <a:pt x="18" y="0"/>
                    </a:lnTo>
                    <a:lnTo>
                      <a:pt x="12" y="4"/>
                    </a:lnTo>
                    <a:lnTo>
                      <a:pt x="6" y="10"/>
                    </a:lnTo>
                    <a:lnTo>
                      <a:pt x="2" y="18"/>
                    </a:lnTo>
                    <a:lnTo>
                      <a:pt x="0" y="28"/>
                    </a:lnTo>
                    <a:lnTo>
                      <a:pt x="0" y="40"/>
                    </a:lnTo>
                    <a:lnTo>
                      <a:pt x="0" y="56"/>
                    </a:lnTo>
                    <a:lnTo>
                      <a:pt x="4" y="68"/>
                    </a:lnTo>
                    <a:lnTo>
                      <a:pt x="8" y="74"/>
                    </a:lnTo>
                    <a:lnTo>
                      <a:pt x="14" y="78"/>
                    </a:lnTo>
                    <a:lnTo>
                      <a:pt x="20" y="80"/>
                    </a:lnTo>
                    <a:lnTo>
                      <a:pt x="26" y="80"/>
                    </a:lnTo>
                    <a:lnTo>
                      <a:pt x="32" y="80"/>
                    </a:lnTo>
                    <a:lnTo>
                      <a:pt x="40" y="76"/>
                    </a:lnTo>
                    <a:lnTo>
                      <a:pt x="44" y="72"/>
                    </a:lnTo>
                    <a:lnTo>
                      <a:pt x="48" y="66"/>
                    </a:lnTo>
                    <a:lnTo>
                      <a:pt x="52" y="54"/>
                    </a:lnTo>
                    <a:lnTo>
                      <a:pt x="52" y="38"/>
                    </a:lnTo>
                    <a:lnTo>
                      <a:pt x="52" y="24"/>
                    </a:lnTo>
                    <a:lnTo>
                      <a:pt x="48" y="12"/>
                    </a:lnTo>
                    <a:lnTo>
                      <a:pt x="44" y="6"/>
                    </a:lnTo>
                    <a:lnTo>
                      <a:pt x="38" y="2"/>
                    </a:lnTo>
                    <a:lnTo>
                      <a:pt x="32" y="0"/>
                    </a:lnTo>
                    <a:lnTo>
                      <a:pt x="28" y="0"/>
                    </a:lnTo>
                    <a:lnTo>
                      <a:pt x="26" y="0"/>
                    </a:lnTo>
                    <a:lnTo>
                      <a:pt x="26" y="72"/>
                    </a:lnTo>
                    <a:lnTo>
                      <a:pt x="22" y="70"/>
                    </a:lnTo>
                    <a:lnTo>
                      <a:pt x="18" y="68"/>
                    </a:lnTo>
                    <a:lnTo>
                      <a:pt x="14" y="64"/>
                    </a:lnTo>
                    <a:lnTo>
                      <a:pt x="12" y="60"/>
                    </a:lnTo>
                    <a:lnTo>
                      <a:pt x="10" y="52"/>
                    </a:lnTo>
                    <a:lnTo>
                      <a:pt x="10" y="40"/>
                    </a:lnTo>
                    <a:lnTo>
                      <a:pt x="10" y="26"/>
                    </a:lnTo>
                    <a:lnTo>
                      <a:pt x="14" y="16"/>
                    </a:lnTo>
                    <a:lnTo>
                      <a:pt x="18" y="10"/>
                    </a:lnTo>
                    <a:lnTo>
                      <a:pt x="26" y="8"/>
                    </a:lnTo>
                    <a:lnTo>
                      <a:pt x="30" y="10"/>
                    </a:lnTo>
                    <a:lnTo>
                      <a:pt x="34" y="10"/>
                    </a:lnTo>
                    <a:lnTo>
                      <a:pt x="36" y="14"/>
                    </a:lnTo>
                    <a:lnTo>
                      <a:pt x="38" y="18"/>
                    </a:lnTo>
                    <a:lnTo>
                      <a:pt x="42" y="28"/>
                    </a:lnTo>
                    <a:lnTo>
                      <a:pt x="42" y="40"/>
                    </a:lnTo>
                    <a:lnTo>
                      <a:pt x="42" y="54"/>
                    </a:lnTo>
                    <a:lnTo>
                      <a:pt x="38" y="64"/>
                    </a:lnTo>
                    <a:lnTo>
                      <a:pt x="32" y="70"/>
                    </a:lnTo>
                    <a:lnTo>
                      <a:pt x="26" y="72"/>
                    </a:lnTo>
                    <a:lnTo>
                      <a:pt x="26" y="0"/>
                    </a:lnTo>
                    <a:lnTo>
                      <a:pt x="68" y="78"/>
                    </a:lnTo>
                    <a:lnTo>
                      <a:pt x="78" y="78"/>
                    </a:lnTo>
                    <a:lnTo>
                      <a:pt x="78" y="66"/>
                    </a:lnTo>
                    <a:lnTo>
                      <a:pt x="68" y="66"/>
                    </a:lnTo>
                    <a:lnTo>
                      <a:pt x="68" y="78"/>
                    </a:lnTo>
                    <a:lnTo>
                      <a:pt x="26" y="0"/>
                    </a:lnTo>
                    <a:lnTo>
                      <a:pt x="100" y="50"/>
                    </a:lnTo>
                    <a:lnTo>
                      <a:pt x="126" y="14"/>
                    </a:lnTo>
                    <a:lnTo>
                      <a:pt x="126" y="50"/>
                    </a:lnTo>
                    <a:lnTo>
                      <a:pt x="100" y="50"/>
                    </a:lnTo>
                    <a:lnTo>
                      <a:pt x="26" y="0"/>
                    </a:lnTo>
                    <a:lnTo>
                      <a:pt x="136" y="78"/>
                    </a:lnTo>
                    <a:lnTo>
                      <a:pt x="136" y="58"/>
                    </a:lnTo>
                    <a:lnTo>
                      <a:pt x="148" y="58"/>
                    </a:lnTo>
                    <a:lnTo>
                      <a:pt x="148" y="50"/>
                    </a:lnTo>
                    <a:lnTo>
                      <a:pt x="136" y="50"/>
                    </a:lnTo>
                    <a:lnTo>
                      <a:pt x="136" y="0"/>
                    </a:lnTo>
                    <a:lnTo>
                      <a:pt x="128" y="0"/>
                    </a:lnTo>
                    <a:lnTo>
                      <a:pt x="92" y="50"/>
                    </a:lnTo>
                    <a:lnTo>
                      <a:pt x="92" y="58"/>
                    </a:lnTo>
                    <a:lnTo>
                      <a:pt x="126" y="58"/>
                    </a:lnTo>
                    <a:lnTo>
                      <a:pt x="126" y="78"/>
                    </a:lnTo>
                    <a:lnTo>
                      <a:pt x="136" y="78"/>
                    </a:lnTo>
                    <a:lnTo>
                      <a:pt x="26" y="0"/>
                    </a:lnTo>
                    <a:close/>
                  </a:path>
                </a:pathLst>
              </a:custGeom>
              <a:solidFill>
                <a:srgbClr val="000000"/>
              </a:solidFill>
              <a:ln w="9525">
                <a:noFill/>
                <a:round/>
                <a:headEnd/>
                <a:tailEnd/>
              </a:ln>
            </p:spPr>
            <p:txBody>
              <a:bodyPr/>
              <a:lstStyle/>
              <a:p>
                <a:endParaRPr lang="en-US"/>
              </a:p>
            </p:txBody>
          </p:sp>
          <p:sp>
            <p:nvSpPr>
              <p:cNvPr id="58385" name="Line 17"/>
              <p:cNvSpPr>
                <a:spLocks noChangeShapeType="1"/>
              </p:cNvSpPr>
              <p:nvPr/>
            </p:nvSpPr>
            <p:spPr bwMode="auto">
              <a:xfrm flipH="1">
                <a:off x="2484" y="3240"/>
                <a:ext cx="84" cy="1"/>
              </a:xfrm>
              <a:prstGeom prst="line">
                <a:avLst/>
              </a:prstGeom>
              <a:noFill/>
              <a:ln w="12700">
                <a:solidFill>
                  <a:srgbClr val="000000"/>
                </a:solidFill>
                <a:round/>
                <a:headEnd/>
                <a:tailEnd/>
              </a:ln>
            </p:spPr>
            <p:txBody>
              <a:bodyPr/>
              <a:lstStyle/>
              <a:p>
                <a:endParaRPr lang="en-US"/>
              </a:p>
            </p:txBody>
          </p:sp>
          <p:sp>
            <p:nvSpPr>
              <p:cNvPr id="58386" name="Freeform 18"/>
              <p:cNvSpPr>
                <a:spLocks/>
              </p:cNvSpPr>
              <p:nvPr/>
            </p:nvSpPr>
            <p:spPr bwMode="auto">
              <a:xfrm>
                <a:off x="2288" y="3186"/>
                <a:ext cx="146" cy="80"/>
              </a:xfrm>
              <a:custGeom>
                <a:avLst/>
                <a:gdLst/>
                <a:ahLst/>
                <a:cxnLst>
                  <a:cxn ang="0">
                    <a:pos x="18" y="2"/>
                  </a:cxn>
                  <a:cxn ang="0">
                    <a:pos x="6" y="10"/>
                  </a:cxn>
                  <a:cxn ang="0">
                    <a:pos x="0" y="28"/>
                  </a:cxn>
                  <a:cxn ang="0">
                    <a:pos x="0" y="56"/>
                  </a:cxn>
                  <a:cxn ang="0">
                    <a:pos x="8" y="74"/>
                  </a:cxn>
                  <a:cxn ang="0">
                    <a:pos x="20" y="80"/>
                  </a:cxn>
                  <a:cxn ang="0">
                    <a:pos x="32" y="80"/>
                  </a:cxn>
                  <a:cxn ang="0">
                    <a:pos x="44" y="72"/>
                  </a:cxn>
                  <a:cxn ang="0">
                    <a:pos x="52" y="54"/>
                  </a:cxn>
                  <a:cxn ang="0">
                    <a:pos x="52" y="24"/>
                  </a:cxn>
                  <a:cxn ang="0">
                    <a:pos x="44" y="8"/>
                  </a:cxn>
                  <a:cxn ang="0">
                    <a:pos x="32" y="2"/>
                  </a:cxn>
                  <a:cxn ang="0">
                    <a:pos x="26" y="0"/>
                  </a:cxn>
                  <a:cxn ang="0">
                    <a:pos x="22" y="72"/>
                  </a:cxn>
                  <a:cxn ang="0">
                    <a:pos x="14" y="66"/>
                  </a:cxn>
                  <a:cxn ang="0">
                    <a:pos x="10" y="52"/>
                  </a:cxn>
                  <a:cxn ang="0">
                    <a:pos x="10" y="28"/>
                  </a:cxn>
                  <a:cxn ang="0">
                    <a:pos x="18" y="12"/>
                  </a:cxn>
                  <a:cxn ang="0">
                    <a:pos x="30" y="10"/>
                  </a:cxn>
                  <a:cxn ang="0">
                    <a:pos x="36" y="14"/>
                  </a:cxn>
                  <a:cxn ang="0">
                    <a:pos x="42" y="28"/>
                  </a:cxn>
                  <a:cxn ang="0">
                    <a:pos x="42" y="56"/>
                  </a:cxn>
                  <a:cxn ang="0">
                    <a:pos x="32" y="70"/>
                  </a:cxn>
                  <a:cxn ang="0">
                    <a:pos x="26" y="0"/>
                  </a:cxn>
                  <a:cxn ang="0">
                    <a:pos x="78" y="78"/>
                  </a:cxn>
                  <a:cxn ang="0">
                    <a:pos x="68" y="66"/>
                  </a:cxn>
                  <a:cxn ang="0">
                    <a:pos x="26" y="0"/>
                  </a:cxn>
                  <a:cxn ang="0">
                    <a:pos x="146" y="78"/>
                  </a:cxn>
                  <a:cxn ang="0">
                    <a:pos x="104" y="70"/>
                  </a:cxn>
                  <a:cxn ang="0">
                    <a:pos x="110" y="58"/>
                  </a:cxn>
                  <a:cxn ang="0">
                    <a:pos x="126" y="50"/>
                  </a:cxn>
                  <a:cxn ang="0">
                    <a:pos x="144" y="32"/>
                  </a:cxn>
                  <a:cxn ang="0">
                    <a:pos x="144" y="16"/>
                  </a:cxn>
                  <a:cxn ang="0">
                    <a:pos x="136" y="4"/>
                  </a:cxn>
                  <a:cxn ang="0">
                    <a:pos x="120" y="0"/>
                  </a:cxn>
                  <a:cxn ang="0">
                    <a:pos x="106" y="4"/>
                  </a:cxn>
                  <a:cxn ang="0">
                    <a:pos x="98" y="12"/>
                  </a:cxn>
                  <a:cxn ang="0">
                    <a:pos x="94" y="28"/>
                  </a:cxn>
                  <a:cxn ang="0">
                    <a:pos x="104" y="22"/>
                  </a:cxn>
                  <a:cxn ang="0">
                    <a:pos x="108" y="14"/>
                  </a:cxn>
                  <a:cxn ang="0">
                    <a:pos x="120" y="10"/>
                  </a:cxn>
                  <a:cxn ang="0">
                    <a:pos x="132" y="14"/>
                  </a:cxn>
                  <a:cxn ang="0">
                    <a:pos x="136" y="24"/>
                  </a:cxn>
                  <a:cxn ang="0">
                    <a:pos x="130" y="34"/>
                  </a:cxn>
                  <a:cxn ang="0">
                    <a:pos x="110" y="48"/>
                  </a:cxn>
                  <a:cxn ang="0">
                    <a:pos x="96" y="62"/>
                  </a:cxn>
                  <a:cxn ang="0">
                    <a:pos x="92" y="78"/>
                  </a:cxn>
                </a:cxnLst>
                <a:rect l="0" t="0" r="r" b="b"/>
                <a:pathLst>
                  <a:path w="146" h="80">
                    <a:moveTo>
                      <a:pt x="26" y="0"/>
                    </a:moveTo>
                    <a:lnTo>
                      <a:pt x="18" y="2"/>
                    </a:lnTo>
                    <a:lnTo>
                      <a:pt x="12" y="4"/>
                    </a:lnTo>
                    <a:lnTo>
                      <a:pt x="6" y="10"/>
                    </a:lnTo>
                    <a:lnTo>
                      <a:pt x="2" y="18"/>
                    </a:lnTo>
                    <a:lnTo>
                      <a:pt x="0" y="28"/>
                    </a:lnTo>
                    <a:lnTo>
                      <a:pt x="0" y="42"/>
                    </a:lnTo>
                    <a:lnTo>
                      <a:pt x="0" y="56"/>
                    </a:lnTo>
                    <a:lnTo>
                      <a:pt x="4" y="68"/>
                    </a:lnTo>
                    <a:lnTo>
                      <a:pt x="8" y="74"/>
                    </a:lnTo>
                    <a:lnTo>
                      <a:pt x="14" y="78"/>
                    </a:lnTo>
                    <a:lnTo>
                      <a:pt x="20" y="80"/>
                    </a:lnTo>
                    <a:lnTo>
                      <a:pt x="26" y="80"/>
                    </a:lnTo>
                    <a:lnTo>
                      <a:pt x="32" y="80"/>
                    </a:lnTo>
                    <a:lnTo>
                      <a:pt x="40" y="78"/>
                    </a:lnTo>
                    <a:lnTo>
                      <a:pt x="44" y="72"/>
                    </a:lnTo>
                    <a:lnTo>
                      <a:pt x="48" y="66"/>
                    </a:lnTo>
                    <a:lnTo>
                      <a:pt x="52" y="54"/>
                    </a:lnTo>
                    <a:lnTo>
                      <a:pt x="52" y="40"/>
                    </a:lnTo>
                    <a:lnTo>
                      <a:pt x="52" y="24"/>
                    </a:lnTo>
                    <a:lnTo>
                      <a:pt x="48" y="12"/>
                    </a:lnTo>
                    <a:lnTo>
                      <a:pt x="44" y="8"/>
                    </a:lnTo>
                    <a:lnTo>
                      <a:pt x="38" y="4"/>
                    </a:lnTo>
                    <a:lnTo>
                      <a:pt x="32" y="2"/>
                    </a:lnTo>
                    <a:lnTo>
                      <a:pt x="28" y="0"/>
                    </a:lnTo>
                    <a:lnTo>
                      <a:pt x="26" y="0"/>
                    </a:lnTo>
                    <a:lnTo>
                      <a:pt x="26" y="72"/>
                    </a:lnTo>
                    <a:lnTo>
                      <a:pt x="22" y="72"/>
                    </a:lnTo>
                    <a:lnTo>
                      <a:pt x="18" y="70"/>
                    </a:lnTo>
                    <a:lnTo>
                      <a:pt x="14" y="66"/>
                    </a:lnTo>
                    <a:lnTo>
                      <a:pt x="12" y="60"/>
                    </a:lnTo>
                    <a:lnTo>
                      <a:pt x="10" y="52"/>
                    </a:lnTo>
                    <a:lnTo>
                      <a:pt x="10" y="42"/>
                    </a:lnTo>
                    <a:lnTo>
                      <a:pt x="10" y="28"/>
                    </a:lnTo>
                    <a:lnTo>
                      <a:pt x="14" y="18"/>
                    </a:lnTo>
                    <a:lnTo>
                      <a:pt x="18" y="12"/>
                    </a:lnTo>
                    <a:lnTo>
                      <a:pt x="26" y="10"/>
                    </a:lnTo>
                    <a:lnTo>
                      <a:pt x="30" y="10"/>
                    </a:lnTo>
                    <a:lnTo>
                      <a:pt x="34" y="12"/>
                    </a:lnTo>
                    <a:lnTo>
                      <a:pt x="36" y="14"/>
                    </a:lnTo>
                    <a:lnTo>
                      <a:pt x="38" y="18"/>
                    </a:lnTo>
                    <a:lnTo>
                      <a:pt x="42" y="28"/>
                    </a:lnTo>
                    <a:lnTo>
                      <a:pt x="42" y="40"/>
                    </a:lnTo>
                    <a:lnTo>
                      <a:pt x="42" y="56"/>
                    </a:lnTo>
                    <a:lnTo>
                      <a:pt x="38" y="66"/>
                    </a:lnTo>
                    <a:lnTo>
                      <a:pt x="32" y="70"/>
                    </a:lnTo>
                    <a:lnTo>
                      <a:pt x="26" y="72"/>
                    </a:lnTo>
                    <a:lnTo>
                      <a:pt x="26" y="0"/>
                    </a:lnTo>
                    <a:lnTo>
                      <a:pt x="68" y="78"/>
                    </a:lnTo>
                    <a:lnTo>
                      <a:pt x="78" y="78"/>
                    </a:lnTo>
                    <a:lnTo>
                      <a:pt x="78" y="66"/>
                    </a:lnTo>
                    <a:lnTo>
                      <a:pt x="68" y="66"/>
                    </a:lnTo>
                    <a:lnTo>
                      <a:pt x="68" y="78"/>
                    </a:lnTo>
                    <a:lnTo>
                      <a:pt x="26" y="0"/>
                    </a:lnTo>
                    <a:lnTo>
                      <a:pt x="92" y="78"/>
                    </a:lnTo>
                    <a:lnTo>
                      <a:pt x="146" y="78"/>
                    </a:lnTo>
                    <a:lnTo>
                      <a:pt x="146" y="70"/>
                    </a:lnTo>
                    <a:lnTo>
                      <a:pt x="104" y="70"/>
                    </a:lnTo>
                    <a:lnTo>
                      <a:pt x="106" y="64"/>
                    </a:lnTo>
                    <a:lnTo>
                      <a:pt x="110" y="58"/>
                    </a:lnTo>
                    <a:lnTo>
                      <a:pt x="118" y="54"/>
                    </a:lnTo>
                    <a:lnTo>
                      <a:pt x="126" y="50"/>
                    </a:lnTo>
                    <a:lnTo>
                      <a:pt x="140" y="40"/>
                    </a:lnTo>
                    <a:lnTo>
                      <a:pt x="144" y="32"/>
                    </a:lnTo>
                    <a:lnTo>
                      <a:pt x="146" y="24"/>
                    </a:lnTo>
                    <a:lnTo>
                      <a:pt x="144" y="16"/>
                    </a:lnTo>
                    <a:lnTo>
                      <a:pt x="140" y="8"/>
                    </a:lnTo>
                    <a:lnTo>
                      <a:pt x="136" y="4"/>
                    </a:lnTo>
                    <a:lnTo>
                      <a:pt x="132" y="2"/>
                    </a:lnTo>
                    <a:lnTo>
                      <a:pt x="120" y="0"/>
                    </a:lnTo>
                    <a:lnTo>
                      <a:pt x="112" y="0"/>
                    </a:lnTo>
                    <a:lnTo>
                      <a:pt x="106" y="4"/>
                    </a:lnTo>
                    <a:lnTo>
                      <a:pt x="102" y="6"/>
                    </a:lnTo>
                    <a:lnTo>
                      <a:pt x="98" y="12"/>
                    </a:lnTo>
                    <a:lnTo>
                      <a:pt x="96" y="18"/>
                    </a:lnTo>
                    <a:lnTo>
                      <a:pt x="94" y="28"/>
                    </a:lnTo>
                    <a:lnTo>
                      <a:pt x="104" y="28"/>
                    </a:lnTo>
                    <a:lnTo>
                      <a:pt x="104" y="22"/>
                    </a:lnTo>
                    <a:lnTo>
                      <a:pt x="106" y="16"/>
                    </a:lnTo>
                    <a:lnTo>
                      <a:pt x="108" y="14"/>
                    </a:lnTo>
                    <a:lnTo>
                      <a:pt x="112" y="12"/>
                    </a:lnTo>
                    <a:lnTo>
                      <a:pt x="120" y="10"/>
                    </a:lnTo>
                    <a:lnTo>
                      <a:pt x="126" y="10"/>
                    </a:lnTo>
                    <a:lnTo>
                      <a:pt x="132" y="14"/>
                    </a:lnTo>
                    <a:lnTo>
                      <a:pt x="134" y="18"/>
                    </a:lnTo>
                    <a:lnTo>
                      <a:pt x="136" y="24"/>
                    </a:lnTo>
                    <a:lnTo>
                      <a:pt x="134" y="30"/>
                    </a:lnTo>
                    <a:lnTo>
                      <a:pt x="130" y="34"/>
                    </a:lnTo>
                    <a:lnTo>
                      <a:pt x="120" y="42"/>
                    </a:lnTo>
                    <a:lnTo>
                      <a:pt x="110" y="48"/>
                    </a:lnTo>
                    <a:lnTo>
                      <a:pt x="102" y="54"/>
                    </a:lnTo>
                    <a:lnTo>
                      <a:pt x="96" y="62"/>
                    </a:lnTo>
                    <a:lnTo>
                      <a:pt x="94" y="70"/>
                    </a:lnTo>
                    <a:lnTo>
                      <a:pt x="92" y="78"/>
                    </a:lnTo>
                    <a:lnTo>
                      <a:pt x="26" y="0"/>
                    </a:lnTo>
                    <a:close/>
                  </a:path>
                </a:pathLst>
              </a:custGeom>
              <a:solidFill>
                <a:srgbClr val="000000"/>
              </a:solidFill>
              <a:ln w="9525">
                <a:noFill/>
                <a:round/>
                <a:headEnd/>
                <a:tailEnd/>
              </a:ln>
            </p:spPr>
            <p:txBody>
              <a:bodyPr/>
              <a:lstStyle/>
              <a:p>
                <a:endParaRPr lang="en-US"/>
              </a:p>
            </p:txBody>
          </p:sp>
          <p:sp>
            <p:nvSpPr>
              <p:cNvPr id="58387" name="Line 19"/>
              <p:cNvSpPr>
                <a:spLocks noChangeShapeType="1"/>
              </p:cNvSpPr>
              <p:nvPr/>
            </p:nvSpPr>
            <p:spPr bwMode="auto">
              <a:xfrm flipH="1">
                <a:off x="2484" y="3606"/>
                <a:ext cx="84" cy="1"/>
              </a:xfrm>
              <a:prstGeom prst="line">
                <a:avLst/>
              </a:prstGeom>
              <a:noFill/>
              <a:ln w="12700">
                <a:solidFill>
                  <a:srgbClr val="000000"/>
                </a:solidFill>
                <a:round/>
                <a:headEnd/>
                <a:tailEnd/>
              </a:ln>
            </p:spPr>
            <p:txBody>
              <a:bodyPr/>
              <a:lstStyle/>
              <a:p>
                <a:endParaRPr lang="en-US"/>
              </a:p>
            </p:txBody>
          </p:sp>
          <p:sp>
            <p:nvSpPr>
              <p:cNvPr id="58388" name="Freeform 20"/>
              <p:cNvSpPr>
                <a:spLocks/>
              </p:cNvSpPr>
              <p:nvPr/>
            </p:nvSpPr>
            <p:spPr bwMode="auto">
              <a:xfrm>
                <a:off x="2288" y="3556"/>
                <a:ext cx="146" cy="80"/>
              </a:xfrm>
              <a:custGeom>
                <a:avLst/>
                <a:gdLst/>
                <a:ahLst/>
                <a:cxnLst>
                  <a:cxn ang="0">
                    <a:pos x="18" y="0"/>
                  </a:cxn>
                  <a:cxn ang="0">
                    <a:pos x="6" y="10"/>
                  </a:cxn>
                  <a:cxn ang="0">
                    <a:pos x="0" y="28"/>
                  </a:cxn>
                  <a:cxn ang="0">
                    <a:pos x="0" y="56"/>
                  </a:cxn>
                  <a:cxn ang="0">
                    <a:pos x="8" y="72"/>
                  </a:cxn>
                  <a:cxn ang="0">
                    <a:pos x="20" y="78"/>
                  </a:cxn>
                  <a:cxn ang="0">
                    <a:pos x="32" y="78"/>
                  </a:cxn>
                  <a:cxn ang="0">
                    <a:pos x="44" y="72"/>
                  </a:cxn>
                  <a:cxn ang="0">
                    <a:pos x="52" y="52"/>
                  </a:cxn>
                  <a:cxn ang="0">
                    <a:pos x="52" y="24"/>
                  </a:cxn>
                  <a:cxn ang="0">
                    <a:pos x="44" y="6"/>
                  </a:cxn>
                  <a:cxn ang="0">
                    <a:pos x="32" y="0"/>
                  </a:cxn>
                  <a:cxn ang="0">
                    <a:pos x="26" y="0"/>
                  </a:cxn>
                  <a:cxn ang="0">
                    <a:pos x="22" y="70"/>
                  </a:cxn>
                  <a:cxn ang="0">
                    <a:pos x="14" y="64"/>
                  </a:cxn>
                  <a:cxn ang="0">
                    <a:pos x="10" y="52"/>
                  </a:cxn>
                  <a:cxn ang="0">
                    <a:pos x="10" y="26"/>
                  </a:cxn>
                  <a:cxn ang="0">
                    <a:pos x="18" y="10"/>
                  </a:cxn>
                  <a:cxn ang="0">
                    <a:pos x="30" y="8"/>
                  </a:cxn>
                  <a:cxn ang="0">
                    <a:pos x="36" y="12"/>
                  </a:cxn>
                  <a:cxn ang="0">
                    <a:pos x="42" y="26"/>
                  </a:cxn>
                  <a:cxn ang="0">
                    <a:pos x="42" y="54"/>
                  </a:cxn>
                  <a:cxn ang="0">
                    <a:pos x="32" y="68"/>
                  </a:cxn>
                  <a:cxn ang="0">
                    <a:pos x="26" y="0"/>
                  </a:cxn>
                  <a:cxn ang="0">
                    <a:pos x="78" y="78"/>
                  </a:cxn>
                  <a:cxn ang="0">
                    <a:pos x="68" y="66"/>
                  </a:cxn>
                  <a:cxn ang="0">
                    <a:pos x="26" y="0"/>
                  </a:cxn>
                  <a:cxn ang="0">
                    <a:pos x="112" y="0"/>
                  </a:cxn>
                  <a:cxn ang="0">
                    <a:pos x="100" y="10"/>
                  </a:cxn>
                  <a:cxn ang="0">
                    <a:pos x="94" y="28"/>
                  </a:cxn>
                  <a:cxn ang="0">
                    <a:pos x="94" y="56"/>
                  </a:cxn>
                  <a:cxn ang="0">
                    <a:pos x="102" y="72"/>
                  </a:cxn>
                  <a:cxn ang="0">
                    <a:pos x="112" y="78"/>
                  </a:cxn>
                  <a:cxn ang="0">
                    <a:pos x="126" y="78"/>
                  </a:cxn>
                  <a:cxn ang="0">
                    <a:pos x="138" y="72"/>
                  </a:cxn>
                  <a:cxn ang="0">
                    <a:pos x="144" y="52"/>
                  </a:cxn>
                  <a:cxn ang="0">
                    <a:pos x="144" y="24"/>
                  </a:cxn>
                  <a:cxn ang="0">
                    <a:pos x="136" y="6"/>
                  </a:cxn>
                  <a:cxn ang="0">
                    <a:pos x="126" y="0"/>
                  </a:cxn>
                  <a:cxn ang="0">
                    <a:pos x="26" y="0"/>
                  </a:cxn>
                  <a:cxn ang="0">
                    <a:pos x="114" y="70"/>
                  </a:cxn>
                  <a:cxn ang="0">
                    <a:pos x="108" y="64"/>
                  </a:cxn>
                  <a:cxn ang="0">
                    <a:pos x="104" y="52"/>
                  </a:cxn>
                  <a:cxn ang="0">
                    <a:pos x="104" y="26"/>
                  </a:cxn>
                  <a:cxn ang="0">
                    <a:pos x="112" y="10"/>
                  </a:cxn>
                  <a:cxn ang="0">
                    <a:pos x="124" y="8"/>
                  </a:cxn>
                  <a:cxn ang="0">
                    <a:pos x="130" y="12"/>
                  </a:cxn>
                  <a:cxn ang="0">
                    <a:pos x="134" y="26"/>
                  </a:cxn>
                  <a:cxn ang="0">
                    <a:pos x="134" y="54"/>
                  </a:cxn>
                  <a:cxn ang="0">
                    <a:pos x="126" y="68"/>
                  </a:cxn>
                  <a:cxn ang="0">
                    <a:pos x="26" y="0"/>
                  </a:cxn>
                </a:cxnLst>
                <a:rect l="0" t="0" r="r" b="b"/>
                <a:pathLst>
                  <a:path w="146" h="80">
                    <a:moveTo>
                      <a:pt x="26" y="0"/>
                    </a:moveTo>
                    <a:lnTo>
                      <a:pt x="18" y="0"/>
                    </a:lnTo>
                    <a:lnTo>
                      <a:pt x="12" y="4"/>
                    </a:lnTo>
                    <a:lnTo>
                      <a:pt x="6" y="10"/>
                    </a:lnTo>
                    <a:lnTo>
                      <a:pt x="2" y="16"/>
                    </a:lnTo>
                    <a:lnTo>
                      <a:pt x="0" y="28"/>
                    </a:lnTo>
                    <a:lnTo>
                      <a:pt x="0" y="40"/>
                    </a:lnTo>
                    <a:lnTo>
                      <a:pt x="0" y="56"/>
                    </a:lnTo>
                    <a:lnTo>
                      <a:pt x="4" y="68"/>
                    </a:lnTo>
                    <a:lnTo>
                      <a:pt x="8" y="72"/>
                    </a:lnTo>
                    <a:lnTo>
                      <a:pt x="14" y="76"/>
                    </a:lnTo>
                    <a:lnTo>
                      <a:pt x="20" y="78"/>
                    </a:lnTo>
                    <a:lnTo>
                      <a:pt x="26" y="80"/>
                    </a:lnTo>
                    <a:lnTo>
                      <a:pt x="32" y="78"/>
                    </a:lnTo>
                    <a:lnTo>
                      <a:pt x="40" y="76"/>
                    </a:lnTo>
                    <a:lnTo>
                      <a:pt x="44" y="72"/>
                    </a:lnTo>
                    <a:lnTo>
                      <a:pt x="48" y="64"/>
                    </a:lnTo>
                    <a:lnTo>
                      <a:pt x="52" y="52"/>
                    </a:lnTo>
                    <a:lnTo>
                      <a:pt x="52" y="38"/>
                    </a:lnTo>
                    <a:lnTo>
                      <a:pt x="52" y="24"/>
                    </a:lnTo>
                    <a:lnTo>
                      <a:pt x="48" y="12"/>
                    </a:lnTo>
                    <a:lnTo>
                      <a:pt x="44" y="6"/>
                    </a:lnTo>
                    <a:lnTo>
                      <a:pt x="38" y="2"/>
                    </a:lnTo>
                    <a:lnTo>
                      <a:pt x="32" y="0"/>
                    </a:lnTo>
                    <a:lnTo>
                      <a:pt x="28" y="0"/>
                    </a:lnTo>
                    <a:lnTo>
                      <a:pt x="26" y="0"/>
                    </a:lnTo>
                    <a:lnTo>
                      <a:pt x="26" y="70"/>
                    </a:lnTo>
                    <a:lnTo>
                      <a:pt x="22" y="70"/>
                    </a:lnTo>
                    <a:lnTo>
                      <a:pt x="18" y="68"/>
                    </a:lnTo>
                    <a:lnTo>
                      <a:pt x="14" y="64"/>
                    </a:lnTo>
                    <a:lnTo>
                      <a:pt x="12" y="60"/>
                    </a:lnTo>
                    <a:lnTo>
                      <a:pt x="10" y="52"/>
                    </a:lnTo>
                    <a:lnTo>
                      <a:pt x="10" y="40"/>
                    </a:lnTo>
                    <a:lnTo>
                      <a:pt x="10" y="26"/>
                    </a:lnTo>
                    <a:lnTo>
                      <a:pt x="14" y="16"/>
                    </a:lnTo>
                    <a:lnTo>
                      <a:pt x="18" y="10"/>
                    </a:lnTo>
                    <a:lnTo>
                      <a:pt x="26" y="8"/>
                    </a:lnTo>
                    <a:lnTo>
                      <a:pt x="30" y="8"/>
                    </a:lnTo>
                    <a:lnTo>
                      <a:pt x="34" y="10"/>
                    </a:lnTo>
                    <a:lnTo>
                      <a:pt x="36" y="12"/>
                    </a:lnTo>
                    <a:lnTo>
                      <a:pt x="38" y="16"/>
                    </a:lnTo>
                    <a:lnTo>
                      <a:pt x="42" y="26"/>
                    </a:lnTo>
                    <a:lnTo>
                      <a:pt x="42" y="38"/>
                    </a:lnTo>
                    <a:lnTo>
                      <a:pt x="42" y="54"/>
                    </a:lnTo>
                    <a:lnTo>
                      <a:pt x="38" y="64"/>
                    </a:lnTo>
                    <a:lnTo>
                      <a:pt x="32" y="68"/>
                    </a:lnTo>
                    <a:lnTo>
                      <a:pt x="26" y="70"/>
                    </a:lnTo>
                    <a:lnTo>
                      <a:pt x="26" y="0"/>
                    </a:lnTo>
                    <a:lnTo>
                      <a:pt x="68" y="78"/>
                    </a:lnTo>
                    <a:lnTo>
                      <a:pt x="78" y="78"/>
                    </a:lnTo>
                    <a:lnTo>
                      <a:pt x="78" y="66"/>
                    </a:lnTo>
                    <a:lnTo>
                      <a:pt x="68" y="66"/>
                    </a:lnTo>
                    <a:lnTo>
                      <a:pt x="68" y="78"/>
                    </a:lnTo>
                    <a:lnTo>
                      <a:pt x="26" y="0"/>
                    </a:lnTo>
                    <a:lnTo>
                      <a:pt x="118" y="0"/>
                    </a:lnTo>
                    <a:lnTo>
                      <a:pt x="112" y="0"/>
                    </a:lnTo>
                    <a:lnTo>
                      <a:pt x="104" y="4"/>
                    </a:lnTo>
                    <a:lnTo>
                      <a:pt x="100" y="10"/>
                    </a:lnTo>
                    <a:lnTo>
                      <a:pt x="96" y="16"/>
                    </a:lnTo>
                    <a:lnTo>
                      <a:pt x="94" y="28"/>
                    </a:lnTo>
                    <a:lnTo>
                      <a:pt x="92" y="40"/>
                    </a:lnTo>
                    <a:lnTo>
                      <a:pt x="94" y="56"/>
                    </a:lnTo>
                    <a:lnTo>
                      <a:pt x="98" y="68"/>
                    </a:lnTo>
                    <a:lnTo>
                      <a:pt x="102" y="72"/>
                    </a:lnTo>
                    <a:lnTo>
                      <a:pt x="106" y="76"/>
                    </a:lnTo>
                    <a:lnTo>
                      <a:pt x="112" y="78"/>
                    </a:lnTo>
                    <a:lnTo>
                      <a:pt x="118" y="80"/>
                    </a:lnTo>
                    <a:lnTo>
                      <a:pt x="126" y="78"/>
                    </a:lnTo>
                    <a:lnTo>
                      <a:pt x="132" y="76"/>
                    </a:lnTo>
                    <a:lnTo>
                      <a:pt x="138" y="72"/>
                    </a:lnTo>
                    <a:lnTo>
                      <a:pt x="142" y="64"/>
                    </a:lnTo>
                    <a:lnTo>
                      <a:pt x="144" y="52"/>
                    </a:lnTo>
                    <a:lnTo>
                      <a:pt x="146" y="38"/>
                    </a:lnTo>
                    <a:lnTo>
                      <a:pt x="144" y="24"/>
                    </a:lnTo>
                    <a:lnTo>
                      <a:pt x="140" y="12"/>
                    </a:lnTo>
                    <a:lnTo>
                      <a:pt x="136" y="6"/>
                    </a:lnTo>
                    <a:lnTo>
                      <a:pt x="132" y="2"/>
                    </a:lnTo>
                    <a:lnTo>
                      <a:pt x="126" y="0"/>
                    </a:lnTo>
                    <a:lnTo>
                      <a:pt x="118" y="0"/>
                    </a:lnTo>
                    <a:lnTo>
                      <a:pt x="26" y="0"/>
                    </a:lnTo>
                    <a:lnTo>
                      <a:pt x="118" y="70"/>
                    </a:lnTo>
                    <a:lnTo>
                      <a:pt x="114" y="70"/>
                    </a:lnTo>
                    <a:lnTo>
                      <a:pt x="110" y="68"/>
                    </a:lnTo>
                    <a:lnTo>
                      <a:pt x="108" y="64"/>
                    </a:lnTo>
                    <a:lnTo>
                      <a:pt x="106" y="60"/>
                    </a:lnTo>
                    <a:lnTo>
                      <a:pt x="104" y="52"/>
                    </a:lnTo>
                    <a:lnTo>
                      <a:pt x="102" y="40"/>
                    </a:lnTo>
                    <a:lnTo>
                      <a:pt x="104" y="26"/>
                    </a:lnTo>
                    <a:lnTo>
                      <a:pt x="106" y="16"/>
                    </a:lnTo>
                    <a:lnTo>
                      <a:pt x="112" y="10"/>
                    </a:lnTo>
                    <a:lnTo>
                      <a:pt x="120" y="8"/>
                    </a:lnTo>
                    <a:lnTo>
                      <a:pt x="124" y="8"/>
                    </a:lnTo>
                    <a:lnTo>
                      <a:pt x="128" y="10"/>
                    </a:lnTo>
                    <a:lnTo>
                      <a:pt x="130" y="12"/>
                    </a:lnTo>
                    <a:lnTo>
                      <a:pt x="132" y="16"/>
                    </a:lnTo>
                    <a:lnTo>
                      <a:pt x="134" y="26"/>
                    </a:lnTo>
                    <a:lnTo>
                      <a:pt x="136" y="38"/>
                    </a:lnTo>
                    <a:lnTo>
                      <a:pt x="134" y="54"/>
                    </a:lnTo>
                    <a:lnTo>
                      <a:pt x="130" y="64"/>
                    </a:lnTo>
                    <a:lnTo>
                      <a:pt x="126" y="68"/>
                    </a:lnTo>
                    <a:lnTo>
                      <a:pt x="118" y="70"/>
                    </a:lnTo>
                    <a:lnTo>
                      <a:pt x="26" y="0"/>
                    </a:lnTo>
                    <a:close/>
                  </a:path>
                </a:pathLst>
              </a:custGeom>
              <a:solidFill>
                <a:srgbClr val="000000"/>
              </a:solidFill>
              <a:ln w="9525">
                <a:noFill/>
                <a:round/>
                <a:headEnd/>
                <a:tailEnd/>
              </a:ln>
            </p:spPr>
            <p:txBody>
              <a:bodyPr/>
              <a:lstStyle/>
              <a:p>
                <a:endParaRPr lang="en-US"/>
              </a:p>
            </p:txBody>
          </p:sp>
          <p:sp>
            <p:nvSpPr>
              <p:cNvPr id="58389" name="Freeform 21"/>
              <p:cNvSpPr>
                <a:spLocks/>
              </p:cNvSpPr>
              <p:nvPr/>
            </p:nvSpPr>
            <p:spPr bwMode="auto">
              <a:xfrm>
                <a:off x="2120" y="2646"/>
                <a:ext cx="60" cy="78"/>
              </a:xfrm>
              <a:custGeom>
                <a:avLst/>
                <a:gdLst/>
                <a:ahLst/>
                <a:cxnLst>
                  <a:cxn ang="0">
                    <a:pos x="60" y="78"/>
                  </a:cxn>
                  <a:cxn ang="0">
                    <a:pos x="60" y="68"/>
                  </a:cxn>
                  <a:cxn ang="0">
                    <a:pos x="28" y="68"/>
                  </a:cxn>
                  <a:cxn ang="0">
                    <a:pos x="20" y="66"/>
                  </a:cxn>
                  <a:cxn ang="0">
                    <a:pos x="14" y="64"/>
                  </a:cxn>
                  <a:cxn ang="0">
                    <a:pos x="10" y="58"/>
                  </a:cxn>
                  <a:cxn ang="0">
                    <a:pos x="10" y="54"/>
                  </a:cxn>
                  <a:cxn ang="0">
                    <a:pos x="10" y="48"/>
                  </a:cxn>
                  <a:cxn ang="0">
                    <a:pos x="14" y="46"/>
                  </a:cxn>
                  <a:cxn ang="0">
                    <a:pos x="22" y="44"/>
                  </a:cxn>
                  <a:cxn ang="0">
                    <a:pos x="60" y="44"/>
                  </a:cxn>
                  <a:cxn ang="0">
                    <a:pos x="60" y="34"/>
                  </a:cxn>
                  <a:cxn ang="0">
                    <a:pos x="26" y="34"/>
                  </a:cxn>
                  <a:cxn ang="0">
                    <a:pos x="18" y="32"/>
                  </a:cxn>
                  <a:cxn ang="0">
                    <a:pos x="14" y="30"/>
                  </a:cxn>
                  <a:cxn ang="0">
                    <a:pos x="10" y="26"/>
                  </a:cxn>
                  <a:cxn ang="0">
                    <a:pos x="10" y="20"/>
                  </a:cxn>
                  <a:cxn ang="0">
                    <a:pos x="10" y="16"/>
                  </a:cxn>
                  <a:cxn ang="0">
                    <a:pos x="12" y="12"/>
                  </a:cxn>
                  <a:cxn ang="0">
                    <a:pos x="14" y="10"/>
                  </a:cxn>
                  <a:cxn ang="0">
                    <a:pos x="20" y="10"/>
                  </a:cxn>
                  <a:cxn ang="0">
                    <a:pos x="60" y="10"/>
                  </a:cxn>
                  <a:cxn ang="0">
                    <a:pos x="60" y="0"/>
                  </a:cxn>
                  <a:cxn ang="0">
                    <a:pos x="22" y="0"/>
                  </a:cxn>
                  <a:cxn ang="0">
                    <a:pos x="14" y="0"/>
                  </a:cxn>
                  <a:cxn ang="0">
                    <a:pos x="8" y="2"/>
                  </a:cxn>
                  <a:cxn ang="0">
                    <a:pos x="4" y="4"/>
                  </a:cxn>
                  <a:cxn ang="0">
                    <a:pos x="2" y="8"/>
                  </a:cxn>
                  <a:cxn ang="0">
                    <a:pos x="0" y="12"/>
                  </a:cxn>
                  <a:cxn ang="0">
                    <a:pos x="0" y="18"/>
                  </a:cxn>
                  <a:cxn ang="0">
                    <a:pos x="0" y="22"/>
                  </a:cxn>
                  <a:cxn ang="0">
                    <a:pos x="2" y="28"/>
                  </a:cxn>
                  <a:cxn ang="0">
                    <a:pos x="6" y="32"/>
                  </a:cxn>
                  <a:cxn ang="0">
                    <a:pos x="10" y="36"/>
                  </a:cxn>
                  <a:cxn ang="0">
                    <a:pos x="4" y="40"/>
                  </a:cxn>
                  <a:cxn ang="0">
                    <a:pos x="0" y="44"/>
                  </a:cxn>
                  <a:cxn ang="0">
                    <a:pos x="0" y="52"/>
                  </a:cxn>
                  <a:cxn ang="0">
                    <a:pos x="0" y="56"/>
                  </a:cxn>
                  <a:cxn ang="0">
                    <a:pos x="4" y="62"/>
                  </a:cxn>
                  <a:cxn ang="0">
                    <a:pos x="10" y="68"/>
                  </a:cxn>
                  <a:cxn ang="0">
                    <a:pos x="2" y="68"/>
                  </a:cxn>
                  <a:cxn ang="0">
                    <a:pos x="2" y="78"/>
                  </a:cxn>
                  <a:cxn ang="0">
                    <a:pos x="58" y="78"/>
                  </a:cxn>
                  <a:cxn ang="0">
                    <a:pos x="60" y="78"/>
                  </a:cxn>
                </a:cxnLst>
                <a:rect l="0" t="0" r="r" b="b"/>
                <a:pathLst>
                  <a:path w="60" h="78">
                    <a:moveTo>
                      <a:pt x="60" y="78"/>
                    </a:moveTo>
                    <a:lnTo>
                      <a:pt x="60" y="68"/>
                    </a:lnTo>
                    <a:lnTo>
                      <a:pt x="28" y="68"/>
                    </a:lnTo>
                    <a:lnTo>
                      <a:pt x="20" y="66"/>
                    </a:lnTo>
                    <a:lnTo>
                      <a:pt x="14" y="64"/>
                    </a:lnTo>
                    <a:lnTo>
                      <a:pt x="10" y="58"/>
                    </a:lnTo>
                    <a:lnTo>
                      <a:pt x="10" y="54"/>
                    </a:lnTo>
                    <a:lnTo>
                      <a:pt x="10" y="48"/>
                    </a:lnTo>
                    <a:lnTo>
                      <a:pt x="14" y="46"/>
                    </a:lnTo>
                    <a:lnTo>
                      <a:pt x="22" y="44"/>
                    </a:lnTo>
                    <a:lnTo>
                      <a:pt x="60" y="44"/>
                    </a:lnTo>
                    <a:lnTo>
                      <a:pt x="60" y="34"/>
                    </a:lnTo>
                    <a:lnTo>
                      <a:pt x="26" y="34"/>
                    </a:lnTo>
                    <a:lnTo>
                      <a:pt x="18" y="32"/>
                    </a:lnTo>
                    <a:lnTo>
                      <a:pt x="14" y="30"/>
                    </a:lnTo>
                    <a:lnTo>
                      <a:pt x="10" y="26"/>
                    </a:lnTo>
                    <a:lnTo>
                      <a:pt x="10" y="20"/>
                    </a:lnTo>
                    <a:lnTo>
                      <a:pt x="10" y="16"/>
                    </a:lnTo>
                    <a:lnTo>
                      <a:pt x="12" y="12"/>
                    </a:lnTo>
                    <a:lnTo>
                      <a:pt x="14" y="10"/>
                    </a:lnTo>
                    <a:lnTo>
                      <a:pt x="20" y="10"/>
                    </a:lnTo>
                    <a:lnTo>
                      <a:pt x="60" y="10"/>
                    </a:lnTo>
                    <a:lnTo>
                      <a:pt x="60" y="0"/>
                    </a:lnTo>
                    <a:lnTo>
                      <a:pt x="22" y="0"/>
                    </a:lnTo>
                    <a:lnTo>
                      <a:pt x="14" y="0"/>
                    </a:lnTo>
                    <a:lnTo>
                      <a:pt x="8" y="2"/>
                    </a:lnTo>
                    <a:lnTo>
                      <a:pt x="4" y="4"/>
                    </a:lnTo>
                    <a:lnTo>
                      <a:pt x="2" y="8"/>
                    </a:lnTo>
                    <a:lnTo>
                      <a:pt x="0" y="12"/>
                    </a:lnTo>
                    <a:lnTo>
                      <a:pt x="0" y="18"/>
                    </a:lnTo>
                    <a:lnTo>
                      <a:pt x="0" y="22"/>
                    </a:lnTo>
                    <a:lnTo>
                      <a:pt x="2" y="28"/>
                    </a:lnTo>
                    <a:lnTo>
                      <a:pt x="6" y="32"/>
                    </a:lnTo>
                    <a:lnTo>
                      <a:pt x="10" y="36"/>
                    </a:lnTo>
                    <a:lnTo>
                      <a:pt x="4" y="40"/>
                    </a:lnTo>
                    <a:lnTo>
                      <a:pt x="0" y="44"/>
                    </a:lnTo>
                    <a:lnTo>
                      <a:pt x="0" y="52"/>
                    </a:lnTo>
                    <a:lnTo>
                      <a:pt x="0" y="56"/>
                    </a:lnTo>
                    <a:lnTo>
                      <a:pt x="4" y="62"/>
                    </a:lnTo>
                    <a:lnTo>
                      <a:pt x="10" y="68"/>
                    </a:lnTo>
                    <a:lnTo>
                      <a:pt x="2" y="68"/>
                    </a:lnTo>
                    <a:lnTo>
                      <a:pt x="2" y="78"/>
                    </a:lnTo>
                    <a:lnTo>
                      <a:pt x="58" y="78"/>
                    </a:lnTo>
                    <a:lnTo>
                      <a:pt x="60" y="78"/>
                    </a:lnTo>
                    <a:close/>
                  </a:path>
                </a:pathLst>
              </a:custGeom>
              <a:solidFill>
                <a:srgbClr val="000000"/>
              </a:solidFill>
              <a:ln w="9525">
                <a:noFill/>
                <a:round/>
                <a:headEnd/>
                <a:tailEnd/>
              </a:ln>
            </p:spPr>
            <p:txBody>
              <a:bodyPr/>
              <a:lstStyle/>
              <a:p>
                <a:endParaRPr lang="en-US"/>
              </a:p>
            </p:txBody>
          </p:sp>
          <p:sp>
            <p:nvSpPr>
              <p:cNvPr id="58390" name="Line 22"/>
              <p:cNvSpPr>
                <a:spLocks noChangeShapeType="1"/>
              </p:cNvSpPr>
              <p:nvPr/>
            </p:nvSpPr>
            <p:spPr bwMode="auto">
              <a:xfrm flipH="1">
                <a:off x="2560" y="3618"/>
                <a:ext cx="2717" cy="1"/>
              </a:xfrm>
              <a:prstGeom prst="line">
                <a:avLst/>
              </a:prstGeom>
              <a:noFill/>
              <a:ln w="12700">
                <a:solidFill>
                  <a:srgbClr val="000000"/>
                </a:solidFill>
                <a:round/>
                <a:headEnd/>
                <a:tailEnd/>
              </a:ln>
            </p:spPr>
            <p:txBody>
              <a:bodyPr/>
              <a:lstStyle/>
              <a:p>
                <a:endParaRPr lang="en-US"/>
              </a:p>
            </p:txBody>
          </p:sp>
          <p:sp>
            <p:nvSpPr>
              <p:cNvPr id="58391" name="Line 23"/>
              <p:cNvSpPr>
                <a:spLocks noChangeShapeType="1"/>
              </p:cNvSpPr>
              <p:nvPr/>
            </p:nvSpPr>
            <p:spPr bwMode="auto">
              <a:xfrm>
                <a:off x="4967" y="3614"/>
                <a:ext cx="1" cy="86"/>
              </a:xfrm>
              <a:prstGeom prst="line">
                <a:avLst/>
              </a:prstGeom>
              <a:noFill/>
              <a:ln w="12700">
                <a:solidFill>
                  <a:srgbClr val="000000"/>
                </a:solidFill>
                <a:round/>
                <a:headEnd/>
                <a:tailEnd/>
              </a:ln>
            </p:spPr>
            <p:txBody>
              <a:bodyPr/>
              <a:lstStyle/>
              <a:p>
                <a:endParaRPr lang="en-US"/>
              </a:p>
            </p:txBody>
          </p:sp>
          <p:sp>
            <p:nvSpPr>
              <p:cNvPr id="58392" name="Freeform 24"/>
              <p:cNvSpPr>
                <a:spLocks/>
              </p:cNvSpPr>
              <p:nvPr/>
            </p:nvSpPr>
            <p:spPr bwMode="auto">
              <a:xfrm>
                <a:off x="4879" y="3748"/>
                <a:ext cx="172" cy="80"/>
              </a:xfrm>
              <a:custGeom>
                <a:avLst/>
                <a:gdLst/>
                <a:ahLst/>
                <a:cxnLst>
                  <a:cxn ang="0">
                    <a:pos x="18" y="78"/>
                  </a:cxn>
                  <a:cxn ang="0">
                    <a:pos x="30" y="0"/>
                  </a:cxn>
                  <a:cxn ang="0">
                    <a:pos x="20" y="6"/>
                  </a:cxn>
                  <a:cxn ang="0">
                    <a:pos x="10" y="14"/>
                  </a:cxn>
                  <a:cxn ang="0">
                    <a:pos x="0" y="22"/>
                  </a:cxn>
                  <a:cxn ang="0">
                    <a:pos x="18" y="22"/>
                  </a:cxn>
                  <a:cxn ang="0">
                    <a:pos x="74" y="0"/>
                  </a:cxn>
                  <a:cxn ang="0">
                    <a:pos x="62" y="10"/>
                  </a:cxn>
                  <a:cxn ang="0">
                    <a:pos x="56" y="28"/>
                  </a:cxn>
                  <a:cxn ang="0">
                    <a:pos x="56" y="56"/>
                  </a:cxn>
                  <a:cxn ang="0">
                    <a:pos x="66" y="72"/>
                  </a:cxn>
                  <a:cxn ang="0">
                    <a:pos x="76" y="78"/>
                  </a:cxn>
                  <a:cxn ang="0">
                    <a:pos x="90" y="78"/>
                  </a:cxn>
                  <a:cxn ang="0">
                    <a:pos x="100" y="72"/>
                  </a:cxn>
                  <a:cxn ang="0">
                    <a:pos x="108" y="52"/>
                  </a:cxn>
                  <a:cxn ang="0">
                    <a:pos x="108" y="24"/>
                  </a:cxn>
                  <a:cxn ang="0">
                    <a:pos x="100" y="6"/>
                  </a:cxn>
                  <a:cxn ang="0">
                    <a:pos x="90" y="0"/>
                  </a:cxn>
                  <a:cxn ang="0">
                    <a:pos x="18" y="22"/>
                  </a:cxn>
                  <a:cxn ang="0">
                    <a:pos x="78" y="70"/>
                  </a:cxn>
                  <a:cxn ang="0">
                    <a:pos x="70" y="64"/>
                  </a:cxn>
                  <a:cxn ang="0">
                    <a:pos x="66" y="52"/>
                  </a:cxn>
                  <a:cxn ang="0">
                    <a:pos x="68" y="26"/>
                  </a:cxn>
                  <a:cxn ang="0">
                    <a:pos x="76" y="10"/>
                  </a:cxn>
                  <a:cxn ang="0">
                    <a:pos x="86" y="8"/>
                  </a:cxn>
                  <a:cxn ang="0">
                    <a:pos x="94" y="12"/>
                  </a:cxn>
                  <a:cxn ang="0">
                    <a:pos x="98" y="26"/>
                  </a:cxn>
                  <a:cxn ang="0">
                    <a:pos x="98" y="54"/>
                  </a:cxn>
                  <a:cxn ang="0">
                    <a:pos x="88" y="68"/>
                  </a:cxn>
                  <a:cxn ang="0">
                    <a:pos x="18" y="22"/>
                  </a:cxn>
                  <a:cxn ang="0">
                    <a:pos x="136" y="0"/>
                  </a:cxn>
                  <a:cxn ang="0">
                    <a:pos x="124" y="10"/>
                  </a:cxn>
                  <a:cxn ang="0">
                    <a:pos x="118" y="28"/>
                  </a:cxn>
                  <a:cxn ang="0">
                    <a:pos x="118" y="56"/>
                  </a:cxn>
                  <a:cxn ang="0">
                    <a:pos x="128" y="72"/>
                  </a:cxn>
                  <a:cxn ang="0">
                    <a:pos x="138" y="78"/>
                  </a:cxn>
                  <a:cxn ang="0">
                    <a:pos x="152" y="78"/>
                  </a:cxn>
                  <a:cxn ang="0">
                    <a:pos x="162" y="72"/>
                  </a:cxn>
                  <a:cxn ang="0">
                    <a:pos x="170" y="52"/>
                  </a:cxn>
                  <a:cxn ang="0">
                    <a:pos x="170" y="24"/>
                  </a:cxn>
                  <a:cxn ang="0">
                    <a:pos x="162" y="6"/>
                  </a:cxn>
                  <a:cxn ang="0">
                    <a:pos x="152" y="0"/>
                  </a:cxn>
                  <a:cxn ang="0">
                    <a:pos x="18" y="22"/>
                  </a:cxn>
                  <a:cxn ang="0">
                    <a:pos x="140" y="70"/>
                  </a:cxn>
                  <a:cxn ang="0">
                    <a:pos x="132" y="64"/>
                  </a:cxn>
                  <a:cxn ang="0">
                    <a:pos x="128" y="52"/>
                  </a:cxn>
                  <a:cxn ang="0">
                    <a:pos x="130" y="26"/>
                  </a:cxn>
                  <a:cxn ang="0">
                    <a:pos x="138" y="10"/>
                  </a:cxn>
                  <a:cxn ang="0">
                    <a:pos x="148" y="8"/>
                  </a:cxn>
                  <a:cxn ang="0">
                    <a:pos x="156" y="12"/>
                  </a:cxn>
                  <a:cxn ang="0">
                    <a:pos x="160" y="26"/>
                  </a:cxn>
                  <a:cxn ang="0">
                    <a:pos x="160" y="54"/>
                  </a:cxn>
                  <a:cxn ang="0">
                    <a:pos x="150" y="68"/>
                  </a:cxn>
                  <a:cxn ang="0">
                    <a:pos x="18" y="22"/>
                  </a:cxn>
                </a:cxnLst>
                <a:rect l="0" t="0" r="r" b="b"/>
                <a:pathLst>
                  <a:path w="172" h="80">
                    <a:moveTo>
                      <a:pt x="18" y="22"/>
                    </a:moveTo>
                    <a:lnTo>
                      <a:pt x="18" y="78"/>
                    </a:lnTo>
                    <a:lnTo>
                      <a:pt x="30" y="78"/>
                    </a:lnTo>
                    <a:lnTo>
                      <a:pt x="30" y="0"/>
                    </a:lnTo>
                    <a:lnTo>
                      <a:pt x="22" y="0"/>
                    </a:lnTo>
                    <a:lnTo>
                      <a:pt x="20" y="6"/>
                    </a:lnTo>
                    <a:lnTo>
                      <a:pt x="16" y="10"/>
                    </a:lnTo>
                    <a:lnTo>
                      <a:pt x="10" y="14"/>
                    </a:lnTo>
                    <a:lnTo>
                      <a:pt x="0" y="14"/>
                    </a:lnTo>
                    <a:lnTo>
                      <a:pt x="0" y="22"/>
                    </a:lnTo>
                    <a:lnTo>
                      <a:pt x="16" y="22"/>
                    </a:lnTo>
                    <a:lnTo>
                      <a:pt x="18" y="22"/>
                    </a:lnTo>
                    <a:lnTo>
                      <a:pt x="82" y="0"/>
                    </a:lnTo>
                    <a:lnTo>
                      <a:pt x="74" y="0"/>
                    </a:lnTo>
                    <a:lnTo>
                      <a:pt x="68" y="4"/>
                    </a:lnTo>
                    <a:lnTo>
                      <a:pt x="62" y="10"/>
                    </a:lnTo>
                    <a:lnTo>
                      <a:pt x="58" y="16"/>
                    </a:lnTo>
                    <a:lnTo>
                      <a:pt x="56" y="28"/>
                    </a:lnTo>
                    <a:lnTo>
                      <a:pt x="56" y="40"/>
                    </a:lnTo>
                    <a:lnTo>
                      <a:pt x="56" y="56"/>
                    </a:lnTo>
                    <a:lnTo>
                      <a:pt x="62" y="68"/>
                    </a:lnTo>
                    <a:lnTo>
                      <a:pt x="66" y="72"/>
                    </a:lnTo>
                    <a:lnTo>
                      <a:pt x="70" y="76"/>
                    </a:lnTo>
                    <a:lnTo>
                      <a:pt x="76" y="78"/>
                    </a:lnTo>
                    <a:lnTo>
                      <a:pt x="82" y="80"/>
                    </a:lnTo>
                    <a:lnTo>
                      <a:pt x="90" y="78"/>
                    </a:lnTo>
                    <a:lnTo>
                      <a:pt x="96" y="76"/>
                    </a:lnTo>
                    <a:lnTo>
                      <a:pt x="100" y="72"/>
                    </a:lnTo>
                    <a:lnTo>
                      <a:pt x="104" y="64"/>
                    </a:lnTo>
                    <a:lnTo>
                      <a:pt x="108" y="52"/>
                    </a:lnTo>
                    <a:lnTo>
                      <a:pt x="110" y="38"/>
                    </a:lnTo>
                    <a:lnTo>
                      <a:pt x="108" y="24"/>
                    </a:lnTo>
                    <a:lnTo>
                      <a:pt x="104" y="12"/>
                    </a:lnTo>
                    <a:lnTo>
                      <a:pt x="100" y="6"/>
                    </a:lnTo>
                    <a:lnTo>
                      <a:pt x="96" y="2"/>
                    </a:lnTo>
                    <a:lnTo>
                      <a:pt x="90" y="0"/>
                    </a:lnTo>
                    <a:lnTo>
                      <a:pt x="82" y="0"/>
                    </a:lnTo>
                    <a:lnTo>
                      <a:pt x="18" y="22"/>
                    </a:lnTo>
                    <a:lnTo>
                      <a:pt x="82" y="70"/>
                    </a:lnTo>
                    <a:lnTo>
                      <a:pt x="78" y="70"/>
                    </a:lnTo>
                    <a:lnTo>
                      <a:pt x="74" y="68"/>
                    </a:lnTo>
                    <a:lnTo>
                      <a:pt x="70" y="64"/>
                    </a:lnTo>
                    <a:lnTo>
                      <a:pt x="68" y="60"/>
                    </a:lnTo>
                    <a:lnTo>
                      <a:pt x="66" y="52"/>
                    </a:lnTo>
                    <a:lnTo>
                      <a:pt x="66" y="40"/>
                    </a:lnTo>
                    <a:lnTo>
                      <a:pt x="68" y="26"/>
                    </a:lnTo>
                    <a:lnTo>
                      <a:pt x="70" y="16"/>
                    </a:lnTo>
                    <a:lnTo>
                      <a:pt x="76" y="10"/>
                    </a:lnTo>
                    <a:lnTo>
                      <a:pt x="82" y="8"/>
                    </a:lnTo>
                    <a:lnTo>
                      <a:pt x="86" y="8"/>
                    </a:lnTo>
                    <a:lnTo>
                      <a:pt x="90" y="10"/>
                    </a:lnTo>
                    <a:lnTo>
                      <a:pt x="94" y="12"/>
                    </a:lnTo>
                    <a:lnTo>
                      <a:pt x="96" y="16"/>
                    </a:lnTo>
                    <a:lnTo>
                      <a:pt x="98" y="26"/>
                    </a:lnTo>
                    <a:lnTo>
                      <a:pt x="98" y="38"/>
                    </a:lnTo>
                    <a:lnTo>
                      <a:pt x="98" y="54"/>
                    </a:lnTo>
                    <a:lnTo>
                      <a:pt x="94" y="64"/>
                    </a:lnTo>
                    <a:lnTo>
                      <a:pt x="88" y="68"/>
                    </a:lnTo>
                    <a:lnTo>
                      <a:pt x="82" y="70"/>
                    </a:lnTo>
                    <a:lnTo>
                      <a:pt x="18" y="22"/>
                    </a:lnTo>
                    <a:lnTo>
                      <a:pt x="144" y="0"/>
                    </a:lnTo>
                    <a:lnTo>
                      <a:pt x="136" y="0"/>
                    </a:lnTo>
                    <a:lnTo>
                      <a:pt x="130" y="4"/>
                    </a:lnTo>
                    <a:lnTo>
                      <a:pt x="124" y="10"/>
                    </a:lnTo>
                    <a:lnTo>
                      <a:pt x="120" y="16"/>
                    </a:lnTo>
                    <a:lnTo>
                      <a:pt x="118" y="28"/>
                    </a:lnTo>
                    <a:lnTo>
                      <a:pt x="118" y="40"/>
                    </a:lnTo>
                    <a:lnTo>
                      <a:pt x="118" y="56"/>
                    </a:lnTo>
                    <a:lnTo>
                      <a:pt x="124" y="68"/>
                    </a:lnTo>
                    <a:lnTo>
                      <a:pt x="128" y="72"/>
                    </a:lnTo>
                    <a:lnTo>
                      <a:pt x="132" y="76"/>
                    </a:lnTo>
                    <a:lnTo>
                      <a:pt x="138" y="78"/>
                    </a:lnTo>
                    <a:lnTo>
                      <a:pt x="144" y="80"/>
                    </a:lnTo>
                    <a:lnTo>
                      <a:pt x="152" y="78"/>
                    </a:lnTo>
                    <a:lnTo>
                      <a:pt x="158" y="76"/>
                    </a:lnTo>
                    <a:lnTo>
                      <a:pt x="162" y="72"/>
                    </a:lnTo>
                    <a:lnTo>
                      <a:pt x="166" y="64"/>
                    </a:lnTo>
                    <a:lnTo>
                      <a:pt x="170" y="52"/>
                    </a:lnTo>
                    <a:lnTo>
                      <a:pt x="172" y="38"/>
                    </a:lnTo>
                    <a:lnTo>
                      <a:pt x="170" y="24"/>
                    </a:lnTo>
                    <a:lnTo>
                      <a:pt x="166" y="12"/>
                    </a:lnTo>
                    <a:lnTo>
                      <a:pt x="162" y="6"/>
                    </a:lnTo>
                    <a:lnTo>
                      <a:pt x="158" y="2"/>
                    </a:lnTo>
                    <a:lnTo>
                      <a:pt x="152" y="0"/>
                    </a:lnTo>
                    <a:lnTo>
                      <a:pt x="144" y="0"/>
                    </a:lnTo>
                    <a:lnTo>
                      <a:pt x="18" y="22"/>
                    </a:lnTo>
                    <a:lnTo>
                      <a:pt x="144" y="70"/>
                    </a:lnTo>
                    <a:lnTo>
                      <a:pt x="140" y="70"/>
                    </a:lnTo>
                    <a:lnTo>
                      <a:pt x="136" y="68"/>
                    </a:lnTo>
                    <a:lnTo>
                      <a:pt x="132" y="64"/>
                    </a:lnTo>
                    <a:lnTo>
                      <a:pt x="130" y="60"/>
                    </a:lnTo>
                    <a:lnTo>
                      <a:pt x="128" y="52"/>
                    </a:lnTo>
                    <a:lnTo>
                      <a:pt x="128" y="40"/>
                    </a:lnTo>
                    <a:lnTo>
                      <a:pt x="130" y="26"/>
                    </a:lnTo>
                    <a:lnTo>
                      <a:pt x="132" y="16"/>
                    </a:lnTo>
                    <a:lnTo>
                      <a:pt x="138" y="10"/>
                    </a:lnTo>
                    <a:lnTo>
                      <a:pt x="144" y="8"/>
                    </a:lnTo>
                    <a:lnTo>
                      <a:pt x="148" y="8"/>
                    </a:lnTo>
                    <a:lnTo>
                      <a:pt x="152" y="10"/>
                    </a:lnTo>
                    <a:lnTo>
                      <a:pt x="156" y="12"/>
                    </a:lnTo>
                    <a:lnTo>
                      <a:pt x="158" y="16"/>
                    </a:lnTo>
                    <a:lnTo>
                      <a:pt x="160" y="26"/>
                    </a:lnTo>
                    <a:lnTo>
                      <a:pt x="160" y="38"/>
                    </a:lnTo>
                    <a:lnTo>
                      <a:pt x="160" y="54"/>
                    </a:lnTo>
                    <a:lnTo>
                      <a:pt x="156" y="64"/>
                    </a:lnTo>
                    <a:lnTo>
                      <a:pt x="150" y="68"/>
                    </a:lnTo>
                    <a:lnTo>
                      <a:pt x="144" y="70"/>
                    </a:lnTo>
                    <a:lnTo>
                      <a:pt x="18" y="22"/>
                    </a:lnTo>
                    <a:close/>
                  </a:path>
                </a:pathLst>
              </a:custGeom>
              <a:solidFill>
                <a:srgbClr val="000000"/>
              </a:solidFill>
              <a:ln w="9525">
                <a:noFill/>
                <a:round/>
                <a:headEnd/>
                <a:tailEnd/>
              </a:ln>
            </p:spPr>
            <p:txBody>
              <a:bodyPr/>
              <a:lstStyle/>
              <a:p>
                <a:endParaRPr lang="en-US"/>
              </a:p>
            </p:txBody>
          </p:sp>
          <p:sp>
            <p:nvSpPr>
              <p:cNvPr id="58393" name="Line 25"/>
              <p:cNvSpPr>
                <a:spLocks noChangeShapeType="1"/>
              </p:cNvSpPr>
              <p:nvPr/>
            </p:nvSpPr>
            <p:spPr bwMode="auto">
              <a:xfrm>
                <a:off x="4553" y="3614"/>
                <a:ext cx="1" cy="86"/>
              </a:xfrm>
              <a:prstGeom prst="line">
                <a:avLst/>
              </a:prstGeom>
              <a:noFill/>
              <a:ln w="12700">
                <a:solidFill>
                  <a:srgbClr val="000000"/>
                </a:solidFill>
                <a:round/>
                <a:headEnd/>
                <a:tailEnd/>
              </a:ln>
            </p:spPr>
            <p:txBody>
              <a:bodyPr/>
              <a:lstStyle/>
              <a:p>
                <a:endParaRPr lang="en-US"/>
              </a:p>
            </p:txBody>
          </p:sp>
          <p:sp>
            <p:nvSpPr>
              <p:cNvPr id="58394" name="Freeform 26"/>
              <p:cNvSpPr>
                <a:spLocks/>
              </p:cNvSpPr>
              <p:nvPr/>
            </p:nvSpPr>
            <p:spPr bwMode="auto">
              <a:xfrm>
                <a:off x="4489" y="3748"/>
                <a:ext cx="116" cy="80"/>
              </a:xfrm>
              <a:custGeom>
                <a:avLst/>
                <a:gdLst/>
                <a:ahLst/>
                <a:cxnLst>
                  <a:cxn ang="0">
                    <a:pos x="22" y="32"/>
                  </a:cxn>
                  <a:cxn ang="0">
                    <a:pos x="14" y="26"/>
                  </a:cxn>
                  <a:cxn ang="0">
                    <a:pos x="14" y="16"/>
                  </a:cxn>
                  <a:cxn ang="0">
                    <a:pos x="20" y="8"/>
                  </a:cxn>
                  <a:cxn ang="0">
                    <a:pos x="32" y="8"/>
                  </a:cxn>
                  <a:cxn ang="0">
                    <a:pos x="40" y="16"/>
                  </a:cxn>
                  <a:cxn ang="0">
                    <a:pos x="40" y="24"/>
                  </a:cxn>
                  <a:cxn ang="0">
                    <a:pos x="32" y="32"/>
                  </a:cxn>
                  <a:cxn ang="0">
                    <a:pos x="26" y="32"/>
                  </a:cxn>
                  <a:cxn ang="0">
                    <a:pos x="20" y="70"/>
                  </a:cxn>
                  <a:cxn ang="0">
                    <a:pos x="12" y="62"/>
                  </a:cxn>
                  <a:cxn ang="0">
                    <a:pos x="12" y="50"/>
                  </a:cxn>
                  <a:cxn ang="0">
                    <a:pos x="20" y="42"/>
                  </a:cxn>
                  <a:cxn ang="0">
                    <a:pos x="32" y="42"/>
                  </a:cxn>
                  <a:cxn ang="0">
                    <a:pos x="42" y="50"/>
                  </a:cxn>
                  <a:cxn ang="0">
                    <a:pos x="42" y="62"/>
                  </a:cxn>
                  <a:cxn ang="0">
                    <a:pos x="34" y="70"/>
                  </a:cxn>
                  <a:cxn ang="0">
                    <a:pos x="26" y="32"/>
                  </a:cxn>
                  <a:cxn ang="0">
                    <a:pos x="8" y="38"/>
                  </a:cxn>
                  <a:cxn ang="0">
                    <a:pos x="0" y="48"/>
                  </a:cxn>
                  <a:cxn ang="0">
                    <a:pos x="2" y="66"/>
                  </a:cxn>
                  <a:cxn ang="0">
                    <a:pos x="8" y="74"/>
                  </a:cxn>
                  <a:cxn ang="0">
                    <a:pos x="26" y="80"/>
                  </a:cxn>
                  <a:cxn ang="0">
                    <a:pos x="46" y="72"/>
                  </a:cxn>
                  <a:cxn ang="0">
                    <a:pos x="54" y="54"/>
                  </a:cxn>
                  <a:cxn ang="0">
                    <a:pos x="48" y="40"/>
                  </a:cxn>
                  <a:cxn ang="0">
                    <a:pos x="46" y="30"/>
                  </a:cxn>
                  <a:cxn ang="0">
                    <a:pos x="50" y="18"/>
                  </a:cxn>
                  <a:cxn ang="0">
                    <a:pos x="44" y="4"/>
                  </a:cxn>
                  <a:cxn ang="0">
                    <a:pos x="26" y="0"/>
                  </a:cxn>
                  <a:cxn ang="0">
                    <a:pos x="8" y="6"/>
                  </a:cxn>
                  <a:cxn ang="0">
                    <a:pos x="2" y="20"/>
                  </a:cxn>
                  <a:cxn ang="0">
                    <a:pos x="6" y="32"/>
                  </a:cxn>
                  <a:cxn ang="0">
                    <a:pos x="26" y="32"/>
                  </a:cxn>
                  <a:cxn ang="0">
                    <a:pos x="80" y="0"/>
                  </a:cxn>
                  <a:cxn ang="0">
                    <a:pos x="68" y="10"/>
                  </a:cxn>
                  <a:cxn ang="0">
                    <a:pos x="62" y="28"/>
                  </a:cxn>
                  <a:cxn ang="0">
                    <a:pos x="62" y="56"/>
                  </a:cxn>
                  <a:cxn ang="0">
                    <a:pos x="72" y="72"/>
                  </a:cxn>
                  <a:cxn ang="0">
                    <a:pos x="82" y="78"/>
                  </a:cxn>
                  <a:cxn ang="0">
                    <a:pos x="96" y="78"/>
                  </a:cxn>
                  <a:cxn ang="0">
                    <a:pos x="106" y="72"/>
                  </a:cxn>
                  <a:cxn ang="0">
                    <a:pos x="114" y="52"/>
                  </a:cxn>
                  <a:cxn ang="0">
                    <a:pos x="114" y="24"/>
                  </a:cxn>
                  <a:cxn ang="0">
                    <a:pos x="106" y="6"/>
                  </a:cxn>
                  <a:cxn ang="0">
                    <a:pos x="96" y="0"/>
                  </a:cxn>
                  <a:cxn ang="0">
                    <a:pos x="26" y="32"/>
                  </a:cxn>
                  <a:cxn ang="0">
                    <a:pos x="84" y="70"/>
                  </a:cxn>
                  <a:cxn ang="0">
                    <a:pos x="76" y="64"/>
                  </a:cxn>
                  <a:cxn ang="0">
                    <a:pos x="72" y="52"/>
                  </a:cxn>
                  <a:cxn ang="0">
                    <a:pos x="74" y="26"/>
                  </a:cxn>
                  <a:cxn ang="0">
                    <a:pos x="82" y="10"/>
                  </a:cxn>
                  <a:cxn ang="0">
                    <a:pos x="92" y="8"/>
                  </a:cxn>
                  <a:cxn ang="0">
                    <a:pos x="100" y="12"/>
                  </a:cxn>
                  <a:cxn ang="0">
                    <a:pos x="104" y="26"/>
                  </a:cxn>
                  <a:cxn ang="0">
                    <a:pos x="104" y="54"/>
                  </a:cxn>
                  <a:cxn ang="0">
                    <a:pos x="94" y="68"/>
                  </a:cxn>
                  <a:cxn ang="0">
                    <a:pos x="26" y="32"/>
                  </a:cxn>
                </a:cxnLst>
                <a:rect l="0" t="0" r="r" b="b"/>
                <a:pathLst>
                  <a:path w="116" h="80">
                    <a:moveTo>
                      <a:pt x="26" y="32"/>
                    </a:moveTo>
                    <a:lnTo>
                      <a:pt x="22" y="32"/>
                    </a:lnTo>
                    <a:lnTo>
                      <a:pt x="16" y="28"/>
                    </a:lnTo>
                    <a:lnTo>
                      <a:pt x="14" y="26"/>
                    </a:lnTo>
                    <a:lnTo>
                      <a:pt x="12" y="20"/>
                    </a:lnTo>
                    <a:lnTo>
                      <a:pt x="14" y="16"/>
                    </a:lnTo>
                    <a:lnTo>
                      <a:pt x="16" y="12"/>
                    </a:lnTo>
                    <a:lnTo>
                      <a:pt x="20" y="8"/>
                    </a:lnTo>
                    <a:lnTo>
                      <a:pt x="26" y="8"/>
                    </a:lnTo>
                    <a:lnTo>
                      <a:pt x="32" y="8"/>
                    </a:lnTo>
                    <a:lnTo>
                      <a:pt x="36" y="12"/>
                    </a:lnTo>
                    <a:lnTo>
                      <a:pt x="40" y="16"/>
                    </a:lnTo>
                    <a:lnTo>
                      <a:pt x="40" y="20"/>
                    </a:lnTo>
                    <a:lnTo>
                      <a:pt x="40" y="24"/>
                    </a:lnTo>
                    <a:lnTo>
                      <a:pt x="36" y="28"/>
                    </a:lnTo>
                    <a:lnTo>
                      <a:pt x="32" y="32"/>
                    </a:lnTo>
                    <a:lnTo>
                      <a:pt x="28" y="32"/>
                    </a:lnTo>
                    <a:lnTo>
                      <a:pt x="26" y="32"/>
                    </a:lnTo>
                    <a:lnTo>
                      <a:pt x="26" y="70"/>
                    </a:lnTo>
                    <a:lnTo>
                      <a:pt x="20" y="70"/>
                    </a:lnTo>
                    <a:lnTo>
                      <a:pt x="14" y="66"/>
                    </a:lnTo>
                    <a:lnTo>
                      <a:pt x="12" y="62"/>
                    </a:lnTo>
                    <a:lnTo>
                      <a:pt x="10" y="56"/>
                    </a:lnTo>
                    <a:lnTo>
                      <a:pt x="12" y="50"/>
                    </a:lnTo>
                    <a:lnTo>
                      <a:pt x="14" y="44"/>
                    </a:lnTo>
                    <a:lnTo>
                      <a:pt x="20" y="42"/>
                    </a:lnTo>
                    <a:lnTo>
                      <a:pt x="26" y="40"/>
                    </a:lnTo>
                    <a:lnTo>
                      <a:pt x="32" y="42"/>
                    </a:lnTo>
                    <a:lnTo>
                      <a:pt x="38" y="44"/>
                    </a:lnTo>
                    <a:lnTo>
                      <a:pt x="42" y="50"/>
                    </a:lnTo>
                    <a:lnTo>
                      <a:pt x="42" y="56"/>
                    </a:lnTo>
                    <a:lnTo>
                      <a:pt x="42" y="62"/>
                    </a:lnTo>
                    <a:lnTo>
                      <a:pt x="38" y="66"/>
                    </a:lnTo>
                    <a:lnTo>
                      <a:pt x="34" y="70"/>
                    </a:lnTo>
                    <a:lnTo>
                      <a:pt x="26" y="70"/>
                    </a:lnTo>
                    <a:lnTo>
                      <a:pt x="26" y="32"/>
                    </a:lnTo>
                    <a:lnTo>
                      <a:pt x="14" y="36"/>
                    </a:lnTo>
                    <a:lnTo>
                      <a:pt x="8" y="38"/>
                    </a:lnTo>
                    <a:lnTo>
                      <a:pt x="2" y="44"/>
                    </a:lnTo>
                    <a:lnTo>
                      <a:pt x="0" y="48"/>
                    </a:lnTo>
                    <a:lnTo>
                      <a:pt x="0" y="56"/>
                    </a:lnTo>
                    <a:lnTo>
                      <a:pt x="2" y="66"/>
                    </a:lnTo>
                    <a:lnTo>
                      <a:pt x="4" y="70"/>
                    </a:lnTo>
                    <a:lnTo>
                      <a:pt x="8" y="74"/>
                    </a:lnTo>
                    <a:lnTo>
                      <a:pt x="16" y="78"/>
                    </a:lnTo>
                    <a:lnTo>
                      <a:pt x="26" y="80"/>
                    </a:lnTo>
                    <a:lnTo>
                      <a:pt x="38" y="78"/>
                    </a:lnTo>
                    <a:lnTo>
                      <a:pt x="46" y="72"/>
                    </a:lnTo>
                    <a:lnTo>
                      <a:pt x="52" y="64"/>
                    </a:lnTo>
                    <a:lnTo>
                      <a:pt x="54" y="54"/>
                    </a:lnTo>
                    <a:lnTo>
                      <a:pt x="52" y="48"/>
                    </a:lnTo>
                    <a:lnTo>
                      <a:pt x="48" y="40"/>
                    </a:lnTo>
                    <a:lnTo>
                      <a:pt x="40" y="36"/>
                    </a:lnTo>
                    <a:lnTo>
                      <a:pt x="46" y="30"/>
                    </a:lnTo>
                    <a:lnTo>
                      <a:pt x="50" y="26"/>
                    </a:lnTo>
                    <a:lnTo>
                      <a:pt x="50" y="18"/>
                    </a:lnTo>
                    <a:lnTo>
                      <a:pt x="48" y="12"/>
                    </a:lnTo>
                    <a:lnTo>
                      <a:pt x="44" y="4"/>
                    </a:lnTo>
                    <a:lnTo>
                      <a:pt x="36" y="0"/>
                    </a:lnTo>
                    <a:lnTo>
                      <a:pt x="26" y="0"/>
                    </a:lnTo>
                    <a:lnTo>
                      <a:pt x="16" y="0"/>
                    </a:lnTo>
                    <a:lnTo>
                      <a:pt x="8" y="6"/>
                    </a:lnTo>
                    <a:lnTo>
                      <a:pt x="4" y="12"/>
                    </a:lnTo>
                    <a:lnTo>
                      <a:pt x="2" y="20"/>
                    </a:lnTo>
                    <a:lnTo>
                      <a:pt x="4" y="26"/>
                    </a:lnTo>
                    <a:lnTo>
                      <a:pt x="6" y="32"/>
                    </a:lnTo>
                    <a:lnTo>
                      <a:pt x="14" y="36"/>
                    </a:lnTo>
                    <a:lnTo>
                      <a:pt x="26" y="32"/>
                    </a:lnTo>
                    <a:lnTo>
                      <a:pt x="88" y="0"/>
                    </a:lnTo>
                    <a:lnTo>
                      <a:pt x="80" y="0"/>
                    </a:lnTo>
                    <a:lnTo>
                      <a:pt x="74" y="4"/>
                    </a:lnTo>
                    <a:lnTo>
                      <a:pt x="68" y="10"/>
                    </a:lnTo>
                    <a:lnTo>
                      <a:pt x="64" y="16"/>
                    </a:lnTo>
                    <a:lnTo>
                      <a:pt x="62" y="28"/>
                    </a:lnTo>
                    <a:lnTo>
                      <a:pt x="62" y="40"/>
                    </a:lnTo>
                    <a:lnTo>
                      <a:pt x="62" y="56"/>
                    </a:lnTo>
                    <a:lnTo>
                      <a:pt x="68" y="68"/>
                    </a:lnTo>
                    <a:lnTo>
                      <a:pt x="72" y="72"/>
                    </a:lnTo>
                    <a:lnTo>
                      <a:pt x="76" y="76"/>
                    </a:lnTo>
                    <a:lnTo>
                      <a:pt x="82" y="78"/>
                    </a:lnTo>
                    <a:lnTo>
                      <a:pt x="88" y="80"/>
                    </a:lnTo>
                    <a:lnTo>
                      <a:pt x="96" y="78"/>
                    </a:lnTo>
                    <a:lnTo>
                      <a:pt x="102" y="76"/>
                    </a:lnTo>
                    <a:lnTo>
                      <a:pt x="106" y="72"/>
                    </a:lnTo>
                    <a:lnTo>
                      <a:pt x="110" y="64"/>
                    </a:lnTo>
                    <a:lnTo>
                      <a:pt x="114" y="52"/>
                    </a:lnTo>
                    <a:lnTo>
                      <a:pt x="116" y="38"/>
                    </a:lnTo>
                    <a:lnTo>
                      <a:pt x="114" y="24"/>
                    </a:lnTo>
                    <a:lnTo>
                      <a:pt x="110" y="12"/>
                    </a:lnTo>
                    <a:lnTo>
                      <a:pt x="106" y="6"/>
                    </a:lnTo>
                    <a:lnTo>
                      <a:pt x="102" y="2"/>
                    </a:lnTo>
                    <a:lnTo>
                      <a:pt x="96" y="0"/>
                    </a:lnTo>
                    <a:lnTo>
                      <a:pt x="88" y="0"/>
                    </a:lnTo>
                    <a:lnTo>
                      <a:pt x="26" y="32"/>
                    </a:lnTo>
                    <a:lnTo>
                      <a:pt x="88" y="70"/>
                    </a:lnTo>
                    <a:lnTo>
                      <a:pt x="84" y="70"/>
                    </a:lnTo>
                    <a:lnTo>
                      <a:pt x="80" y="68"/>
                    </a:lnTo>
                    <a:lnTo>
                      <a:pt x="76" y="64"/>
                    </a:lnTo>
                    <a:lnTo>
                      <a:pt x="74" y="60"/>
                    </a:lnTo>
                    <a:lnTo>
                      <a:pt x="72" y="52"/>
                    </a:lnTo>
                    <a:lnTo>
                      <a:pt x="72" y="40"/>
                    </a:lnTo>
                    <a:lnTo>
                      <a:pt x="74" y="26"/>
                    </a:lnTo>
                    <a:lnTo>
                      <a:pt x="76" y="16"/>
                    </a:lnTo>
                    <a:lnTo>
                      <a:pt x="82" y="10"/>
                    </a:lnTo>
                    <a:lnTo>
                      <a:pt x="88" y="8"/>
                    </a:lnTo>
                    <a:lnTo>
                      <a:pt x="92" y="8"/>
                    </a:lnTo>
                    <a:lnTo>
                      <a:pt x="96" y="10"/>
                    </a:lnTo>
                    <a:lnTo>
                      <a:pt x="100" y="12"/>
                    </a:lnTo>
                    <a:lnTo>
                      <a:pt x="102" y="16"/>
                    </a:lnTo>
                    <a:lnTo>
                      <a:pt x="104" y="26"/>
                    </a:lnTo>
                    <a:lnTo>
                      <a:pt x="104" y="38"/>
                    </a:lnTo>
                    <a:lnTo>
                      <a:pt x="104" y="54"/>
                    </a:lnTo>
                    <a:lnTo>
                      <a:pt x="100" y="64"/>
                    </a:lnTo>
                    <a:lnTo>
                      <a:pt x="94" y="68"/>
                    </a:lnTo>
                    <a:lnTo>
                      <a:pt x="88" y="70"/>
                    </a:lnTo>
                    <a:lnTo>
                      <a:pt x="26" y="32"/>
                    </a:lnTo>
                    <a:close/>
                  </a:path>
                </a:pathLst>
              </a:custGeom>
              <a:solidFill>
                <a:srgbClr val="000000"/>
              </a:solidFill>
              <a:ln w="9525">
                <a:noFill/>
                <a:round/>
                <a:headEnd/>
                <a:tailEnd/>
              </a:ln>
            </p:spPr>
            <p:txBody>
              <a:bodyPr/>
              <a:lstStyle/>
              <a:p>
                <a:endParaRPr lang="en-US"/>
              </a:p>
            </p:txBody>
          </p:sp>
          <p:sp>
            <p:nvSpPr>
              <p:cNvPr id="58395" name="Line 27"/>
              <p:cNvSpPr>
                <a:spLocks noChangeShapeType="1"/>
              </p:cNvSpPr>
              <p:nvPr/>
            </p:nvSpPr>
            <p:spPr bwMode="auto">
              <a:xfrm>
                <a:off x="4135" y="3614"/>
                <a:ext cx="1" cy="86"/>
              </a:xfrm>
              <a:prstGeom prst="line">
                <a:avLst/>
              </a:prstGeom>
              <a:noFill/>
              <a:ln w="12700">
                <a:solidFill>
                  <a:srgbClr val="000000"/>
                </a:solidFill>
                <a:round/>
                <a:headEnd/>
                <a:tailEnd/>
              </a:ln>
            </p:spPr>
            <p:txBody>
              <a:bodyPr/>
              <a:lstStyle/>
              <a:p>
                <a:endParaRPr lang="en-US"/>
              </a:p>
            </p:txBody>
          </p:sp>
          <p:sp>
            <p:nvSpPr>
              <p:cNvPr id="58396" name="Freeform 28"/>
              <p:cNvSpPr>
                <a:spLocks/>
              </p:cNvSpPr>
              <p:nvPr/>
            </p:nvSpPr>
            <p:spPr bwMode="auto">
              <a:xfrm>
                <a:off x="4075" y="3746"/>
                <a:ext cx="114" cy="82"/>
              </a:xfrm>
              <a:custGeom>
                <a:avLst/>
                <a:gdLst/>
                <a:ahLst/>
                <a:cxnLst>
                  <a:cxn ang="0">
                    <a:pos x="20" y="2"/>
                  </a:cxn>
                  <a:cxn ang="0">
                    <a:pos x="8" y="12"/>
                  </a:cxn>
                  <a:cxn ang="0">
                    <a:pos x="0" y="32"/>
                  </a:cxn>
                  <a:cxn ang="0">
                    <a:pos x="2" y="62"/>
                  </a:cxn>
                  <a:cxn ang="0">
                    <a:pos x="8" y="74"/>
                  </a:cxn>
                  <a:cxn ang="0">
                    <a:pos x="26" y="82"/>
                  </a:cxn>
                  <a:cxn ang="0">
                    <a:pos x="42" y="76"/>
                  </a:cxn>
                  <a:cxn ang="0">
                    <a:pos x="52" y="64"/>
                  </a:cxn>
                  <a:cxn ang="0">
                    <a:pos x="52" y="44"/>
                  </a:cxn>
                  <a:cxn ang="0">
                    <a:pos x="38" y="30"/>
                  </a:cxn>
                  <a:cxn ang="0">
                    <a:pos x="18" y="32"/>
                  </a:cxn>
                  <a:cxn ang="0">
                    <a:pos x="10" y="38"/>
                  </a:cxn>
                  <a:cxn ang="0">
                    <a:pos x="16" y="18"/>
                  </a:cxn>
                  <a:cxn ang="0">
                    <a:pos x="28" y="10"/>
                  </a:cxn>
                  <a:cxn ang="0">
                    <a:pos x="38" y="14"/>
                  </a:cxn>
                  <a:cxn ang="0">
                    <a:pos x="52" y="22"/>
                  </a:cxn>
                  <a:cxn ang="0">
                    <a:pos x="46" y="8"/>
                  </a:cxn>
                  <a:cxn ang="0">
                    <a:pos x="40" y="2"/>
                  </a:cxn>
                  <a:cxn ang="0">
                    <a:pos x="28" y="0"/>
                  </a:cxn>
                  <a:cxn ang="0">
                    <a:pos x="20" y="72"/>
                  </a:cxn>
                  <a:cxn ang="0">
                    <a:pos x="12" y="62"/>
                  </a:cxn>
                  <a:cxn ang="0">
                    <a:pos x="12" y="48"/>
                  </a:cxn>
                  <a:cxn ang="0">
                    <a:pos x="20" y="40"/>
                  </a:cxn>
                  <a:cxn ang="0">
                    <a:pos x="34" y="40"/>
                  </a:cxn>
                  <a:cxn ang="0">
                    <a:pos x="42" y="50"/>
                  </a:cxn>
                  <a:cxn ang="0">
                    <a:pos x="42" y="62"/>
                  </a:cxn>
                  <a:cxn ang="0">
                    <a:pos x="34" y="72"/>
                  </a:cxn>
                  <a:cxn ang="0">
                    <a:pos x="28" y="0"/>
                  </a:cxn>
                  <a:cxn ang="0">
                    <a:pos x="80" y="2"/>
                  </a:cxn>
                  <a:cxn ang="0">
                    <a:pos x="68" y="12"/>
                  </a:cxn>
                  <a:cxn ang="0">
                    <a:pos x="62" y="30"/>
                  </a:cxn>
                  <a:cxn ang="0">
                    <a:pos x="62" y="58"/>
                  </a:cxn>
                  <a:cxn ang="0">
                    <a:pos x="70" y="74"/>
                  </a:cxn>
                  <a:cxn ang="0">
                    <a:pos x="80" y="80"/>
                  </a:cxn>
                  <a:cxn ang="0">
                    <a:pos x="94" y="80"/>
                  </a:cxn>
                  <a:cxn ang="0">
                    <a:pos x="106" y="74"/>
                  </a:cxn>
                  <a:cxn ang="0">
                    <a:pos x="114" y="54"/>
                  </a:cxn>
                  <a:cxn ang="0">
                    <a:pos x="114" y="26"/>
                  </a:cxn>
                  <a:cxn ang="0">
                    <a:pos x="106" y="8"/>
                  </a:cxn>
                  <a:cxn ang="0">
                    <a:pos x="94" y="2"/>
                  </a:cxn>
                  <a:cxn ang="0">
                    <a:pos x="28" y="0"/>
                  </a:cxn>
                  <a:cxn ang="0">
                    <a:pos x="82" y="72"/>
                  </a:cxn>
                  <a:cxn ang="0">
                    <a:pos x="76" y="66"/>
                  </a:cxn>
                  <a:cxn ang="0">
                    <a:pos x="72" y="54"/>
                  </a:cxn>
                  <a:cxn ang="0">
                    <a:pos x="72" y="28"/>
                  </a:cxn>
                  <a:cxn ang="0">
                    <a:pos x="80" y="12"/>
                  </a:cxn>
                  <a:cxn ang="0">
                    <a:pos x="92" y="10"/>
                  </a:cxn>
                  <a:cxn ang="0">
                    <a:pos x="98" y="14"/>
                  </a:cxn>
                  <a:cxn ang="0">
                    <a:pos x="104" y="28"/>
                  </a:cxn>
                  <a:cxn ang="0">
                    <a:pos x="102" y="56"/>
                  </a:cxn>
                  <a:cxn ang="0">
                    <a:pos x="94" y="70"/>
                  </a:cxn>
                  <a:cxn ang="0">
                    <a:pos x="28" y="0"/>
                  </a:cxn>
                </a:cxnLst>
                <a:rect l="0" t="0" r="r" b="b"/>
                <a:pathLst>
                  <a:path w="114" h="82">
                    <a:moveTo>
                      <a:pt x="28" y="0"/>
                    </a:moveTo>
                    <a:lnTo>
                      <a:pt x="20" y="2"/>
                    </a:lnTo>
                    <a:lnTo>
                      <a:pt x="12" y="6"/>
                    </a:lnTo>
                    <a:lnTo>
                      <a:pt x="8" y="12"/>
                    </a:lnTo>
                    <a:lnTo>
                      <a:pt x="4" y="20"/>
                    </a:lnTo>
                    <a:lnTo>
                      <a:pt x="0" y="32"/>
                    </a:lnTo>
                    <a:lnTo>
                      <a:pt x="0" y="46"/>
                    </a:lnTo>
                    <a:lnTo>
                      <a:pt x="2" y="62"/>
                    </a:lnTo>
                    <a:lnTo>
                      <a:pt x="4" y="68"/>
                    </a:lnTo>
                    <a:lnTo>
                      <a:pt x="8" y="74"/>
                    </a:lnTo>
                    <a:lnTo>
                      <a:pt x="16" y="80"/>
                    </a:lnTo>
                    <a:lnTo>
                      <a:pt x="26" y="82"/>
                    </a:lnTo>
                    <a:lnTo>
                      <a:pt x="38" y="80"/>
                    </a:lnTo>
                    <a:lnTo>
                      <a:pt x="42" y="76"/>
                    </a:lnTo>
                    <a:lnTo>
                      <a:pt x="46" y="74"/>
                    </a:lnTo>
                    <a:lnTo>
                      <a:pt x="52" y="64"/>
                    </a:lnTo>
                    <a:lnTo>
                      <a:pt x="54" y="54"/>
                    </a:lnTo>
                    <a:lnTo>
                      <a:pt x="52" y="44"/>
                    </a:lnTo>
                    <a:lnTo>
                      <a:pt x="46" y="36"/>
                    </a:lnTo>
                    <a:lnTo>
                      <a:pt x="38" y="30"/>
                    </a:lnTo>
                    <a:lnTo>
                      <a:pt x="28" y="30"/>
                    </a:lnTo>
                    <a:lnTo>
                      <a:pt x="18" y="32"/>
                    </a:lnTo>
                    <a:lnTo>
                      <a:pt x="14" y="34"/>
                    </a:lnTo>
                    <a:lnTo>
                      <a:pt x="10" y="38"/>
                    </a:lnTo>
                    <a:lnTo>
                      <a:pt x="12" y="26"/>
                    </a:lnTo>
                    <a:lnTo>
                      <a:pt x="16" y="18"/>
                    </a:lnTo>
                    <a:lnTo>
                      <a:pt x="20" y="12"/>
                    </a:lnTo>
                    <a:lnTo>
                      <a:pt x="28" y="10"/>
                    </a:lnTo>
                    <a:lnTo>
                      <a:pt x="34" y="10"/>
                    </a:lnTo>
                    <a:lnTo>
                      <a:pt x="38" y="14"/>
                    </a:lnTo>
                    <a:lnTo>
                      <a:pt x="42" y="22"/>
                    </a:lnTo>
                    <a:lnTo>
                      <a:pt x="52" y="22"/>
                    </a:lnTo>
                    <a:lnTo>
                      <a:pt x="50" y="14"/>
                    </a:lnTo>
                    <a:lnTo>
                      <a:pt x="46" y="8"/>
                    </a:lnTo>
                    <a:lnTo>
                      <a:pt x="44" y="4"/>
                    </a:lnTo>
                    <a:lnTo>
                      <a:pt x="40" y="2"/>
                    </a:lnTo>
                    <a:lnTo>
                      <a:pt x="30" y="0"/>
                    </a:lnTo>
                    <a:lnTo>
                      <a:pt x="28" y="0"/>
                    </a:lnTo>
                    <a:lnTo>
                      <a:pt x="28" y="72"/>
                    </a:lnTo>
                    <a:lnTo>
                      <a:pt x="20" y="72"/>
                    </a:lnTo>
                    <a:lnTo>
                      <a:pt x="16" y="68"/>
                    </a:lnTo>
                    <a:lnTo>
                      <a:pt x="12" y="62"/>
                    </a:lnTo>
                    <a:lnTo>
                      <a:pt x="10" y="56"/>
                    </a:lnTo>
                    <a:lnTo>
                      <a:pt x="12" y="48"/>
                    </a:lnTo>
                    <a:lnTo>
                      <a:pt x="16" y="42"/>
                    </a:lnTo>
                    <a:lnTo>
                      <a:pt x="20" y="40"/>
                    </a:lnTo>
                    <a:lnTo>
                      <a:pt x="26" y="38"/>
                    </a:lnTo>
                    <a:lnTo>
                      <a:pt x="34" y="40"/>
                    </a:lnTo>
                    <a:lnTo>
                      <a:pt x="40" y="44"/>
                    </a:lnTo>
                    <a:lnTo>
                      <a:pt x="42" y="50"/>
                    </a:lnTo>
                    <a:lnTo>
                      <a:pt x="42" y="56"/>
                    </a:lnTo>
                    <a:lnTo>
                      <a:pt x="42" y="62"/>
                    </a:lnTo>
                    <a:lnTo>
                      <a:pt x="38" y="68"/>
                    </a:lnTo>
                    <a:lnTo>
                      <a:pt x="34" y="72"/>
                    </a:lnTo>
                    <a:lnTo>
                      <a:pt x="28" y="72"/>
                    </a:lnTo>
                    <a:lnTo>
                      <a:pt x="28" y="0"/>
                    </a:lnTo>
                    <a:lnTo>
                      <a:pt x="88" y="2"/>
                    </a:lnTo>
                    <a:lnTo>
                      <a:pt x="80" y="2"/>
                    </a:lnTo>
                    <a:lnTo>
                      <a:pt x="74" y="6"/>
                    </a:lnTo>
                    <a:lnTo>
                      <a:pt x="68" y="12"/>
                    </a:lnTo>
                    <a:lnTo>
                      <a:pt x="64" y="18"/>
                    </a:lnTo>
                    <a:lnTo>
                      <a:pt x="62" y="30"/>
                    </a:lnTo>
                    <a:lnTo>
                      <a:pt x="60" y="42"/>
                    </a:lnTo>
                    <a:lnTo>
                      <a:pt x="62" y="58"/>
                    </a:lnTo>
                    <a:lnTo>
                      <a:pt x="66" y="70"/>
                    </a:lnTo>
                    <a:lnTo>
                      <a:pt x="70" y="74"/>
                    </a:lnTo>
                    <a:lnTo>
                      <a:pt x="76" y="78"/>
                    </a:lnTo>
                    <a:lnTo>
                      <a:pt x="80" y="80"/>
                    </a:lnTo>
                    <a:lnTo>
                      <a:pt x="88" y="82"/>
                    </a:lnTo>
                    <a:lnTo>
                      <a:pt x="94" y="80"/>
                    </a:lnTo>
                    <a:lnTo>
                      <a:pt x="100" y="78"/>
                    </a:lnTo>
                    <a:lnTo>
                      <a:pt x="106" y="74"/>
                    </a:lnTo>
                    <a:lnTo>
                      <a:pt x="110" y="66"/>
                    </a:lnTo>
                    <a:lnTo>
                      <a:pt x="114" y="54"/>
                    </a:lnTo>
                    <a:lnTo>
                      <a:pt x="114" y="40"/>
                    </a:lnTo>
                    <a:lnTo>
                      <a:pt x="114" y="26"/>
                    </a:lnTo>
                    <a:lnTo>
                      <a:pt x="110" y="14"/>
                    </a:lnTo>
                    <a:lnTo>
                      <a:pt x="106" y="8"/>
                    </a:lnTo>
                    <a:lnTo>
                      <a:pt x="100" y="4"/>
                    </a:lnTo>
                    <a:lnTo>
                      <a:pt x="94" y="2"/>
                    </a:lnTo>
                    <a:lnTo>
                      <a:pt x="88" y="2"/>
                    </a:lnTo>
                    <a:lnTo>
                      <a:pt x="28" y="0"/>
                    </a:lnTo>
                    <a:lnTo>
                      <a:pt x="88" y="72"/>
                    </a:lnTo>
                    <a:lnTo>
                      <a:pt x="82" y="72"/>
                    </a:lnTo>
                    <a:lnTo>
                      <a:pt x="80" y="70"/>
                    </a:lnTo>
                    <a:lnTo>
                      <a:pt x="76" y="66"/>
                    </a:lnTo>
                    <a:lnTo>
                      <a:pt x="74" y="62"/>
                    </a:lnTo>
                    <a:lnTo>
                      <a:pt x="72" y="54"/>
                    </a:lnTo>
                    <a:lnTo>
                      <a:pt x="72" y="42"/>
                    </a:lnTo>
                    <a:lnTo>
                      <a:pt x="72" y="28"/>
                    </a:lnTo>
                    <a:lnTo>
                      <a:pt x="76" y="18"/>
                    </a:lnTo>
                    <a:lnTo>
                      <a:pt x="80" y="12"/>
                    </a:lnTo>
                    <a:lnTo>
                      <a:pt x="88" y="10"/>
                    </a:lnTo>
                    <a:lnTo>
                      <a:pt x="92" y="10"/>
                    </a:lnTo>
                    <a:lnTo>
                      <a:pt x="96" y="12"/>
                    </a:lnTo>
                    <a:lnTo>
                      <a:pt x="98" y="14"/>
                    </a:lnTo>
                    <a:lnTo>
                      <a:pt x="100" y="18"/>
                    </a:lnTo>
                    <a:lnTo>
                      <a:pt x="104" y="28"/>
                    </a:lnTo>
                    <a:lnTo>
                      <a:pt x="104" y="40"/>
                    </a:lnTo>
                    <a:lnTo>
                      <a:pt x="102" y="56"/>
                    </a:lnTo>
                    <a:lnTo>
                      <a:pt x="100" y="66"/>
                    </a:lnTo>
                    <a:lnTo>
                      <a:pt x="94" y="70"/>
                    </a:lnTo>
                    <a:lnTo>
                      <a:pt x="88" y="72"/>
                    </a:lnTo>
                    <a:lnTo>
                      <a:pt x="28" y="0"/>
                    </a:lnTo>
                    <a:close/>
                  </a:path>
                </a:pathLst>
              </a:custGeom>
              <a:solidFill>
                <a:srgbClr val="000000"/>
              </a:solidFill>
              <a:ln w="9525">
                <a:noFill/>
                <a:round/>
                <a:headEnd/>
                <a:tailEnd/>
              </a:ln>
            </p:spPr>
            <p:txBody>
              <a:bodyPr/>
              <a:lstStyle/>
              <a:p>
                <a:endParaRPr lang="en-US"/>
              </a:p>
            </p:txBody>
          </p:sp>
          <p:sp>
            <p:nvSpPr>
              <p:cNvPr id="58397" name="Line 29"/>
              <p:cNvSpPr>
                <a:spLocks noChangeShapeType="1"/>
              </p:cNvSpPr>
              <p:nvPr/>
            </p:nvSpPr>
            <p:spPr bwMode="auto">
              <a:xfrm>
                <a:off x="3721" y="3614"/>
                <a:ext cx="1" cy="86"/>
              </a:xfrm>
              <a:prstGeom prst="line">
                <a:avLst/>
              </a:prstGeom>
              <a:noFill/>
              <a:ln w="12700">
                <a:solidFill>
                  <a:srgbClr val="000000"/>
                </a:solidFill>
                <a:round/>
                <a:headEnd/>
                <a:tailEnd/>
              </a:ln>
            </p:spPr>
            <p:txBody>
              <a:bodyPr/>
              <a:lstStyle/>
              <a:p>
                <a:endParaRPr lang="en-US"/>
              </a:p>
            </p:txBody>
          </p:sp>
          <p:sp>
            <p:nvSpPr>
              <p:cNvPr id="58398" name="Freeform 30"/>
              <p:cNvSpPr>
                <a:spLocks/>
              </p:cNvSpPr>
              <p:nvPr/>
            </p:nvSpPr>
            <p:spPr bwMode="auto">
              <a:xfrm>
                <a:off x="3658" y="3746"/>
                <a:ext cx="117" cy="82"/>
              </a:xfrm>
              <a:custGeom>
                <a:avLst/>
                <a:gdLst/>
                <a:ahLst/>
                <a:cxnLst>
                  <a:cxn ang="0">
                    <a:pos x="35" y="16"/>
                  </a:cxn>
                  <a:cxn ang="0">
                    <a:pos x="10" y="52"/>
                  </a:cxn>
                  <a:cxn ang="0">
                    <a:pos x="45" y="80"/>
                  </a:cxn>
                  <a:cxn ang="0">
                    <a:pos x="55" y="60"/>
                  </a:cxn>
                  <a:cxn ang="0">
                    <a:pos x="45" y="52"/>
                  </a:cxn>
                  <a:cxn ang="0">
                    <a:pos x="37" y="0"/>
                  </a:cxn>
                  <a:cxn ang="0">
                    <a:pos x="0" y="60"/>
                  </a:cxn>
                  <a:cxn ang="0">
                    <a:pos x="35" y="80"/>
                  </a:cxn>
                  <a:cxn ang="0">
                    <a:pos x="8" y="52"/>
                  </a:cxn>
                  <a:cxn ang="0">
                    <a:pos x="81" y="2"/>
                  </a:cxn>
                  <a:cxn ang="0">
                    <a:pos x="71" y="12"/>
                  </a:cxn>
                  <a:cxn ang="0">
                    <a:pos x="63" y="30"/>
                  </a:cxn>
                  <a:cxn ang="0">
                    <a:pos x="65" y="58"/>
                  </a:cxn>
                  <a:cxn ang="0">
                    <a:pos x="73" y="74"/>
                  </a:cxn>
                  <a:cxn ang="0">
                    <a:pos x="83" y="80"/>
                  </a:cxn>
                  <a:cxn ang="0">
                    <a:pos x="97" y="80"/>
                  </a:cxn>
                  <a:cxn ang="0">
                    <a:pos x="109" y="74"/>
                  </a:cxn>
                  <a:cxn ang="0">
                    <a:pos x="115" y="54"/>
                  </a:cxn>
                  <a:cxn ang="0">
                    <a:pos x="115" y="26"/>
                  </a:cxn>
                  <a:cxn ang="0">
                    <a:pos x="107" y="8"/>
                  </a:cxn>
                  <a:cxn ang="0">
                    <a:pos x="97" y="2"/>
                  </a:cxn>
                  <a:cxn ang="0">
                    <a:pos x="8" y="52"/>
                  </a:cxn>
                  <a:cxn ang="0">
                    <a:pos x="85" y="72"/>
                  </a:cxn>
                  <a:cxn ang="0">
                    <a:pos x="79" y="66"/>
                  </a:cxn>
                  <a:cxn ang="0">
                    <a:pos x="75" y="54"/>
                  </a:cxn>
                  <a:cxn ang="0">
                    <a:pos x="75" y="28"/>
                  </a:cxn>
                  <a:cxn ang="0">
                    <a:pos x="83" y="12"/>
                  </a:cxn>
                  <a:cxn ang="0">
                    <a:pos x="95" y="10"/>
                  </a:cxn>
                  <a:cxn ang="0">
                    <a:pos x="101" y="14"/>
                  </a:cxn>
                  <a:cxn ang="0">
                    <a:pos x="105" y="28"/>
                  </a:cxn>
                  <a:cxn ang="0">
                    <a:pos x="105" y="56"/>
                  </a:cxn>
                  <a:cxn ang="0">
                    <a:pos x="97" y="70"/>
                  </a:cxn>
                  <a:cxn ang="0">
                    <a:pos x="8" y="52"/>
                  </a:cxn>
                </a:cxnLst>
                <a:rect l="0" t="0" r="r" b="b"/>
                <a:pathLst>
                  <a:path w="117" h="82">
                    <a:moveTo>
                      <a:pt x="8" y="52"/>
                    </a:moveTo>
                    <a:lnTo>
                      <a:pt x="35" y="16"/>
                    </a:lnTo>
                    <a:lnTo>
                      <a:pt x="35" y="52"/>
                    </a:lnTo>
                    <a:lnTo>
                      <a:pt x="10" y="52"/>
                    </a:lnTo>
                    <a:lnTo>
                      <a:pt x="8" y="52"/>
                    </a:lnTo>
                    <a:lnTo>
                      <a:pt x="45" y="80"/>
                    </a:lnTo>
                    <a:lnTo>
                      <a:pt x="45" y="60"/>
                    </a:lnTo>
                    <a:lnTo>
                      <a:pt x="55" y="60"/>
                    </a:lnTo>
                    <a:lnTo>
                      <a:pt x="55" y="52"/>
                    </a:lnTo>
                    <a:lnTo>
                      <a:pt x="45" y="52"/>
                    </a:lnTo>
                    <a:lnTo>
                      <a:pt x="45" y="0"/>
                    </a:lnTo>
                    <a:lnTo>
                      <a:pt x="37" y="0"/>
                    </a:lnTo>
                    <a:lnTo>
                      <a:pt x="0" y="50"/>
                    </a:lnTo>
                    <a:lnTo>
                      <a:pt x="0" y="60"/>
                    </a:lnTo>
                    <a:lnTo>
                      <a:pt x="35" y="60"/>
                    </a:lnTo>
                    <a:lnTo>
                      <a:pt x="35" y="80"/>
                    </a:lnTo>
                    <a:lnTo>
                      <a:pt x="45" y="80"/>
                    </a:lnTo>
                    <a:lnTo>
                      <a:pt x="8" y="52"/>
                    </a:lnTo>
                    <a:lnTo>
                      <a:pt x="89" y="2"/>
                    </a:lnTo>
                    <a:lnTo>
                      <a:pt x="81" y="2"/>
                    </a:lnTo>
                    <a:lnTo>
                      <a:pt x="75" y="6"/>
                    </a:lnTo>
                    <a:lnTo>
                      <a:pt x="71" y="12"/>
                    </a:lnTo>
                    <a:lnTo>
                      <a:pt x="67" y="18"/>
                    </a:lnTo>
                    <a:lnTo>
                      <a:pt x="63" y="30"/>
                    </a:lnTo>
                    <a:lnTo>
                      <a:pt x="63" y="42"/>
                    </a:lnTo>
                    <a:lnTo>
                      <a:pt x="65" y="58"/>
                    </a:lnTo>
                    <a:lnTo>
                      <a:pt x="69" y="70"/>
                    </a:lnTo>
                    <a:lnTo>
                      <a:pt x="73" y="74"/>
                    </a:lnTo>
                    <a:lnTo>
                      <a:pt x="77" y="78"/>
                    </a:lnTo>
                    <a:lnTo>
                      <a:pt x="83" y="80"/>
                    </a:lnTo>
                    <a:lnTo>
                      <a:pt x="89" y="82"/>
                    </a:lnTo>
                    <a:lnTo>
                      <a:pt x="97" y="80"/>
                    </a:lnTo>
                    <a:lnTo>
                      <a:pt x="103" y="78"/>
                    </a:lnTo>
                    <a:lnTo>
                      <a:pt x="109" y="74"/>
                    </a:lnTo>
                    <a:lnTo>
                      <a:pt x="111" y="66"/>
                    </a:lnTo>
                    <a:lnTo>
                      <a:pt x="115" y="54"/>
                    </a:lnTo>
                    <a:lnTo>
                      <a:pt x="117" y="40"/>
                    </a:lnTo>
                    <a:lnTo>
                      <a:pt x="115" y="26"/>
                    </a:lnTo>
                    <a:lnTo>
                      <a:pt x="111" y="14"/>
                    </a:lnTo>
                    <a:lnTo>
                      <a:pt x="107" y="8"/>
                    </a:lnTo>
                    <a:lnTo>
                      <a:pt x="103" y="4"/>
                    </a:lnTo>
                    <a:lnTo>
                      <a:pt x="97" y="2"/>
                    </a:lnTo>
                    <a:lnTo>
                      <a:pt x="89" y="2"/>
                    </a:lnTo>
                    <a:lnTo>
                      <a:pt x="8" y="52"/>
                    </a:lnTo>
                    <a:lnTo>
                      <a:pt x="89" y="72"/>
                    </a:lnTo>
                    <a:lnTo>
                      <a:pt x="85" y="72"/>
                    </a:lnTo>
                    <a:lnTo>
                      <a:pt x="81" y="70"/>
                    </a:lnTo>
                    <a:lnTo>
                      <a:pt x="79" y="66"/>
                    </a:lnTo>
                    <a:lnTo>
                      <a:pt x="77" y="62"/>
                    </a:lnTo>
                    <a:lnTo>
                      <a:pt x="75" y="54"/>
                    </a:lnTo>
                    <a:lnTo>
                      <a:pt x="73" y="42"/>
                    </a:lnTo>
                    <a:lnTo>
                      <a:pt x="75" y="28"/>
                    </a:lnTo>
                    <a:lnTo>
                      <a:pt x="77" y="18"/>
                    </a:lnTo>
                    <a:lnTo>
                      <a:pt x="83" y="12"/>
                    </a:lnTo>
                    <a:lnTo>
                      <a:pt x="91" y="10"/>
                    </a:lnTo>
                    <a:lnTo>
                      <a:pt x="95" y="10"/>
                    </a:lnTo>
                    <a:lnTo>
                      <a:pt x="99" y="12"/>
                    </a:lnTo>
                    <a:lnTo>
                      <a:pt x="101" y="14"/>
                    </a:lnTo>
                    <a:lnTo>
                      <a:pt x="103" y="18"/>
                    </a:lnTo>
                    <a:lnTo>
                      <a:pt x="105" y="28"/>
                    </a:lnTo>
                    <a:lnTo>
                      <a:pt x="107" y="40"/>
                    </a:lnTo>
                    <a:lnTo>
                      <a:pt x="105" y="56"/>
                    </a:lnTo>
                    <a:lnTo>
                      <a:pt x="101" y="66"/>
                    </a:lnTo>
                    <a:lnTo>
                      <a:pt x="97" y="70"/>
                    </a:lnTo>
                    <a:lnTo>
                      <a:pt x="89" y="72"/>
                    </a:lnTo>
                    <a:lnTo>
                      <a:pt x="8" y="52"/>
                    </a:lnTo>
                    <a:close/>
                  </a:path>
                </a:pathLst>
              </a:custGeom>
              <a:solidFill>
                <a:srgbClr val="000000"/>
              </a:solidFill>
              <a:ln w="9525">
                <a:noFill/>
                <a:round/>
                <a:headEnd/>
                <a:tailEnd/>
              </a:ln>
            </p:spPr>
            <p:txBody>
              <a:bodyPr/>
              <a:lstStyle/>
              <a:p>
                <a:endParaRPr lang="en-US"/>
              </a:p>
            </p:txBody>
          </p:sp>
          <p:sp>
            <p:nvSpPr>
              <p:cNvPr id="58399" name="Line 31"/>
              <p:cNvSpPr>
                <a:spLocks noChangeShapeType="1"/>
              </p:cNvSpPr>
              <p:nvPr/>
            </p:nvSpPr>
            <p:spPr bwMode="auto">
              <a:xfrm>
                <a:off x="3304" y="3614"/>
                <a:ext cx="1" cy="86"/>
              </a:xfrm>
              <a:prstGeom prst="line">
                <a:avLst/>
              </a:prstGeom>
              <a:noFill/>
              <a:ln w="12700">
                <a:solidFill>
                  <a:srgbClr val="000000"/>
                </a:solidFill>
                <a:round/>
                <a:headEnd/>
                <a:tailEnd/>
              </a:ln>
            </p:spPr>
            <p:txBody>
              <a:bodyPr/>
              <a:lstStyle/>
              <a:p>
                <a:endParaRPr lang="en-US"/>
              </a:p>
            </p:txBody>
          </p:sp>
          <p:sp>
            <p:nvSpPr>
              <p:cNvPr id="58400" name="Freeform 32"/>
              <p:cNvSpPr>
                <a:spLocks/>
              </p:cNvSpPr>
              <p:nvPr/>
            </p:nvSpPr>
            <p:spPr bwMode="auto">
              <a:xfrm>
                <a:off x="3242" y="3746"/>
                <a:ext cx="116" cy="82"/>
              </a:xfrm>
              <a:custGeom>
                <a:avLst/>
                <a:gdLst/>
                <a:ahLst/>
                <a:cxnLst>
                  <a:cxn ang="0">
                    <a:pos x="52" y="80"/>
                  </a:cxn>
                  <a:cxn ang="0">
                    <a:pos x="10" y="70"/>
                  </a:cxn>
                  <a:cxn ang="0">
                    <a:pos x="18" y="60"/>
                  </a:cxn>
                  <a:cxn ang="0">
                    <a:pos x="34" y="50"/>
                  </a:cxn>
                  <a:cxn ang="0">
                    <a:pos x="52" y="34"/>
                  </a:cxn>
                  <a:cxn ang="0">
                    <a:pos x="52" y="16"/>
                  </a:cxn>
                  <a:cxn ang="0">
                    <a:pos x="44" y="4"/>
                  </a:cxn>
                  <a:cxn ang="0">
                    <a:pos x="28" y="0"/>
                  </a:cxn>
                  <a:cxn ang="0">
                    <a:pos x="14" y="4"/>
                  </a:cxn>
                  <a:cxn ang="0">
                    <a:pos x="6" y="12"/>
                  </a:cxn>
                  <a:cxn ang="0">
                    <a:pos x="2" y="28"/>
                  </a:cxn>
                  <a:cxn ang="0">
                    <a:pos x="12" y="22"/>
                  </a:cxn>
                  <a:cxn ang="0">
                    <a:pos x="16" y="14"/>
                  </a:cxn>
                  <a:cxn ang="0">
                    <a:pos x="28" y="10"/>
                  </a:cxn>
                  <a:cxn ang="0">
                    <a:pos x="38" y="14"/>
                  </a:cxn>
                  <a:cxn ang="0">
                    <a:pos x="42" y="24"/>
                  </a:cxn>
                  <a:cxn ang="0">
                    <a:pos x="38" y="36"/>
                  </a:cxn>
                  <a:cxn ang="0">
                    <a:pos x="18" y="48"/>
                  </a:cxn>
                  <a:cxn ang="0">
                    <a:pos x="4" y="62"/>
                  </a:cxn>
                  <a:cxn ang="0">
                    <a:pos x="0" y="78"/>
                  </a:cxn>
                  <a:cxn ang="0">
                    <a:pos x="88" y="2"/>
                  </a:cxn>
                  <a:cxn ang="0">
                    <a:pos x="74" y="6"/>
                  </a:cxn>
                  <a:cxn ang="0">
                    <a:pos x="64" y="18"/>
                  </a:cxn>
                  <a:cxn ang="0">
                    <a:pos x="62" y="42"/>
                  </a:cxn>
                  <a:cxn ang="0">
                    <a:pos x="68" y="70"/>
                  </a:cxn>
                  <a:cxn ang="0">
                    <a:pos x="76" y="78"/>
                  </a:cxn>
                  <a:cxn ang="0">
                    <a:pos x="88" y="82"/>
                  </a:cxn>
                  <a:cxn ang="0">
                    <a:pos x="102" y="78"/>
                  </a:cxn>
                  <a:cxn ang="0">
                    <a:pos x="110" y="66"/>
                  </a:cxn>
                  <a:cxn ang="0">
                    <a:pos x="116" y="40"/>
                  </a:cxn>
                  <a:cxn ang="0">
                    <a:pos x="110" y="14"/>
                  </a:cxn>
                  <a:cxn ang="0">
                    <a:pos x="102" y="4"/>
                  </a:cxn>
                  <a:cxn ang="0">
                    <a:pos x="88" y="2"/>
                  </a:cxn>
                  <a:cxn ang="0">
                    <a:pos x="88" y="72"/>
                  </a:cxn>
                  <a:cxn ang="0">
                    <a:pos x="80" y="70"/>
                  </a:cxn>
                  <a:cxn ang="0">
                    <a:pos x="74" y="62"/>
                  </a:cxn>
                  <a:cxn ang="0">
                    <a:pos x="72" y="42"/>
                  </a:cxn>
                  <a:cxn ang="0">
                    <a:pos x="76" y="18"/>
                  </a:cxn>
                  <a:cxn ang="0">
                    <a:pos x="88" y="10"/>
                  </a:cxn>
                  <a:cxn ang="0">
                    <a:pos x="96" y="12"/>
                  </a:cxn>
                  <a:cxn ang="0">
                    <a:pos x="102" y="18"/>
                  </a:cxn>
                  <a:cxn ang="0">
                    <a:pos x="104" y="40"/>
                  </a:cxn>
                  <a:cxn ang="0">
                    <a:pos x="100" y="66"/>
                  </a:cxn>
                  <a:cxn ang="0">
                    <a:pos x="88" y="72"/>
                  </a:cxn>
                </a:cxnLst>
                <a:rect l="0" t="0" r="r" b="b"/>
                <a:pathLst>
                  <a:path w="116" h="82">
                    <a:moveTo>
                      <a:pt x="0" y="80"/>
                    </a:moveTo>
                    <a:lnTo>
                      <a:pt x="52" y="80"/>
                    </a:lnTo>
                    <a:lnTo>
                      <a:pt x="52" y="70"/>
                    </a:lnTo>
                    <a:lnTo>
                      <a:pt x="10" y="70"/>
                    </a:lnTo>
                    <a:lnTo>
                      <a:pt x="12" y="64"/>
                    </a:lnTo>
                    <a:lnTo>
                      <a:pt x="18" y="60"/>
                    </a:lnTo>
                    <a:lnTo>
                      <a:pt x="26" y="54"/>
                    </a:lnTo>
                    <a:lnTo>
                      <a:pt x="34" y="50"/>
                    </a:lnTo>
                    <a:lnTo>
                      <a:pt x="46" y="40"/>
                    </a:lnTo>
                    <a:lnTo>
                      <a:pt x="52" y="34"/>
                    </a:lnTo>
                    <a:lnTo>
                      <a:pt x="54" y="24"/>
                    </a:lnTo>
                    <a:lnTo>
                      <a:pt x="52" y="16"/>
                    </a:lnTo>
                    <a:lnTo>
                      <a:pt x="48" y="8"/>
                    </a:lnTo>
                    <a:lnTo>
                      <a:pt x="44" y="4"/>
                    </a:lnTo>
                    <a:lnTo>
                      <a:pt x="40" y="2"/>
                    </a:lnTo>
                    <a:lnTo>
                      <a:pt x="28" y="0"/>
                    </a:lnTo>
                    <a:lnTo>
                      <a:pt x="20" y="2"/>
                    </a:lnTo>
                    <a:lnTo>
                      <a:pt x="14" y="4"/>
                    </a:lnTo>
                    <a:lnTo>
                      <a:pt x="8" y="8"/>
                    </a:lnTo>
                    <a:lnTo>
                      <a:pt x="6" y="12"/>
                    </a:lnTo>
                    <a:lnTo>
                      <a:pt x="2" y="20"/>
                    </a:lnTo>
                    <a:lnTo>
                      <a:pt x="2" y="28"/>
                    </a:lnTo>
                    <a:lnTo>
                      <a:pt x="12" y="28"/>
                    </a:lnTo>
                    <a:lnTo>
                      <a:pt x="12" y="22"/>
                    </a:lnTo>
                    <a:lnTo>
                      <a:pt x="14" y="18"/>
                    </a:lnTo>
                    <a:lnTo>
                      <a:pt x="16" y="14"/>
                    </a:lnTo>
                    <a:lnTo>
                      <a:pt x="20" y="12"/>
                    </a:lnTo>
                    <a:lnTo>
                      <a:pt x="28" y="10"/>
                    </a:lnTo>
                    <a:lnTo>
                      <a:pt x="34" y="10"/>
                    </a:lnTo>
                    <a:lnTo>
                      <a:pt x="38" y="14"/>
                    </a:lnTo>
                    <a:lnTo>
                      <a:pt x="42" y="18"/>
                    </a:lnTo>
                    <a:lnTo>
                      <a:pt x="42" y="24"/>
                    </a:lnTo>
                    <a:lnTo>
                      <a:pt x="42" y="30"/>
                    </a:lnTo>
                    <a:lnTo>
                      <a:pt x="38" y="36"/>
                    </a:lnTo>
                    <a:lnTo>
                      <a:pt x="28" y="42"/>
                    </a:lnTo>
                    <a:lnTo>
                      <a:pt x="18" y="48"/>
                    </a:lnTo>
                    <a:lnTo>
                      <a:pt x="8" y="54"/>
                    </a:lnTo>
                    <a:lnTo>
                      <a:pt x="4" y="62"/>
                    </a:lnTo>
                    <a:lnTo>
                      <a:pt x="0" y="70"/>
                    </a:lnTo>
                    <a:lnTo>
                      <a:pt x="0" y="78"/>
                    </a:lnTo>
                    <a:lnTo>
                      <a:pt x="0" y="80"/>
                    </a:lnTo>
                    <a:lnTo>
                      <a:pt x="88" y="2"/>
                    </a:lnTo>
                    <a:lnTo>
                      <a:pt x="80" y="2"/>
                    </a:lnTo>
                    <a:lnTo>
                      <a:pt x="74" y="6"/>
                    </a:lnTo>
                    <a:lnTo>
                      <a:pt x="68" y="12"/>
                    </a:lnTo>
                    <a:lnTo>
                      <a:pt x="64" y="18"/>
                    </a:lnTo>
                    <a:lnTo>
                      <a:pt x="62" y="30"/>
                    </a:lnTo>
                    <a:lnTo>
                      <a:pt x="62" y="42"/>
                    </a:lnTo>
                    <a:lnTo>
                      <a:pt x="62" y="58"/>
                    </a:lnTo>
                    <a:lnTo>
                      <a:pt x="68" y="70"/>
                    </a:lnTo>
                    <a:lnTo>
                      <a:pt x="70" y="74"/>
                    </a:lnTo>
                    <a:lnTo>
                      <a:pt x="76" y="78"/>
                    </a:lnTo>
                    <a:lnTo>
                      <a:pt x="82" y="80"/>
                    </a:lnTo>
                    <a:lnTo>
                      <a:pt x="88" y="82"/>
                    </a:lnTo>
                    <a:lnTo>
                      <a:pt x="96" y="80"/>
                    </a:lnTo>
                    <a:lnTo>
                      <a:pt x="102" y="78"/>
                    </a:lnTo>
                    <a:lnTo>
                      <a:pt x="106" y="74"/>
                    </a:lnTo>
                    <a:lnTo>
                      <a:pt x="110" y="66"/>
                    </a:lnTo>
                    <a:lnTo>
                      <a:pt x="114" y="54"/>
                    </a:lnTo>
                    <a:lnTo>
                      <a:pt x="116" y="40"/>
                    </a:lnTo>
                    <a:lnTo>
                      <a:pt x="114" y="26"/>
                    </a:lnTo>
                    <a:lnTo>
                      <a:pt x="110" y="14"/>
                    </a:lnTo>
                    <a:lnTo>
                      <a:pt x="106" y="8"/>
                    </a:lnTo>
                    <a:lnTo>
                      <a:pt x="102" y="4"/>
                    </a:lnTo>
                    <a:lnTo>
                      <a:pt x="96" y="2"/>
                    </a:lnTo>
                    <a:lnTo>
                      <a:pt x="88" y="2"/>
                    </a:lnTo>
                    <a:lnTo>
                      <a:pt x="0" y="80"/>
                    </a:lnTo>
                    <a:lnTo>
                      <a:pt x="88" y="72"/>
                    </a:lnTo>
                    <a:lnTo>
                      <a:pt x="84" y="72"/>
                    </a:lnTo>
                    <a:lnTo>
                      <a:pt x="80" y="70"/>
                    </a:lnTo>
                    <a:lnTo>
                      <a:pt x="76" y="66"/>
                    </a:lnTo>
                    <a:lnTo>
                      <a:pt x="74" y="62"/>
                    </a:lnTo>
                    <a:lnTo>
                      <a:pt x="72" y="54"/>
                    </a:lnTo>
                    <a:lnTo>
                      <a:pt x="72" y="42"/>
                    </a:lnTo>
                    <a:lnTo>
                      <a:pt x="72" y="28"/>
                    </a:lnTo>
                    <a:lnTo>
                      <a:pt x="76" y="18"/>
                    </a:lnTo>
                    <a:lnTo>
                      <a:pt x="82" y="12"/>
                    </a:lnTo>
                    <a:lnTo>
                      <a:pt x="88" y="10"/>
                    </a:lnTo>
                    <a:lnTo>
                      <a:pt x="92" y="10"/>
                    </a:lnTo>
                    <a:lnTo>
                      <a:pt x="96" y="12"/>
                    </a:lnTo>
                    <a:lnTo>
                      <a:pt x="100" y="14"/>
                    </a:lnTo>
                    <a:lnTo>
                      <a:pt x="102" y="18"/>
                    </a:lnTo>
                    <a:lnTo>
                      <a:pt x="104" y="28"/>
                    </a:lnTo>
                    <a:lnTo>
                      <a:pt x="104" y="40"/>
                    </a:lnTo>
                    <a:lnTo>
                      <a:pt x="104" y="56"/>
                    </a:lnTo>
                    <a:lnTo>
                      <a:pt x="100" y="66"/>
                    </a:lnTo>
                    <a:lnTo>
                      <a:pt x="94" y="70"/>
                    </a:lnTo>
                    <a:lnTo>
                      <a:pt x="88" y="72"/>
                    </a:lnTo>
                    <a:lnTo>
                      <a:pt x="0" y="80"/>
                    </a:lnTo>
                    <a:close/>
                  </a:path>
                </a:pathLst>
              </a:custGeom>
              <a:solidFill>
                <a:srgbClr val="000000"/>
              </a:solidFill>
              <a:ln w="9525">
                <a:noFill/>
                <a:round/>
                <a:headEnd/>
                <a:tailEnd/>
              </a:ln>
            </p:spPr>
            <p:txBody>
              <a:bodyPr/>
              <a:lstStyle/>
              <a:p>
                <a:endParaRPr lang="en-US"/>
              </a:p>
            </p:txBody>
          </p:sp>
          <p:sp>
            <p:nvSpPr>
              <p:cNvPr id="58401" name="Line 33"/>
              <p:cNvSpPr>
                <a:spLocks noChangeShapeType="1"/>
              </p:cNvSpPr>
              <p:nvPr/>
            </p:nvSpPr>
            <p:spPr bwMode="auto">
              <a:xfrm>
                <a:off x="2888" y="3614"/>
                <a:ext cx="1" cy="86"/>
              </a:xfrm>
              <a:prstGeom prst="line">
                <a:avLst/>
              </a:prstGeom>
              <a:noFill/>
              <a:ln w="12700">
                <a:solidFill>
                  <a:srgbClr val="000000"/>
                </a:solidFill>
                <a:round/>
                <a:headEnd/>
                <a:tailEnd/>
              </a:ln>
            </p:spPr>
            <p:txBody>
              <a:bodyPr/>
              <a:lstStyle/>
              <a:p>
                <a:endParaRPr lang="en-US"/>
              </a:p>
            </p:txBody>
          </p:sp>
          <p:sp>
            <p:nvSpPr>
              <p:cNvPr id="58402" name="Freeform 34"/>
              <p:cNvSpPr>
                <a:spLocks/>
              </p:cNvSpPr>
              <p:nvPr/>
            </p:nvSpPr>
            <p:spPr bwMode="auto">
              <a:xfrm>
                <a:off x="2858" y="3748"/>
                <a:ext cx="54" cy="80"/>
              </a:xfrm>
              <a:custGeom>
                <a:avLst/>
                <a:gdLst/>
                <a:ahLst/>
                <a:cxnLst>
                  <a:cxn ang="0">
                    <a:pos x="26" y="0"/>
                  </a:cxn>
                  <a:cxn ang="0">
                    <a:pos x="18" y="0"/>
                  </a:cxn>
                  <a:cxn ang="0">
                    <a:pos x="12" y="4"/>
                  </a:cxn>
                  <a:cxn ang="0">
                    <a:pos x="6" y="10"/>
                  </a:cxn>
                  <a:cxn ang="0">
                    <a:pos x="2" y="16"/>
                  </a:cxn>
                  <a:cxn ang="0">
                    <a:pos x="0" y="28"/>
                  </a:cxn>
                  <a:cxn ang="0">
                    <a:pos x="0" y="40"/>
                  </a:cxn>
                  <a:cxn ang="0">
                    <a:pos x="0" y="56"/>
                  </a:cxn>
                  <a:cxn ang="0">
                    <a:pos x="6" y="68"/>
                  </a:cxn>
                  <a:cxn ang="0">
                    <a:pos x="8" y="72"/>
                  </a:cxn>
                  <a:cxn ang="0">
                    <a:pos x="14" y="76"/>
                  </a:cxn>
                  <a:cxn ang="0">
                    <a:pos x="20" y="78"/>
                  </a:cxn>
                  <a:cxn ang="0">
                    <a:pos x="26" y="80"/>
                  </a:cxn>
                  <a:cxn ang="0">
                    <a:pos x="34" y="78"/>
                  </a:cxn>
                  <a:cxn ang="0">
                    <a:pos x="40" y="76"/>
                  </a:cxn>
                  <a:cxn ang="0">
                    <a:pos x="44" y="72"/>
                  </a:cxn>
                  <a:cxn ang="0">
                    <a:pos x="48" y="64"/>
                  </a:cxn>
                  <a:cxn ang="0">
                    <a:pos x="52" y="52"/>
                  </a:cxn>
                  <a:cxn ang="0">
                    <a:pos x="54" y="38"/>
                  </a:cxn>
                  <a:cxn ang="0">
                    <a:pos x="52" y="24"/>
                  </a:cxn>
                  <a:cxn ang="0">
                    <a:pos x="48" y="12"/>
                  </a:cxn>
                  <a:cxn ang="0">
                    <a:pos x="44" y="6"/>
                  </a:cxn>
                  <a:cxn ang="0">
                    <a:pos x="40" y="2"/>
                  </a:cxn>
                  <a:cxn ang="0">
                    <a:pos x="34" y="0"/>
                  </a:cxn>
                  <a:cxn ang="0">
                    <a:pos x="28" y="0"/>
                  </a:cxn>
                  <a:cxn ang="0">
                    <a:pos x="26" y="0"/>
                  </a:cxn>
                  <a:cxn ang="0">
                    <a:pos x="26" y="70"/>
                  </a:cxn>
                  <a:cxn ang="0">
                    <a:pos x="22" y="70"/>
                  </a:cxn>
                  <a:cxn ang="0">
                    <a:pos x="18" y="68"/>
                  </a:cxn>
                  <a:cxn ang="0">
                    <a:pos x="14" y="64"/>
                  </a:cxn>
                  <a:cxn ang="0">
                    <a:pos x="12" y="60"/>
                  </a:cxn>
                  <a:cxn ang="0">
                    <a:pos x="10" y="52"/>
                  </a:cxn>
                  <a:cxn ang="0">
                    <a:pos x="10" y="40"/>
                  </a:cxn>
                  <a:cxn ang="0">
                    <a:pos x="10" y="26"/>
                  </a:cxn>
                  <a:cxn ang="0">
                    <a:pos x="14" y="16"/>
                  </a:cxn>
                  <a:cxn ang="0">
                    <a:pos x="20" y="10"/>
                  </a:cxn>
                  <a:cxn ang="0">
                    <a:pos x="26" y="8"/>
                  </a:cxn>
                  <a:cxn ang="0">
                    <a:pos x="30" y="8"/>
                  </a:cxn>
                  <a:cxn ang="0">
                    <a:pos x="34" y="10"/>
                  </a:cxn>
                  <a:cxn ang="0">
                    <a:pos x="38" y="12"/>
                  </a:cxn>
                  <a:cxn ang="0">
                    <a:pos x="40" y="16"/>
                  </a:cxn>
                  <a:cxn ang="0">
                    <a:pos x="42" y="26"/>
                  </a:cxn>
                  <a:cxn ang="0">
                    <a:pos x="42" y="38"/>
                  </a:cxn>
                  <a:cxn ang="0">
                    <a:pos x="42" y="54"/>
                  </a:cxn>
                  <a:cxn ang="0">
                    <a:pos x="38" y="64"/>
                  </a:cxn>
                  <a:cxn ang="0">
                    <a:pos x="32" y="68"/>
                  </a:cxn>
                  <a:cxn ang="0">
                    <a:pos x="26" y="70"/>
                  </a:cxn>
                  <a:cxn ang="0">
                    <a:pos x="26" y="0"/>
                  </a:cxn>
                </a:cxnLst>
                <a:rect l="0" t="0" r="r" b="b"/>
                <a:pathLst>
                  <a:path w="54" h="80">
                    <a:moveTo>
                      <a:pt x="26" y="0"/>
                    </a:moveTo>
                    <a:lnTo>
                      <a:pt x="18" y="0"/>
                    </a:lnTo>
                    <a:lnTo>
                      <a:pt x="12" y="4"/>
                    </a:lnTo>
                    <a:lnTo>
                      <a:pt x="6" y="10"/>
                    </a:lnTo>
                    <a:lnTo>
                      <a:pt x="2" y="16"/>
                    </a:lnTo>
                    <a:lnTo>
                      <a:pt x="0" y="28"/>
                    </a:lnTo>
                    <a:lnTo>
                      <a:pt x="0" y="40"/>
                    </a:lnTo>
                    <a:lnTo>
                      <a:pt x="0" y="56"/>
                    </a:lnTo>
                    <a:lnTo>
                      <a:pt x="6" y="68"/>
                    </a:lnTo>
                    <a:lnTo>
                      <a:pt x="8" y="72"/>
                    </a:lnTo>
                    <a:lnTo>
                      <a:pt x="14" y="76"/>
                    </a:lnTo>
                    <a:lnTo>
                      <a:pt x="20" y="78"/>
                    </a:lnTo>
                    <a:lnTo>
                      <a:pt x="26" y="80"/>
                    </a:lnTo>
                    <a:lnTo>
                      <a:pt x="34" y="78"/>
                    </a:lnTo>
                    <a:lnTo>
                      <a:pt x="40" y="76"/>
                    </a:lnTo>
                    <a:lnTo>
                      <a:pt x="44" y="72"/>
                    </a:lnTo>
                    <a:lnTo>
                      <a:pt x="48" y="64"/>
                    </a:lnTo>
                    <a:lnTo>
                      <a:pt x="52" y="52"/>
                    </a:lnTo>
                    <a:lnTo>
                      <a:pt x="54" y="38"/>
                    </a:lnTo>
                    <a:lnTo>
                      <a:pt x="52" y="24"/>
                    </a:lnTo>
                    <a:lnTo>
                      <a:pt x="48" y="12"/>
                    </a:lnTo>
                    <a:lnTo>
                      <a:pt x="44" y="6"/>
                    </a:lnTo>
                    <a:lnTo>
                      <a:pt x="40" y="2"/>
                    </a:lnTo>
                    <a:lnTo>
                      <a:pt x="34" y="0"/>
                    </a:lnTo>
                    <a:lnTo>
                      <a:pt x="28" y="0"/>
                    </a:lnTo>
                    <a:lnTo>
                      <a:pt x="26" y="0"/>
                    </a:lnTo>
                    <a:lnTo>
                      <a:pt x="26" y="70"/>
                    </a:lnTo>
                    <a:lnTo>
                      <a:pt x="22" y="70"/>
                    </a:lnTo>
                    <a:lnTo>
                      <a:pt x="18" y="68"/>
                    </a:lnTo>
                    <a:lnTo>
                      <a:pt x="14" y="64"/>
                    </a:lnTo>
                    <a:lnTo>
                      <a:pt x="12" y="60"/>
                    </a:lnTo>
                    <a:lnTo>
                      <a:pt x="10" y="52"/>
                    </a:lnTo>
                    <a:lnTo>
                      <a:pt x="10" y="40"/>
                    </a:lnTo>
                    <a:lnTo>
                      <a:pt x="10" y="26"/>
                    </a:lnTo>
                    <a:lnTo>
                      <a:pt x="14" y="16"/>
                    </a:lnTo>
                    <a:lnTo>
                      <a:pt x="20" y="10"/>
                    </a:lnTo>
                    <a:lnTo>
                      <a:pt x="26" y="8"/>
                    </a:lnTo>
                    <a:lnTo>
                      <a:pt x="30" y="8"/>
                    </a:lnTo>
                    <a:lnTo>
                      <a:pt x="34" y="10"/>
                    </a:lnTo>
                    <a:lnTo>
                      <a:pt x="38" y="12"/>
                    </a:lnTo>
                    <a:lnTo>
                      <a:pt x="40" y="16"/>
                    </a:lnTo>
                    <a:lnTo>
                      <a:pt x="42" y="26"/>
                    </a:lnTo>
                    <a:lnTo>
                      <a:pt x="42" y="38"/>
                    </a:lnTo>
                    <a:lnTo>
                      <a:pt x="42" y="54"/>
                    </a:lnTo>
                    <a:lnTo>
                      <a:pt x="38" y="64"/>
                    </a:lnTo>
                    <a:lnTo>
                      <a:pt x="32" y="68"/>
                    </a:lnTo>
                    <a:lnTo>
                      <a:pt x="26" y="70"/>
                    </a:lnTo>
                    <a:lnTo>
                      <a:pt x="26" y="0"/>
                    </a:lnTo>
                    <a:close/>
                  </a:path>
                </a:pathLst>
              </a:custGeom>
              <a:solidFill>
                <a:srgbClr val="000000"/>
              </a:solidFill>
              <a:ln w="9525">
                <a:noFill/>
                <a:round/>
                <a:headEnd/>
                <a:tailEnd/>
              </a:ln>
            </p:spPr>
            <p:txBody>
              <a:bodyPr/>
              <a:lstStyle/>
              <a:p>
                <a:endParaRPr lang="en-US"/>
              </a:p>
            </p:txBody>
          </p:sp>
          <p:sp>
            <p:nvSpPr>
              <p:cNvPr id="58403" name="Freeform 35"/>
              <p:cNvSpPr>
                <a:spLocks/>
              </p:cNvSpPr>
              <p:nvPr/>
            </p:nvSpPr>
            <p:spPr bwMode="auto">
              <a:xfrm>
                <a:off x="3897" y="3906"/>
                <a:ext cx="54" cy="58"/>
              </a:xfrm>
              <a:custGeom>
                <a:avLst/>
                <a:gdLst/>
                <a:ahLst/>
                <a:cxnLst>
                  <a:cxn ang="0">
                    <a:pos x="0" y="0"/>
                  </a:cxn>
                  <a:cxn ang="0">
                    <a:pos x="20" y="58"/>
                  </a:cxn>
                  <a:cxn ang="0">
                    <a:pos x="32" y="58"/>
                  </a:cxn>
                  <a:cxn ang="0">
                    <a:pos x="54" y="0"/>
                  </a:cxn>
                  <a:cxn ang="0">
                    <a:pos x="42" y="0"/>
                  </a:cxn>
                  <a:cxn ang="0">
                    <a:pos x="26" y="46"/>
                  </a:cxn>
                  <a:cxn ang="0">
                    <a:pos x="10" y="0"/>
                  </a:cxn>
                  <a:cxn ang="0">
                    <a:pos x="2" y="0"/>
                  </a:cxn>
                  <a:cxn ang="0">
                    <a:pos x="0" y="0"/>
                  </a:cxn>
                </a:cxnLst>
                <a:rect l="0" t="0" r="r" b="b"/>
                <a:pathLst>
                  <a:path w="54" h="58">
                    <a:moveTo>
                      <a:pt x="0" y="0"/>
                    </a:moveTo>
                    <a:lnTo>
                      <a:pt x="20" y="58"/>
                    </a:lnTo>
                    <a:lnTo>
                      <a:pt x="32" y="58"/>
                    </a:lnTo>
                    <a:lnTo>
                      <a:pt x="54" y="0"/>
                    </a:lnTo>
                    <a:lnTo>
                      <a:pt x="42" y="0"/>
                    </a:lnTo>
                    <a:lnTo>
                      <a:pt x="26" y="46"/>
                    </a:lnTo>
                    <a:lnTo>
                      <a:pt x="10" y="0"/>
                    </a:lnTo>
                    <a:lnTo>
                      <a:pt x="2" y="0"/>
                    </a:lnTo>
                    <a:lnTo>
                      <a:pt x="0" y="0"/>
                    </a:lnTo>
                    <a:close/>
                  </a:path>
                </a:pathLst>
              </a:custGeom>
              <a:solidFill>
                <a:srgbClr val="000000"/>
              </a:solidFill>
              <a:ln w="9525">
                <a:noFill/>
                <a:round/>
                <a:headEnd/>
                <a:tailEnd/>
              </a:ln>
            </p:spPr>
            <p:txBody>
              <a:bodyPr/>
              <a:lstStyle/>
              <a:p>
                <a:endParaRPr lang="en-US"/>
              </a:p>
            </p:txBody>
          </p:sp>
          <p:sp>
            <p:nvSpPr>
              <p:cNvPr id="58404" name="Line 36"/>
              <p:cNvSpPr>
                <a:spLocks noChangeShapeType="1"/>
              </p:cNvSpPr>
              <p:nvPr/>
            </p:nvSpPr>
            <p:spPr bwMode="auto">
              <a:xfrm flipV="1">
                <a:off x="2576" y="3590"/>
                <a:ext cx="16" cy="2"/>
              </a:xfrm>
              <a:prstGeom prst="line">
                <a:avLst/>
              </a:prstGeom>
              <a:noFill/>
              <a:ln w="12700">
                <a:solidFill>
                  <a:srgbClr val="000000"/>
                </a:solidFill>
                <a:round/>
                <a:headEnd/>
                <a:tailEnd/>
              </a:ln>
            </p:spPr>
            <p:txBody>
              <a:bodyPr/>
              <a:lstStyle/>
              <a:p>
                <a:endParaRPr lang="en-US"/>
              </a:p>
            </p:txBody>
          </p:sp>
          <p:sp>
            <p:nvSpPr>
              <p:cNvPr id="58405" name="Line 37"/>
              <p:cNvSpPr>
                <a:spLocks noChangeShapeType="1"/>
              </p:cNvSpPr>
              <p:nvPr/>
            </p:nvSpPr>
            <p:spPr bwMode="auto">
              <a:xfrm>
                <a:off x="2608" y="3588"/>
                <a:ext cx="10" cy="1"/>
              </a:xfrm>
              <a:prstGeom prst="line">
                <a:avLst/>
              </a:prstGeom>
              <a:noFill/>
              <a:ln w="12700">
                <a:solidFill>
                  <a:srgbClr val="000000"/>
                </a:solidFill>
                <a:round/>
                <a:headEnd/>
                <a:tailEnd/>
              </a:ln>
            </p:spPr>
            <p:txBody>
              <a:bodyPr/>
              <a:lstStyle/>
              <a:p>
                <a:endParaRPr lang="en-US"/>
              </a:p>
            </p:txBody>
          </p:sp>
          <p:sp>
            <p:nvSpPr>
              <p:cNvPr id="58406" name="Line 38"/>
              <p:cNvSpPr>
                <a:spLocks noChangeShapeType="1"/>
              </p:cNvSpPr>
              <p:nvPr/>
            </p:nvSpPr>
            <p:spPr bwMode="auto">
              <a:xfrm flipV="1">
                <a:off x="2618" y="3586"/>
                <a:ext cx="6" cy="2"/>
              </a:xfrm>
              <a:prstGeom prst="line">
                <a:avLst/>
              </a:prstGeom>
              <a:noFill/>
              <a:ln w="15875">
                <a:solidFill>
                  <a:srgbClr val="000000"/>
                </a:solidFill>
                <a:round/>
                <a:headEnd/>
                <a:tailEnd/>
              </a:ln>
            </p:spPr>
            <p:txBody>
              <a:bodyPr/>
              <a:lstStyle/>
              <a:p>
                <a:endParaRPr lang="en-US"/>
              </a:p>
            </p:txBody>
          </p:sp>
          <p:sp>
            <p:nvSpPr>
              <p:cNvPr id="58407" name="Line 39"/>
              <p:cNvSpPr>
                <a:spLocks noChangeShapeType="1"/>
              </p:cNvSpPr>
              <p:nvPr/>
            </p:nvSpPr>
            <p:spPr bwMode="auto">
              <a:xfrm>
                <a:off x="2640" y="3584"/>
                <a:ext cx="1" cy="1"/>
              </a:xfrm>
              <a:prstGeom prst="line">
                <a:avLst/>
              </a:prstGeom>
              <a:noFill/>
              <a:ln w="12700">
                <a:solidFill>
                  <a:srgbClr val="000000"/>
                </a:solidFill>
                <a:round/>
                <a:headEnd/>
                <a:tailEnd/>
              </a:ln>
            </p:spPr>
            <p:txBody>
              <a:bodyPr/>
              <a:lstStyle/>
              <a:p>
                <a:endParaRPr lang="en-US"/>
              </a:p>
            </p:txBody>
          </p:sp>
          <p:sp>
            <p:nvSpPr>
              <p:cNvPr id="58408" name="Line 40"/>
              <p:cNvSpPr>
                <a:spLocks noChangeShapeType="1"/>
              </p:cNvSpPr>
              <p:nvPr/>
            </p:nvSpPr>
            <p:spPr bwMode="auto">
              <a:xfrm flipV="1">
                <a:off x="2640" y="3582"/>
                <a:ext cx="16" cy="2"/>
              </a:xfrm>
              <a:prstGeom prst="line">
                <a:avLst/>
              </a:prstGeom>
              <a:noFill/>
              <a:ln w="12700">
                <a:solidFill>
                  <a:srgbClr val="000000"/>
                </a:solidFill>
                <a:round/>
                <a:headEnd/>
                <a:tailEnd/>
              </a:ln>
            </p:spPr>
            <p:txBody>
              <a:bodyPr/>
              <a:lstStyle/>
              <a:p>
                <a:endParaRPr lang="en-US"/>
              </a:p>
            </p:txBody>
          </p:sp>
          <p:sp>
            <p:nvSpPr>
              <p:cNvPr id="58409" name="Line 41"/>
              <p:cNvSpPr>
                <a:spLocks noChangeShapeType="1"/>
              </p:cNvSpPr>
              <p:nvPr/>
            </p:nvSpPr>
            <p:spPr bwMode="auto">
              <a:xfrm flipV="1">
                <a:off x="2672" y="3578"/>
                <a:ext cx="10" cy="2"/>
              </a:xfrm>
              <a:prstGeom prst="line">
                <a:avLst/>
              </a:prstGeom>
              <a:noFill/>
              <a:ln w="12700">
                <a:solidFill>
                  <a:srgbClr val="000000"/>
                </a:solidFill>
                <a:round/>
                <a:headEnd/>
                <a:tailEnd/>
              </a:ln>
            </p:spPr>
            <p:txBody>
              <a:bodyPr/>
              <a:lstStyle/>
              <a:p>
                <a:endParaRPr lang="en-US"/>
              </a:p>
            </p:txBody>
          </p:sp>
          <p:sp>
            <p:nvSpPr>
              <p:cNvPr id="58410" name="Line 42"/>
              <p:cNvSpPr>
                <a:spLocks noChangeShapeType="1"/>
              </p:cNvSpPr>
              <p:nvPr/>
            </p:nvSpPr>
            <p:spPr bwMode="auto">
              <a:xfrm>
                <a:off x="2682" y="3578"/>
                <a:ext cx="4" cy="1"/>
              </a:xfrm>
              <a:prstGeom prst="line">
                <a:avLst/>
              </a:prstGeom>
              <a:noFill/>
              <a:ln w="12700">
                <a:solidFill>
                  <a:srgbClr val="000000"/>
                </a:solidFill>
                <a:round/>
                <a:headEnd/>
                <a:tailEnd/>
              </a:ln>
            </p:spPr>
            <p:txBody>
              <a:bodyPr/>
              <a:lstStyle/>
              <a:p>
                <a:endParaRPr lang="en-US"/>
              </a:p>
            </p:txBody>
          </p:sp>
          <p:sp>
            <p:nvSpPr>
              <p:cNvPr id="58411" name="Line 43"/>
              <p:cNvSpPr>
                <a:spLocks noChangeShapeType="1"/>
              </p:cNvSpPr>
              <p:nvPr/>
            </p:nvSpPr>
            <p:spPr bwMode="auto">
              <a:xfrm flipV="1">
                <a:off x="2702" y="3570"/>
                <a:ext cx="16" cy="4"/>
              </a:xfrm>
              <a:prstGeom prst="line">
                <a:avLst/>
              </a:prstGeom>
              <a:noFill/>
              <a:ln w="12700">
                <a:solidFill>
                  <a:srgbClr val="000000"/>
                </a:solidFill>
                <a:round/>
                <a:headEnd/>
                <a:tailEnd/>
              </a:ln>
            </p:spPr>
            <p:txBody>
              <a:bodyPr/>
              <a:lstStyle/>
              <a:p>
                <a:endParaRPr lang="en-US"/>
              </a:p>
            </p:txBody>
          </p:sp>
          <p:sp>
            <p:nvSpPr>
              <p:cNvPr id="58412" name="Line 44"/>
              <p:cNvSpPr>
                <a:spLocks noChangeShapeType="1"/>
              </p:cNvSpPr>
              <p:nvPr/>
            </p:nvSpPr>
            <p:spPr bwMode="auto">
              <a:xfrm flipV="1">
                <a:off x="2734" y="3566"/>
                <a:ext cx="8" cy="2"/>
              </a:xfrm>
              <a:prstGeom prst="line">
                <a:avLst/>
              </a:prstGeom>
              <a:noFill/>
              <a:ln w="12700">
                <a:solidFill>
                  <a:srgbClr val="000000"/>
                </a:solidFill>
                <a:round/>
                <a:headEnd/>
                <a:tailEnd/>
              </a:ln>
            </p:spPr>
            <p:txBody>
              <a:bodyPr/>
              <a:lstStyle/>
              <a:p>
                <a:endParaRPr lang="en-US"/>
              </a:p>
            </p:txBody>
          </p:sp>
          <p:sp>
            <p:nvSpPr>
              <p:cNvPr id="58413" name="Line 45"/>
              <p:cNvSpPr>
                <a:spLocks noChangeShapeType="1"/>
              </p:cNvSpPr>
              <p:nvPr/>
            </p:nvSpPr>
            <p:spPr bwMode="auto">
              <a:xfrm flipV="1">
                <a:off x="2742" y="3564"/>
                <a:ext cx="8" cy="2"/>
              </a:xfrm>
              <a:prstGeom prst="line">
                <a:avLst/>
              </a:prstGeom>
              <a:noFill/>
              <a:ln w="12700">
                <a:solidFill>
                  <a:srgbClr val="000000"/>
                </a:solidFill>
                <a:round/>
                <a:headEnd/>
                <a:tailEnd/>
              </a:ln>
            </p:spPr>
            <p:txBody>
              <a:bodyPr/>
              <a:lstStyle/>
              <a:p>
                <a:endParaRPr lang="en-US"/>
              </a:p>
            </p:txBody>
          </p:sp>
          <p:sp>
            <p:nvSpPr>
              <p:cNvPr id="58414" name="Line 46"/>
              <p:cNvSpPr>
                <a:spLocks noChangeShapeType="1"/>
              </p:cNvSpPr>
              <p:nvPr/>
            </p:nvSpPr>
            <p:spPr bwMode="auto">
              <a:xfrm flipV="1">
                <a:off x="2764" y="3554"/>
                <a:ext cx="16" cy="4"/>
              </a:xfrm>
              <a:prstGeom prst="line">
                <a:avLst/>
              </a:prstGeom>
              <a:noFill/>
              <a:ln w="12700">
                <a:solidFill>
                  <a:srgbClr val="000000"/>
                </a:solidFill>
                <a:round/>
                <a:headEnd/>
                <a:tailEnd/>
              </a:ln>
            </p:spPr>
            <p:txBody>
              <a:bodyPr/>
              <a:lstStyle/>
              <a:p>
                <a:endParaRPr lang="en-US"/>
              </a:p>
            </p:txBody>
          </p:sp>
          <p:sp>
            <p:nvSpPr>
              <p:cNvPr id="58415" name="Line 47"/>
              <p:cNvSpPr>
                <a:spLocks noChangeShapeType="1"/>
              </p:cNvSpPr>
              <p:nvPr/>
            </p:nvSpPr>
            <p:spPr bwMode="auto">
              <a:xfrm flipV="1">
                <a:off x="2796" y="3548"/>
                <a:ext cx="8" cy="2"/>
              </a:xfrm>
              <a:prstGeom prst="line">
                <a:avLst/>
              </a:prstGeom>
              <a:noFill/>
              <a:ln w="12700">
                <a:solidFill>
                  <a:srgbClr val="000000"/>
                </a:solidFill>
                <a:round/>
                <a:headEnd/>
                <a:tailEnd/>
              </a:ln>
            </p:spPr>
            <p:txBody>
              <a:bodyPr/>
              <a:lstStyle/>
              <a:p>
                <a:endParaRPr lang="en-US"/>
              </a:p>
            </p:txBody>
          </p:sp>
          <p:sp>
            <p:nvSpPr>
              <p:cNvPr id="58416" name="Line 48"/>
              <p:cNvSpPr>
                <a:spLocks noChangeShapeType="1"/>
              </p:cNvSpPr>
              <p:nvPr/>
            </p:nvSpPr>
            <p:spPr bwMode="auto">
              <a:xfrm flipV="1">
                <a:off x="2804" y="3546"/>
                <a:ext cx="6" cy="2"/>
              </a:xfrm>
              <a:prstGeom prst="line">
                <a:avLst/>
              </a:prstGeom>
              <a:noFill/>
              <a:ln w="15875">
                <a:solidFill>
                  <a:srgbClr val="000000"/>
                </a:solidFill>
                <a:round/>
                <a:headEnd/>
                <a:tailEnd/>
              </a:ln>
            </p:spPr>
            <p:txBody>
              <a:bodyPr/>
              <a:lstStyle/>
              <a:p>
                <a:endParaRPr lang="en-US"/>
              </a:p>
            </p:txBody>
          </p:sp>
          <p:sp>
            <p:nvSpPr>
              <p:cNvPr id="58417" name="Line 49"/>
              <p:cNvSpPr>
                <a:spLocks noChangeShapeType="1"/>
              </p:cNvSpPr>
              <p:nvPr/>
            </p:nvSpPr>
            <p:spPr bwMode="auto">
              <a:xfrm>
                <a:off x="2826" y="3540"/>
                <a:ext cx="1" cy="1"/>
              </a:xfrm>
              <a:prstGeom prst="line">
                <a:avLst/>
              </a:prstGeom>
              <a:noFill/>
              <a:ln w="12700">
                <a:solidFill>
                  <a:srgbClr val="000000"/>
                </a:solidFill>
                <a:round/>
                <a:headEnd/>
                <a:tailEnd/>
              </a:ln>
            </p:spPr>
            <p:txBody>
              <a:bodyPr/>
              <a:lstStyle/>
              <a:p>
                <a:endParaRPr lang="en-US"/>
              </a:p>
            </p:txBody>
          </p:sp>
          <p:sp>
            <p:nvSpPr>
              <p:cNvPr id="58418" name="Line 50"/>
              <p:cNvSpPr>
                <a:spLocks noChangeShapeType="1"/>
              </p:cNvSpPr>
              <p:nvPr/>
            </p:nvSpPr>
            <p:spPr bwMode="auto">
              <a:xfrm flipV="1">
                <a:off x="2826" y="3532"/>
                <a:ext cx="14" cy="8"/>
              </a:xfrm>
              <a:prstGeom prst="line">
                <a:avLst/>
              </a:prstGeom>
              <a:noFill/>
              <a:ln w="15875">
                <a:solidFill>
                  <a:srgbClr val="000000"/>
                </a:solidFill>
                <a:round/>
                <a:headEnd/>
                <a:tailEnd/>
              </a:ln>
            </p:spPr>
            <p:txBody>
              <a:bodyPr/>
              <a:lstStyle/>
              <a:p>
                <a:endParaRPr lang="en-US"/>
              </a:p>
            </p:txBody>
          </p:sp>
          <p:sp>
            <p:nvSpPr>
              <p:cNvPr id="58419" name="Line 51"/>
              <p:cNvSpPr>
                <a:spLocks noChangeShapeType="1"/>
              </p:cNvSpPr>
              <p:nvPr/>
            </p:nvSpPr>
            <p:spPr bwMode="auto">
              <a:xfrm flipV="1">
                <a:off x="2854" y="3520"/>
                <a:ext cx="14" cy="6"/>
              </a:xfrm>
              <a:prstGeom prst="line">
                <a:avLst/>
              </a:prstGeom>
              <a:noFill/>
              <a:ln w="15875">
                <a:solidFill>
                  <a:srgbClr val="000000"/>
                </a:solidFill>
                <a:round/>
                <a:headEnd/>
                <a:tailEnd/>
              </a:ln>
            </p:spPr>
            <p:txBody>
              <a:bodyPr/>
              <a:lstStyle/>
              <a:p>
                <a:endParaRPr lang="en-US"/>
              </a:p>
            </p:txBody>
          </p:sp>
          <p:sp>
            <p:nvSpPr>
              <p:cNvPr id="58420" name="Line 52"/>
              <p:cNvSpPr>
                <a:spLocks noChangeShapeType="1"/>
              </p:cNvSpPr>
              <p:nvPr/>
            </p:nvSpPr>
            <p:spPr bwMode="auto">
              <a:xfrm>
                <a:off x="2868" y="3520"/>
                <a:ext cx="1" cy="1"/>
              </a:xfrm>
              <a:prstGeom prst="line">
                <a:avLst/>
              </a:prstGeom>
              <a:noFill/>
              <a:ln w="12700">
                <a:solidFill>
                  <a:srgbClr val="000000"/>
                </a:solidFill>
                <a:round/>
                <a:headEnd/>
                <a:tailEnd/>
              </a:ln>
            </p:spPr>
            <p:txBody>
              <a:bodyPr/>
              <a:lstStyle/>
              <a:p>
                <a:endParaRPr lang="en-US"/>
              </a:p>
            </p:txBody>
          </p:sp>
          <p:sp>
            <p:nvSpPr>
              <p:cNvPr id="58421" name="Line 53"/>
              <p:cNvSpPr>
                <a:spLocks noChangeShapeType="1"/>
              </p:cNvSpPr>
              <p:nvPr/>
            </p:nvSpPr>
            <p:spPr bwMode="auto">
              <a:xfrm flipV="1">
                <a:off x="2882" y="3508"/>
                <a:ext cx="4" cy="2"/>
              </a:xfrm>
              <a:prstGeom prst="line">
                <a:avLst/>
              </a:prstGeom>
              <a:noFill/>
              <a:ln w="15875">
                <a:solidFill>
                  <a:srgbClr val="000000"/>
                </a:solidFill>
                <a:round/>
                <a:headEnd/>
                <a:tailEnd/>
              </a:ln>
            </p:spPr>
            <p:txBody>
              <a:bodyPr/>
              <a:lstStyle/>
              <a:p>
                <a:endParaRPr lang="en-US"/>
              </a:p>
            </p:txBody>
          </p:sp>
          <p:sp>
            <p:nvSpPr>
              <p:cNvPr id="58422" name="Line 54"/>
              <p:cNvSpPr>
                <a:spLocks noChangeShapeType="1"/>
              </p:cNvSpPr>
              <p:nvPr/>
            </p:nvSpPr>
            <p:spPr bwMode="auto">
              <a:xfrm flipV="1">
                <a:off x="2886" y="3504"/>
                <a:ext cx="10" cy="4"/>
              </a:xfrm>
              <a:prstGeom prst="line">
                <a:avLst/>
              </a:prstGeom>
              <a:noFill/>
              <a:ln w="15875">
                <a:solidFill>
                  <a:srgbClr val="000000"/>
                </a:solidFill>
                <a:round/>
                <a:headEnd/>
                <a:tailEnd/>
              </a:ln>
            </p:spPr>
            <p:txBody>
              <a:bodyPr/>
              <a:lstStyle/>
              <a:p>
                <a:endParaRPr lang="en-US"/>
              </a:p>
            </p:txBody>
          </p:sp>
          <p:sp>
            <p:nvSpPr>
              <p:cNvPr id="58423" name="Line 55"/>
              <p:cNvSpPr>
                <a:spLocks noChangeShapeType="1"/>
              </p:cNvSpPr>
              <p:nvPr/>
            </p:nvSpPr>
            <p:spPr bwMode="auto">
              <a:xfrm flipV="1">
                <a:off x="2910" y="3486"/>
                <a:ext cx="14" cy="10"/>
              </a:xfrm>
              <a:prstGeom prst="line">
                <a:avLst/>
              </a:prstGeom>
              <a:noFill/>
              <a:ln w="15875">
                <a:solidFill>
                  <a:srgbClr val="000000"/>
                </a:solidFill>
                <a:round/>
                <a:headEnd/>
                <a:tailEnd/>
              </a:ln>
            </p:spPr>
            <p:txBody>
              <a:bodyPr/>
              <a:lstStyle/>
              <a:p>
                <a:endParaRPr lang="en-US"/>
              </a:p>
            </p:txBody>
          </p:sp>
          <p:sp>
            <p:nvSpPr>
              <p:cNvPr id="58424" name="Line 56"/>
              <p:cNvSpPr>
                <a:spLocks noChangeShapeType="1"/>
              </p:cNvSpPr>
              <p:nvPr/>
            </p:nvSpPr>
            <p:spPr bwMode="auto">
              <a:xfrm flipV="1">
                <a:off x="2938" y="3470"/>
                <a:ext cx="12" cy="8"/>
              </a:xfrm>
              <a:prstGeom prst="line">
                <a:avLst/>
              </a:prstGeom>
              <a:noFill/>
              <a:ln w="15875">
                <a:solidFill>
                  <a:srgbClr val="000000"/>
                </a:solidFill>
                <a:round/>
                <a:headEnd/>
                <a:tailEnd/>
              </a:ln>
            </p:spPr>
            <p:txBody>
              <a:bodyPr/>
              <a:lstStyle/>
              <a:p>
                <a:endParaRPr lang="en-US"/>
              </a:p>
            </p:txBody>
          </p:sp>
          <p:sp>
            <p:nvSpPr>
              <p:cNvPr id="58425" name="Line 57"/>
              <p:cNvSpPr>
                <a:spLocks noChangeShapeType="1"/>
              </p:cNvSpPr>
              <p:nvPr/>
            </p:nvSpPr>
            <p:spPr bwMode="auto">
              <a:xfrm>
                <a:off x="2950" y="3470"/>
                <a:ext cx="1" cy="1"/>
              </a:xfrm>
              <a:prstGeom prst="line">
                <a:avLst/>
              </a:prstGeom>
              <a:noFill/>
              <a:ln w="12700">
                <a:solidFill>
                  <a:srgbClr val="000000"/>
                </a:solidFill>
                <a:round/>
                <a:headEnd/>
                <a:tailEnd/>
              </a:ln>
            </p:spPr>
            <p:txBody>
              <a:bodyPr/>
              <a:lstStyle/>
              <a:p>
                <a:endParaRPr lang="en-US"/>
              </a:p>
            </p:txBody>
          </p:sp>
          <p:sp>
            <p:nvSpPr>
              <p:cNvPr id="58426" name="Line 58"/>
              <p:cNvSpPr>
                <a:spLocks noChangeShapeType="1"/>
              </p:cNvSpPr>
              <p:nvPr/>
            </p:nvSpPr>
            <p:spPr bwMode="auto">
              <a:xfrm flipV="1">
                <a:off x="2964" y="3454"/>
                <a:ext cx="8" cy="6"/>
              </a:xfrm>
              <a:prstGeom prst="line">
                <a:avLst/>
              </a:prstGeom>
              <a:noFill/>
              <a:ln w="15875">
                <a:solidFill>
                  <a:srgbClr val="000000"/>
                </a:solidFill>
                <a:round/>
                <a:headEnd/>
                <a:tailEnd/>
              </a:ln>
            </p:spPr>
            <p:txBody>
              <a:bodyPr/>
              <a:lstStyle/>
              <a:p>
                <a:endParaRPr lang="en-US"/>
              </a:p>
            </p:txBody>
          </p:sp>
          <p:sp>
            <p:nvSpPr>
              <p:cNvPr id="58427" name="Line 59"/>
              <p:cNvSpPr>
                <a:spLocks noChangeShapeType="1"/>
              </p:cNvSpPr>
              <p:nvPr/>
            </p:nvSpPr>
            <p:spPr bwMode="auto">
              <a:xfrm flipV="1">
                <a:off x="2972" y="3450"/>
                <a:ext cx="4" cy="4"/>
              </a:xfrm>
              <a:prstGeom prst="line">
                <a:avLst/>
              </a:prstGeom>
              <a:noFill/>
              <a:ln w="15875">
                <a:solidFill>
                  <a:srgbClr val="000000"/>
                </a:solidFill>
                <a:round/>
                <a:headEnd/>
                <a:tailEnd/>
              </a:ln>
            </p:spPr>
            <p:txBody>
              <a:bodyPr/>
              <a:lstStyle/>
              <a:p>
                <a:endParaRPr lang="en-US"/>
              </a:p>
            </p:txBody>
          </p:sp>
          <p:sp>
            <p:nvSpPr>
              <p:cNvPr id="58428" name="Line 60"/>
              <p:cNvSpPr>
                <a:spLocks noChangeShapeType="1"/>
              </p:cNvSpPr>
              <p:nvPr/>
            </p:nvSpPr>
            <p:spPr bwMode="auto">
              <a:xfrm flipV="1">
                <a:off x="2988" y="3434"/>
                <a:ext cx="4" cy="4"/>
              </a:xfrm>
              <a:prstGeom prst="line">
                <a:avLst/>
              </a:prstGeom>
              <a:noFill/>
              <a:ln w="15875">
                <a:solidFill>
                  <a:srgbClr val="000000"/>
                </a:solidFill>
                <a:round/>
                <a:headEnd/>
                <a:tailEnd/>
              </a:ln>
            </p:spPr>
            <p:txBody>
              <a:bodyPr/>
              <a:lstStyle/>
              <a:p>
                <a:endParaRPr lang="en-US"/>
              </a:p>
            </p:txBody>
          </p:sp>
          <p:sp>
            <p:nvSpPr>
              <p:cNvPr id="58429" name="Line 61"/>
              <p:cNvSpPr>
                <a:spLocks noChangeShapeType="1"/>
              </p:cNvSpPr>
              <p:nvPr/>
            </p:nvSpPr>
            <p:spPr bwMode="auto">
              <a:xfrm flipV="1">
                <a:off x="2992" y="3428"/>
                <a:ext cx="6" cy="6"/>
              </a:xfrm>
              <a:prstGeom prst="line">
                <a:avLst/>
              </a:prstGeom>
              <a:noFill/>
              <a:ln w="15875">
                <a:solidFill>
                  <a:srgbClr val="000000"/>
                </a:solidFill>
                <a:round/>
                <a:headEnd/>
                <a:tailEnd/>
              </a:ln>
            </p:spPr>
            <p:txBody>
              <a:bodyPr/>
              <a:lstStyle/>
              <a:p>
                <a:endParaRPr lang="en-US"/>
              </a:p>
            </p:txBody>
          </p:sp>
          <p:sp>
            <p:nvSpPr>
              <p:cNvPr id="58430" name="Line 62"/>
              <p:cNvSpPr>
                <a:spLocks noChangeShapeType="1"/>
              </p:cNvSpPr>
              <p:nvPr/>
            </p:nvSpPr>
            <p:spPr bwMode="auto">
              <a:xfrm flipV="1">
                <a:off x="3010" y="3414"/>
                <a:ext cx="4" cy="2"/>
              </a:xfrm>
              <a:prstGeom prst="line">
                <a:avLst/>
              </a:prstGeom>
              <a:noFill/>
              <a:ln w="15875">
                <a:solidFill>
                  <a:srgbClr val="000000"/>
                </a:solidFill>
                <a:round/>
                <a:headEnd/>
                <a:tailEnd/>
              </a:ln>
            </p:spPr>
            <p:txBody>
              <a:bodyPr/>
              <a:lstStyle/>
              <a:p>
                <a:endParaRPr lang="en-US"/>
              </a:p>
            </p:txBody>
          </p:sp>
          <p:sp>
            <p:nvSpPr>
              <p:cNvPr id="58431" name="Line 63"/>
              <p:cNvSpPr>
                <a:spLocks noChangeShapeType="1"/>
              </p:cNvSpPr>
              <p:nvPr/>
            </p:nvSpPr>
            <p:spPr bwMode="auto">
              <a:xfrm flipV="1">
                <a:off x="3014" y="3406"/>
                <a:ext cx="8" cy="8"/>
              </a:xfrm>
              <a:prstGeom prst="line">
                <a:avLst/>
              </a:prstGeom>
              <a:noFill/>
              <a:ln w="15875">
                <a:solidFill>
                  <a:srgbClr val="000000"/>
                </a:solidFill>
                <a:round/>
                <a:headEnd/>
                <a:tailEnd/>
              </a:ln>
            </p:spPr>
            <p:txBody>
              <a:bodyPr/>
              <a:lstStyle/>
              <a:p>
                <a:endParaRPr lang="en-US"/>
              </a:p>
            </p:txBody>
          </p:sp>
          <p:sp>
            <p:nvSpPr>
              <p:cNvPr id="58432" name="Line 64"/>
              <p:cNvSpPr>
                <a:spLocks noChangeShapeType="1"/>
              </p:cNvSpPr>
              <p:nvPr/>
            </p:nvSpPr>
            <p:spPr bwMode="auto">
              <a:xfrm>
                <a:off x="3034" y="3394"/>
                <a:ext cx="1" cy="1"/>
              </a:xfrm>
              <a:prstGeom prst="line">
                <a:avLst/>
              </a:prstGeom>
              <a:noFill/>
              <a:ln w="12700">
                <a:solidFill>
                  <a:srgbClr val="000000"/>
                </a:solidFill>
                <a:round/>
                <a:headEnd/>
                <a:tailEnd/>
              </a:ln>
            </p:spPr>
            <p:txBody>
              <a:bodyPr/>
              <a:lstStyle/>
              <a:p>
                <a:endParaRPr lang="en-US"/>
              </a:p>
            </p:txBody>
          </p:sp>
          <p:sp>
            <p:nvSpPr>
              <p:cNvPr id="58433" name="Line 65"/>
              <p:cNvSpPr>
                <a:spLocks noChangeShapeType="1"/>
              </p:cNvSpPr>
              <p:nvPr/>
            </p:nvSpPr>
            <p:spPr bwMode="auto">
              <a:xfrm flipV="1">
                <a:off x="3034" y="3382"/>
                <a:ext cx="10" cy="12"/>
              </a:xfrm>
              <a:prstGeom prst="line">
                <a:avLst/>
              </a:prstGeom>
              <a:noFill/>
              <a:ln w="15875">
                <a:solidFill>
                  <a:srgbClr val="000000"/>
                </a:solidFill>
                <a:round/>
                <a:headEnd/>
                <a:tailEnd/>
              </a:ln>
            </p:spPr>
            <p:txBody>
              <a:bodyPr/>
              <a:lstStyle/>
              <a:p>
                <a:endParaRPr lang="en-US"/>
              </a:p>
            </p:txBody>
          </p:sp>
          <p:sp>
            <p:nvSpPr>
              <p:cNvPr id="58434" name="Line 66"/>
              <p:cNvSpPr>
                <a:spLocks noChangeShapeType="1"/>
              </p:cNvSpPr>
              <p:nvPr/>
            </p:nvSpPr>
            <p:spPr bwMode="auto">
              <a:xfrm flipV="1">
                <a:off x="3054" y="3358"/>
                <a:ext cx="10" cy="12"/>
              </a:xfrm>
              <a:prstGeom prst="line">
                <a:avLst/>
              </a:prstGeom>
              <a:noFill/>
              <a:ln w="15875">
                <a:solidFill>
                  <a:srgbClr val="000000"/>
                </a:solidFill>
                <a:round/>
                <a:headEnd/>
                <a:tailEnd/>
              </a:ln>
            </p:spPr>
            <p:txBody>
              <a:bodyPr/>
              <a:lstStyle/>
              <a:p>
                <a:endParaRPr lang="en-US"/>
              </a:p>
            </p:txBody>
          </p:sp>
          <p:sp>
            <p:nvSpPr>
              <p:cNvPr id="58435" name="Line 67"/>
              <p:cNvSpPr>
                <a:spLocks noChangeShapeType="1"/>
              </p:cNvSpPr>
              <p:nvPr/>
            </p:nvSpPr>
            <p:spPr bwMode="auto">
              <a:xfrm>
                <a:off x="3074" y="3344"/>
                <a:ext cx="1" cy="1"/>
              </a:xfrm>
              <a:prstGeom prst="line">
                <a:avLst/>
              </a:prstGeom>
              <a:noFill/>
              <a:ln w="12700">
                <a:solidFill>
                  <a:srgbClr val="000000"/>
                </a:solidFill>
                <a:round/>
                <a:headEnd/>
                <a:tailEnd/>
              </a:ln>
            </p:spPr>
            <p:txBody>
              <a:bodyPr/>
              <a:lstStyle/>
              <a:p>
                <a:endParaRPr lang="en-US"/>
              </a:p>
            </p:txBody>
          </p:sp>
          <p:sp>
            <p:nvSpPr>
              <p:cNvPr id="58436" name="Line 68"/>
              <p:cNvSpPr>
                <a:spLocks noChangeShapeType="1"/>
              </p:cNvSpPr>
              <p:nvPr/>
            </p:nvSpPr>
            <p:spPr bwMode="auto">
              <a:xfrm flipV="1">
                <a:off x="3074" y="3332"/>
                <a:ext cx="10" cy="12"/>
              </a:xfrm>
              <a:prstGeom prst="line">
                <a:avLst/>
              </a:prstGeom>
              <a:noFill/>
              <a:ln w="15875">
                <a:solidFill>
                  <a:srgbClr val="000000"/>
                </a:solidFill>
                <a:round/>
                <a:headEnd/>
                <a:tailEnd/>
              </a:ln>
            </p:spPr>
            <p:txBody>
              <a:bodyPr/>
              <a:lstStyle/>
              <a:p>
                <a:endParaRPr lang="en-US"/>
              </a:p>
            </p:txBody>
          </p:sp>
          <p:sp>
            <p:nvSpPr>
              <p:cNvPr id="58437" name="Line 69"/>
              <p:cNvSpPr>
                <a:spLocks noChangeShapeType="1"/>
              </p:cNvSpPr>
              <p:nvPr/>
            </p:nvSpPr>
            <p:spPr bwMode="auto">
              <a:xfrm flipV="1">
                <a:off x="3094" y="3316"/>
                <a:ext cx="2" cy="4"/>
              </a:xfrm>
              <a:prstGeom prst="line">
                <a:avLst/>
              </a:prstGeom>
              <a:noFill/>
              <a:ln w="15875">
                <a:solidFill>
                  <a:srgbClr val="000000"/>
                </a:solidFill>
                <a:round/>
                <a:headEnd/>
                <a:tailEnd/>
              </a:ln>
            </p:spPr>
            <p:txBody>
              <a:bodyPr/>
              <a:lstStyle/>
              <a:p>
                <a:endParaRPr lang="en-US"/>
              </a:p>
            </p:txBody>
          </p:sp>
          <p:sp>
            <p:nvSpPr>
              <p:cNvPr id="58438" name="Line 70"/>
              <p:cNvSpPr>
                <a:spLocks noChangeShapeType="1"/>
              </p:cNvSpPr>
              <p:nvPr/>
            </p:nvSpPr>
            <p:spPr bwMode="auto">
              <a:xfrm flipV="1">
                <a:off x="3096" y="3306"/>
                <a:ext cx="8" cy="10"/>
              </a:xfrm>
              <a:prstGeom prst="line">
                <a:avLst/>
              </a:prstGeom>
              <a:noFill/>
              <a:ln w="15875">
                <a:solidFill>
                  <a:srgbClr val="000000"/>
                </a:solidFill>
                <a:round/>
                <a:headEnd/>
                <a:tailEnd/>
              </a:ln>
            </p:spPr>
            <p:txBody>
              <a:bodyPr/>
              <a:lstStyle/>
              <a:p>
                <a:endParaRPr lang="en-US"/>
              </a:p>
            </p:txBody>
          </p:sp>
          <p:sp>
            <p:nvSpPr>
              <p:cNvPr id="58439" name="Line 71"/>
              <p:cNvSpPr>
                <a:spLocks noChangeShapeType="1"/>
              </p:cNvSpPr>
              <p:nvPr/>
            </p:nvSpPr>
            <p:spPr bwMode="auto">
              <a:xfrm flipV="1">
                <a:off x="3114" y="3288"/>
                <a:ext cx="4" cy="6"/>
              </a:xfrm>
              <a:prstGeom prst="line">
                <a:avLst/>
              </a:prstGeom>
              <a:noFill/>
              <a:ln w="15875">
                <a:solidFill>
                  <a:srgbClr val="000000"/>
                </a:solidFill>
                <a:round/>
                <a:headEnd/>
                <a:tailEnd/>
              </a:ln>
            </p:spPr>
            <p:txBody>
              <a:bodyPr/>
              <a:lstStyle/>
              <a:p>
                <a:endParaRPr lang="en-US"/>
              </a:p>
            </p:txBody>
          </p:sp>
          <p:sp>
            <p:nvSpPr>
              <p:cNvPr id="58440" name="Line 72"/>
              <p:cNvSpPr>
                <a:spLocks noChangeShapeType="1"/>
              </p:cNvSpPr>
              <p:nvPr/>
            </p:nvSpPr>
            <p:spPr bwMode="auto">
              <a:xfrm flipV="1">
                <a:off x="3118" y="3280"/>
                <a:ext cx="4" cy="8"/>
              </a:xfrm>
              <a:prstGeom prst="line">
                <a:avLst/>
              </a:prstGeom>
              <a:noFill/>
              <a:ln w="15875">
                <a:solidFill>
                  <a:srgbClr val="000000"/>
                </a:solidFill>
                <a:round/>
                <a:headEnd/>
                <a:tailEnd/>
              </a:ln>
            </p:spPr>
            <p:txBody>
              <a:bodyPr/>
              <a:lstStyle/>
              <a:p>
                <a:endParaRPr lang="en-US"/>
              </a:p>
            </p:txBody>
          </p:sp>
          <p:sp>
            <p:nvSpPr>
              <p:cNvPr id="58441" name="Line 73"/>
              <p:cNvSpPr>
                <a:spLocks noChangeShapeType="1"/>
              </p:cNvSpPr>
              <p:nvPr/>
            </p:nvSpPr>
            <p:spPr bwMode="auto">
              <a:xfrm flipV="1">
                <a:off x="3130" y="3256"/>
                <a:ext cx="6" cy="10"/>
              </a:xfrm>
              <a:prstGeom prst="line">
                <a:avLst/>
              </a:prstGeom>
              <a:noFill/>
              <a:ln w="15875">
                <a:solidFill>
                  <a:srgbClr val="000000"/>
                </a:solidFill>
                <a:round/>
                <a:headEnd/>
                <a:tailEnd/>
              </a:ln>
            </p:spPr>
            <p:txBody>
              <a:bodyPr/>
              <a:lstStyle/>
              <a:p>
                <a:endParaRPr lang="en-US"/>
              </a:p>
            </p:txBody>
          </p:sp>
          <p:sp>
            <p:nvSpPr>
              <p:cNvPr id="58442" name="Line 74"/>
              <p:cNvSpPr>
                <a:spLocks noChangeShapeType="1"/>
              </p:cNvSpPr>
              <p:nvPr/>
            </p:nvSpPr>
            <p:spPr bwMode="auto">
              <a:xfrm flipV="1">
                <a:off x="3136" y="3254"/>
                <a:ext cx="2" cy="2"/>
              </a:xfrm>
              <a:prstGeom prst="line">
                <a:avLst/>
              </a:prstGeom>
              <a:noFill/>
              <a:ln w="15875">
                <a:solidFill>
                  <a:srgbClr val="000000"/>
                </a:solidFill>
                <a:round/>
                <a:headEnd/>
                <a:tailEnd/>
              </a:ln>
            </p:spPr>
            <p:txBody>
              <a:bodyPr/>
              <a:lstStyle/>
              <a:p>
                <a:endParaRPr lang="en-US"/>
              </a:p>
            </p:txBody>
          </p:sp>
          <p:sp>
            <p:nvSpPr>
              <p:cNvPr id="58443" name="Line 75"/>
              <p:cNvSpPr>
                <a:spLocks noChangeShapeType="1"/>
              </p:cNvSpPr>
              <p:nvPr/>
            </p:nvSpPr>
            <p:spPr bwMode="auto">
              <a:xfrm flipV="1">
                <a:off x="3146" y="3226"/>
                <a:ext cx="8" cy="14"/>
              </a:xfrm>
              <a:prstGeom prst="line">
                <a:avLst/>
              </a:prstGeom>
              <a:noFill/>
              <a:ln w="15875">
                <a:solidFill>
                  <a:srgbClr val="000000"/>
                </a:solidFill>
                <a:round/>
                <a:headEnd/>
                <a:tailEnd/>
              </a:ln>
            </p:spPr>
            <p:txBody>
              <a:bodyPr/>
              <a:lstStyle/>
              <a:p>
                <a:endParaRPr lang="en-US"/>
              </a:p>
            </p:txBody>
          </p:sp>
          <p:sp>
            <p:nvSpPr>
              <p:cNvPr id="58444" name="Line 76"/>
              <p:cNvSpPr>
                <a:spLocks noChangeShapeType="1"/>
              </p:cNvSpPr>
              <p:nvPr/>
            </p:nvSpPr>
            <p:spPr bwMode="auto">
              <a:xfrm flipV="1">
                <a:off x="3162" y="3198"/>
                <a:ext cx="8" cy="14"/>
              </a:xfrm>
              <a:prstGeom prst="line">
                <a:avLst/>
              </a:prstGeom>
              <a:noFill/>
              <a:ln w="15875">
                <a:solidFill>
                  <a:srgbClr val="000000"/>
                </a:solidFill>
                <a:round/>
                <a:headEnd/>
                <a:tailEnd/>
              </a:ln>
            </p:spPr>
            <p:txBody>
              <a:bodyPr/>
              <a:lstStyle/>
              <a:p>
                <a:endParaRPr lang="en-US"/>
              </a:p>
            </p:txBody>
          </p:sp>
          <p:sp>
            <p:nvSpPr>
              <p:cNvPr id="58445" name="Line 77"/>
              <p:cNvSpPr>
                <a:spLocks noChangeShapeType="1"/>
              </p:cNvSpPr>
              <p:nvPr/>
            </p:nvSpPr>
            <p:spPr bwMode="auto">
              <a:xfrm flipV="1">
                <a:off x="3178" y="3170"/>
                <a:ext cx="8" cy="14"/>
              </a:xfrm>
              <a:prstGeom prst="line">
                <a:avLst/>
              </a:prstGeom>
              <a:noFill/>
              <a:ln w="15875">
                <a:solidFill>
                  <a:srgbClr val="000000"/>
                </a:solidFill>
                <a:round/>
                <a:headEnd/>
                <a:tailEnd/>
              </a:ln>
            </p:spPr>
            <p:txBody>
              <a:bodyPr/>
              <a:lstStyle/>
              <a:p>
                <a:endParaRPr lang="en-US"/>
              </a:p>
            </p:txBody>
          </p:sp>
          <p:sp>
            <p:nvSpPr>
              <p:cNvPr id="58446" name="Line 78"/>
              <p:cNvSpPr>
                <a:spLocks noChangeShapeType="1"/>
              </p:cNvSpPr>
              <p:nvPr/>
            </p:nvSpPr>
            <p:spPr bwMode="auto">
              <a:xfrm flipV="1">
                <a:off x="3194" y="3148"/>
                <a:ext cx="6" cy="8"/>
              </a:xfrm>
              <a:prstGeom prst="line">
                <a:avLst/>
              </a:prstGeom>
              <a:noFill/>
              <a:ln w="15875">
                <a:solidFill>
                  <a:srgbClr val="000000"/>
                </a:solidFill>
                <a:round/>
                <a:headEnd/>
                <a:tailEnd/>
              </a:ln>
            </p:spPr>
            <p:txBody>
              <a:bodyPr/>
              <a:lstStyle/>
              <a:p>
                <a:endParaRPr lang="en-US"/>
              </a:p>
            </p:txBody>
          </p:sp>
          <p:sp>
            <p:nvSpPr>
              <p:cNvPr id="58447" name="Line 79"/>
              <p:cNvSpPr>
                <a:spLocks noChangeShapeType="1"/>
              </p:cNvSpPr>
              <p:nvPr/>
            </p:nvSpPr>
            <p:spPr bwMode="auto">
              <a:xfrm flipV="1">
                <a:off x="3200" y="3142"/>
                <a:ext cx="2" cy="6"/>
              </a:xfrm>
              <a:prstGeom prst="line">
                <a:avLst/>
              </a:prstGeom>
              <a:noFill/>
              <a:ln w="15875">
                <a:solidFill>
                  <a:srgbClr val="000000"/>
                </a:solidFill>
                <a:round/>
                <a:headEnd/>
                <a:tailEnd/>
              </a:ln>
            </p:spPr>
            <p:txBody>
              <a:bodyPr/>
              <a:lstStyle/>
              <a:p>
                <a:endParaRPr lang="en-US"/>
              </a:p>
            </p:txBody>
          </p:sp>
          <p:sp>
            <p:nvSpPr>
              <p:cNvPr id="58448" name="Line 80"/>
              <p:cNvSpPr>
                <a:spLocks noChangeShapeType="1"/>
              </p:cNvSpPr>
              <p:nvPr/>
            </p:nvSpPr>
            <p:spPr bwMode="auto">
              <a:xfrm flipV="1">
                <a:off x="3208" y="3114"/>
                <a:ext cx="8" cy="14"/>
              </a:xfrm>
              <a:prstGeom prst="line">
                <a:avLst/>
              </a:prstGeom>
              <a:noFill/>
              <a:ln w="15875">
                <a:solidFill>
                  <a:srgbClr val="000000"/>
                </a:solidFill>
                <a:round/>
                <a:headEnd/>
                <a:tailEnd/>
              </a:ln>
            </p:spPr>
            <p:txBody>
              <a:bodyPr/>
              <a:lstStyle/>
              <a:p>
                <a:endParaRPr lang="en-US"/>
              </a:p>
            </p:txBody>
          </p:sp>
          <p:sp>
            <p:nvSpPr>
              <p:cNvPr id="58449" name="Line 81"/>
              <p:cNvSpPr>
                <a:spLocks noChangeShapeType="1"/>
              </p:cNvSpPr>
              <p:nvPr/>
            </p:nvSpPr>
            <p:spPr bwMode="auto">
              <a:xfrm flipV="1">
                <a:off x="3222" y="3084"/>
                <a:ext cx="8" cy="16"/>
              </a:xfrm>
              <a:prstGeom prst="line">
                <a:avLst/>
              </a:prstGeom>
              <a:noFill/>
              <a:ln w="15875">
                <a:solidFill>
                  <a:srgbClr val="000000"/>
                </a:solidFill>
                <a:round/>
                <a:headEnd/>
                <a:tailEnd/>
              </a:ln>
            </p:spPr>
            <p:txBody>
              <a:bodyPr/>
              <a:lstStyle/>
              <a:p>
                <a:endParaRPr lang="en-US"/>
              </a:p>
            </p:txBody>
          </p:sp>
          <p:sp>
            <p:nvSpPr>
              <p:cNvPr id="58450" name="Line 82"/>
              <p:cNvSpPr>
                <a:spLocks noChangeShapeType="1"/>
              </p:cNvSpPr>
              <p:nvPr/>
            </p:nvSpPr>
            <p:spPr bwMode="auto">
              <a:xfrm flipV="1">
                <a:off x="3238" y="3066"/>
                <a:ext cx="2" cy="4"/>
              </a:xfrm>
              <a:prstGeom prst="line">
                <a:avLst/>
              </a:prstGeom>
              <a:noFill/>
              <a:ln w="15875">
                <a:solidFill>
                  <a:srgbClr val="000000"/>
                </a:solidFill>
                <a:round/>
                <a:headEnd/>
                <a:tailEnd/>
              </a:ln>
            </p:spPr>
            <p:txBody>
              <a:bodyPr/>
              <a:lstStyle/>
              <a:p>
                <a:endParaRPr lang="en-US"/>
              </a:p>
            </p:txBody>
          </p:sp>
          <p:sp>
            <p:nvSpPr>
              <p:cNvPr id="58451" name="Line 83"/>
              <p:cNvSpPr>
                <a:spLocks noChangeShapeType="1"/>
              </p:cNvSpPr>
              <p:nvPr/>
            </p:nvSpPr>
            <p:spPr bwMode="auto">
              <a:xfrm flipV="1">
                <a:off x="3240" y="3056"/>
                <a:ext cx="4" cy="10"/>
              </a:xfrm>
              <a:prstGeom prst="line">
                <a:avLst/>
              </a:prstGeom>
              <a:noFill/>
              <a:ln w="15875">
                <a:solidFill>
                  <a:srgbClr val="000000"/>
                </a:solidFill>
                <a:round/>
                <a:headEnd/>
                <a:tailEnd/>
              </a:ln>
            </p:spPr>
            <p:txBody>
              <a:bodyPr/>
              <a:lstStyle/>
              <a:p>
                <a:endParaRPr lang="en-US"/>
              </a:p>
            </p:txBody>
          </p:sp>
          <p:sp>
            <p:nvSpPr>
              <p:cNvPr id="58452" name="Line 84"/>
              <p:cNvSpPr>
                <a:spLocks noChangeShapeType="1"/>
              </p:cNvSpPr>
              <p:nvPr/>
            </p:nvSpPr>
            <p:spPr bwMode="auto">
              <a:xfrm flipV="1">
                <a:off x="3252" y="3028"/>
                <a:ext cx="8" cy="14"/>
              </a:xfrm>
              <a:prstGeom prst="line">
                <a:avLst/>
              </a:prstGeom>
              <a:noFill/>
              <a:ln w="15875">
                <a:solidFill>
                  <a:srgbClr val="000000"/>
                </a:solidFill>
                <a:round/>
                <a:headEnd/>
                <a:tailEnd/>
              </a:ln>
            </p:spPr>
            <p:txBody>
              <a:bodyPr/>
              <a:lstStyle/>
              <a:p>
                <a:endParaRPr lang="en-US"/>
              </a:p>
            </p:txBody>
          </p:sp>
          <p:sp>
            <p:nvSpPr>
              <p:cNvPr id="58453" name="Line 85"/>
              <p:cNvSpPr>
                <a:spLocks noChangeShapeType="1"/>
              </p:cNvSpPr>
              <p:nvPr/>
            </p:nvSpPr>
            <p:spPr bwMode="auto">
              <a:xfrm flipV="1">
                <a:off x="3266" y="2998"/>
                <a:ext cx="6" cy="16"/>
              </a:xfrm>
              <a:prstGeom prst="line">
                <a:avLst/>
              </a:prstGeom>
              <a:noFill/>
              <a:ln w="15875">
                <a:solidFill>
                  <a:srgbClr val="000000"/>
                </a:solidFill>
                <a:round/>
                <a:headEnd/>
                <a:tailEnd/>
              </a:ln>
            </p:spPr>
            <p:txBody>
              <a:bodyPr/>
              <a:lstStyle/>
              <a:p>
                <a:endParaRPr lang="en-US"/>
              </a:p>
            </p:txBody>
          </p:sp>
          <p:sp>
            <p:nvSpPr>
              <p:cNvPr id="58454" name="Line 86"/>
              <p:cNvSpPr>
                <a:spLocks noChangeShapeType="1"/>
              </p:cNvSpPr>
              <p:nvPr/>
            </p:nvSpPr>
            <p:spPr bwMode="auto">
              <a:xfrm flipV="1">
                <a:off x="3278" y="2976"/>
                <a:ext cx="4" cy="8"/>
              </a:xfrm>
              <a:prstGeom prst="line">
                <a:avLst/>
              </a:prstGeom>
              <a:noFill/>
              <a:ln w="15875">
                <a:solidFill>
                  <a:srgbClr val="000000"/>
                </a:solidFill>
                <a:round/>
                <a:headEnd/>
                <a:tailEnd/>
              </a:ln>
            </p:spPr>
            <p:txBody>
              <a:bodyPr/>
              <a:lstStyle/>
              <a:p>
                <a:endParaRPr lang="en-US"/>
              </a:p>
            </p:txBody>
          </p:sp>
          <p:sp>
            <p:nvSpPr>
              <p:cNvPr id="58455" name="Line 87"/>
              <p:cNvSpPr>
                <a:spLocks noChangeShapeType="1"/>
              </p:cNvSpPr>
              <p:nvPr/>
            </p:nvSpPr>
            <p:spPr bwMode="auto">
              <a:xfrm flipV="1">
                <a:off x="3282" y="2970"/>
                <a:ext cx="4" cy="6"/>
              </a:xfrm>
              <a:prstGeom prst="line">
                <a:avLst/>
              </a:prstGeom>
              <a:noFill/>
              <a:ln w="15875">
                <a:solidFill>
                  <a:srgbClr val="000000"/>
                </a:solidFill>
                <a:round/>
                <a:headEnd/>
                <a:tailEnd/>
              </a:ln>
            </p:spPr>
            <p:txBody>
              <a:bodyPr/>
              <a:lstStyle/>
              <a:p>
                <a:endParaRPr lang="en-US"/>
              </a:p>
            </p:txBody>
          </p:sp>
          <p:sp>
            <p:nvSpPr>
              <p:cNvPr id="58456" name="Line 88"/>
              <p:cNvSpPr>
                <a:spLocks noChangeShapeType="1"/>
              </p:cNvSpPr>
              <p:nvPr/>
            </p:nvSpPr>
            <p:spPr bwMode="auto">
              <a:xfrm flipV="1">
                <a:off x="3292" y="2940"/>
                <a:ext cx="6" cy="16"/>
              </a:xfrm>
              <a:prstGeom prst="line">
                <a:avLst/>
              </a:prstGeom>
              <a:noFill/>
              <a:ln w="15875">
                <a:solidFill>
                  <a:srgbClr val="000000"/>
                </a:solidFill>
                <a:round/>
                <a:headEnd/>
                <a:tailEnd/>
              </a:ln>
            </p:spPr>
            <p:txBody>
              <a:bodyPr/>
              <a:lstStyle/>
              <a:p>
                <a:endParaRPr lang="en-US"/>
              </a:p>
            </p:txBody>
          </p:sp>
          <p:sp>
            <p:nvSpPr>
              <p:cNvPr id="58457" name="Line 89"/>
              <p:cNvSpPr>
                <a:spLocks noChangeShapeType="1"/>
              </p:cNvSpPr>
              <p:nvPr/>
            </p:nvSpPr>
            <p:spPr bwMode="auto">
              <a:xfrm flipV="1">
                <a:off x="3306" y="2912"/>
                <a:ext cx="6" cy="14"/>
              </a:xfrm>
              <a:prstGeom prst="line">
                <a:avLst/>
              </a:prstGeom>
              <a:noFill/>
              <a:ln w="15875">
                <a:solidFill>
                  <a:srgbClr val="000000"/>
                </a:solidFill>
                <a:round/>
                <a:headEnd/>
                <a:tailEnd/>
              </a:ln>
            </p:spPr>
            <p:txBody>
              <a:bodyPr/>
              <a:lstStyle/>
              <a:p>
                <a:endParaRPr lang="en-US"/>
              </a:p>
            </p:txBody>
          </p:sp>
          <p:sp>
            <p:nvSpPr>
              <p:cNvPr id="58458" name="Line 90"/>
              <p:cNvSpPr>
                <a:spLocks noChangeShapeType="1"/>
              </p:cNvSpPr>
              <p:nvPr/>
            </p:nvSpPr>
            <p:spPr bwMode="auto">
              <a:xfrm flipV="1">
                <a:off x="3316" y="2882"/>
                <a:ext cx="6" cy="14"/>
              </a:xfrm>
              <a:prstGeom prst="line">
                <a:avLst/>
              </a:prstGeom>
              <a:noFill/>
              <a:ln w="15875">
                <a:solidFill>
                  <a:srgbClr val="000000"/>
                </a:solidFill>
                <a:round/>
                <a:headEnd/>
                <a:tailEnd/>
              </a:ln>
            </p:spPr>
            <p:txBody>
              <a:bodyPr/>
              <a:lstStyle/>
              <a:p>
                <a:endParaRPr lang="en-US"/>
              </a:p>
            </p:txBody>
          </p:sp>
          <p:sp>
            <p:nvSpPr>
              <p:cNvPr id="58459" name="Line 91"/>
              <p:cNvSpPr>
                <a:spLocks noChangeShapeType="1"/>
              </p:cNvSpPr>
              <p:nvPr/>
            </p:nvSpPr>
            <p:spPr bwMode="auto">
              <a:xfrm>
                <a:off x="3322" y="2882"/>
                <a:ext cx="1" cy="1"/>
              </a:xfrm>
              <a:prstGeom prst="line">
                <a:avLst/>
              </a:prstGeom>
              <a:noFill/>
              <a:ln w="12700">
                <a:solidFill>
                  <a:srgbClr val="000000"/>
                </a:solidFill>
                <a:round/>
                <a:headEnd/>
                <a:tailEnd/>
              </a:ln>
            </p:spPr>
            <p:txBody>
              <a:bodyPr/>
              <a:lstStyle/>
              <a:p>
                <a:endParaRPr lang="en-US"/>
              </a:p>
            </p:txBody>
          </p:sp>
          <p:sp>
            <p:nvSpPr>
              <p:cNvPr id="58460" name="Line 92"/>
              <p:cNvSpPr>
                <a:spLocks noChangeShapeType="1"/>
              </p:cNvSpPr>
              <p:nvPr/>
            </p:nvSpPr>
            <p:spPr bwMode="auto">
              <a:xfrm flipV="1">
                <a:off x="3330" y="2852"/>
                <a:ext cx="6" cy="14"/>
              </a:xfrm>
              <a:prstGeom prst="line">
                <a:avLst/>
              </a:prstGeom>
              <a:noFill/>
              <a:ln w="15875">
                <a:solidFill>
                  <a:srgbClr val="000000"/>
                </a:solidFill>
                <a:round/>
                <a:headEnd/>
                <a:tailEnd/>
              </a:ln>
            </p:spPr>
            <p:txBody>
              <a:bodyPr/>
              <a:lstStyle/>
              <a:p>
                <a:endParaRPr lang="en-US"/>
              </a:p>
            </p:txBody>
          </p:sp>
          <p:sp>
            <p:nvSpPr>
              <p:cNvPr id="58461" name="Line 93"/>
              <p:cNvSpPr>
                <a:spLocks noChangeShapeType="1"/>
              </p:cNvSpPr>
              <p:nvPr/>
            </p:nvSpPr>
            <p:spPr bwMode="auto">
              <a:xfrm flipV="1">
                <a:off x="3342" y="2834"/>
                <a:ext cx="2" cy="4"/>
              </a:xfrm>
              <a:prstGeom prst="line">
                <a:avLst/>
              </a:prstGeom>
              <a:noFill/>
              <a:ln w="15875">
                <a:solidFill>
                  <a:srgbClr val="000000"/>
                </a:solidFill>
                <a:round/>
                <a:headEnd/>
                <a:tailEnd/>
              </a:ln>
            </p:spPr>
            <p:txBody>
              <a:bodyPr/>
              <a:lstStyle/>
              <a:p>
                <a:endParaRPr lang="en-US"/>
              </a:p>
            </p:txBody>
          </p:sp>
          <p:sp>
            <p:nvSpPr>
              <p:cNvPr id="58462" name="Line 94"/>
              <p:cNvSpPr>
                <a:spLocks noChangeShapeType="1"/>
              </p:cNvSpPr>
              <p:nvPr/>
            </p:nvSpPr>
            <p:spPr bwMode="auto">
              <a:xfrm flipV="1">
                <a:off x="3344" y="2822"/>
                <a:ext cx="4" cy="12"/>
              </a:xfrm>
              <a:prstGeom prst="line">
                <a:avLst/>
              </a:prstGeom>
              <a:noFill/>
              <a:ln w="15875">
                <a:solidFill>
                  <a:srgbClr val="000000"/>
                </a:solidFill>
                <a:round/>
                <a:headEnd/>
                <a:tailEnd/>
              </a:ln>
            </p:spPr>
            <p:txBody>
              <a:bodyPr/>
              <a:lstStyle/>
              <a:p>
                <a:endParaRPr lang="en-US"/>
              </a:p>
            </p:txBody>
          </p:sp>
          <p:sp>
            <p:nvSpPr>
              <p:cNvPr id="58463" name="Line 95"/>
              <p:cNvSpPr>
                <a:spLocks noChangeShapeType="1"/>
              </p:cNvSpPr>
              <p:nvPr/>
            </p:nvSpPr>
            <p:spPr bwMode="auto">
              <a:xfrm flipV="1">
                <a:off x="3354" y="2794"/>
                <a:ext cx="6" cy="14"/>
              </a:xfrm>
              <a:prstGeom prst="line">
                <a:avLst/>
              </a:prstGeom>
              <a:noFill/>
              <a:ln w="15875">
                <a:solidFill>
                  <a:srgbClr val="000000"/>
                </a:solidFill>
                <a:round/>
                <a:headEnd/>
                <a:tailEnd/>
              </a:ln>
            </p:spPr>
            <p:txBody>
              <a:bodyPr/>
              <a:lstStyle/>
              <a:p>
                <a:endParaRPr lang="en-US"/>
              </a:p>
            </p:txBody>
          </p:sp>
          <p:sp>
            <p:nvSpPr>
              <p:cNvPr id="58464" name="Line 96"/>
              <p:cNvSpPr>
                <a:spLocks noChangeShapeType="1"/>
              </p:cNvSpPr>
              <p:nvPr/>
            </p:nvSpPr>
            <p:spPr bwMode="auto">
              <a:xfrm flipV="1">
                <a:off x="3368" y="2764"/>
                <a:ext cx="6" cy="14"/>
              </a:xfrm>
              <a:prstGeom prst="line">
                <a:avLst/>
              </a:prstGeom>
              <a:noFill/>
              <a:ln w="15875">
                <a:solidFill>
                  <a:srgbClr val="000000"/>
                </a:solidFill>
                <a:round/>
                <a:headEnd/>
                <a:tailEnd/>
              </a:ln>
            </p:spPr>
            <p:txBody>
              <a:bodyPr/>
              <a:lstStyle/>
              <a:p>
                <a:endParaRPr lang="en-US"/>
              </a:p>
            </p:txBody>
          </p:sp>
          <p:sp>
            <p:nvSpPr>
              <p:cNvPr id="58465" name="Line 97"/>
              <p:cNvSpPr>
                <a:spLocks noChangeShapeType="1"/>
              </p:cNvSpPr>
              <p:nvPr/>
            </p:nvSpPr>
            <p:spPr bwMode="auto">
              <a:xfrm flipV="1">
                <a:off x="3380" y="2736"/>
                <a:ext cx="6" cy="14"/>
              </a:xfrm>
              <a:prstGeom prst="line">
                <a:avLst/>
              </a:prstGeom>
              <a:noFill/>
              <a:ln w="15875">
                <a:solidFill>
                  <a:srgbClr val="000000"/>
                </a:solidFill>
                <a:round/>
                <a:headEnd/>
                <a:tailEnd/>
              </a:ln>
            </p:spPr>
            <p:txBody>
              <a:bodyPr/>
              <a:lstStyle/>
              <a:p>
                <a:endParaRPr lang="en-US"/>
              </a:p>
            </p:txBody>
          </p:sp>
          <p:sp>
            <p:nvSpPr>
              <p:cNvPr id="58466" name="Line 98"/>
              <p:cNvSpPr>
                <a:spLocks noChangeShapeType="1"/>
              </p:cNvSpPr>
              <p:nvPr/>
            </p:nvSpPr>
            <p:spPr bwMode="auto">
              <a:xfrm flipV="1">
                <a:off x="3386" y="2734"/>
                <a:ext cx="1" cy="2"/>
              </a:xfrm>
              <a:prstGeom prst="line">
                <a:avLst/>
              </a:prstGeom>
              <a:noFill/>
              <a:ln w="12700">
                <a:solidFill>
                  <a:srgbClr val="000000"/>
                </a:solidFill>
                <a:round/>
                <a:headEnd/>
                <a:tailEnd/>
              </a:ln>
            </p:spPr>
            <p:txBody>
              <a:bodyPr/>
              <a:lstStyle/>
              <a:p>
                <a:endParaRPr lang="en-US"/>
              </a:p>
            </p:txBody>
          </p:sp>
          <p:sp>
            <p:nvSpPr>
              <p:cNvPr id="58467" name="Line 99"/>
              <p:cNvSpPr>
                <a:spLocks noChangeShapeType="1"/>
              </p:cNvSpPr>
              <p:nvPr/>
            </p:nvSpPr>
            <p:spPr bwMode="auto">
              <a:xfrm flipV="1">
                <a:off x="3394" y="2706"/>
                <a:ext cx="6" cy="14"/>
              </a:xfrm>
              <a:prstGeom prst="line">
                <a:avLst/>
              </a:prstGeom>
              <a:noFill/>
              <a:ln w="15875">
                <a:solidFill>
                  <a:srgbClr val="000000"/>
                </a:solidFill>
                <a:round/>
                <a:headEnd/>
                <a:tailEnd/>
              </a:ln>
            </p:spPr>
            <p:txBody>
              <a:bodyPr/>
              <a:lstStyle/>
              <a:p>
                <a:endParaRPr lang="en-US"/>
              </a:p>
            </p:txBody>
          </p:sp>
          <p:sp>
            <p:nvSpPr>
              <p:cNvPr id="58468" name="Line 100"/>
              <p:cNvSpPr>
                <a:spLocks noChangeShapeType="1"/>
              </p:cNvSpPr>
              <p:nvPr/>
            </p:nvSpPr>
            <p:spPr bwMode="auto">
              <a:xfrm flipV="1">
                <a:off x="3406" y="2688"/>
                <a:ext cx="2" cy="2"/>
              </a:xfrm>
              <a:prstGeom prst="line">
                <a:avLst/>
              </a:prstGeom>
              <a:noFill/>
              <a:ln w="15875">
                <a:solidFill>
                  <a:srgbClr val="000000"/>
                </a:solidFill>
                <a:round/>
                <a:headEnd/>
                <a:tailEnd/>
              </a:ln>
            </p:spPr>
            <p:txBody>
              <a:bodyPr/>
              <a:lstStyle/>
              <a:p>
                <a:endParaRPr lang="en-US"/>
              </a:p>
            </p:txBody>
          </p:sp>
          <p:sp>
            <p:nvSpPr>
              <p:cNvPr id="58469" name="Line 101"/>
              <p:cNvSpPr>
                <a:spLocks noChangeShapeType="1"/>
              </p:cNvSpPr>
              <p:nvPr/>
            </p:nvSpPr>
            <p:spPr bwMode="auto">
              <a:xfrm flipV="1">
                <a:off x="3408" y="2676"/>
                <a:ext cx="4" cy="12"/>
              </a:xfrm>
              <a:prstGeom prst="line">
                <a:avLst/>
              </a:prstGeom>
              <a:noFill/>
              <a:ln w="15875">
                <a:solidFill>
                  <a:srgbClr val="000000"/>
                </a:solidFill>
                <a:round/>
                <a:headEnd/>
                <a:tailEnd/>
              </a:ln>
            </p:spPr>
            <p:txBody>
              <a:bodyPr/>
              <a:lstStyle/>
              <a:p>
                <a:endParaRPr lang="en-US"/>
              </a:p>
            </p:txBody>
          </p:sp>
          <p:sp>
            <p:nvSpPr>
              <p:cNvPr id="58470" name="Line 102"/>
              <p:cNvSpPr>
                <a:spLocks noChangeShapeType="1"/>
              </p:cNvSpPr>
              <p:nvPr/>
            </p:nvSpPr>
            <p:spPr bwMode="auto">
              <a:xfrm flipV="1">
                <a:off x="3420" y="2646"/>
                <a:ext cx="6" cy="16"/>
              </a:xfrm>
              <a:prstGeom prst="line">
                <a:avLst/>
              </a:prstGeom>
              <a:noFill/>
              <a:ln w="15875">
                <a:solidFill>
                  <a:srgbClr val="000000"/>
                </a:solidFill>
                <a:round/>
                <a:headEnd/>
                <a:tailEnd/>
              </a:ln>
            </p:spPr>
            <p:txBody>
              <a:bodyPr/>
              <a:lstStyle/>
              <a:p>
                <a:endParaRPr lang="en-US"/>
              </a:p>
            </p:txBody>
          </p:sp>
          <p:sp>
            <p:nvSpPr>
              <p:cNvPr id="58471" name="Line 103"/>
              <p:cNvSpPr>
                <a:spLocks noChangeShapeType="1"/>
              </p:cNvSpPr>
              <p:nvPr/>
            </p:nvSpPr>
            <p:spPr bwMode="auto">
              <a:xfrm flipV="1">
                <a:off x="3432" y="2618"/>
                <a:ext cx="6" cy="14"/>
              </a:xfrm>
              <a:prstGeom prst="line">
                <a:avLst/>
              </a:prstGeom>
              <a:noFill/>
              <a:ln w="15875">
                <a:solidFill>
                  <a:srgbClr val="000000"/>
                </a:solidFill>
                <a:round/>
                <a:headEnd/>
                <a:tailEnd/>
              </a:ln>
            </p:spPr>
            <p:txBody>
              <a:bodyPr/>
              <a:lstStyle/>
              <a:p>
                <a:endParaRPr lang="en-US"/>
              </a:p>
            </p:txBody>
          </p:sp>
          <p:sp>
            <p:nvSpPr>
              <p:cNvPr id="58472" name="Line 104"/>
              <p:cNvSpPr>
                <a:spLocks noChangeShapeType="1"/>
              </p:cNvSpPr>
              <p:nvPr/>
            </p:nvSpPr>
            <p:spPr bwMode="auto">
              <a:xfrm flipV="1">
                <a:off x="3444" y="2592"/>
                <a:ext cx="6" cy="10"/>
              </a:xfrm>
              <a:prstGeom prst="line">
                <a:avLst/>
              </a:prstGeom>
              <a:noFill/>
              <a:ln w="15875">
                <a:solidFill>
                  <a:srgbClr val="000000"/>
                </a:solidFill>
                <a:round/>
                <a:headEnd/>
                <a:tailEnd/>
              </a:ln>
            </p:spPr>
            <p:txBody>
              <a:bodyPr/>
              <a:lstStyle/>
              <a:p>
                <a:endParaRPr lang="en-US"/>
              </a:p>
            </p:txBody>
          </p:sp>
          <p:sp>
            <p:nvSpPr>
              <p:cNvPr id="58473" name="Line 105"/>
              <p:cNvSpPr>
                <a:spLocks noChangeShapeType="1"/>
              </p:cNvSpPr>
              <p:nvPr/>
            </p:nvSpPr>
            <p:spPr bwMode="auto">
              <a:xfrm flipV="1">
                <a:off x="3450" y="2588"/>
                <a:ext cx="2" cy="4"/>
              </a:xfrm>
              <a:prstGeom prst="line">
                <a:avLst/>
              </a:prstGeom>
              <a:noFill/>
              <a:ln w="15875">
                <a:solidFill>
                  <a:srgbClr val="000000"/>
                </a:solidFill>
                <a:round/>
                <a:headEnd/>
                <a:tailEnd/>
              </a:ln>
            </p:spPr>
            <p:txBody>
              <a:bodyPr/>
              <a:lstStyle/>
              <a:p>
                <a:endParaRPr lang="en-US"/>
              </a:p>
            </p:txBody>
          </p:sp>
          <p:sp>
            <p:nvSpPr>
              <p:cNvPr id="58474" name="Line 106"/>
              <p:cNvSpPr>
                <a:spLocks noChangeShapeType="1"/>
              </p:cNvSpPr>
              <p:nvPr/>
            </p:nvSpPr>
            <p:spPr bwMode="auto">
              <a:xfrm flipV="1">
                <a:off x="3458" y="2558"/>
                <a:ext cx="6" cy="16"/>
              </a:xfrm>
              <a:prstGeom prst="line">
                <a:avLst/>
              </a:prstGeom>
              <a:noFill/>
              <a:ln w="15875">
                <a:solidFill>
                  <a:srgbClr val="000000"/>
                </a:solidFill>
                <a:round/>
                <a:headEnd/>
                <a:tailEnd/>
              </a:ln>
            </p:spPr>
            <p:txBody>
              <a:bodyPr/>
              <a:lstStyle/>
              <a:p>
                <a:endParaRPr lang="en-US"/>
              </a:p>
            </p:txBody>
          </p:sp>
          <p:sp>
            <p:nvSpPr>
              <p:cNvPr id="58475" name="Line 107"/>
              <p:cNvSpPr>
                <a:spLocks noChangeShapeType="1"/>
              </p:cNvSpPr>
              <p:nvPr/>
            </p:nvSpPr>
            <p:spPr bwMode="auto">
              <a:xfrm flipV="1">
                <a:off x="3470" y="2530"/>
                <a:ext cx="6" cy="14"/>
              </a:xfrm>
              <a:prstGeom prst="line">
                <a:avLst/>
              </a:prstGeom>
              <a:noFill/>
              <a:ln w="15875">
                <a:solidFill>
                  <a:srgbClr val="000000"/>
                </a:solidFill>
                <a:round/>
                <a:headEnd/>
                <a:tailEnd/>
              </a:ln>
            </p:spPr>
            <p:txBody>
              <a:bodyPr/>
              <a:lstStyle/>
              <a:p>
                <a:endParaRPr lang="en-US"/>
              </a:p>
            </p:txBody>
          </p:sp>
          <p:sp>
            <p:nvSpPr>
              <p:cNvPr id="58476" name="Line 108"/>
              <p:cNvSpPr>
                <a:spLocks noChangeShapeType="1"/>
              </p:cNvSpPr>
              <p:nvPr/>
            </p:nvSpPr>
            <p:spPr bwMode="auto">
              <a:xfrm flipV="1">
                <a:off x="3482" y="2500"/>
                <a:ext cx="8" cy="14"/>
              </a:xfrm>
              <a:prstGeom prst="line">
                <a:avLst/>
              </a:prstGeom>
              <a:noFill/>
              <a:ln w="15875">
                <a:solidFill>
                  <a:srgbClr val="000000"/>
                </a:solidFill>
                <a:round/>
                <a:headEnd/>
                <a:tailEnd/>
              </a:ln>
            </p:spPr>
            <p:txBody>
              <a:bodyPr/>
              <a:lstStyle/>
              <a:p>
                <a:endParaRPr lang="en-US"/>
              </a:p>
            </p:txBody>
          </p:sp>
          <p:sp>
            <p:nvSpPr>
              <p:cNvPr id="58477" name="Line 109"/>
              <p:cNvSpPr>
                <a:spLocks noChangeShapeType="1"/>
              </p:cNvSpPr>
              <p:nvPr/>
            </p:nvSpPr>
            <p:spPr bwMode="auto">
              <a:xfrm flipV="1">
                <a:off x="3496" y="2472"/>
                <a:ext cx="8" cy="14"/>
              </a:xfrm>
              <a:prstGeom prst="line">
                <a:avLst/>
              </a:prstGeom>
              <a:noFill/>
              <a:ln w="15875">
                <a:solidFill>
                  <a:srgbClr val="000000"/>
                </a:solidFill>
                <a:round/>
                <a:headEnd/>
                <a:tailEnd/>
              </a:ln>
            </p:spPr>
            <p:txBody>
              <a:bodyPr/>
              <a:lstStyle/>
              <a:p>
                <a:endParaRPr lang="en-US"/>
              </a:p>
            </p:txBody>
          </p:sp>
          <p:sp>
            <p:nvSpPr>
              <p:cNvPr id="58478" name="Line 110"/>
              <p:cNvSpPr>
                <a:spLocks noChangeShapeType="1"/>
              </p:cNvSpPr>
              <p:nvPr/>
            </p:nvSpPr>
            <p:spPr bwMode="auto">
              <a:xfrm flipV="1">
                <a:off x="3510" y="2442"/>
                <a:ext cx="8" cy="16"/>
              </a:xfrm>
              <a:prstGeom prst="line">
                <a:avLst/>
              </a:prstGeom>
              <a:noFill/>
              <a:ln w="15875">
                <a:solidFill>
                  <a:srgbClr val="000000"/>
                </a:solidFill>
                <a:round/>
                <a:headEnd/>
                <a:tailEnd/>
              </a:ln>
            </p:spPr>
            <p:txBody>
              <a:bodyPr/>
              <a:lstStyle/>
              <a:p>
                <a:endParaRPr lang="en-US"/>
              </a:p>
            </p:txBody>
          </p:sp>
          <p:sp>
            <p:nvSpPr>
              <p:cNvPr id="58479" name="Line 111"/>
              <p:cNvSpPr>
                <a:spLocks noChangeShapeType="1"/>
              </p:cNvSpPr>
              <p:nvPr/>
            </p:nvSpPr>
            <p:spPr bwMode="auto">
              <a:xfrm flipV="1">
                <a:off x="3524" y="2414"/>
                <a:ext cx="8" cy="14"/>
              </a:xfrm>
              <a:prstGeom prst="line">
                <a:avLst/>
              </a:prstGeom>
              <a:noFill/>
              <a:ln w="15875">
                <a:solidFill>
                  <a:srgbClr val="000000"/>
                </a:solidFill>
                <a:round/>
                <a:headEnd/>
                <a:tailEnd/>
              </a:ln>
            </p:spPr>
            <p:txBody>
              <a:bodyPr/>
              <a:lstStyle/>
              <a:p>
                <a:endParaRPr lang="en-US"/>
              </a:p>
            </p:txBody>
          </p:sp>
          <p:sp>
            <p:nvSpPr>
              <p:cNvPr id="58480" name="Line 112"/>
              <p:cNvSpPr>
                <a:spLocks noChangeShapeType="1"/>
              </p:cNvSpPr>
              <p:nvPr/>
            </p:nvSpPr>
            <p:spPr bwMode="auto">
              <a:xfrm flipV="1">
                <a:off x="3540" y="2386"/>
                <a:ext cx="6" cy="14"/>
              </a:xfrm>
              <a:prstGeom prst="line">
                <a:avLst/>
              </a:prstGeom>
              <a:noFill/>
              <a:ln w="15875">
                <a:solidFill>
                  <a:srgbClr val="000000"/>
                </a:solidFill>
                <a:round/>
                <a:headEnd/>
                <a:tailEnd/>
              </a:ln>
            </p:spPr>
            <p:txBody>
              <a:bodyPr/>
              <a:lstStyle/>
              <a:p>
                <a:endParaRPr lang="en-US"/>
              </a:p>
            </p:txBody>
          </p:sp>
          <p:sp>
            <p:nvSpPr>
              <p:cNvPr id="58481" name="Line 113"/>
              <p:cNvSpPr>
                <a:spLocks noChangeShapeType="1"/>
              </p:cNvSpPr>
              <p:nvPr/>
            </p:nvSpPr>
            <p:spPr bwMode="auto">
              <a:xfrm flipV="1">
                <a:off x="3554" y="2356"/>
                <a:ext cx="6" cy="16"/>
              </a:xfrm>
              <a:prstGeom prst="line">
                <a:avLst/>
              </a:prstGeom>
              <a:noFill/>
              <a:ln w="15875">
                <a:solidFill>
                  <a:srgbClr val="000000"/>
                </a:solidFill>
                <a:round/>
                <a:headEnd/>
                <a:tailEnd/>
              </a:ln>
            </p:spPr>
            <p:txBody>
              <a:bodyPr/>
              <a:lstStyle/>
              <a:p>
                <a:endParaRPr lang="en-US"/>
              </a:p>
            </p:txBody>
          </p:sp>
          <p:sp>
            <p:nvSpPr>
              <p:cNvPr id="58482" name="Line 114"/>
              <p:cNvSpPr>
                <a:spLocks noChangeShapeType="1"/>
              </p:cNvSpPr>
              <p:nvPr/>
            </p:nvSpPr>
            <p:spPr bwMode="auto">
              <a:xfrm flipV="1">
                <a:off x="3568" y="2334"/>
                <a:ext cx="4" cy="8"/>
              </a:xfrm>
              <a:prstGeom prst="line">
                <a:avLst/>
              </a:prstGeom>
              <a:noFill/>
              <a:ln w="15875">
                <a:solidFill>
                  <a:srgbClr val="000000"/>
                </a:solidFill>
                <a:round/>
                <a:headEnd/>
                <a:tailEnd/>
              </a:ln>
            </p:spPr>
            <p:txBody>
              <a:bodyPr/>
              <a:lstStyle/>
              <a:p>
                <a:endParaRPr lang="en-US"/>
              </a:p>
            </p:txBody>
          </p:sp>
          <p:sp>
            <p:nvSpPr>
              <p:cNvPr id="58483" name="Line 115"/>
              <p:cNvSpPr>
                <a:spLocks noChangeShapeType="1"/>
              </p:cNvSpPr>
              <p:nvPr/>
            </p:nvSpPr>
            <p:spPr bwMode="auto">
              <a:xfrm flipV="1">
                <a:off x="3572" y="2328"/>
                <a:ext cx="4" cy="6"/>
              </a:xfrm>
              <a:prstGeom prst="line">
                <a:avLst/>
              </a:prstGeom>
              <a:noFill/>
              <a:ln w="15875">
                <a:solidFill>
                  <a:srgbClr val="000000"/>
                </a:solidFill>
                <a:round/>
                <a:headEnd/>
                <a:tailEnd/>
              </a:ln>
            </p:spPr>
            <p:txBody>
              <a:bodyPr/>
              <a:lstStyle/>
              <a:p>
                <a:endParaRPr lang="en-US"/>
              </a:p>
            </p:txBody>
          </p:sp>
          <p:sp>
            <p:nvSpPr>
              <p:cNvPr id="58484" name="Line 116"/>
              <p:cNvSpPr>
                <a:spLocks noChangeShapeType="1"/>
              </p:cNvSpPr>
              <p:nvPr/>
            </p:nvSpPr>
            <p:spPr bwMode="auto">
              <a:xfrm flipV="1">
                <a:off x="3584" y="2300"/>
                <a:ext cx="8" cy="14"/>
              </a:xfrm>
              <a:prstGeom prst="line">
                <a:avLst/>
              </a:prstGeom>
              <a:noFill/>
              <a:ln w="15875">
                <a:solidFill>
                  <a:srgbClr val="000000"/>
                </a:solidFill>
                <a:round/>
                <a:headEnd/>
                <a:tailEnd/>
              </a:ln>
            </p:spPr>
            <p:txBody>
              <a:bodyPr/>
              <a:lstStyle/>
              <a:p>
                <a:endParaRPr lang="en-US"/>
              </a:p>
            </p:txBody>
          </p:sp>
          <p:sp>
            <p:nvSpPr>
              <p:cNvPr id="58485" name="Line 117"/>
              <p:cNvSpPr>
                <a:spLocks noChangeShapeType="1"/>
              </p:cNvSpPr>
              <p:nvPr/>
            </p:nvSpPr>
            <p:spPr bwMode="auto">
              <a:xfrm flipV="1">
                <a:off x="3598" y="2272"/>
                <a:ext cx="8" cy="14"/>
              </a:xfrm>
              <a:prstGeom prst="line">
                <a:avLst/>
              </a:prstGeom>
              <a:noFill/>
              <a:ln w="15875">
                <a:solidFill>
                  <a:srgbClr val="000000"/>
                </a:solidFill>
                <a:round/>
                <a:headEnd/>
                <a:tailEnd/>
              </a:ln>
            </p:spPr>
            <p:txBody>
              <a:bodyPr/>
              <a:lstStyle/>
              <a:p>
                <a:endParaRPr lang="en-US"/>
              </a:p>
            </p:txBody>
          </p:sp>
          <p:sp>
            <p:nvSpPr>
              <p:cNvPr id="58486" name="Line 118"/>
              <p:cNvSpPr>
                <a:spLocks noChangeShapeType="1"/>
              </p:cNvSpPr>
              <p:nvPr/>
            </p:nvSpPr>
            <p:spPr bwMode="auto">
              <a:xfrm>
                <a:off x="3614" y="2258"/>
                <a:ext cx="1" cy="1"/>
              </a:xfrm>
              <a:prstGeom prst="line">
                <a:avLst/>
              </a:prstGeom>
              <a:noFill/>
              <a:ln w="12700">
                <a:solidFill>
                  <a:srgbClr val="000000"/>
                </a:solidFill>
                <a:round/>
                <a:headEnd/>
                <a:tailEnd/>
              </a:ln>
            </p:spPr>
            <p:txBody>
              <a:bodyPr/>
              <a:lstStyle/>
              <a:p>
                <a:endParaRPr lang="en-US"/>
              </a:p>
            </p:txBody>
          </p:sp>
          <p:sp>
            <p:nvSpPr>
              <p:cNvPr id="58487" name="Line 119"/>
              <p:cNvSpPr>
                <a:spLocks noChangeShapeType="1"/>
              </p:cNvSpPr>
              <p:nvPr/>
            </p:nvSpPr>
            <p:spPr bwMode="auto">
              <a:xfrm flipV="1">
                <a:off x="3614" y="2246"/>
                <a:ext cx="8" cy="12"/>
              </a:xfrm>
              <a:prstGeom prst="line">
                <a:avLst/>
              </a:prstGeom>
              <a:noFill/>
              <a:ln w="15875">
                <a:solidFill>
                  <a:srgbClr val="000000"/>
                </a:solidFill>
                <a:round/>
                <a:headEnd/>
                <a:tailEnd/>
              </a:ln>
            </p:spPr>
            <p:txBody>
              <a:bodyPr/>
              <a:lstStyle/>
              <a:p>
                <a:endParaRPr lang="en-US"/>
              </a:p>
            </p:txBody>
          </p:sp>
          <p:sp>
            <p:nvSpPr>
              <p:cNvPr id="58488" name="Line 120"/>
              <p:cNvSpPr>
                <a:spLocks noChangeShapeType="1"/>
              </p:cNvSpPr>
              <p:nvPr/>
            </p:nvSpPr>
            <p:spPr bwMode="auto">
              <a:xfrm flipV="1">
                <a:off x="3632" y="2226"/>
                <a:ext cx="4" cy="6"/>
              </a:xfrm>
              <a:prstGeom prst="line">
                <a:avLst/>
              </a:prstGeom>
              <a:noFill/>
              <a:ln w="15875">
                <a:solidFill>
                  <a:srgbClr val="000000"/>
                </a:solidFill>
                <a:round/>
                <a:headEnd/>
                <a:tailEnd/>
              </a:ln>
            </p:spPr>
            <p:txBody>
              <a:bodyPr/>
              <a:lstStyle/>
              <a:p>
                <a:endParaRPr lang="en-US"/>
              </a:p>
            </p:txBody>
          </p:sp>
          <p:sp>
            <p:nvSpPr>
              <p:cNvPr id="58489" name="Line 121"/>
              <p:cNvSpPr>
                <a:spLocks noChangeShapeType="1"/>
              </p:cNvSpPr>
              <p:nvPr/>
            </p:nvSpPr>
            <p:spPr bwMode="auto">
              <a:xfrm flipV="1">
                <a:off x="3636" y="2218"/>
                <a:ext cx="4" cy="8"/>
              </a:xfrm>
              <a:prstGeom prst="line">
                <a:avLst/>
              </a:prstGeom>
              <a:noFill/>
              <a:ln w="15875">
                <a:solidFill>
                  <a:srgbClr val="000000"/>
                </a:solidFill>
                <a:round/>
                <a:headEnd/>
                <a:tailEnd/>
              </a:ln>
            </p:spPr>
            <p:txBody>
              <a:bodyPr/>
              <a:lstStyle/>
              <a:p>
                <a:endParaRPr lang="en-US"/>
              </a:p>
            </p:txBody>
          </p:sp>
          <p:sp>
            <p:nvSpPr>
              <p:cNvPr id="58490" name="Line 122"/>
              <p:cNvSpPr>
                <a:spLocks noChangeShapeType="1"/>
              </p:cNvSpPr>
              <p:nvPr/>
            </p:nvSpPr>
            <p:spPr bwMode="auto">
              <a:xfrm flipV="1">
                <a:off x="3648" y="2194"/>
                <a:ext cx="6" cy="10"/>
              </a:xfrm>
              <a:prstGeom prst="line">
                <a:avLst/>
              </a:prstGeom>
              <a:noFill/>
              <a:ln w="15875">
                <a:solidFill>
                  <a:srgbClr val="000000"/>
                </a:solidFill>
                <a:round/>
                <a:headEnd/>
                <a:tailEnd/>
              </a:ln>
            </p:spPr>
            <p:txBody>
              <a:bodyPr/>
              <a:lstStyle/>
              <a:p>
                <a:endParaRPr lang="en-US"/>
              </a:p>
            </p:txBody>
          </p:sp>
          <p:sp>
            <p:nvSpPr>
              <p:cNvPr id="58491" name="Line 123"/>
              <p:cNvSpPr>
                <a:spLocks noChangeShapeType="1"/>
              </p:cNvSpPr>
              <p:nvPr/>
            </p:nvSpPr>
            <p:spPr bwMode="auto">
              <a:xfrm flipV="1">
                <a:off x="3654" y="2190"/>
                <a:ext cx="2" cy="4"/>
              </a:xfrm>
              <a:prstGeom prst="line">
                <a:avLst/>
              </a:prstGeom>
              <a:noFill/>
              <a:ln w="15875">
                <a:solidFill>
                  <a:srgbClr val="000000"/>
                </a:solidFill>
                <a:round/>
                <a:headEnd/>
                <a:tailEnd/>
              </a:ln>
            </p:spPr>
            <p:txBody>
              <a:bodyPr/>
              <a:lstStyle/>
              <a:p>
                <a:endParaRPr lang="en-US"/>
              </a:p>
            </p:txBody>
          </p:sp>
          <p:sp>
            <p:nvSpPr>
              <p:cNvPr id="58492" name="Line 124"/>
              <p:cNvSpPr>
                <a:spLocks noChangeShapeType="1"/>
              </p:cNvSpPr>
              <p:nvPr/>
            </p:nvSpPr>
            <p:spPr bwMode="auto">
              <a:xfrm flipV="1">
                <a:off x="3666" y="2164"/>
                <a:ext cx="9" cy="14"/>
              </a:xfrm>
              <a:prstGeom prst="line">
                <a:avLst/>
              </a:prstGeom>
              <a:noFill/>
              <a:ln w="15875">
                <a:solidFill>
                  <a:srgbClr val="000000"/>
                </a:solidFill>
                <a:round/>
                <a:headEnd/>
                <a:tailEnd/>
              </a:ln>
            </p:spPr>
            <p:txBody>
              <a:bodyPr/>
              <a:lstStyle/>
              <a:p>
                <a:endParaRPr lang="en-US"/>
              </a:p>
            </p:txBody>
          </p:sp>
          <p:sp>
            <p:nvSpPr>
              <p:cNvPr id="58493" name="Line 125"/>
              <p:cNvSpPr>
                <a:spLocks noChangeShapeType="1"/>
              </p:cNvSpPr>
              <p:nvPr/>
            </p:nvSpPr>
            <p:spPr bwMode="auto">
              <a:xfrm flipV="1">
                <a:off x="3685" y="2138"/>
                <a:ext cx="10" cy="14"/>
              </a:xfrm>
              <a:prstGeom prst="line">
                <a:avLst/>
              </a:prstGeom>
              <a:noFill/>
              <a:ln w="15875">
                <a:solidFill>
                  <a:srgbClr val="000000"/>
                </a:solidFill>
                <a:round/>
                <a:headEnd/>
                <a:tailEnd/>
              </a:ln>
            </p:spPr>
            <p:txBody>
              <a:bodyPr/>
              <a:lstStyle/>
              <a:p>
                <a:endParaRPr lang="en-US"/>
              </a:p>
            </p:txBody>
          </p:sp>
          <p:sp>
            <p:nvSpPr>
              <p:cNvPr id="58494" name="Line 126"/>
              <p:cNvSpPr>
                <a:spLocks noChangeShapeType="1"/>
              </p:cNvSpPr>
              <p:nvPr/>
            </p:nvSpPr>
            <p:spPr bwMode="auto">
              <a:xfrm flipV="1">
                <a:off x="3705" y="2114"/>
                <a:ext cx="10" cy="12"/>
              </a:xfrm>
              <a:prstGeom prst="line">
                <a:avLst/>
              </a:prstGeom>
              <a:noFill/>
              <a:ln w="15875">
                <a:solidFill>
                  <a:srgbClr val="000000"/>
                </a:solidFill>
                <a:round/>
                <a:headEnd/>
                <a:tailEnd/>
              </a:ln>
            </p:spPr>
            <p:txBody>
              <a:bodyPr/>
              <a:lstStyle/>
              <a:p>
                <a:endParaRPr lang="en-US"/>
              </a:p>
            </p:txBody>
          </p:sp>
          <p:sp>
            <p:nvSpPr>
              <p:cNvPr id="58495" name="Line 127"/>
              <p:cNvSpPr>
                <a:spLocks noChangeShapeType="1"/>
              </p:cNvSpPr>
              <p:nvPr/>
            </p:nvSpPr>
            <p:spPr bwMode="auto">
              <a:xfrm flipV="1">
                <a:off x="3725" y="2090"/>
                <a:ext cx="10" cy="12"/>
              </a:xfrm>
              <a:prstGeom prst="line">
                <a:avLst/>
              </a:prstGeom>
              <a:noFill/>
              <a:ln w="15875">
                <a:solidFill>
                  <a:srgbClr val="000000"/>
                </a:solidFill>
                <a:round/>
                <a:headEnd/>
                <a:tailEnd/>
              </a:ln>
            </p:spPr>
            <p:txBody>
              <a:bodyPr/>
              <a:lstStyle/>
              <a:p>
                <a:endParaRPr lang="en-US"/>
              </a:p>
            </p:txBody>
          </p:sp>
          <p:sp>
            <p:nvSpPr>
              <p:cNvPr id="58496" name="Line 128"/>
              <p:cNvSpPr>
                <a:spLocks noChangeShapeType="1"/>
              </p:cNvSpPr>
              <p:nvPr/>
            </p:nvSpPr>
            <p:spPr bwMode="auto">
              <a:xfrm flipV="1">
                <a:off x="3747" y="2066"/>
                <a:ext cx="10" cy="12"/>
              </a:xfrm>
              <a:prstGeom prst="line">
                <a:avLst/>
              </a:prstGeom>
              <a:noFill/>
              <a:ln w="15875">
                <a:solidFill>
                  <a:srgbClr val="000000"/>
                </a:solidFill>
                <a:round/>
                <a:headEnd/>
                <a:tailEnd/>
              </a:ln>
            </p:spPr>
            <p:txBody>
              <a:bodyPr/>
              <a:lstStyle/>
              <a:p>
                <a:endParaRPr lang="en-US"/>
              </a:p>
            </p:txBody>
          </p:sp>
          <p:sp>
            <p:nvSpPr>
              <p:cNvPr id="58497" name="Line 129"/>
              <p:cNvSpPr>
                <a:spLocks noChangeShapeType="1"/>
              </p:cNvSpPr>
              <p:nvPr/>
            </p:nvSpPr>
            <p:spPr bwMode="auto">
              <a:xfrm flipV="1">
                <a:off x="3769" y="2042"/>
                <a:ext cx="10" cy="12"/>
              </a:xfrm>
              <a:prstGeom prst="line">
                <a:avLst/>
              </a:prstGeom>
              <a:noFill/>
              <a:ln w="15875">
                <a:solidFill>
                  <a:srgbClr val="000000"/>
                </a:solidFill>
                <a:round/>
                <a:headEnd/>
                <a:tailEnd/>
              </a:ln>
            </p:spPr>
            <p:txBody>
              <a:bodyPr/>
              <a:lstStyle/>
              <a:p>
                <a:endParaRPr lang="en-US"/>
              </a:p>
            </p:txBody>
          </p:sp>
          <p:sp>
            <p:nvSpPr>
              <p:cNvPr id="58498" name="Line 130"/>
              <p:cNvSpPr>
                <a:spLocks noChangeShapeType="1"/>
              </p:cNvSpPr>
              <p:nvPr/>
            </p:nvSpPr>
            <p:spPr bwMode="auto">
              <a:xfrm flipV="1">
                <a:off x="3789" y="2018"/>
                <a:ext cx="12" cy="12"/>
              </a:xfrm>
              <a:prstGeom prst="line">
                <a:avLst/>
              </a:prstGeom>
              <a:noFill/>
              <a:ln w="15875">
                <a:solidFill>
                  <a:srgbClr val="000000"/>
                </a:solidFill>
                <a:round/>
                <a:headEnd/>
                <a:tailEnd/>
              </a:ln>
            </p:spPr>
            <p:txBody>
              <a:bodyPr/>
              <a:lstStyle/>
              <a:p>
                <a:endParaRPr lang="en-US"/>
              </a:p>
            </p:txBody>
          </p:sp>
          <p:sp>
            <p:nvSpPr>
              <p:cNvPr id="58499" name="Line 131"/>
              <p:cNvSpPr>
                <a:spLocks noChangeShapeType="1"/>
              </p:cNvSpPr>
              <p:nvPr/>
            </p:nvSpPr>
            <p:spPr bwMode="auto">
              <a:xfrm flipV="1">
                <a:off x="3813" y="2000"/>
                <a:ext cx="10" cy="8"/>
              </a:xfrm>
              <a:prstGeom prst="line">
                <a:avLst/>
              </a:prstGeom>
              <a:noFill/>
              <a:ln w="15875">
                <a:solidFill>
                  <a:srgbClr val="000000"/>
                </a:solidFill>
                <a:round/>
                <a:headEnd/>
                <a:tailEnd/>
              </a:ln>
            </p:spPr>
            <p:txBody>
              <a:bodyPr/>
              <a:lstStyle/>
              <a:p>
                <a:endParaRPr lang="en-US"/>
              </a:p>
            </p:txBody>
          </p:sp>
          <p:sp>
            <p:nvSpPr>
              <p:cNvPr id="58500" name="Line 132"/>
              <p:cNvSpPr>
                <a:spLocks noChangeShapeType="1"/>
              </p:cNvSpPr>
              <p:nvPr/>
            </p:nvSpPr>
            <p:spPr bwMode="auto">
              <a:xfrm flipV="1">
                <a:off x="3823" y="1998"/>
                <a:ext cx="2" cy="2"/>
              </a:xfrm>
              <a:prstGeom prst="line">
                <a:avLst/>
              </a:prstGeom>
              <a:noFill/>
              <a:ln w="15875">
                <a:solidFill>
                  <a:srgbClr val="000000"/>
                </a:solidFill>
                <a:round/>
                <a:headEnd/>
                <a:tailEnd/>
              </a:ln>
            </p:spPr>
            <p:txBody>
              <a:bodyPr/>
              <a:lstStyle/>
              <a:p>
                <a:endParaRPr lang="en-US"/>
              </a:p>
            </p:txBody>
          </p:sp>
          <p:sp>
            <p:nvSpPr>
              <p:cNvPr id="58501" name="Line 133"/>
              <p:cNvSpPr>
                <a:spLocks noChangeShapeType="1"/>
              </p:cNvSpPr>
              <p:nvPr/>
            </p:nvSpPr>
            <p:spPr bwMode="auto">
              <a:xfrm flipV="1">
                <a:off x="3837" y="1982"/>
                <a:ext cx="6" cy="6"/>
              </a:xfrm>
              <a:prstGeom prst="line">
                <a:avLst/>
              </a:prstGeom>
              <a:noFill/>
              <a:ln w="15875">
                <a:solidFill>
                  <a:srgbClr val="000000"/>
                </a:solidFill>
                <a:round/>
                <a:headEnd/>
                <a:tailEnd/>
              </a:ln>
            </p:spPr>
            <p:txBody>
              <a:bodyPr/>
              <a:lstStyle/>
              <a:p>
                <a:endParaRPr lang="en-US"/>
              </a:p>
            </p:txBody>
          </p:sp>
          <p:sp>
            <p:nvSpPr>
              <p:cNvPr id="58502" name="Line 134"/>
              <p:cNvSpPr>
                <a:spLocks noChangeShapeType="1"/>
              </p:cNvSpPr>
              <p:nvPr/>
            </p:nvSpPr>
            <p:spPr bwMode="auto">
              <a:xfrm flipV="1">
                <a:off x="3843" y="1978"/>
                <a:ext cx="6" cy="4"/>
              </a:xfrm>
              <a:prstGeom prst="line">
                <a:avLst/>
              </a:prstGeom>
              <a:noFill/>
              <a:ln w="15875">
                <a:solidFill>
                  <a:srgbClr val="000000"/>
                </a:solidFill>
                <a:round/>
                <a:headEnd/>
                <a:tailEnd/>
              </a:ln>
            </p:spPr>
            <p:txBody>
              <a:bodyPr/>
              <a:lstStyle/>
              <a:p>
                <a:endParaRPr lang="en-US"/>
              </a:p>
            </p:txBody>
          </p:sp>
          <p:sp>
            <p:nvSpPr>
              <p:cNvPr id="58503" name="Line 135"/>
              <p:cNvSpPr>
                <a:spLocks noChangeShapeType="1"/>
              </p:cNvSpPr>
              <p:nvPr/>
            </p:nvSpPr>
            <p:spPr bwMode="auto">
              <a:xfrm flipV="1">
                <a:off x="3863" y="1968"/>
                <a:ext cx="2" cy="2"/>
              </a:xfrm>
              <a:prstGeom prst="line">
                <a:avLst/>
              </a:prstGeom>
              <a:noFill/>
              <a:ln w="15875">
                <a:solidFill>
                  <a:srgbClr val="000000"/>
                </a:solidFill>
                <a:round/>
                <a:headEnd/>
                <a:tailEnd/>
              </a:ln>
            </p:spPr>
            <p:txBody>
              <a:bodyPr/>
              <a:lstStyle/>
              <a:p>
                <a:endParaRPr lang="en-US"/>
              </a:p>
            </p:txBody>
          </p:sp>
          <p:sp>
            <p:nvSpPr>
              <p:cNvPr id="58504" name="Line 136"/>
              <p:cNvSpPr>
                <a:spLocks noChangeShapeType="1"/>
              </p:cNvSpPr>
              <p:nvPr/>
            </p:nvSpPr>
            <p:spPr bwMode="auto">
              <a:xfrm flipV="1">
                <a:off x="3865" y="1960"/>
                <a:ext cx="10" cy="8"/>
              </a:xfrm>
              <a:prstGeom prst="line">
                <a:avLst/>
              </a:prstGeom>
              <a:noFill/>
              <a:ln w="15875">
                <a:solidFill>
                  <a:srgbClr val="000000"/>
                </a:solidFill>
                <a:round/>
                <a:headEnd/>
                <a:tailEnd/>
              </a:ln>
            </p:spPr>
            <p:txBody>
              <a:bodyPr/>
              <a:lstStyle/>
              <a:p>
                <a:endParaRPr lang="en-US"/>
              </a:p>
            </p:txBody>
          </p:sp>
          <p:sp>
            <p:nvSpPr>
              <p:cNvPr id="58505" name="Line 137"/>
              <p:cNvSpPr>
                <a:spLocks noChangeShapeType="1"/>
              </p:cNvSpPr>
              <p:nvPr/>
            </p:nvSpPr>
            <p:spPr bwMode="auto">
              <a:xfrm flipV="1">
                <a:off x="3889" y="1940"/>
                <a:ext cx="12" cy="10"/>
              </a:xfrm>
              <a:prstGeom prst="line">
                <a:avLst/>
              </a:prstGeom>
              <a:noFill/>
              <a:ln w="15875">
                <a:solidFill>
                  <a:srgbClr val="000000"/>
                </a:solidFill>
                <a:round/>
                <a:headEnd/>
                <a:tailEnd/>
              </a:ln>
            </p:spPr>
            <p:txBody>
              <a:bodyPr/>
              <a:lstStyle/>
              <a:p>
                <a:endParaRPr lang="en-US"/>
              </a:p>
            </p:txBody>
          </p:sp>
          <p:sp>
            <p:nvSpPr>
              <p:cNvPr id="58506" name="Line 138"/>
              <p:cNvSpPr>
                <a:spLocks noChangeShapeType="1"/>
              </p:cNvSpPr>
              <p:nvPr/>
            </p:nvSpPr>
            <p:spPr bwMode="auto">
              <a:xfrm flipV="1">
                <a:off x="3915" y="1924"/>
                <a:ext cx="12" cy="8"/>
              </a:xfrm>
              <a:prstGeom prst="line">
                <a:avLst/>
              </a:prstGeom>
              <a:noFill/>
              <a:ln w="15875">
                <a:solidFill>
                  <a:srgbClr val="000000"/>
                </a:solidFill>
                <a:round/>
                <a:headEnd/>
                <a:tailEnd/>
              </a:ln>
            </p:spPr>
            <p:txBody>
              <a:bodyPr/>
              <a:lstStyle/>
              <a:p>
                <a:endParaRPr lang="en-US"/>
              </a:p>
            </p:txBody>
          </p:sp>
          <p:sp>
            <p:nvSpPr>
              <p:cNvPr id="58507" name="Line 139"/>
              <p:cNvSpPr>
                <a:spLocks noChangeShapeType="1"/>
              </p:cNvSpPr>
              <p:nvPr/>
            </p:nvSpPr>
            <p:spPr bwMode="auto">
              <a:xfrm>
                <a:off x="3927" y="1924"/>
                <a:ext cx="2" cy="1"/>
              </a:xfrm>
              <a:prstGeom prst="line">
                <a:avLst/>
              </a:prstGeom>
              <a:noFill/>
              <a:ln w="12700">
                <a:solidFill>
                  <a:srgbClr val="000000"/>
                </a:solidFill>
                <a:round/>
                <a:headEnd/>
                <a:tailEnd/>
              </a:ln>
            </p:spPr>
            <p:txBody>
              <a:bodyPr/>
              <a:lstStyle/>
              <a:p>
                <a:endParaRPr lang="en-US"/>
              </a:p>
            </p:txBody>
          </p:sp>
          <p:sp>
            <p:nvSpPr>
              <p:cNvPr id="58508" name="Line 140"/>
              <p:cNvSpPr>
                <a:spLocks noChangeShapeType="1"/>
              </p:cNvSpPr>
              <p:nvPr/>
            </p:nvSpPr>
            <p:spPr bwMode="auto">
              <a:xfrm flipV="1">
                <a:off x="3943" y="1914"/>
                <a:ext cx="4" cy="2"/>
              </a:xfrm>
              <a:prstGeom prst="line">
                <a:avLst/>
              </a:prstGeom>
              <a:noFill/>
              <a:ln w="15875">
                <a:solidFill>
                  <a:srgbClr val="000000"/>
                </a:solidFill>
                <a:round/>
                <a:headEnd/>
                <a:tailEnd/>
              </a:ln>
            </p:spPr>
            <p:txBody>
              <a:bodyPr/>
              <a:lstStyle/>
              <a:p>
                <a:endParaRPr lang="en-US"/>
              </a:p>
            </p:txBody>
          </p:sp>
          <p:sp>
            <p:nvSpPr>
              <p:cNvPr id="58509" name="Line 141"/>
              <p:cNvSpPr>
                <a:spLocks noChangeShapeType="1"/>
              </p:cNvSpPr>
              <p:nvPr/>
            </p:nvSpPr>
            <p:spPr bwMode="auto">
              <a:xfrm flipV="1">
                <a:off x="3947" y="1908"/>
                <a:ext cx="10" cy="6"/>
              </a:xfrm>
              <a:prstGeom prst="line">
                <a:avLst/>
              </a:prstGeom>
              <a:noFill/>
              <a:ln w="15875">
                <a:solidFill>
                  <a:srgbClr val="000000"/>
                </a:solidFill>
                <a:round/>
                <a:headEnd/>
                <a:tailEnd/>
              </a:ln>
            </p:spPr>
            <p:txBody>
              <a:bodyPr/>
              <a:lstStyle/>
              <a:p>
                <a:endParaRPr lang="en-US"/>
              </a:p>
            </p:txBody>
          </p:sp>
          <p:sp>
            <p:nvSpPr>
              <p:cNvPr id="58510" name="Line 142"/>
              <p:cNvSpPr>
                <a:spLocks noChangeShapeType="1"/>
              </p:cNvSpPr>
              <p:nvPr/>
            </p:nvSpPr>
            <p:spPr bwMode="auto">
              <a:xfrm flipV="1">
                <a:off x="3971" y="1894"/>
                <a:ext cx="14" cy="6"/>
              </a:xfrm>
              <a:prstGeom prst="line">
                <a:avLst/>
              </a:prstGeom>
              <a:noFill/>
              <a:ln w="15875">
                <a:solidFill>
                  <a:srgbClr val="000000"/>
                </a:solidFill>
                <a:round/>
                <a:headEnd/>
                <a:tailEnd/>
              </a:ln>
            </p:spPr>
            <p:txBody>
              <a:bodyPr/>
              <a:lstStyle/>
              <a:p>
                <a:endParaRPr lang="en-US"/>
              </a:p>
            </p:txBody>
          </p:sp>
          <p:sp>
            <p:nvSpPr>
              <p:cNvPr id="58511" name="Line 143"/>
              <p:cNvSpPr>
                <a:spLocks noChangeShapeType="1"/>
              </p:cNvSpPr>
              <p:nvPr/>
            </p:nvSpPr>
            <p:spPr bwMode="auto">
              <a:xfrm flipV="1">
                <a:off x="3999" y="1882"/>
                <a:ext cx="10" cy="4"/>
              </a:xfrm>
              <a:prstGeom prst="line">
                <a:avLst/>
              </a:prstGeom>
              <a:noFill/>
              <a:ln w="15875">
                <a:solidFill>
                  <a:srgbClr val="000000"/>
                </a:solidFill>
                <a:round/>
                <a:headEnd/>
                <a:tailEnd/>
              </a:ln>
            </p:spPr>
            <p:txBody>
              <a:bodyPr/>
              <a:lstStyle/>
              <a:p>
                <a:endParaRPr lang="en-US"/>
              </a:p>
            </p:txBody>
          </p:sp>
          <p:sp>
            <p:nvSpPr>
              <p:cNvPr id="58512" name="Line 144"/>
              <p:cNvSpPr>
                <a:spLocks noChangeShapeType="1"/>
              </p:cNvSpPr>
              <p:nvPr/>
            </p:nvSpPr>
            <p:spPr bwMode="auto">
              <a:xfrm flipV="1">
                <a:off x="4009" y="1880"/>
                <a:ext cx="6" cy="2"/>
              </a:xfrm>
              <a:prstGeom prst="line">
                <a:avLst/>
              </a:prstGeom>
              <a:noFill/>
              <a:ln w="15875">
                <a:solidFill>
                  <a:srgbClr val="000000"/>
                </a:solidFill>
                <a:round/>
                <a:headEnd/>
                <a:tailEnd/>
              </a:ln>
            </p:spPr>
            <p:txBody>
              <a:bodyPr/>
              <a:lstStyle/>
              <a:p>
                <a:endParaRPr lang="en-US"/>
              </a:p>
            </p:txBody>
          </p:sp>
          <p:sp>
            <p:nvSpPr>
              <p:cNvPr id="58513" name="Line 145"/>
              <p:cNvSpPr>
                <a:spLocks noChangeShapeType="1"/>
              </p:cNvSpPr>
              <p:nvPr/>
            </p:nvSpPr>
            <p:spPr bwMode="auto">
              <a:xfrm>
                <a:off x="4029" y="1874"/>
                <a:ext cx="2" cy="1"/>
              </a:xfrm>
              <a:prstGeom prst="line">
                <a:avLst/>
              </a:prstGeom>
              <a:noFill/>
              <a:ln w="12700">
                <a:solidFill>
                  <a:srgbClr val="000000"/>
                </a:solidFill>
                <a:round/>
                <a:headEnd/>
                <a:tailEnd/>
              </a:ln>
            </p:spPr>
            <p:txBody>
              <a:bodyPr/>
              <a:lstStyle/>
              <a:p>
                <a:endParaRPr lang="en-US"/>
              </a:p>
            </p:txBody>
          </p:sp>
          <p:sp>
            <p:nvSpPr>
              <p:cNvPr id="58514" name="Line 146"/>
              <p:cNvSpPr>
                <a:spLocks noChangeShapeType="1"/>
              </p:cNvSpPr>
              <p:nvPr/>
            </p:nvSpPr>
            <p:spPr bwMode="auto">
              <a:xfrm flipV="1">
                <a:off x="4031" y="1870"/>
                <a:ext cx="14" cy="4"/>
              </a:xfrm>
              <a:prstGeom prst="line">
                <a:avLst/>
              </a:prstGeom>
              <a:noFill/>
              <a:ln w="12700">
                <a:solidFill>
                  <a:srgbClr val="000000"/>
                </a:solidFill>
                <a:round/>
                <a:headEnd/>
                <a:tailEnd/>
              </a:ln>
            </p:spPr>
            <p:txBody>
              <a:bodyPr/>
              <a:lstStyle/>
              <a:p>
                <a:endParaRPr lang="en-US"/>
              </a:p>
            </p:txBody>
          </p:sp>
          <p:sp>
            <p:nvSpPr>
              <p:cNvPr id="58515" name="Line 147"/>
              <p:cNvSpPr>
                <a:spLocks noChangeShapeType="1"/>
              </p:cNvSpPr>
              <p:nvPr/>
            </p:nvSpPr>
            <p:spPr bwMode="auto">
              <a:xfrm flipV="1">
                <a:off x="4059" y="1860"/>
                <a:ext cx="14" cy="4"/>
              </a:xfrm>
              <a:prstGeom prst="line">
                <a:avLst/>
              </a:prstGeom>
              <a:noFill/>
              <a:ln w="12700">
                <a:solidFill>
                  <a:srgbClr val="000000"/>
                </a:solidFill>
                <a:round/>
                <a:headEnd/>
                <a:tailEnd/>
              </a:ln>
            </p:spPr>
            <p:txBody>
              <a:bodyPr/>
              <a:lstStyle/>
              <a:p>
                <a:endParaRPr lang="en-US"/>
              </a:p>
            </p:txBody>
          </p:sp>
          <p:sp>
            <p:nvSpPr>
              <p:cNvPr id="58516" name="Line 148"/>
              <p:cNvSpPr>
                <a:spLocks noChangeShapeType="1"/>
              </p:cNvSpPr>
              <p:nvPr/>
            </p:nvSpPr>
            <p:spPr bwMode="auto">
              <a:xfrm>
                <a:off x="4073" y="1860"/>
                <a:ext cx="2" cy="1"/>
              </a:xfrm>
              <a:prstGeom prst="line">
                <a:avLst/>
              </a:prstGeom>
              <a:noFill/>
              <a:ln w="12700">
                <a:solidFill>
                  <a:srgbClr val="000000"/>
                </a:solidFill>
                <a:round/>
                <a:headEnd/>
                <a:tailEnd/>
              </a:ln>
            </p:spPr>
            <p:txBody>
              <a:bodyPr/>
              <a:lstStyle/>
              <a:p>
                <a:endParaRPr lang="en-US"/>
              </a:p>
            </p:txBody>
          </p:sp>
          <p:sp>
            <p:nvSpPr>
              <p:cNvPr id="58517" name="Line 149"/>
              <p:cNvSpPr>
                <a:spLocks noChangeShapeType="1"/>
              </p:cNvSpPr>
              <p:nvPr/>
            </p:nvSpPr>
            <p:spPr bwMode="auto">
              <a:xfrm flipV="1">
                <a:off x="4089" y="1852"/>
                <a:ext cx="4" cy="2"/>
              </a:xfrm>
              <a:prstGeom prst="line">
                <a:avLst/>
              </a:prstGeom>
              <a:noFill/>
              <a:ln w="15875">
                <a:solidFill>
                  <a:srgbClr val="000000"/>
                </a:solidFill>
                <a:round/>
                <a:headEnd/>
                <a:tailEnd/>
              </a:ln>
            </p:spPr>
            <p:txBody>
              <a:bodyPr/>
              <a:lstStyle/>
              <a:p>
                <a:endParaRPr lang="en-US"/>
              </a:p>
            </p:txBody>
          </p:sp>
          <p:sp>
            <p:nvSpPr>
              <p:cNvPr id="58518" name="Line 150"/>
              <p:cNvSpPr>
                <a:spLocks noChangeShapeType="1"/>
              </p:cNvSpPr>
              <p:nvPr/>
            </p:nvSpPr>
            <p:spPr bwMode="auto">
              <a:xfrm flipV="1">
                <a:off x="4093" y="1848"/>
                <a:ext cx="12" cy="4"/>
              </a:xfrm>
              <a:prstGeom prst="line">
                <a:avLst/>
              </a:prstGeom>
              <a:noFill/>
              <a:ln w="15875">
                <a:solidFill>
                  <a:srgbClr val="000000"/>
                </a:solidFill>
                <a:round/>
                <a:headEnd/>
                <a:tailEnd/>
              </a:ln>
            </p:spPr>
            <p:txBody>
              <a:bodyPr/>
              <a:lstStyle/>
              <a:p>
                <a:endParaRPr lang="en-US"/>
              </a:p>
            </p:txBody>
          </p:sp>
          <p:sp>
            <p:nvSpPr>
              <p:cNvPr id="58519" name="Line 151"/>
              <p:cNvSpPr>
                <a:spLocks noChangeShapeType="1"/>
              </p:cNvSpPr>
              <p:nvPr/>
            </p:nvSpPr>
            <p:spPr bwMode="auto">
              <a:xfrm flipV="1">
                <a:off x="4119" y="1840"/>
                <a:ext cx="14" cy="4"/>
              </a:xfrm>
              <a:prstGeom prst="line">
                <a:avLst/>
              </a:prstGeom>
              <a:noFill/>
              <a:ln w="12700">
                <a:solidFill>
                  <a:srgbClr val="000000"/>
                </a:solidFill>
                <a:round/>
                <a:headEnd/>
                <a:tailEnd/>
              </a:ln>
            </p:spPr>
            <p:txBody>
              <a:bodyPr/>
              <a:lstStyle/>
              <a:p>
                <a:endParaRPr lang="en-US"/>
              </a:p>
            </p:txBody>
          </p:sp>
          <p:sp>
            <p:nvSpPr>
              <p:cNvPr id="58520" name="Line 152"/>
              <p:cNvSpPr>
                <a:spLocks noChangeShapeType="1"/>
              </p:cNvSpPr>
              <p:nvPr/>
            </p:nvSpPr>
            <p:spPr bwMode="auto">
              <a:xfrm>
                <a:off x="4133" y="1840"/>
                <a:ext cx="2" cy="1"/>
              </a:xfrm>
              <a:prstGeom prst="line">
                <a:avLst/>
              </a:prstGeom>
              <a:noFill/>
              <a:ln w="12700">
                <a:solidFill>
                  <a:srgbClr val="000000"/>
                </a:solidFill>
                <a:round/>
                <a:headEnd/>
                <a:tailEnd/>
              </a:ln>
            </p:spPr>
            <p:txBody>
              <a:bodyPr/>
              <a:lstStyle/>
              <a:p>
                <a:endParaRPr lang="en-US"/>
              </a:p>
            </p:txBody>
          </p:sp>
          <p:sp>
            <p:nvSpPr>
              <p:cNvPr id="58521" name="Line 153"/>
              <p:cNvSpPr>
                <a:spLocks noChangeShapeType="1"/>
              </p:cNvSpPr>
              <p:nvPr/>
            </p:nvSpPr>
            <p:spPr bwMode="auto">
              <a:xfrm>
                <a:off x="4151" y="1836"/>
                <a:ext cx="4" cy="1"/>
              </a:xfrm>
              <a:prstGeom prst="line">
                <a:avLst/>
              </a:prstGeom>
              <a:noFill/>
              <a:ln w="12700">
                <a:solidFill>
                  <a:srgbClr val="000000"/>
                </a:solidFill>
                <a:round/>
                <a:headEnd/>
                <a:tailEnd/>
              </a:ln>
            </p:spPr>
            <p:txBody>
              <a:bodyPr/>
              <a:lstStyle/>
              <a:p>
                <a:endParaRPr lang="en-US"/>
              </a:p>
            </p:txBody>
          </p:sp>
          <p:sp>
            <p:nvSpPr>
              <p:cNvPr id="58522" name="Line 154"/>
              <p:cNvSpPr>
                <a:spLocks noChangeShapeType="1"/>
              </p:cNvSpPr>
              <p:nvPr/>
            </p:nvSpPr>
            <p:spPr bwMode="auto">
              <a:xfrm flipV="1">
                <a:off x="4155" y="1832"/>
                <a:ext cx="12" cy="4"/>
              </a:xfrm>
              <a:prstGeom prst="line">
                <a:avLst/>
              </a:prstGeom>
              <a:noFill/>
              <a:ln w="15875">
                <a:solidFill>
                  <a:srgbClr val="000000"/>
                </a:solidFill>
                <a:round/>
                <a:headEnd/>
                <a:tailEnd/>
              </a:ln>
            </p:spPr>
            <p:txBody>
              <a:bodyPr/>
              <a:lstStyle/>
              <a:p>
                <a:endParaRPr lang="en-US"/>
              </a:p>
            </p:txBody>
          </p:sp>
          <p:sp>
            <p:nvSpPr>
              <p:cNvPr id="58523" name="Line 155"/>
              <p:cNvSpPr>
                <a:spLocks noChangeShapeType="1"/>
              </p:cNvSpPr>
              <p:nvPr/>
            </p:nvSpPr>
            <p:spPr bwMode="auto">
              <a:xfrm flipV="1">
                <a:off x="4183" y="1826"/>
                <a:ext cx="14" cy="2"/>
              </a:xfrm>
              <a:prstGeom prst="line">
                <a:avLst/>
              </a:prstGeom>
              <a:noFill/>
              <a:ln w="12700">
                <a:solidFill>
                  <a:srgbClr val="000000"/>
                </a:solidFill>
                <a:round/>
                <a:headEnd/>
                <a:tailEnd/>
              </a:ln>
            </p:spPr>
            <p:txBody>
              <a:bodyPr/>
              <a:lstStyle/>
              <a:p>
                <a:endParaRPr lang="en-US"/>
              </a:p>
            </p:txBody>
          </p:sp>
          <p:sp>
            <p:nvSpPr>
              <p:cNvPr id="58524" name="Line 156"/>
              <p:cNvSpPr>
                <a:spLocks noChangeShapeType="1"/>
              </p:cNvSpPr>
              <p:nvPr/>
            </p:nvSpPr>
            <p:spPr bwMode="auto">
              <a:xfrm>
                <a:off x="4197" y="1826"/>
                <a:ext cx="1" cy="1"/>
              </a:xfrm>
              <a:prstGeom prst="line">
                <a:avLst/>
              </a:prstGeom>
              <a:noFill/>
              <a:ln w="12700">
                <a:solidFill>
                  <a:srgbClr val="000000"/>
                </a:solidFill>
                <a:round/>
                <a:headEnd/>
                <a:tailEnd/>
              </a:ln>
            </p:spPr>
            <p:txBody>
              <a:bodyPr/>
              <a:lstStyle/>
              <a:p>
                <a:endParaRPr lang="en-US"/>
              </a:p>
            </p:txBody>
          </p:sp>
          <p:sp>
            <p:nvSpPr>
              <p:cNvPr id="58525" name="Line 157"/>
              <p:cNvSpPr>
                <a:spLocks noChangeShapeType="1"/>
              </p:cNvSpPr>
              <p:nvPr/>
            </p:nvSpPr>
            <p:spPr bwMode="auto">
              <a:xfrm>
                <a:off x="4213" y="1824"/>
                <a:ext cx="6" cy="1"/>
              </a:xfrm>
              <a:prstGeom prst="line">
                <a:avLst/>
              </a:prstGeom>
              <a:noFill/>
              <a:ln w="12700">
                <a:solidFill>
                  <a:srgbClr val="000000"/>
                </a:solidFill>
                <a:round/>
                <a:headEnd/>
                <a:tailEnd/>
              </a:ln>
            </p:spPr>
            <p:txBody>
              <a:bodyPr/>
              <a:lstStyle/>
              <a:p>
                <a:endParaRPr lang="en-US"/>
              </a:p>
            </p:txBody>
          </p:sp>
          <p:sp>
            <p:nvSpPr>
              <p:cNvPr id="58526" name="Line 158"/>
              <p:cNvSpPr>
                <a:spLocks noChangeShapeType="1"/>
              </p:cNvSpPr>
              <p:nvPr/>
            </p:nvSpPr>
            <p:spPr bwMode="auto">
              <a:xfrm flipV="1">
                <a:off x="4219" y="1822"/>
                <a:ext cx="10" cy="2"/>
              </a:xfrm>
              <a:prstGeom prst="line">
                <a:avLst/>
              </a:prstGeom>
              <a:noFill/>
              <a:ln w="12700">
                <a:solidFill>
                  <a:srgbClr val="000000"/>
                </a:solidFill>
                <a:round/>
                <a:headEnd/>
                <a:tailEnd/>
              </a:ln>
            </p:spPr>
            <p:txBody>
              <a:bodyPr/>
              <a:lstStyle/>
              <a:p>
                <a:endParaRPr lang="en-US"/>
              </a:p>
            </p:txBody>
          </p:sp>
          <p:sp>
            <p:nvSpPr>
              <p:cNvPr id="58527" name="Line 159"/>
              <p:cNvSpPr>
                <a:spLocks noChangeShapeType="1"/>
              </p:cNvSpPr>
              <p:nvPr/>
            </p:nvSpPr>
            <p:spPr bwMode="auto">
              <a:xfrm flipV="1">
                <a:off x="4245" y="1816"/>
                <a:ext cx="14" cy="2"/>
              </a:xfrm>
              <a:prstGeom prst="line">
                <a:avLst/>
              </a:prstGeom>
              <a:noFill/>
              <a:ln w="12700">
                <a:solidFill>
                  <a:srgbClr val="000000"/>
                </a:solidFill>
                <a:round/>
                <a:headEnd/>
                <a:tailEnd/>
              </a:ln>
            </p:spPr>
            <p:txBody>
              <a:bodyPr/>
              <a:lstStyle/>
              <a:p>
                <a:endParaRPr lang="en-US"/>
              </a:p>
            </p:txBody>
          </p:sp>
          <p:sp>
            <p:nvSpPr>
              <p:cNvPr id="58528" name="Line 160"/>
              <p:cNvSpPr>
                <a:spLocks noChangeShapeType="1"/>
              </p:cNvSpPr>
              <p:nvPr/>
            </p:nvSpPr>
            <p:spPr bwMode="auto">
              <a:xfrm>
                <a:off x="4259" y="1816"/>
                <a:ext cx="2" cy="1"/>
              </a:xfrm>
              <a:prstGeom prst="line">
                <a:avLst/>
              </a:prstGeom>
              <a:noFill/>
              <a:ln w="12700">
                <a:solidFill>
                  <a:srgbClr val="000000"/>
                </a:solidFill>
                <a:round/>
                <a:headEnd/>
                <a:tailEnd/>
              </a:ln>
            </p:spPr>
            <p:txBody>
              <a:bodyPr/>
              <a:lstStyle/>
              <a:p>
                <a:endParaRPr lang="en-US"/>
              </a:p>
            </p:txBody>
          </p:sp>
          <p:sp>
            <p:nvSpPr>
              <p:cNvPr id="58529" name="Line 161"/>
              <p:cNvSpPr>
                <a:spLocks noChangeShapeType="1"/>
              </p:cNvSpPr>
              <p:nvPr/>
            </p:nvSpPr>
            <p:spPr bwMode="auto">
              <a:xfrm>
                <a:off x="4277" y="1812"/>
                <a:ext cx="2" cy="1"/>
              </a:xfrm>
              <a:prstGeom prst="line">
                <a:avLst/>
              </a:prstGeom>
              <a:noFill/>
              <a:ln w="12700">
                <a:solidFill>
                  <a:srgbClr val="000000"/>
                </a:solidFill>
                <a:round/>
                <a:headEnd/>
                <a:tailEnd/>
              </a:ln>
            </p:spPr>
            <p:txBody>
              <a:bodyPr/>
              <a:lstStyle/>
              <a:p>
                <a:endParaRPr lang="en-US"/>
              </a:p>
            </p:txBody>
          </p:sp>
          <p:sp>
            <p:nvSpPr>
              <p:cNvPr id="58530" name="Line 162"/>
              <p:cNvSpPr>
                <a:spLocks noChangeShapeType="1"/>
              </p:cNvSpPr>
              <p:nvPr/>
            </p:nvSpPr>
            <p:spPr bwMode="auto">
              <a:xfrm flipV="1">
                <a:off x="4279" y="1810"/>
                <a:ext cx="14" cy="2"/>
              </a:xfrm>
              <a:prstGeom prst="line">
                <a:avLst/>
              </a:prstGeom>
              <a:noFill/>
              <a:ln w="12700">
                <a:solidFill>
                  <a:srgbClr val="000000"/>
                </a:solidFill>
                <a:round/>
                <a:headEnd/>
                <a:tailEnd/>
              </a:ln>
            </p:spPr>
            <p:txBody>
              <a:bodyPr/>
              <a:lstStyle/>
              <a:p>
                <a:endParaRPr lang="en-US"/>
              </a:p>
            </p:txBody>
          </p:sp>
          <p:sp>
            <p:nvSpPr>
              <p:cNvPr id="58531" name="Line 163"/>
              <p:cNvSpPr>
                <a:spLocks noChangeShapeType="1"/>
              </p:cNvSpPr>
              <p:nvPr/>
            </p:nvSpPr>
            <p:spPr bwMode="auto">
              <a:xfrm flipV="1">
                <a:off x="4309" y="1806"/>
                <a:ext cx="12" cy="2"/>
              </a:xfrm>
              <a:prstGeom prst="line">
                <a:avLst/>
              </a:prstGeom>
              <a:noFill/>
              <a:ln w="12700">
                <a:solidFill>
                  <a:srgbClr val="000000"/>
                </a:solidFill>
                <a:round/>
                <a:headEnd/>
                <a:tailEnd/>
              </a:ln>
            </p:spPr>
            <p:txBody>
              <a:bodyPr/>
              <a:lstStyle/>
              <a:p>
                <a:endParaRPr lang="en-US"/>
              </a:p>
            </p:txBody>
          </p:sp>
          <p:sp>
            <p:nvSpPr>
              <p:cNvPr id="58532" name="Line 164"/>
              <p:cNvSpPr>
                <a:spLocks noChangeShapeType="1"/>
              </p:cNvSpPr>
              <p:nvPr/>
            </p:nvSpPr>
            <p:spPr bwMode="auto">
              <a:xfrm>
                <a:off x="4321" y="1806"/>
                <a:ext cx="4" cy="1"/>
              </a:xfrm>
              <a:prstGeom prst="line">
                <a:avLst/>
              </a:prstGeom>
              <a:noFill/>
              <a:ln w="12700">
                <a:solidFill>
                  <a:srgbClr val="000000"/>
                </a:solidFill>
                <a:round/>
                <a:headEnd/>
                <a:tailEnd/>
              </a:ln>
            </p:spPr>
            <p:txBody>
              <a:bodyPr/>
              <a:lstStyle/>
              <a:p>
                <a:endParaRPr lang="en-US"/>
              </a:p>
            </p:txBody>
          </p:sp>
          <p:sp>
            <p:nvSpPr>
              <p:cNvPr id="58533" name="Line 165"/>
              <p:cNvSpPr>
                <a:spLocks noChangeShapeType="1"/>
              </p:cNvSpPr>
              <p:nvPr/>
            </p:nvSpPr>
            <p:spPr bwMode="auto">
              <a:xfrm>
                <a:off x="4339" y="1804"/>
                <a:ext cx="2" cy="1"/>
              </a:xfrm>
              <a:prstGeom prst="line">
                <a:avLst/>
              </a:prstGeom>
              <a:noFill/>
              <a:ln w="12700">
                <a:solidFill>
                  <a:srgbClr val="000000"/>
                </a:solidFill>
                <a:round/>
                <a:headEnd/>
                <a:tailEnd/>
              </a:ln>
            </p:spPr>
            <p:txBody>
              <a:bodyPr/>
              <a:lstStyle/>
              <a:p>
                <a:endParaRPr lang="en-US"/>
              </a:p>
            </p:txBody>
          </p:sp>
          <p:sp>
            <p:nvSpPr>
              <p:cNvPr id="58534" name="Line 166"/>
              <p:cNvSpPr>
                <a:spLocks noChangeShapeType="1"/>
              </p:cNvSpPr>
              <p:nvPr/>
            </p:nvSpPr>
            <p:spPr bwMode="auto">
              <a:xfrm flipV="1">
                <a:off x="4341" y="1802"/>
                <a:ext cx="14" cy="2"/>
              </a:xfrm>
              <a:prstGeom prst="line">
                <a:avLst/>
              </a:prstGeom>
              <a:noFill/>
              <a:ln w="12700">
                <a:solidFill>
                  <a:srgbClr val="000000"/>
                </a:solidFill>
                <a:round/>
                <a:headEnd/>
                <a:tailEnd/>
              </a:ln>
            </p:spPr>
            <p:txBody>
              <a:bodyPr/>
              <a:lstStyle/>
              <a:p>
                <a:endParaRPr lang="en-US"/>
              </a:p>
            </p:txBody>
          </p:sp>
          <p:sp>
            <p:nvSpPr>
              <p:cNvPr id="58535" name="Line 167"/>
              <p:cNvSpPr>
                <a:spLocks noChangeShapeType="1"/>
              </p:cNvSpPr>
              <p:nvPr/>
            </p:nvSpPr>
            <p:spPr bwMode="auto">
              <a:xfrm flipV="1">
                <a:off x="4371" y="1798"/>
                <a:ext cx="12" cy="2"/>
              </a:xfrm>
              <a:prstGeom prst="line">
                <a:avLst/>
              </a:prstGeom>
              <a:noFill/>
              <a:ln w="12700">
                <a:solidFill>
                  <a:srgbClr val="000000"/>
                </a:solidFill>
                <a:round/>
                <a:headEnd/>
                <a:tailEnd/>
              </a:ln>
            </p:spPr>
            <p:txBody>
              <a:bodyPr/>
              <a:lstStyle/>
              <a:p>
                <a:endParaRPr lang="en-US"/>
              </a:p>
            </p:txBody>
          </p:sp>
          <p:sp>
            <p:nvSpPr>
              <p:cNvPr id="58536" name="Line 168"/>
              <p:cNvSpPr>
                <a:spLocks noChangeShapeType="1"/>
              </p:cNvSpPr>
              <p:nvPr/>
            </p:nvSpPr>
            <p:spPr bwMode="auto">
              <a:xfrm>
                <a:off x="4383" y="1798"/>
                <a:ext cx="4" cy="1"/>
              </a:xfrm>
              <a:prstGeom prst="line">
                <a:avLst/>
              </a:prstGeom>
              <a:noFill/>
              <a:ln w="12700">
                <a:solidFill>
                  <a:srgbClr val="000000"/>
                </a:solidFill>
                <a:round/>
                <a:headEnd/>
                <a:tailEnd/>
              </a:ln>
            </p:spPr>
            <p:txBody>
              <a:bodyPr/>
              <a:lstStyle/>
              <a:p>
                <a:endParaRPr lang="en-US"/>
              </a:p>
            </p:txBody>
          </p:sp>
          <p:sp>
            <p:nvSpPr>
              <p:cNvPr id="58537" name="Line 169"/>
              <p:cNvSpPr>
                <a:spLocks noChangeShapeType="1"/>
              </p:cNvSpPr>
              <p:nvPr/>
            </p:nvSpPr>
            <p:spPr bwMode="auto">
              <a:xfrm>
                <a:off x="4403" y="1796"/>
                <a:ext cx="2" cy="1"/>
              </a:xfrm>
              <a:prstGeom prst="line">
                <a:avLst/>
              </a:prstGeom>
              <a:noFill/>
              <a:ln w="12700">
                <a:solidFill>
                  <a:srgbClr val="000000"/>
                </a:solidFill>
                <a:round/>
                <a:headEnd/>
                <a:tailEnd/>
              </a:ln>
            </p:spPr>
            <p:txBody>
              <a:bodyPr/>
              <a:lstStyle/>
              <a:p>
                <a:endParaRPr lang="en-US"/>
              </a:p>
            </p:txBody>
          </p:sp>
          <p:sp>
            <p:nvSpPr>
              <p:cNvPr id="58538" name="Line 170"/>
              <p:cNvSpPr>
                <a:spLocks noChangeShapeType="1"/>
              </p:cNvSpPr>
              <p:nvPr/>
            </p:nvSpPr>
            <p:spPr bwMode="auto">
              <a:xfrm flipV="1">
                <a:off x="4405" y="1794"/>
                <a:ext cx="14" cy="2"/>
              </a:xfrm>
              <a:prstGeom prst="line">
                <a:avLst/>
              </a:prstGeom>
              <a:noFill/>
              <a:ln w="12700">
                <a:solidFill>
                  <a:srgbClr val="000000"/>
                </a:solidFill>
                <a:round/>
                <a:headEnd/>
                <a:tailEnd/>
              </a:ln>
            </p:spPr>
            <p:txBody>
              <a:bodyPr/>
              <a:lstStyle/>
              <a:p>
                <a:endParaRPr lang="en-US"/>
              </a:p>
            </p:txBody>
          </p:sp>
          <p:sp>
            <p:nvSpPr>
              <p:cNvPr id="58539" name="Line 171"/>
              <p:cNvSpPr>
                <a:spLocks noChangeShapeType="1"/>
              </p:cNvSpPr>
              <p:nvPr/>
            </p:nvSpPr>
            <p:spPr bwMode="auto">
              <a:xfrm>
                <a:off x="4435" y="1792"/>
                <a:ext cx="10" cy="1"/>
              </a:xfrm>
              <a:prstGeom prst="line">
                <a:avLst/>
              </a:prstGeom>
              <a:noFill/>
              <a:ln w="12700">
                <a:solidFill>
                  <a:srgbClr val="000000"/>
                </a:solidFill>
                <a:round/>
                <a:headEnd/>
                <a:tailEnd/>
              </a:ln>
            </p:spPr>
            <p:txBody>
              <a:bodyPr/>
              <a:lstStyle/>
              <a:p>
                <a:endParaRPr lang="en-US"/>
              </a:p>
            </p:txBody>
          </p:sp>
          <p:sp>
            <p:nvSpPr>
              <p:cNvPr id="58540" name="Line 172"/>
              <p:cNvSpPr>
                <a:spLocks noChangeShapeType="1"/>
              </p:cNvSpPr>
              <p:nvPr/>
            </p:nvSpPr>
            <p:spPr bwMode="auto">
              <a:xfrm>
                <a:off x="4445" y="1792"/>
                <a:ext cx="6" cy="1"/>
              </a:xfrm>
              <a:prstGeom prst="line">
                <a:avLst/>
              </a:prstGeom>
              <a:noFill/>
              <a:ln w="12700">
                <a:solidFill>
                  <a:srgbClr val="000000"/>
                </a:solidFill>
                <a:round/>
                <a:headEnd/>
                <a:tailEnd/>
              </a:ln>
            </p:spPr>
            <p:txBody>
              <a:bodyPr/>
              <a:lstStyle/>
              <a:p>
                <a:endParaRPr lang="en-US"/>
              </a:p>
            </p:txBody>
          </p:sp>
          <p:sp>
            <p:nvSpPr>
              <p:cNvPr id="58541" name="Line 173"/>
              <p:cNvSpPr>
                <a:spLocks noChangeShapeType="1"/>
              </p:cNvSpPr>
              <p:nvPr/>
            </p:nvSpPr>
            <p:spPr bwMode="auto">
              <a:xfrm flipV="1">
                <a:off x="4467" y="1790"/>
                <a:ext cx="16" cy="2"/>
              </a:xfrm>
              <a:prstGeom prst="line">
                <a:avLst/>
              </a:prstGeom>
              <a:noFill/>
              <a:ln w="12700">
                <a:solidFill>
                  <a:srgbClr val="000000"/>
                </a:solidFill>
                <a:round/>
                <a:headEnd/>
                <a:tailEnd/>
              </a:ln>
            </p:spPr>
            <p:txBody>
              <a:bodyPr/>
              <a:lstStyle/>
              <a:p>
                <a:endParaRPr lang="en-US"/>
              </a:p>
            </p:txBody>
          </p:sp>
          <p:sp>
            <p:nvSpPr>
              <p:cNvPr id="58542" name="Line 174"/>
              <p:cNvSpPr>
                <a:spLocks noChangeShapeType="1"/>
              </p:cNvSpPr>
              <p:nvPr/>
            </p:nvSpPr>
            <p:spPr bwMode="auto">
              <a:xfrm>
                <a:off x="4499" y="1788"/>
                <a:ext cx="10" cy="1"/>
              </a:xfrm>
              <a:prstGeom prst="line">
                <a:avLst/>
              </a:prstGeom>
              <a:noFill/>
              <a:ln w="12700">
                <a:solidFill>
                  <a:srgbClr val="000000"/>
                </a:solidFill>
                <a:round/>
                <a:headEnd/>
                <a:tailEnd/>
              </a:ln>
            </p:spPr>
            <p:txBody>
              <a:bodyPr/>
              <a:lstStyle/>
              <a:p>
                <a:endParaRPr lang="en-US"/>
              </a:p>
            </p:txBody>
          </p:sp>
          <p:sp>
            <p:nvSpPr>
              <p:cNvPr id="58543" name="Line 175"/>
              <p:cNvSpPr>
                <a:spLocks noChangeShapeType="1"/>
              </p:cNvSpPr>
              <p:nvPr/>
            </p:nvSpPr>
            <p:spPr bwMode="auto">
              <a:xfrm>
                <a:off x="4509" y="1788"/>
                <a:ext cx="6" cy="1"/>
              </a:xfrm>
              <a:prstGeom prst="line">
                <a:avLst/>
              </a:prstGeom>
              <a:noFill/>
              <a:ln w="12700">
                <a:solidFill>
                  <a:srgbClr val="000000"/>
                </a:solidFill>
                <a:round/>
                <a:headEnd/>
                <a:tailEnd/>
              </a:ln>
            </p:spPr>
            <p:txBody>
              <a:bodyPr/>
              <a:lstStyle/>
              <a:p>
                <a:endParaRPr lang="en-US"/>
              </a:p>
            </p:txBody>
          </p:sp>
          <p:sp>
            <p:nvSpPr>
              <p:cNvPr id="58544" name="Line 176"/>
              <p:cNvSpPr>
                <a:spLocks noChangeShapeType="1"/>
              </p:cNvSpPr>
              <p:nvPr/>
            </p:nvSpPr>
            <p:spPr bwMode="auto">
              <a:xfrm flipV="1">
                <a:off x="4531" y="1786"/>
                <a:ext cx="16" cy="2"/>
              </a:xfrm>
              <a:prstGeom prst="line">
                <a:avLst/>
              </a:prstGeom>
              <a:noFill/>
              <a:ln w="12700">
                <a:solidFill>
                  <a:srgbClr val="000000"/>
                </a:solidFill>
                <a:round/>
                <a:headEnd/>
                <a:tailEnd/>
              </a:ln>
            </p:spPr>
            <p:txBody>
              <a:bodyPr/>
              <a:lstStyle/>
              <a:p>
                <a:endParaRPr lang="en-US"/>
              </a:p>
            </p:txBody>
          </p:sp>
          <p:sp>
            <p:nvSpPr>
              <p:cNvPr id="58545" name="Line 177"/>
              <p:cNvSpPr>
                <a:spLocks noChangeShapeType="1"/>
              </p:cNvSpPr>
              <p:nvPr/>
            </p:nvSpPr>
            <p:spPr bwMode="auto">
              <a:xfrm>
                <a:off x="4563" y="1786"/>
                <a:ext cx="6" cy="1"/>
              </a:xfrm>
              <a:prstGeom prst="line">
                <a:avLst/>
              </a:prstGeom>
              <a:noFill/>
              <a:ln w="12700">
                <a:solidFill>
                  <a:srgbClr val="000000"/>
                </a:solidFill>
                <a:round/>
                <a:headEnd/>
                <a:tailEnd/>
              </a:ln>
            </p:spPr>
            <p:txBody>
              <a:bodyPr/>
              <a:lstStyle/>
              <a:p>
                <a:endParaRPr lang="en-US"/>
              </a:p>
            </p:txBody>
          </p:sp>
          <p:sp>
            <p:nvSpPr>
              <p:cNvPr id="58546" name="Line 178"/>
              <p:cNvSpPr>
                <a:spLocks noChangeShapeType="1"/>
              </p:cNvSpPr>
              <p:nvPr/>
            </p:nvSpPr>
            <p:spPr bwMode="auto">
              <a:xfrm flipV="1">
                <a:off x="4569" y="1784"/>
                <a:ext cx="16" cy="2"/>
              </a:xfrm>
              <a:prstGeom prst="line">
                <a:avLst/>
              </a:prstGeom>
              <a:noFill/>
              <a:ln w="12700">
                <a:solidFill>
                  <a:srgbClr val="000000"/>
                </a:solidFill>
                <a:round/>
                <a:headEnd/>
                <a:tailEnd/>
              </a:ln>
            </p:spPr>
            <p:txBody>
              <a:bodyPr/>
              <a:lstStyle/>
              <a:p>
                <a:endParaRPr lang="en-US"/>
              </a:p>
            </p:txBody>
          </p:sp>
          <p:sp>
            <p:nvSpPr>
              <p:cNvPr id="58547" name="Line 179"/>
              <p:cNvSpPr>
                <a:spLocks noChangeShapeType="1"/>
              </p:cNvSpPr>
              <p:nvPr/>
            </p:nvSpPr>
            <p:spPr bwMode="auto">
              <a:xfrm>
                <a:off x="4601" y="1782"/>
                <a:ext cx="10" cy="1"/>
              </a:xfrm>
              <a:prstGeom prst="line">
                <a:avLst/>
              </a:prstGeom>
              <a:noFill/>
              <a:ln w="12700">
                <a:solidFill>
                  <a:srgbClr val="000000"/>
                </a:solidFill>
                <a:round/>
                <a:headEnd/>
                <a:tailEnd/>
              </a:ln>
            </p:spPr>
            <p:txBody>
              <a:bodyPr/>
              <a:lstStyle/>
              <a:p>
                <a:endParaRPr lang="en-US"/>
              </a:p>
            </p:txBody>
          </p:sp>
          <p:sp>
            <p:nvSpPr>
              <p:cNvPr id="58548" name="Line 180"/>
              <p:cNvSpPr>
                <a:spLocks noChangeShapeType="1"/>
              </p:cNvSpPr>
              <p:nvPr/>
            </p:nvSpPr>
            <p:spPr bwMode="auto">
              <a:xfrm>
                <a:off x="4611" y="1782"/>
                <a:ext cx="6" cy="1"/>
              </a:xfrm>
              <a:prstGeom prst="line">
                <a:avLst/>
              </a:prstGeom>
              <a:noFill/>
              <a:ln w="12700">
                <a:solidFill>
                  <a:srgbClr val="000000"/>
                </a:solidFill>
                <a:round/>
                <a:headEnd/>
                <a:tailEnd/>
              </a:ln>
            </p:spPr>
            <p:txBody>
              <a:bodyPr/>
              <a:lstStyle/>
              <a:p>
                <a:endParaRPr lang="en-US"/>
              </a:p>
            </p:txBody>
          </p:sp>
          <p:sp>
            <p:nvSpPr>
              <p:cNvPr id="58549" name="Line 181"/>
              <p:cNvSpPr>
                <a:spLocks noChangeShapeType="1"/>
              </p:cNvSpPr>
              <p:nvPr/>
            </p:nvSpPr>
            <p:spPr bwMode="auto">
              <a:xfrm>
                <a:off x="4633" y="1782"/>
                <a:ext cx="1" cy="1"/>
              </a:xfrm>
              <a:prstGeom prst="line">
                <a:avLst/>
              </a:prstGeom>
              <a:noFill/>
              <a:ln w="12700">
                <a:solidFill>
                  <a:srgbClr val="000000"/>
                </a:solidFill>
                <a:round/>
                <a:headEnd/>
                <a:tailEnd/>
              </a:ln>
            </p:spPr>
            <p:txBody>
              <a:bodyPr/>
              <a:lstStyle/>
              <a:p>
                <a:endParaRPr lang="en-US"/>
              </a:p>
            </p:txBody>
          </p:sp>
          <p:sp>
            <p:nvSpPr>
              <p:cNvPr id="58550" name="Line 182"/>
              <p:cNvSpPr>
                <a:spLocks noChangeShapeType="1"/>
              </p:cNvSpPr>
              <p:nvPr/>
            </p:nvSpPr>
            <p:spPr bwMode="auto">
              <a:xfrm flipV="1">
                <a:off x="4633" y="1780"/>
                <a:ext cx="16" cy="2"/>
              </a:xfrm>
              <a:prstGeom prst="line">
                <a:avLst/>
              </a:prstGeom>
              <a:noFill/>
              <a:ln w="12700">
                <a:solidFill>
                  <a:srgbClr val="000000"/>
                </a:solidFill>
                <a:round/>
                <a:headEnd/>
                <a:tailEnd/>
              </a:ln>
            </p:spPr>
            <p:txBody>
              <a:bodyPr/>
              <a:lstStyle/>
              <a:p>
                <a:endParaRPr lang="en-US"/>
              </a:p>
            </p:txBody>
          </p:sp>
          <p:sp>
            <p:nvSpPr>
              <p:cNvPr id="58551" name="Line 183"/>
              <p:cNvSpPr>
                <a:spLocks noChangeShapeType="1"/>
              </p:cNvSpPr>
              <p:nvPr/>
            </p:nvSpPr>
            <p:spPr bwMode="auto">
              <a:xfrm>
                <a:off x="4665" y="1780"/>
                <a:ext cx="8" cy="1"/>
              </a:xfrm>
              <a:prstGeom prst="line">
                <a:avLst/>
              </a:prstGeom>
              <a:noFill/>
              <a:ln w="12700">
                <a:solidFill>
                  <a:srgbClr val="000000"/>
                </a:solidFill>
                <a:round/>
                <a:headEnd/>
                <a:tailEnd/>
              </a:ln>
            </p:spPr>
            <p:txBody>
              <a:bodyPr/>
              <a:lstStyle/>
              <a:p>
                <a:endParaRPr lang="en-US"/>
              </a:p>
            </p:txBody>
          </p:sp>
          <p:sp>
            <p:nvSpPr>
              <p:cNvPr id="58552" name="Line 184"/>
              <p:cNvSpPr>
                <a:spLocks noChangeShapeType="1"/>
              </p:cNvSpPr>
              <p:nvPr/>
            </p:nvSpPr>
            <p:spPr bwMode="auto">
              <a:xfrm>
                <a:off x="4673" y="1780"/>
                <a:ext cx="8" cy="1"/>
              </a:xfrm>
              <a:prstGeom prst="line">
                <a:avLst/>
              </a:prstGeom>
              <a:noFill/>
              <a:ln w="12700">
                <a:solidFill>
                  <a:srgbClr val="000000"/>
                </a:solidFill>
                <a:round/>
                <a:headEnd/>
                <a:tailEnd/>
              </a:ln>
            </p:spPr>
            <p:txBody>
              <a:bodyPr/>
              <a:lstStyle/>
              <a:p>
                <a:endParaRPr lang="en-US"/>
              </a:p>
            </p:txBody>
          </p:sp>
          <p:sp>
            <p:nvSpPr>
              <p:cNvPr id="58553" name="Line 185"/>
              <p:cNvSpPr>
                <a:spLocks noChangeShapeType="1"/>
              </p:cNvSpPr>
              <p:nvPr/>
            </p:nvSpPr>
            <p:spPr bwMode="auto">
              <a:xfrm>
                <a:off x="4697" y="1778"/>
                <a:ext cx="16" cy="1"/>
              </a:xfrm>
              <a:prstGeom prst="line">
                <a:avLst/>
              </a:prstGeom>
              <a:noFill/>
              <a:ln w="12700">
                <a:solidFill>
                  <a:srgbClr val="000000"/>
                </a:solidFill>
                <a:round/>
                <a:headEnd/>
                <a:tailEnd/>
              </a:ln>
            </p:spPr>
            <p:txBody>
              <a:bodyPr/>
              <a:lstStyle/>
              <a:p>
                <a:endParaRPr lang="en-US"/>
              </a:p>
            </p:txBody>
          </p:sp>
          <p:sp>
            <p:nvSpPr>
              <p:cNvPr id="58554" name="Line 186"/>
              <p:cNvSpPr>
                <a:spLocks noChangeShapeType="1"/>
              </p:cNvSpPr>
              <p:nvPr/>
            </p:nvSpPr>
            <p:spPr bwMode="auto">
              <a:xfrm>
                <a:off x="4729" y="1778"/>
                <a:ext cx="6" cy="1"/>
              </a:xfrm>
              <a:prstGeom prst="line">
                <a:avLst/>
              </a:prstGeom>
              <a:noFill/>
              <a:ln w="12700">
                <a:solidFill>
                  <a:srgbClr val="000000"/>
                </a:solidFill>
                <a:round/>
                <a:headEnd/>
                <a:tailEnd/>
              </a:ln>
            </p:spPr>
            <p:txBody>
              <a:bodyPr/>
              <a:lstStyle/>
              <a:p>
                <a:endParaRPr lang="en-US"/>
              </a:p>
            </p:txBody>
          </p:sp>
          <p:sp>
            <p:nvSpPr>
              <p:cNvPr id="58555" name="Line 187"/>
              <p:cNvSpPr>
                <a:spLocks noChangeShapeType="1"/>
              </p:cNvSpPr>
              <p:nvPr/>
            </p:nvSpPr>
            <p:spPr bwMode="auto">
              <a:xfrm>
                <a:off x="4735" y="1778"/>
                <a:ext cx="10" cy="1"/>
              </a:xfrm>
              <a:prstGeom prst="line">
                <a:avLst/>
              </a:prstGeom>
              <a:noFill/>
              <a:ln w="12700">
                <a:solidFill>
                  <a:srgbClr val="000000"/>
                </a:solidFill>
                <a:round/>
                <a:headEnd/>
                <a:tailEnd/>
              </a:ln>
            </p:spPr>
            <p:txBody>
              <a:bodyPr/>
              <a:lstStyle/>
              <a:p>
                <a:endParaRPr lang="en-US"/>
              </a:p>
            </p:txBody>
          </p:sp>
          <p:sp>
            <p:nvSpPr>
              <p:cNvPr id="58556" name="Line 188"/>
              <p:cNvSpPr>
                <a:spLocks noChangeShapeType="1"/>
              </p:cNvSpPr>
              <p:nvPr/>
            </p:nvSpPr>
            <p:spPr bwMode="auto">
              <a:xfrm flipV="1">
                <a:off x="4761" y="1776"/>
                <a:ext cx="16" cy="2"/>
              </a:xfrm>
              <a:prstGeom prst="line">
                <a:avLst/>
              </a:prstGeom>
              <a:noFill/>
              <a:ln w="12700">
                <a:solidFill>
                  <a:srgbClr val="000000"/>
                </a:solidFill>
                <a:round/>
                <a:headEnd/>
                <a:tailEnd/>
              </a:ln>
            </p:spPr>
            <p:txBody>
              <a:bodyPr/>
              <a:lstStyle/>
              <a:p>
                <a:endParaRPr lang="en-US"/>
              </a:p>
            </p:txBody>
          </p:sp>
          <p:sp>
            <p:nvSpPr>
              <p:cNvPr id="58557" name="Line 189"/>
              <p:cNvSpPr>
                <a:spLocks noChangeShapeType="1"/>
              </p:cNvSpPr>
              <p:nvPr/>
            </p:nvSpPr>
            <p:spPr bwMode="auto">
              <a:xfrm>
                <a:off x="4793" y="1776"/>
                <a:ext cx="6" cy="1"/>
              </a:xfrm>
              <a:prstGeom prst="line">
                <a:avLst/>
              </a:prstGeom>
              <a:noFill/>
              <a:ln w="12700">
                <a:solidFill>
                  <a:srgbClr val="000000"/>
                </a:solidFill>
                <a:round/>
                <a:headEnd/>
                <a:tailEnd/>
              </a:ln>
            </p:spPr>
            <p:txBody>
              <a:bodyPr/>
              <a:lstStyle/>
              <a:p>
                <a:endParaRPr lang="en-US"/>
              </a:p>
            </p:txBody>
          </p:sp>
          <p:sp>
            <p:nvSpPr>
              <p:cNvPr id="58558" name="Line 190"/>
              <p:cNvSpPr>
                <a:spLocks noChangeShapeType="1"/>
              </p:cNvSpPr>
              <p:nvPr/>
            </p:nvSpPr>
            <p:spPr bwMode="auto">
              <a:xfrm>
                <a:off x="4799" y="1776"/>
                <a:ext cx="10" cy="1"/>
              </a:xfrm>
              <a:prstGeom prst="line">
                <a:avLst/>
              </a:prstGeom>
              <a:noFill/>
              <a:ln w="12700">
                <a:solidFill>
                  <a:srgbClr val="000000"/>
                </a:solidFill>
                <a:round/>
                <a:headEnd/>
                <a:tailEnd/>
              </a:ln>
            </p:spPr>
            <p:txBody>
              <a:bodyPr/>
              <a:lstStyle/>
              <a:p>
                <a:endParaRPr lang="en-US"/>
              </a:p>
            </p:txBody>
          </p:sp>
          <p:sp>
            <p:nvSpPr>
              <p:cNvPr id="58559" name="Line 191"/>
              <p:cNvSpPr>
                <a:spLocks noChangeShapeType="1"/>
              </p:cNvSpPr>
              <p:nvPr/>
            </p:nvSpPr>
            <p:spPr bwMode="auto">
              <a:xfrm>
                <a:off x="4825" y="1776"/>
                <a:ext cx="16" cy="1"/>
              </a:xfrm>
              <a:prstGeom prst="line">
                <a:avLst/>
              </a:prstGeom>
              <a:noFill/>
              <a:ln w="12700">
                <a:solidFill>
                  <a:srgbClr val="000000"/>
                </a:solidFill>
                <a:round/>
                <a:headEnd/>
                <a:tailEnd/>
              </a:ln>
            </p:spPr>
            <p:txBody>
              <a:bodyPr/>
              <a:lstStyle/>
              <a:p>
                <a:endParaRPr lang="en-US"/>
              </a:p>
            </p:txBody>
          </p:sp>
          <p:sp>
            <p:nvSpPr>
              <p:cNvPr id="58560" name="Line 192"/>
              <p:cNvSpPr>
                <a:spLocks noChangeShapeType="1"/>
              </p:cNvSpPr>
              <p:nvPr/>
            </p:nvSpPr>
            <p:spPr bwMode="auto">
              <a:xfrm>
                <a:off x="4857" y="1776"/>
                <a:ext cx="2" cy="1"/>
              </a:xfrm>
              <a:prstGeom prst="line">
                <a:avLst/>
              </a:prstGeom>
              <a:noFill/>
              <a:ln w="12700">
                <a:solidFill>
                  <a:srgbClr val="000000"/>
                </a:solidFill>
                <a:round/>
                <a:headEnd/>
                <a:tailEnd/>
              </a:ln>
            </p:spPr>
            <p:txBody>
              <a:bodyPr/>
              <a:lstStyle/>
              <a:p>
                <a:endParaRPr lang="en-US"/>
              </a:p>
            </p:txBody>
          </p:sp>
          <p:sp>
            <p:nvSpPr>
              <p:cNvPr id="58561" name="Line 193"/>
              <p:cNvSpPr>
                <a:spLocks noChangeShapeType="1"/>
              </p:cNvSpPr>
              <p:nvPr/>
            </p:nvSpPr>
            <p:spPr bwMode="auto">
              <a:xfrm>
                <a:off x="4859" y="1776"/>
                <a:ext cx="14" cy="1"/>
              </a:xfrm>
              <a:prstGeom prst="line">
                <a:avLst/>
              </a:prstGeom>
              <a:noFill/>
              <a:ln w="12700">
                <a:solidFill>
                  <a:srgbClr val="000000"/>
                </a:solidFill>
                <a:round/>
                <a:headEnd/>
                <a:tailEnd/>
              </a:ln>
            </p:spPr>
            <p:txBody>
              <a:bodyPr/>
              <a:lstStyle/>
              <a:p>
                <a:endParaRPr lang="en-US"/>
              </a:p>
            </p:txBody>
          </p:sp>
          <p:sp>
            <p:nvSpPr>
              <p:cNvPr id="58562" name="Line 194"/>
              <p:cNvSpPr>
                <a:spLocks noChangeShapeType="1"/>
              </p:cNvSpPr>
              <p:nvPr/>
            </p:nvSpPr>
            <p:spPr bwMode="auto">
              <a:xfrm>
                <a:off x="4889" y="1776"/>
                <a:ext cx="12" cy="1"/>
              </a:xfrm>
              <a:prstGeom prst="line">
                <a:avLst/>
              </a:prstGeom>
              <a:noFill/>
              <a:ln w="12700">
                <a:solidFill>
                  <a:srgbClr val="000000"/>
                </a:solidFill>
                <a:round/>
                <a:headEnd/>
                <a:tailEnd/>
              </a:ln>
            </p:spPr>
            <p:txBody>
              <a:bodyPr/>
              <a:lstStyle/>
              <a:p>
                <a:endParaRPr lang="en-US"/>
              </a:p>
            </p:txBody>
          </p:sp>
          <p:sp>
            <p:nvSpPr>
              <p:cNvPr id="58563" name="Line 195"/>
              <p:cNvSpPr>
                <a:spLocks noChangeShapeType="1"/>
              </p:cNvSpPr>
              <p:nvPr/>
            </p:nvSpPr>
            <p:spPr bwMode="auto">
              <a:xfrm>
                <a:off x="4901" y="1776"/>
                <a:ext cx="4" cy="1"/>
              </a:xfrm>
              <a:prstGeom prst="line">
                <a:avLst/>
              </a:prstGeom>
              <a:noFill/>
              <a:ln w="12700">
                <a:solidFill>
                  <a:srgbClr val="000000"/>
                </a:solidFill>
                <a:round/>
                <a:headEnd/>
                <a:tailEnd/>
              </a:ln>
            </p:spPr>
            <p:txBody>
              <a:bodyPr/>
              <a:lstStyle/>
              <a:p>
                <a:endParaRPr lang="en-US"/>
              </a:p>
            </p:txBody>
          </p:sp>
          <p:sp>
            <p:nvSpPr>
              <p:cNvPr id="58564" name="Line 196"/>
              <p:cNvSpPr>
                <a:spLocks noChangeShapeType="1"/>
              </p:cNvSpPr>
              <p:nvPr/>
            </p:nvSpPr>
            <p:spPr bwMode="auto">
              <a:xfrm>
                <a:off x="4921" y="1776"/>
                <a:ext cx="2" cy="1"/>
              </a:xfrm>
              <a:prstGeom prst="line">
                <a:avLst/>
              </a:prstGeom>
              <a:noFill/>
              <a:ln w="12700">
                <a:solidFill>
                  <a:srgbClr val="000000"/>
                </a:solidFill>
                <a:round/>
                <a:headEnd/>
                <a:tailEnd/>
              </a:ln>
            </p:spPr>
            <p:txBody>
              <a:bodyPr/>
              <a:lstStyle/>
              <a:p>
                <a:endParaRPr lang="en-US"/>
              </a:p>
            </p:txBody>
          </p:sp>
          <p:sp>
            <p:nvSpPr>
              <p:cNvPr id="58565" name="Line 197"/>
              <p:cNvSpPr>
                <a:spLocks noChangeShapeType="1"/>
              </p:cNvSpPr>
              <p:nvPr/>
            </p:nvSpPr>
            <p:spPr bwMode="auto">
              <a:xfrm>
                <a:off x="4923" y="1776"/>
                <a:ext cx="14" cy="1"/>
              </a:xfrm>
              <a:prstGeom prst="line">
                <a:avLst/>
              </a:prstGeom>
              <a:noFill/>
              <a:ln w="12700">
                <a:solidFill>
                  <a:srgbClr val="000000"/>
                </a:solidFill>
                <a:round/>
                <a:headEnd/>
                <a:tailEnd/>
              </a:ln>
            </p:spPr>
            <p:txBody>
              <a:bodyPr/>
              <a:lstStyle/>
              <a:p>
                <a:endParaRPr lang="en-US"/>
              </a:p>
            </p:txBody>
          </p:sp>
          <p:sp>
            <p:nvSpPr>
              <p:cNvPr id="58566" name="Line 198"/>
              <p:cNvSpPr>
                <a:spLocks noChangeShapeType="1"/>
              </p:cNvSpPr>
              <p:nvPr/>
            </p:nvSpPr>
            <p:spPr bwMode="auto">
              <a:xfrm>
                <a:off x="4953" y="1776"/>
                <a:ext cx="12" cy="1"/>
              </a:xfrm>
              <a:prstGeom prst="line">
                <a:avLst/>
              </a:prstGeom>
              <a:noFill/>
              <a:ln w="12700">
                <a:solidFill>
                  <a:srgbClr val="000000"/>
                </a:solidFill>
                <a:round/>
                <a:headEnd/>
                <a:tailEnd/>
              </a:ln>
            </p:spPr>
            <p:txBody>
              <a:bodyPr/>
              <a:lstStyle/>
              <a:p>
                <a:endParaRPr lang="en-US"/>
              </a:p>
            </p:txBody>
          </p:sp>
          <p:sp>
            <p:nvSpPr>
              <p:cNvPr id="58567" name="Line 199"/>
              <p:cNvSpPr>
                <a:spLocks noChangeShapeType="1"/>
              </p:cNvSpPr>
              <p:nvPr/>
            </p:nvSpPr>
            <p:spPr bwMode="auto">
              <a:xfrm>
                <a:off x="4965" y="1776"/>
                <a:ext cx="4" cy="1"/>
              </a:xfrm>
              <a:prstGeom prst="line">
                <a:avLst/>
              </a:prstGeom>
              <a:noFill/>
              <a:ln w="12700">
                <a:solidFill>
                  <a:srgbClr val="000000"/>
                </a:solidFill>
                <a:round/>
                <a:headEnd/>
                <a:tailEnd/>
              </a:ln>
            </p:spPr>
            <p:txBody>
              <a:bodyPr/>
              <a:lstStyle/>
              <a:p>
                <a:endParaRPr lang="en-US"/>
              </a:p>
            </p:txBody>
          </p:sp>
          <p:sp>
            <p:nvSpPr>
              <p:cNvPr id="58568" name="Line 200"/>
              <p:cNvSpPr>
                <a:spLocks noChangeShapeType="1"/>
              </p:cNvSpPr>
              <p:nvPr/>
            </p:nvSpPr>
            <p:spPr bwMode="auto">
              <a:xfrm>
                <a:off x="4985" y="1776"/>
                <a:ext cx="1" cy="1"/>
              </a:xfrm>
              <a:prstGeom prst="line">
                <a:avLst/>
              </a:prstGeom>
              <a:noFill/>
              <a:ln w="12700">
                <a:solidFill>
                  <a:srgbClr val="000000"/>
                </a:solidFill>
                <a:round/>
                <a:headEnd/>
                <a:tailEnd/>
              </a:ln>
            </p:spPr>
            <p:txBody>
              <a:bodyPr/>
              <a:lstStyle/>
              <a:p>
                <a:endParaRPr lang="en-US"/>
              </a:p>
            </p:txBody>
          </p:sp>
          <p:sp>
            <p:nvSpPr>
              <p:cNvPr id="58569" name="Line 201"/>
              <p:cNvSpPr>
                <a:spLocks noChangeShapeType="1"/>
              </p:cNvSpPr>
              <p:nvPr/>
            </p:nvSpPr>
            <p:spPr bwMode="auto">
              <a:xfrm flipV="1">
                <a:off x="4985" y="1774"/>
                <a:ext cx="16" cy="2"/>
              </a:xfrm>
              <a:prstGeom prst="line">
                <a:avLst/>
              </a:prstGeom>
              <a:noFill/>
              <a:ln w="12700">
                <a:solidFill>
                  <a:srgbClr val="000000"/>
                </a:solidFill>
                <a:round/>
                <a:headEnd/>
                <a:tailEnd/>
              </a:ln>
            </p:spPr>
            <p:txBody>
              <a:bodyPr/>
              <a:lstStyle/>
              <a:p>
                <a:endParaRPr lang="en-US"/>
              </a:p>
            </p:txBody>
          </p:sp>
          <p:sp>
            <p:nvSpPr>
              <p:cNvPr id="58570" name="Line 202"/>
              <p:cNvSpPr>
                <a:spLocks noChangeShapeType="1"/>
              </p:cNvSpPr>
              <p:nvPr/>
            </p:nvSpPr>
            <p:spPr bwMode="auto">
              <a:xfrm>
                <a:off x="5017" y="1774"/>
                <a:ext cx="10" cy="1"/>
              </a:xfrm>
              <a:prstGeom prst="line">
                <a:avLst/>
              </a:prstGeom>
              <a:noFill/>
              <a:ln w="12700">
                <a:solidFill>
                  <a:srgbClr val="000000"/>
                </a:solidFill>
                <a:round/>
                <a:headEnd/>
                <a:tailEnd/>
              </a:ln>
            </p:spPr>
            <p:txBody>
              <a:bodyPr/>
              <a:lstStyle/>
              <a:p>
                <a:endParaRPr lang="en-US"/>
              </a:p>
            </p:txBody>
          </p:sp>
          <p:sp>
            <p:nvSpPr>
              <p:cNvPr id="58571" name="Line 203"/>
              <p:cNvSpPr>
                <a:spLocks noChangeShapeType="1"/>
              </p:cNvSpPr>
              <p:nvPr/>
            </p:nvSpPr>
            <p:spPr bwMode="auto">
              <a:xfrm>
                <a:off x="5027" y="1774"/>
                <a:ext cx="6" cy="1"/>
              </a:xfrm>
              <a:prstGeom prst="line">
                <a:avLst/>
              </a:prstGeom>
              <a:noFill/>
              <a:ln w="12700">
                <a:solidFill>
                  <a:srgbClr val="000000"/>
                </a:solidFill>
                <a:round/>
                <a:headEnd/>
                <a:tailEnd/>
              </a:ln>
            </p:spPr>
            <p:txBody>
              <a:bodyPr/>
              <a:lstStyle/>
              <a:p>
                <a:endParaRPr lang="en-US"/>
              </a:p>
            </p:txBody>
          </p:sp>
          <p:sp>
            <p:nvSpPr>
              <p:cNvPr id="58572" name="Line 204"/>
              <p:cNvSpPr>
                <a:spLocks noChangeShapeType="1"/>
              </p:cNvSpPr>
              <p:nvPr/>
            </p:nvSpPr>
            <p:spPr bwMode="auto">
              <a:xfrm>
                <a:off x="5049" y="1774"/>
                <a:ext cx="16" cy="1"/>
              </a:xfrm>
              <a:prstGeom prst="line">
                <a:avLst/>
              </a:prstGeom>
              <a:noFill/>
              <a:ln w="12700">
                <a:solidFill>
                  <a:srgbClr val="000000"/>
                </a:solidFill>
                <a:round/>
                <a:headEnd/>
                <a:tailEnd/>
              </a:ln>
            </p:spPr>
            <p:txBody>
              <a:bodyPr/>
              <a:lstStyle/>
              <a:p>
                <a:endParaRPr lang="en-US"/>
              </a:p>
            </p:txBody>
          </p:sp>
          <p:sp>
            <p:nvSpPr>
              <p:cNvPr id="58573" name="Line 205"/>
              <p:cNvSpPr>
                <a:spLocks noChangeShapeType="1"/>
              </p:cNvSpPr>
              <p:nvPr/>
            </p:nvSpPr>
            <p:spPr bwMode="auto">
              <a:xfrm>
                <a:off x="5081" y="1774"/>
                <a:ext cx="8" cy="1"/>
              </a:xfrm>
              <a:prstGeom prst="line">
                <a:avLst/>
              </a:prstGeom>
              <a:noFill/>
              <a:ln w="12700">
                <a:solidFill>
                  <a:srgbClr val="000000"/>
                </a:solidFill>
                <a:round/>
                <a:headEnd/>
                <a:tailEnd/>
              </a:ln>
            </p:spPr>
            <p:txBody>
              <a:bodyPr/>
              <a:lstStyle/>
              <a:p>
                <a:endParaRPr lang="en-US"/>
              </a:p>
            </p:txBody>
          </p:sp>
          <p:sp>
            <p:nvSpPr>
              <p:cNvPr id="58574" name="Line 206"/>
              <p:cNvSpPr>
                <a:spLocks noChangeShapeType="1"/>
              </p:cNvSpPr>
              <p:nvPr/>
            </p:nvSpPr>
            <p:spPr bwMode="auto">
              <a:xfrm>
                <a:off x="5089" y="1774"/>
                <a:ext cx="8" cy="1"/>
              </a:xfrm>
              <a:prstGeom prst="line">
                <a:avLst/>
              </a:prstGeom>
              <a:noFill/>
              <a:ln w="12700">
                <a:solidFill>
                  <a:srgbClr val="000000"/>
                </a:solidFill>
                <a:round/>
                <a:headEnd/>
                <a:tailEnd/>
              </a:ln>
            </p:spPr>
            <p:txBody>
              <a:bodyPr/>
              <a:lstStyle/>
              <a:p>
                <a:endParaRPr lang="en-US"/>
              </a:p>
            </p:txBody>
          </p:sp>
          <p:sp>
            <p:nvSpPr>
              <p:cNvPr id="58575" name="Line 207"/>
              <p:cNvSpPr>
                <a:spLocks noChangeShapeType="1"/>
              </p:cNvSpPr>
              <p:nvPr/>
            </p:nvSpPr>
            <p:spPr bwMode="auto">
              <a:xfrm>
                <a:off x="5113" y="1774"/>
                <a:ext cx="16" cy="1"/>
              </a:xfrm>
              <a:prstGeom prst="line">
                <a:avLst/>
              </a:prstGeom>
              <a:noFill/>
              <a:ln w="12700">
                <a:solidFill>
                  <a:srgbClr val="000000"/>
                </a:solidFill>
                <a:round/>
                <a:headEnd/>
                <a:tailEnd/>
              </a:ln>
            </p:spPr>
            <p:txBody>
              <a:bodyPr/>
              <a:lstStyle/>
              <a:p>
                <a:endParaRPr lang="en-US"/>
              </a:p>
            </p:txBody>
          </p:sp>
        </p:grpSp>
        <p:grpSp>
          <p:nvGrpSpPr>
            <p:cNvPr id="4" name="Group 409"/>
            <p:cNvGrpSpPr>
              <a:grpSpLocks/>
            </p:cNvGrpSpPr>
            <p:nvPr/>
          </p:nvGrpSpPr>
          <p:grpSpPr bwMode="auto">
            <a:xfrm>
              <a:off x="2576" y="1734"/>
              <a:ext cx="2701" cy="1872"/>
              <a:chOff x="2576" y="1734"/>
              <a:chExt cx="2701" cy="1872"/>
            </a:xfrm>
          </p:grpSpPr>
          <p:sp>
            <p:nvSpPr>
              <p:cNvPr id="58577" name="Line 209"/>
              <p:cNvSpPr>
                <a:spLocks noChangeShapeType="1"/>
              </p:cNvSpPr>
              <p:nvPr/>
            </p:nvSpPr>
            <p:spPr bwMode="auto">
              <a:xfrm>
                <a:off x="5145" y="1774"/>
                <a:ext cx="6" cy="1"/>
              </a:xfrm>
              <a:prstGeom prst="line">
                <a:avLst/>
              </a:prstGeom>
              <a:noFill/>
              <a:ln w="12700">
                <a:solidFill>
                  <a:srgbClr val="000000"/>
                </a:solidFill>
                <a:round/>
                <a:headEnd/>
                <a:tailEnd/>
              </a:ln>
            </p:spPr>
            <p:txBody>
              <a:bodyPr/>
              <a:lstStyle/>
              <a:p>
                <a:endParaRPr lang="en-US"/>
              </a:p>
            </p:txBody>
          </p:sp>
          <p:sp>
            <p:nvSpPr>
              <p:cNvPr id="58578" name="Line 210"/>
              <p:cNvSpPr>
                <a:spLocks noChangeShapeType="1"/>
              </p:cNvSpPr>
              <p:nvPr/>
            </p:nvSpPr>
            <p:spPr bwMode="auto">
              <a:xfrm>
                <a:off x="5151" y="1774"/>
                <a:ext cx="10" cy="1"/>
              </a:xfrm>
              <a:prstGeom prst="line">
                <a:avLst/>
              </a:prstGeom>
              <a:noFill/>
              <a:ln w="12700">
                <a:solidFill>
                  <a:srgbClr val="000000"/>
                </a:solidFill>
                <a:round/>
                <a:headEnd/>
                <a:tailEnd/>
              </a:ln>
            </p:spPr>
            <p:txBody>
              <a:bodyPr/>
              <a:lstStyle/>
              <a:p>
                <a:endParaRPr lang="en-US"/>
              </a:p>
            </p:txBody>
          </p:sp>
          <p:sp>
            <p:nvSpPr>
              <p:cNvPr id="58579" name="Line 211"/>
              <p:cNvSpPr>
                <a:spLocks noChangeShapeType="1"/>
              </p:cNvSpPr>
              <p:nvPr/>
            </p:nvSpPr>
            <p:spPr bwMode="auto">
              <a:xfrm>
                <a:off x="5177" y="1774"/>
                <a:ext cx="14" cy="1"/>
              </a:xfrm>
              <a:prstGeom prst="line">
                <a:avLst/>
              </a:prstGeom>
              <a:noFill/>
              <a:ln w="12700">
                <a:solidFill>
                  <a:srgbClr val="000000"/>
                </a:solidFill>
                <a:round/>
                <a:headEnd/>
                <a:tailEnd/>
              </a:ln>
            </p:spPr>
            <p:txBody>
              <a:bodyPr/>
              <a:lstStyle/>
              <a:p>
                <a:endParaRPr lang="en-US"/>
              </a:p>
            </p:txBody>
          </p:sp>
          <p:sp>
            <p:nvSpPr>
              <p:cNvPr id="58580" name="Line 212"/>
              <p:cNvSpPr>
                <a:spLocks noChangeShapeType="1"/>
              </p:cNvSpPr>
              <p:nvPr/>
            </p:nvSpPr>
            <p:spPr bwMode="auto">
              <a:xfrm>
                <a:off x="5191" y="1774"/>
                <a:ext cx="2" cy="1"/>
              </a:xfrm>
              <a:prstGeom prst="line">
                <a:avLst/>
              </a:prstGeom>
              <a:noFill/>
              <a:ln w="12700">
                <a:solidFill>
                  <a:srgbClr val="000000"/>
                </a:solidFill>
                <a:round/>
                <a:headEnd/>
                <a:tailEnd/>
              </a:ln>
            </p:spPr>
            <p:txBody>
              <a:bodyPr/>
              <a:lstStyle/>
              <a:p>
                <a:endParaRPr lang="en-US"/>
              </a:p>
            </p:txBody>
          </p:sp>
          <p:sp>
            <p:nvSpPr>
              <p:cNvPr id="58581" name="Line 213"/>
              <p:cNvSpPr>
                <a:spLocks noChangeShapeType="1"/>
              </p:cNvSpPr>
              <p:nvPr/>
            </p:nvSpPr>
            <p:spPr bwMode="auto">
              <a:xfrm>
                <a:off x="5209" y="1774"/>
                <a:ext cx="4" cy="1"/>
              </a:xfrm>
              <a:prstGeom prst="line">
                <a:avLst/>
              </a:prstGeom>
              <a:noFill/>
              <a:ln w="12700">
                <a:solidFill>
                  <a:srgbClr val="000000"/>
                </a:solidFill>
                <a:round/>
                <a:headEnd/>
                <a:tailEnd/>
              </a:ln>
            </p:spPr>
            <p:txBody>
              <a:bodyPr/>
              <a:lstStyle/>
              <a:p>
                <a:endParaRPr lang="en-US"/>
              </a:p>
            </p:txBody>
          </p:sp>
          <p:sp>
            <p:nvSpPr>
              <p:cNvPr id="58582" name="Line 214"/>
              <p:cNvSpPr>
                <a:spLocks noChangeShapeType="1"/>
              </p:cNvSpPr>
              <p:nvPr/>
            </p:nvSpPr>
            <p:spPr bwMode="auto">
              <a:xfrm>
                <a:off x="5213" y="1774"/>
                <a:ext cx="12" cy="1"/>
              </a:xfrm>
              <a:prstGeom prst="line">
                <a:avLst/>
              </a:prstGeom>
              <a:noFill/>
              <a:ln w="12700">
                <a:solidFill>
                  <a:srgbClr val="000000"/>
                </a:solidFill>
                <a:round/>
                <a:headEnd/>
                <a:tailEnd/>
              </a:ln>
            </p:spPr>
            <p:txBody>
              <a:bodyPr/>
              <a:lstStyle/>
              <a:p>
                <a:endParaRPr lang="en-US"/>
              </a:p>
            </p:txBody>
          </p:sp>
          <p:sp>
            <p:nvSpPr>
              <p:cNvPr id="58583" name="Line 215"/>
              <p:cNvSpPr>
                <a:spLocks noChangeShapeType="1"/>
              </p:cNvSpPr>
              <p:nvPr/>
            </p:nvSpPr>
            <p:spPr bwMode="auto">
              <a:xfrm flipV="1">
                <a:off x="5241" y="1772"/>
                <a:ext cx="14" cy="2"/>
              </a:xfrm>
              <a:prstGeom prst="line">
                <a:avLst/>
              </a:prstGeom>
              <a:noFill/>
              <a:ln w="12700">
                <a:solidFill>
                  <a:srgbClr val="000000"/>
                </a:solidFill>
                <a:round/>
                <a:headEnd/>
                <a:tailEnd/>
              </a:ln>
            </p:spPr>
            <p:txBody>
              <a:bodyPr/>
              <a:lstStyle/>
              <a:p>
                <a:endParaRPr lang="en-US"/>
              </a:p>
            </p:txBody>
          </p:sp>
          <p:sp>
            <p:nvSpPr>
              <p:cNvPr id="58584" name="Line 216"/>
              <p:cNvSpPr>
                <a:spLocks noChangeShapeType="1"/>
              </p:cNvSpPr>
              <p:nvPr/>
            </p:nvSpPr>
            <p:spPr bwMode="auto">
              <a:xfrm>
                <a:off x="5255" y="1772"/>
                <a:ext cx="2" cy="1"/>
              </a:xfrm>
              <a:prstGeom prst="line">
                <a:avLst/>
              </a:prstGeom>
              <a:noFill/>
              <a:ln w="12700">
                <a:solidFill>
                  <a:srgbClr val="000000"/>
                </a:solidFill>
                <a:round/>
                <a:headEnd/>
                <a:tailEnd/>
              </a:ln>
            </p:spPr>
            <p:txBody>
              <a:bodyPr/>
              <a:lstStyle/>
              <a:p>
                <a:endParaRPr lang="en-US"/>
              </a:p>
            </p:txBody>
          </p:sp>
          <p:sp>
            <p:nvSpPr>
              <p:cNvPr id="58585" name="Line 217"/>
              <p:cNvSpPr>
                <a:spLocks noChangeShapeType="1"/>
              </p:cNvSpPr>
              <p:nvPr/>
            </p:nvSpPr>
            <p:spPr bwMode="auto">
              <a:xfrm>
                <a:off x="5273" y="1772"/>
                <a:ext cx="4" cy="1"/>
              </a:xfrm>
              <a:prstGeom prst="line">
                <a:avLst/>
              </a:prstGeom>
              <a:noFill/>
              <a:ln w="12700">
                <a:solidFill>
                  <a:srgbClr val="000000"/>
                </a:solidFill>
                <a:round/>
                <a:headEnd/>
                <a:tailEnd/>
              </a:ln>
            </p:spPr>
            <p:txBody>
              <a:bodyPr/>
              <a:lstStyle/>
              <a:p>
                <a:endParaRPr lang="en-US"/>
              </a:p>
            </p:txBody>
          </p:sp>
          <p:sp>
            <p:nvSpPr>
              <p:cNvPr id="58586" name="Line 218"/>
              <p:cNvSpPr>
                <a:spLocks noChangeShapeType="1"/>
              </p:cNvSpPr>
              <p:nvPr/>
            </p:nvSpPr>
            <p:spPr bwMode="auto">
              <a:xfrm flipV="1">
                <a:off x="2854" y="3574"/>
                <a:ext cx="6" cy="32"/>
              </a:xfrm>
              <a:prstGeom prst="line">
                <a:avLst/>
              </a:prstGeom>
              <a:noFill/>
              <a:ln w="12700">
                <a:solidFill>
                  <a:srgbClr val="000000"/>
                </a:solidFill>
                <a:round/>
                <a:headEnd/>
                <a:tailEnd/>
              </a:ln>
            </p:spPr>
            <p:txBody>
              <a:bodyPr/>
              <a:lstStyle/>
              <a:p>
                <a:endParaRPr lang="en-US"/>
              </a:p>
            </p:txBody>
          </p:sp>
          <p:sp>
            <p:nvSpPr>
              <p:cNvPr id="58587" name="Line 219"/>
              <p:cNvSpPr>
                <a:spLocks noChangeShapeType="1"/>
              </p:cNvSpPr>
              <p:nvPr/>
            </p:nvSpPr>
            <p:spPr bwMode="auto">
              <a:xfrm flipV="1">
                <a:off x="2866" y="3532"/>
                <a:ext cx="2" cy="12"/>
              </a:xfrm>
              <a:prstGeom prst="line">
                <a:avLst/>
              </a:prstGeom>
              <a:noFill/>
              <a:ln w="12700">
                <a:solidFill>
                  <a:srgbClr val="000000"/>
                </a:solidFill>
                <a:round/>
                <a:headEnd/>
                <a:tailEnd/>
              </a:ln>
            </p:spPr>
            <p:txBody>
              <a:bodyPr/>
              <a:lstStyle/>
              <a:p>
                <a:endParaRPr lang="en-US"/>
              </a:p>
            </p:txBody>
          </p:sp>
          <p:sp>
            <p:nvSpPr>
              <p:cNvPr id="58588" name="Line 220"/>
              <p:cNvSpPr>
                <a:spLocks noChangeShapeType="1"/>
              </p:cNvSpPr>
              <p:nvPr/>
            </p:nvSpPr>
            <p:spPr bwMode="auto">
              <a:xfrm flipV="1">
                <a:off x="2868" y="3516"/>
                <a:ext cx="12" cy="16"/>
              </a:xfrm>
              <a:prstGeom prst="line">
                <a:avLst/>
              </a:prstGeom>
              <a:noFill/>
              <a:ln w="15875">
                <a:solidFill>
                  <a:srgbClr val="000000"/>
                </a:solidFill>
                <a:round/>
                <a:headEnd/>
                <a:tailEnd/>
              </a:ln>
            </p:spPr>
            <p:txBody>
              <a:bodyPr/>
              <a:lstStyle/>
              <a:p>
                <a:endParaRPr lang="en-US"/>
              </a:p>
            </p:txBody>
          </p:sp>
          <p:sp>
            <p:nvSpPr>
              <p:cNvPr id="58589" name="Line 221"/>
              <p:cNvSpPr>
                <a:spLocks noChangeShapeType="1"/>
              </p:cNvSpPr>
              <p:nvPr/>
            </p:nvSpPr>
            <p:spPr bwMode="auto">
              <a:xfrm flipV="1">
                <a:off x="2906" y="3496"/>
                <a:ext cx="2" cy="2"/>
              </a:xfrm>
              <a:prstGeom prst="line">
                <a:avLst/>
              </a:prstGeom>
              <a:noFill/>
              <a:ln w="15875">
                <a:solidFill>
                  <a:srgbClr val="000000"/>
                </a:solidFill>
                <a:round/>
                <a:headEnd/>
                <a:tailEnd/>
              </a:ln>
            </p:spPr>
            <p:txBody>
              <a:bodyPr/>
              <a:lstStyle/>
              <a:p>
                <a:endParaRPr lang="en-US"/>
              </a:p>
            </p:txBody>
          </p:sp>
          <p:sp>
            <p:nvSpPr>
              <p:cNvPr id="58590" name="Line 222"/>
              <p:cNvSpPr>
                <a:spLocks noChangeShapeType="1"/>
              </p:cNvSpPr>
              <p:nvPr/>
            </p:nvSpPr>
            <p:spPr bwMode="auto">
              <a:xfrm flipV="1">
                <a:off x="2908" y="3482"/>
                <a:ext cx="20" cy="14"/>
              </a:xfrm>
              <a:prstGeom prst="line">
                <a:avLst/>
              </a:prstGeom>
              <a:noFill/>
              <a:ln w="15875">
                <a:solidFill>
                  <a:srgbClr val="000000"/>
                </a:solidFill>
                <a:round/>
                <a:headEnd/>
                <a:tailEnd/>
              </a:ln>
            </p:spPr>
            <p:txBody>
              <a:bodyPr/>
              <a:lstStyle/>
              <a:p>
                <a:endParaRPr lang="en-US"/>
              </a:p>
            </p:txBody>
          </p:sp>
          <p:sp>
            <p:nvSpPr>
              <p:cNvPr id="58591" name="Line 223"/>
              <p:cNvSpPr>
                <a:spLocks noChangeShapeType="1"/>
              </p:cNvSpPr>
              <p:nvPr/>
            </p:nvSpPr>
            <p:spPr bwMode="auto">
              <a:xfrm flipV="1">
                <a:off x="2928" y="3480"/>
                <a:ext cx="4" cy="2"/>
              </a:xfrm>
              <a:prstGeom prst="line">
                <a:avLst/>
              </a:prstGeom>
              <a:noFill/>
              <a:ln w="15875">
                <a:solidFill>
                  <a:srgbClr val="000000"/>
                </a:solidFill>
                <a:round/>
                <a:headEnd/>
                <a:tailEnd/>
              </a:ln>
            </p:spPr>
            <p:txBody>
              <a:bodyPr/>
              <a:lstStyle/>
              <a:p>
                <a:endParaRPr lang="en-US"/>
              </a:p>
            </p:txBody>
          </p:sp>
          <p:sp>
            <p:nvSpPr>
              <p:cNvPr id="58592" name="Line 224"/>
              <p:cNvSpPr>
                <a:spLocks noChangeShapeType="1"/>
              </p:cNvSpPr>
              <p:nvPr/>
            </p:nvSpPr>
            <p:spPr bwMode="auto">
              <a:xfrm flipV="1">
                <a:off x="2962" y="3460"/>
                <a:ext cx="10" cy="6"/>
              </a:xfrm>
              <a:prstGeom prst="line">
                <a:avLst/>
              </a:prstGeom>
              <a:noFill/>
              <a:ln w="15875">
                <a:solidFill>
                  <a:srgbClr val="000000"/>
                </a:solidFill>
                <a:round/>
                <a:headEnd/>
                <a:tailEnd/>
              </a:ln>
            </p:spPr>
            <p:txBody>
              <a:bodyPr/>
              <a:lstStyle/>
              <a:p>
                <a:endParaRPr lang="en-US"/>
              </a:p>
            </p:txBody>
          </p:sp>
          <p:sp>
            <p:nvSpPr>
              <p:cNvPr id="58593" name="Line 225"/>
              <p:cNvSpPr>
                <a:spLocks noChangeShapeType="1"/>
              </p:cNvSpPr>
              <p:nvPr/>
            </p:nvSpPr>
            <p:spPr bwMode="auto">
              <a:xfrm flipV="1">
                <a:off x="2972" y="3454"/>
                <a:ext cx="20" cy="6"/>
              </a:xfrm>
              <a:prstGeom prst="line">
                <a:avLst/>
              </a:prstGeom>
              <a:noFill/>
              <a:ln w="12700">
                <a:solidFill>
                  <a:srgbClr val="000000"/>
                </a:solidFill>
                <a:round/>
                <a:headEnd/>
                <a:tailEnd/>
              </a:ln>
            </p:spPr>
            <p:txBody>
              <a:bodyPr/>
              <a:lstStyle/>
              <a:p>
                <a:endParaRPr lang="en-US"/>
              </a:p>
            </p:txBody>
          </p:sp>
          <p:sp>
            <p:nvSpPr>
              <p:cNvPr id="58594" name="Line 226"/>
              <p:cNvSpPr>
                <a:spLocks noChangeShapeType="1"/>
              </p:cNvSpPr>
              <p:nvPr/>
            </p:nvSpPr>
            <p:spPr bwMode="auto">
              <a:xfrm flipV="1">
                <a:off x="3022" y="3438"/>
                <a:ext cx="12" cy="6"/>
              </a:xfrm>
              <a:prstGeom prst="line">
                <a:avLst/>
              </a:prstGeom>
              <a:noFill/>
              <a:ln w="15875">
                <a:solidFill>
                  <a:srgbClr val="000000"/>
                </a:solidFill>
                <a:round/>
                <a:headEnd/>
                <a:tailEnd/>
              </a:ln>
            </p:spPr>
            <p:txBody>
              <a:bodyPr/>
              <a:lstStyle/>
              <a:p>
                <a:endParaRPr lang="en-US"/>
              </a:p>
            </p:txBody>
          </p:sp>
          <p:sp>
            <p:nvSpPr>
              <p:cNvPr id="58595" name="Line 227"/>
              <p:cNvSpPr>
                <a:spLocks noChangeShapeType="1"/>
              </p:cNvSpPr>
              <p:nvPr/>
            </p:nvSpPr>
            <p:spPr bwMode="auto">
              <a:xfrm flipV="1">
                <a:off x="3034" y="3432"/>
                <a:ext cx="18" cy="6"/>
              </a:xfrm>
              <a:prstGeom prst="line">
                <a:avLst/>
              </a:prstGeom>
              <a:noFill/>
              <a:ln w="15875">
                <a:solidFill>
                  <a:srgbClr val="000000"/>
                </a:solidFill>
                <a:round/>
                <a:headEnd/>
                <a:tailEnd/>
              </a:ln>
            </p:spPr>
            <p:txBody>
              <a:bodyPr/>
              <a:lstStyle/>
              <a:p>
                <a:endParaRPr lang="en-US"/>
              </a:p>
            </p:txBody>
          </p:sp>
          <p:sp>
            <p:nvSpPr>
              <p:cNvPr id="58596" name="Line 228"/>
              <p:cNvSpPr>
                <a:spLocks noChangeShapeType="1"/>
              </p:cNvSpPr>
              <p:nvPr/>
            </p:nvSpPr>
            <p:spPr bwMode="auto">
              <a:xfrm flipV="1">
                <a:off x="3082" y="3420"/>
                <a:ext cx="14" cy="4"/>
              </a:xfrm>
              <a:prstGeom prst="line">
                <a:avLst/>
              </a:prstGeom>
              <a:noFill/>
              <a:ln w="12700">
                <a:solidFill>
                  <a:srgbClr val="000000"/>
                </a:solidFill>
                <a:round/>
                <a:headEnd/>
                <a:tailEnd/>
              </a:ln>
            </p:spPr>
            <p:txBody>
              <a:bodyPr/>
              <a:lstStyle/>
              <a:p>
                <a:endParaRPr lang="en-US"/>
              </a:p>
            </p:txBody>
          </p:sp>
          <p:sp>
            <p:nvSpPr>
              <p:cNvPr id="58597" name="Line 229"/>
              <p:cNvSpPr>
                <a:spLocks noChangeShapeType="1"/>
              </p:cNvSpPr>
              <p:nvPr/>
            </p:nvSpPr>
            <p:spPr bwMode="auto">
              <a:xfrm flipV="1">
                <a:off x="3096" y="3416"/>
                <a:ext cx="16" cy="4"/>
              </a:xfrm>
              <a:prstGeom prst="line">
                <a:avLst/>
              </a:prstGeom>
              <a:noFill/>
              <a:ln w="12700">
                <a:solidFill>
                  <a:srgbClr val="000000"/>
                </a:solidFill>
                <a:round/>
                <a:headEnd/>
                <a:tailEnd/>
              </a:ln>
            </p:spPr>
            <p:txBody>
              <a:bodyPr/>
              <a:lstStyle/>
              <a:p>
                <a:endParaRPr lang="en-US"/>
              </a:p>
            </p:txBody>
          </p:sp>
          <p:sp>
            <p:nvSpPr>
              <p:cNvPr id="58598" name="Line 230"/>
              <p:cNvSpPr>
                <a:spLocks noChangeShapeType="1"/>
              </p:cNvSpPr>
              <p:nvPr/>
            </p:nvSpPr>
            <p:spPr bwMode="auto">
              <a:xfrm flipV="1">
                <a:off x="3144" y="3404"/>
                <a:ext cx="14" cy="2"/>
              </a:xfrm>
              <a:prstGeom prst="line">
                <a:avLst/>
              </a:prstGeom>
              <a:noFill/>
              <a:ln w="12700">
                <a:solidFill>
                  <a:srgbClr val="000000"/>
                </a:solidFill>
                <a:round/>
                <a:headEnd/>
                <a:tailEnd/>
              </a:ln>
            </p:spPr>
            <p:txBody>
              <a:bodyPr/>
              <a:lstStyle/>
              <a:p>
                <a:endParaRPr lang="en-US"/>
              </a:p>
            </p:txBody>
          </p:sp>
          <p:sp>
            <p:nvSpPr>
              <p:cNvPr id="58599" name="Line 231"/>
              <p:cNvSpPr>
                <a:spLocks noChangeShapeType="1"/>
              </p:cNvSpPr>
              <p:nvPr/>
            </p:nvSpPr>
            <p:spPr bwMode="auto">
              <a:xfrm flipV="1">
                <a:off x="3158" y="3400"/>
                <a:ext cx="16" cy="4"/>
              </a:xfrm>
              <a:prstGeom prst="line">
                <a:avLst/>
              </a:prstGeom>
              <a:noFill/>
              <a:ln w="12700">
                <a:solidFill>
                  <a:srgbClr val="000000"/>
                </a:solidFill>
                <a:round/>
                <a:headEnd/>
                <a:tailEnd/>
              </a:ln>
            </p:spPr>
            <p:txBody>
              <a:bodyPr/>
              <a:lstStyle/>
              <a:p>
                <a:endParaRPr lang="en-US"/>
              </a:p>
            </p:txBody>
          </p:sp>
          <p:sp>
            <p:nvSpPr>
              <p:cNvPr id="58600" name="Line 232"/>
              <p:cNvSpPr>
                <a:spLocks noChangeShapeType="1"/>
              </p:cNvSpPr>
              <p:nvPr/>
            </p:nvSpPr>
            <p:spPr bwMode="auto">
              <a:xfrm flipV="1">
                <a:off x="3206" y="3388"/>
                <a:ext cx="12" cy="4"/>
              </a:xfrm>
              <a:prstGeom prst="line">
                <a:avLst/>
              </a:prstGeom>
              <a:noFill/>
              <a:ln w="15875">
                <a:solidFill>
                  <a:srgbClr val="000000"/>
                </a:solidFill>
                <a:round/>
                <a:headEnd/>
                <a:tailEnd/>
              </a:ln>
            </p:spPr>
            <p:txBody>
              <a:bodyPr/>
              <a:lstStyle/>
              <a:p>
                <a:endParaRPr lang="en-US"/>
              </a:p>
            </p:txBody>
          </p:sp>
          <p:sp>
            <p:nvSpPr>
              <p:cNvPr id="58601" name="Line 233"/>
              <p:cNvSpPr>
                <a:spLocks noChangeShapeType="1"/>
              </p:cNvSpPr>
              <p:nvPr/>
            </p:nvSpPr>
            <p:spPr bwMode="auto">
              <a:xfrm flipV="1">
                <a:off x="3218" y="3384"/>
                <a:ext cx="18" cy="4"/>
              </a:xfrm>
              <a:prstGeom prst="line">
                <a:avLst/>
              </a:prstGeom>
              <a:noFill/>
              <a:ln w="12700">
                <a:solidFill>
                  <a:srgbClr val="000000"/>
                </a:solidFill>
                <a:round/>
                <a:headEnd/>
                <a:tailEnd/>
              </a:ln>
            </p:spPr>
            <p:txBody>
              <a:bodyPr/>
              <a:lstStyle/>
              <a:p>
                <a:endParaRPr lang="en-US"/>
              </a:p>
            </p:txBody>
          </p:sp>
          <p:sp>
            <p:nvSpPr>
              <p:cNvPr id="58602" name="Line 234"/>
              <p:cNvSpPr>
                <a:spLocks noChangeShapeType="1"/>
              </p:cNvSpPr>
              <p:nvPr/>
            </p:nvSpPr>
            <p:spPr bwMode="auto">
              <a:xfrm flipV="1">
                <a:off x="3268" y="3374"/>
                <a:ext cx="14" cy="4"/>
              </a:xfrm>
              <a:prstGeom prst="line">
                <a:avLst/>
              </a:prstGeom>
              <a:noFill/>
              <a:ln w="12700">
                <a:solidFill>
                  <a:srgbClr val="000000"/>
                </a:solidFill>
                <a:round/>
                <a:headEnd/>
                <a:tailEnd/>
              </a:ln>
            </p:spPr>
            <p:txBody>
              <a:bodyPr/>
              <a:lstStyle/>
              <a:p>
                <a:endParaRPr lang="en-US"/>
              </a:p>
            </p:txBody>
          </p:sp>
          <p:sp>
            <p:nvSpPr>
              <p:cNvPr id="58603" name="Line 235"/>
              <p:cNvSpPr>
                <a:spLocks noChangeShapeType="1"/>
              </p:cNvSpPr>
              <p:nvPr/>
            </p:nvSpPr>
            <p:spPr bwMode="auto">
              <a:xfrm flipV="1">
                <a:off x="3282" y="3370"/>
                <a:ext cx="18" cy="4"/>
              </a:xfrm>
              <a:prstGeom prst="line">
                <a:avLst/>
              </a:prstGeom>
              <a:noFill/>
              <a:ln w="12700">
                <a:solidFill>
                  <a:srgbClr val="000000"/>
                </a:solidFill>
                <a:round/>
                <a:headEnd/>
                <a:tailEnd/>
              </a:ln>
            </p:spPr>
            <p:txBody>
              <a:bodyPr/>
              <a:lstStyle/>
              <a:p>
                <a:endParaRPr lang="en-US"/>
              </a:p>
            </p:txBody>
          </p:sp>
          <p:sp>
            <p:nvSpPr>
              <p:cNvPr id="58604" name="Line 236"/>
              <p:cNvSpPr>
                <a:spLocks noChangeShapeType="1"/>
              </p:cNvSpPr>
              <p:nvPr/>
            </p:nvSpPr>
            <p:spPr bwMode="auto">
              <a:xfrm flipV="1">
                <a:off x="3330" y="3360"/>
                <a:ext cx="14" cy="2"/>
              </a:xfrm>
              <a:prstGeom prst="line">
                <a:avLst/>
              </a:prstGeom>
              <a:noFill/>
              <a:ln w="12700">
                <a:solidFill>
                  <a:srgbClr val="000000"/>
                </a:solidFill>
                <a:round/>
                <a:headEnd/>
                <a:tailEnd/>
              </a:ln>
            </p:spPr>
            <p:txBody>
              <a:bodyPr/>
              <a:lstStyle/>
              <a:p>
                <a:endParaRPr lang="en-US"/>
              </a:p>
            </p:txBody>
          </p:sp>
          <p:sp>
            <p:nvSpPr>
              <p:cNvPr id="58605" name="Line 237"/>
              <p:cNvSpPr>
                <a:spLocks noChangeShapeType="1"/>
              </p:cNvSpPr>
              <p:nvPr/>
            </p:nvSpPr>
            <p:spPr bwMode="auto">
              <a:xfrm flipV="1">
                <a:off x="3344" y="3358"/>
                <a:ext cx="18" cy="2"/>
              </a:xfrm>
              <a:prstGeom prst="line">
                <a:avLst/>
              </a:prstGeom>
              <a:noFill/>
              <a:ln w="12700">
                <a:solidFill>
                  <a:srgbClr val="000000"/>
                </a:solidFill>
                <a:round/>
                <a:headEnd/>
                <a:tailEnd/>
              </a:ln>
            </p:spPr>
            <p:txBody>
              <a:bodyPr/>
              <a:lstStyle/>
              <a:p>
                <a:endParaRPr lang="en-US"/>
              </a:p>
            </p:txBody>
          </p:sp>
          <p:sp>
            <p:nvSpPr>
              <p:cNvPr id="58606" name="Line 238"/>
              <p:cNvSpPr>
                <a:spLocks noChangeShapeType="1"/>
              </p:cNvSpPr>
              <p:nvPr/>
            </p:nvSpPr>
            <p:spPr bwMode="auto">
              <a:xfrm flipV="1">
                <a:off x="3394" y="3350"/>
                <a:ext cx="14" cy="2"/>
              </a:xfrm>
              <a:prstGeom prst="line">
                <a:avLst/>
              </a:prstGeom>
              <a:noFill/>
              <a:ln w="12700">
                <a:solidFill>
                  <a:srgbClr val="000000"/>
                </a:solidFill>
                <a:round/>
                <a:headEnd/>
                <a:tailEnd/>
              </a:ln>
            </p:spPr>
            <p:txBody>
              <a:bodyPr/>
              <a:lstStyle/>
              <a:p>
                <a:endParaRPr lang="en-US"/>
              </a:p>
            </p:txBody>
          </p:sp>
          <p:sp>
            <p:nvSpPr>
              <p:cNvPr id="58607" name="Line 239"/>
              <p:cNvSpPr>
                <a:spLocks noChangeShapeType="1"/>
              </p:cNvSpPr>
              <p:nvPr/>
            </p:nvSpPr>
            <p:spPr bwMode="auto">
              <a:xfrm flipV="1">
                <a:off x="3408" y="3346"/>
                <a:ext cx="16" cy="4"/>
              </a:xfrm>
              <a:prstGeom prst="line">
                <a:avLst/>
              </a:prstGeom>
              <a:noFill/>
              <a:ln w="12700">
                <a:solidFill>
                  <a:srgbClr val="000000"/>
                </a:solidFill>
                <a:round/>
                <a:headEnd/>
                <a:tailEnd/>
              </a:ln>
            </p:spPr>
            <p:txBody>
              <a:bodyPr/>
              <a:lstStyle/>
              <a:p>
                <a:endParaRPr lang="en-US"/>
              </a:p>
            </p:txBody>
          </p:sp>
          <p:sp>
            <p:nvSpPr>
              <p:cNvPr id="58608" name="Line 240"/>
              <p:cNvSpPr>
                <a:spLocks noChangeShapeType="1"/>
              </p:cNvSpPr>
              <p:nvPr/>
            </p:nvSpPr>
            <p:spPr bwMode="auto">
              <a:xfrm flipV="1">
                <a:off x="3456" y="3336"/>
                <a:ext cx="12" cy="2"/>
              </a:xfrm>
              <a:prstGeom prst="line">
                <a:avLst/>
              </a:prstGeom>
              <a:noFill/>
              <a:ln w="12700">
                <a:solidFill>
                  <a:srgbClr val="000000"/>
                </a:solidFill>
                <a:round/>
                <a:headEnd/>
                <a:tailEnd/>
              </a:ln>
            </p:spPr>
            <p:txBody>
              <a:bodyPr/>
              <a:lstStyle/>
              <a:p>
                <a:endParaRPr lang="en-US"/>
              </a:p>
            </p:txBody>
          </p:sp>
          <p:sp>
            <p:nvSpPr>
              <p:cNvPr id="58609" name="Line 241"/>
              <p:cNvSpPr>
                <a:spLocks noChangeShapeType="1"/>
              </p:cNvSpPr>
              <p:nvPr/>
            </p:nvSpPr>
            <p:spPr bwMode="auto">
              <a:xfrm flipV="1">
                <a:off x="3468" y="3332"/>
                <a:ext cx="18" cy="4"/>
              </a:xfrm>
              <a:prstGeom prst="line">
                <a:avLst/>
              </a:prstGeom>
              <a:noFill/>
              <a:ln w="12700">
                <a:solidFill>
                  <a:srgbClr val="000000"/>
                </a:solidFill>
                <a:round/>
                <a:headEnd/>
                <a:tailEnd/>
              </a:ln>
            </p:spPr>
            <p:txBody>
              <a:bodyPr/>
              <a:lstStyle/>
              <a:p>
                <a:endParaRPr lang="en-US"/>
              </a:p>
            </p:txBody>
          </p:sp>
          <p:sp>
            <p:nvSpPr>
              <p:cNvPr id="58610" name="Line 242"/>
              <p:cNvSpPr>
                <a:spLocks noChangeShapeType="1"/>
              </p:cNvSpPr>
              <p:nvPr/>
            </p:nvSpPr>
            <p:spPr bwMode="auto">
              <a:xfrm flipV="1">
                <a:off x="3518" y="3324"/>
                <a:ext cx="14" cy="2"/>
              </a:xfrm>
              <a:prstGeom prst="line">
                <a:avLst/>
              </a:prstGeom>
              <a:noFill/>
              <a:ln w="12700">
                <a:solidFill>
                  <a:srgbClr val="000000"/>
                </a:solidFill>
                <a:round/>
                <a:headEnd/>
                <a:tailEnd/>
              </a:ln>
            </p:spPr>
            <p:txBody>
              <a:bodyPr/>
              <a:lstStyle/>
              <a:p>
                <a:endParaRPr lang="en-US"/>
              </a:p>
            </p:txBody>
          </p:sp>
          <p:sp>
            <p:nvSpPr>
              <p:cNvPr id="58611" name="Line 243"/>
              <p:cNvSpPr>
                <a:spLocks noChangeShapeType="1"/>
              </p:cNvSpPr>
              <p:nvPr/>
            </p:nvSpPr>
            <p:spPr bwMode="auto">
              <a:xfrm flipV="1">
                <a:off x="3532" y="3320"/>
                <a:ext cx="18" cy="4"/>
              </a:xfrm>
              <a:prstGeom prst="line">
                <a:avLst/>
              </a:prstGeom>
              <a:noFill/>
              <a:ln w="12700">
                <a:solidFill>
                  <a:srgbClr val="000000"/>
                </a:solidFill>
                <a:round/>
                <a:headEnd/>
                <a:tailEnd/>
              </a:ln>
            </p:spPr>
            <p:txBody>
              <a:bodyPr/>
              <a:lstStyle/>
              <a:p>
                <a:endParaRPr lang="en-US"/>
              </a:p>
            </p:txBody>
          </p:sp>
          <p:sp>
            <p:nvSpPr>
              <p:cNvPr id="58612" name="Line 244"/>
              <p:cNvSpPr>
                <a:spLocks noChangeShapeType="1"/>
              </p:cNvSpPr>
              <p:nvPr/>
            </p:nvSpPr>
            <p:spPr bwMode="auto">
              <a:xfrm flipV="1">
                <a:off x="3582" y="3312"/>
                <a:ext cx="12" cy="2"/>
              </a:xfrm>
              <a:prstGeom prst="line">
                <a:avLst/>
              </a:prstGeom>
              <a:noFill/>
              <a:ln w="12700">
                <a:solidFill>
                  <a:srgbClr val="000000"/>
                </a:solidFill>
                <a:round/>
                <a:headEnd/>
                <a:tailEnd/>
              </a:ln>
            </p:spPr>
            <p:txBody>
              <a:bodyPr/>
              <a:lstStyle/>
              <a:p>
                <a:endParaRPr lang="en-US"/>
              </a:p>
            </p:txBody>
          </p:sp>
          <p:sp>
            <p:nvSpPr>
              <p:cNvPr id="58613" name="Line 245"/>
              <p:cNvSpPr>
                <a:spLocks noChangeShapeType="1"/>
              </p:cNvSpPr>
              <p:nvPr/>
            </p:nvSpPr>
            <p:spPr bwMode="auto">
              <a:xfrm flipV="1">
                <a:off x="3594" y="3310"/>
                <a:ext cx="18" cy="2"/>
              </a:xfrm>
              <a:prstGeom prst="line">
                <a:avLst/>
              </a:prstGeom>
              <a:noFill/>
              <a:ln w="12700">
                <a:solidFill>
                  <a:srgbClr val="000000"/>
                </a:solidFill>
                <a:round/>
                <a:headEnd/>
                <a:tailEnd/>
              </a:ln>
            </p:spPr>
            <p:txBody>
              <a:bodyPr/>
              <a:lstStyle/>
              <a:p>
                <a:endParaRPr lang="en-US"/>
              </a:p>
            </p:txBody>
          </p:sp>
          <p:sp>
            <p:nvSpPr>
              <p:cNvPr id="58614" name="Line 246"/>
              <p:cNvSpPr>
                <a:spLocks noChangeShapeType="1"/>
              </p:cNvSpPr>
              <p:nvPr/>
            </p:nvSpPr>
            <p:spPr bwMode="auto">
              <a:xfrm flipV="1">
                <a:off x="3644" y="3302"/>
                <a:ext cx="10" cy="2"/>
              </a:xfrm>
              <a:prstGeom prst="line">
                <a:avLst/>
              </a:prstGeom>
              <a:noFill/>
              <a:ln w="12700">
                <a:solidFill>
                  <a:srgbClr val="000000"/>
                </a:solidFill>
                <a:round/>
                <a:headEnd/>
                <a:tailEnd/>
              </a:ln>
            </p:spPr>
            <p:txBody>
              <a:bodyPr/>
              <a:lstStyle/>
              <a:p>
                <a:endParaRPr lang="en-US"/>
              </a:p>
            </p:txBody>
          </p:sp>
          <p:sp>
            <p:nvSpPr>
              <p:cNvPr id="58615" name="Line 247"/>
              <p:cNvSpPr>
                <a:spLocks noChangeShapeType="1"/>
              </p:cNvSpPr>
              <p:nvPr/>
            </p:nvSpPr>
            <p:spPr bwMode="auto">
              <a:xfrm flipV="1">
                <a:off x="3654" y="3296"/>
                <a:ext cx="23" cy="6"/>
              </a:xfrm>
              <a:prstGeom prst="line">
                <a:avLst/>
              </a:prstGeom>
              <a:noFill/>
              <a:ln w="12700">
                <a:solidFill>
                  <a:srgbClr val="000000"/>
                </a:solidFill>
                <a:round/>
                <a:headEnd/>
                <a:tailEnd/>
              </a:ln>
            </p:spPr>
            <p:txBody>
              <a:bodyPr/>
              <a:lstStyle/>
              <a:p>
                <a:endParaRPr lang="en-US"/>
              </a:p>
            </p:txBody>
          </p:sp>
          <p:sp>
            <p:nvSpPr>
              <p:cNvPr id="58616" name="Line 248"/>
              <p:cNvSpPr>
                <a:spLocks noChangeShapeType="1"/>
              </p:cNvSpPr>
              <p:nvPr/>
            </p:nvSpPr>
            <p:spPr bwMode="auto">
              <a:xfrm flipV="1">
                <a:off x="3707" y="3288"/>
                <a:ext cx="12" cy="2"/>
              </a:xfrm>
              <a:prstGeom prst="line">
                <a:avLst/>
              </a:prstGeom>
              <a:noFill/>
              <a:ln w="12700">
                <a:solidFill>
                  <a:srgbClr val="000000"/>
                </a:solidFill>
                <a:round/>
                <a:headEnd/>
                <a:tailEnd/>
              </a:ln>
            </p:spPr>
            <p:txBody>
              <a:bodyPr/>
              <a:lstStyle/>
              <a:p>
                <a:endParaRPr lang="en-US"/>
              </a:p>
            </p:txBody>
          </p:sp>
          <p:sp>
            <p:nvSpPr>
              <p:cNvPr id="58617" name="Line 249"/>
              <p:cNvSpPr>
                <a:spLocks noChangeShapeType="1"/>
              </p:cNvSpPr>
              <p:nvPr/>
            </p:nvSpPr>
            <p:spPr bwMode="auto">
              <a:xfrm flipV="1">
                <a:off x="3719" y="3284"/>
                <a:ext cx="20" cy="4"/>
              </a:xfrm>
              <a:prstGeom prst="line">
                <a:avLst/>
              </a:prstGeom>
              <a:noFill/>
              <a:ln w="12700">
                <a:solidFill>
                  <a:srgbClr val="000000"/>
                </a:solidFill>
                <a:round/>
                <a:headEnd/>
                <a:tailEnd/>
              </a:ln>
            </p:spPr>
            <p:txBody>
              <a:bodyPr/>
              <a:lstStyle/>
              <a:p>
                <a:endParaRPr lang="en-US"/>
              </a:p>
            </p:txBody>
          </p:sp>
          <p:sp>
            <p:nvSpPr>
              <p:cNvPr id="58618" name="Line 250"/>
              <p:cNvSpPr>
                <a:spLocks noChangeShapeType="1"/>
              </p:cNvSpPr>
              <p:nvPr/>
            </p:nvSpPr>
            <p:spPr bwMode="auto">
              <a:xfrm flipV="1">
                <a:off x="3771" y="3276"/>
                <a:ext cx="12" cy="2"/>
              </a:xfrm>
              <a:prstGeom prst="line">
                <a:avLst/>
              </a:prstGeom>
              <a:noFill/>
              <a:ln w="12700">
                <a:solidFill>
                  <a:srgbClr val="000000"/>
                </a:solidFill>
                <a:round/>
                <a:headEnd/>
                <a:tailEnd/>
              </a:ln>
            </p:spPr>
            <p:txBody>
              <a:bodyPr/>
              <a:lstStyle/>
              <a:p>
                <a:endParaRPr lang="en-US"/>
              </a:p>
            </p:txBody>
          </p:sp>
          <p:sp>
            <p:nvSpPr>
              <p:cNvPr id="58619" name="Line 251"/>
              <p:cNvSpPr>
                <a:spLocks noChangeShapeType="1"/>
              </p:cNvSpPr>
              <p:nvPr/>
            </p:nvSpPr>
            <p:spPr bwMode="auto">
              <a:xfrm flipV="1">
                <a:off x="3783" y="3272"/>
                <a:ext cx="18" cy="4"/>
              </a:xfrm>
              <a:prstGeom prst="line">
                <a:avLst/>
              </a:prstGeom>
              <a:noFill/>
              <a:ln w="12700">
                <a:solidFill>
                  <a:srgbClr val="000000"/>
                </a:solidFill>
                <a:round/>
                <a:headEnd/>
                <a:tailEnd/>
              </a:ln>
            </p:spPr>
            <p:txBody>
              <a:bodyPr/>
              <a:lstStyle/>
              <a:p>
                <a:endParaRPr lang="en-US"/>
              </a:p>
            </p:txBody>
          </p:sp>
          <p:sp>
            <p:nvSpPr>
              <p:cNvPr id="58620" name="Line 252"/>
              <p:cNvSpPr>
                <a:spLocks noChangeShapeType="1"/>
              </p:cNvSpPr>
              <p:nvPr/>
            </p:nvSpPr>
            <p:spPr bwMode="auto">
              <a:xfrm>
                <a:off x="3801" y="3272"/>
                <a:ext cx="1" cy="1"/>
              </a:xfrm>
              <a:prstGeom prst="line">
                <a:avLst/>
              </a:prstGeom>
              <a:noFill/>
              <a:ln w="12700">
                <a:solidFill>
                  <a:srgbClr val="000000"/>
                </a:solidFill>
                <a:round/>
                <a:headEnd/>
                <a:tailEnd/>
              </a:ln>
            </p:spPr>
            <p:txBody>
              <a:bodyPr/>
              <a:lstStyle/>
              <a:p>
                <a:endParaRPr lang="en-US"/>
              </a:p>
            </p:txBody>
          </p:sp>
          <p:sp>
            <p:nvSpPr>
              <p:cNvPr id="58621" name="Line 253"/>
              <p:cNvSpPr>
                <a:spLocks noChangeShapeType="1"/>
              </p:cNvSpPr>
              <p:nvPr/>
            </p:nvSpPr>
            <p:spPr bwMode="auto">
              <a:xfrm flipV="1">
                <a:off x="3833" y="3264"/>
                <a:ext cx="10" cy="2"/>
              </a:xfrm>
              <a:prstGeom prst="line">
                <a:avLst/>
              </a:prstGeom>
              <a:noFill/>
              <a:ln w="12700">
                <a:solidFill>
                  <a:srgbClr val="000000"/>
                </a:solidFill>
                <a:round/>
                <a:headEnd/>
                <a:tailEnd/>
              </a:ln>
            </p:spPr>
            <p:txBody>
              <a:bodyPr/>
              <a:lstStyle/>
              <a:p>
                <a:endParaRPr lang="en-US"/>
              </a:p>
            </p:txBody>
          </p:sp>
          <p:sp>
            <p:nvSpPr>
              <p:cNvPr id="58622" name="Line 254"/>
              <p:cNvSpPr>
                <a:spLocks noChangeShapeType="1"/>
              </p:cNvSpPr>
              <p:nvPr/>
            </p:nvSpPr>
            <p:spPr bwMode="auto">
              <a:xfrm flipV="1">
                <a:off x="3843" y="3262"/>
                <a:ext cx="22" cy="2"/>
              </a:xfrm>
              <a:prstGeom prst="line">
                <a:avLst/>
              </a:prstGeom>
              <a:noFill/>
              <a:ln w="12700">
                <a:solidFill>
                  <a:srgbClr val="000000"/>
                </a:solidFill>
                <a:round/>
                <a:headEnd/>
                <a:tailEnd/>
              </a:ln>
            </p:spPr>
            <p:txBody>
              <a:bodyPr/>
              <a:lstStyle/>
              <a:p>
                <a:endParaRPr lang="en-US"/>
              </a:p>
            </p:txBody>
          </p:sp>
          <p:sp>
            <p:nvSpPr>
              <p:cNvPr id="58623" name="Line 255"/>
              <p:cNvSpPr>
                <a:spLocks noChangeShapeType="1"/>
              </p:cNvSpPr>
              <p:nvPr/>
            </p:nvSpPr>
            <p:spPr bwMode="auto">
              <a:xfrm>
                <a:off x="3865" y="3262"/>
                <a:ext cx="1" cy="1"/>
              </a:xfrm>
              <a:prstGeom prst="line">
                <a:avLst/>
              </a:prstGeom>
              <a:noFill/>
              <a:ln w="12700">
                <a:solidFill>
                  <a:srgbClr val="000000"/>
                </a:solidFill>
                <a:round/>
                <a:headEnd/>
                <a:tailEnd/>
              </a:ln>
            </p:spPr>
            <p:txBody>
              <a:bodyPr/>
              <a:lstStyle/>
              <a:p>
                <a:endParaRPr lang="en-US"/>
              </a:p>
            </p:txBody>
          </p:sp>
          <p:sp>
            <p:nvSpPr>
              <p:cNvPr id="58624" name="Line 256"/>
              <p:cNvSpPr>
                <a:spLocks noChangeShapeType="1"/>
              </p:cNvSpPr>
              <p:nvPr/>
            </p:nvSpPr>
            <p:spPr bwMode="auto">
              <a:xfrm flipV="1">
                <a:off x="3897" y="3254"/>
                <a:ext cx="8" cy="2"/>
              </a:xfrm>
              <a:prstGeom prst="line">
                <a:avLst/>
              </a:prstGeom>
              <a:noFill/>
              <a:ln w="12700">
                <a:solidFill>
                  <a:srgbClr val="000000"/>
                </a:solidFill>
                <a:round/>
                <a:headEnd/>
                <a:tailEnd/>
              </a:ln>
            </p:spPr>
            <p:txBody>
              <a:bodyPr/>
              <a:lstStyle/>
              <a:p>
                <a:endParaRPr lang="en-US"/>
              </a:p>
            </p:txBody>
          </p:sp>
          <p:sp>
            <p:nvSpPr>
              <p:cNvPr id="58625" name="Line 257"/>
              <p:cNvSpPr>
                <a:spLocks noChangeShapeType="1"/>
              </p:cNvSpPr>
              <p:nvPr/>
            </p:nvSpPr>
            <p:spPr bwMode="auto">
              <a:xfrm flipV="1">
                <a:off x="3905" y="3248"/>
                <a:ext cx="22" cy="6"/>
              </a:xfrm>
              <a:prstGeom prst="line">
                <a:avLst/>
              </a:prstGeom>
              <a:noFill/>
              <a:ln w="12700">
                <a:solidFill>
                  <a:srgbClr val="000000"/>
                </a:solidFill>
                <a:round/>
                <a:headEnd/>
                <a:tailEnd/>
              </a:ln>
            </p:spPr>
            <p:txBody>
              <a:bodyPr/>
              <a:lstStyle/>
              <a:p>
                <a:endParaRPr lang="en-US"/>
              </a:p>
            </p:txBody>
          </p:sp>
          <p:sp>
            <p:nvSpPr>
              <p:cNvPr id="58626" name="Line 258"/>
              <p:cNvSpPr>
                <a:spLocks noChangeShapeType="1"/>
              </p:cNvSpPr>
              <p:nvPr/>
            </p:nvSpPr>
            <p:spPr bwMode="auto">
              <a:xfrm>
                <a:off x="3927" y="3248"/>
                <a:ext cx="1" cy="1"/>
              </a:xfrm>
              <a:prstGeom prst="line">
                <a:avLst/>
              </a:prstGeom>
              <a:noFill/>
              <a:ln w="12700">
                <a:solidFill>
                  <a:srgbClr val="000000"/>
                </a:solidFill>
                <a:round/>
                <a:headEnd/>
                <a:tailEnd/>
              </a:ln>
            </p:spPr>
            <p:txBody>
              <a:bodyPr/>
              <a:lstStyle/>
              <a:p>
                <a:endParaRPr lang="en-US"/>
              </a:p>
            </p:txBody>
          </p:sp>
          <p:sp>
            <p:nvSpPr>
              <p:cNvPr id="58627" name="Line 259"/>
              <p:cNvSpPr>
                <a:spLocks noChangeShapeType="1"/>
              </p:cNvSpPr>
              <p:nvPr/>
            </p:nvSpPr>
            <p:spPr bwMode="auto">
              <a:xfrm flipV="1">
                <a:off x="3959" y="3240"/>
                <a:ext cx="10" cy="2"/>
              </a:xfrm>
              <a:prstGeom prst="line">
                <a:avLst/>
              </a:prstGeom>
              <a:noFill/>
              <a:ln w="12700">
                <a:solidFill>
                  <a:srgbClr val="000000"/>
                </a:solidFill>
                <a:round/>
                <a:headEnd/>
                <a:tailEnd/>
              </a:ln>
            </p:spPr>
            <p:txBody>
              <a:bodyPr/>
              <a:lstStyle/>
              <a:p>
                <a:endParaRPr lang="en-US"/>
              </a:p>
            </p:txBody>
          </p:sp>
          <p:sp>
            <p:nvSpPr>
              <p:cNvPr id="58628" name="Line 260"/>
              <p:cNvSpPr>
                <a:spLocks noChangeShapeType="1"/>
              </p:cNvSpPr>
              <p:nvPr/>
            </p:nvSpPr>
            <p:spPr bwMode="auto">
              <a:xfrm flipV="1">
                <a:off x="3969" y="3236"/>
                <a:ext cx="18" cy="4"/>
              </a:xfrm>
              <a:prstGeom prst="line">
                <a:avLst/>
              </a:prstGeom>
              <a:noFill/>
              <a:ln w="12700">
                <a:solidFill>
                  <a:srgbClr val="000000"/>
                </a:solidFill>
                <a:round/>
                <a:headEnd/>
                <a:tailEnd/>
              </a:ln>
            </p:spPr>
            <p:txBody>
              <a:bodyPr/>
              <a:lstStyle/>
              <a:p>
                <a:endParaRPr lang="en-US"/>
              </a:p>
            </p:txBody>
          </p:sp>
          <p:sp>
            <p:nvSpPr>
              <p:cNvPr id="58629" name="Line 261"/>
              <p:cNvSpPr>
                <a:spLocks noChangeShapeType="1"/>
              </p:cNvSpPr>
              <p:nvPr/>
            </p:nvSpPr>
            <p:spPr bwMode="auto">
              <a:xfrm>
                <a:off x="3987" y="3236"/>
                <a:ext cx="4" cy="1"/>
              </a:xfrm>
              <a:prstGeom prst="line">
                <a:avLst/>
              </a:prstGeom>
              <a:noFill/>
              <a:ln w="12700">
                <a:solidFill>
                  <a:srgbClr val="000000"/>
                </a:solidFill>
                <a:round/>
                <a:headEnd/>
                <a:tailEnd/>
              </a:ln>
            </p:spPr>
            <p:txBody>
              <a:bodyPr/>
              <a:lstStyle/>
              <a:p>
                <a:endParaRPr lang="en-US"/>
              </a:p>
            </p:txBody>
          </p:sp>
          <p:sp>
            <p:nvSpPr>
              <p:cNvPr id="58630" name="Line 262"/>
              <p:cNvSpPr>
                <a:spLocks noChangeShapeType="1"/>
              </p:cNvSpPr>
              <p:nvPr/>
            </p:nvSpPr>
            <p:spPr bwMode="auto">
              <a:xfrm flipV="1">
                <a:off x="4021" y="3228"/>
                <a:ext cx="10" cy="2"/>
              </a:xfrm>
              <a:prstGeom prst="line">
                <a:avLst/>
              </a:prstGeom>
              <a:noFill/>
              <a:ln w="12700">
                <a:solidFill>
                  <a:srgbClr val="000000"/>
                </a:solidFill>
                <a:round/>
                <a:headEnd/>
                <a:tailEnd/>
              </a:ln>
            </p:spPr>
            <p:txBody>
              <a:bodyPr/>
              <a:lstStyle/>
              <a:p>
                <a:endParaRPr lang="en-US"/>
              </a:p>
            </p:txBody>
          </p:sp>
          <p:sp>
            <p:nvSpPr>
              <p:cNvPr id="58631" name="Line 263"/>
              <p:cNvSpPr>
                <a:spLocks noChangeShapeType="1"/>
              </p:cNvSpPr>
              <p:nvPr/>
            </p:nvSpPr>
            <p:spPr bwMode="auto">
              <a:xfrm flipV="1">
                <a:off x="4031" y="3222"/>
                <a:ext cx="20" cy="6"/>
              </a:xfrm>
              <a:prstGeom prst="line">
                <a:avLst/>
              </a:prstGeom>
              <a:noFill/>
              <a:ln w="12700">
                <a:solidFill>
                  <a:srgbClr val="000000"/>
                </a:solidFill>
                <a:round/>
                <a:headEnd/>
                <a:tailEnd/>
              </a:ln>
            </p:spPr>
            <p:txBody>
              <a:bodyPr/>
              <a:lstStyle/>
              <a:p>
                <a:endParaRPr lang="en-US"/>
              </a:p>
            </p:txBody>
          </p:sp>
          <p:sp>
            <p:nvSpPr>
              <p:cNvPr id="58632" name="Line 264"/>
              <p:cNvSpPr>
                <a:spLocks noChangeShapeType="1"/>
              </p:cNvSpPr>
              <p:nvPr/>
            </p:nvSpPr>
            <p:spPr bwMode="auto">
              <a:xfrm>
                <a:off x="4051" y="3222"/>
                <a:ext cx="2" cy="1"/>
              </a:xfrm>
              <a:prstGeom prst="line">
                <a:avLst/>
              </a:prstGeom>
              <a:noFill/>
              <a:ln w="12700">
                <a:solidFill>
                  <a:srgbClr val="000000"/>
                </a:solidFill>
                <a:round/>
                <a:headEnd/>
                <a:tailEnd/>
              </a:ln>
            </p:spPr>
            <p:txBody>
              <a:bodyPr/>
              <a:lstStyle/>
              <a:p>
                <a:endParaRPr lang="en-US"/>
              </a:p>
            </p:txBody>
          </p:sp>
          <p:sp>
            <p:nvSpPr>
              <p:cNvPr id="58633" name="Line 265"/>
              <p:cNvSpPr>
                <a:spLocks noChangeShapeType="1"/>
              </p:cNvSpPr>
              <p:nvPr/>
            </p:nvSpPr>
            <p:spPr bwMode="auto">
              <a:xfrm>
                <a:off x="4085" y="3216"/>
                <a:ext cx="8" cy="1"/>
              </a:xfrm>
              <a:prstGeom prst="line">
                <a:avLst/>
              </a:prstGeom>
              <a:noFill/>
              <a:ln w="12700">
                <a:solidFill>
                  <a:srgbClr val="000000"/>
                </a:solidFill>
                <a:round/>
                <a:headEnd/>
                <a:tailEnd/>
              </a:ln>
            </p:spPr>
            <p:txBody>
              <a:bodyPr/>
              <a:lstStyle/>
              <a:p>
                <a:endParaRPr lang="en-US"/>
              </a:p>
            </p:txBody>
          </p:sp>
          <p:sp>
            <p:nvSpPr>
              <p:cNvPr id="58634" name="Line 266"/>
              <p:cNvSpPr>
                <a:spLocks noChangeShapeType="1"/>
              </p:cNvSpPr>
              <p:nvPr/>
            </p:nvSpPr>
            <p:spPr bwMode="auto">
              <a:xfrm flipV="1">
                <a:off x="4093" y="3210"/>
                <a:ext cx="20" cy="6"/>
              </a:xfrm>
              <a:prstGeom prst="line">
                <a:avLst/>
              </a:prstGeom>
              <a:noFill/>
              <a:ln w="12700">
                <a:solidFill>
                  <a:srgbClr val="000000"/>
                </a:solidFill>
                <a:round/>
                <a:headEnd/>
                <a:tailEnd/>
              </a:ln>
            </p:spPr>
            <p:txBody>
              <a:bodyPr/>
              <a:lstStyle/>
              <a:p>
                <a:endParaRPr lang="en-US"/>
              </a:p>
            </p:txBody>
          </p:sp>
          <p:sp>
            <p:nvSpPr>
              <p:cNvPr id="58635" name="Line 267"/>
              <p:cNvSpPr>
                <a:spLocks noChangeShapeType="1"/>
              </p:cNvSpPr>
              <p:nvPr/>
            </p:nvSpPr>
            <p:spPr bwMode="auto">
              <a:xfrm>
                <a:off x="4113" y="3210"/>
                <a:ext cx="2" cy="1"/>
              </a:xfrm>
              <a:prstGeom prst="line">
                <a:avLst/>
              </a:prstGeom>
              <a:noFill/>
              <a:ln w="12700">
                <a:solidFill>
                  <a:srgbClr val="000000"/>
                </a:solidFill>
                <a:round/>
                <a:headEnd/>
                <a:tailEnd/>
              </a:ln>
            </p:spPr>
            <p:txBody>
              <a:bodyPr/>
              <a:lstStyle/>
              <a:p>
                <a:endParaRPr lang="en-US"/>
              </a:p>
            </p:txBody>
          </p:sp>
          <p:sp>
            <p:nvSpPr>
              <p:cNvPr id="58636" name="Line 268"/>
              <p:cNvSpPr>
                <a:spLocks noChangeShapeType="1"/>
              </p:cNvSpPr>
              <p:nvPr/>
            </p:nvSpPr>
            <p:spPr bwMode="auto">
              <a:xfrm flipV="1">
                <a:off x="4147" y="3200"/>
                <a:ext cx="8" cy="2"/>
              </a:xfrm>
              <a:prstGeom prst="line">
                <a:avLst/>
              </a:prstGeom>
              <a:noFill/>
              <a:ln w="12700">
                <a:solidFill>
                  <a:srgbClr val="000000"/>
                </a:solidFill>
                <a:round/>
                <a:headEnd/>
                <a:tailEnd/>
              </a:ln>
            </p:spPr>
            <p:txBody>
              <a:bodyPr/>
              <a:lstStyle/>
              <a:p>
                <a:endParaRPr lang="en-US"/>
              </a:p>
            </p:txBody>
          </p:sp>
          <p:sp>
            <p:nvSpPr>
              <p:cNvPr id="58637" name="Line 269"/>
              <p:cNvSpPr>
                <a:spLocks noChangeShapeType="1"/>
              </p:cNvSpPr>
              <p:nvPr/>
            </p:nvSpPr>
            <p:spPr bwMode="auto">
              <a:xfrm flipV="1">
                <a:off x="4155" y="3196"/>
                <a:ext cx="22" cy="4"/>
              </a:xfrm>
              <a:prstGeom prst="line">
                <a:avLst/>
              </a:prstGeom>
              <a:noFill/>
              <a:ln w="12700">
                <a:solidFill>
                  <a:srgbClr val="000000"/>
                </a:solidFill>
                <a:round/>
                <a:headEnd/>
                <a:tailEnd/>
              </a:ln>
            </p:spPr>
            <p:txBody>
              <a:bodyPr/>
              <a:lstStyle/>
              <a:p>
                <a:endParaRPr lang="en-US"/>
              </a:p>
            </p:txBody>
          </p:sp>
          <p:sp>
            <p:nvSpPr>
              <p:cNvPr id="58638" name="Line 270"/>
              <p:cNvSpPr>
                <a:spLocks noChangeShapeType="1"/>
              </p:cNvSpPr>
              <p:nvPr/>
            </p:nvSpPr>
            <p:spPr bwMode="auto">
              <a:xfrm>
                <a:off x="4177" y="3196"/>
                <a:ext cx="1" cy="1"/>
              </a:xfrm>
              <a:prstGeom prst="line">
                <a:avLst/>
              </a:prstGeom>
              <a:noFill/>
              <a:ln w="12700">
                <a:solidFill>
                  <a:srgbClr val="000000"/>
                </a:solidFill>
                <a:round/>
                <a:headEnd/>
                <a:tailEnd/>
              </a:ln>
            </p:spPr>
            <p:txBody>
              <a:bodyPr/>
              <a:lstStyle/>
              <a:p>
                <a:endParaRPr lang="en-US"/>
              </a:p>
            </p:txBody>
          </p:sp>
          <p:sp>
            <p:nvSpPr>
              <p:cNvPr id="58639" name="Line 271"/>
              <p:cNvSpPr>
                <a:spLocks noChangeShapeType="1"/>
              </p:cNvSpPr>
              <p:nvPr/>
            </p:nvSpPr>
            <p:spPr bwMode="auto">
              <a:xfrm flipV="1">
                <a:off x="4209" y="3186"/>
                <a:ext cx="10" cy="2"/>
              </a:xfrm>
              <a:prstGeom prst="line">
                <a:avLst/>
              </a:prstGeom>
              <a:noFill/>
              <a:ln w="12700">
                <a:solidFill>
                  <a:srgbClr val="000000"/>
                </a:solidFill>
                <a:round/>
                <a:headEnd/>
                <a:tailEnd/>
              </a:ln>
            </p:spPr>
            <p:txBody>
              <a:bodyPr/>
              <a:lstStyle/>
              <a:p>
                <a:endParaRPr lang="en-US"/>
              </a:p>
            </p:txBody>
          </p:sp>
          <p:sp>
            <p:nvSpPr>
              <p:cNvPr id="58640" name="Line 272"/>
              <p:cNvSpPr>
                <a:spLocks noChangeShapeType="1"/>
              </p:cNvSpPr>
              <p:nvPr/>
            </p:nvSpPr>
            <p:spPr bwMode="auto">
              <a:xfrm flipV="1">
                <a:off x="4219" y="3182"/>
                <a:ext cx="18" cy="4"/>
              </a:xfrm>
              <a:prstGeom prst="line">
                <a:avLst/>
              </a:prstGeom>
              <a:noFill/>
              <a:ln w="12700">
                <a:solidFill>
                  <a:srgbClr val="000000"/>
                </a:solidFill>
                <a:round/>
                <a:headEnd/>
                <a:tailEnd/>
              </a:ln>
            </p:spPr>
            <p:txBody>
              <a:bodyPr/>
              <a:lstStyle/>
              <a:p>
                <a:endParaRPr lang="en-US"/>
              </a:p>
            </p:txBody>
          </p:sp>
          <p:sp>
            <p:nvSpPr>
              <p:cNvPr id="58641" name="Line 273"/>
              <p:cNvSpPr>
                <a:spLocks noChangeShapeType="1"/>
              </p:cNvSpPr>
              <p:nvPr/>
            </p:nvSpPr>
            <p:spPr bwMode="auto">
              <a:xfrm>
                <a:off x="4237" y="3182"/>
                <a:ext cx="4" cy="1"/>
              </a:xfrm>
              <a:prstGeom prst="line">
                <a:avLst/>
              </a:prstGeom>
              <a:noFill/>
              <a:ln w="12700">
                <a:solidFill>
                  <a:srgbClr val="000000"/>
                </a:solidFill>
                <a:round/>
                <a:headEnd/>
                <a:tailEnd/>
              </a:ln>
            </p:spPr>
            <p:txBody>
              <a:bodyPr/>
              <a:lstStyle/>
              <a:p>
                <a:endParaRPr lang="en-US"/>
              </a:p>
            </p:txBody>
          </p:sp>
          <p:sp>
            <p:nvSpPr>
              <p:cNvPr id="58642" name="Line 274"/>
              <p:cNvSpPr>
                <a:spLocks noChangeShapeType="1"/>
              </p:cNvSpPr>
              <p:nvPr/>
            </p:nvSpPr>
            <p:spPr bwMode="auto">
              <a:xfrm flipV="1">
                <a:off x="4271" y="3170"/>
                <a:ext cx="8" cy="2"/>
              </a:xfrm>
              <a:prstGeom prst="line">
                <a:avLst/>
              </a:prstGeom>
              <a:noFill/>
              <a:ln w="12700">
                <a:solidFill>
                  <a:srgbClr val="000000"/>
                </a:solidFill>
                <a:round/>
                <a:headEnd/>
                <a:tailEnd/>
              </a:ln>
            </p:spPr>
            <p:txBody>
              <a:bodyPr/>
              <a:lstStyle/>
              <a:p>
                <a:endParaRPr lang="en-US"/>
              </a:p>
            </p:txBody>
          </p:sp>
          <p:sp>
            <p:nvSpPr>
              <p:cNvPr id="58643" name="Line 275"/>
              <p:cNvSpPr>
                <a:spLocks noChangeShapeType="1"/>
              </p:cNvSpPr>
              <p:nvPr/>
            </p:nvSpPr>
            <p:spPr bwMode="auto">
              <a:xfrm flipV="1">
                <a:off x="4279" y="3168"/>
                <a:ext cx="22" cy="2"/>
              </a:xfrm>
              <a:prstGeom prst="line">
                <a:avLst/>
              </a:prstGeom>
              <a:noFill/>
              <a:ln w="12700">
                <a:solidFill>
                  <a:srgbClr val="000000"/>
                </a:solidFill>
                <a:round/>
                <a:headEnd/>
                <a:tailEnd/>
              </a:ln>
            </p:spPr>
            <p:txBody>
              <a:bodyPr/>
              <a:lstStyle/>
              <a:p>
                <a:endParaRPr lang="en-US"/>
              </a:p>
            </p:txBody>
          </p:sp>
          <p:sp>
            <p:nvSpPr>
              <p:cNvPr id="58644" name="Line 276"/>
              <p:cNvSpPr>
                <a:spLocks noChangeShapeType="1"/>
              </p:cNvSpPr>
              <p:nvPr/>
            </p:nvSpPr>
            <p:spPr bwMode="auto">
              <a:xfrm>
                <a:off x="4301" y="3168"/>
                <a:ext cx="2" cy="1"/>
              </a:xfrm>
              <a:prstGeom prst="line">
                <a:avLst/>
              </a:prstGeom>
              <a:noFill/>
              <a:ln w="12700">
                <a:solidFill>
                  <a:srgbClr val="000000"/>
                </a:solidFill>
                <a:round/>
                <a:headEnd/>
                <a:tailEnd/>
              </a:ln>
            </p:spPr>
            <p:txBody>
              <a:bodyPr/>
              <a:lstStyle/>
              <a:p>
                <a:endParaRPr lang="en-US"/>
              </a:p>
            </p:txBody>
          </p:sp>
          <p:sp>
            <p:nvSpPr>
              <p:cNvPr id="58645" name="Line 277"/>
              <p:cNvSpPr>
                <a:spLocks noChangeShapeType="1"/>
              </p:cNvSpPr>
              <p:nvPr/>
            </p:nvSpPr>
            <p:spPr bwMode="auto">
              <a:xfrm flipV="1">
                <a:off x="4333" y="3156"/>
                <a:ext cx="8" cy="2"/>
              </a:xfrm>
              <a:prstGeom prst="line">
                <a:avLst/>
              </a:prstGeom>
              <a:noFill/>
              <a:ln w="12700">
                <a:solidFill>
                  <a:srgbClr val="000000"/>
                </a:solidFill>
                <a:round/>
                <a:headEnd/>
                <a:tailEnd/>
              </a:ln>
            </p:spPr>
            <p:txBody>
              <a:bodyPr/>
              <a:lstStyle/>
              <a:p>
                <a:endParaRPr lang="en-US"/>
              </a:p>
            </p:txBody>
          </p:sp>
          <p:sp>
            <p:nvSpPr>
              <p:cNvPr id="58646" name="Line 278"/>
              <p:cNvSpPr>
                <a:spLocks noChangeShapeType="1"/>
              </p:cNvSpPr>
              <p:nvPr/>
            </p:nvSpPr>
            <p:spPr bwMode="auto">
              <a:xfrm flipV="1">
                <a:off x="4341" y="3150"/>
                <a:ext cx="22" cy="6"/>
              </a:xfrm>
              <a:prstGeom prst="line">
                <a:avLst/>
              </a:prstGeom>
              <a:noFill/>
              <a:ln w="12700">
                <a:solidFill>
                  <a:srgbClr val="000000"/>
                </a:solidFill>
                <a:round/>
                <a:headEnd/>
                <a:tailEnd/>
              </a:ln>
            </p:spPr>
            <p:txBody>
              <a:bodyPr/>
              <a:lstStyle/>
              <a:p>
                <a:endParaRPr lang="en-US"/>
              </a:p>
            </p:txBody>
          </p:sp>
          <p:sp>
            <p:nvSpPr>
              <p:cNvPr id="58647" name="Line 279"/>
              <p:cNvSpPr>
                <a:spLocks noChangeShapeType="1"/>
              </p:cNvSpPr>
              <p:nvPr/>
            </p:nvSpPr>
            <p:spPr bwMode="auto">
              <a:xfrm>
                <a:off x="4363" y="3150"/>
                <a:ext cx="1" cy="1"/>
              </a:xfrm>
              <a:prstGeom prst="line">
                <a:avLst/>
              </a:prstGeom>
              <a:noFill/>
              <a:ln w="12700">
                <a:solidFill>
                  <a:srgbClr val="000000"/>
                </a:solidFill>
                <a:round/>
                <a:headEnd/>
                <a:tailEnd/>
              </a:ln>
            </p:spPr>
            <p:txBody>
              <a:bodyPr/>
              <a:lstStyle/>
              <a:p>
                <a:endParaRPr lang="en-US"/>
              </a:p>
            </p:txBody>
          </p:sp>
          <p:sp>
            <p:nvSpPr>
              <p:cNvPr id="58648" name="Line 280"/>
              <p:cNvSpPr>
                <a:spLocks noChangeShapeType="1"/>
              </p:cNvSpPr>
              <p:nvPr/>
            </p:nvSpPr>
            <p:spPr bwMode="auto">
              <a:xfrm flipV="1">
                <a:off x="4395" y="3138"/>
                <a:ext cx="10" cy="2"/>
              </a:xfrm>
              <a:prstGeom prst="line">
                <a:avLst/>
              </a:prstGeom>
              <a:noFill/>
              <a:ln w="12700">
                <a:solidFill>
                  <a:srgbClr val="000000"/>
                </a:solidFill>
                <a:round/>
                <a:headEnd/>
                <a:tailEnd/>
              </a:ln>
            </p:spPr>
            <p:txBody>
              <a:bodyPr/>
              <a:lstStyle/>
              <a:p>
                <a:endParaRPr lang="en-US"/>
              </a:p>
            </p:txBody>
          </p:sp>
          <p:sp>
            <p:nvSpPr>
              <p:cNvPr id="58649" name="Line 281"/>
              <p:cNvSpPr>
                <a:spLocks noChangeShapeType="1"/>
              </p:cNvSpPr>
              <p:nvPr/>
            </p:nvSpPr>
            <p:spPr bwMode="auto">
              <a:xfrm flipV="1">
                <a:off x="4405" y="3132"/>
                <a:ext cx="18" cy="6"/>
              </a:xfrm>
              <a:prstGeom prst="line">
                <a:avLst/>
              </a:prstGeom>
              <a:noFill/>
              <a:ln w="15875">
                <a:solidFill>
                  <a:srgbClr val="000000"/>
                </a:solidFill>
                <a:round/>
                <a:headEnd/>
                <a:tailEnd/>
              </a:ln>
            </p:spPr>
            <p:txBody>
              <a:bodyPr/>
              <a:lstStyle/>
              <a:p>
                <a:endParaRPr lang="en-US"/>
              </a:p>
            </p:txBody>
          </p:sp>
          <p:sp>
            <p:nvSpPr>
              <p:cNvPr id="58650" name="Line 282"/>
              <p:cNvSpPr>
                <a:spLocks noChangeShapeType="1"/>
              </p:cNvSpPr>
              <p:nvPr/>
            </p:nvSpPr>
            <p:spPr bwMode="auto">
              <a:xfrm>
                <a:off x="4423" y="3132"/>
                <a:ext cx="2" cy="1"/>
              </a:xfrm>
              <a:prstGeom prst="line">
                <a:avLst/>
              </a:prstGeom>
              <a:noFill/>
              <a:ln w="12700">
                <a:solidFill>
                  <a:srgbClr val="000000"/>
                </a:solidFill>
                <a:round/>
                <a:headEnd/>
                <a:tailEnd/>
              </a:ln>
            </p:spPr>
            <p:txBody>
              <a:bodyPr/>
              <a:lstStyle/>
              <a:p>
                <a:endParaRPr lang="en-US"/>
              </a:p>
            </p:txBody>
          </p:sp>
          <p:sp>
            <p:nvSpPr>
              <p:cNvPr id="58651" name="Line 283"/>
              <p:cNvSpPr>
                <a:spLocks noChangeShapeType="1"/>
              </p:cNvSpPr>
              <p:nvPr/>
            </p:nvSpPr>
            <p:spPr bwMode="auto">
              <a:xfrm flipV="1">
                <a:off x="4455" y="3120"/>
                <a:ext cx="10" cy="2"/>
              </a:xfrm>
              <a:prstGeom prst="line">
                <a:avLst/>
              </a:prstGeom>
              <a:noFill/>
              <a:ln w="12700">
                <a:solidFill>
                  <a:srgbClr val="000000"/>
                </a:solidFill>
                <a:round/>
                <a:headEnd/>
                <a:tailEnd/>
              </a:ln>
            </p:spPr>
            <p:txBody>
              <a:bodyPr/>
              <a:lstStyle/>
              <a:p>
                <a:endParaRPr lang="en-US"/>
              </a:p>
            </p:txBody>
          </p:sp>
          <p:sp>
            <p:nvSpPr>
              <p:cNvPr id="58652" name="Line 284"/>
              <p:cNvSpPr>
                <a:spLocks noChangeShapeType="1"/>
              </p:cNvSpPr>
              <p:nvPr/>
            </p:nvSpPr>
            <p:spPr bwMode="auto">
              <a:xfrm flipV="1">
                <a:off x="4465" y="3116"/>
                <a:ext cx="22" cy="4"/>
              </a:xfrm>
              <a:prstGeom prst="line">
                <a:avLst/>
              </a:prstGeom>
              <a:noFill/>
              <a:ln w="12700">
                <a:solidFill>
                  <a:srgbClr val="000000"/>
                </a:solidFill>
                <a:round/>
                <a:headEnd/>
                <a:tailEnd/>
              </a:ln>
            </p:spPr>
            <p:txBody>
              <a:bodyPr/>
              <a:lstStyle/>
              <a:p>
                <a:endParaRPr lang="en-US"/>
              </a:p>
            </p:txBody>
          </p:sp>
          <p:sp>
            <p:nvSpPr>
              <p:cNvPr id="58653" name="Line 285"/>
              <p:cNvSpPr>
                <a:spLocks noChangeShapeType="1"/>
              </p:cNvSpPr>
              <p:nvPr/>
            </p:nvSpPr>
            <p:spPr bwMode="auto">
              <a:xfrm>
                <a:off x="4487" y="3116"/>
                <a:ext cx="1" cy="1"/>
              </a:xfrm>
              <a:prstGeom prst="line">
                <a:avLst/>
              </a:prstGeom>
              <a:noFill/>
              <a:ln w="12700">
                <a:solidFill>
                  <a:srgbClr val="000000"/>
                </a:solidFill>
                <a:round/>
                <a:headEnd/>
                <a:tailEnd/>
              </a:ln>
            </p:spPr>
            <p:txBody>
              <a:bodyPr/>
              <a:lstStyle/>
              <a:p>
                <a:endParaRPr lang="en-US"/>
              </a:p>
            </p:txBody>
          </p:sp>
          <p:sp>
            <p:nvSpPr>
              <p:cNvPr id="58654" name="Line 286"/>
              <p:cNvSpPr>
                <a:spLocks noChangeShapeType="1"/>
              </p:cNvSpPr>
              <p:nvPr/>
            </p:nvSpPr>
            <p:spPr bwMode="auto">
              <a:xfrm flipV="1">
                <a:off x="4517" y="3102"/>
                <a:ext cx="12" cy="4"/>
              </a:xfrm>
              <a:prstGeom prst="line">
                <a:avLst/>
              </a:prstGeom>
              <a:noFill/>
              <a:ln w="15875">
                <a:solidFill>
                  <a:srgbClr val="000000"/>
                </a:solidFill>
                <a:round/>
                <a:headEnd/>
                <a:tailEnd/>
              </a:ln>
            </p:spPr>
            <p:txBody>
              <a:bodyPr/>
              <a:lstStyle/>
              <a:p>
                <a:endParaRPr lang="en-US"/>
              </a:p>
            </p:txBody>
          </p:sp>
          <p:sp>
            <p:nvSpPr>
              <p:cNvPr id="58655" name="Line 287"/>
              <p:cNvSpPr>
                <a:spLocks noChangeShapeType="1"/>
              </p:cNvSpPr>
              <p:nvPr/>
            </p:nvSpPr>
            <p:spPr bwMode="auto">
              <a:xfrm flipV="1">
                <a:off x="4529" y="3096"/>
                <a:ext cx="18" cy="6"/>
              </a:xfrm>
              <a:prstGeom prst="line">
                <a:avLst/>
              </a:prstGeom>
              <a:noFill/>
              <a:ln w="15875">
                <a:solidFill>
                  <a:srgbClr val="000000"/>
                </a:solidFill>
                <a:round/>
                <a:headEnd/>
                <a:tailEnd/>
              </a:ln>
            </p:spPr>
            <p:txBody>
              <a:bodyPr/>
              <a:lstStyle/>
              <a:p>
                <a:endParaRPr lang="en-US"/>
              </a:p>
            </p:txBody>
          </p:sp>
          <p:sp>
            <p:nvSpPr>
              <p:cNvPr id="58656" name="Line 288"/>
              <p:cNvSpPr>
                <a:spLocks noChangeShapeType="1"/>
              </p:cNvSpPr>
              <p:nvPr/>
            </p:nvSpPr>
            <p:spPr bwMode="auto">
              <a:xfrm flipV="1">
                <a:off x="4577" y="3080"/>
                <a:ext cx="14" cy="4"/>
              </a:xfrm>
              <a:prstGeom prst="line">
                <a:avLst/>
              </a:prstGeom>
              <a:noFill/>
              <a:ln w="12700">
                <a:solidFill>
                  <a:srgbClr val="000000"/>
                </a:solidFill>
                <a:round/>
                <a:headEnd/>
                <a:tailEnd/>
              </a:ln>
            </p:spPr>
            <p:txBody>
              <a:bodyPr/>
              <a:lstStyle/>
              <a:p>
                <a:endParaRPr lang="en-US"/>
              </a:p>
            </p:txBody>
          </p:sp>
          <p:sp>
            <p:nvSpPr>
              <p:cNvPr id="58657" name="Line 289"/>
              <p:cNvSpPr>
                <a:spLocks noChangeShapeType="1"/>
              </p:cNvSpPr>
              <p:nvPr/>
            </p:nvSpPr>
            <p:spPr bwMode="auto">
              <a:xfrm flipV="1">
                <a:off x="4591" y="3074"/>
                <a:ext cx="16" cy="6"/>
              </a:xfrm>
              <a:prstGeom prst="line">
                <a:avLst/>
              </a:prstGeom>
              <a:noFill/>
              <a:ln w="15875">
                <a:solidFill>
                  <a:srgbClr val="000000"/>
                </a:solidFill>
                <a:round/>
                <a:headEnd/>
                <a:tailEnd/>
              </a:ln>
            </p:spPr>
            <p:txBody>
              <a:bodyPr/>
              <a:lstStyle/>
              <a:p>
                <a:endParaRPr lang="en-US"/>
              </a:p>
            </p:txBody>
          </p:sp>
          <p:sp>
            <p:nvSpPr>
              <p:cNvPr id="58658" name="Line 290"/>
              <p:cNvSpPr>
                <a:spLocks noChangeShapeType="1"/>
              </p:cNvSpPr>
              <p:nvPr/>
            </p:nvSpPr>
            <p:spPr bwMode="auto">
              <a:xfrm flipV="1">
                <a:off x="4639" y="3056"/>
                <a:ext cx="14" cy="8"/>
              </a:xfrm>
              <a:prstGeom prst="line">
                <a:avLst/>
              </a:prstGeom>
              <a:noFill/>
              <a:ln w="15875">
                <a:solidFill>
                  <a:srgbClr val="000000"/>
                </a:solidFill>
                <a:round/>
                <a:headEnd/>
                <a:tailEnd/>
              </a:ln>
            </p:spPr>
            <p:txBody>
              <a:bodyPr/>
              <a:lstStyle/>
              <a:p>
                <a:endParaRPr lang="en-US"/>
              </a:p>
            </p:txBody>
          </p:sp>
          <p:sp>
            <p:nvSpPr>
              <p:cNvPr id="58659" name="Line 291"/>
              <p:cNvSpPr>
                <a:spLocks noChangeShapeType="1"/>
              </p:cNvSpPr>
              <p:nvPr/>
            </p:nvSpPr>
            <p:spPr bwMode="auto">
              <a:xfrm flipV="1">
                <a:off x="4653" y="3050"/>
                <a:ext cx="14" cy="6"/>
              </a:xfrm>
              <a:prstGeom prst="line">
                <a:avLst/>
              </a:prstGeom>
              <a:noFill/>
              <a:ln w="15875">
                <a:solidFill>
                  <a:srgbClr val="000000"/>
                </a:solidFill>
                <a:round/>
                <a:headEnd/>
                <a:tailEnd/>
              </a:ln>
            </p:spPr>
            <p:txBody>
              <a:bodyPr/>
              <a:lstStyle/>
              <a:p>
                <a:endParaRPr lang="en-US"/>
              </a:p>
            </p:txBody>
          </p:sp>
          <p:sp>
            <p:nvSpPr>
              <p:cNvPr id="58660" name="Line 292"/>
              <p:cNvSpPr>
                <a:spLocks noChangeShapeType="1"/>
              </p:cNvSpPr>
              <p:nvPr/>
            </p:nvSpPr>
            <p:spPr bwMode="auto">
              <a:xfrm flipV="1">
                <a:off x="4697" y="3030"/>
                <a:ext cx="18" cy="8"/>
              </a:xfrm>
              <a:prstGeom prst="line">
                <a:avLst/>
              </a:prstGeom>
              <a:noFill/>
              <a:ln w="15875">
                <a:solidFill>
                  <a:srgbClr val="000000"/>
                </a:solidFill>
                <a:round/>
                <a:headEnd/>
                <a:tailEnd/>
              </a:ln>
            </p:spPr>
            <p:txBody>
              <a:bodyPr/>
              <a:lstStyle/>
              <a:p>
                <a:endParaRPr lang="en-US"/>
              </a:p>
            </p:txBody>
          </p:sp>
          <p:sp>
            <p:nvSpPr>
              <p:cNvPr id="58661" name="Line 293"/>
              <p:cNvSpPr>
                <a:spLocks noChangeShapeType="1"/>
              </p:cNvSpPr>
              <p:nvPr/>
            </p:nvSpPr>
            <p:spPr bwMode="auto">
              <a:xfrm flipV="1">
                <a:off x="4715" y="3026"/>
                <a:ext cx="12" cy="4"/>
              </a:xfrm>
              <a:prstGeom prst="line">
                <a:avLst/>
              </a:prstGeom>
              <a:noFill/>
              <a:ln w="15875">
                <a:solidFill>
                  <a:srgbClr val="000000"/>
                </a:solidFill>
                <a:round/>
                <a:headEnd/>
                <a:tailEnd/>
              </a:ln>
            </p:spPr>
            <p:txBody>
              <a:bodyPr/>
              <a:lstStyle/>
              <a:p>
                <a:endParaRPr lang="en-US"/>
              </a:p>
            </p:txBody>
          </p:sp>
          <p:sp>
            <p:nvSpPr>
              <p:cNvPr id="58662" name="Line 294"/>
              <p:cNvSpPr>
                <a:spLocks noChangeShapeType="1"/>
              </p:cNvSpPr>
              <p:nvPr/>
            </p:nvSpPr>
            <p:spPr bwMode="auto">
              <a:xfrm flipV="1">
                <a:off x="4755" y="3002"/>
                <a:ext cx="22" cy="10"/>
              </a:xfrm>
              <a:prstGeom prst="line">
                <a:avLst/>
              </a:prstGeom>
              <a:noFill/>
              <a:ln w="15875">
                <a:solidFill>
                  <a:srgbClr val="000000"/>
                </a:solidFill>
                <a:round/>
                <a:headEnd/>
                <a:tailEnd/>
              </a:ln>
            </p:spPr>
            <p:txBody>
              <a:bodyPr/>
              <a:lstStyle/>
              <a:p>
                <a:endParaRPr lang="en-US"/>
              </a:p>
            </p:txBody>
          </p:sp>
          <p:sp>
            <p:nvSpPr>
              <p:cNvPr id="58663" name="Line 295"/>
              <p:cNvSpPr>
                <a:spLocks noChangeShapeType="1"/>
              </p:cNvSpPr>
              <p:nvPr/>
            </p:nvSpPr>
            <p:spPr bwMode="auto">
              <a:xfrm flipV="1">
                <a:off x="4777" y="2998"/>
                <a:ext cx="8" cy="4"/>
              </a:xfrm>
              <a:prstGeom prst="line">
                <a:avLst/>
              </a:prstGeom>
              <a:noFill/>
              <a:ln w="15875">
                <a:solidFill>
                  <a:srgbClr val="000000"/>
                </a:solidFill>
                <a:round/>
                <a:headEnd/>
                <a:tailEnd/>
              </a:ln>
            </p:spPr>
            <p:txBody>
              <a:bodyPr/>
              <a:lstStyle/>
              <a:p>
                <a:endParaRPr lang="en-US"/>
              </a:p>
            </p:txBody>
          </p:sp>
          <p:sp>
            <p:nvSpPr>
              <p:cNvPr id="58664" name="Line 296"/>
              <p:cNvSpPr>
                <a:spLocks noChangeShapeType="1"/>
              </p:cNvSpPr>
              <p:nvPr/>
            </p:nvSpPr>
            <p:spPr bwMode="auto">
              <a:xfrm flipV="1">
                <a:off x="4811" y="2978"/>
                <a:ext cx="8" cy="4"/>
              </a:xfrm>
              <a:prstGeom prst="line">
                <a:avLst/>
              </a:prstGeom>
              <a:noFill/>
              <a:ln w="15875">
                <a:solidFill>
                  <a:srgbClr val="000000"/>
                </a:solidFill>
                <a:round/>
                <a:headEnd/>
                <a:tailEnd/>
              </a:ln>
            </p:spPr>
            <p:txBody>
              <a:bodyPr/>
              <a:lstStyle/>
              <a:p>
                <a:endParaRPr lang="en-US"/>
              </a:p>
            </p:txBody>
          </p:sp>
          <p:sp>
            <p:nvSpPr>
              <p:cNvPr id="58665" name="Line 297"/>
              <p:cNvSpPr>
                <a:spLocks noChangeShapeType="1"/>
              </p:cNvSpPr>
              <p:nvPr/>
            </p:nvSpPr>
            <p:spPr bwMode="auto">
              <a:xfrm flipV="1">
                <a:off x="4819" y="2968"/>
                <a:ext cx="22" cy="10"/>
              </a:xfrm>
              <a:prstGeom prst="line">
                <a:avLst/>
              </a:prstGeom>
              <a:noFill/>
              <a:ln w="15875">
                <a:solidFill>
                  <a:srgbClr val="000000"/>
                </a:solidFill>
                <a:round/>
                <a:headEnd/>
                <a:tailEnd/>
              </a:ln>
            </p:spPr>
            <p:txBody>
              <a:bodyPr/>
              <a:lstStyle/>
              <a:p>
                <a:endParaRPr lang="en-US"/>
              </a:p>
            </p:txBody>
          </p:sp>
          <p:sp>
            <p:nvSpPr>
              <p:cNvPr id="58666" name="Line 298"/>
              <p:cNvSpPr>
                <a:spLocks noChangeShapeType="1"/>
              </p:cNvSpPr>
              <p:nvPr/>
            </p:nvSpPr>
            <p:spPr bwMode="auto">
              <a:xfrm flipV="1">
                <a:off x="4841" y="2954"/>
                <a:ext cx="18" cy="14"/>
              </a:xfrm>
              <a:prstGeom prst="line">
                <a:avLst/>
              </a:prstGeom>
              <a:noFill/>
              <a:ln w="15875">
                <a:solidFill>
                  <a:srgbClr val="000000"/>
                </a:solidFill>
                <a:round/>
                <a:headEnd/>
                <a:tailEnd/>
              </a:ln>
            </p:spPr>
            <p:txBody>
              <a:bodyPr/>
              <a:lstStyle/>
              <a:p>
                <a:endParaRPr lang="en-US"/>
              </a:p>
            </p:txBody>
          </p:sp>
          <p:sp>
            <p:nvSpPr>
              <p:cNvPr id="58667" name="Line 299"/>
              <p:cNvSpPr>
                <a:spLocks noChangeShapeType="1"/>
              </p:cNvSpPr>
              <p:nvPr/>
            </p:nvSpPr>
            <p:spPr bwMode="auto">
              <a:xfrm flipV="1">
                <a:off x="4859" y="2950"/>
                <a:ext cx="8" cy="4"/>
              </a:xfrm>
              <a:prstGeom prst="line">
                <a:avLst/>
              </a:prstGeom>
              <a:noFill/>
              <a:ln w="15875">
                <a:solidFill>
                  <a:srgbClr val="000000"/>
                </a:solidFill>
                <a:round/>
                <a:headEnd/>
                <a:tailEnd/>
              </a:ln>
            </p:spPr>
            <p:txBody>
              <a:bodyPr/>
              <a:lstStyle/>
              <a:p>
                <a:endParaRPr lang="en-US"/>
              </a:p>
            </p:txBody>
          </p:sp>
          <p:sp>
            <p:nvSpPr>
              <p:cNvPr id="58668" name="Line 300"/>
              <p:cNvSpPr>
                <a:spLocks noChangeShapeType="1"/>
              </p:cNvSpPr>
              <p:nvPr/>
            </p:nvSpPr>
            <p:spPr bwMode="auto">
              <a:xfrm flipV="1">
                <a:off x="4893" y="2928"/>
                <a:ext cx="8" cy="4"/>
              </a:xfrm>
              <a:prstGeom prst="line">
                <a:avLst/>
              </a:prstGeom>
              <a:noFill/>
              <a:ln w="15875">
                <a:solidFill>
                  <a:srgbClr val="000000"/>
                </a:solidFill>
                <a:round/>
                <a:headEnd/>
                <a:tailEnd/>
              </a:ln>
            </p:spPr>
            <p:txBody>
              <a:bodyPr/>
              <a:lstStyle/>
              <a:p>
                <a:endParaRPr lang="en-US"/>
              </a:p>
            </p:txBody>
          </p:sp>
          <p:sp>
            <p:nvSpPr>
              <p:cNvPr id="58669" name="Line 301"/>
              <p:cNvSpPr>
                <a:spLocks noChangeShapeType="1"/>
              </p:cNvSpPr>
              <p:nvPr/>
            </p:nvSpPr>
            <p:spPr bwMode="auto">
              <a:xfrm flipV="1">
                <a:off x="4901" y="2914"/>
                <a:ext cx="20" cy="14"/>
              </a:xfrm>
              <a:prstGeom prst="line">
                <a:avLst/>
              </a:prstGeom>
              <a:noFill/>
              <a:ln w="15875">
                <a:solidFill>
                  <a:srgbClr val="000000"/>
                </a:solidFill>
                <a:round/>
                <a:headEnd/>
                <a:tailEnd/>
              </a:ln>
            </p:spPr>
            <p:txBody>
              <a:bodyPr/>
              <a:lstStyle/>
              <a:p>
                <a:endParaRPr lang="en-US"/>
              </a:p>
            </p:txBody>
          </p:sp>
          <p:sp>
            <p:nvSpPr>
              <p:cNvPr id="58670" name="Line 302"/>
              <p:cNvSpPr>
                <a:spLocks noChangeShapeType="1"/>
              </p:cNvSpPr>
              <p:nvPr/>
            </p:nvSpPr>
            <p:spPr bwMode="auto">
              <a:xfrm flipV="1">
                <a:off x="4945" y="2878"/>
                <a:ext cx="20" cy="16"/>
              </a:xfrm>
              <a:prstGeom prst="line">
                <a:avLst/>
              </a:prstGeom>
              <a:noFill/>
              <a:ln w="15875">
                <a:solidFill>
                  <a:srgbClr val="000000"/>
                </a:solidFill>
                <a:round/>
                <a:headEnd/>
                <a:tailEnd/>
              </a:ln>
            </p:spPr>
            <p:txBody>
              <a:bodyPr/>
              <a:lstStyle/>
              <a:p>
                <a:endParaRPr lang="en-US"/>
              </a:p>
            </p:txBody>
          </p:sp>
          <p:sp>
            <p:nvSpPr>
              <p:cNvPr id="58671" name="Line 303"/>
              <p:cNvSpPr>
                <a:spLocks noChangeShapeType="1"/>
              </p:cNvSpPr>
              <p:nvPr/>
            </p:nvSpPr>
            <p:spPr bwMode="auto">
              <a:xfrm flipV="1">
                <a:off x="4965" y="2874"/>
                <a:ext cx="4" cy="4"/>
              </a:xfrm>
              <a:prstGeom prst="line">
                <a:avLst/>
              </a:prstGeom>
              <a:noFill/>
              <a:ln w="15875">
                <a:solidFill>
                  <a:srgbClr val="000000"/>
                </a:solidFill>
                <a:round/>
                <a:headEnd/>
                <a:tailEnd/>
              </a:ln>
            </p:spPr>
            <p:txBody>
              <a:bodyPr/>
              <a:lstStyle/>
              <a:p>
                <a:endParaRPr lang="en-US"/>
              </a:p>
            </p:txBody>
          </p:sp>
          <p:sp>
            <p:nvSpPr>
              <p:cNvPr id="58672" name="Line 304"/>
              <p:cNvSpPr>
                <a:spLocks noChangeShapeType="1"/>
              </p:cNvSpPr>
              <p:nvPr/>
            </p:nvSpPr>
            <p:spPr bwMode="auto">
              <a:xfrm flipV="1">
                <a:off x="4991" y="2836"/>
                <a:ext cx="14" cy="14"/>
              </a:xfrm>
              <a:prstGeom prst="line">
                <a:avLst/>
              </a:prstGeom>
              <a:noFill/>
              <a:ln w="15875">
                <a:solidFill>
                  <a:srgbClr val="000000"/>
                </a:solidFill>
                <a:round/>
                <a:headEnd/>
                <a:tailEnd/>
              </a:ln>
            </p:spPr>
            <p:txBody>
              <a:bodyPr/>
              <a:lstStyle/>
              <a:p>
                <a:endParaRPr lang="en-US"/>
              </a:p>
            </p:txBody>
          </p:sp>
          <p:sp>
            <p:nvSpPr>
              <p:cNvPr id="58673" name="Line 305"/>
              <p:cNvSpPr>
                <a:spLocks noChangeShapeType="1"/>
              </p:cNvSpPr>
              <p:nvPr/>
            </p:nvSpPr>
            <p:spPr bwMode="auto">
              <a:xfrm flipV="1">
                <a:off x="5005" y="2828"/>
                <a:ext cx="8" cy="8"/>
              </a:xfrm>
              <a:prstGeom prst="line">
                <a:avLst/>
              </a:prstGeom>
              <a:noFill/>
              <a:ln w="15875">
                <a:solidFill>
                  <a:srgbClr val="000000"/>
                </a:solidFill>
                <a:round/>
                <a:headEnd/>
                <a:tailEnd/>
              </a:ln>
            </p:spPr>
            <p:txBody>
              <a:bodyPr/>
              <a:lstStyle/>
              <a:p>
                <a:endParaRPr lang="en-US"/>
              </a:p>
            </p:txBody>
          </p:sp>
          <p:sp>
            <p:nvSpPr>
              <p:cNvPr id="58674" name="Line 306"/>
              <p:cNvSpPr>
                <a:spLocks noChangeShapeType="1"/>
              </p:cNvSpPr>
              <p:nvPr/>
            </p:nvSpPr>
            <p:spPr bwMode="auto">
              <a:xfrm flipV="1">
                <a:off x="5035" y="2788"/>
                <a:ext cx="12" cy="16"/>
              </a:xfrm>
              <a:prstGeom prst="line">
                <a:avLst/>
              </a:prstGeom>
              <a:noFill/>
              <a:ln w="15875">
                <a:solidFill>
                  <a:srgbClr val="000000"/>
                </a:solidFill>
                <a:round/>
                <a:headEnd/>
                <a:tailEnd/>
              </a:ln>
            </p:spPr>
            <p:txBody>
              <a:bodyPr/>
              <a:lstStyle/>
              <a:p>
                <a:endParaRPr lang="en-US"/>
              </a:p>
            </p:txBody>
          </p:sp>
          <p:sp>
            <p:nvSpPr>
              <p:cNvPr id="58675" name="Line 307"/>
              <p:cNvSpPr>
                <a:spLocks noChangeShapeType="1"/>
              </p:cNvSpPr>
              <p:nvPr/>
            </p:nvSpPr>
            <p:spPr bwMode="auto">
              <a:xfrm flipV="1">
                <a:off x="5047" y="2778"/>
                <a:ext cx="8" cy="10"/>
              </a:xfrm>
              <a:prstGeom prst="line">
                <a:avLst/>
              </a:prstGeom>
              <a:noFill/>
              <a:ln w="15875">
                <a:solidFill>
                  <a:srgbClr val="000000"/>
                </a:solidFill>
                <a:round/>
                <a:headEnd/>
                <a:tailEnd/>
              </a:ln>
            </p:spPr>
            <p:txBody>
              <a:bodyPr/>
              <a:lstStyle/>
              <a:p>
                <a:endParaRPr lang="en-US"/>
              </a:p>
            </p:txBody>
          </p:sp>
          <p:sp>
            <p:nvSpPr>
              <p:cNvPr id="58676" name="Line 308"/>
              <p:cNvSpPr>
                <a:spLocks noChangeShapeType="1"/>
              </p:cNvSpPr>
              <p:nvPr/>
            </p:nvSpPr>
            <p:spPr bwMode="auto">
              <a:xfrm flipV="1">
                <a:off x="5073" y="2728"/>
                <a:ext cx="16" cy="24"/>
              </a:xfrm>
              <a:prstGeom prst="line">
                <a:avLst/>
              </a:prstGeom>
              <a:noFill/>
              <a:ln w="15875">
                <a:solidFill>
                  <a:srgbClr val="000000"/>
                </a:solidFill>
                <a:round/>
                <a:headEnd/>
                <a:tailEnd/>
              </a:ln>
            </p:spPr>
            <p:txBody>
              <a:bodyPr/>
              <a:lstStyle/>
              <a:p>
                <a:endParaRPr lang="en-US"/>
              </a:p>
            </p:txBody>
          </p:sp>
          <p:sp>
            <p:nvSpPr>
              <p:cNvPr id="58677" name="Line 309"/>
              <p:cNvSpPr>
                <a:spLocks noChangeShapeType="1"/>
              </p:cNvSpPr>
              <p:nvPr/>
            </p:nvSpPr>
            <p:spPr bwMode="auto">
              <a:xfrm flipV="1">
                <a:off x="5089" y="2724"/>
                <a:ext cx="2" cy="4"/>
              </a:xfrm>
              <a:prstGeom prst="line">
                <a:avLst/>
              </a:prstGeom>
              <a:noFill/>
              <a:ln w="15875">
                <a:solidFill>
                  <a:srgbClr val="000000"/>
                </a:solidFill>
                <a:round/>
                <a:headEnd/>
                <a:tailEnd/>
              </a:ln>
            </p:spPr>
            <p:txBody>
              <a:bodyPr/>
              <a:lstStyle/>
              <a:p>
                <a:endParaRPr lang="en-US"/>
              </a:p>
            </p:txBody>
          </p:sp>
          <p:sp>
            <p:nvSpPr>
              <p:cNvPr id="58678" name="Line 310"/>
              <p:cNvSpPr>
                <a:spLocks noChangeShapeType="1"/>
              </p:cNvSpPr>
              <p:nvPr/>
            </p:nvSpPr>
            <p:spPr bwMode="auto">
              <a:xfrm flipV="1">
                <a:off x="5105" y="2688"/>
                <a:ext cx="4" cy="8"/>
              </a:xfrm>
              <a:prstGeom prst="line">
                <a:avLst/>
              </a:prstGeom>
              <a:noFill/>
              <a:ln w="15875">
                <a:solidFill>
                  <a:srgbClr val="000000"/>
                </a:solidFill>
                <a:round/>
                <a:headEnd/>
                <a:tailEnd/>
              </a:ln>
            </p:spPr>
            <p:txBody>
              <a:bodyPr/>
              <a:lstStyle/>
              <a:p>
                <a:endParaRPr lang="en-US"/>
              </a:p>
            </p:txBody>
          </p:sp>
          <p:sp>
            <p:nvSpPr>
              <p:cNvPr id="58679" name="Line 311"/>
              <p:cNvSpPr>
                <a:spLocks noChangeShapeType="1"/>
              </p:cNvSpPr>
              <p:nvPr/>
            </p:nvSpPr>
            <p:spPr bwMode="auto">
              <a:xfrm flipV="1">
                <a:off x="5109" y="2668"/>
                <a:ext cx="10" cy="20"/>
              </a:xfrm>
              <a:prstGeom prst="line">
                <a:avLst/>
              </a:prstGeom>
              <a:noFill/>
              <a:ln w="15875">
                <a:solidFill>
                  <a:srgbClr val="000000"/>
                </a:solidFill>
                <a:round/>
                <a:headEnd/>
                <a:tailEnd/>
              </a:ln>
            </p:spPr>
            <p:txBody>
              <a:bodyPr/>
              <a:lstStyle/>
              <a:p>
                <a:endParaRPr lang="en-US"/>
              </a:p>
            </p:txBody>
          </p:sp>
          <p:sp>
            <p:nvSpPr>
              <p:cNvPr id="58680" name="Line 312"/>
              <p:cNvSpPr>
                <a:spLocks noChangeShapeType="1"/>
              </p:cNvSpPr>
              <p:nvPr/>
            </p:nvSpPr>
            <p:spPr bwMode="auto">
              <a:xfrm flipV="1">
                <a:off x="5133" y="2610"/>
                <a:ext cx="12" cy="28"/>
              </a:xfrm>
              <a:prstGeom prst="line">
                <a:avLst/>
              </a:prstGeom>
              <a:noFill/>
              <a:ln w="15875">
                <a:solidFill>
                  <a:srgbClr val="000000"/>
                </a:solidFill>
                <a:round/>
                <a:headEnd/>
                <a:tailEnd/>
              </a:ln>
            </p:spPr>
            <p:txBody>
              <a:bodyPr/>
              <a:lstStyle/>
              <a:p>
                <a:endParaRPr lang="en-US"/>
              </a:p>
            </p:txBody>
          </p:sp>
          <p:sp>
            <p:nvSpPr>
              <p:cNvPr id="58681" name="Line 313"/>
              <p:cNvSpPr>
                <a:spLocks noChangeShapeType="1"/>
              </p:cNvSpPr>
              <p:nvPr/>
            </p:nvSpPr>
            <p:spPr bwMode="auto">
              <a:xfrm flipV="1">
                <a:off x="5155" y="2548"/>
                <a:ext cx="10" cy="30"/>
              </a:xfrm>
              <a:prstGeom prst="line">
                <a:avLst/>
              </a:prstGeom>
              <a:noFill/>
              <a:ln w="15875">
                <a:solidFill>
                  <a:srgbClr val="000000"/>
                </a:solidFill>
                <a:round/>
                <a:headEnd/>
                <a:tailEnd/>
              </a:ln>
            </p:spPr>
            <p:txBody>
              <a:bodyPr/>
              <a:lstStyle/>
              <a:p>
                <a:endParaRPr lang="en-US"/>
              </a:p>
            </p:txBody>
          </p:sp>
          <p:sp>
            <p:nvSpPr>
              <p:cNvPr id="58682" name="Line 314"/>
              <p:cNvSpPr>
                <a:spLocks noChangeShapeType="1"/>
              </p:cNvSpPr>
              <p:nvPr/>
            </p:nvSpPr>
            <p:spPr bwMode="auto">
              <a:xfrm flipV="1">
                <a:off x="5175" y="2486"/>
                <a:ext cx="6" cy="32"/>
              </a:xfrm>
              <a:prstGeom prst="line">
                <a:avLst/>
              </a:prstGeom>
              <a:noFill/>
              <a:ln w="12700">
                <a:solidFill>
                  <a:srgbClr val="000000"/>
                </a:solidFill>
                <a:round/>
                <a:headEnd/>
                <a:tailEnd/>
              </a:ln>
            </p:spPr>
            <p:txBody>
              <a:bodyPr/>
              <a:lstStyle/>
              <a:p>
                <a:endParaRPr lang="en-US"/>
              </a:p>
            </p:txBody>
          </p:sp>
          <p:sp>
            <p:nvSpPr>
              <p:cNvPr id="58683" name="Line 315"/>
              <p:cNvSpPr>
                <a:spLocks noChangeShapeType="1"/>
              </p:cNvSpPr>
              <p:nvPr/>
            </p:nvSpPr>
            <p:spPr bwMode="auto">
              <a:xfrm flipV="1">
                <a:off x="5189" y="2444"/>
                <a:ext cx="2" cy="12"/>
              </a:xfrm>
              <a:prstGeom prst="line">
                <a:avLst/>
              </a:prstGeom>
              <a:noFill/>
              <a:ln w="12700">
                <a:solidFill>
                  <a:srgbClr val="000000"/>
                </a:solidFill>
                <a:round/>
                <a:headEnd/>
                <a:tailEnd/>
              </a:ln>
            </p:spPr>
            <p:txBody>
              <a:bodyPr/>
              <a:lstStyle/>
              <a:p>
                <a:endParaRPr lang="en-US"/>
              </a:p>
            </p:txBody>
          </p:sp>
          <p:sp>
            <p:nvSpPr>
              <p:cNvPr id="58684" name="Line 316"/>
              <p:cNvSpPr>
                <a:spLocks noChangeShapeType="1"/>
              </p:cNvSpPr>
              <p:nvPr/>
            </p:nvSpPr>
            <p:spPr bwMode="auto">
              <a:xfrm flipV="1">
                <a:off x="5191" y="2424"/>
                <a:ext cx="4" cy="20"/>
              </a:xfrm>
              <a:prstGeom prst="line">
                <a:avLst/>
              </a:prstGeom>
              <a:noFill/>
              <a:ln w="12700">
                <a:solidFill>
                  <a:srgbClr val="000000"/>
                </a:solidFill>
                <a:round/>
                <a:headEnd/>
                <a:tailEnd/>
              </a:ln>
            </p:spPr>
            <p:txBody>
              <a:bodyPr/>
              <a:lstStyle/>
              <a:p>
                <a:endParaRPr lang="en-US"/>
              </a:p>
            </p:txBody>
          </p:sp>
          <p:sp>
            <p:nvSpPr>
              <p:cNvPr id="58685" name="Line 317"/>
              <p:cNvSpPr>
                <a:spLocks noChangeShapeType="1"/>
              </p:cNvSpPr>
              <p:nvPr/>
            </p:nvSpPr>
            <p:spPr bwMode="auto">
              <a:xfrm flipV="1">
                <a:off x="5201" y="2362"/>
                <a:ext cx="6" cy="30"/>
              </a:xfrm>
              <a:prstGeom prst="line">
                <a:avLst/>
              </a:prstGeom>
              <a:noFill/>
              <a:ln w="12700">
                <a:solidFill>
                  <a:srgbClr val="000000"/>
                </a:solidFill>
                <a:round/>
                <a:headEnd/>
                <a:tailEnd/>
              </a:ln>
            </p:spPr>
            <p:txBody>
              <a:bodyPr/>
              <a:lstStyle/>
              <a:p>
                <a:endParaRPr lang="en-US"/>
              </a:p>
            </p:txBody>
          </p:sp>
          <p:sp>
            <p:nvSpPr>
              <p:cNvPr id="58686" name="Line 318"/>
              <p:cNvSpPr>
                <a:spLocks noChangeShapeType="1"/>
              </p:cNvSpPr>
              <p:nvPr/>
            </p:nvSpPr>
            <p:spPr bwMode="auto">
              <a:xfrm flipV="1">
                <a:off x="5213" y="2326"/>
                <a:ext cx="1" cy="4"/>
              </a:xfrm>
              <a:prstGeom prst="line">
                <a:avLst/>
              </a:prstGeom>
              <a:noFill/>
              <a:ln w="12700">
                <a:solidFill>
                  <a:srgbClr val="000000"/>
                </a:solidFill>
                <a:round/>
                <a:headEnd/>
                <a:tailEnd/>
              </a:ln>
            </p:spPr>
            <p:txBody>
              <a:bodyPr/>
              <a:lstStyle/>
              <a:p>
                <a:endParaRPr lang="en-US"/>
              </a:p>
            </p:txBody>
          </p:sp>
          <p:sp>
            <p:nvSpPr>
              <p:cNvPr id="58687" name="Line 319"/>
              <p:cNvSpPr>
                <a:spLocks noChangeShapeType="1"/>
              </p:cNvSpPr>
              <p:nvPr/>
            </p:nvSpPr>
            <p:spPr bwMode="auto">
              <a:xfrm flipV="1">
                <a:off x="5213" y="2298"/>
                <a:ext cx="4" cy="28"/>
              </a:xfrm>
              <a:prstGeom prst="line">
                <a:avLst/>
              </a:prstGeom>
              <a:noFill/>
              <a:ln w="12700">
                <a:solidFill>
                  <a:srgbClr val="000000"/>
                </a:solidFill>
                <a:round/>
                <a:headEnd/>
                <a:tailEnd/>
              </a:ln>
            </p:spPr>
            <p:txBody>
              <a:bodyPr/>
              <a:lstStyle/>
              <a:p>
                <a:endParaRPr lang="en-US"/>
              </a:p>
            </p:txBody>
          </p:sp>
          <p:sp>
            <p:nvSpPr>
              <p:cNvPr id="58688" name="Line 320"/>
              <p:cNvSpPr>
                <a:spLocks noChangeShapeType="1"/>
              </p:cNvSpPr>
              <p:nvPr/>
            </p:nvSpPr>
            <p:spPr bwMode="auto">
              <a:xfrm flipV="1">
                <a:off x="5219" y="2234"/>
                <a:ext cx="4" cy="32"/>
              </a:xfrm>
              <a:prstGeom prst="line">
                <a:avLst/>
              </a:prstGeom>
              <a:noFill/>
              <a:ln w="12700">
                <a:solidFill>
                  <a:srgbClr val="000000"/>
                </a:solidFill>
                <a:round/>
                <a:headEnd/>
                <a:tailEnd/>
              </a:ln>
            </p:spPr>
            <p:txBody>
              <a:bodyPr/>
              <a:lstStyle/>
              <a:p>
                <a:endParaRPr lang="en-US"/>
              </a:p>
            </p:txBody>
          </p:sp>
          <p:sp>
            <p:nvSpPr>
              <p:cNvPr id="58689" name="Line 321"/>
              <p:cNvSpPr>
                <a:spLocks noChangeShapeType="1"/>
              </p:cNvSpPr>
              <p:nvPr/>
            </p:nvSpPr>
            <p:spPr bwMode="auto">
              <a:xfrm flipV="1">
                <a:off x="5227" y="2170"/>
                <a:ext cx="4" cy="32"/>
              </a:xfrm>
              <a:prstGeom prst="line">
                <a:avLst/>
              </a:prstGeom>
              <a:noFill/>
              <a:ln w="12700">
                <a:solidFill>
                  <a:srgbClr val="000000"/>
                </a:solidFill>
                <a:round/>
                <a:headEnd/>
                <a:tailEnd/>
              </a:ln>
            </p:spPr>
            <p:txBody>
              <a:bodyPr/>
              <a:lstStyle/>
              <a:p>
                <a:endParaRPr lang="en-US"/>
              </a:p>
            </p:txBody>
          </p:sp>
          <p:sp>
            <p:nvSpPr>
              <p:cNvPr id="58690" name="Line 322"/>
              <p:cNvSpPr>
                <a:spLocks noChangeShapeType="1"/>
              </p:cNvSpPr>
              <p:nvPr/>
            </p:nvSpPr>
            <p:spPr bwMode="auto">
              <a:xfrm flipV="1">
                <a:off x="5233" y="2108"/>
                <a:ext cx="2" cy="32"/>
              </a:xfrm>
              <a:prstGeom prst="line">
                <a:avLst/>
              </a:prstGeom>
              <a:noFill/>
              <a:ln w="12700">
                <a:solidFill>
                  <a:srgbClr val="000000"/>
                </a:solidFill>
                <a:round/>
                <a:headEnd/>
                <a:tailEnd/>
              </a:ln>
            </p:spPr>
            <p:txBody>
              <a:bodyPr/>
              <a:lstStyle/>
              <a:p>
                <a:endParaRPr lang="en-US"/>
              </a:p>
            </p:txBody>
          </p:sp>
          <p:sp>
            <p:nvSpPr>
              <p:cNvPr id="58691" name="Line 323"/>
              <p:cNvSpPr>
                <a:spLocks noChangeShapeType="1"/>
              </p:cNvSpPr>
              <p:nvPr/>
            </p:nvSpPr>
            <p:spPr bwMode="auto">
              <a:xfrm flipV="1">
                <a:off x="5237" y="2044"/>
                <a:ext cx="2" cy="32"/>
              </a:xfrm>
              <a:prstGeom prst="line">
                <a:avLst/>
              </a:prstGeom>
              <a:noFill/>
              <a:ln w="12700">
                <a:solidFill>
                  <a:srgbClr val="000000"/>
                </a:solidFill>
                <a:round/>
                <a:headEnd/>
                <a:tailEnd/>
              </a:ln>
            </p:spPr>
            <p:txBody>
              <a:bodyPr/>
              <a:lstStyle/>
              <a:p>
                <a:endParaRPr lang="en-US"/>
              </a:p>
            </p:txBody>
          </p:sp>
          <p:sp>
            <p:nvSpPr>
              <p:cNvPr id="58692" name="Line 324"/>
              <p:cNvSpPr>
                <a:spLocks noChangeShapeType="1"/>
              </p:cNvSpPr>
              <p:nvPr/>
            </p:nvSpPr>
            <p:spPr bwMode="auto">
              <a:xfrm flipV="1">
                <a:off x="5241" y="1980"/>
                <a:ext cx="2" cy="32"/>
              </a:xfrm>
              <a:prstGeom prst="line">
                <a:avLst/>
              </a:prstGeom>
              <a:noFill/>
              <a:ln w="12700">
                <a:solidFill>
                  <a:srgbClr val="000000"/>
                </a:solidFill>
                <a:round/>
                <a:headEnd/>
                <a:tailEnd/>
              </a:ln>
            </p:spPr>
            <p:txBody>
              <a:bodyPr/>
              <a:lstStyle/>
              <a:p>
                <a:endParaRPr lang="en-US"/>
              </a:p>
            </p:txBody>
          </p:sp>
          <p:sp>
            <p:nvSpPr>
              <p:cNvPr id="58693" name="Line 325"/>
              <p:cNvSpPr>
                <a:spLocks noChangeShapeType="1"/>
              </p:cNvSpPr>
              <p:nvPr/>
            </p:nvSpPr>
            <p:spPr bwMode="auto">
              <a:xfrm flipV="1">
                <a:off x="5245" y="1916"/>
                <a:ext cx="2" cy="32"/>
              </a:xfrm>
              <a:prstGeom prst="line">
                <a:avLst/>
              </a:prstGeom>
              <a:noFill/>
              <a:ln w="12700">
                <a:solidFill>
                  <a:srgbClr val="000000"/>
                </a:solidFill>
                <a:round/>
                <a:headEnd/>
                <a:tailEnd/>
              </a:ln>
            </p:spPr>
            <p:txBody>
              <a:bodyPr/>
              <a:lstStyle/>
              <a:p>
                <a:endParaRPr lang="en-US"/>
              </a:p>
            </p:txBody>
          </p:sp>
          <p:sp>
            <p:nvSpPr>
              <p:cNvPr id="58694" name="Line 326"/>
              <p:cNvSpPr>
                <a:spLocks noChangeShapeType="1"/>
              </p:cNvSpPr>
              <p:nvPr/>
            </p:nvSpPr>
            <p:spPr bwMode="auto">
              <a:xfrm flipV="1">
                <a:off x="5249" y="1852"/>
                <a:ext cx="2" cy="32"/>
              </a:xfrm>
              <a:prstGeom prst="line">
                <a:avLst/>
              </a:prstGeom>
              <a:noFill/>
              <a:ln w="12700">
                <a:solidFill>
                  <a:srgbClr val="000000"/>
                </a:solidFill>
                <a:round/>
                <a:headEnd/>
                <a:tailEnd/>
              </a:ln>
            </p:spPr>
            <p:txBody>
              <a:bodyPr/>
              <a:lstStyle/>
              <a:p>
                <a:endParaRPr lang="en-US"/>
              </a:p>
            </p:txBody>
          </p:sp>
          <p:sp>
            <p:nvSpPr>
              <p:cNvPr id="58695" name="Line 327"/>
              <p:cNvSpPr>
                <a:spLocks noChangeShapeType="1"/>
              </p:cNvSpPr>
              <p:nvPr/>
            </p:nvSpPr>
            <p:spPr bwMode="auto">
              <a:xfrm flipV="1">
                <a:off x="5253" y="1798"/>
                <a:ext cx="2" cy="22"/>
              </a:xfrm>
              <a:prstGeom prst="line">
                <a:avLst/>
              </a:prstGeom>
              <a:noFill/>
              <a:ln w="12700">
                <a:solidFill>
                  <a:srgbClr val="000000"/>
                </a:solidFill>
                <a:round/>
                <a:headEnd/>
                <a:tailEnd/>
              </a:ln>
            </p:spPr>
            <p:txBody>
              <a:bodyPr/>
              <a:lstStyle/>
              <a:p>
                <a:endParaRPr lang="en-US"/>
              </a:p>
            </p:txBody>
          </p:sp>
          <p:sp>
            <p:nvSpPr>
              <p:cNvPr id="58696" name="Line 328"/>
              <p:cNvSpPr>
                <a:spLocks noChangeShapeType="1"/>
              </p:cNvSpPr>
              <p:nvPr/>
            </p:nvSpPr>
            <p:spPr bwMode="auto">
              <a:xfrm flipV="1">
                <a:off x="5255" y="1788"/>
                <a:ext cx="1" cy="10"/>
              </a:xfrm>
              <a:prstGeom prst="line">
                <a:avLst/>
              </a:prstGeom>
              <a:noFill/>
              <a:ln w="12700">
                <a:solidFill>
                  <a:srgbClr val="000000"/>
                </a:solidFill>
                <a:round/>
                <a:headEnd/>
                <a:tailEnd/>
              </a:ln>
            </p:spPr>
            <p:txBody>
              <a:bodyPr/>
              <a:lstStyle/>
              <a:p>
                <a:endParaRPr lang="en-US"/>
              </a:p>
            </p:txBody>
          </p:sp>
          <p:sp>
            <p:nvSpPr>
              <p:cNvPr id="58697" name="Freeform 329"/>
              <p:cNvSpPr>
                <a:spLocks/>
              </p:cNvSpPr>
              <p:nvPr/>
            </p:nvSpPr>
            <p:spPr bwMode="auto">
              <a:xfrm>
                <a:off x="3158" y="1772"/>
                <a:ext cx="2099" cy="1834"/>
              </a:xfrm>
              <a:custGeom>
                <a:avLst/>
                <a:gdLst/>
                <a:ahLst/>
                <a:cxnLst>
                  <a:cxn ang="0">
                    <a:pos x="42" y="1834"/>
                  </a:cxn>
                  <a:cxn ang="0">
                    <a:pos x="32" y="1794"/>
                  </a:cxn>
                  <a:cxn ang="0">
                    <a:pos x="24" y="1758"/>
                  </a:cxn>
                  <a:cxn ang="0">
                    <a:pos x="14" y="1728"/>
                  </a:cxn>
                  <a:cxn ang="0">
                    <a:pos x="10" y="1700"/>
                  </a:cxn>
                  <a:cxn ang="0">
                    <a:pos x="4" y="1676"/>
                  </a:cxn>
                  <a:cxn ang="0">
                    <a:pos x="2" y="1654"/>
                  </a:cxn>
                  <a:cxn ang="0">
                    <a:pos x="0" y="1636"/>
                  </a:cxn>
                  <a:cxn ang="0">
                    <a:pos x="0" y="1618"/>
                  </a:cxn>
                  <a:cxn ang="0">
                    <a:pos x="4" y="1602"/>
                  </a:cxn>
                  <a:cxn ang="0">
                    <a:pos x="8" y="1588"/>
                  </a:cxn>
                  <a:cxn ang="0">
                    <a:pos x="14" y="1572"/>
                  </a:cxn>
                  <a:cxn ang="0">
                    <a:pos x="26" y="1558"/>
                  </a:cxn>
                  <a:cxn ang="0">
                    <a:pos x="40" y="1542"/>
                  </a:cxn>
                  <a:cxn ang="0">
                    <a:pos x="56" y="1528"/>
                  </a:cxn>
                  <a:cxn ang="0">
                    <a:pos x="76" y="1510"/>
                  </a:cxn>
                  <a:cxn ang="0">
                    <a:pos x="102" y="1492"/>
                  </a:cxn>
                  <a:cxn ang="0">
                    <a:pos x="130" y="1468"/>
                  </a:cxn>
                  <a:cxn ang="0">
                    <a:pos x="168" y="1444"/>
                  </a:cxn>
                  <a:cxn ang="0">
                    <a:pos x="214" y="1412"/>
                  </a:cxn>
                  <a:cxn ang="0">
                    <a:pos x="274" y="1376"/>
                  </a:cxn>
                  <a:cxn ang="0">
                    <a:pos x="348" y="1330"/>
                  </a:cxn>
                  <a:cxn ang="0">
                    <a:pos x="452" y="1270"/>
                  </a:cxn>
                  <a:cxn ang="0">
                    <a:pos x="591" y="1196"/>
                  </a:cxn>
                  <a:cxn ang="0">
                    <a:pos x="781" y="1096"/>
                  </a:cxn>
                  <a:cxn ang="0">
                    <a:pos x="1039" y="964"/>
                  </a:cxn>
                  <a:cxn ang="0">
                    <a:pos x="1359" y="804"/>
                  </a:cxn>
                  <a:cxn ang="0">
                    <a:pos x="1689" y="628"/>
                  </a:cxn>
                  <a:cxn ang="0">
                    <a:pos x="1925" y="466"/>
                  </a:cxn>
                  <a:cxn ang="0">
                    <a:pos x="2037" y="334"/>
                  </a:cxn>
                  <a:cxn ang="0">
                    <a:pos x="2075" y="236"/>
                  </a:cxn>
                  <a:cxn ang="0">
                    <a:pos x="2087" y="166"/>
                  </a:cxn>
                  <a:cxn ang="0">
                    <a:pos x="2091" y="116"/>
                  </a:cxn>
                  <a:cxn ang="0">
                    <a:pos x="2093" y="82"/>
                  </a:cxn>
                  <a:cxn ang="0">
                    <a:pos x="2095" y="56"/>
                  </a:cxn>
                  <a:cxn ang="0">
                    <a:pos x="2097" y="40"/>
                  </a:cxn>
                  <a:cxn ang="0">
                    <a:pos x="2097" y="28"/>
                  </a:cxn>
                  <a:cxn ang="0">
                    <a:pos x="2097" y="20"/>
                  </a:cxn>
                  <a:cxn ang="0">
                    <a:pos x="2097" y="0"/>
                  </a:cxn>
                  <a:cxn ang="0">
                    <a:pos x="2099" y="0"/>
                  </a:cxn>
                  <a:cxn ang="0">
                    <a:pos x="2097" y="0"/>
                  </a:cxn>
                </a:cxnLst>
                <a:rect l="0" t="0" r="r" b="b"/>
                <a:pathLst>
                  <a:path w="2099" h="1834">
                    <a:moveTo>
                      <a:pt x="42" y="1834"/>
                    </a:moveTo>
                    <a:lnTo>
                      <a:pt x="32" y="1794"/>
                    </a:lnTo>
                    <a:lnTo>
                      <a:pt x="24" y="1758"/>
                    </a:lnTo>
                    <a:lnTo>
                      <a:pt x="14" y="1728"/>
                    </a:lnTo>
                    <a:lnTo>
                      <a:pt x="10" y="1700"/>
                    </a:lnTo>
                    <a:lnTo>
                      <a:pt x="4" y="1676"/>
                    </a:lnTo>
                    <a:lnTo>
                      <a:pt x="2" y="1654"/>
                    </a:lnTo>
                    <a:lnTo>
                      <a:pt x="0" y="1636"/>
                    </a:lnTo>
                    <a:lnTo>
                      <a:pt x="0" y="1618"/>
                    </a:lnTo>
                    <a:lnTo>
                      <a:pt x="4" y="1602"/>
                    </a:lnTo>
                    <a:lnTo>
                      <a:pt x="8" y="1588"/>
                    </a:lnTo>
                    <a:lnTo>
                      <a:pt x="14" y="1572"/>
                    </a:lnTo>
                    <a:lnTo>
                      <a:pt x="26" y="1558"/>
                    </a:lnTo>
                    <a:lnTo>
                      <a:pt x="40" y="1542"/>
                    </a:lnTo>
                    <a:lnTo>
                      <a:pt x="56" y="1528"/>
                    </a:lnTo>
                    <a:lnTo>
                      <a:pt x="76" y="1510"/>
                    </a:lnTo>
                    <a:lnTo>
                      <a:pt x="102" y="1492"/>
                    </a:lnTo>
                    <a:lnTo>
                      <a:pt x="130" y="1468"/>
                    </a:lnTo>
                    <a:lnTo>
                      <a:pt x="168" y="1444"/>
                    </a:lnTo>
                    <a:lnTo>
                      <a:pt x="214" y="1412"/>
                    </a:lnTo>
                    <a:lnTo>
                      <a:pt x="274" y="1376"/>
                    </a:lnTo>
                    <a:lnTo>
                      <a:pt x="348" y="1330"/>
                    </a:lnTo>
                    <a:lnTo>
                      <a:pt x="452" y="1270"/>
                    </a:lnTo>
                    <a:lnTo>
                      <a:pt x="591" y="1196"/>
                    </a:lnTo>
                    <a:lnTo>
                      <a:pt x="781" y="1096"/>
                    </a:lnTo>
                    <a:lnTo>
                      <a:pt x="1039" y="964"/>
                    </a:lnTo>
                    <a:lnTo>
                      <a:pt x="1359" y="804"/>
                    </a:lnTo>
                    <a:lnTo>
                      <a:pt x="1689" y="628"/>
                    </a:lnTo>
                    <a:lnTo>
                      <a:pt x="1925" y="466"/>
                    </a:lnTo>
                    <a:lnTo>
                      <a:pt x="2037" y="334"/>
                    </a:lnTo>
                    <a:lnTo>
                      <a:pt x="2075" y="236"/>
                    </a:lnTo>
                    <a:lnTo>
                      <a:pt x="2087" y="166"/>
                    </a:lnTo>
                    <a:lnTo>
                      <a:pt x="2091" y="116"/>
                    </a:lnTo>
                    <a:lnTo>
                      <a:pt x="2093" y="82"/>
                    </a:lnTo>
                    <a:lnTo>
                      <a:pt x="2095" y="56"/>
                    </a:lnTo>
                    <a:lnTo>
                      <a:pt x="2097" y="40"/>
                    </a:lnTo>
                    <a:lnTo>
                      <a:pt x="2097" y="28"/>
                    </a:lnTo>
                    <a:lnTo>
                      <a:pt x="2097" y="20"/>
                    </a:lnTo>
                    <a:lnTo>
                      <a:pt x="2097" y="0"/>
                    </a:lnTo>
                    <a:lnTo>
                      <a:pt x="2099" y="0"/>
                    </a:lnTo>
                    <a:lnTo>
                      <a:pt x="2097" y="0"/>
                    </a:lnTo>
                  </a:path>
                </a:pathLst>
              </a:custGeom>
              <a:noFill/>
              <a:ln w="12700">
                <a:solidFill>
                  <a:srgbClr val="000000"/>
                </a:solidFill>
                <a:prstDash val="solid"/>
                <a:round/>
                <a:headEnd/>
                <a:tailEnd/>
              </a:ln>
            </p:spPr>
            <p:txBody>
              <a:bodyPr/>
              <a:lstStyle/>
              <a:p>
                <a:endParaRPr lang="en-US"/>
              </a:p>
            </p:txBody>
          </p:sp>
          <p:sp>
            <p:nvSpPr>
              <p:cNvPr id="58698" name="Freeform 330"/>
              <p:cNvSpPr>
                <a:spLocks/>
              </p:cNvSpPr>
              <p:nvPr/>
            </p:nvSpPr>
            <p:spPr bwMode="auto">
              <a:xfrm>
                <a:off x="2576" y="1772"/>
                <a:ext cx="2681" cy="1502"/>
              </a:xfrm>
              <a:custGeom>
                <a:avLst/>
                <a:gdLst/>
                <a:ahLst/>
                <a:cxnLst>
                  <a:cxn ang="0">
                    <a:pos x="0" y="1192"/>
                  </a:cxn>
                  <a:cxn ang="0">
                    <a:pos x="218" y="1338"/>
                  </a:cxn>
                  <a:cxn ang="0">
                    <a:pos x="326" y="1408"/>
                  </a:cxn>
                  <a:cxn ang="0">
                    <a:pos x="396" y="1448"/>
                  </a:cxn>
                  <a:cxn ang="0">
                    <a:pos x="446" y="1476"/>
                  </a:cxn>
                  <a:cxn ang="0">
                    <a:pos x="486" y="1492"/>
                  </a:cxn>
                  <a:cxn ang="0">
                    <a:pos x="518" y="1498"/>
                  </a:cxn>
                  <a:cxn ang="0">
                    <a:pos x="548" y="1502"/>
                  </a:cxn>
                  <a:cxn ang="0">
                    <a:pos x="580" y="1498"/>
                  </a:cxn>
                  <a:cxn ang="0">
                    <a:pos x="608" y="1492"/>
                  </a:cxn>
                  <a:cxn ang="0">
                    <a:pos x="640" y="1484"/>
                  </a:cxn>
                  <a:cxn ang="0">
                    <a:pos x="672" y="1468"/>
                  </a:cxn>
                  <a:cxn ang="0">
                    <a:pos x="710" y="1448"/>
                  </a:cxn>
                  <a:cxn ang="0">
                    <a:pos x="754" y="1424"/>
                  </a:cxn>
                  <a:cxn ang="0">
                    <a:pos x="810" y="1396"/>
                  </a:cxn>
                  <a:cxn ang="0">
                    <a:pos x="878" y="1354"/>
                  </a:cxn>
                  <a:cxn ang="0">
                    <a:pos x="966" y="1304"/>
                  </a:cxn>
                  <a:cxn ang="0">
                    <a:pos x="1082" y="1242"/>
                  </a:cxn>
                  <a:cxn ang="0">
                    <a:pos x="1241" y="1156"/>
                  </a:cxn>
                  <a:cxn ang="0">
                    <a:pos x="1457" y="1048"/>
                  </a:cxn>
                  <a:cxn ang="0">
                    <a:pos x="1743" y="904"/>
                  </a:cxn>
                  <a:cxn ang="0">
                    <a:pos x="2079" y="736"/>
                  </a:cxn>
                  <a:cxn ang="0">
                    <a:pos x="2379" y="562"/>
                  </a:cxn>
                  <a:cxn ang="0">
                    <a:pos x="2565" y="408"/>
                  </a:cxn>
                  <a:cxn ang="0">
                    <a:pos x="2641" y="292"/>
                  </a:cxn>
                  <a:cxn ang="0">
                    <a:pos x="2663" y="204"/>
                  </a:cxn>
                  <a:cxn ang="0">
                    <a:pos x="2671" y="144"/>
                  </a:cxn>
                  <a:cxn ang="0">
                    <a:pos x="2675" y="100"/>
                  </a:cxn>
                  <a:cxn ang="0">
                    <a:pos x="2677" y="70"/>
                  </a:cxn>
                  <a:cxn ang="0">
                    <a:pos x="2677" y="50"/>
                  </a:cxn>
                  <a:cxn ang="0">
                    <a:pos x="2679" y="34"/>
                  </a:cxn>
                  <a:cxn ang="0">
                    <a:pos x="2679" y="24"/>
                  </a:cxn>
                  <a:cxn ang="0">
                    <a:pos x="2679" y="16"/>
                  </a:cxn>
                  <a:cxn ang="0">
                    <a:pos x="2679" y="0"/>
                  </a:cxn>
                  <a:cxn ang="0">
                    <a:pos x="2681" y="0"/>
                  </a:cxn>
                  <a:cxn ang="0">
                    <a:pos x="2679" y="0"/>
                  </a:cxn>
                </a:cxnLst>
                <a:rect l="0" t="0" r="r" b="b"/>
                <a:pathLst>
                  <a:path w="2681" h="1502">
                    <a:moveTo>
                      <a:pt x="0" y="1192"/>
                    </a:moveTo>
                    <a:lnTo>
                      <a:pt x="218" y="1338"/>
                    </a:lnTo>
                    <a:lnTo>
                      <a:pt x="326" y="1408"/>
                    </a:lnTo>
                    <a:lnTo>
                      <a:pt x="396" y="1448"/>
                    </a:lnTo>
                    <a:lnTo>
                      <a:pt x="446" y="1476"/>
                    </a:lnTo>
                    <a:lnTo>
                      <a:pt x="486" y="1492"/>
                    </a:lnTo>
                    <a:lnTo>
                      <a:pt x="518" y="1498"/>
                    </a:lnTo>
                    <a:lnTo>
                      <a:pt x="548" y="1502"/>
                    </a:lnTo>
                    <a:lnTo>
                      <a:pt x="580" y="1498"/>
                    </a:lnTo>
                    <a:lnTo>
                      <a:pt x="608" y="1492"/>
                    </a:lnTo>
                    <a:lnTo>
                      <a:pt x="640" y="1484"/>
                    </a:lnTo>
                    <a:lnTo>
                      <a:pt x="672" y="1468"/>
                    </a:lnTo>
                    <a:lnTo>
                      <a:pt x="710" y="1448"/>
                    </a:lnTo>
                    <a:lnTo>
                      <a:pt x="754" y="1424"/>
                    </a:lnTo>
                    <a:lnTo>
                      <a:pt x="810" y="1396"/>
                    </a:lnTo>
                    <a:lnTo>
                      <a:pt x="878" y="1354"/>
                    </a:lnTo>
                    <a:lnTo>
                      <a:pt x="966" y="1304"/>
                    </a:lnTo>
                    <a:lnTo>
                      <a:pt x="1082" y="1242"/>
                    </a:lnTo>
                    <a:lnTo>
                      <a:pt x="1241" y="1156"/>
                    </a:lnTo>
                    <a:lnTo>
                      <a:pt x="1457" y="1048"/>
                    </a:lnTo>
                    <a:lnTo>
                      <a:pt x="1743" y="904"/>
                    </a:lnTo>
                    <a:lnTo>
                      <a:pt x="2079" y="736"/>
                    </a:lnTo>
                    <a:lnTo>
                      <a:pt x="2379" y="562"/>
                    </a:lnTo>
                    <a:lnTo>
                      <a:pt x="2565" y="408"/>
                    </a:lnTo>
                    <a:lnTo>
                      <a:pt x="2641" y="292"/>
                    </a:lnTo>
                    <a:lnTo>
                      <a:pt x="2663" y="204"/>
                    </a:lnTo>
                    <a:lnTo>
                      <a:pt x="2671" y="144"/>
                    </a:lnTo>
                    <a:lnTo>
                      <a:pt x="2675" y="100"/>
                    </a:lnTo>
                    <a:lnTo>
                      <a:pt x="2677" y="70"/>
                    </a:lnTo>
                    <a:lnTo>
                      <a:pt x="2677" y="50"/>
                    </a:lnTo>
                    <a:lnTo>
                      <a:pt x="2679" y="34"/>
                    </a:lnTo>
                    <a:lnTo>
                      <a:pt x="2679" y="24"/>
                    </a:lnTo>
                    <a:lnTo>
                      <a:pt x="2679" y="16"/>
                    </a:lnTo>
                    <a:lnTo>
                      <a:pt x="2679" y="0"/>
                    </a:lnTo>
                    <a:lnTo>
                      <a:pt x="2681" y="0"/>
                    </a:lnTo>
                    <a:lnTo>
                      <a:pt x="2679" y="0"/>
                    </a:lnTo>
                  </a:path>
                </a:pathLst>
              </a:custGeom>
              <a:noFill/>
              <a:ln w="12700">
                <a:solidFill>
                  <a:srgbClr val="000000"/>
                </a:solidFill>
                <a:prstDash val="solid"/>
                <a:round/>
                <a:headEnd/>
                <a:tailEnd/>
              </a:ln>
            </p:spPr>
            <p:txBody>
              <a:bodyPr/>
              <a:lstStyle/>
              <a:p>
                <a:endParaRPr lang="en-US"/>
              </a:p>
            </p:txBody>
          </p:sp>
          <p:sp>
            <p:nvSpPr>
              <p:cNvPr id="58699" name="Line 331"/>
              <p:cNvSpPr>
                <a:spLocks noChangeShapeType="1"/>
              </p:cNvSpPr>
              <p:nvPr/>
            </p:nvSpPr>
            <p:spPr bwMode="auto">
              <a:xfrm>
                <a:off x="2576" y="3030"/>
                <a:ext cx="18" cy="16"/>
              </a:xfrm>
              <a:prstGeom prst="line">
                <a:avLst/>
              </a:prstGeom>
              <a:noFill/>
              <a:ln w="15875">
                <a:solidFill>
                  <a:srgbClr val="000000"/>
                </a:solidFill>
                <a:round/>
                <a:headEnd/>
                <a:tailEnd/>
              </a:ln>
            </p:spPr>
            <p:txBody>
              <a:bodyPr/>
              <a:lstStyle/>
              <a:p>
                <a:endParaRPr lang="en-US"/>
              </a:p>
            </p:txBody>
          </p:sp>
          <p:sp>
            <p:nvSpPr>
              <p:cNvPr id="58700" name="Line 332"/>
              <p:cNvSpPr>
                <a:spLocks noChangeShapeType="1"/>
              </p:cNvSpPr>
              <p:nvPr/>
            </p:nvSpPr>
            <p:spPr bwMode="auto">
              <a:xfrm>
                <a:off x="2606" y="3058"/>
                <a:ext cx="6" cy="4"/>
              </a:xfrm>
              <a:prstGeom prst="line">
                <a:avLst/>
              </a:prstGeom>
              <a:noFill/>
              <a:ln w="15875">
                <a:solidFill>
                  <a:srgbClr val="000000"/>
                </a:solidFill>
                <a:round/>
                <a:headEnd/>
                <a:tailEnd/>
              </a:ln>
            </p:spPr>
            <p:txBody>
              <a:bodyPr/>
              <a:lstStyle/>
              <a:p>
                <a:endParaRPr lang="en-US"/>
              </a:p>
            </p:txBody>
          </p:sp>
          <p:sp>
            <p:nvSpPr>
              <p:cNvPr id="58701" name="Line 333"/>
              <p:cNvSpPr>
                <a:spLocks noChangeShapeType="1"/>
              </p:cNvSpPr>
              <p:nvPr/>
            </p:nvSpPr>
            <p:spPr bwMode="auto">
              <a:xfrm>
                <a:off x="2622" y="3074"/>
                <a:ext cx="18" cy="16"/>
              </a:xfrm>
              <a:prstGeom prst="line">
                <a:avLst/>
              </a:prstGeom>
              <a:noFill/>
              <a:ln w="15875">
                <a:solidFill>
                  <a:srgbClr val="000000"/>
                </a:solidFill>
                <a:round/>
                <a:headEnd/>
                <a:tailEnd/>
              </a:ln>
            </p:spPr>
            <p:txBody>
              <a:bodyPr/>
              <a:lstStyle/>
              <a:p>
                <a:endParaRPr lang="en-US"/>
              </a:p>
            </p:txBody>
          </p:sp>
          <p:sp>
            <p:nvSpPr>
              <p:cNvPr id="58702" name="Line 334"/>
              <p:cNvSpPr>
                <a:spLocks noChangeShapeType="1"/>
              </p:cNvSpPr>
              <p:nvPr/>
            </p:nvSpPr>
            <p:spPr bwMode="auto">
              <a:xfrm>
                <a:off x="2652" y="3100"/>
                <a:ext cx="6" cy="6"/>
              </a:xfrm>
              <a:prstGeom prst="line">
                <a:avLst/>
              </a:prstGeom>
              <a:noFill/>
              <a:ln w="15875">
                <a:solidFill>
                  <a:srgbClr val="000000"/>
                </a:solidFill>
                <a:round/>
                <a:headEnd/>
                <a:tailEnd/>
              </a:ln>
            </p:spPr>
            <p:txBody>
              <a:bodyPr/>
              <a:lstStyle/>
              <a:p>
                <a:endParaRPr lang="en-US"/>
              </a:p>
            </p:txBody>
          </p:sp>
          <p:sp>
            <p:nvSpPr>
              <p:cNvPr id="58703" name="Line 335"/>
              <p:cNvSpPr>
                <a:spLocks noChangeShapeType="1"/>
              </p:cNvSpPr>
              <p:nvPr/>
            </p:nvSpPr>
            <p:spPr bwMode="auto">
              <a:xfrm>
                <a:off x="2670" y="3118"/>
                <a:ext cx="18" cy="16"/>
              </a:xfrm>
              <a:prstGeom prst="line">
                <a:avLst/>
              </a:prstGeom>
              <a:noFill/>
              <a:ln w="15875">
                <a:solidFill>
                  <a:srgbClr val="000000"/>
                </a:solidFill>
                <a:round/>
                <a:headEnd/>
                <a:tailEnd/>
              </a:ln>
            </p:spPr>
            <p:txBody>
              <a:bodyPr/>
              <a:lstStyle/>
              <a:p>
                <a:endParaRPr lang="en-US"/>
              </a:p>
            </p:txBody>
          </p:sp>
          <p:sp>
            <p:nvSpPr>
              <p:cNvPr id="58704" name="Line 336"/>
              <p:cNvSpPr>
                <a:spLocks noChangeShapeType="1"/>
              </p:cNvSpPr>
              <p:nvPr/>
            </p:nvSpPr>
            <p:spPr bwMode="auto">
              <a:xfrm>
                <a:off x="2698" y="3144"/>
                <a:ext cx="6" cy="6"/>
              </a:xfrm>
              <a:prstGeom prst="line">
                <a:avLst/>
              </a:prstGeom>
              <a:noFill/>
              <a:ln w="15875">
                <a:solidFill>
                  <a:srgbClr val="000000"/>
                </a:solidFill>
                <a:round/>
                <a:headEnd/>
                <a:tailEnd/>
              </a:ln>
            </p:spPr>
            <p:txBody>
              <a:bodyPr/>
              <a:lstStyle/>
              <a:p>
                <a:endParaRPr lang="en-US"/>
              </a:p>
            </p:txBody>
          </p:sp>
          <p:sp>
            <p:nvSpPr>
              <p:cNvPr id="58705" name="Line 337"/>
              <p:cNvSpPr>
                <a:spLocks noChangeShapeType="1"/>
              </p:cNvSpPr>
              <p:nvPr/>
            </p:nvSpPr>
            <p:spPr bwMode="auto">
              <a:xfrm>
                <a:off x="2716" y="3160"/>
                <a:ext cx="18" cy="18"/>
              </a:xfrm>
              <a:prstGeom prst="line">
                <a:avLst/>
              </a:prstGeom>
              <a:noFill/>
              <a:ln w="15875">
                <a:solidFill>
                  <a:srgbClr val="000000"/>
                </a:solidFill>
                <a:round/>
                <a:headEnd/>
                <a:tailEnd/>
              </a:ln>
            </p:spPr>
            <p:txBody>
              <a:bodyPr/>
              <a:lstStyle/>
              <a:p>
                <a:endParaRPr lang="en-US"/>
              </a:p>
            </p:txBody>
          </p:sp>
          <p:sp>
            <p:nvSpPr>
              <p:cNvPr id="58706" name="Line 338"/>
              <p:cNvSpPr>
                <a:spLocks noChangeShapeType="1"/>
              </p:cNvSpPr>
              <p:nvPr/>
            </p:nvSpPr>
            <p:spPr bwMode="auto">
              <a:xfrm>
                <a:off x="2746" y="3188"/>
                <a:ext cx="6" cy="6"/>
              </a:xfrm>
              <a:prstGeom prst="line">
                <a:avLst/>
              </a:prstGeom>
              <a:noFill/>
              <a:ln w="15875">
                <a:solidFill>
                  <a:srgbClr val="000000"/>
                </a:solidFill>
                <a:round/>
                <a:headEnd/>
                <a:tailEnd/>
              </a:ln>
            </p:spPr>
            <p:txBody>
              <a:bodyPr/>
              <a:lstStyle/>
              <a:p>
                <a:endParaRPr lang="en-US"/>
              </a:p>
            </p:txBody>
          </p:sp>
          <p:sp>
            <p:nvSpPr>
              <p:cNvPr id="58707" name="Line 339"/>
              <p:cNvSpPr>
                <a:spLocks noChangeShapeType="1"/>
              </p:cNvSpPr>
              <p:nvPr/>
            </p:nvSpPr>
            <p:spPr bwMode="auto">
              <a:xfrm>
                <a:off x="2762" y="3206"/>
                <a:ext cx="16" cy="16"/>
              </a:xfrm>
              <a:prstGeom prst="line">
                <a:avLst/>
              </a:prstGeom>
              <a:noFill/>
              <a:ln w="15875">
                <a:solidFill>
                  <a:srgbClr val="000000"/>
                </a:solidFill>
                <a:round/>
                <a:headEnd/>
                <a:tailEnd/>
              </a:ln>
            </p:spPr>
            <p:txBody>
              <a:bodyPr/>
              <a:lstStyle/>
              <a:p>
                <a:endParaRPr lang="en-US"/>
              </a:p>
            </p:txBody>
          </p:sp>
          <p:sp>
            <p:nvSpPr>
              <p:cNvPr id="58708" name="Line 340"/>
              <p:cNvSpPr>
                <a:spLocks noChangeShapeType="1"/>
              </p:cNvSpPr>
              <p:nvPr/>
            </p:nvSpPr>
            <p:spPr bwMode="auto">
              <a:xfrm>
                <a:off x="2790" y="3234"/>
                <a:ext cx="6" cy="6"/>
              </a:xfrm>
              <a:prstGeom prst="line">
                <a:avLst/>
              </a:prstGeom>
              <a:noFill/>
              <a:ln w="15875">
                <a:solidFill>
                  <a:srgbClr val="000000"/>
                </a:solidFill>
                <a:round/>
                <a:headEnd/>
                <a:tailEnd/>
              </a:ln>
            </p:spPr>
            <p:txBody>
              <a:bodyPr/>
              <a:lstStyle/>
              <a:p>
                <a:endParaRPr lang="en-US"/>
              </a:p>
            </p:txBody>
          </p:sp>
          <p:sp>
            <p:nvSpPr>
              <p:cNvPr id="58709" name="Line 341"/>
              <p:cNvSpPr>
                <a:spLocks noChangeShapeType="1"/>
              </p:cNvSpPr>
              <p:nvPr/>
            </p:nvSpPr>
            <p:spPr bwMode="auto">
              <a:xfrm>
                <a:off x="2806" y="3252"/>
                <a:ext cx="16" cy="18"/>
              </a:xfrm>
              <a:prstGeom prst="line">
                <a:avLst/>
              </a:prstGeom>
              <a:noFill/>
              <a:ln w="15875">
                <a:solidFill>
                  <a:srgbClr val="000000"/>
                </a:solidFill>
                <a:round/>
                <a:headEnd/>
                <a:tailEnd/>
              </a:ln>
            </p:spPr>
            <p:txBody>
              <a:bodyPr/>
              <a:lstStyle/>
              <a:p>
                <a:endParaRPr lang="en-US"/>
              </a:p>
            </p:txBody>
          </p:sp>
          <p:sp>
            <p:nvSpPr>
              <p:cNvPr id="58710" name="Line 342"/>
              <p:cNvSpPr>
                <a:spLocks noChangeShapeType="1"/>
              </p:cNvSpPr>
              <p:nvPr/>
            </p:nvSpPr>
            <p:spPr bwMode="auto">
              <a:xfrm>
                <a:off x="2832" y="3282"/>
                <a:ext cx="6" cy="6"/>
              </a:xfrm>
              <a:prstGeom prst="line">
                <a:avLst/>
              </a:prstGeom>
              <a:noFill/>
              <a:ln w="15875">
                <a:solidFill>
                  <a:srgbClr val="000000"/>
                </a:solidFill>
                <a:round/>
                <a:headEnd/>
                <a:tailEnd/>
              </a:ln>
            </p:spPr>
            <p:txBody>
              <a:bodyPr/>
              <a:lstStyle/>
              <a:p>
                <a:endParaRPr lang="en-US"/>
              </a:p>
            </p:txBody>
          </p:sp>
          <p:sp>
            <p:nvSpPr>
              <p:cNvPr id="58711" name="Line 343"/>
              <p:cNvSpPr>
                <a:spLocks noChangeShapeType="1"/>
              </p:cNvSpPr>
              <p:nvPr/>
            </p:nvSpPr>
            <p:spPr bwMode="auto">
              <a:xfrm>
                <a:off x="2846" y="3302"/>
                <a:ext cx="16" cy="18"/>
              </a:xfrm>
              <a:prstGeom prst="line">
                <a:avLst/>
              </a:prstGeom>
              <a:noFill/>
              <a:ln w="15875">
                <a:solidFill>
                  <a:srgbClr val="000000"/>
                </a:solidFill>
                <a:round/>
                <a:headEnd/>
                <a:tailEnd/>
              </a:ln>
            </p:spPr>
            <p:txBody>
              <a:bodyPr/>
              <a:lstStyle/>
              <a:p>
                <a:endParaRPr lang="en-US"/>
              </a:p>
            </p:txBody>
          </p:sp>
          <p:sp>
            <p:nvSpPr>
              <p:cNvPr id="58712" name="Line 344"/>
              <p:cNvSpPr>
                <a:spLocks noChangeShapeType="1"/>
              </p:cNvSpPr>
              <p:nvPr/>
            </p:nvSpPr>
            <p:spPr bwMode="auto">
              <a:xfrm>
                <a:off x="2870" y="3334"/>
                <a:ext cx="4" cy="6"/>
              </a:xfrm>
              <a:prstGeom prst="line">
                <a:avLst/>
              </a:prstGeom>
              <a:noFill/>
              <a:ln w="15875">
                <a:solidFill>
                  <a:srgbClr val="000000"/>
                </a:solidFill>
                <a:round/>
                <a:headEnd/>
                <a:tailEnd/>
              </a:ln>
            </p:spPr>
            <p:txBody>
              <a:bodyPr/>
              <a:lstStyle/>
              <a:p>
                <a:endParaRPr lang="en-US"/>
              </a:p>
            </p:txBody>
          </p:sp>
          <p:sp>
            <p:nvSpPr>
              <p:cNvPr id="58713" name="Line 345"/>
              <p:cNvSpPr>
                <a:spLocks noChangeShapeType="1"/>
              </p:cNvSpPr>
              <p:nvPr/>
            </p:nvSpPr>
            <p:spPr bwMode="auto">
              <a:xfrm>
                <a:off x="2884" y="3354"/>
                <a:ext cx="6" cy="10"/>
              </a:xfrm>
              <a:prstGeom prst="line">
                <a:avLst/>
              </a:prstGeom>
              <a:noFill/>
              <a:ln w="15875">
                <a:solidFill>
                  <a:srgbClr val="000000"/>
                </a:solidFill>
                <a:round/>
                <a:headEnd/>
                <a:tailEnd/>
              </a:ln>
            </p:spPr>
            <p:txBody>
              <a:bodyPr/>
              <a:lstStyle/>
              <a:p>
                <a:endParaRPr lang="en-US"/>
              </a:p>
            </p:txBody>
          </p:sp>
          <p:sp>
            <p:nvSpPr>
              <p:cNvPr id="58714" name="Line 346"/>
              <p:cNvSpPr>
                <a:spLocks noChangeShapeType="1"/>
              </p:cNvSpPr>
              <p:nvPr/>
            </p:nvSpPr>
            <p:spPr bwMode="auto">
              <a:xfrm>
                <a:off x="2890" y="3364"/>
                <a:ext cx="6" cy="10"/>
              </a:xfrm>
              <a:prstGeom prst="line">
                <a:avLst/>
              </a:prstGeom>
              <a:noFill/>
              <a:ln w="15875">
                <a:solidFill>
                  <a:srgbClr val="000000"/>
                </a:solidFill>
                <a:round/>
                <a:headEnd/>
                <a:tailEnd/>
              </a:ln>
            </p:spPr>
            <p:txBody>
              <a:bodyPr/>
              <a:lstStyle/>
              <a:p>
                <a:endParaRPr lang="en-US"/>
              </a:p>
            </p:txBody>
          </p:sp>
          <p:sp>
            <p:nvSpPr>
              <p:cNvPr id="58715" name="Line 347"/>
              <p:cNvSpPr>
                <a:spLocks noChangeShapeType="1"/>
              </p:cNvSpPr>
              <p:nvPr/>
            </p:nvSpPr>
            <p:spPr bwMode="auto">
              <a:xfrm>
                <a:off x="2904" y="3388"/>
                <a:ext cx="1" cy="2"/>
              </a:xfrm>
              <a:prstGeom prst="line">
                <a:avLst/>
              </a:prstGeom>
              <a:noFill/>
              <a:ln w="12700">
                <a:solidFill>
                  <a:srgbClr val="000000"/>
                </a:solidFill>
                <a:round/>
                <a:headEnd/>
                <a:tailEnd/>
              </a:ln>
            </p:spPr>
            <p:txBody>
              <a:bodyPr/>
              <a:lstStyle/>
              <a:p>
                <a:endParaRPr lang="en-US"/>
              </a:p>
            </p:txBody>
          </p:sp>
          <p:sp>
            <p:nvSpPr>
              <p:cNvPr id="58716" name="Line 348"/>
              <p:cNvSpPr>
                <a:spLocks noChangeShapeType="1"/>
              </p:cNvSpPr>
              <p:nvPr/>
            </p:nvSpPr>
            <p:spPr bwMode="auto">
              <a:xfrm>
                <a:off x="2904" y="3390"/>
                <a:ext cx="4" cy="6"/>
              </a:xfrm>
              <a:prstGeom prst="line">
                <a:avLst/>
              </a:prstGeom>
              <a:noFill/>
              <a:ln w="15875">
                <a:solidFill>
                  <a:srgbClr val="000000"/>
                </a:solidFill>
                <a:round/>
                <a:headEnd/>
                <a:tailEnd/>
              </a:ln>
            </p:spPr>
            <p:txBody>
              <a:bodyPr/>
              <a:lstStyle/>
              <a:p>
                <a:endParaRPr lang="en-US"/>
              </a:p>
            </p:txBody>
          </p:sp>
          <p:sp>
            <p:nvSpPr>
              <p:cNvPr id="58717" name="Line 349"/>
              <p:cNvSpPr>
                <a:spLocks noChangeShapeType="1"/>
              </p:cNvSpPr>
              <p:nvPr/>
            </p:nvSpPr>
            <p:spPr bwMode="auto">
              <a:xfrm>
                <a:off x="2916" y="3408"/>
                <a:ext cx="6" cy="16"/>
              </a:xfrm>
              <a:prstGeom prst="line">
                <a:avLst/>
              </a:prstGeom>
              <a:noFill/>
              <a:ln w="15875">
                <a:solidFill>
                  <a:srgbClr val="000000"/>
                </a:solidFill>
                <a:round/>
                <a:headEnd/>
                <a:tailEnd/>
              </a:ln>
            </p:spPr>
            <p:txBody>
              <a:bodyPr/>
              <a:lstStyle/>
              <a:p>
                <a:endParaRPr lang="en-US"/>
              </a:p>
            </p:txBody>
          </p:sp>
          <p:sp>
            <p:nvSpPr>
              <p:cNvPr id="58718" name="Line 350"/>
              <p:cNvSpPr>
                <a:spLocks noChangeShapeType="1"/>
              </p:cNvSpPr>
              <p:nvPr/>
            </p:nvSpPr>
            <p:spPr bwMode="auto">
              <a:xfrm>
                <a:off x="2922" y="3424"/>
                <a:ext cx="4" cy="6"/>
              </a:xfrm>
              <a:prstGeom prst="line">
                <a:avLst/>
              </a:prstGeom>
              <a:noFill/>
              <a:ln w="15875">
                <a:solidFill>
                  <a:srgbClr val="000000"/>
                </a:solidFill>
                <a:round/>
                <a:headEnd/>
                <a:tailEnd/>
              </a:ln>
            </p:spPr>
            <p:txBody>
              <a:bodyPr/>
              <a:lstStyle/>
              <a:p>
                <a:endParaRPr lang="en-US"/>
              </a:p>
            </p:txBody>
          </p:sp>
          <p:sp>
            <p:nvSpPr>
              <p:cNvPr id="58719" name="Line 351"/>
              <p:cNvSpPr>
                <a:spLocks noChangeShapeType="1"/>
              </p:cNvSpPr>
              <p:nvPr/>
            </p:nvSpPr>
            <p:spPr bwMode="auto">
              <a:xfrm>
                <a:off x="2930" y="3446"/>
                <a:ext cx="2" cy="6"/>
              </a:xfrm>
              <a:prstGeom prst="line">
                <a:avLst/>
              </a:prstGeom>
              <a:noFill/>
              <a:ln w="15875">
                <a:solidFill>
                  <a:srgbClr val="000000"/>
                </a:solidFill>
                <a:round/>
                <a:headEnd/>
                <a:tailEnd/>
              </a:ln>
            </p:spPr>
            <p:txBody>
              <a:bodyPr/>
              <a:lstStyle/>
              <a:p>
                <a:endParaRPr lang="en-US"/>
              </a:p>
            </p:txBody>
          </p:sp>
          <p:sp>
            <p:nvSpPr>
              <p:cNvPr id="58720" name="Line 352"/>
              <p:cNvSpPr>
                <a:spLocks noChangeShapeType="1"/>
              </p:cNvSpPr>
              <p:nvPr/>
            </p:nvSpPr>
            <p:spPr bwMode="auto">
              <a:xfrm>
                <a:off x="2932" y="3452"/>
                <a:ext cx="1" cy="2"/>
              </a:xfrm>
              <a:prstGeom prst="line">
                <a:avLst/>
              </a:prstGeom>
              <a:noFill/>
              <a:ln w="12700">
                <a:solidFill>
                  <a:srgbClr val="000000"/>
                </a:solidFill>
                <a:round/>
                <a:headEnd/>
                <a:tailEnd/>
              </a:ln>
            </p:spPr>
            <p:txBody>
              <a:bodyPr/>
              <a:lstStyle/>
              <a:p>
                <a:endParaRPr lang="en-US"/>
              </a:p>
            </p:txBody>
          </p:sp>
          <p:sp>
            <p:nvSpPr>
              <p:cNvPr id="58721" name="Line 353"/>
              <p:cNvSpPr>
                <a:spLocks noChangeShapeType="1"/>
              </p:cNvSpPr>
              <p:nvPr/>
            </p:nvSpPr>
            <p:spPr bwMode="auto">
              <a:xfrm>
                <a:off x="2940" y="3468"/>
                <a:ext cx="1" cy="1"/>
              </a:xfrm>
              <a:prstGeom prst="line">
                <a:avLst/>
              </a:prstGeom>
              <a:noFill/>
              <a:ln w="12700">
                <a:solidFill>
                  <a:srgbClr val="000000"/>
                </a:solidFill>
                <a:round/>
                <a:headEnd/>
                <a:tailEnd/>
              </a:ln>
            </p:spPr>
            <p:txBody>
              <a:bodyPr/>
              <a:lstStyle/>
              <a:p>
                <a:endParaRPr lang="en-US"/>
              </a:p>
            </p:txBody>
          </p:sp>
          <p:sp>
            <p:nvSpPr>
              <p:cNvPr id="58722" name="Line 354"/>
              <p:cNvSpPr>
                <a:spLocks noChangeShapeType="1"/>
              </p:cNvSpPr>
              <p:nvPr/>
            </p:nvSpPr>
            <p:spPr bwMode="auto">
              <a:xfrm>
                <a:off x="2940" y="3468"/>
                <a:ext cx="1" cy="2"/>
              </a:xfrm>
              <a:prstGeom prst="line">
                <a:avLst/>
              </a:prstGeom>
              <a:noFill/>
              <a:ln w="12700">
                <a:solidFill>
                  <a:srgbClr val="000000"/>
                </a:solidFill>
                <a:round/>
                <a:headEnd/>
                <a:tailEnd/>
              </a:ln>
            </p:spPr>
            <p:txBody>
              <a:bodyPr/>
              <a:lstStyle/>
              <a:p>
                <a:endParaRPr lang="en-US"/>
              </a:p>
            </p:txBody>
          </p:sp>
          <p:sp>
            <p:nvSpPr>
              <p:cNvPr id="58723" name="Line 355"/>
              <p:cNvSpPr>
                <a:spLocks noChangeShapeType="1"/>
              </p:cNvSpPr>
              <p:nvPr/>
            </p:nvSpPr>
            <p:spPr bwMode="auto">
              <a:xfrm>
                <a:off x="2940" y="3470"/>
                <a:ext cx="2" cy="2"/>
              </a:xfrm>
              <a:prstGeom prst="line">
                <a:avLst/>
              </a:prstGeom>
              <a:noFill/>
              <a:ln w="15875">
                <a:solidFill>
                  <a:srgbClr val="000000"/>
                </a:solidFill>
                <a:round/>
                <a:headEnd/>
                <a:tailEnd/>
              </a:ln>
            </p:spPr>
            <p:txBody>
              <a:bodyPr/>
              <a:lstStyle/>
              <a:p>
                <a:endParaRPr lang="en-US"/>
              </a:p>
            </p:txBody>
          </p:sp>
          <p:sp>
            <p:nvSpPr>
              <p:cNvPr id="58724" name="Line 356"/>
              <p:cNvSpPr>
                <a:spLocks noChangeShapeType="1"/>
              </p:cNvSpPr>
              <p:nvPr/>
            </p:nvSpPr>
            <p:spPr bwMode="auto">
              <a:xfrm>
                <a:off x="2942" y="3472"/>
                <a:ext cx="1" cy="2"/>
              </a:xfrm>
              <a:prstGeom prst="line">
                <a:avLst/>
              </a:prstGeom>
              <a:noFill/>
              <a:ln w="12700">
                <a:solidFill>
                  <a:srgbClr val="000000"/>
                </a:solidFill>
                <a:round/>
                <a:headEnd/>
                <a:tailEnd/>
              </a:ln>
            </p:spPr>
            <p:txBody>
              <a:bodyPr/>
              <a:lstStyle/>
              <a:p>
                <a:endParaRPr lang="en-US"/>
              </a:p>
            </p:txBody>
          </p:sp>
          <p:sp>
            <p:nvSpPr>
              <p:cNvPr id="58725" name="Line 357"/>
              <p:cNvSpPr>
                <a:spLocks noChangeShapeType="1"/>
              </p:cNvSpPr>
              <p:nvPr/>
            </p:nvSpPr>
            <p:spPr bwMode="auto">
              <a:xfrm>
                <a:off x="2942" y="3474"/>
                <a:ext cx="1" cy="2"/>
              </a:xfrm>
              <a:prstGeom prst="line">
                <a:avLst/>
              </a:prstGeom>
              <a:noFill/>
              <a:ln w="12700">
                <a:solidFill>
                  <a:srgbClr val="000000"/>
                </a:solidFill>
                <a:round/>
                <a:headEnd/>
                <a:tailEnd/>
              </a:ln>
            </p:spPr>
            <p:txBody>
              <a:bodyPr/>
              <a:lstStyle/>
              <a:p>
                <a:endParaRPr lang="en-US"/>
              </a:p>
            </p:txBody>
          </p:sp>
          <p:sp>
            <p:nvSpPr>
              <p:cNvPr id="58726" name="Line 358"/>
              <p:cNvSpPr>
                <a:spLocks noChangeShapeType="1"/>
              </p:cNvSpPr>
              <p:nvPr/>
            </p:nvSpPr>
            <p:spPr bwMode="auto">
              <a:xfrm flipH="1">
                <a:off x="2940" y="3476"/>
                <a:ext cx="2" cy="1"/>
              </a:xfrm>
              <a:prstGeom prst="line">
                <a:avLst/>
              </a:prstGeom>
              <a:noFill/>
              <a:ln w="12700">
                <a:solidFill>
                  <a:srgbClr val="000000"/>
                </a:solidFill>
                <a:round/>
                <a:headEnd/>
                <a:tailEnd/>
              </a:ln>
            </p:spPr>
            <p:txBody>
              <a:bodyPr/>
              <a:lstStyle/>
              <a:p>
                <a:endParaRPr lang="en-US"/>
              </a:p>
            </p:txBody>
          </p:sp>
          <p:sp>
            <p:nvSpPr>
              <p:cNvPr id="58727" name="Line 359"/>
              <p:cNvSpPr>
                <a:spLocks noChangeShapeType="1"/>
              </p:cNvSpPr>
              <p:nvPr/>
            </p:nvSpPr>
            <p:spPr bwMode="auto">
              <a:xfrm flipH="1" flipV="1">
                <a:off x="2972" y="3588"/>
                <a:ext cx="2" cy="18"/>
              </a:xfrm>
              <a:prstGeom prst="line">
                <a:avLst/>
              </a:prstGeom>
              <a:noFill/>
              <a:ln w="12700">
                <a:solidFill>
                  <a:srgbClr val="000000"/>
                </a:solidFill>
                <a:round/>
                <a:headEnd/>
                <a:tailEnd/>
              </a:ln>
            </p:spPr>
            <p:txBody>
              <a:bodyPr/>
              <a:lstStyle/>
              <a:p>
                <a:endParaRPr lang="en-US"/>
              </a:p>
            </p:txBody>
          </p:sp>
          <p:sp>
            <p:nvSpPr>
              <p:cNvPr id="58728" name="Line 360"/>
              <p:cNvSpPr>
                <a:spLocks noChangeShapeType="1"/>
              </p:cNvSpPr>
              <p:nvPr/>
            </p:nvSpPr>
            <p:spPr bwMode="auto">
              <a:xfrm flipH="1" flipV="1">
                <a:off x="2970" y="3582"/>
                <a:ext cx="2" cy="6"/>
              </a:xfrm>
              <a:prstGeom prst="line">
                <a:avLst/>
              </a:prstGeom>
              <a:noFill/>
              <a:ln w="15875">
                <a:solidFill>
                  <a:srgbClr val="000000"/>
                </a:solidFill>
                <a:round/>
                <a:headEnd/>
                <a:tailEnd/>
              </a:ln>
            </p:spPr>
            <p:txBody>
              <a:bodyPr/>
              <a:lstStyle/>
              <a:p>
                <a:endParaRPr lang="en-US"/>
              </a:p>
            </p:txBody>
          </p:sp>
          <p:sp>
            <p:nvSpPr>
              <p:cNvPr id="58729" name="Line 361"/>
              <p:cNvSpPr>
                <a:spLocks noChangeShapeType="1"/>
              </p:cNvSpPr>
              <p:nvPr/>
            </p:nvSpPr>
            <p:spPr bwMode="auto">
              <a:xfrm flipH="1" flipV="1">
                <a:off x="2966" y="3558"/>
                <a:ext cx="2" cy="8"/>
              </a:xfrm>
              <a:prstGeom prst="line">
                <a:avLst/>
              </a:prstGeom>
              <a:noFill/>
              <a:ln w="12700">
                <a:solidFill>
                  <a:srgbClr val="000000"/>
                </a:solidFill>
                <a:round/>
                <a:headEnd/>
                <a:tailEnd/>
              </a:ln>
            </p:spPr>
            <p:txBody>
              <a:bodyPr/>
              <a:lstStyle/>
              <a:p>
                <a:endParaRPr lang="en-US"/>
              </a:p>
            </p:txBody>
          </p:sp>
          <p:sp>
            <p:nvSpPr>
              <p:cNvPr id="58730" name="Line 362"/>
              <p:cNvSpPr>
                <a:spLocks noChangeShapeType="1"/>
              </p:cNvSpPr>
              <p:nvPr/>
            </p:nvSpPr>
            <p:spPr bwMode="auto">
              <a:xfrm flipV="1">
                <a:off x="2962" y="3542"/>
                <a:ext cx="1" cy="2"/>
              </a:xfrm>
              <a:prstGeom prst="line">
                <a:avLst/>
              </a:prstGeom>
              <a:noFill/>
              <a:ln w="12700">
                <a:solidFill>
                  <a:srgbClr val="000000"/>
                </a:solidFill>
                <a:round/>
                <a:headEnd/>
                <a:tailEnd/>
              </a:ln>
            </p:spPr>
            <p:txBody>
              <a:bodyPr/>
              <a:lstStyle/>
              <a:p>
                <a:endParaRPr lang="en-US"/>
              </a:p>
            </p:txBody>
          </p:sp>
          <p:sp>
            <p:nvSpPr>
              <p:cNvPr id="58731" name="Line 363"/>
              <p:cNvSpPr>
                <a:spLocks noChangeShapeType="1"/>
              </p:cNvSpPr>
              <p:nvPr/>
            </p:nvSpPr>
            <p:spPr bwMode="auto">
              <a:xfrm flipH="1" flipV="1">
                <a:off x="2958" y="3530"/>
                <a:ext cx="4" cy="12"/>
              </a:xfrm>
              <a:prstGeom prst="line">
                <a:avLst/>
              </a:prstGeom>
              <a:noFill/>
              <a:ln w="15875">
                <a:solidFill>
                  <a:srgbClr val="000000"/>
                </a:solidFill>
                <a:round/>
                <a:headEnd/>
                <a:tailEnd/>
              </a:ln>
            </p:spPr>
            <p:txBody>
              <a:bodyPr/>
              <a:lstStyle/>
              <a:p>
                <a:endParaRPr lang="en-US"/>
              </a:p>
            </p:txBody>
          </p:sp>
          <p:sp>
            <p:nvSpPr>
              <p:cNvPr id="58732" name="Line 364"/>
              <p:cNvSpPr>
                <a:spLocks noChangeShapeType="1"/>
              </p:cNvSpPr>
              <p:nvPr/>
            </p:nvSpPr>
            <p:spPr bwMode="auto">
              <a:xfrm flipH="1" flipV="1">
                <a:off x="2956" y="3522"/>
                <a:ext cx="2" cy="8"/>
              </a:xfrm>
              <a:prstGeom prst="line">
                <a:avLst/>
              </a:prstGeom>
              <a:noFill/>
              <a:ln w="12700">
                <a:solidFill>
                  <a:srgbClr val="000000"/>
                </a:solidFill>
                <a:round/>
                <a:headEnd/>
                <a:tailEnd/>
              </a:ln>
            </p:spPr>
            <p:txBody>
              <a:bodyPr/>
              <a:lstStyle/>
              <a:p>
                <a:endParaRPr lang="en-US"/>
              </a:p>
            </p:txBody>
          </p:sp>
          <p:sp>
            <p:nvSpPr>
              <p:cNvPr id="58733" name="Line 365"/>
              <p:cNvSpPr>
                <a:spLocks noChangeShapeType="1"/>
              </p:cNvSpPr>
              <p:nvPr/>
            </p:nvSpPr>
            <p:spPr bwMode="auto">
              <a:xfrm flipV="1">
                <a:off x="2956" y="3520"/>
                <a:ext cx="1" cy="2"/>
              </a:xfrm>
              <a:prstGeom prst="line">
                <a:avLst/>
              </a:prstGeom>
              <a:noFill/>
              <a:ln w="12700">
                <a:solidFill>
                  <a:srgbClr val="000000"/>
                </a:solidFill>
                <a:round/>
                <a:headEnd/>
                <a:tailEnd/>
              </a:ln>
            </p:spPr>
            <p:txBody>
              <a:bodyPr/>
              <a:lstStyle/>
              <a:p>
                <a:endParaRPr lang="en-US"/>
              </a:p>
            </p:txBody>
          </p:sp>
          <p:sp>
            <p:nvSpPr>
              <p:cNvPr id="58734" name="Line 366"/>
              <p:cNvSpPr>
                <a:spLocks noChangeShapeType="1"/>
              </p:cNvSpPr>
              <p:nvPr/>
            </p:nvSpPr>
            <p:spPr bwMode="auto">
              <a:xfrm>
                <a:off x="2952" y="3504"/>
                <a:ext cx="1" cy="1"/>
              </a:xfrm>
              <a:prstGeom prst="line">
                <a:avLst/>
              </a:prstGeom>
              <a:noFill/>
              <a:ln w="12700">
                <a:solidFill>
                  <a:srgbClr val="000000"/>
                </a:solidFill>
                <a:round/>
                <a:headEnd/>
                <a:tailEnd/>
              </a:ln>
            </p:spPr>
            <p:txBody>
              <a:bodyPr/>
              <a:lstStyle/>
              <a:p>
                <a:endParaRPr lang="en-US"/>
              </a:p>
            </p:txBody>
          </p:sp>
          <p:sp>
            <p:nvSpPr>
              <p:cNvPr id="58735" name="Line 367"/>
              <p:cNvSpPr>
                <a:spLocks noChangeShapeType="1"/>
              </p:cNvSpPr>
              <p:nvPr/>
            </p:nvSpPr>
            <p:spPr bwMode="auto">
              <a:xfrm flipH="1" flipV="1">
                <a:off x="2950" y="3498"/>
                <a:ext cx="2" cy="6"/>
              </a:xfrm>
              <a:prstGeom prst="line">
                <a:avLst/>
              </a:prstGeom>
              <a:noFill/>
              <a:ln w="15875">
                <a:solidFill>
                  <a:srgbClr val="000000"/>
                </a:solidFill>
                <a:round/>
                <a:headEnd/>
                <a:tailEnd/>
              </a:ln>
            </p:spPr>
            <p:txBody>
              <a:bodyPr/>
              <a:lstStyle/>
              <a:p>
                <a:endParaRPr lang="en-US"/>
              </a:p>
            </p:txBody>
          </p:sp>
          <p:sp>
            <p:nvSpPr>
              <p:cNvPr id="58736" name="Line 368"/>
              <p:cNvSpPr>
                <a:spLocks noChangeShapeType="1"/>
              </p:cNvSpPr>
              <p:nvPr/>
            </p:nvSpPr>
            <p:spPr bwMode="auto">
              <a:xfrm>
                <a:off x="2950" y="3498"/>
                <a:ext cx="1" cy="1"/>
              </a:xfrm>
              <a:prstGeom prst="line">
                <a:avLst/>
              </a:prstGeom>
              <a:noFill/>
              <a:ln w="12700">
                <a:solidFill>
                  <a:srgbClr val="000000"/>
                </a:solidFill>
                <a:round/>
                <a:headEnd/>
                <a:tailEnd/>
              </a:ln>
            </p:spPr>
            <p:txBody>
              <a:bodyPr/>
              <a:lstStyle/>
              <a:p>
                <a:endParaRPr lang="en-US"/>
              </a:p>
            </p:txBody>
          </p:sp>
          <p:sp>
            <p:nvSpPr>
              <p:cNvPr id="58737" name="Line 369"/>
              <p:cNvSpPr>
                <a:spLocks noChangeShapeType="1"/>
              </p:cNvSpPr>
              <p:nvPr/>
            </p:nvSpPr>
            <p:spPr bwMode="auto">
              <a:xfrm>
                <a:off x="2944" y="3482"/>
                <a:ext cx="1" cy="1"/>
              </a:xfrm>
              <a:prstGeom prst="line">
                <a:avLst/>
              </a:prstGeom>
              <a:noFill/>
              <a:ln w="12700">
                <a:solidFill>
                  <a:srgbClr val="000000"/>
                </a:solidFill>
                <a:round/>
                <a:headEnd/>
                <a:tailEnd/>
              </a:ln>
            </p:spPr>
            <p:txBody>
              <a:bodyPr/>
              <a:lstStyle/>
              <a:p>
                <a:endParaRPr lang="en-US"/>
              </a:p>
            </p:txBody>
          </p:sp>
          <p:sp>
            <p:nvSpPr>
              <p:cNvPr id="58738" name="Line 370"/>
              <p:cNvSpPr>
                <a:spLocks noChangeShapeType="1"/>
              </p:cNvSpPr>
              <p:nvPr/>
            </p:nvSpPr>
            <p:spPr bwMode="auto">
              <a:xfrm flipV="1">
                <a:off x="2944" y="3480"/>
                <a:ext cx="1" cy="2"/>
              </a:xfrm>
              <a:prstGeom prst="line">
                <a:avLst/>
              </a:prstGeom>
              <a:noFill/>
              <a:ln w="12700">
                <a:solidFill>
                  <a:srgbClr val="000000"/>
                </a:solidFill>
                <a:round/>
                <a:headEnd/>
                <a:tailEnd/>
              </a:ln>
            </p:spPr>
            <p:txBody>
              <a:bodyPr/>
              <a:lstStyle/>
              <a:p>
                <a:endParaRPr lang="en-US"/>
              </a:p>
            </p:txBody>
          </p:sp>
          <p:sp>
            <p:nvSpPr>
              <p:cNvPr id="58739" name="Line 371"/>
              <p:cNvSpPr>
                <a:spLocks noChangeShapeType="1"/>
              </p:cNvSpPr>
              <p:nvPr/>
            </p:nvSpPr>
            <p:spPr bwMode="auto">
              <a:xfrm flipV="1">
                <a:off x="2944" y="3478"/>
                <a:ext cx="1" cy="2"/>
              </a:xfrm>
              <a:prstGeom prst="line">
                <a:avLst/>
              </a:prstGeom>
              <a:noFill/>
              <a:ln w="12700">
                <a:solidFill>
                  <a:srgbClr val="000000"/>
                </a:solidFill>
                <a:round/>
                <a:headEnd/>
                <a:tailEnd/>
              </a:ln>
            </p:spPr>
            <p:txBody>
              <a:bodyPr/>
              <a:lstStyle/>
              <a:p>
                <a:endParaRPr lang="en-US"/>
              </a:p>
            </p:txBody>
          </p:sp>
          <p:sp>
            <p:nvSpPr>
              <p:cNvPr id="58740" name="Line 372"/>
              <p:cNvSpPr>
                <a:spLocks noChangeShapeType="1"/>
              </p:cNvSpPr>
              <p:nvPr/>
            </p:nvSpPr>
            <p:spPr bwMode="auto">
              <a:xfrm flipH="1" flipV="1">
                <a:off x="2942" y="3476"/>
                <a:ext cx="2" cy="2"/>
              </a:xfrm>
              <a:prstGeom prst="line">
                <a:avLst/>
              </a:prstGeom>
              <a:noFill/>
              <a:ln w="15875">
                <a:solidFill>
                  <a:srgbClr val="000000"/>
                </a:solidFill>
                <a:round/>
                <a:headEnd/>
                <a:tailEnd/>
              </a:ln>
            </p:spPr>
            <p:txBody>
              <a:bodyPr/>
              <a:lstStyle/>
              <a:p>
                <a:endParaRPr lang="en-US"/>
              </a:p>
            </p:txBody>
          </p:sp>
          <p:sp>
            <p:nvSpPr>
              <p:cNvPr id="58741" name="Freeform 373"/>
              <p:cNvSpPr>
                <a:spLocks/>
              </p:cNvSpPr>
              <p:nvPr/>
            </p:nvSpPr>
            <p:spPr bwMode="auto">
              <a:xfrm>
                <a:off x="3608" y="2304"/>
                <a:ext cx="89" cy="48"/>
              </a:xfrm>
              <a:custGeom>
                <a:avLst/>
                <a:gdLst/>
                <a:ahLst/>
                <a:cxnLst>
                  <a:cxn ang="0">
                    <a:pos x="89" y="24"/>
                  </a:cxn>
                  <a:cxn ang="0">
                    <a:pos x="0" y="0"/>
                  </a:cxn>
                  <a:cxn ang="0">
                    <a:pos x="0" y="48"/>
                  </a:cxn>
                  <a:cxn ang="0">
                    <a:pos x="89" y="24"/>
                  </a:cxn>
                </a:cxnLst>
                <a:rect l="0" t="0" r="r" b="b"/>
                <a:pathLst>
                  <a:path w="89" h="48">
                    <a:moveTo>
                      <a:pt x="89" y="24"/>
                    </a:moveTo>
                    <a:lnTo>
                      <a:pt x="0" y="0"/>
                    </a:lnTo>
                    <a:lnTo>
                      <a:pt x="0" y="48"/>
                    </a:lnTo>
                    <a:lnTo>
                      <a:pt x="89" y="24"/>
                    </a:lnTo>
                    <a:close/>
                  </a:path>
                </a:pathLst>
              </a:custGeom>
              <a:solidFill>
                <a:srgbClr val="000000"/>
              </a:solidFill>
              <a:ln w="9525">
                <a:noFill/>
                <a:round/>
                <a:headEnd/>
                <a:tailEnd/>
              </a:ln>
            </p:spPr>
            <p:txBody>
              <a:bodyPr/>
              <a:lstStyle/>
              <a:p>
                <a:endParaRPr lang="en-US"/>
              </a:p>
            </p:txBody>
          </p:sp>
          <p:sp>
            <p:nvSpPr>
              <p:cNvPr id="58742" name="Line 374"/>
              <p:cNvSpPr>
                <a:spLocks noChangeShapeType="1"/>
              </p:cNvSpPr>
              <p:nvPr/>
            </p:nvSpPr>
            <p:spPr bwMode="auto">
              <a:xfrm>
                <a:off x="3514" y="2332"/>
                <a:ext cx="106" cy="1"/>
              </a:xfrm>
              <a:prstGeom prst="line">
                <a:avLst/>
              </a:prstGeom>
              <a:noFill/>
              <a:ln w="12700">
                <a:solidFill>
                  <a:srgbClr val="000000"/>
                </a:solidFill>
                <a:round/>
                <a:headEnd/>
                <a:tailEnd/>
              </a:ln>
            </p:spPr>
            <p:txBody>
              <a:bodyPr/>
              <a:lstStyle/>
              <a:p>
                <a:endParaRPr lang="en-US"/>
              </a:p>
            </p:txBody>
          </p:sp>
          <p:sp>
            <p:nvSpPr>
              <p:cNvPr id="58743" name="Freeform 375"/>
              <p:cNvSpPr>
                <a:spLocks/>
              </p:cNvSpPr>
              <p:nvPr/>
            </p:nvSpPr>
            <p:spPr bwMode="auto">
              <a:xfrm>
                <a:off x="4187" y="3086"/>
                <a:ext cx="48" cy="88"/>
              </a:xfrm>
              <a:custGeom>
                <a:avLst/>
                <a:gdLst/>
                <a:ahLst/>
                <a:cxnLst>
                  <a:cxn ang="0">
                    <a:pos x="26" y="0"/>
                  </a:cxn>
                  <a:cxn ang="0">
                    <a:pos x="0" y="88"/>
                  </a:cxn>
                  <a:cxn ang="0">
                    <a:pos x="48" y="88"/>
                  </a:cxn>
                  <a:cxn ang="0">
                    <a:pos x="26" y="0"/>
                  </a:cxn>
                </a:cxnLst>
                <a:rect l="0" t="0" r="r" b="b"/>
                <a:pathLst>
                  <a:path w="48" h="88">
                    <a:moveTo>
                      <a:pt x="26" y="0"/>
                    </a:moveTo>
                    <a:lnTo>
                      <a:pt x="0" y="88"/>
                    </a:lnTo>
                    <a:lnTo>
                      <a:pt x="48" y="88"/>
                    </a:lnTo>
                    <a:lnTo>
                      <a:pt x="26" y="0"/>
                    </a:lnTo>
                    <a:close/>
                  </a:path>
                </a:pathLst>
              </a:custGeom>
              <a:solidFill>
                <a:srgbClr val="000000"/>
              </a:solidFill>
              <a:ln w="9525">
                <a:noFill/>
                <a:round/>
                <a:headEnd/>
                <a:tailEnd/>
              </a:ln>
            </p:spPr>
            <p:txBody>
              <a:bodyPr/>
              <a:lstStyle/>
              <a:p>
                <a:endParaRPr lang="en-US"/>
              </a:p>
            </p:txBody>
          </p:sp>
          <p:sp>
            <p:nvSpPr>
              <p:cNvPr id="58744" name="Line 376"/>
              <p:cNvSpPr>
                <a:spLocks noChangeShapeType="1"/>
              </p:cNvSpPr>
              <p:nvPr/>
            </p:nvSpPr>
            <p:spPr bwMode="auto">
              <a:xfrm flipV="1">
                <a:off x="4217" y="3168"/>
                <a:ext cx="1" cy="116"/>
              </a:xfrm>
              <a:prstGeom prst="line">
                <a:avLst/>
              </a:prstGeom>
              <a:noFill/>
              <a:ln w="12700">
                <a:solidFill>
                  <a:srgbClr val="000000"/>
                </a:solidFill>
                <a:round/>
                <a:headEnd/>
                <a:tailEnd/>
              </a:ln>
            </p:spPr>
            <p:txBody>
              <a:bodyPr/>
              <a:lstStyle/>
              <a:p>
                <a:endParaRPr lang="en-US"/>
              </a:p>
            </p:txBody>
          </p:sp>
          <p:sp>
            <p:nvSpPr>
              <p:cNvPr id="58745" name="Rectangle 377"/>
              <p:cNvSpPr>
                <a:spLocks noChangeArrowheads="1"/>
              </p:cNvSpPr>
              <p:nvPr/>
            </p:nvSpPr>
            <p:spPr bwMode="auto">
              <a:xfrm>
                <a:off x="2978" y="3442"/>
                <a:ext cx="10" cy="10"/>
              </a:xfrm>
              <a:prstGeom prst="rect">
                <a:avLst/>
              </a:prstGeom>
              <a:solidFill>
                <a:srgbClr val="FFFFFF"/>
              </a:solidFill>
              <a:ln w="9525">
                <a:noFill/>
                <a:miter lim="800000"/>
                <a:headEnd/>
                <a:tailEnd/>
              </a:ln>
            </p:spPr>
            <p:txBody>
              <a:bodyPr/>
              <a:lstStyle/>
              <a:p>
                <a:endParaRPr lang="en-US"/>
              </a:p>
            </p:txBody>
          </p:sp>
          <p:sp>
            <p:nvSpPr>
              <p:cNvPr id="58746" name="Freeform 378"/>
              <p:cNvSpPr>
                <a:spLocks/>
              </p:cNvSpPr>
              <p:nvPr/>
            </p:nvSpPr>
            <p:spPr bwMode="auto">
              <a:xfrm>
                <a:off x="2988" y="3450"/>
                <a:ext cx="1" cy="4"/>
              </a:xfrm>
              <a:custGeom>
                <a:avLst/>
                <a:gdLst/>
                <a:ahLst/>
                <a:cxnLst>
                  <a:cxn ang="0">
                    <a:pos x="0" y="0"/>
                  </a:cxn>
                  <a:cxn ang="0">
                    <a:pos x="0" y="4"/>
                  </a:cxn>
                  <a:cxn ang="0">
                    <a:pos x="0" y="0"/>
                  </a:cxn>
                </a:cxnLst>
                <a:rect l="0" t="0" r="r" b="b"/>
                <a:pathLst>
                  <a:path h="4">
                    <a:moveTo>
                      <a:pt x="0" y="0"/>
                    </a:moveTo>
                    <a:lnTo>
                      <a:pt x="0" y="4"/>
                    </a:lnTo>
                    <a:lnTo>
                      <a:pt x="0" y="0"/>
                    </a:lnTo>
                    <a:close/>
                  </a:path>
                </a:pathLst>
              </a:custGeom>
              <a:noFill/>
              <a:ln w="12700">
                <a:solidFill>
                  <a:srgbClr val="000000"/>
                </a:solidFill>
                <a:prstDash val="solid"/>
                <a:round/>
                <a:headEnd/>
                <a:tailEnd/>
              </a:ln>
            </p:spPr>
            <p:txBody>
              <a:bodyPr/>
              <a:lstStyle/>
              <a:p>
                <a:endParaRPr lang="en-US"/>
              </a:p>
            </p:txBody>
          </p:sp>
          <p:sp>
            <p:nvSpPr>
              <p:cNvPr id="58747" name="Rectangle 379"/>
              <p:cNvSpPr>
                <a:spLocks noChangeArrowheads="1"/>
              </p:cNvSpPr>
              <p:nvPr/>
            </p:nvSpPr>
            <p:spPr bwMode="auto">
              <a:xfrm>
                <a:off x="3036" y="3552"/>
                <a:ext cx="8" cy="4"/>
              </a:xfrm>
              <a:prstGeom prst="rect">
                <a:avLst/>
              </a:prstGeom>
              <a:noFill/>
              <a:ln w="12700">
                <a:solidFill>
                  <a:srgbClr val="000000"/>
                </a:solidFill>
                <a:miter lim="800000"/>
                <a:headEnd/>
                <a:tailEnd/>
              </a:ln>
            </p:spPr>
            <p:txBody>
              <a:bodyPr/>
              <a:lstStyle/>
              <a:p>
                <a:endParaRPr lang="en-US"/>
              </a:p>
            </p:txBody>
          </p:sp>
          <p:sp>
            <p:nvSpPr>
              <p:cNvPr id="58748" name="Freeform 380"/>
              <p:cNvSpPr>
                <a:spLocks/>
              </p:cNvSpPr>
              <p:nvPr/>
            </p:nvSpPr>
            <p:spPr bwMode="auto">
              <a:xfrm>
                <a:off x="4333" y="2624"/>
                <a:ext cx="90" cy="60"/>
              </a:xfrm>
              <a:custGeom>
                <a:avLst/>
                <a:gdLst/>
                <a:ahLst/>
                <a:cxnLst>
                  <a:cxn ang="0">
                    <a:pos x="90" y="0"/>
                  </a:cxn>
                  <a:cxn ang="0">
                    <a:pos x="0" y="16"/>
                  </a:cxn>
                  <a:cxn ang="0">
                    <a:pos x="24" y="60"/>
                  </a:cxn>
                  <a:cxn ang="0">
                    <a:pos x="90" y="0"/>
                  </a:cxn>
                </a:cxnLst>
                <a:rect l="0" t="0" r="r" b="b"/>
                <a:pathLst>
                  <a:path w="90" h="60">
                    <a:moveTo>
                      <a:pt x="90" y="0"/>
                    </a:moveTo>
                    <a:lnTo>
                      <a:pt x="0" y="16"/>
                    </a:lnTo>
                    <a:lnTo>
                      <a:pt x="24" y="60"/>
                    </a:lnTo>
                    <a:lnTo>
                      <a:pt x="90" y="0"/>
                    </a:lnTo>
                    <a:close/>
                  </a:path>
                </a:pathLst>
              </a:custGeom>
              <a:solidFill>
                <a:srgbClr val="000000"/>
              </a:solidFill>
              <a:ln w="9525">
                <a:noFill/>
                <a:round/>
                <a:headEnd/>
                <a:tailEnd/>
              </a:ln>
            </p:spPr>
            <p:txBody>
              <a:bodyPr/>
              <a:lstStyle/>
              <a:p>
                <a:endParaRPr lang="en-US"/>
              </a:p>
            </p:txBody>
          </p:sp>
          <p:sp>
            <p:nvSpPr>
              <p:cNvPr id="58749" name="Line 381"/>
              <p:cNvSpPr>
                <a:spLocks noChangeShapeType="1"/>
              </p:cNvSpPr>
              <p:nvPr/>
            </p:nvSpPr>
            <p:spPr bwMode="auto">
              <a:xfrm flipV="1">
                <a:off x="4199" y="2664"/>
                <a:ext cx="158" cy="76"/>
              </a:xfrm>
              <a:prstGeom prst="line">
                <a:avLst/>
              </a:prstGeom>
              <a:noFill/>
              <a:ln w="15875">
                <a:solidFill>
                  <a:srgbClr val="000000"/>
                </a:solidFill>
                <a:round/>
                <a:headEnd/>
                <a:tailEnd/>
              </a:ln>
            </p:spPr>
            <p:txBody>
              <a:bodyPr/>
              <a:lstStyle/>
              <a:p>
                <a:endParaRPr lang="en-US"/>
              </a:p>
            </p:txBody>
          </p:sp>
          <p:sp>
            <p:nvSpPr>
              <p:cNvPr id="58750" name="Rectangle 382"/>
              <p:cNvSpPr>
                <a:spLocks noChangeArrowheads="1"/>
              </p:cNvSpPr>
              <p:nvPr/>
            </p:nvSpPr>
            <p:spPr bwMode="auto">
              <a:xfrm>
                <a:off x="5079" y="1798"/>
                <a:ext cx="100" cy="134"/>
              </a:xfrm>
              <a:prstGeom prst="rect">
                <a:avLst/>
              </a:prstGeom>
              <a:solidFill>
                <a:srgbClr val="FFFFFF"/>
              </a:solidFill>
              <a:ln w="9525">
                <a:noFill/>
                <a:miter lim="800000"/>
                <a:headEnd/>
                <a:tailEnd/>
              </a:ln>
            </p:spPr>
            <p:txBody>
              <a:bodyPr/>
              <a:lstStyle/>
              <a:p>
                <a:endParaRPr lang="en-US"/>
              </a:p>
            </p:txBody>
          </p:sp>
          <p:sp>
            <p:nvSpPr>
              <p:cNvPr id="58751" name="Freeform 383"/>
              <p:cNvSpPr>
                <a:spLocks/>
              </p:cNvSpPr>
              <p:nvPr/>
            </p:nvSpPr>
            <p:spPr bwMode="auto">
              <a:xfrm>
                <a:off x="5079" y="1826"/>
                <a:ext cx="54" cy="58"/>
              </a:xfrm>
              <a:custGeom>
                <a:avLst/>
                <a:gdLst/>
                <a:ahLst/>
                <a:cxnLst>
                  <a:cxn ang="0">
                    <a:pos x="0" y="0"/>
                  </a:cxn>
                  <a:cxn ang="0">
                    <a:pos x="22" y="58"/>
                  </a:cxn>
                  <a:cxn ang="0">
                    <a:pos x="32" y="58"/>
                  </a:cxn>
                  <a:cxn ang="0">
                    <a:pos x="54" y="0"/>
                  </a:cxn>
                  <a:cxn ang="0">
                    <a:pos x="44" y="0"/>
                  </a:cxn>
                  <a:cxn ang="0">
                    <a:pos x="28" y="48"/>
                  </a:cxn>
                  <a:cxn ang="0">
                    <a:pos x="12" y="0"/>
                  </a:cxn>
                  <a:cxn ang="0">
                    <a:pos x="2" y="0"/>
                  </a:cxn>
                  <a:cxn ang="0">
                    <a:pos x="0" y="0"/>
                  </a:cxn>
                </a:cxnLst>
                <a:rect l="0" t="0" r="r" b="b"/>
                <a:pathLst>
                  <a:path w="54" h="58">
                    <a:moveTo>
                      <a:pt x="0" y="0"/>
                    </a:moveTo>
                    <a:lnTo>
                      <a:pt x="22" y="58"/>
                    </a:lnTo>
                    <a:lnTo>
                      <a:pt x="32" y="58"/>
                    </a:lnTo>
                    <a:lnTo>
                      <a:pt x="54" y="0"/>
                    </a:lnTo>
                    <a:lnTo>
                      <a:pt x="44" y="0"/>
                    </a:lnTo>
                    <a:lnTo>
                      <a:pt x="28" y="48"/>
                    </a:lnTo>
                    <a:lnTo>
                      <a:pt x="12" y="0"/>
                    </a:lnTo>
                    <a:lnTo>
                      <a:pt x="2" y="0"/>
                    </a:lnTo>
                    <a:lnTo>
                      <a:pt x="0" y="0"/>
                    </a:lnTo>
                    <a:close/>
                  </a:path>
                </a:pathLst>
              </a:custGeom>
              <a:solidFill>
                <a:srgbClr val="000000"/>
              </a:solidFill>
              <a:ln w="9525">
                <a:noFill/>
                <a:round/>
                <a:headEnd/>
                <a:tailEnd/>
              </a:ln>
            </p:spPr>
            <p:txBody>
              <a:bodyPr/>
              <a:lstStyle/>
              <a:p>
                <a:endParaRPr lang="en-US"/>
              </a:p>
            </p:txBody>
          </p:sp>
          <p:sp>
            <p:nvSpPr>
              <p:cNvPr id="58752" name="Freeform 384"/>
              <p:cNvSpPr>
                <a:spLocks/>
              </p:cNvSpPr>
              <p:nvPr/>
            </p:nvSpPr>
            <p:spPr bwMode="auto">
              <a:xfrm>
                <a:off x="5137" y="1870"/>
                <a:ext cx="38" cy="44"/>
              </a:xfrm>
              <a:custGeom>
                <a:avLst/>
                <a:gdLst/>
                <a:ahLst/>
                <a:cxnLst>
                  <a:cxn ang="0">
                    <a:pos x="20" y="0"/>
                  </a:cxn>
                  <a:cxn ang="0">
                    <a:pos x="12" y="2"/>
                  </a:cxn>
                  <a:cxn ang="0">
                    <a:pos x="6" y="6"/>
                  </a:cxn>
                  <a:cxn ang="0">
                    <a:pos x="2" y="14"/>
                  </a:cxn>
                  <a:cxn ang="0">
                    <a:pos x="0" y="24"/>
                  </a:cxn>
                  <a:cxn ang="0">
                    <a:pos x="2" y="32"/>
                  </a:cxn>
                  <a:cxn ang="0">
                    <a:pos x="6" y="38"/>
                  </a:cxn>
                  <a:cxn ang="0">
                    <a:pos x="10" y="44"/>
                  </a:cxn>
                  <a:cxn ang="0">
                    <a:pos x="18" y="44"/>
                  </a:cxn>
                  <a:cxn ang="0">
                    <a:pos x="24" y="44"/>
                  </a:cxn>
                  <a:cxn ang="0">
                    <a:pos x="28" y="42"/>
                  </a:cxn>
                  <a:cxn ang="0">
                    <a:pos x="32" y="40"/>
                  </a:cxn>
                  <a:cxn ang="0">
                    <a:pos x="34" y="36"/>
                  </a:cxn>
                  <a:cxn ang="0">
                    <a:pos x="36" y="30"/>
                  </a:cxn>
                  <a:cxn ang="0">
                    <a:pos x="30" y="30"/>
                  </a:cxn>
                  <a:cxn ang="0">
                    <a:pos x="28" y="34"/>
                  </a:cxn>
                  <a:cxn ang="0">
                    <a:pos x="24" y="38"/>
                  </a:cxn>
                  <a:cxn ang="0">
                    <a:pos x="18" y="38"/>
                  </a:cxn>
                  <a:cxn ang="0">
                    <a:pos x="14" y="38"/>
                  </a:cxn>
                  <a:cxn ang="0">
                    <a:pos x="10" y="34"/>
                  </a:cxn>
                  <a:cxn ang="0">
                    <a:pos x="8" y="30"/>
                  </a:cxn>
                  <a:cxn ang="0">
                    <a:pos x="8" y="24"/>
                  </a:cxn>
                  <a:cxn ang="0">
                    <a:pos x="38" y="24"/>
                  </a:cxn>
                  <a:cxn ang="0">
                    <a:pos x="36" y="16"/>
                  </a:cxn>
                  <a:cxn ang="0">
                    <a:pos x="34" y="8"/>
                  </a:cxn>
                  <a:cxn ang="0">
                    <a:pos x="28" y="2"/>
                  </a:cxn>
                  <a:cxn ang="0">
                    <a:pos x="22" y="0"/>
                  </a:cxn>
                  <a:cxn ang="0">
                    <a:pos x="20" y="0"/>
                  </a:cxn>
                  <a:cxn ang="0">
                    <a:pos x="8" y="18"/>
                  </a:cxn>
                  <a:cxn ang="0">
                    <a:pos x="8" y="14"/>
                  </a:cxn>
                  <a:cxn ang="0">
                    <a:pos x="10" y="10"/>
                  </a:cxn>
                  <a:cxn ang="0">
                    <a:pos x="14" y="8"/>
                  </a:cxn>
                  <a:cxn ang="0">
                    <a:pos x="18" y="6"/>
                  </a:cxn>
                  <a:cxn ang="0">
                    <a:pos x="24" y="8"/>
                  </a:cxn>
                  <a:cxn ang="0">
                    <a:pos x="28" y="12"/>
                  </a:cxn>
                  <a:cxn ang="0">
                    <a:pos x="30" y="18"/>
                  </a:cxn>
                  <a:cxn ang="0">
                    <a:pos x="8" y="18"/>
                  </a:cxn>
                  <a:cxn ang="0">
                    <a:pos x="20" y="0"/>
                  </a:cxn>
                </a:cxnLst>
                <a:rect l="0" t="0" r="r" b="b"/>
                <a:pathLst>
                  <a:path w="38" h="44">
                    <a:moveTo>
                      <a:pt x="20" y="0"/>
                    </a:moveTo>
                    <a:lnTo>
                      <a:pt x="12" y="2"/>
                    </a:lnTo>
                    <a:lnTo>
                      <a:pt x="6" y="6"/>
                    </a:lnTo>
                    <a:lnTo>
                      <a:pt x="2" y="14"/>
                    </a:lnTo>
                    <a:lnTo>
                      <a:pt x="0" y="24"/>
                    </a:lnTo>
                    <a:lnTo>
                      <a:pt x="2" y="32"/>
                    </a:lnTo>
                    <a:lnTo>
                      <a:pt x="6" y="38"/>
                    </a:lnTo>
                    <a:lnTo>
                      <a:pt x="10" y="44"/>
                    </a:lnTo>
                    <a:lnTo>
                      <a:pt x="18" y="44"/>
                    </a:lnTo>
                    <a:lnTo>
                      <a:pt x="24" y="44"/>
                    </a:lnTo>
                    <a:lnTo>
                      <a:pt x="28" y="42"/>
                    </a:lnTo>
                    <a:lnTo>
                      <a:pt x="32" y="40"/>
                    </a:lnTo>
                    <a:lnTo>
                      <a:pt x="34" y="36"/>
                    </a:lnTo>
                    <a:lnTo>
                      <a:pt x="36" y="30"/>
                    </a:lnTo>
                    <a:lnTo>
                      <a:pt x="30" y="30"/>
                    </a:lnTo>
                    <a:lnTo>
                      <a:pt x="28" y="34"/>
                    </a:lnTo>
                    <a:lnTo>
                      <a:pt x="24" y="38"/>
                    </a:lnTo>
                    <a:lnTo>
                      <a:pt x="18" y="38"/>
                    </a:lnTo>
                    <a:lnTo>
                      <a:pt x="14" y="38"/>
                    </a:lnTo>
                    <a:lnTo>
                      <a:pt x="10" y="34"/>
                    </a:lnTo>
                    <a:lnTo>
                      <a:pt x="8" y="30"/>
                    </a:lnTo>
                    <a:lnTo>
                      <a:pt x="8" y="24"/>
                    </a:lnTo>
                    <a:lnTo>
                      <a:pt x="38" y="24"/>
                    </a:lnTo>
                    <a:lnTo>
                      <a:pt x="36" y="16"/>
                    </a:lnTo>
                    <a:lnTo>
                      <a:pt x="34" y="8"/>
                    </a:lnTo>
                    <a:lnTo>
                      <a:pt x="28" y="2"/>
                    </a:lnTo>
                    <a:lnTo>
                      <a:pt x="22" y="0"/>
                    </a:lnTo>
                    <a:lnTo>
                      <a:pt x="20" y="0"/>
                    </a:lnTo>
                    <a:lnTo>
                      <a:pt x="8" y="18"/>
                    </a:lnTo>
                    <a:lnTo>
                      <a:pt x="8" y="14"/>
                    </a:lnTo>
                    <a:lnTo>
                      <a:pt x="10" y="10"/>
                    </a:lnTo>
                    <a:lnTo>
                      <a:pt x="14" y="8"/>
                    </a:lnTo>
                    <a:lnTo>
                      <a:pt x="18" y="6"/>
                    </a:lnTo>
                    <a:lnTo>
                      <a:pt x="24" y="8"/>
                    </a:lnTo>
                    <a:lnTo>
                      <a:pt x="28" y="12"/>
                    </a:lnTo>
                    <a:lnTo>
                      <a:pt x="30" y="18"/>
                    </a:lnTo>
                    <a:lnTo>
                      <a:pt x="8" y="18"/>
                    </a:lnTo>
                    <a:lnTo>
                      <a:pt x="20" y="0"/>
                    </a:lnTo>
                    <a:close/>
                  </a:path>
                </a:pathLst>
              </a:custGeom>
              <a:solidFill>
                <a:srgbClr val="000000"/>
              </a:solidFill>
              <a:ln w="9525">
                <a:noFill/>
                <a:round/>
                <a:headEnd/>
                <a:tailEnd/>
              </a:ln>
            </p:spPr>
            <p:txBody>
              <a:bodyPr/>
              <a:lstStyle/>
              <a:p>
                <a:endParaRPr lang="en-US"/>
              </a:p>
            </p:txBody>
          </p:sp>
          <p:sp>
            <p:nvSpPr>
              <p:cNvPr id="58753" name="Line 385"/>
              <p:cNvSpPr>
                <a:spLocks noChangeShapeType="1"/>
              </p:cNvSpPr>
              <p:nvPr/>
            </p:nvSpPr>
            <p:spPr bwMode="auto">
              <a:xfrm flipH="1" flipV="1">
                <a:off x="2990" y="3498"/>
                <a:ext cx="120" cy="28"/>
              </a:xfrm>
              <a:prstGeom prst="line">
                <a:avLst/>
              </a:prstGeom>
              <a:noFill/>
              <a:ln w="3175">
                <a:solidFill>
                  <a:srgbClr val="000000"/>
                </a:solidFill>
                <a:round/>
                <a:headEnd/>
                <a:tailEnd/>
              </a:ln>
            </p:spPr>
            <p:txBody>
              <a:bodyPr/>
              <a:lstStyle/>
              <a:p>
                <a:endParaRPr lang="en-US"/>
              </a:p>
            </p:txBody>
          </p:sp>
          <p:sp>
            <p:nvSpPr>
              <p:cNvPr id="58754" name="Freeform 386"/>
              <p:cNvSpPr>
                <a:spLocks/>
              </p:cNvSpPr>
              <p:nvPr/>
            </p:nvSpPr>
            <p:spPr bwMode="auto">
              <a:xfrm>
                <a:off x="2942" y="3484"/>
                <a:ext cx="60" cy="32"/>
              </a:xfrm>
              <a:custGeom>
                <a:avLst/>
                <a:gdLst/>
                <a:ahLst/>
                <a:cxnLst>
                  <a:cxn ang="0">
                    <a:pos x="0" y="4"/>
                  </a:cxn>
                  <a:cxn ang="0">
                    <a:pos x="52" y="32"/>
                  </a:cxn>
                  <a:cxn ang="0">
                    <a:pos x="60" y="0"/>
                  </a:cxn>
                  <a:cxn ang="0">
                    <a:pos x="0" y="4"/>
                  </a:cxn>
                </a:cxnLst>
                <a:rect l="0" t="0" r="r" b="b"/>
                <a:pathLst>
                  <a:path w="60" h="32">
                    <a:moveTo>
                      <a:pt x="0" y="4"/>
                    </a:moveTo>
                    <a:lnTo>
                      <a:pt x="52" y="32"/>
                    </a:lnTo>
                    <a:lnTo>
                      <a:pt x="60" y="0"/>
                    </a:lnTo>
                    <a:lnTo>
                      <a:pt x="0" y="4"/>
                    </a:lnTo>
                    <a:close/>
                  </a:path>
                </a:pathLst>
              </a:custGeom>
              <a:solidFill>
                <a:srgbClr val="000000"/>
              </a:solidFill>
              <a:ln w="9525">
                <a:noFill/>
                <a:round/>
                <a:headEnd/>
                <a:tailEnd/>
              </a:ln>
            </p:spPr>
            <p:txBody>
              <a:bodyPr/>
              <a:lstStyle/>
              <a:p>
                <a:endParaRPr lang="en-US"/>
              </a:p>
            </p:txBody>
          </p:sp>
          <p:sp>
            <p:nvSpPr>
              <p:cNvPr id="58755" name="Rectangle 387"/>
              <p:cNvSpPr>
                <a:spLocks noChangeArrowheads="1"/>
              </p:cNvSpPr>
              <p:nvPr/>
            </p:nvSpPr>
            <p:spPr bwMode="auto">
              <a:xfrm>
                <a:off x="3064" y="3460"/>
                <a:ext cx="94" cy="134"/>
              </a:xfrm>
              <a:prstGeom prst="rect">
                <a:avLst/>
              </a:prstGeom>
              <a:solidFill>
                <a:srgbClr val="FFFFFF"/>
              </a:solidFill>
              <a:ln w="9525">
                <a:noFill/>
                <a:miter lim="800000"/>
                <a:headEnd/>
                <a:tailEnd/>
              </a:ln>
            </p:spPr>
            <p:txBody>
              <a:bodyPr/>
              <a:lstStyle/>
              <a:p>
                <a:endParaRPr lang="en-US"/>
              </a:p>
            </p:txBody>
          </p:sp>
          <p:sp>
            <p:nvSpPr>
              <p:cNvPr id="58756" name="Freeform 388"/>
              <p:cNvSpPr>
                <a:spLocks/>
              </p:cNvSpPr>
              <p:nvPr/>
            </p:nvSpPr>
            <p:spPr bwMode="auto">
              <a:xfrm>
                <a:off x="3064" y="3488"/>
                <a:ext cx="54" cy="60"/>
              </a:xfrm>
              <a:custGeom>
                <a:avLst/>
                <a:gdLst/>
                <a:ahLst/>
                <a:cxnLst>
                  <a:cxn ang="0">
                    <a:pos x="0" y="0"/>
                  </a:cxn>
                  <a:cxn ang="0">
                    <a:pos x="22" y="60"/>
                  </a:cxn>
                  <a:cxn ang="0">
                    <a:pos x="32" y="60"/>
                  </a:cxn>
                  <a:cxn ang="0">
                    <a:pos x="54" y="0"/>
                  </a:cxn>
                  <a:cxn ang="0">
                    <a:pos x="44" y="0"/>
                  </a:cxn>
                  <a:cxn ang="0">
                    <a:pos x="28" y="48"/>
                  </a:cxn>
                  <a:cxn ang="0">
                    <a:pos x="12" y="0"/>
                  </a:cxn>
                  <a:cxn ang="0">
                    <a:pos x="2" y="0"/>
                  </a:cxn>
                  <a:cxn ang="0">
                    <a:pos x="0" y="0"/>
                  </a:cxn>
                </a:cxnLst>
                <a:rect l="0" t="0" r="r" b="b"/>
                <a:pathLst>
                  <a:path w="54" h="60">
                    <a:moveTo>
                      <a:pt x="0" y="0"/>
                    </a:moveTo>
                    <a:lnTo>
                      <a:pt x="22" y="60"/>
                    </a:lnTo>
                    <a:lnTo>
                      <a:pt x="32" y="60"/>
                    </a:lnTo>
                    <a:lnTo>
                      <a:pt x="54" y="0"/>
                    </a:lnTo>
                    <a:lnTo>
                      <a:pt x="44" y="0"/>
                    </a:lnTo>
                    <a:lnTo>
                      <a:pt x="28" y="48"/>
                    </a:lnTo>
                    <a:lnTo>
                      <a:pt x="12" y="0"/>
                    </a:lnTo>
                    <a:lnTo>
                      <a:pt x="2" y="0"/>
                    </a:lnTo>
                    <a:lnTo>
                      <a:pt x="0" y="0"/>
                    </a:lnTo>
                    <a:close/>
                  </a:path>
                </a:pathLst>
              </a:custGeom>
              <a:solidFill>
                <a:srgbClr val="000000"/>
              </a:solidFill>
              <a:ln w="9525">
                <a:noFill/>
                <a:round/>
                <a:headEnd/>
                <a:tailEnd/>
              </a:ln>
            </p:spPr>
            <p:txBody>
              <a:bodyPr/>
              <a:lstStyle/>
              <a:p>
                <a:endParaRPr lang="en-US"/>
              </a:p>
            </p:txBody>
          </p:sp>
          <p:sp>
            <p:nvSpPr>
              <p:cNvPr id="58757" name="Freeform 389"/>
              <p:cNvSpPr>
                <a:spLocks/>
              </p:cNvSpPr>
              <p:nvPr/>
            </p:nvSpPr>
            <p:spPr bwMode="auto">
              <a:xfrm>
                <a:off x="3122" y="3532"/>
                <a:ext cx="34" cy="46"/>
              </a:xfrm>
              <a:custGeom>
                <a:avLst/>
                <a:gdLst/>
                <a:ahLst/>
                <a:cxnLst>
                  <a:cxn ang="0">
                    <a:pos x="0" y="30"/>
                  </a:cxn>
                  <a:cxn ang="0">
                    <a:pos x="0" y="36"/>
                  </a:cxn>
                  <a:cxn ang="0">
                    <a:pos x="4" y="42"/>
                  </a:cxn>
                  <a:cxn ang="0">
                    <a:pos x="8" y="44"/>
                  </a:cxn>
                  <a:cxn ang="0">
                    <a:pos x="18" y="46"/>
                  </a:cxn>
                  <a:cxn ang="0">
                    <a:pos x="24" y="44"/>
                  </a:cxn>
                  <a:cxn ang="0">
                    <a:pos x="30" y="42"/>
                  </a:cxn>
                  <a:cxn ang="0">
                    <a:pos x="34" y="36"/>
                  </a:cxn>
                  <a:cxn ang="0">
                    <a:pos x="34" y="32"/>
                  </a:cxn>
                  <a:cxn ang="0">
                    <a:pos x="34" y="26"/>
                  </a:cxn>
                  <a:cxn ang="0">
                    <a:pos x="30" y="24"/>
                  </a:cxn>
                  <a:cxn ang="0">
                    <a:pos x="20" y="20"/>
                  </a:cxn>
                  <a:cxn ang="0">
                    <a:pos x="16" y="18"/>
                  </a:cxn>
                  <a:cxn ang="0">
                    <a:pos x="10" y="16"/>
                  </a:cxn>
                  <a:cxn ang="0">
                    <a:pos x="8" y="14"/>
                  </a:cxn>
                  <a:cxn ang="0">
                    <a:pos x="8" y="12"/>
                  </a:cxn>
                  <a:cxn ang="0">
                    <a:pos x="10" y="8"/>
                  </a:cxn>
                  <a:cxn ang="0">
                    <a:pos x="16" y="6"/>
                  </a:cxn>
                  <a:cxn ang="0">
                    <a:pos x="22" y="8"/>
                  </a:cxn>
                  <a:cxn ang="0">
                    <a:pos x="24" y="10"/>
                  </a:cxn>
                  <a:cxn ang="0">
                    <a:pos x="26" y="14"/>
                  </a:cxn>
                  <a:cxn ang="0">
                    <a:pos x="32" y="14"/>
                  </a:cxn>
                  <a:cxn ang="0">
                    <a:pos x="32" y="10"/>
                  </a:cxn>
                  <a:cxn ang="0">
                    <a:pos x="30" y="6"/>
                  </a:cxn>
                  <a:cxn ang="0">
                    <a:pos x="24" y="2"/>
                  </a:cxn>
                  <a:cxn ang="0">
                    <a:pos x="16" y="0"/>
                  </a:cxn>
                  <a:cxn ang="0">
                    <a:pos x="10" y="2"/>
                  </a:cxn>
                  <a:cxn ang="0">
                    <a:pos x="4" y="4"/>
                  </a:cxn>
                  <a:cxn ang="0">
                    <a:pos x="2" y="8"/>
                  </a:cxn>
                  <a:cxn ang="0">
                    <a:pos x="0" y="14"/>
                  </a:cxn>
                  <a:cxn ang="0">
                    <a:pos x="2" y="18"/>
                  </a:cxn>
                  <a:cxn ang="0">
                    <a:pos x="6" y="22"/>
                  </a:cxn>
                  <a:cxn ang="0">
                    <a:pos x="14" y="24"/>
                  </a:cxn>
                  <a:cxn ang="0">
                    <a:pos x="18" y="26"/>
                  </a:cxn>
                  <a:cxn ang="0">
                    <a:pos x="24" y="28"/>
                  </a:cxn>
                  <a:cxn ang="0">
                    <a:pos x="26" y="30"/>
                  </a:cxn>
                  <a:cxn ang="0">
                    <a:pos x="28" y="32"/>
                  </a:cxn>
                  <a:cxn ang="0">
                    <a:pos x="26" y="36"/>
                  </a:cxn>
                  <a:cxn ang="0">
                    <a:pos x="24" y="38"/>
                  </a:cxn>
                  <a:cxn ang="0">
                    <a:pos x="18" y="40"/>
                  </a:cxn>
                  <a:cxn ang="0">
                    <a:pos x="12" y="38"/>
                  </a:cxn>
                  <a:cxn ang="0">
                    <a:pos x="8" y="36"/>
                  </a:cxn>
                  <a:cxn ang="0">
                    <a:pos x="6" y="30"/>
                  </a:cxn>
                  <a:cxn ang="0">
                    <a:pos x="2" y="30"/>
                  </a:cxn>
                  <a:cxn ang="0">
                    <a:pos x="0" y="30"/>
                  </a:cxn>
                </a:cxnLst>
                <a:rect l="0" t="0" r="r" b="b"/>
                <a:pathLst>
                  <a:path w="34" h="46">
                    <a:moveTo>
                      <a:pt x="0" y="30"/>
                    </a:moveTo>
                    <a:lnTo>
                      <a:pt x="0" y="36"/>
                    </a:lnTo>
                    <a:lnTo>
                      <a:pt x="4" y="42"/>
                    </a:lnTo>
                    <a:lnTo>
                      <a:pt x="8" y="44"/>
                    </a:lnTo>
                    <a:lnTo>
                      <a:pt x="18" y="46"/>
                    </a:lnTo>
                    <a:lnTo>
                      <a:pt x="24" y="44"/>
                    </a:lnTo>
                    <a:lnTo>
                      <a:pt x="30" y="42"/>
                    </a:lnTo>
                    <a:lnTo>
                      <a:pt x="34" y="36"/>
                    </a:lnTo>
                    <a:lnTo>
                      <a:pt x="34" y="32"/>
                    </a:lnTo>
                    <a:lnTo>
                      <a:pt x="34" y="26"/>
                    </a:lnTo>
                    <a:lnTo>
                      <a:pt x="30" y="24"/>
                    </a:lnTo>
                    <a:lnTo>
                      <a:pt x="20" y="20"/>
                    </a:lnTo>
                    <a:lnTo>
                      <a:pt x="16" y="18"/>
                    </a:lnTo>
                    <a:lnTo>
                      <a:pt x="10" y="16"/>
                    </a:lnTo>
                    <a:lnTo>
                      <a:pt x="8" y="14"/>
                    </a:lnTo>
                    <a:lnTo>
                      <a:pt x="8" y="12"/>
                    </a:lnTo>
                    <a:lnTo>
                      <a:pt x="10" y="8"/>
                    </a:lnTo>
                    <a:lnTo>
                      <a:pt x="16" y="6"/>
                    </a:lnTo>
                    <a:lnTo>
                      <a:pt x="22" y="8"/>
                    </a:lnTo>
                    <a:lnTo>
                      <a:pt x="24" y="10"/>
                    </a:lnTo>
                    <a:lnTo>
                      <a:pt x="26" y="14"/>
                    </a:lnTo>
                    <a:lnTo>
                      <a:pt x="32" y="14"/>
                    </a:lnTo>
                    <a:lnTo>
                      <a:pt x="32" y="10"/>
                    </a:lnTo>
                    <a:lnTo>
                      <a:pt x="30" y="6"/>
                    </a:lnTo>
                    <a:lnTo>
                      <a:pt x="24" y="2"/>
                    </a:lnTo>
                    <a:lnTo>
                      <a:pt x="16" y="0"/>
                    </a:lnTo>
                    <a:lnTo>
                      <a:pt x="10" y="2"/>
                    </a:lnTo>
                    <a:lnTo>
                      <a:pt x="4" y="4"/>
                    </a:lnTo>
                    <a:lnTo>
                      <a:pt x="2" y="8"/>
                    </a:lnTo>
                    <a:lnTo>
                      <a:pt x="0" y="14"/>
                    </a:lnTo>
                    <a:lnTo>
                      <a:pt x="2" y="18"/>
                    </a:lnTo>
                    <a:lnTo>
                      <a:pt x="6" y="22"/>
                    </a:lnTo>
                    <a:lnTo>
                      <a:pt x="14" y="24"/>
                    </a:lnTo>
                    <a:lnTo>
                      <a:pt x="18" y="26"/>
                    </a:lnTo>
                    <a:lnTo>
                      <a:pt x="24" y="28"/>
                    </a:lnTo>
                    <a:lnTo>
                      <a:pt x="26" y="30"/>
                    </a:lnTo>
                    <a:lnTo>
                      <a:pt x="28" y="32"/>
                    </a:lnTo>
                    <a:lnTo>
                      <a:pt x="26" y="36"/>
                    </a:lnTo>
                    <a:lnTo>
                      <a:pt x="24" y="38"/>
                    </a:lnTo>
                    <a:lnTo>
                      <a:pt x="18" y="40"/>
                    </a:lnTo>
                    <a:lnTo>
                      <a:pt x="12" y="38"/>
                    </a:lnTo>
                    <a:lnTo>
                      <a:pt x="8" y="36"/>
                    </a:lnTo>
                    <a:lnTo>
                      <a:pt x="6" y="30"/>
                    </a:lnTo>
                    <a:lnTo>
                      <a:pt x="2" y="30"/>
                    </a:lnTo>
                    <a:lnTo>
                      <a:pt x="0" y="30"/>
                    </a:lnTo>
                    <a:close/>
                  </a:path>
                </a:pathLst>
              </a:custGeom>
              <a:solidFill>
                <a:srgbClr val="000000"/>
              </a:solidFill>
              <a:ln w="9525">
                <a:noFill/>
                <a:round/>
                <a:headEnd/>
                <a:tailEnd/>
              </a:ln>
            </p:spPr>
            <p:txBody>
              <a:bodyPr/>
              <a:lstStyle/>
              <a:p>
                <a:endParaRPr lang="en-US"/>
              </a:p>
            </p:txBody>
          </p:sp>
          <p:sp>
            <p:nvSpPr>
              <p:cNvPr id="58758" name="Line 390"/>
              <p:cNvSpPr>
                <a:spLocks noChangeShapeType="1"/>
              </p:cNvSpPr>
              <p:nvPr/>
            </p:nvSpPr>
            <p:spPr bwMode="auto">
              <a:xfrm>
                <a:off x="2666" y="3446"/>
                <a:ext cx="116" cy="54"/>
              </a:xfrm>
              <a:prstGeom prst="line">
                <a:avLst/>
              </a:prstGeom>
              <a:noFill/>
              <a:ln w="3175">
                <a:solidFill>
                  <a:srgbClr val="000000"/>
                </a:solidFill>
                <a:round/>
                <a:headEnd/>
                <a:tailEnd/>
              </a:ln>
            </p:spPr>
            <p:txBody>
              <a:bodyPr/>
              <a:lstStyle/>
              <a:p>
                <a:endParaRPr lang="en-US"/>
              </a:p>
            </p:txBody>
          </p:sp>
          <p:sp>
            <p:nvSpPr>
              <p:cNvPr id="58759" name="Freeform 391"/>
              <p:cNvSpPr>
                <a:spLocks/>
              </p:cNvSpPr>
              <p:nvPr/>
            </p:nvSpPr>
            <p:spPr bwMode="auto">
              <a:xfrm>
                <a:off x="2770" y="3482"/>
                <a:ext cx="58" cy="40"/>
              </a:xfrm>
              <a:custGeom>
                <a:avLst/>
                <a:gdLst/>
                <a:ahLst/>
                <a:cxnLst>
                  <a:cxn ang="0">
                    <a:pos x="58" y="40"/>
                  </a:cxn>
                  <a:cxn ang="0">
                    <a:pos x="12" y="0"/>
                  </a:cxn>
                  <a:cxn ang="0">
                    <a:pos x="0" y="30"/>
                  </a:cxn>
                  <a:cxn ang="0">
                    <a:pos x="58" y="40"/>
                  </a:cxn>
                </a:cxnLst>
                <a:rect l="0" t="0" r="r" b="b"/>
                <a:pathLst>
                  <a:path w="58" h="40">
                    <a:moveTo>
                      <a:pt x="58" y="40"/>
                    </a:moveTo>
                    <a:lnTo>
                      <a:pt x="12" y="0"/>
                    </a:lnTo>
                    <a:lnTo>
                      <a:pt x="0" y="30"/>
                    </a:lnTo>
                    <a:lnTo>
                      <a:pt x="58" y="40"/>
                    </a:lnTo>
                    <a:close/>
                  </a:path>
                </a:pathLst>
              </a:custGeom>
              <a:solidFill>
                <a:srgbClr val="000000"/>
              </a:solidFill>
              <a:ln w="9525">
                <a:noFill/>
                <a:round/>
                <a:headEnd/>
                <a:tailEnd/>
              </a:ln>
            </p:spPr>
            <p:txBody>
              <a:bodyPr/>
              <a:lstStyle/>
              <a:p>
                <a:endParaRPr lang="en-US"/>
              </a:p>
            </p:txBody>
          </p:sp>
          <p:sp>
            <p:nvSpPr>
              <p:cNvPr id="58760" name="Rectangle 392"/>
              <p:cNvSpPr>
                <a:spLocks noChangeArrowheads="1"/>
              </p:cNvSpPr>
              <p:nvPr/>
            </p:nvSpPr>
            <p:spPr bwMode="auto">
              <a:xfrm>
                <a:off x="2628" y="3378"/>
                <a:ext cx="80" cy="134"/>
              </a:xfrm>
              <a:prstGeom prst="rect">
                <a:avLst/>
              </a:prstGeom>
              <a:solidFill>
                <a:srgbClr val="FFFFFF"/>
              </a:solidFill>
              <a:ln w="9525">
                <a:noFill/>
                <a:miter lim="800000"/>
                <a:headEnd/>
                <a:tailEnd/>
              </a:ln>
            </p:spPr>
            <p:txBody>
              <a:bodyPr/>
              <a:lstStyle/>
              <a:p>
                <a:endParaRPr lang="en-US"/>
              </a:p>
            </p:txBody>
          </p:sp>
          <p:sp>
            <p:nvSpPr>
              <p:cNvPr id="58761" name="Freeform 393"/>
              <p:cNvSpPr>
                <a:spLocks/>
              </p:cNvSpPr>
              <p:nvPr/>
            </p:nvSpPr>
            <p:spPr bwMode="auto">
              <a:xfrm>
                <a:off x="2628" y="3406"/>
                <a:ext cx="54" cy="58"/>
              </a:xfrm>
              <a:custGeom>
                <a:avLst/>
                <a:gdLst/>
                <a:ahLst/>
                <a:cxnLst>
                  <a:cxn ang="0">
                    <a:pos x="0" y="0"/>
                  </a:cxn>
                  <a:cxn ang="0">
                    <a:pos x="22" y="58"/>
                  </a:cxn>
                  <a:cxn ang="0">
                    <a:pos x="32" y="58"/>
                  </a:cxn>
                  <a:cxn ang="0">
                    <a:pos x="54" y="0"/>
                  </a:cxn>
                  <a:cxn ang="0">
                    <a:pos x="44" y="0"/>
                  </a:cxn>
                  <a:cxn ang="0">
                    <a:pos x="28" y="48"/>
                  </a:cxn>
                  <a:cxn ang="0">
                    <a:pos x="12" y="0"/>
                  </a:cxn>
                  <a:cxn ang="0">
                    <a:pos x="2" y="0"/>
                  </a:cxn>
                  <a:cxn ang="0">
                    <a:pos x="0" y="0"/>
                  </a:cxn>
                </a:cxnLst>
                <a:rect l="0" t="0" r="r" b="b"/>
                <a:pathLst>
                  <a:path w="54" h="58">
                    <a:moveTo>
                      <a:pt x="0" y="0"/>
                    </a:moveTo>
                    <a:lnTo>
                      <a:pt x="22" y="58"/>
                    </a:lnTo>
                    <a:lnTo>
                      <a:pt x="32" y="58"/>
                    </a:lnTo>
                    <a:lnTo>
                      <a:pt x="54" y="0"/>
                    </a:lnTo>
                    <a:lnTo>
                      <a:pt x="44" y="0"/>
                    </a:lnTo>
                    <a:lnTo>
                      <a:pt x="28" y="48"/>
                    </a:lnTo>
                    <a:lnTo>
                      <a:pt x="12" y="0"/>
                    </a:lnTo>
                    <a:lnTo>
                      <a:pt x="2" y="0"/>
                    </a:lnTo>
                    <a:lnTo>
                      <a:pt x="0" y="0"/>
                    </a:lnTo>
                    <a:close/>
                  </a:path>
                </a:pathLst>
              </a:custGeom>
              <a:solidFill>
                <a:srgbClr val="000000"/>
              </a:solidFill>
              <a:ln w="9525">
                <a:noFill/>
                <a:round/>
                <a:headEnd/>
                <a:tailEnd/>
              </a:ln>
            </p:spPr>
            <p:txBody>
              <a:bodyPr/>
              <a:lstStyle/>
              <a:p>
                <a:endParaRPr lang="en-US"/>
              </a:p>
            </p:txBody>
          </p:sp>
          <p:sp>
            <p:nvSpPr>
              <p:cNvPr id="58762" name="Freeform 394"/>
              <p:cNvSpPr>
                <a:spLocks/>
              </p:cNvSpPr>
              <p:nvPr/>
            </p:nvSpPr>
            <p:spPr bwMode="auto">
              <a:xfrm>
                <a:off x="2688" y="3450"/>
                <a:ext cx="20" cy="44"/>
              </a:xfrm>
              <a:custGeom>
                <a:avLst/>
                <a:gdLst/>
                <a:ahLst/>
                <a:cxnLst>
                  <a:cxn ang="0">
                    <a:pos x="0" y="44"/>
                  </a:cxn>
                  <a:cxn ang="0">
                    <a:pos x="6" y="44"/>
                  </a:cxn>
                  <a:cxn ang="0">
                    <a:pos x="6" y="20"/>
                  </a:cxn>
                  <a:cxn ang="0">
                    <a:pos x="8" y="16"/>
                  </a:cxn>
                  <a:cxn ang="0">
                    <a:pos x="10" y="12"/>
                  </a:cxn>
                  <a:cxn ang="0">
                    <a:pos x="14" y="8"/>
                  </a:cxn>
                  <a:cxn ang="0">
                    <a:pos x="18" y="8"/>
                  </a:cxn>
                  <a:cxn ang="0">
                    <a:pos x="20" y="8"/>
                  </a:cxn>
                  <a:cxn ang="0">
                    <a:pos x="20" y="0"/>
                  </a:cxn>
                  <a:cxn ang="0">
                    <a:pos x="18" y="0"/>
                  </a:cxn>
                  <a:cxn ang="0">
                    <a:pos x="14" y="2"/>
                  </a:cxn>
                  <a:cxn ang="0">
                    <a:pos x="10" y="4"/>
                  </a:cxn>
                  <a:cxn ang="0">
                    <a:pos x="6" y="8"/>
                  </a:cxn>
                  <a:cxn ang="0">
                    <a:pos x="6" y="2"/>
                  </a:cxn>
                  <a:cxn ang="0">
                    <a:pos x="0" y="2"/>
                  </a:cxn>
                  <a:cxn ang="0">
                    <a:pos x="0" y="42"/>
                  </a:cxn>
                  <a:cxn ang="0">
                    <a:pos x="0" y="44"/>
                  </a:cxn>
                </a:cxnLst>
                <a:rect l="0" t="0" r="r" b="b"/>
                <a:pathLst>
                  <a:path w="20" h="44">
                    <a:moveTo>
                      <a:pt x="0" y="44"/>
                    </a:moveTo>
                    <a:lnTo>
                      <a:pt x="6" y="44"/>
                    </a:lnTo>
                    <a:lnTo>
                      <a:pt x="6" y="20"/>
                    </a:lnTo>
                    <a:lnTo>
                      <a:pt x="8" y="16"/>
                    </a:lnTo>
                    <a:lnTo>
                      <a:pt x="10" y="12"/>
                    </a:lnTo>
                    <a:lnTo>
                      <a:pt x="14" y="8"/>
                    </a:lnTo>
                    <a:lnTo>
                      <a:pt x="18" y="8"/>
                    </a:lnTo>
                    <a:lnTo>
                      <a:pt x="20" y="8"/>
                    </a:lnTo>
                    <a:lnTo>
                      <a:pt x="20" y="0"/>
                    </a:lnTo>
                    <a:lnTo>
                      <a:pt x="18" y="0"/>
                    </a:lnTo>
                    <a:lnTo>
                      <a:pt x="14" y="2"/>
                    </a:lnTo>
                    <a:lnTo>
                      <a:pt x="10" y="4"/>
                    </a:lnTo>
                    <a:lnTo>
                      <a:pt x="6" y="8"/>
                    </a:lnTo>
                    <a:lnTo>
                      <a:pt x="6" y="2"/>
                    </a:lnTo>
                    <a:lnTo>
                      <a:pt x="0" y="2"/>
                    </a:lnTo>
                    <a:lnTo>
                      <a:pt x="0" y="42"/>
                    </a:lnTo>
                    <a:lnTo>
                      <a:pt x="0" y="44"/>
                    </a:lnTo>
                    <a:close/>
                  </a:path>
                </a:pathLst>
              </a:custGeom>
              <a:solidFill>
                <a:srgbClr val="000000"/>
              </a:solidFill>
              <a:ln w="9525">
                <a:noFill/>
                <a:round/>
                <a:headEnd/>
                <a:tailEnd/>
              </a:ln>
            </p:spPr>
            <p:txBody>
              <a:bodyPr/>
              <a:lstStyle/>
              <a:p>
                <a:endParaRPr lang="en-US"/>
              </a:p>
            </p:txBody>
          </p:sp>
          <p:sp>
            <p:nvSpPr>
              <p:cNvPr id="58763" name="Rectangle 395"/>
              <p:cNvSpPr>
                <a:spLocks noChangeArrowheads="1"/>
              </p:cNvSpPr>
              <p:nvPr/>
            </p:nvSpPr>
            <p:spPr bwMode="auto">
              <a:xfrm>
                <a:off x="2634" y="1734"/>
                <a:ext cx="1087" cy="210"/>
              </a:xfrm>
              <a:prstGeom prst="rect">
                <a:avLst/>
              </a:prstGeom>
              <a:solidFill>
                <a:srgbClr val="FFFFFF"/>
              </a:solidFill>
              <a:ln w="9525">
                <a:noFill/>
                <a:miter lim="800000"/>
                <a:headEnd/>
                <a:tailEnd/>
              </a:ln>
            </p:spPr>
            <p:txBody>
              <a:bodyPr/>
              <a:lstStyle/>
              <a:p>
                <a:endParaRPr lang="en-US"/>
              </a:p>
            </p:txBody>
          </p:sp>
          <p:sp>
            <p:nvSpPr>
              <p:cNvPr id="58764" name="Line 396"/>
              <p:cNvSpPr>
                <a:spLocks noChangeShapeType="1"/>
              </p:cNvSpPr>
              <p:nvPr/>
            </p:nvSpPr>
            <p:spPr bwMode="auto">
              <a:xfrm flipH="1">
                <a:off x="2650" y="1788"/>
                <a:ext cx="176" cy="1"/>
              </a:xfrm>
              <a:prstGeom prst="line">
                <a:avLst/>
              </a:prstGeom>
              <a:noFill/>
              <a:ln w="12700">
                <a:solidFill>
                  <a:srgbClr val="000000"/>
                </a:solidFill>
                <a:round/>
                <a:headEnd/>
                <a:tailEnd/>
              </a:ln>
            </p:spPr>
            <p:txBody>
              <a:bodyPr/>
              <a:lstStyle/>
              <a:p>
                <a:endParaRPr lang="en-US"/>
              </a:p>
            </p:txBody>
          </p:sp>
          <p:sp>
            <p:nvSpPr>
              <p:cNvPr id="58765" name="Freeform 397"/>
              <p:cNvSpPr>
                <a:spLocks/>
              </p:cNvSpPr>
              <p:nvPr/>
            </p:nvSpPr>
            <p:spPr bwMode="auto">
              <a:xfrm>
                <a:off x="2864" y="1740"/>
                <a:ext cx="821" cy="90"/>
              </a:xfrm>
              <a:custGeom>
                <a:avLst/>
                <a:gdLst/>
                <a:ahLst/>
                <a:cxnLst>
                  <a:cxn ang="0">
                    <a:pos x="40" y="48"/>
                  </a:cxn>
                  <a:cxn ang="0">
                    <a:pos x="26" y="26"/>
                  </a:cxn>
                  <a:cxn ang="0">
                    <a:pos x="4" y="28"/>
                  </a:cxn>
                  <a:cxn ang="0">
                    <a:pos x="30" y="62"/>
                  </a:cxn>
                  <a:cxn ang="0">
                    <a:pos x="58" y="52"/>
                  </a:cxn>
                  <a:cxn ang="0">
                    <a:pos x="86" y="50"/>
                  </a:cxn>
                  <a:cxn ang="0">
                    <a:pos x="50" y="56"/>
                  </a:cxn>
                  <a:cxn ang="0">
                    <a:pos x="88" y="24"/>
                  </a:cxn>
                  <a:cxn ang="0">
                    <a:pos x="126" y="20"/>
                  </a:cxn>
                  <a:cxn ang="0">
                    <a:pos x="158" y="70"/>
                  </a:cxn>
                  <a:cxn ang="0">
                    <a:pos x="134" y="52"/>
                  </a:cxn>
                  <a:cxn ang="0">
                    <a:pos x="184" y="68"/>
                  </a:cxn>
                  <a:cxn ang="0">
                    <a:pos x="190" y="26"/>
                  </a:cxn>
                  <a:cxn ang="0">
                    <a:pos x="214" y="20"/>
                  </a:cxn>
                  <a:cxn ang="0">
                    <a:pos x="248" y="64"/>
                  </a:cxn>
                  <a:cxn ang="0">
                    <a:pos x="260" y="32"/>
                  </a:cxn>
                  <a:cxn ang="0">
                    <a:pos x="230" y="26"/>
                  </a:cxn>
                  <a:cxn ang="0">
                    <a:pos x="270" y="54"/>
                  </a:cxn>
                  <a:cxn ang="0">
                    <a:pos x="290" y="36"/>
                  </a:cxn>
                  <a:cxn ang="0">
                    <a:pos x="322" y="30"/>
                  </a:cxn>
                  <a:cxn ang="0">
                    <a:pos x="0" y="54"/>
                  </a:cxn>
                  <a:cxn ang="0">
                    <a:pos x="376" y="70"/>
                  </a:cxn>
                  <a:cxn ang="0">
                    <a:pos x="370" y="20"/>
                  </a:cxn>
                  <a:cxn ang="0">
                    <a:pos x="404" y="28"/>
                  </a:cxn>
                  <a:cxn ang="0">
                    <a:pos x="388" y="70"/>
                  </a:cxn>
                  <a:cxn ang="0">
                    <a:pos x="448" y="58"/>
                  </a:cxn>
                  <a:cxn ang="0">
                    <a:pos x="418" y="50"/>
                  </a:cxn>
                  <a:cxn ang="0">
                    <a:pos x="454" y="70"/>
                  </a:cxn>
                  <a:cxn ang="0">
                    <a:pos x="454" y="22"/>
                  </a:cxn>
                  <a:cxn ang="0">
                    <a:pos x="438" y="26"/>
                  </a:cxn>
                  <a:cxn ang="0">
                    <a:pos x="482" y="0"/>
                  </a:cxn>
                  <a:cxn ang="0">
                    <a:pos x="480" y="86"/>
                  </a:cxn>
                  <a:cxn ang="0">
                    <a:pos x="506" y="20"/>
                  </a:cxn>
                  <a:cxn ang="0">
                    <a:pos x="530" y="66"/>
                  </a:cxn>
                  <a:cxn ang="0">
                    <a:pos x="500" y="46"/>
                  </a:cxn>
                  <a:cxn ang="0">
                    <a:pos x="502" y="34"/>
                  </a:cxn>
                  <a:cxn ang="0">
                    <a:pos x="558" y="20"/>
                  </a:cxn>
                  <a:cxn ang="0">
                    <a:pos x="584" y="60"/>
                  </a:cxn>
                  <a:cxn ang="0">
                    <a:pos x="552" y="46"/>
                  </a:cxn>
                  <a:cxn ang="0">
                    <a:pos x="580" y="22"/>
                  </a:cxn>
                  <a:cxn ang="0">
                    <a:pos x="600" y="68"/>
                  </a:cxn>
                  <a:cxn ang="0">
                    <a:pos x="606" y="26"/>
                  </a:cxn>
                  <a:cxn ang="0">
                    <a:pos x="630" y="58"/>
                  </a:cxn>
                  <a:cxn ang="0">
                    <a:pos x="656" y="44"/>
                  </a:cxn>
                  <a:cxn ang="0">
                    <a:pos x="618" y="46"/>
                  </a:cxn>
                  <a:cxn ang="0">
                    <a:pos x="664" y="32"/>
                  </a:cxn>
                  <a:cxn ang="0">
                    <a:pos x="692" y="28"/>
                  </a:cxn>
                  <a:cxn ang="0">
                    <a:pos x="676" y="70"/>
                  </a:cxn>
                  <a:cxn ang="0">
                    <a:pos x="716" y="0"/>
                  </a:cxn>
                  <a:cxn ang="0">
                    <a:pos x="732" y="64"/>
                  </a:cxn>
                  <a:cxn ang="0">
                    <a:pos x="754" y="62"/>
                  </a:cxn>
                  <a:cxn ang="0">
                    <a:pos x="760" y="20"/>
                  </a:cxn>
                  <a:cxn ang="0">
                    <a:pos x="760" y="32"/>
                  </a:cxn>
                  <a:cxn ang="0">
                    <a:pos x="817" y="66"/>
                  </a:cxn>
                  <a:cxn ang="0">
                    <a:pos x="790" y="30"/>
                  </a:cxn>
                  <a:cxn ang="0">
                    <a:pos x="800" y="18"/>
                  </a:cxn>
                  <a:cxn ang="0">
                    <a:pos x="813" y="52"/>
                  </a:cxn>
                </a:cxnLst>
                <a:rect l="0" t="0" r="r" b="b"/>
                <a:pathLst>
                  <a:path w="821" h="90">
                    <a:moveTo>
                      <a:pt x="0" y="54"/>
                    </a:moveTo>
                    <a:lnTo>
                      <a:pt x="2" y="60"/>
                    </a:lnTo>
                    <a:lnTo>
                      <a:pt x="6" y="66"/>
                    </a:lnTo>
                    <a:lnTo>
                      <a:pt x="12" y="70"/>
                    </a:lnTo>
                    <a:lnTo>
                      <a:pt x="22" y="72"/>
                    </a:lnTo>
                    <a:lnTo>
                      <a:pt x="30" y="70"/>
                    </a:lnTo>
                    <a:lnTo>
                      <a:pt x="38" y="66"/>
                    </a:lnTo>
                    <a:lnTo>
                      <a:pt x="40" y="62"/>
                    </a:lnTo>
                    <a:lnTo>
                      <a:pt x="42" y="54"/>
                    </a:lnTo>
                    <a:lnTo>
                      <a:pt x="40" y="48"/>
                    </a:lnTo>
                    <a:lnTo>
                      <a:pt x="38" y="44"/>
                    </a:lnTo>
                    <a:lnTo>
                      <a:pt x="24" y="40"/>
                    </a:lnTo>
                    <a:lnTo>
                      <a:pt x="20" y="40"/>
                    </a:lnTo>
                    <a:lnTo>
                      <a:pt x="14" y="36"/>
                    </a:lnTo>
                    <a:lnTo>
                      <a:pt x="12" y="34"/>
                    </a:lnTo>
                    <a:lnTo>
                      <a:pt x="10" y="32"/>
                    </a:lnTo>
                    <a:lnTo>
                      <a:pt x="12" y="30"/>
                    </a:lnTo>
                    <a:lnTo>
                      <a:pt x="12" y="26"/>
                    </a:lnTo>
                    <a:lnTo>
                      <a:pt x="20" y="26"/>
                    </a:lnTo>
                    <a:lnTo>
                      <a:pt x="26" y="26"/>
                    </a:lnTo>
                    <a:lnTo>
                      <a:pt x="30" y="28"/>
                    </a:lnTo>
                    <a:lnTo>
                      <a:pt x="32" y="34"/>
                    </a:lnTo>
                    <a:lnTo>
                      <a:pt x="40" y="34"/>
                    </a:lnTo>
                    <a:lnTo>
                      <a:pt x="40" y="28"/>
                    </a:lnTo>
                    <a:lnTo>
                      <a:pt x="38" y="24"/>
                    </a:lnTo>
                    <a:lnTo>
                      <a:pt x="30" y="20"/>
                    </a:lnTo>
                    <a:lnTo>
                      <a:pt x="20" y="18"/>
                    </a:lnTo>
                    <a:lnTo>
                      <a:pt x="14" y="18"/>
                    </a:lnTo>
                    <a:lnTo>
                      <a:pt x="8" y="22"/>
                    </a:lnTo>
                    <a:lnTo>
                      <a:pt x="4" y="28"/>
                    </a:lnTo>
                    <a:lnTo>
                      <a:pt x="2" y="34"/>
                    </a:lnTo>
                    <a:lnTo>
                      <a:pt x="4" y="40"/>
                    </a:lnTo>
                    <a:lnTo>
                      <a:pt x="8" y="44"/>
                    </a:lnTo>
                    <a:lnTo>
                      <a:pt x="16" y="46"/>
                    </a:lnTo>
                    <a:lnTo>
                      <a:pt x="24" y="48"/>
                    </a:lnTo>
                    <a:lnTo>
                      <a:pt x="30" y="50"/>
                    </a:lnTo>
                    <a:lnTo>
                      <a:pt x="34" y="52"/>
                    </a:lnTo>
                    <a:lnTo>
                      <a:pt x="34" y="56"/>
                    </a:lnTo>
                    <a:lnTo>
                      <a:pt x="32" y="60"/>
                    </a:lnTo>
                    <a:lnTo>
                      <a:pt x="30" y="62"/>
                    </a:lnTo>
                    <a:lnTo>
                      <a:pt x="22" y="64"/>
                    </a:lnTo>
                    <a:lnTo>
                      <a:pt x="16" y="64"/>
                    </a:lnTo>
                    <a:lnTo>
                      <a:pt x="10" y="60"/>
                    </a:lnTo>
                    <a:lnTo>
                      <a:pt x="8" y="54"/>
                    </a:lnTo>
                    <a:lnTo>
                      <a:pt x="2" y="54"/>
                    </a:lnTo>
                    <a:lnTo>
                      <a:pt x="0" y="54"/>
                    </a:lnTo>
                    <a:lnTo>
                      <a:pt x="72" y="64"/>
                    </a:lnTo>
                    <a:lnTo>
                      <a:pt x="64" y="62"/>
                    </a:lnTo>
                    <a:lnTo>
                      <a:pt x="60" y="58"/>
                    </a:lnTo>
                    <a:lnTo>
                      <a:pt x="58" y="52"/>
                    </a:lnTo>
                    <a:lnTo>
                      <a:pt x="56" y="46"/>
                    </a:lnTo>
                    <a:lnTo>
                      <a:pt x="58" y="38"/>
                    </a:lnTo>
                    <a:lnTo>
                      <a:pt x="60" y="30"/>
                    </a:lnTo>
                    <a:lnTo>
                      <a:pt x="64" y="26"/>
                    </a:lnTo>
                    <a:lnTo>
                      <a:pt x="72" y="26"/>
                    </a:lnTo>
                    <a:lnTo>
                      <a:pt x="78" y="26"/>
                    </a:lnTo>
                    <a:lnTo>
                      <a:pt x="84" y="32"/>
                    </a:lnTo>
                    <a:lnTo>
                      <a:pt x="86" y="38"/>
                    </a:lnTo>
                    <a:lnTo>
                      <a:pt x="86" y="44"/>
                    </a:lnTo>
                    <a:lnTo>
                      <a:pt x="86" y="50"/>
                    </a:lnTo>
                    <a:lnTo>
                      <a:pt x="82" y="58"/>
                    </a:lnTo>
                    <a:lnTo>
                      <a:pt x="78" y="62"/>
                    </a:lnTo>
                    <a:lnTo>
                      <a:pt x="72" y="64"/>
                    </a:lnTo>
                    <a:lnTo>
                      <a:pt x="0" y="54"/>
                    </a:lnTo>
                    <a:lnTo>
                      <a:pt x="72" y="18"/>
                    </a:lnTo>
                    <a:lnTo>
                      <a:pt x="62" y="20"/>
                    </a:lnTo>
                    <a:lnTo>
                      <a:pt x="54" y="26"/>
                    </a:lnTo>
                    <a:lnTo>
                      <a:pt x="50" y="34"/>
                    </a:lnTo>
                    <a:lnTo>
                      <a:pt x="48" y="46"/>
                    </a:lnTo>
                    <a:lnTo>
                      <a:pt x="50" y="56"/>
                    </a:lnTo>
                    <a:lnTo>
                      <a:pt x="54" y="64"/>
                    </a:lnTo>
                    <a:lnTo>
                      <a:pt x="62" y="70"/>
                    </a:lnTo>
                    <a:lnTo>
                      <a:pt x="70" y="72"/>
                    </a:lnTo>
                    <a:lnTo>
                      <a:pt x="82" y="70"/>
                    </a:lnTo>
                    <a:lnTo>
                      <a:pt x="86" y="66"/>
                    </a:lnTo>
                    <a:lnTo>
                      <a:pt x="88" y="64"/>
                    </a:lnTo>
                    <a:lnTo>
                      <a:pt x="94" y="54"/>
                    </a:lnTo>
                    <a:lnTo>
                      <a:pt x="94" y="44"/>
                    </a:lnTo>
                    <a:lnTo>
                      <a:pt x="92" y="32"/>
                    </a:lnTo>
                    <a:lnTo>
                      <a:pt x="88" y="24"/>
                    </a:lnTo>
                    <a:lnTo>
                      <a:pt x="80" y="20"/>
                    </a:lnTo>
                    <a:lnTo>
                      <a:pt x="72" y="18"/>
                    </a:lnTo>
                    <a:lnTo>
                      <a:pt x="0" y="54"/>
                    </a:lnTo>
                    <a:lnTo>
                      <a:pt x="106" y="70"/>
                    </a:lnTo>
                    <a:lnTo>
                      <a:pt x="114" y="70"/>
                    </a:lnTo>
                    <a:lnTo>
                      <a:pt x="114" y="0"/>
                    </a:lnTo>
                    <a:lnTo>
                      <a:pt x="106" y="0"/>
                    </a:lnTo>
                    <a:lnTo>
                      <a:pt x="106" y="70"/>
                    </a:lnTo>
                    <a:lnTo>
                      <a:pt x="0" y="54"/>
                    </a:lnTo>
                    <a:lnTo>
                      <a:pt x="126" y="20"/>
                    </a:lnTo>
                    <a:lnTo>
                      <a:pt x="126" y="54"/>
                    </a:lnTo>
                    <a:lnTo>
                      <a:pt x="126" y="60"/>
                    </a:lnTo>
                    <a:lnTo>
                      <a:pt x="128" y="64"/>
                    </a:lnTo>
                    <a:lnTo>
                      <a:pt x="130" y="66"/>
                    </a:lnTo>
                    <a:lnTo>
                      <a:pt x="134" y="70"/>
                    </a:lnTo>
                    <a:lnTo>
                      <a:pt x="142" y="70"/>
                    </a:lnTo>
                    <a:lnTo>
                      <a:pt x="148" y="70"/>
                    </a:lnTo>
                    <a:lnTo>
                      <a:pt x="154" y="66"/>
                    </a:lnTo>
                    <a:lnTo>
                      <a:pt x="158" y="62"/>
                    </a:lnTo>
                    <a:lnTo>
                      <a:pt x="158" y="70"/>
                    </a:lnTo>
                    <a:lnTo>
                      <a:pt x="166" y="70"/>
                    </a:lnTo>
                    <a:lnTo>
                      <a:pt x="166" y="20"/>
                    </a:lnTo>
                    <a:lnTo>
                      <a:pt x="158" y="20"/>
                    </a:lnTo>
                    <a:lnTo>
                      <a:pt x="158" y="44"/>
                    </a:lnTo>
                    <a:lnTo>
                      <a:pt x="156" y="56"/>
                    </a:lnTo>
                    <a:lnTo>
                      <a:pt x="152" y="62"/>
                    </a:lnTo>
                    <a:lnTo>
                      <a:pt x="144" y="64"/>
                    </a:lnTo>
                    <a:lnTo>
                      <a:pt x="138" y="62"/>
                    </a:lnTo>
                    <a:lnTo>
                      <a:pt x="136" y="58"/>
                    </a:lnTo>
                    <a:lnTo>
                      <a:pt x="134" y="52"/>
                    </a:lnTo>
                    <a:lnTo>
                      <a:pt x="134" y="20"/>
                    </a:lnTo>
                    <a:lnTo>
                      <a:pt x="126" y="20"/>
                    </a:lnTo>
                    <a:lnTo>
                      <a:pt x="0" y="54"/>
                    </a:lnTo>
                    <a:lnTo>
                      <a:pt x="182" y="20"/>
                    </a:lnTo>
                    <a:lnTo>
                      <a:pt x="174" y="20"/>
                    </a:lnTo>
                    <a:lnTo>
                      <a:pt x="174" y="26"/>
                    </a:lnTo>
                    <a:lnTo>
                      <a:pt x="182" y="26"/>
                    </a:lnTo>
                    <a:lnTo>
                      <a:pt x="182" y="60"/>
                    </a:lnTo>
                    <a:lnTo>
                      <a:pt x="182" y="64"/>
                    </a:lnTo>
                    <a:lnTo>
                      <a:pt x="184" y="68"/>
                    </a:lnTo>
                    <a:lnTo>
                      <a:pt x="186" y="70"/>
                    </a:lnTo>
                    <a:lnTo>
                      <a:pt x="192" y="70"/>
                    </a:lnTo>
                    <a:lnTo>
                      <a:pt x="194" y="70"/>
                    </a:lnTo>
                    <a:lnTo>
                      <a:pt x="198" y="70"/>
                    </a:lnTo>
                    <a:lnTo>
                      <a:pt x="198" y="62"/>
                    </a:lnTo>
                    <a:lnTo>
                      <a:pt x="196" y="62"/>
                    </a:lnTo>
                    <a:lnTo>
                      <a:pt x="194" y="62"/>
                    </a:lnTo>
                    <a:lnTo>
                      <a:pt x="192" y="62"/>
                    </a:lnTo>
                    <a:lnTo>
                      <a:pt x="190" y="58"/>
                    </a:lnTo>
                    <a:lnTo>
                      <a:pt x="190" y="26"/>
                    </a:lnTo>
                    <a:lnTo>
                      <a:pt x="198" y="26"/>
                    </a:lnTo>
                    <a:lnTo>
                      <a:pt x="198" y="20"/>
                    </a:lnTo>
                    <a:lnTo>
                      <a:pt x="190" y="20"/>
                    </a:lnTo>
                    <a:lnTo>
                      <a:pt x="190" y="6"/>
                    </a:lnTo>
                    <a:lnTo>
                      <a:pt x="182" y="6"/>
                    </a:lnTo>
                    <a:lnTo>
                      <a:pt x="182" y="20"/>
                    </a:lnTo>
                    <a:lnTo>
                      <a:pt x="0" y="54"/>
                    </a:lnTo>
                    <a:lnTo>
                      <a:pt x="206" y="70"/>
                    </a:lnTo>
                    <a:lnTo>
                      <a:pt x="214" y="70"/>
                    </a:lnTo>
                    <a:lnTo>
                      <a:pt x="214" y="20"/>
                    </a:lnTo>
                    <a:lnTo>
                      <a:pt x="206" y="20"/>
                    </a:lnTo>
                    <a:lnTo>
                      <a:pt x="206" y="70"/>
                    </a:lnTo>
                    <a:lnTo>
                      <a:pt x="0" y="54"/>
                    </a:lnTo>
                    <a:lnTo>
                      <a:pt x="206" y="10"/>
                    </a:lnTo>
                    <a:lnTo>
                      <a:pt x="214" y="10"/>
                    </a:lnTo>
                    <a:lnTo>
                      <a:pt x="214" y="0"/>
                    </a:lnTo>
                    <a:lnTo>
                      <a:pt x="206" y="0"/>
                    </a:lnTo>
                    <a:lnTo>
                      <a:pt x="206" y="10"/>
                    </a:lnTo>
                    <a:lnTo>
                      <a:pt x="0" y="54"/>
                    </a:lnTo>
                    <a:lnTo>
                      <a:pt x="248" y="64"/>
                    </a:lnTo>
                    <a:lnTo>
                      <a:pt x="240" y="62"/>
                    </a:lnTo>
                    <a:lnTo>
                      <a:pt x="236" y="58"/>
                    </a:lnTo>
                    <a:lnTo>
                      <a:pt x="234" y="52"/>
                    </a:lnTo>
                    <a:lnTo>
                      <a:pt x="232" y="46"/>
                    </a:lnTo>
                    <a:lnTo>
                      <a:pt x="234" y="38"/>
                    </a:lnTo>
                    <a:lnTo>
                      <a:pt x="236" y="30"/>
                    </a:lnTo>
                    <a:lnTo>
                      <a:pt x="240" y="26"/>
                    </a:lnTo>
                    <a:lnTo>
                      <a:pt x="248" y="26"/>
                    </a:lnTo>
                    <a:lnTo>
                      <a:pt x="254" y="26"/>
                    </a:lnTo>
                    <a:lnTo>
                      <a:pt x="260" y="32"/>
                    </a:lnTo>
                    <a:lnTo>
                      <a:pt x="262" y="38"/>
                    </a:lnTo>
                    <a:lnTo>
                      <a:pt x="262" y="44"/>
                    </a:lnTo>
                    <a:lnTo>
                      <a:pt x="260" y="50"/>
                    </a:lnTo>
                    <a:lnTo>
                      <a:pt x="258" y="58"/>
                    </a:lnTo>
                    <a:lnTo>
                      <a:pt x="254" y="62"/>
                    </a:lnTo>
                    <a:lnTo>
                      <a:pt x="248" y="64"/>
                    </a:lnTo>
                    <a:lnTo>
                      <a:pt x="0" y="54"/>
                    </a:lnTo>
                    <a:lnTo>
                      <a:pt x="248" y="18"/>
                    </a:lnTo>
                    <a:lnTo>
                      <a:pt x="238" y="20"/>
                    </a:lnTo>
                    <a:lnTo>
                      <a:pt x="230" y="26"/>
                    </a:lnTo>
                    <a:lnTo>
                      <a:pt x="226" y="34"/>
                    </a:lnTo>
                    <a:lnTo>
                      <a:pt x="224" y="46"/>
                    </a:lnTo>
                    <a:lnTo>
                      <a:pt x="226" y="56"/>
                    </a:lnTo>
                    <a:lnTo>
                      <a:pt x="230" y="64"/>
                    </a:lnTo>
                    <a:lnTo>
                      <a:pt x="238" y="70"/>
                    </a:lnTo>
                    <a:lnTo>
                      <a:pt x="246" y="72"/>
                    </a:lnTo>
                    <a:lnTo>
                      <a:pt x="258" y="70"/>
                    </a:lnTo>
                    <a:lnTo>
                      <a:pt x="262" y="66"/>
                    </a:lnTo>
                    <a:lnTo>
                      <a:pt x="264" y="64"/>
                    </a:lnTo>
                    <a:lnTo>
                      <a:pt x="270" y="54"/>
                    </a:lnTo>
                    <a:lnTo>
                      <a:pt x="270" y="44"/>
                    </a:lnTo>
                    <a:lnTo>
                      <a:pt x="268" y="32"/>
                    </a:lnTo>
                    <a:lnTo>
                      <a:pt x="264" y="24"/>
                    </a:lnTo>
                    <a:lnTo>
                      <a:pt x="256" y="20"/>
                    </a:lnTo>
                    <a:lnTo>
                      <a:pt x="248" y="18"/>
                    </a:lnTo>
                    <a:lnTo>
                      <a:pt x="0" y="54"/>
                    </a:lnTo>
                    <a:lnTo>
                      <a:pt x="280" y="70"/>
                    </a:lnTo>
                    <a:lnTo>
                      <a:pt x="290" y="70"/>
                    </a:lnTo>
                    <a:lnTo>
                      <a:pt x="290" y="44"/>
                    </a:lnTo>
                    <a:lnTo>
                      <a:pt x="290" y="36"/>
                    </a:lnTo>
                    <a:lnTo>
                      <a:pt x="292" y="30"/>
                    </a:lnTo>
                    <a:lnTo>
                      <a:pt x="298" y="26"/>
                    </a:lnTo>
                    <a:lnTo>
                      <a:pt x="304" y="26"/>
                    </a:lnTo>
                    <a:lnTo>
                      <a:pt x="308" y="26"/>
                    </a:lnTo>
                    <a:lnTo>
                      <a:pt x="312" y="30"/>
                    </a:lnTo>
                    <a:lnTo>
                      <a:pt x="314" y="38"/>
                    </a:lnTo>
                    <a:lnTo>
                      <a:pt x="314" y="70"/>
                    </a:lnTo>
                    <a:lnTo>
                      <a:pt x="322" y="70"/>
                    </a:lnTo>
                    <a:lnTo>
                      <a:pt x="322" y="38"/>
                    </a:lnTo>
                    <a:lnTo>
                      <a:pt x="322" y="30"/>
                    </a:lnTo>
                    <a:lnTo>
                      <a:pt x="320" y="26"/>
                    </a:lnTo>
                    <a:lnTo>
                      <a:pt x="318" y="22"/>
                    </a:lnTo>
                    <a:lnTo>
                      <a:pt x="314" y="20"/>
                    </a:lnTo>
                    <a:lnTo>
                      <a:pt x="306" y="18"/>
                    </a:lnTo>
                    <a:lnTo>
                      <a:pt x="296" y="20"/>
                    </a:lnTo>
                    <a:lnTo>
                      <a:pt x="288" y="26"/>
                    </a:lnTo>
                    <a:lnTo>
                      <a:pt x="288" y="20"/>
                    </a:lnTo>
                    <a:lnTo>
                      <a:pt x="280" y="20"/>
                    </a:lnTo>
                    <a:lnTo>
                      <a:pt x="280" y="70"/>
                    </a:lnTo>
                    <a:lnTo>
                      <a:pt x="0" y="54"/>
                    </a:lnTo>
                    <a:lnTo>
                      <a:pt x="362" y="20"/>
                    </a:lnTo>
                    <a:lnTo>
                      <a:pt x="356" y="20"/>
                    </a:lnTo>
                    <a:lnTo>
                      <a:pt x="356" y="26"/>
                    </a:lnTo>
                    <a:lnTo>
                      <a:pt x="362" y="26"/>
                    </a:lnTo>
                    <a:lnTo>
                      <a:pt x="362" y="60"/>
                    </a:lnTo>
                    <a:lnTo>
                      <a:pt x="364" y="64"/>
                    </a:lnTo>
                    <a:lnTo>
                      <a:pt x="364" y="68"/>
                    </a:lnTo>
                    <a:lnTo>
                      <a:pt x="368" y="70"/>
                    </a:lnTo>
                    <a:lnTo>
                      <a:pt x="372" y="70"/>
                    </a:lnTo>
                    <a:lnTo>
                      <a:pt x="376" y="70"/>
                    </a:lnTo>
                    <a:lnTo>
                      <a:pt x="380" y="70"/>
                    </a:lnTo>
                    <a:lnTo>
                      <a:pt x="380" y="62"/>
                    </a:lnTo>
                    <a:lnTo>
                      <a:pt x="378" y="62"/>
                    </a:lnTo>
                    <a:lnTo>
                      <a:pt x="376" y="62"/>
                    </a:lnTo>
                    <a:lnTo>
                      <a:pt x="372" y="62"/>
                    </a:lnTo>
                    <a:lnTo>
                      <a:pt x="370" y="58"/>
                    </a:lnTo>
                    <a:lnTo>
                      <a:pt x="370" y="26"/>
                    </a:lnTo>
                    <a:lnTo>
                      <a:pt x="380" y="26"/>
                    </a:lnTo>
                    <a:lnTo>
                      <a:pt x="380" y="20"/>
                    </a:lnTo>
                    <a:lnTo>
                      <a:pt x="370" y="20"/>
                    </a:lnTo>
                    <a:lnTo>
                      <a:pt x="370" y="6"/>
                    </a:lnTo>
                    <a:lnTo>
                      <a:pt x="362" y="6"/>
                    </a:lnTo>
                    <a:lnTo>
                      <a:pt x="362" y="20"/>
                    </a:lnTo>
                    <a:lnTo>
                      <a:pt x="0" y="54"/>
                    </a:lnTo>
                    <a:lnTo>
                      <a:pt x="388" y="70"/>
                    </a:lnTo>
                    <a:lnTo>
                      <a:pt x="396" y="70"/>
                    </a:lnTo>
                    <a:lnTo>
                      <a:pt x="396" y="40"/>
                    </a:lnTo>
                    <a:lnTo>
                      <a:pt x="396" y="36"/>
                    </a:lnTo>
                    <a:lnTo>
                      <a:pt x="400" y="30"/>
                    </a:lnTo>
                    <a:lnTo>
                      <a:pt x="404" y="28"/>
                    </a:lnTo>
                    <a:lnTo>
                      <a:pt x="410" y="26"/>
                    </a:lnTo>
                    <a:lnTo>
                      <a:pt x="412" y="28"/>
                    </a:lnTo>
                    <a:lnTo>
                      <a:pt x="412" y="18"/>
                    </a:lnTo>
                    <a:lnTo>
                      <a:pt x="410" y="18"/>
                    </a:lnTo>
                    <a:lnTo>
                      <a:pt x="404" y="18"/>
                    </a:lnTo>
                    <a:lnTo>
                      <a:pt x="400" y="22"/>
                    </a:lnTo>
                    <a:lnTo>
                      <a:pt x="396" y="28"/>
                    </a:lnTo>
                    <a:lnTo>
                      <a:pt x="396" y="20"/>
                    </a:lnTo>
                    <a:lnTo>
                      <a:pt x="388" y="20"/>
                    </a:lnTo>
                    <a:lnTo>
                      <a:pt x="388" y="70"/>
                    </a:lnTo>
                    <a:lnTo>
                      <a:pt x="0" y="54"/>
                    </a:lnTo>
                    <a:lnTo>
                      <a:pt x="426" y="56"/>
                    </a:lnTo>
                    <a:lnTo>
                      <a:pt x="426" y="52"/>
                    </a:lnTo>
                    <a:lnTo>
                      <a:pt x="430" y="50"/>
                    </a:lnTo>
                    <a:lnTo>
                      <a:pt x="436" y="48"/>
                    </a:lnTo>
                    <a:lnTo>
                      <a:pt x="442" y="46"/>
                    </a:lnTo>
                    <a:lnTo>
                      <a:pt x="446" y="46"/>
                    </a:lnTo>
                    <a:lnTo>
                      <a:pt x="450" y="44"/>
                    </a:lnTo>
                    <a:lnTo>
                      <a:pt x="450" y="50"/>
                    </a:lnTo>
                    <a:lnTo>
                      <a:pt x="448" y="58"/>
                    </a:lnTo>
                    <a:lnTo>
                      <a:pt x="444" y="62"/>
                    </a:lnTo>
                    <a:lnTo>
                      <a:pt x="434" y="64"/>
                    </a:lnTo>
                    <a:lnTo>
                      <a:pt x="428" y="62"/>
                    </a:lnTo>
                    <a:lnTo>
                      <a:pt x="426" y="60"/>
                    </a:lnTo>
                    <a:lnTo>
                      <a:pt x="426" y="56"/>
                    </a:lnTo>
                    <a:lnTo>
                      <a:pt x="0" y="54"/>
                    </a:lnTo>
                    <a:lnTo>
                      <a:pt x="432" y="40"/>
                    </a:lnTo>
                    <a:lnTo>
                      <a:pt x="426" y="42"/>
                    </a:lnTo>
                    <a:lnTo>
                      <a:pt x="422" y="46"/>
                    </a:lnTo>
                    <a:lnTo>
                      <a:pt x="418" y="50"/>
                    </a:lnTo>
                    <a:lnTo>
                      <a:pt x="418" y="56"/>
                    </a:lnTo>
                    <a:lnTo>
                      <a:pt x="418" y="62"/>
                    </a:lnTo>
                    <a:lnTo>
                      <a:pt x="422" y="66"/>
                    </a:lnTo>
                    <a:lnTo>
                      <a:pt x="426" y="70"/>
                    </a:lnTo>
                    <a:lnTo>
                      <a:pt x="432" y="72"/>
                    </a:lnTo>
                    <a:lnTo>
                      <a:pt x="438" y="70"/>
                    </a:lnTo>
                    <a:lnTo>
                      <a:pt x="444" y="68"/>
                    </a:lnTo>
                    <a:lnTo>
                      <a:pt x="450" y="62"/>
                    </a:lnTo>
                    <a:lnTo>
                      <a:pt x="452" y="68"/>
                    </a:lnTo>
                    <a:lnTo>
                      <a:pt x="454" y="70"/>
                    </a:lnTo>
                    <a:lnTo>
                      <a:pt x="458" y="70"/>
                    </a:lnTo>
                    <a:lnTo>
                      <a:pt x="462" y="70"/>
                    </a:lnTo>
                    <a:lnTo>
                      <a:pt x="464" y="70"/>
                    </a:lnTo>
                    <a:lnTo>
                      <a:pt x="464" y="64"/>
                    </a:lnTo>
                    <a:lnTo>
                      <a:pt x="462" y="64"/>
                    </a:lnTo>
                    <a:lnTo>
                      <a:pt x="460" y="64"/>
                    </a:lnTo>
                    <a:lnTo>
                      <a:pt x="458" y="60"/>
                    </a:lnTo>
                    <a:lnTo>
                      <a:pt x="458" y="32"/>
                    </a:lnTo>
                    <a:lnTo>
                      <a:pt x="458" y="26"/>
                    </a:lnTo>
                    <a:lnTo>
                      <a:pt x="454" y="22"/>
                    </a:lnTo>
                    <a:lnTo>
                      <a:pt x="448" y="18"/>
                    </a:lnTo>
                    <a:lnTo>
                      <a:pt x="440" y="18"/>
                    </a:lnTo>
                    <a:lnTo>
                      <a:pt x="432" y="18"/>
                    </a:lnTo>
                    <a:lnTo>
                      <a:pt x="426" y="22"/>
                    </a:lnTo>
                    <a:lnTo>
                      <a:pt x="422" y="26"/>
                    </a:lnTo>
                    <a:lnTo>
                      <a:pt x="420" y="34"/>
                    </a:lnTo>
                    <a:lnTo>
                      <a:pt x="428" y="34"/>
                    </a:lnTo>
                    <a:lnTo>
                      <a:pt x="430" y="28"/>
                    </a:lnTo>
                    <a:lnTo>
                      <a:pt x="434" y="26"/>
                    </a:lnTo>
                    <a:lnTo>
                      <a:pt x="438" y="26"/>
                    </a:lnTo>
                    <a:lnTo>
                      <a:pt x="444" y="26"/>
                    </a:lnTo>
                    <a:lnTo>
                      <a:pt x="448" y="28"/>
                    </a:lnTo>
                    <a:lnTo>
                      <a:pt x="450" y="30"/>
                    </a:lnTo>
                    <a:lnTo>
                      <a:pt x="450" y="34"/>
                    </a:lnTo>
                    <a:lnTo>
                      <a:pt x="450" y="36"/>
                    </a:lnTo>
                    <a:lnTo>
                      <a:pt x="448" y="38"/>
                    </a:lnTo>
                    <a:lnTo>
                      <a:pt x="446" y="40"/>
                    </a:lnTo>
                    <a:lnTo>
                      <a:pt x="432" y="40"/>
                    </a:lnTo>
                    <a:lnTo>
                      <a:pt x="0" y="54"/>
                    </a:lnTo>
                    <a:lnTo>
                      <a:pt x="482" y="0"/>
                    </a:lnTo>
                    <a:lnTo>
                      <a:pt x="472" y="0"/>
                    </a:lnTo>
                    <a:lnTo>
                      <a:pt x="472" y="10"/>
                    </a:lnTo>
                    <a:lnTo>
                      <a:pt x="482" y="10"/>
                    </a:lnTo>
                    <a:lnTo>
                      <a:pt x="482" y="0"/>
                    </a:lnTo>
                    <a:lnTo>
                      <a:pt x="0" y="54"/>
                    </a:lnTo>
                    <a:lnTo>
                      <a:pt x="464" y="90"/>
                    </a:lnTo>
                    <a:lnTo>
                      <a:pt x="466" y="90"/>
                    </a:lnTo>
                    <a:lnTo>
                      <a:pt x="468" y="90"/>
                    </a:lnTo>
                    <a:lnTo>
                      <a:pt x="476" y="88"/>
                    </a:lnTo>
                    <a:lnTo>
                      <a:pt x="480" y="86"/>
                    </a:lnTo>
                    <a:lnTo>
                      <a:pt x="482" y="76"/>
                    </a:lnTo>
                    <a:lnTo>
                      <a:pt x="482" y="20"/>
                    </a:lnTo>
                    <a:lnTo>
                      <a:pt x="472" y="20"/>
                    </a:lnTo>
                    <a:lnTo>
                      <a:pt x="472" y="76"/>
                    </a:lnTo>
                    <a:lnTo>
                      <a:pt x="472" y="82"/>
                    </a:lnTo>
                    <a:lnTo>
                      <a:pt x="464" y="82"/>
                    </a:lnTo>
                    <a:lnTo>
                      <a:pt x="464" y="90"/>
                    </a:lnTo>
                    <a:lnTo>
                      <a:pt x="0" y="54"/>
                    </a:lnTo>
                    <a:lnTo>
                      <a:pt x="514" y="18"/>
                    </a:lnTo>
                    <a:lnTo>
                      <a:pt x="506" y="20"/>
                    </a:lnTo>
                    <a:lnTo>
                      <a:pt x="498" y="26"/>
                    </a:lnTo>
                    <a:lnTo>
                      <a:pt x="492" y="34"/>
                    </a:lnTo>
                    <a:lnTo>
                      <a:pt x="492" y="46"/>
                    </a:lnTo>
                    <a:lnTo>
                      <a:pt x="492" y="56"/>
                    </a:lnTo>
                    <a:lnTo>
                      <a:pt x="498" y="64"/>
                    </a:lnTo>
                    <a:lnTo>
                      <a:pt x="504" y="70"/>
                    </a:lnTo>
                    <a:lnTo>
                      <a:pt x="514" y="72"/>
                    </a:lnTo>
                    <a:lnTo>
                      <a:pt x="520" y="70"/>
                    </a:lnTo>
                    <a:lnTo>
                      <a:pt x="526" y="68"/>
                    </a:lnTo>
                    <a:lnTo>
                      <a:pt x="530" y="66"/>
                    </a:lnTo>
                    <a:lnTo>
                      <a:pt x="534" y="60"/>
                    </a:lnTo>
                    <a:lnTo>
                      <a:pt x="536" y="54"/>
                    </a:lnTo>
                    <a:lnTo>
                      <a:pt x="528" y="54"/>
                    </a:lnTo>
                    <a:lnTo>
                      <a:pt x="524" y="60"/>
                    </a:lnTo>
                    <a:lnTo>
                      <a:pt x="520" y="62"/>
                    </a:lnTo>
                    <a:lnTo>
                      <a:pt x="514" y="64"/>
                    </a:lnTo>
                    <a:lnTo>
                      <a:pt x="508" y="62"/>
                    </a:lnTo>
                    <a:lnTo>
                      <a:pt x="504" y="60"/>
                    </a:lnTo>
                    <a:lnTo>
                      <a:pt x="502" y="54"/>
                    </a:lnTo>
                    <a:lnTo>
                      <a:pt x="500" y="46"/>
                    </a:lnTo>
                    <a:lnTo>
                      <a:pt x="536" y="46"/>
                    </a:lnTo>
                    <a:lnTo>
                      <a:pt x="536" y="36"/>
                    </a:lnTo>
                    <a:lnTo>
                      <a:pt x="532" y="28"/>
                    </a:lnTo>
                    <a:lnTo>
                      <a:pt x="530" y="24"/>
                    </a:lnTo>
                    <a:lnTo>
                      <a:pt x="526" y="20"/>
                    </a:lnTo>
                    <a:lnTo>
                      <a:pt x="520" y="18"/>
                    </a:lnTo>
                    <a:lnTo>
                      <a:pt x="514" y="18"/>
                    </a:lnTo>
                    <a:lnTo>
                      <a:pt x="0" y="54"/>
                    </a:lnTo>
                    <a:lnTo>
                      <a:pt x="500" y="40"/>
                    </a:lnTo>
                    <a:lnTo>
                      <a:pt x="502" y="34"/>
                    </a:lnTo>
                    <a:lnTo>
                      <a:pt x="504" y="30"/>
                    </a:lnTo>
                    <a:lnTo>
                      <a:pt x="508" y="26"/>
                    </a:lnTo>
                    <a:lnTo>
                      <a:pt x="514" y="26"/>
                    </a:lnTo>
                    <a:lnTo>
                      <a:pt x="522" y="26"/>
                    </a:lnTo>
                    <a:lnTo>
                      <a:pt x="526" y="32"/>
                    </a:lnTo>
                    <a:lnTo>
                      <a:pt x="528" y="40"/>
                    </a:lnTo>
                    <a:lnTo>
                      <a:pt x="500" y="40"/>
                    </a:lnTo>
                    <a:lnTo>
                      <a:pt x="0" y="54"/>
                    </a:lnTo>
                    <a:lnTo>
                      <a:pt x="566" y="18"/>
                    </a:lnTo>
                    <a:lnTo>
                      <a:pt x="558" y="20"/>
                    </a:lnTo>
                    <a:lnTo>
                      <a:pt x="550" y="26"/>
                    </a:lnTo>
                    <a:lnTo>
                      <a:pt x="546" y="34"/>
                    </a:lnTo>
                    <a:lnTo>
                      <a:pt x="544" y="46"/>
                    </a:lnTo>
                    <a:lnTo>
                      <a:pt x="546" y="56"/>
                    </a:lnTo>
                    <a:lnTo>
                      <a:pt x="550" y="64"/>
                    </a:lnTo>
                    <a:lnTo>
                      <a:pt x="556" y="70"/>
                    </a:lnTo>
                    <a:lnTo>
                      <a:pt x="566" y="70"/>
                    </a:lnTo>
                    <a:lnTo>
                      <a:pt x="574" y="70"/>
                    </a:lnTo>
                    <a:lnTo>
                      <a:pt x="580" y="66"/>
                    </a:lnTo>
                    <a:lnTo>
                      <a:pt x="584" y="60"/>
                    </a:lnTo>
                    <a:lnTo>
                      <a:pt x="586" y="52"/>
                    </a:lnTo>
                    <a:lnTo>
                      <a:pt x="578" y="52"/>
                    </a:lnTo>
                    <a:lnTo>
                      <a:pt x="578" y="56"/>
                    </a:lnTo>
                    <a:lnTo>
                      <a:pt x="574" y="60"/>
                    </a:lnTo>
                    <a:lnTo>
                      <a:pt x="570" y="62"/>
                    </a:lnTo>
                    <a:lnTo>
                      <a:pt x="566" y="64"/>
                    </a:lnTo>
                    <a:lnTo>
                      <a:pt x="560" y="62"/>
                    </a:lnTo>
                    <a:lnTo>
                      <a:pt x="556" y="58"/>
                    </a:lnTo>
                    <a:lnTo>
                      <a:pt x="554" y="52"/>
                    </a:lnTo>
                    <a:lnTo>
                      <a:pt x="552" y="46"/>
                    </a:lnTo>
                    <a:lnTo>
                      <a:pt x="554" y="38"/>
                    </a:lnTo>
                    <a:lnTo>
                      <a:pt x="556" y="34"/>
                    </a:lnTo>
                    <a:lnTo>
                      <a:pt x="560" y="28"/>
                    </a:lnTo>
                    <a:lnTo>
                      <a:pt x="566" y="26"/>
                    </a:lnTo>
                    <a:lnTo>
                      <a:pt x="572" y="26"/>
                    </a:lnTo>
                    <a:lnTo>
                      <a:pt x="576" y="28"/>
                    </a:lnTo>
                    <a:lnTo>
                      <a:pt x="578" y="36"/>
                    </a:lnTo>
                    <a:lnTo>
                      <a:pt x="586" y="36"/>
                    </a:lnTo>
                    <a:lnTo>
                      <a:pt x="584" y="28"/>
                    </a:lnTo>
                    <a:lnTo>
                      <a:pt x="580" y="22"/>
                    </a:lnTo>
                    <a:lnTo>
                      <a:pt x="574" y="18"/>
                    </a:lnTo>
                    <a:lnTo>
                      <a:pt x="566" y="18"/>
                    </a:lnTo>
                    <a:lnTo>
                      <a:pt x="0" y="54"/>
                    </a:lnTo>
                    <a:lnTo>
                      <a:pt x="598" y="20"/>
                    </a:lnTo>
                    <a:lnTo>
                      <a:pt x="590" y="20"/>
                    </a:lnTo>
                    <a:lnTo>
                      <a:pt x="590" y="26"/>
                    </a:lnTo>
                    <a:lnTo>
                      <a:pt x="598" y="26"/>
                    </a:lnTo>
                    <a:lnTo>
                      <a:pt x="598" y="60"/>
                    </a:lnTo>
                    <a:lnTo>
                      <a:pt x="598" y="64"/>
                    </a:lnTo>
                    <a:lnTo>
                      <a:pt x="600" y="68"/>
                    </a:lnTo>
                    <a:lnTo>
                      <a:pt x="602" y="70"/>
                    </a:lnTo>
                    <a:lnTo>
                      <a:pt x="608" y="70"/>
                    </a:lnTo>
                    <a:lnTo>
                      <a:pt x="610" y="70"/>
                    </a:lnTo>
                    <a:lnTo>
                      <a:pt x="614" y="70"/>
                    </a:lnTo>
                    <a:lnTo>
                      <a:pt x="614" y="62"/>
                    </a:lnTo>
                    <a:lnTo>
                      <a:pt x="612" y="62"/>
                    </a:lnTo>
                    <a:lnTo>
                      <a:pt x="610" y="62"/>
                    </a:lnTo>
                    <a:lnTo>
                      <a:pt x="608" y="62"/>
                    </a:lnTo>
                    <a:lnTo>
                      <a:pt x="606" y="58"/>
                    </a:lnTo>
                    <a:lnTo>
                      <a:pt x="606" y="26"/>
                    </a:lnTo>
                    <a:lnTo>
                      <a:pt x="614" y="26"/>
                    </a:lnTo>
                    <a:lnTo>
                      <a:pt x="614" y="20"/>
                    </a:lnTo>
                    <a:lnTo>
                      <a:pt x="606" y="20"/>
                    </a:lnTo>
                    <a:lnTo>
                      <a:pt x="606" y="6"/>
                    </a:lnTo>
                    <a:lnTo>
                      <a:pt x="598" y="6"/>
                    </a:lnTo>
                    <a:lnTo>
                      <a:pt x="598" y="20"/>
                    </a:lnTo>
                    <a:lnTo>
                      <a:pt x="0" y="54"/>
                    </a:lnTo>
                    <a:lnTo>
                      <a:pt x="642" y="64"/>
                    </a:lnTo>
                    <a:lnTo>
                      <a:pt x="636" y="62"/>
                    </a:lnTo>
                    <a:lnTo>
                      <a:pt x="630" y="58"/>
                    </a:lnTo>
                    <a:lnTo>
                      <a:pt x="628" y="52"/>
                    </a:lnTo>
                    <a:lnTo>
                      <a:pt x="628" y="46"/>
                    </a:lnTo>
                    <a:lnTo>
                      <a:pt x="628" y="38"/>
                    </a:lnTo>
                    <a:lnTo>
                      <a:pt x="630" y="30"/>
                    </a:lnTo>
                    <a:lnTo>
                      <a:pt x="636" y="26"/>
                    </a:lnTo>
                    <a:lnTo>
                      <a:pt x="642" y="26"/>
                    </a:lnTo>
                    <a:lnTo>
                      <a:pt x="650" y="26"/>
                    </a:lnTo>
                    <a:lnTo>
                      <a:pt x="654" y="32"/>
                    </a:lnTo>
                    <a:lnTo>
                      <a:pt x="656" y="38"/>
                    </a:lnTo>
                    <a:lnTo>
                      <a:pt x="656" y="44"/>
                    </a:lnTo>
                    <a:lnTo>
                      <a:pt x="656" y="50"/>
                    </a:lnTo>
                    <a:lnTo>
                      <a:pt x="654" y="58"/>
                    </a:lnTo>
                    <a:lnTo>
                      <a:pt x="648" y="62"/>
                    </a:lnTo>
                    <a:lnTo>
                      <a:pt x="642" y="64"/>
                    </a:lnTo>
                    <a:lnTo>
                      <a:pt x="0" y="54"/>
                    </a:lnTo>
                    <a:lnTo>
                      <a:pt x="642" y="18"/>
                    </a:lnTo>
                    <a:lnTo>
                      <a:pt x="632" y="20"/>
                    </a:lnTo>
                    <a:lnTo>
                      <a:pt x="624" y="26"/>
                    </a:lnTo>
                    <a:lnTo>
                      <a:pt x="620" y="34"/>
                    </a:lnTo>
                    <a:lnTo>
                      <a:pt x="618" y="46"/>
                    </a:lnTo>
                    <a:lnTo>
                      <a:pt x="620" y="56"/>
                    </a:lnTo>
                    <a:lnTo>
                      <a:pt x="624" y="64"/>
                    </a:lnTo>
                    <a:lnTo>
                      <a:pt x="632" y="70"/>
                    </a:lnTo>
                    <a:lnTo>
                      <a:pt x="640" y="72"/>
                    </a:lnTo>
                    <a:lnTo>
                      <a:pt x="652" y="70"/>
                    </a:lnTo>
                    <a:lnTo>
                      <a:pt x="656" y="66"/>
                    </a:lnTo>
                    <a:lnTo>
                      <a:pt x="660" y="64"/>
                    </a:lnTo>
                    <a:lnTo>
                      <a:pt x="664" y="54"/>
                    </a:lnTo>
                    <a:lnTo>
                      <a:pt x="666" y="44"/>
                    </a:lnTo>
                    <a:lnTo>
                      <a:pt x="664" y="32"/>
                    </a:lnTo>
                    <a:lnTo>
                      <a:pt x="658" y="24"/>
                    </a:lnTo>
                    <a:lnTo>
                      <a:pt x="650" y="20"/>
                    </a:lnTo>
                    <a:lnTo>
                      <a:pt x="642" y="18"/>
                    </a:lnTo>
                    <a:lnTo>
                      <a:pt x="0" y="54"/>
                    </a:lnTo>
                    <a:lnTo>
                      <a:pt x="676" y="70"/>
                    </a:lnTo>
                    <a:lnTo>
                      <a:pt x="684" y="70"/>
                    </a:lnTo>
                    <a:lnTo>
                      <a:pt x="684" y="40"/>
                    </a:lnTo>
                    <a:lnTo>
                      <a:pt x="684" y="36"/>
                    </a:lnTo>
                    <a:lnTo>
                      <a:pt x="688" y="30"/>
                    </a:lnTo>
                    <a:lnTo>
                      <a:pt x="692" y="28"/>
                    </a:lnTo>
                    <a:lnTo>
                      <a:pt x="698" y="26"/>
                    </a:lnTo>
                    <a:lnTo>
                      <a:pt x="700" y="28"/>
                    </a:lnTo>
                    <a:lnTo>
                      <a:pt x="700" y="18"/>
                    </a:lnTo>
                    <a:lnTo>
                      <a:pt x="698" y="18"/>
                    </a:lnTo>
                    <a:lnTo>
                      <a:pt x="692" y="18"/>
                    </a:lnTo>
                    <a:lnTo>
                      <a:pt x="688" y="22"/>
                    </a:lnTo>
                    <a:lnTo>
                      <a:pt x="684" y="28"/>
                    </a:lnTo>
                    <a:lnTo>
                      <a:pt x="684" y="20"/>
                    </a:lnTo>
                    <a:lnTo>
                      <a:pt x="676" y="20"/>
                    </a:lnTo>
                    <a:lnTo>
                      <a:pt x="676" y="70"/>
                    </a:lnTo>
                    <a:lnTo>
                      <a:pt x="0" y="54"/>
                    </a:lnTo>
                    <a:lnTo>
                      <a:pt x="708" y="70"/>
                    </a:lnTo>
                    <a:lnTo>
                      <a:pt x="716" y="70"/>
                    </a:lnTo>
                    <a:lnTo>
                      <a:pt x="716" y="20"/>
                    </a:lnTo>
                    <a:lnTo>
                      <a:pt x="708" y="20"/>
                    </a:lnTo>
                    <a:lnTo>
                      <a:pt x="708" y="70"/>
                    </a:lnTo>
                    <a:lnTo>
                      <a:pt x="0" y="54"/>
                    </a:lnTo>
                    <a:lnTo>
                      <a:pt x="708" y="10"/>
                    </a:lnTo>
                    <a:lnTo>
                      <a:pt x="716" y="10"/>
                    </a:lnTo>
                    <a:lnTo>
                      <a:pt x="716" y="0"/>
                    </a:lnTo>
                    <a:lnTo>
                      <a:pt x="708" y="0"/>
                    </a:lnTo>
                    <a:lnTo>
                      <a:pt x="708" y="10"/>
                    </a:lnTo>
                    <a:lnTo>
                      <a:pt x="0" y="54"/>
                    </a:lnTo>
                    <a:lnTo>
                      <a:pt x="750" y="18"/>
                    </a:lnTo>
                    <a:lnTo>
                      <a:pt x="740" y="20"/>
                    </a:lnTo>
                    <a:lnTo>
                      <a:pt x="732" y="26"/>
                    </a:lnTo>
                    <a:lnTo>
                      <a:pt x="728" y="34"/>
                    </a:lnTo>
                    <a:lnTo>
                      <a:pt x="726" y="46"/>
                    </a:lnTo>
                    <a:lnTo>
                      <a:pt x="728" y="56"/>
                    </a:lnTo>
                    <a:lnTo>
                      <a:pt x="732" y="64"/>
                    </a:lnTo>
                    <a:lnTo>
                      <a:pt x="740" y="70"/>
                    </a:lnTo>
                    <a:lnTo>
                      <a:pt x="748" y="72"/>
                    </a:lnTo>
                    <a:lnTo>
                      <a:pt x="754" y="70"/>
                    </a:lnTo>
                    <a:lnTo>
                      <a:pt x="760" y="68"/>
                    </a:lnTo>
                    <a:lnTo>
                      <a:pt x="764" y="66"/>
                    </a:lnTo>
                    <a:lnTo>
                      <a:pt x="768" y="60"/>
                    </a:lnTo>
                    <a:lnTo>
                      <a:pt x="770" y="54"/>
                    </a:lnTo>
                    <a:lnTo>
                      <a:pt x="762" y="54"/>
                    </a:lnTo>
                    <a:lnTo>
                      <a:pt x="760" y="60"/>
                    </a:lnTo>
                    <a:lnTo>
                      <a:pt x="754" y="62"/>
                    </a:lnTo>
                    <a:lnTo>
                      <a:pt x="748" y="64"/>
                    </a:lnTo>
                    <a:lnTo>
                      <a:pt x="742" y="62"/>
                    </a:lnTo>
                    <a:lnTo>
                      <a:pt x="738" y="60"/>
                    </a:lnTo>
                    <a:lnTo>
                      <a:pt x="736" y="54"/>
                    </a:lnTo>
                    <a:lnTo>
                      <a:pt x="734" y="46"/>
                    </a:lnTo>
                    <a:lnTo>
                      <a:pt x="772" y="46"/>
                    </a:lnTo>
                    <a:lnTo>
                      <a:pt x="770" y="36"/>
                    </a:lnTo>
                    <a:lnTo>
                      <a:pt x="768" y="28"/>
                    </a:lnTo>
                    <a:lnTo>
                      <a:pt x="764" y="24"/>
                    </a:lnTo>
                    <a:lnTo>
                      <a:pt x="760" y="20"/>
                    </a:lnTo>
                    <a:lnTo>
                      <a:pt x="754" y="18"/>
                    </a:lnTo>
                    <a:lnTo>
                      <a:pt x="750" y="18"/>
                    </a:lnTo>
                    <a:lnTo>
                      <a:pt x="0" y="54"/>
                    </a:lnTo>
                    <a:lnTo>
                      <a:pt x="734" y="40"/>
                    </a:lnTo>
                    <a:lnTo>
                      <a:pt x="736" y="34"/>
                    </a:lnTo>
                    <a:lnTo>
                      <a:pt x="740" y="30"/>
                    </a:lnTo>
                    <a:lnTo>
                      <a:pt x="744" y="26"/>
                    </a:lnTo>
                    <a:lnTo>
                      <a:pt x="748" y="26"/>
                    </a:lnTo>
                    <a:lnTo>
                      <a:pt x="756" y="26"/>
                    </a:lnTo>
                    <a:lnTo>
                      <a:pt x="760" y="32"/>
                    </a:lnTo>
                    <a:lnTo>
                      <a:pt x="762" y="40"/>
                    </a:lnTo>
                    <a:lnTo>
                      <a:pt x="734" y="40"/>
                    </a:lnTo>
                    <a:lnTo>
                      <a:pt x="0" y="54"/>
                    </a:lnTo>
                    <a:lnTo>
                      <a:pt x="778" y="54"/>
                    </a:lnTo>
                    <a:lnTo>
                      <a:pt x="780" y="60"/>
                    </a:lnTo>
                    <a:lnTo>
                      <a:pt x="784" y="66"/>
                    </a:lnTo>
                    <a:lnTo>
                      <a:pt x="790" y="70"/>
                    </a:lnTo>
                    <a:lnTo>
                      <a:pt x="800" y="72"/>
                    </a:lnTo>
                    <a:lnTo>
                      <a:pt x="811" y="70"/>
                    </a:lnTo>
                    <a:lnTo>
                      <a:pt x="817" y="66"/>
                    </a:lnTo>
                    <a:lnTo>
                      <a:pt x="821" y="62"/>
                    </a:lnTo>
                    <a:lnTo>
                      <a:pt x="821" y="54"/>
                    </a:lnTo>
                    <a:lnTo>
                      <a:pt x="821" y="48"/>
                    </a:lnTo>
                    <a:lnTo>
                      <a:pt x="817" y="44"/>
                    </a:lnTo>
                    <a:lnTo>
                      <a:pt x="804" y="40"/>
                    </a:lnTo>
                    <a:lnTo>
                      <a:pt x="798" y="40"/>
                    </a:lnTo>
                    <a:lnTo>
                      <a:pt x="792" y="36"/>
                    </a:lnTo>
                    <a:lnTo>
                      <a:pt x="790" y="34"/>
                    </a:lnTo>
                    <a:lnTo>
                      <a:pt x="788" y="32"/>
                    </a:lnTo>
                    <a:lnTo>
                      <a:pt x="790" y="30"/>
                    </a:lnTo>
                    <a:lnTo>
                      <a:pt x="792" y="26"/>
                    </a:lnTo>
                    <a:lnTo>
                      <a:pt x="798" y="26"/>
                    </a:lnTo>
                    <a:lnTo>
                      <a:pt x="804" y="26"/>
                    </a:lnTo>
                    <a:lnTo>
                      <a:pt x="809" y="28"/>
                    </a:lnTo>
                    <a:lnTo>
                      <a:pt x="811" y="34"/>
                    </a:lnTo>
                    <a:lnTo>
                      <a:pt x="819" y="34"/>
                    </a:lnTo>
                    <a:lnTo>
                      <a:pt x="819" y="28"/>
                    </a:lnTo>
                    <a:lnTo>
                      <a:pt x="817" y="24"/>
                    </a:lnTo>
                    <a:lnTo>
                      <a:pt x="811" y="20"/>
                    </a:lnTo>
                    <a:lnTo>
                      <a:pt x="800" y="18"/>
                    </a:lnTo>
                    <a:lnTo>
                      <a:pt x="792" y="18"/>
                    </a:lnTo>
                    <a:lnTo>
                      <a:pt x="786" y="22"/>
                    </a:lnTo>
                    <a:lnTo>
                      <a:pt x="782" y="28"/>
                    </a:lnTo>
                    <a:lnTo>
                      <a:pt x="780" y="34"/>
                    </a:lnTo>
                    <a:lnTo>
                      <a:pt x="782" y="40"/>
                    </a:lnTo>
                    <a:lnTo>
                      <a:pt x="786" y="44"/>
                    </a:lnTo>
                    <a:lnTo>
                      <a:pt x="796" y="46"/>
                    </a:lnTo>
                    <a:lnTo>
                      <a:pt x="802" y="48"/>
                    </a:lnTo>
                    <a:lnTo>
                      <a:pt x="811" y="50"/>
                    </a:lnTo>
                    <a:lnTo>
                      <a:pt x="813" y="52"/>
                    </a:lnTo>
                    <a:lnTo>
                      <a:pt x="813" y="56"/>
                    </a:lnTo>
                    <a:lnTo>
                      <a:pt x="813" y="60"/>
                    </a:lnTo>
                    <a:lnTo>
                      <a:pt x="809" y="62"/>
                    </a:lnTo>
                    <a:lnTo>
                      <a:pt x="800" y="64"/>
                    </a:lnTo>
                    <a:lnTo>
                      <a:pt x="794" y="64"/>
                    </a:lnTo>
                    <a:lnTo>
                      <a:pt x="790" y="60"/>
                    </a:lnTo>
                    <a:lnTo>
                      <a:pt x="788" y="54"/>
                    </a:lnTo>
                    <a:lnTo>
                      <a:pt x="778" y="54"/>
                    </a:lnTo>
                    <a:lnTo>
                      <a:pt x="0" y="54"/>
                    </a:lnTo>
                    <a:close/>
                  </a:path>
                </a:pathLst>
              </a:custGeom>
              <a:solidFill>
                <a:srgbClr val="000000"/>
              </a:solidFill>
              <a:ln w="9525">
                <a:noFill/>
                <a:round/>
                <a:headEnd/>
                <a:tailEnd/>
              </a:ln>
            </p:spPr>
            <p:txBody>
              <a:bodyPr/>
              <a:lstStyle/>
              <a:p>
                <a:endParaRPr lang="en-US"/>
              </a:p>
            </p:txBody>
          </p:sp>
          <p:sp>
            <p:nvSpPr>
              <p:cNvPr id="58766" name="Line 398"/>
              <p:cNvSpPr>
                <a:spLocks noChangeShapeType="1"/>
              </p:cNvSpPr>
              <p:nvPr/>
            </p:nvSpPr>
            <p:spPr bwMode="auto">
              <a:xfrm flipH="1">
                <a:off x="2650" y="1884"/>
                <a:ext cx="26" cy="1"/>
              </a:xfrm>
              <a:prstGeom prst="line">
                <a:avLst/>
              </a:prstGeom>
              <a:noFill/>
              <a:ln w="12700">
                <a:solidFill>
                  <a:srgbClr val="000000"/>
                </a:solidFill>
                <a:round/>
                <a:headEnd/>
                <a:tailEnd/>
              </a:ln>
            </p:spPr>
            <p:txBody>
              <a:bodyPr/>
              <a:lstStyle/>
              <a:p>
                <a:endParaRPr lang="en-US"/>
              </a:p>
            </p:txBody>
          </p:sp>
          <p:sp>
            <p:nvSpPr>
              <p:cNvPr id="58767" name="Line 399"/>
              <p:cNvSpPr>
                <a:spLocks noChangeShapeType="1"/>
              </p:cNvSpPr>
              <p:nvPr/>
            </p:nvSpPr>
            <p:spPr bwMode="auto">
              <a:xfrm flipV="1">
                <a:off x="2694" y="1880"/>
                <a:ext cx="1" cy="8"/>
              </a:xfrm>
              <a:prstGeom prst="line">
                <a:avLst/>
              </a:prstGeom>
              <a:noFill/>
              <a:ln w="12700">
                <a:solidFill>
                  <a:srgbClr val="000000"/>
                </a:solidFill>
                <a:round/>
                <a:headEnd/>
                <a:tailEnd/>
              </a:ln>
            </p:spPr>
            <p:txBody>
              <a:bodyPr/>
              <a:lstStyle/>
              <a:p>
                <a:endParaRPr lang="en-US"/>
              </a:p>
            </p:txBody>
          </p:sp>
          <p:sp>
            <p:nvSpPr>
              <p:cNvPr id="58768" name="Line 400"/>
              <p:cNvSpPr>
                <a:spLocks noChangeShapeType="1"/>
              </p:cNvSpPr>
              <p:nvPr/>
            </p:nvSpPr>
            <p:spPr bwMode="auto">
              <a:xfrm flipH="1">
                <a:off x="2716" y="1884"/>
                <a:ext cx="24" cy="1"/>
              </a:xfrm>
              <a:prstGeom prst="line">
                <a:avLst/>
              </a:prstGeom>
              <a:noFill/>
              <a:ln w="12700">
                <a:solidFill>
                  <a:srgbClr val="000000"/>
                </a:solidFill>
                <a:round/>
                <a:headEnd/>
                <a:tailEnd/>
              </a:ln>
            </p:spPr>
            <p:txBody>
              <a:bodyPr/>
              <a:lstStyle/>
              <a:p>
                <a:endParaRPr lang="en-US"/>
              </a:p>
            </p:txBody>
          </p:sp>
          <p:sp>
            <p:nvSpPr>
              <p:cNvPr id="58769" name="Line 401"/>
              <p:cNvSpPr>
                <a:spLocks noChangeShapeType="1"/>
              </p:cNvSpPr>
              <p:nvPr/>
            </p:nvSpPr>
            <p:spPr bwMode="auto">
              <a:xfrm flipV="1">
                <a:off x="2762" y="1880"/>
                <a:ext cx="1" cy="8"/>
              </a:xfrm>
              <a:prstGeom prst="line">
                <a:avLst/>
              </a:prstGeom>
              <a:noFill/>
              <a:ln w="12700">
                <a:solidFill>
                  <a:srgbClr val="000000"/>
                </a:solidFill>
                <a:round/>
                <a:headEnd/>
                <a:tailEnd/>
              </a:ln>
            </p:spPr>
            <p:txBody>
              <a:bodyPr/>
              <a:lstStyle/>
              <a:p>
                <a:endParaRPr lang="en-US"/>
              </a:p>
            </p:txBody>
          </p:sp>
          <p:sp>
            <p:nvSpPr>
              <p:cNvPr id="58770" name="Line 402"/>
              <p:cNvSpPr>
                <a:spLocks noChangeShapeType="1"/>
              </p:cNvSpPr>
              <p:nvPr/>
            </p:nvSpPr>
            <p:spPr bwMode="auto">
              <a:xfrm flipH="1">
                <a:off x="2784" y="1884"/>
                <a:ext cx="22" cy="1"/>
              </a:xfrm>
              <a:prstGeom prst="line">
                <a:avLst/>
              </a:prstGeom>
              <a:noFill/>
              <a:ln w="12700">
                <a:solidFill>
                  <a:srgbClr val="000000"/>
                </a:solidFill>
                <a:round/>
                <a:headEnd/>
                <a:tailEnd/>
              </a:ln>
            </p:spPr>
            <p:txBody>
              <a:bodyPr/>
              <a:lstStyle/>
              <a:p>
                <a:endParaRPr lang="en-US"/>
              </a:p>
            </p:txBody>
          </p:sp>
          <p:sp>
            <p:nvSpPr>
              <p:cNvPr id="58771" name="Freeform 403"/>
              <p:cNvSpPr>
                <a:spLocks/>
              </p:cNvSpPr>
              <p:nvPr/>
            </p:nvSpPr>
            <p:spPr bwMode="auto">
              <a:xfrm>
                <a:off x="2864" y="1836"/>
                <a:ext cx="823" cy="72"/>
              </a:xfrm>
              <a:custGeom>
                <a:avLst/>
                <a:gdLst/>
                <a:ahLst/>
                <a:cxnLst>
                  <a:cxn ang="0">
                    <a:pos x="42" y="54"/>
                  </a:cxn>
                  <a:cxn ang="0">
                    <a:pos x="12" y="26"/>
                  </a:cxn>
                  <a:cxn ang="0">
                    <a:pos x="20" y="18"/>
                  </a:cxn>
                  <a:cxn ang="0">
                    <a:pos x="30" y="50"/>
                  </a:cxn>
                  <a:cxn ang="0">
                    <a:pos x="2" y="54"/>
                  </a:cxn>
                  <a:cxn ang="0">
                    <a:pos x="58" y="70"/>
                  </a:cxn>
                  <a:cxn ang="0">
                    <a:pos x="62" y="26"/>
                  </a:cxn>
                  <a:cxn ang="0">
                    <a:pos x="86" y="52"/>
                  </a:cxn>
                  <a:cxn ang="0">
                    <a:pos x="94" y="64"/>
                  </a:cxn>
                  <a:cxn ang="0">
                    <a:pos x="76" y="56"/>
                  </a:cxn>
                  <a:cxn ang="0">
                    <a:pos x="114" y="70"/>
                  </a:cxn>
                  <a:cxn ang="0">
                    <a:pos x="118" y="32"/>
                  </a:cxn>
                  <a:cxn ang="0">
                    <a:pos x="86" y="34"/>
                  </a:cxn>
                  <a:cxn ang="0">
                    <a:pos x="108" y="38"/>
                  </a:cxn>
                  <a:cxn ang="0">
                    <a:pos x="154" y="72"/>
                  </a:cxn>
                  <a:cxn ang="0">
                    <a:pos x="146" y="20"/>
                  </a:cxn>
                  <a:cxn ang="0">
                    <a:pos x="140" y="56"/>
                  </a:cxn>
                  <a:cxn ang="0">
                    <a:pos x="166" y="44"/>
                  </a:cxn>
                  <a:cxn ang="0">
                    <a:pos x="186" y="0"/>
                  </a:cxn>
                  <a:cxn ang="0">
                    <a:pos x="210" y="64"/>
                  </a:cxn>
                  <a:cxn ang="0">
                    <a:pos x="236" y="60"/>
                  </a:cxn>
                  <a:cxn ang="0">
                    <a:pos x="244" y="28"/>
                  </a:cxn>
                  <a:cxn ang="0">
                    <a:pos x="220" y="26"/>
                  </a:cxn>
                  <a:cxn ang="0">
                    <a:pos x="294" y="42"/>
                  </a:cxn>
                  <a:cxn ang="0">
                    <a:pos x="324" y="70"/>
                  </a:cxn>
                  <a:cxn ang="0">
                    <a:pos x="346" y="70"/>
                  </a:cxn>
                  <a:cxn ang="0">
                    <a:pos x="322" y="26"/>
                  </a:cxn>
                  <a:cxn ang="0">
                    <a:pos x="286" y="70"/>
                  </a:cxn>
                  <a:cxn ang="0">
                    <a:pos x="398" y="50"/>
                  </a:cxn>
                  <a:cxn ang="0">
                    <a:pos x="374" y="42"/>
                  </a:cxn>
                  <a:cxn ang="0">
                    <a:pos x="390" y="68"/>
                  </a:cxn>
                  <a:cxn ang="0">
                    <a:pos x="408" y="64"/>
                  </a:cxn>
                  <a:cxn ang="0">
                    <a:pos x="372" y="22"/>
                  </a:cxn>
                  <a:cxn ang="0">
                    <a:pos x="396" y="30"/>
                  </a:cxn>
                  <a:cxn ang="0">
                    <a:pos x="428" y="44"/>
                  </a:cxn>
                  <a:cxn ang="0">
                    <a:pos x="460" y="70"/>
                  </a:cxn>
                  <a:cxn ang="0">
                    <a:pos x="428" y="20"/>
                  </a:cxn>
                  <a:cxn ang="0">
                    <a:pos x="0" y="54"/>
                  </a:cxn>
                  <a:cxn ang="0">
                    <a:pos x="490" y="20"/>
                  </a:cxn>
                  <a:cxn ang="0">
                    <a:pos x="506" y="10"/>
                  </a:cxn>
                  <a:cxn ang="0">
                    <a:pos x="0" y="54"/>
                  </a:cxn>
                  <a:cxn ang="0">
                    <a:pos x="540" y="26"/>
                  </a:cxn>
                  <a:cxn ang="0">
                    <a:pos x="0" y="54"/>
                  </a:cxn>
                  <a:cxn ang="0">
                    <a:pos x="540" y="72"/>
                  </a:cxn>
                  <a:cxn ang="0">
                    <a:pos x="540" y="18"/>
                  </a:cxn>
                  <a:cxn ang="0">
                    <a:pos x="602" y="36"/>
                  </a:cxn>
                  <a:cxn ang="0">
                    <a:pos x="624" y="58"/>
                  </a:cxn>
                  <a:cxn ang="0">
                    <a:pos x="604" y="20"/>
                  </a:cxn>
                  <a:cxn ang="0">
                    <a:pos x="626" y="66"/>
                  </a:cxn>
                  <a:cxn ang="0">
                    <a:pos x="614" y="18"/>
                  </a:cxn>
                  <a:cxn ang="0">
                    <a:pos x="688" y="26"/>
                  </a:cxn>
                  <a:cxn ang="0">
                    <a:pos x="696" y="64"/>
                  </a:cxn>
                  <a:cxn ang="0">
                    <a:pos x="686" y="70"/>
                  </a:cxn>
                  <a:cxn ang="0">
                    <a:pos x="704" y="20"/>
                  </a:cxn>
                  <a:cxn ang="0">
                    <a:pos x="740" y="70"/>
                  </a:cxn>
                  <a:cxn ang="0">
                    <a:pos x="748" y="8"/>
                  </a:cxn>
                  <a:cxn ang="0">
                    <a:pos x="794" y="70"/>
                  </a:cxn>
                </a:cxnLst>
                <a:rect l="0" t="0" r="r" b="b"/>
                <a:pathLst>
                  <a:path w="823" h="72">
                    <a:moveTo>
                      <a:pt x="0" y="54"/>
                    </a:moveTo>
                    <a:lnTo>
                      <a:pt x="2" y="60"/>
                    </a:lnTo>
                    <a:lnTo>
                      <a:pt x="6" y="66"/>
                    </a:lnTo>
                    <a:lnTo>
                      <a:pt x="12" y="70"/>
                    </a:lnTo>
                    <a:lnTo>
                      <a:pt x="22" y="72"/>
                    </a:lnTo>
                    <a:lnTo>
                      <a:pt x="30" y="70"/>
                    </a:lnTo>
                    <a:lnTo>
                      <a:pt x="38" y="66"/>
                    </a:lnTo>
                    <a:lnTo>
                      <a:pt x="40" y="62"/>
                    </a:lnTo>
                    <a:lnTo>
                      <a:pt x="42" y="54"/>
                    </a:lnTo>
                    <a:lnTo>
                      <a:pt x="40" y="48"/>
                    </a:lnTo>
                    <a:lnTo>
                      <a:pt x="38" y="44"/>
                    </a:lnTo>
                    <a:lnTo>
                      <a:pt x="24" y="40"/>
                    </a:lnTo>
                    <a:lnTo>
                      <a:pt x="20" y="40"/>
                    </a:lnTo>
                    <a:lnTo>
                      <a:pt x="14" y="36"/>
                    </a:lnTo>
                    <a:lnTo>
                      <a:pt x="12" y="34"/>
                    </a:lnTo>
                    <a:lnTo>
                      <a:pt x="10" y="32"/>
                    </a:lnTo>
                    <a:lnTo>
                      <a:pt x="12" y="30"/>
                    </a:lnTo>
                    <a:lnTo>
                      <a:pt x="12" y="26"/>
                    </a:lnTo>
                    <a:lnTo>
                      <a:pt x="20" y="26"/>
                    </a:lnTo>
                    <a:lnTo>
                      <a:pt x="26" y="26"/>
                    </a:lnTo>
                    <a:lnTo>
                      <a:pt x="30" y="28"/>
                    </a:lnTo>
                    <a:lnTo>
                      <a:pt x="32" y="34"/>
                    </a:lnTo>
                    <a:lnTo>
                      <a:pt x="40" y="34"/>
                    </a:lnTo>
                    <a:lnTo>
                      <a:pt x="40" y="28"/>
                    </a:lnTo>
                    <a:lnTo>
                      <a:pt x="38" y="24"/>
                    </a:lnTo>
                    <a:lnTo>
                      <a:pt x="30" y="20"/>
                    </a:lnTo>
                    <a:lnTo>
                      <a:pt x="20" y="18"/>
                    </a:lnTo>
                    <a:lnTo>
                      <a:pt x="14" y="18"/>
                    </a:lnTo>
                    <a:lnTo>
                      <a:pt x="8" y="22"/>
                    </a:lnTo>
                    <a:lnTo>
                      <a:pt x="4" y="28"/>
                    </a:lnTo>
                    <a:lnTo>
                      <a:pt x="2" y="34"/>
                    </a:lnTo>
                    <a:lnTo>
                      <a:pt x="4" y="40"/>
                    </a:lnTo>
                    <a:lnTo>
                      <a:pt x="8" y="44"/>
                    </a:lnTo>
                    <a:lnTo>
                      <a:pt x="16" y="46"/>
                    </a:lnTo>
                    <a:lnTo>
                      <a:pt x="24" y="48"/>
                    </a:lnTo>
                    <a:lnTo>
                      <a:pt x="30" y="50"/>
                    </a:lnTo>
                    <a:lnTo>
                      <a:pt x="34" y="52"/>
                    </a:lnTo>
                    <a:lnTo>
                      <a:pt x="34" y="56"/>
                    </a:lnTo>
                    <a:lnTo>
                      <a:pt x="32" y="60"/>
                    </a:lnTo>
                    <a:lnTo>
                      <a:pt x="30" y="62"/>
                    </a:lnTo>
                    <a:lnTo>
                      <a:pt x="22" y="64"/>
                    </a:lnTo>
                    <a:lnTo>
                      <a:pt x="16" y="64"/>
                    </a:lnTo>
                    <a:lnTo>
                      <a:pt x="10" y="60"/>
                    </a:lnTo>
                    <a:lnTo>
                      <a:pt x="8" y="54"/>
                    </a:lnTo>
                    <a:lnTo>
                      <a:pt x="2" y="54"/>
                    </a:lnTo>
                    <a:lnTo>
                      <a:pt x="0" y="54"/>
                    </a:lnTo>
                    <a:lnTo>
                      <a:pt x="54" y="20"/>
                    </a:lnTo>
                    <a:lnTo>
                      <a:pt x="46" y="20"/>
                    </a:lnTo>
                    <a:lnTo>
                      <a:pt x="46" y="26"/>
                    </a:lnTo>
                    <a:lnTo>
                      <a:pt x="54" y="26"/>
                    </a:lnTo>
                    <a:lnTo>
                      <a:pt x="54" y="60"/>
                    </a:lnTo>
                    <a:lnTo>
                      <a:pt x="54" y="64"/>
                    </a:lnTo>
                    <a:lnTo>
                      <a:pt x="56" y="68"/>
                    </a:lnTo>
                    <a:lnTo>
                      <a:pt x="58" y="70"/>
                    </a:lnTo>
                    <a:lnTo>
                      <a:pt x="64" y="70"/>
                    </a:lnTo>
                    <a:lnTo>
                      <a:pt x="66" y="70"/>
                    </a:lnTo>
                    <a:lnTo>
                      <a:pt x="70" y="70"/>
                    </a:lnTo>
                    <a:lnTo>
                      <a:pt x="70" y="62"/>
                    </a:lnTo>
                    <a:lnTo>
                      <a:pt x="68" y="62"/>
                    </a:lnTo>
                    <a:lnTo>
                      <a:pt x="66" y="62"/>
                    </a:lnTo>
                    <a:lnTo>
                      <a:pt x="64" y="62"/>
                    </a:lnTo>
                    <a:lnTo>
                      <a:pt x="62" y="58"/>
                    </a:lnTo>
                    <a:lnTo>
                      <a:pt x="62" y="26"/>
                    </a:lnTo>
                    <a:lnTo>
                      <a:pt x="70" y="26"/>
                    </a:lnTo>
                    <a:lnTo>
                      <a:pt x="70" y="20"/>
                    </a:lnTo>
                    <a:lnTo>
                      <a:pt x="62" y="20"/>
                    </a:lnTo>
                    <a:lnTo>
                      <a:pt x="62" y="6"/>
                    </a:lnTo>
                    <a:lnTo>
                      <a:pt x="54" y="6"/>
                    </a:lnTo>
                    <a:lnTo>
                      <a:pt x="54" y="20"/>
                    </a:lnTo>
                    <a:lnTo>
                      <a:pt x="0" y="54"/>
                    </a:lnTo>
                    <a:lnTo>
                      <a:pt x="84" y="56"/>
                    </a:lnTo>
                    <a:lnTo>
                      <a:pt x="86" y="52"/>
                    </a:lnTo>
                    <a:lnTo>
                      <a:pt x="88" y="50"/>
                    </a:lnTo>
                    <a:lnTo>
                      <a:pt x="96" y="48"/>
                    </a:lnTo>
                    <a:lnTo>
                      <a:pt x="100" y="46"/>
                    </a:lnTo>
                    <a:lnTo>
                      <a:pt x="106" y="46"/>
                    </a:lnTo>
                    <a:lnTo>
                      <a:pt x="110" y="44"/>
                    </a:lnTo>
                    <a:lnTo>
                      <a:pt x="110" y="50"/>
                    </a:lnTo>
                    <a:lnTo>
                      <a:pt x="108" y="58"/>
                    </a:lnTo>
                    <a:lnTo>
                      <a:pt x="102" y="62"/>
                    </a:lnTo>
                    <a:lnTo>
                      <a:pt x="94" y="64"/>
                    </a:lnTo>
                    <a:lnTo>
                      <a:pt x="88" y="62"/>
                    </a:lnTo>
                    <a:lnTo>
                      <a:pt x="86" y="60"/>
                    </a:lnTo>
                    <a:lnTo>
                      <a:pt x="84" y="56"/>
                    </a:lnTo>
                    <a:lnTo>
                      <a:pt x="0" y="54"/>
                    </a:lnTo>
                    <a:lnTo>
                      <a:pt x="92" y="40"/>
                    </a:lnTo>
                    <a:lnTo>
                      <a:pt x="86" y="42"/>
                    </a:lnTo>
                    <a:lnTo>
                      <a:pt x="80" y="46"/>
                    </a:lnTo>
                    <a:lnTo>
                      <a:pt x="76" y="50"/>
                    </a:lnTo>
                    <a:lnTo>
                      <a:pt x="76" y="56"/>
                    </a:lnTo>
                    <a:lnTo>
                      <a:pt x="76" y="62"/>
                    </a:lnTo>
                    <a:lnTo>
                      <a:pt x="80" y="66"/>
                    </a:lnTo>
                    <a:lnTo>
                      <a:pt x="86" y="70"/>
                    </a:lnTo>
                    <a:lnTo>
                      <a:pt x="92" y="72"/>
                    </a:lnTo>
                    <a:lnTo>
                      <a:pt x="98" y="70"/>
                    </a:lnTo>
                    <a:lnTo>
                      <a:pt x="102" y="68"/>
                    </a:lnTo>
                    <a:lnTo>
                      <a:pt x="110" y="62"/>
                    </a:lnTo>
                    <a:lnTo>
                      <a:pt x="112" y="68"/>
                    </a:lnTo>
                    <a:lnTo>
                      <a:pt x="114" y="70"/>
                    </a:lnTo>
                    <a:lnTo>
                      <a:pt x="118" y="70"/>
                    </a:lnTo>
                    <a:lnTo>
                      <a:pt x="120" y="70"/>
                    </a:lnTo>
                    <a:lnTo>
                      <a:pt x="124" y="70"/>
                    </a:lnTo>
                    <a:lnTo>
                      <a:pt x="124" y="64"/>
                    </a:lnTo>
                    <a:lnTo>
                      <a:pt x="122" y="64"/>
                    </a:lnTo>
                    <a:lnTo>
                      <a:pt x="120" y="64"/>
                    </a:lnTo>
                    <a:lnTo>
                      <a:pt x="118" y="64"/>
                    </a:lnTo>
                    <a:lnTo>
                      <a:pt x="118" y="60"/>
                    </a:lnTo>
                    <a:lnTo>
                      <a:pt x="118" y="32"/>
                    </a:lnTo>
                    <a:lnTo>
                      <a:pt x="116" y="26"/>
                    </a:lnTo>
                    <a:lnTo>
                      <a:pt x="112" y="22"/>
                    </a:lnTo>
                    <a:lnTo>
                      <a:pt x="106" y="18"/>
                    </a:lnTo>
                    <a:lnTo>
                      <a:pt x="98" y="18"/>
                    </a:lnTo>
                    <a:lnTo>
                      <a:pt x="90" y="18"/>
                    </a:lnTo>
                    <a:lnTo>
                      <a:pt x="84" y="22"/>
                    </a:lnTo>
                    <a:lnTo>
                      <a:pt x="80" y="26"/>
                    </a:lnTo>
                    <a:lnTo>
                      <a:pt x="78" y="34"/>
                    </a:lnTo>
                    <a:lnTo>
                      <a:pt x="86" y="34"/>
                    </a:lnTo>
                    <a:lnTo>
                      <a:pt x="88" y="28"/>
                    </a:lnTo>
                    <a:lnTo>
                      <a:pt x="92" y="26"/>
                    </a:lnTo>
                    <a:lnTo>
                      <a:pt x="98" y="26"/>
                    </a:lnTo>
                    <a:lnTo>
                      <a:pt x="102" y="26"/>
                    </a:lnTo>
                    <a:lnTo>
                      <a:pt x="106" y="28"/>
                    </a:lnTo>
                    <a:lnTo>
                      <a:pt x="108" y="30"/>
                    </a:lnTo>
                    <a:lnTo>
                      <a:pt x="110" y="34"/>
                    </a:lnTo>
                    <a:lnTo>
                      <a:pt x="108" y="36"/>
                    </a:lnTo>
                    <a:lnTo>
                      <a:pt x="108" y="38"/>
                    </a:lnTo>
                    <a:lnTo>
                      <a:pt x="104" y="40"/>
                    </a:lnTo>
                    <a:lnTo>
                      <a:pt x="92" y="40"/>
                    </a:lnTo>
                    <a:lnTo>
                      <a:pt x="0" y="54"/>
                    </a:lnTo>
                    <a:lnTo>
                      <a:pt x="130" y="70"/>
                    </a:lnTo>
                    <a:lnTo>
                      <a:pt x="138" y="70"/>
                    </a:lnTo>
                    <a:lnTo>
                      <a:pt x="138" y="64"/>
                    </a:lnTo>
                    <a:lnTo>
                      <a:pt x="144" y="68"/>
                    </a:lnTo>
                    <a:lnTo>
                      <a:pt x="148" y="70"/>
                    </a:lnTo>
                    <a:lnTo>
                      <a:pt x="154" y="72"/>
                    </a:lnTo>
                    <a:lnTo>
                      <a:pt x="162" y="70"/>
                    </a:lnTo>
                    <a:lnTo>
                      <a:pt x="170" y="64"/>
                    </a:lnTo>
                    <a:lnTo>
                      <a:pt x="174" y="54"/>
                    </a:lnTo>
                    <a:lnTo>
                      <a:pt x="174" y="44"/>
                    </a:lnTo>
                    <a:lnTo>
                      <a:pt x="174" y="32"/>
                    </a:lnTo>
                    <a:lnTo>
                      <a:pt x="170" y="24"/>
                    </a:lnTo>
                    <a:lnTo>
                      <a:pt x="162" y="20"/>
                    </a:lnTo>
                    <a:lnTo>
                      <a:pt x="154" y="18"/>
                    </a:lnTo>
                    <a:lnTo>
                      <a:pt x="146" y="20"/>
                    </a:lnTo>
                    <a:lnTo>
                      <a:pt x="138" y="26"/>
                    </a:lnTo>
                    <a:lnTo>
                      <a:pt x="138" y="0"/>
                    </a:lnTo>
                    <a:lnTo>
                      <a:pt x="130" y="0"/>
                    </a:lnTo>
                    <a:lnTo>
                      <a:pt x="130" y="70"/>
                    </a:lnTo>
                    <a:lnTo>
                      <a:pt x="0" y="54"/>
                    </a:lnTo>
                    <a:lnTo>
                      <a:pt x="152" y="64"/>
                    </a:lnTo>
                    <a:lnTo>
                      <a:pt x="144" y="62"/>
                    </a:lnTo>
                    <a:lnTo>
                      <a:pt x="142" y="58"/>
                    </a:lnTo>
                    <a:lnTo>
                      <a:pt x="140" y="56"/>
                    </a:lnTo>
                    <a:lnTo>
                      <a:pt x="138" y="44"/>
                    </a:lnTo>
                    <a:lnTo>
                      <a:pt x="140" y="36"/>
                    </a:lnTo>
                    <a:lnTo>
                      <a:pt x="142" y="30"/>
                    </a:lnTo>
                    <a:lnTo>
                      <a:pt x="148" y="26"/>
                    </a:lnTo>
                    <a:lnTo>
                      <a:pt x="152" y="26"/>
                    </a:lnTo>
                    <a:lnTo>
                      <a:pt x="158" y="26"/>
                    </a:lnTo>
                    <a:lnTo>
                      <a:pt x="162" y="30"/>
                    </a:lnTo>
                    <a:lnTo>
                      <a:pt x="166" y="36"/>
                    </a:lnTo>
                    <a:lnTo>
                      <a:pt x="166" y="44"/>
                    </a:lnTo>
                    <a:lnTo>
                      <a:pt x="166" y="52"/>
                    </a:lnTo>
                    <a:lnTo>
                      <a:pt x="162" y="58"/>
                    </a:lnTo>
                    <a:lnTo>
                      <a:pt x="158" y="62"/>
                    </a:lnTo>
                    <a:lnTo>
                      <a:pt x="152" y="64"/>
                    </a:lnTo>
                    <a:lnTo>
                      <a:pt x="0" y="54"/>
                    </a:lnTo>
                    <a:lnTo>
                      <a:pt x="186" y="70"/>
                    </a:lnTo>
                    <a:lnTo>
                      <a:pt x="194" y="70"/>
                    </a:lnTo>
                    <a:lnTo>
                      <a:pt x="194" y="0"/>
                    </a:lnTo>
                    <a:lnTo>
                      <a:pt x="186" y="0"/>
                    </a:lnTo>
                    <a:lnTo>
                      <a:pt x="186" y="70"/>
                    </a:lnTo>
                    <a:lnTo>
                      <a:pt x="0" y="54"/>
                    </a:lnTo>
                    <a:lnTo>
                      <a:pt x="226" y="18"/>
                    </a:lnTo>
                    <a:lnTo>
                      <a:pt x="218" y="20"/>
                    </a:lnTo>
                    <a:lnTo>
                      <a:pt x="210" y="26"/>
                    </a:lnTo>
                    <a:lnTo>
                      <a:pt x="204" y="34"/>
                    </a:lnTo>
                    <a:lnTo>
                      <a:pt x="204" y="46"/>
                    </a:lnTo>
                    <a:lnTo>
                      <a:pt x="204" y="56"/>
                    </a:lnTo>
                    <a:lnTo>
                      <a:pt x="210" y="64"/>
                    </a:lnTo>
                    <a:lnTo>
                      <a:pt x="216" y="70"/>
                    </a:lnTo>
                    <a:lnTo>
                      <a:pt x="226" y="72"/>
                    </a:lnTo>
                    <a:lnTo>
                      <a:pt x="232" y="70"/>
                    </a:lnTo>
                    <a:lnTo>
                      <a:pt x="238" y="68"/>
                    </a:lnTo>
                    <a:lnTo>
                      <a:pt x="242" y="66"/>
                    </a:lnTo>
                    <a:lnTo>
                      <a:pt x="246" y="60"/>
                    </a:lnTo>
                    <a:lnTo>
                      <a:pt x="248" y="54"/>
                    </a:lnTo>
                    <a:lnTo>
                      <a:pt x="240" y="54"/>
                    </a:lnTo>
                    <a:lnTo>
                      <a:pt x="236" y="60"/>
                    </a:lnTo>
                    <a:lnTo>
                      <a:pt x="232" y="62"/>
                    </a:lnTo>
                    <a:lnTo>
                      <a:pt x="226" y="64"/>
                    </a:lnTo>
                    <a:lnTo>
                      <a:pt x="220" y="62"/>
                    </a:lnTo>
                    <a:lnTo>
                      <a:pt x="216" y="60"/>
                    </a:lnTo>
                    <a:lnTo>
                      <a:pt x="214" y="54"/>
                    </a:lnTo>
                    <a:lnTo>
                      <a:pt x="212" y="46"/>
                    </a:lnTo>
                    <a:lnTo>
                      <a:pt x="248" y="46"/>
                    </a:lnTo>
                    <a:lnTo>
                      <a:pt x="248" y="36"/>
                    </a:lnTo>
                    <a:lnTo>
                      <a:pt x="244" y="28"/>
                    </a:lnTo>
                    <a:lnTo>
                      <a:pt x="242" y="24"/>
                    </a:lnTo>
                    <a:lnTo>
                      <a:pt x="238" y="20"/>
                    </a:lnTo>
                    <a:lnTo>
                      <a:pt x="232" y="18"/>
                    </a:lnTo>
                    <a:lnTo>
                      <a:pt x="226" y="18"/>
                    </a:lnTo>
                    <a:lnTo>
                      <a:pt x="0" y="54"/>
                    </a:lnTo>
                    <a:lnTo>
                      <a:pt x="212" y="40"/>
                    </a:lnTo>
                    <a:lnTo>
                      <a:pt x="214" y="34"/>
                    </a:lnTo>
                    <a:lnTo>
                      <a:pt x="216" y="30"/>
                    </a:lnTo>
                    <a:lnTo>
                      <a:pt x="220" y="26"/>
                    </a:lnTo>
                    <a:lnTo>
                      <a:pt x="226" y="26"/>
                    </a:lnTo>
                    <a:lnTo>
                      <a:pt x="234" y="26"/>
                    </a:lnTo>
                    <a:lnTo>
                      <a:pt x="238" y="32"/>
                    </a:lnTo>
                    <a:lnTo>
                      <a:pt x="240" y="40"/>
                    </a:lnTo>
                    <a:lnTo>
                      <a:pt x="212" y="40"/>
                    </a:lnTo>
                    <a:lnTo>
                      <a:pt x="0" y="54"/>
                    </a:lnTo>
                    <a:lnTo>
                      <a:pt x="286" y="70"/>
                    </a:lnTo>
                    <a:lnTo>
                      <a:pt x="294" y="70"/>
                    </a:lnTo>
                    <a:lnTo>
                      <a:pt x="294" y="42"/>
                    </a:lnTo>
                    <a:lnTo>
                      <a:pt x="296" y="34"/>
                    </a:lnTo>
                    <a:lnTo>
                      <a:pt x="298" y="30"/>
                    </a:lnTo>
                    <a:lnTo>
                      <a:pt x="302" y="26"/>
                    </a:lnTo>
                    <a:lnTo>
                      <a:pt x="308" y="26"/>
                    </a:lnTo>
                    <a:lnTo>
                      <a:pt x="312" y="26"/>
                    </a:lnTo>
                    <a:lnTo>
                      <a:pt x="314" y="30"/>
                    </a:lnTo>
                    <a:lnTo>
                      <a:pt x="316" y="36"/>
                    </a:lnTo>
                    <a:lnTo>
                      <a:pt x="316" y="70"/>
                    </a:lnTo>
                    <a:lnTo>
                      <a:pt x="324" y="70"/>
                    </a:lnTo>
                    <a:lnTo>
                      <a:pt x="324" y="40"/>
                    </a:lnTo>
                    <a:lnTo>
                      <a:pt x="326" y="34"/>
                    </a:lnTo>
                    <a:lnTo>
                      <a:pt x="328" y="30"/>
                    </a:lnTo>
                    <a:lnTo>
                      <a:pt x="332" y="26"/>
                    </a:lnTo>
                    <a:lnTo>
                      <a:pt x="336" y="26"/>
                    </a:lnTo>
                    <a:lnTo>
                      <a:pt x="342" y="28"/>
                    </a:lnTo>
                    <a:lnTo>
                      <a:pt x="344" y="30"/>
                    </a:lnTo>
                    <a:lnTo>
                      <a:pt x="346" y="34"/>
                    </a:lnTo>
                    <a:lnTo>
                      <a:pt x="346" y="70"/>
                    </a:lnTo>
                    <a:lnTo>
                      <a:pt x="354" y="70"/>
                    </a:lnTo>
                    <a:lnTo>
                      <a:pt x="354" y="36"/>
                    </a:lnTo>
                    <a:lnTo>
                      <a:pt x="354" y="30"/>
                    </a:lnTo>
                    <a:lnTo>
                      <a:pt x="352" y="26"/>
                    </a:lnTo>
                    <a:lnTo>
                      <a:pt x="350" y="22"/>
                    </a:lnTo>
                    <a:lnTo>
                      <a:pt x="346" y="20"/>
                    </a:lnTo>
                    <a:lnTo>
                      <a:pt x="338" y="18"/>
                    </a:lnTo>
                    <a:lnTo>
                      <a:pt x="330" y="20"/>
                    </a:lnTo>
                    <a:lnTo>
                      <a:pt x="322" y="26"/>
                    </a:lnTo>
                    <a:lnTo>
                      <a:pt x="320" y="22"/>
                    </a:lnTo>
                    <a:lnTo>
                      <a:pt x="314" y="18"/>
                    </a:lnTo>
                    <a:lnTo>
                      <a:pt x="310" y="18"/>
                    </a:lnTo>
                    <a:lnTo>
                      <a:pt x="304" y="18"/>
                    </a:lnTo>
                    <a:lnTo>
                      <a:pt x="300" y="20"/>
                    </a:lnTo>
                    <a:lnTo>
                      <a:pt x="294" y="26"/>
                    </a:lnTo>
                    <a:lnTo>
                      <a:pt x="294" y="20"/>
                    </a:lnTo>
                    <a:lnTo>
                      <a:pt x="286" y="20"/>
                    </a:lnTo>
                    <a:lnTo>
                      <a:pt x="286" y="70"/>
                    </a:lnTo>
                    <a:lnTo>
                      <a:pt x="0" y="54"/>
                    </a:lnTo>
                    <a:lnTo>
                      <a:pt x="372" y="56"/>
                    </a:lnTo>
                    <a:lnTo>
                      <a:pt x="374" y="52"/>
                    </a:lnTo>
                    <a:lnTo>
                      <a:pt x="376" y="50"/>
                    </a:lnTo>
                    <a:lnTo>
                      <a:pt x="384" y="48"/>
                    </a:lnTo>
                    <a:lnTo>
                      <a:pt x="388" y="46"/>
                    </a:lnTo>
                    <a:lnTo>
                      <a:pt x="394" y="46"/>
                    </a:lnTo>
                    <a:lnTo>
                      <a:pt x="398" y="44"/>
                    </a:lnTo>
                    <a:lnTo>
                      <a:pt x="398" y="50"/>
                    </a:lnTo>
                    <a:lnTo>
                      <a:pt x="396" y="58"/>
                    </a:lnTo>
                    <a:lnTo>
                      <a:pt x="390" y="62"/>
                    </a:lnTo>
                    <a:lnTo>
                      <a:pt x="382" y="64"/>
                    </a:lnTo>
                    <a:lnTo>
                      <a:pt x="376" y="62"/>
                    </a:lnTo>
                    <a:lnTo>
                      <a:pt x="374" y="60"/>
                    </a:lnTo>
                    <a:lnTo>
                      <a:pt x="372" y="56"/>
                    </a:lnTo>
                    <a:lnTo>
                      <a:pt x="0" y="54"/>
                    </a:lnTo>
                    <a:lnTo>
                      <a:pt x="380" y="40"/>
                    </a:lnTo>
                    <a:lnTo>
                      <a:pt x="374" y="42"/>
                    </a:lnTo>
                    <a:lnTo>
                      <a:pt x="368" y="46"/>
                    </a:lnTo>
                    <a:lnTo>
                      <a:pt x="364" y="50"/>
                    </a:lnTo>
                    <a:lnTo>
                      <a:pt x="364" y="56"/>
                    </a:lnTo>
                    <a:lnTo>
                      <a:pt x="364" y="62"/>
                    </a:lnTo>
                    <a:lnTo>
                      <a:pt x="368" y="66"/>
                    </a:lnTo>
                    <a:lnTo>
                      <a:pt x="374" y="70"/>
                    </a:lnTo>
                    <a:lnTo>
                      <a:pt x="380" y="72"/>
                    </a:lnTo>
                    <a:lnTo>
                      <a:pt x="386" y="70"/>
                    </a:lnTo>
                    <a:lnTo>
                      <a:pt x="390" y="68"/>
                    </a:lnTo>
                    <a:lnTo>
                      <a:pt x="398" y="62"/>
                    </a:lnTo>
                    <a:lnTo>
                      <a:pt x="398" y="68"/>
                    </a:lnTo>
                    <a:lnTo>
                      <a:pt x="402" y="70"/>
                    </a:lnTo>
                    <a:lnTo>
                      <a:pt x="406" y="70"/>
                    </a:lnTo>
                    <a:lnTo>
                      <a:pt x="408" y="70"/>
                    </a:lnTo>
                    <a:lnTo>
                      <a:pt x="412" y="70"/>
                    </a:lnTo>
                    <a:lnTo>
                      <a:pt x="412" y="64"/>
                    </a:lnTo>
                    <a:lnTo>
                      <a:pt x="410" y="64"/>
                    </a:lnTo>
                    <a:lnTo>
                      <a:pt x="408" y="64"/>
                    </a:lnTo>
                    <a:lnTo>
                      <a:pt x="406" y="64"/>
                    </a:lnTo>
                    <a:lnTo>
                      <a:pt x="406" y="60"/>
                    </a:lnTo>
                    <a:lnTo>
                      <a:pt x="406" y="32"/>
                    </a:lnTo>
                    <a:lnTo>
                      <a:pt x="404" y="26"/>
                    </a:lnTo>
                    <a:lnTo>
                      <a:pt x="400" y="22"/>
                    </a:lnTo>
                    <a:lnTo>
                      <a:pt x="394" y="18"/>
                    </a:lnTo>
                    <a:lnTo>
                      <a:pt x="386" y="18"/>
                    </a:lnTo>
                    <a:lnTo>
                      <a:pt x="378" y="18"/>
                    </a:lnTo>
                    <a:lnTo>
                      <a:pt x="372" y="22"/>
                    </a:lnTo>
                    <a:lnTo>
                      <a:pt x="368" y="26"/>
                    </a:lnTo>
                    <a:lnTo>
                      <a:pt x="366" y="34"/>
                    </a:lnTo>
                    <a:lnTo>
                      <a:pt x="374" y="34"/>
                    </a:lnTo>
                    <a:lnTo>
                      <a:pt x="376" y="28"/>
                    </a:lnTo>
                    <a:lnTo>
                      <a:pt x="380" y="26"/>
                    </a:lnTo>
                    <a:lnTo>
                      <a:pt x="386" y="26"/>
                    </a:lnTo>
                    <a:lnTo>
                      <a:pt x="390" y="26"/>
                    </a:lnTo>
                    <a:lnTo>
                      <a:pt x="394" y="28"/>
                    </a:lnTo>
                    <a:lnTo>
                      <a:pt x="396" y="30"/>
                    </a:lnTo>
                    <a:lnTo>
                      <a:pt x="398" y="34"/>
                    </a:lnTo>
                    <a:lnTo>
                      <a:pt x="396" y="36"/>
                    </a:lnTo>
                    <a:lnTo>
                      <a:pt x="396" y="38"/>
                    </a:lnTo>
                    <a:lnTo>
                      <a:pt x="392" y="40"/>
                    </a:lnTo>
                    <a:lnTo>
                      <a:pt x="380" y="40"/>
                    </a:lnTo>
                    <a:lnTo>
                      <a:pt x="0" y="54"/>
                    </a:lnTo>
                    <a:lnTo>
                      <a:pt x="420" y="70"/>
                    </a:lnTo>
                    <a:lnTo>
                      <a:pt x="428" y="70"/>
                    </a:lnTo>
                    <a:lnTo>
                      <a:pt x="428" y="44"/>
                    </a:lnTo>
                    <a:lnTo>
                      <a:pt x="428" y="36"/>
                    </a:lnTo>
                    <a:lnTo>
                      <a:pt x="432" y="30"/>
                    </a:lnTo>
                    <a:lnTo>
                      <a:pt x="438" y="26"/>
                    </a:lnTo>
                    <a:lnTo>
                      <a:pt x="442" y="26"/>
                    </a:lnTo>
                    <a:lnTo>
                      <a:pt x="448" y="26"/>
                    </a:lnTo>
                    <a:lnTo>
                      <a:pt x="450" y="30"/>
                    </a:lnTo>
                    <a:lnTo>
                      <a:pt x="452" y="38"/>
                    </a:lnTo>
                    <a:lnTo>
                      <a:pt x="452" y="70"/>
                    </a:lnTo>
                    <a:lnTo>
                      <a:pt x="460" y="70"/>
                    </a:lnTo>
                    <a:lnTo>
                      <a:pt x="460" y="38"/>
                    </a:lnTo>
                    <a:lnTo>
                      <a:pt x="460" y="30"/>
                    </a:lnTo>
                    <a:lnTo>
                      <a:pt x="458" y="26"/>
                    </a:lnTo>
                    <a:lnTo>
                      <a:pt x="456" y="22"/>
                    </a:lnTo>
                    <a:lnTo>
                      <a:pt x="452" y="20"/>
                    </a:lnTo>
                    <a:lnTo>
                      <a:pt x="444" y="18"/>
                    </a:lnTo>
                    <a:lnTo>
                      <a:pt x="436" y="20"/>
                    </a:lnTo>
                    <a:lnTo>
                      <a:pt x="428" y="26"/>
                    </a:lnTo>
                    <a:lnTo>
                      <a:pt x="428" y="20"/>
                    </a:lnTo>
                    <a:lnTo>
                      <a:pt x="420" y="20"/>
                    </a:lnTo>
                    <a:lnTo>
                      <a:pt x="420" y="70"/>
                    </a:lnTo>
                    <a:lnTo>
                      <a:pt x="0" y="54"/>
                    </a:lnTo>
                    <a:lnTo>
                      <a:pt x="472" y="70"/>
                    </a:lnTo>
                    <a:lnTo>
                      <a:pt x="482" y="70"/>
                    </a:lnTo>
                    <a:lnTo>
                      <a:pt x="482" y="20"/>
                    </a:lnTo>
                    <a:lnTo>
                      <a:pt x="472" y="20"/>
                    </a:lnTo>
                    <a:lnTo>
                      <a:pt x="472" y="70"/>
                    </a:lnTo>
                    <a:lnTo>
                      <a:pt x="0" y="54"/>
                    </a:lnTo>
                    <a:lnTo>
                      <a:pt x="472" y="10"/>
                    </a:lnTo>
                    <a:lnTo>
                      <a:pt x="482" y="10"/>
                    </a:lnTo>
                    <a:lnTo>
                      <a:pt x="482" y="0"/>
                    </a:lnTo>
                    <a:lnTo>
                      <a:pt x="472" y="0"/>
                    </a:lnTo>
                    <a:lnTo>
                      <a:pt x="472" y="10"/>
                    </a:lnTo>
                    <a:lnTo>
                      <a:pt x="0" y="54"/>
                    </a:lnTo>
                    <a:lnTo>
                      <a:pt x="496" y="12"/>
                    </a:lnTo>
                    <a:lnTo>
                      <a:pt x="496" y="20"/>
                    </a:lnTo>
                    <a:lnTo>
                      <a:pt x="490" y="20"/>
                    </a:lnTo>
                    <a:lnTo>
                      <a:pt x="490" y="26"/>
                    </a:lnTo>
                    <a:lnTo>
                      <a:pt x="496" y="26"/>
                    </a:lnTo>
                    <a:lnTo>
                      <a:pt x="496" y="70"/>
                    </a:lnTo>
                    <a:lnTo>
                      <a:pt x="504" y="70"/>
                    </a:lnTo>
                    <a:lnTo>
                      <a:pt x="504" y="26"/>
                    </a:lnTo>
                    <a:lnTo>
                      <a:pt x="512" y="26"/>
                    </a:lnTo>
                    <a:lnTo>
                      <a:pt x="512" y="20"/>
                    </a:lnTo>
                    <a:lnTo>
                      <a:pt x="504" y="20"/>
                    </a:lnTo>
                    <a:lnTo>
                      <a:pt x="506" y="10"/>
                    </a:lnTo>
                    <a:lnTo>
                      <a:pt x="506" y="8"/>
                    </a:lnTo>
                    <a:lnTo>
                      <a:pt x="510" y="8"/>
                    </a:lnTo>
                    <a:lnTo>
                      <a:pt x="512" y="8"/>
                    </a:lnTo>
                    <a:lnTo>
                      <a:pt x="512" y="0"/>
                    </a:lnTo>
                    <a:lnTo>
                      <a:pt x="510" y="0"/>
                    </a:lnTo>
                    <a:lnTo>
                      <a:pt x="502" y="0"/>
                    </a:lnTo>
                    <a:lnTo>
                      <a:pt x="498" y="4"/>
                    </a:lnTo>
                    <a:lnTo>
                      <a:pt x="496" y="12"/>
                    </a:lnTo>
                    <a:lnTo>
                      <a:pt x="0" y="54"/>
                    </a:lnTo>
                    <a:lnTo>
                      <a:pt x="540" y="64"/>
                    </a:lnTo>
                    <a:lnTo>
                      <a:pt x="534" y="62"/>
                    </a:lnTo>
                    <a:lnTo>
                      <a:pt x="530" y="58"/>
                    </a:lnTo>
                    <a:lnTo>
                      <a:pt x="526" y="52"/>
                    </a:lnTo>
                    <a:lnTo>
                      <a:pt x="526" y="46"/>
                    </a:lnTo>
                    <a:lnTo>
                      <a:pt x="526" y="38"/>
                    </a:lnTo>
                    <a:lnTo>
                      <a:pt x="530" y="30"/>
                    </a:lnTo>
                    <a:lnTo>
                      <a:pt x="534" y="26"/>
                    </a:lnTo>
                    <a:lnTo>
                      <a:pt x="540" y="26"/>
                    </a:lnTo>
                    <a:lnTo>
                      <a:pt x="548" y="26"/>
                    </a:lnTo>
                    <a:lnTo>
                      <a:pt x="552" y="32"/>
                    </a:lnTo>
                    <a:lnTo>
                      <a:pt x="554" y="38"/>
                    </a:lnTo>
                    <a:lnTo>
                      <a:pt x="554" y="44"/>
                    </a:lnTo>
                    <a:lnTo>
                      <a:pt x="554" y="50"/>
                    </a:lnTo>
                    <a:lnTo>
                      <a:pt x="552" y="58"/>
                    </a:lnTo>
                    <a:lnTo>
                      <a:pt x="548" y="62"/>
                    </a:lnTo>
                    <a:lnTo>
                      <a:pt x="540" y="64"/>
                    </a:lnTo>
                    <a:lnTo>
                      <a:pt x="0" y="54"/>
                    </a:lnTo>
                    <a:lnTo>
                      <a:pt x="540" y="18"/>
                    </a:lnTo>
                    <a:lnTo>
                      <a:pt x="532" y="20"/>
                    </a:lnTo>
                    <a:lnTo>
                      <a:pt x="524" y="26"/>
                    </a:lnTo>
                    <a:lnTo>
                      <a:pt x="518" y="34"/>
                    </a:lnTo>
                    <a:lnTo>
                      <a:pt x="518" y="46"/>
                    </a:lnTo>
                    <a:lnTo>
                      <a:pt x="518" y="56"/>
                    </a:lnTo>
                    <a:lnTo>
                      <a:pt x="524" y="64"/>
                    </a:lnTo>
                    <a:lnTo>
                      <a:pt x="530" y="70"/>
                    </a:lnTo>
                    <a:lnTo>
                      <a:pt x="540" y="72"/>
                    </a:lnTo>
                    <a:lnTo>
                      <a:pt x="550" y="70"/>
                    </a:lnTo>
                    <a:lnTo>
                      <a:pt x="554" y="66"/>
                    </a:lnTo>
                    <a:lnTo>
                      <a:pt x="558" y="64"/>
                    </a:lnTo>
                    <a:lnTo>
                      <a:pt x="562" y="54"/>
                    </a:lnTo>
                    <a:lnTo>
                      <a:pt x="564" y="44"/>
                    </a:lnTo>
                    <a:lnTo>
                      <a:pt x="562" y="32"/>
                    </a:lnTo>
                    <a:lnTo>
                      <a:pt x="558" y="24"/>
                    </a:lnTo>
                    <a:lnTo>
                      <a:pt x="550" y="20"/>
                    </a:lnTo>
                    <a:lnTo>
                      <a:pt x="540" y="18"/>
                    </a:lnTo>
                    <a:lnTo>
                      <a:pt x="0" y="54"/>
                    </a:lnTo>
                    <a:lnTo>
                      <a:pt x="574" y="70"/>
                    </a:lnTo>
                    <a:lnTo>
                      <a:pt x="582" y="70"/>
                    </a:lnTo>
                    <a:lnTo>
                      <a:pt x="582" y="0"/>
                    </a:lnTo>
                    <a:lnTo>
                      <a:pt x="574" y="0"/>
                    </a:lnTo>
                    <a:lnTo>
                      <a:pt x="574" y="70"/>
                    </a:lnTo>
                    <a:lnTo>
                      <a:pt x="0" y="54"/>
                    </a:lnTo>
                    <a:lnTo>
                      <a:pt x="600" y="44"/>
                    </a:lnTo>
                    <a:lnTo>
                      <a:pt x="602" y="36"/>
                    </a:lnTo>
                    <a:lnTo>
                      <a:pt x="604" y="30"/>
                    </a:lnTo>
                    <a:lnTo>
                      <a:pt x="610" y="26"/>
                    </a:lnTo>
                    <a:lnTo>
                      <a:pt x="614" y="26"/>
                    </a:lnTo>
                    <a:lnTo>
                      <a:pt x="620" y="26"/>
                    </a:lnTo>
                    <a:lnTo>
                      <a:pt x="624" y="30"/>
                    </a:lnTo>
                    <a:lnTo>
                      <a:pt x="628" y="36"/>
                    </a:lnTo>
                    <a:lnTo>
                      <a:pt x="628" y="44"/>
                    </a:lnTo>
                    <a:lnTo>
                      <a:pt x="628" y="52"/>
                    </a:lnTo>
                    <a:lnTo>
                      <a:pt x="624" y="58"/>
                    </a:lnTo>
                    <a:lnTo>
                      <a:pt x="620" y="62"/>
                    </a:lnTo>
                    <a:lnTo>
                      <a:pt x="614" y="64"/>
                    </a:lnTo>
                    <a:lnTo>
                      <a:pt x="608" y="62"/>
                    </a:lnTo>
                    <a:lnTo>
                      <a:pt x="604" y="58"/>
                    </a:lnTo>
                    <a:lnTo>
                      <a:pt x="602" y="52"/>
                    </a:lnTo>
                    <a:lnTo>
                      <a:pt x="600" y="44"/>
                    </a:lnTo>
                    <a:lnTo>
                      <a:pt x="0" y="54"/>
                    </a:lnTo>
                    <a:lnTo>
                      <a:pt x="614" y="18"/>
                    </a:lnTo>
                    <a:lnTo>
                      <a:pt x="604" y="20"/>
                    </a:lnTo>
                    <a:lnTo>
                      <a:pt x="598" y="26"/>
                    </a:lnTo>
                    <a:lnTo>
                      <a:pt x="594" y="36"/>
                    </a:lnTo>
                    <a:lnTo>
                      <a:pt x="592" y="46"/>
                    </a:lnTo>
                    <a:lnTo>
                      <a:pt x="594" y="56"/>
                    </a:lnTo>
                    <a:lnTo>
                      <a:pt x="598" y="64"/>
                    </a:lnTo>
                    <a:lnTo>
                      <a:pt x="604" y="70"/>
                    </a:lnTo>
                    <a:lnTo>
                      <a:pt x="612" y="72"/>
                    </a:lnTo>
                    <a:lnTo>
                      <a:pt x="622" y="70"/>
                    </a:lnTo>
                    <a:lnTo>
                      <a:pt x="626" y="66"/>
                    </a:lnTo>
                    <a:lnTo>
                      <a:pt x="628" y="62"/>
                    </a:lnTo>
                    <a:lnTo>
                      <a:pt x="628" y="70"/>
                    </a:lnTo>
                    <a:lnTo>
                      <a:pt x="636" y="70"/>
                    </a:lnTo>
                    <a:lnTo>
                      <a:pt x="636" y="0"/>
                    </a:lnTo>
                    <a:lnTo>
                      <a:pt x="628" y="0"/>
                    </a:lnTo>
                    <a:lnTo>
                      <a:pt x="628" y="26"/>
                    </a:lnTo>
                    <a:lnTo>
                      <a:pt x="622" y="20"/>
                    </a:lnTo>
                    <a:lnTo>
                      <a:pt x="618" y="18"/>
                    </a:lnTo>
                    <a:lnTo>
                      <a:pt x="614" y="18"/>
                    </a:lnTo>
                    <a:lnTo>
                      <a:pt x="0" y="54"/>
                    </a:lnTo>
                    <a:lnTo>
                      <a:pt x="696" y="64"/>
                    </a:lnTo>
                    <a:lnTo>
                      <a:pt x="688" y="62"/>
                    </a:lnTo>
                    <a:lnTo>
                      <a:pt x="684" y="58"/>
                    </a:lnTo>
                    <a:lnTo>
                      <a:pt x="682" y="52"/>
                    </a:lnTo>
                    <a:lnTo>
                      <a:pt x="680" y="46"/>
                    </a:lnTo>
                    <a:lnTo>
                      <a:pt x="682" y="38"/>
                    </a:lnTo>
                    <a:lnTo>
                      <a:pt x="684" y="30"/>
                    </a:lnTo>
                    <a:lnTo>
                      <a:pt x="688" y="26"/>
                    </a:lnTo>
                    <a:lnTo>
                      <a:pt x="696" y="26"/>
                    </a:lnTo>
                    <a:lnTo>
                      <a:pt x="702" y="26"/>
                    </a:lnTo>
                    <a:lnTo>
                      <a:pt x="708" y="32"/>
                    </a:lnTo>
                    <a:lnTo>
                      <a:pt x="708" y="38"/>
                    </a:lnTo>
                    <a:lnTo>
                      <a:pt x="710" y="44"/>
                    </a:lnTo>
                    <a:lnTo>
                      <a:pt x="708" y="50"/>
                    </a:lnTo>
                    <a:lnTo>
                      <a:pt x="706" y="58"/>
                    </a:lnTo>
                    <a:lnTo>
                      <a:pt x="702" y="62"/>
                    </a:lnTo>
                    <a:lnTo>
                      <a:pt x="696" y="64"/>
                    </a:lnTo>
                    <a:lnTo>
                      <a:pt x="0" y="54"/>
                    </a:lnTo>
                    <a:lnTo>
                      <a:pt x="696" y="18"/>
                    </a:lnTo>
                    <a:lnTo>
                      <a:pt x="686" y="20"/>
                    </a:lnTo>
                    <a:lnTo>
                      <a:pt x="678" y="26"/>
                    </a:lnTo>
                    <a:lnTo>
                      <a:pt x="674" y="34"/>
                    </a:lnTo>
                    <a:lnTo>
                      <a:pt x="672" y="46"/>
                    </a:lnTo>
                    <a:lnTo>
                      <a:pt x="674" y="56"/>
                    </a:lnTo>
                    <a:lnTo>
                      <a:pt x="678" y="64"/>
                    </a:lnTo>
                    <a:lnTo>
                      <a:pt x="686" y="70"/>
                    </a:lnTo>
                    <a:lnTo>
                      <a:pt x="694" y="72"/>
                    </a:lnTo>
                    <a:lnTo>
                      <a:pt x="704" y="70"/>
                    </a:lnTo>
                    <a:lnTo>
                      <a:pt x="710" y="66"/>
                    </a:lnTo>
                    <a:lnTo>
                      <a:pt x="712" y="64"/>
                    </a:lnTo>
                    <a:lnTo>
                      <a:pt x="716" y="54"/>
                    </a:lnTo>
                    <a:lnTo>
                      <a:pt x="718" y="44"/>
                    </a:lnTo>
                    <a:lnTo>
                      <a:pt x="716" y="32"/>
                    </a:lnTo>
                    <a:lnTo>
                      <a:pt x="712" y="24"/>
                    </a:lnTo>
                    <a:lnTo>
                      <a:pt x="704" y="20"/>
                    </a:lnTo>
                    <a:lnTo>
                      <a:pt x="696" y="18"/>
                    </a:lnTo>
                    <a:lnTo>
                      <a:pt x="0" y="54"/>
                    </a:lnTo>
                    <a:lnTo>
                      <a:pt x="730" y="12"/>
                    </a:lnTo>
                    <a:lnTo>
                      <a:pt x="730" y="20"/>
                    </a:lnTo>
                    <a:lnTo>
                      <a:pt x="724" y="20"/>
                    </a:lnTo>
                    <a:lnTo>
                      <a:pt x="724" y="26"/>
                    </a:lnTo>
                    <a:lnTo>
                      <a:pt x="730" y="26"/>
                    </a:lnTo>
                    <a:lnTo>
                      <a:pt x="730" y="70"/>
                    </a:lnTo>
                    <a:lnTo>
                      <a:pt x="740" y="70"/>
                    </a:lnTo>
                    <a:lnTo>
                      <a:pt x="740" y="26"/>
                    </a:lnTo>
                    <a:lnTo>
                      <a:pt x="748" y="26"/>
                    </a:lnTo>
                    <a:lnTo>
                      <a:pt x="748" y="20"/>
                    </a:lnTo>
                    <a:lnTo>
                      <a:pt x="740" y="20"/>
                    </a:lnTo>
                    <a:lnTo>
                      <a:pt x="740" y="10"/>
                    </a:lnTo>
                    <a:lnTo>
                      <a:pt x="742" y="8"/>
                    </a:lnTo>
                    <a:lnTo>
                      <a:pt x="744" y="8"/>
                    </a:lnTo>
                    <a:lnTo>
                      <a:pt x="746" y="8"/>
                    </a:lnTo>
                    <a:lnTo>
                      <a:pt x="748" y="8"/>
                    </a:lnTo>
                    <a:lnTo>
                      <a:pt x="748" y="0"/>
                    </a:lnTo>
                    <a:lnTo>
                      <a:pt x="746" y="0"/>
                    </a:lnTo>
                    <a:lnTo>
                      <a:pt x="744" y="0"/>
                    </a:lnTo>
                    <a:lnTo>
                      <a:pt x="736" y="0"/>
                    </a:lnTo>
                    <a:lnTo>
                      <a:pt x="732" y="4"/>
                    </a:lnTo>
                    <a:lnTo>
                      <a:pt x="730" y="12"/>
                    </a:lnTo>
                    <a:lnTo>
                      <a:pt x="0" y="54"/>
                    </a:lnTo>
                    <a:lnTo>
                      <a:pt x="776" y="20"/>
                    </a:lnTo>
                    <a:lnTo>
                      <a:pt x="794" y="70"/>
                    </a:lnTo>
                    <a:lnTo>
                      <a:pt x="804" y="70"/>
                    </a:lnTo>
                    <a:lnTo>
                      <a:pt x="823" y="20"/>
                    </a:lnTo>
                    <a:lnTo>
                      <a:pt x="815" y="20"/>
                    </a:lnTo>
                    <a:lnTo>
                      <a:pt x="800" y="60"/>
                    </a:lnTo>
                    <a:lnTo>
                      <a:pt x="786" y="20"/>
                    </a:lnTo>
                    <a:lnTo>
                      <a:pt x="776" y="20"/>
                    </a:lnTo>
                    <a:lnTo>
                      <a:pt x="0" y="54"/>
                    </a:lnTo>
                    <a:close/>
                  </a:path>
                </a:pathLst>
              </a:custGeom>
              <a:solidFill>
                <a:srgbClr val="000000"/>
              </a:solidFill>
              <a:ln w="9525">
                <a:noFill/>
                <a:round/>
                <a:headEnd/>
                <a:tailEnd/>
              </a:ln>
            </p:spPr>
            <p:txBody>
              <a:bodyPr/>
              <a:lstStyle/>
              <a:p>
                <a:endParaRPr lang="en-US"/>
              </a:p>
            </p:txBody>
          </p:sp>
          <p:sp>
            <p:nvSpPr>
              <p:cNvPr id="58772" name="Freeform 404"/>
              <p:cNvSpPr>
                <a:spLocks/>
              </p:cNvSpPr>
              <p:nvPr/>
            </p:nvSpPr>
            <p:spPr bwMode="auto">
              <a:xfrm>
                <a:off x="3691" y="1896"/>
                <a:ext cx="26" cy="36"/>
              </a:xfrm>
              <a:custGeom>
                <a:avLst/>
                <a:gdLst/>
                <a:ahLst/>
                <a:cxnLst>
                  <a:cxn ang="0">
                    <a:pos x="0" y="24"/>
                  </a:cxn>
                  <a:cxn ang="0">
                    <a:pos x="0" y="28"/>
                  </a:cxn>
                  <a:cxn ang="0">
                    <a:pos x="2" y="32"/>
                  </a:cxn>
                  <a:cxn ang="0">
                    <a:pos x="6" y="34"/>
                  </a:cxn>
                  <a:cxn ang="0">
                    <a:pos x="12" y="36"/>
                  </a:cxn>
                  <a:cxn ang="0">
                    <a:pos x="18" y="34"/>
                  </a:cxn>
                  <a:cxn ang="0">
                    <a:pos x="24" y="32"/>
                  </a:cxn>
                  <a:cxn ang="0">
                    <a:pos x="26" y="28"/>
                  </a:cxn>
                  <a:cxn ang="0">
                    <a:pos x="26" y="24"/>
                  </a:cxn>
                  <a:cxn ang="0">
                    <a:pos x="26" y="20"/>
                  </a:cxn>
                  <a:cxn ang="0">
                    <a:pos x="24" y="18"/>
                  </a:cxn>
                  <a:cxn ang="0">
                    <a:pos x="16" y="14"/>
                  </a:cxn>
                  <a:cxn ang="0">
                    <a:pos x="12" y="14"/>
                  </a:cxn>
                  <a:cxn ang="0">
                    <a:pos x="8" y="12"/>
                  </a:cxn>
                  <a:cxn ang="0">
                    <a:pos x="6" y="10"/>
                  </a:cxn>
                  <a:cxn ang="0">
                    <a:pos x="8" y="6"/>
                  </a:cxn>
                  <a:cxn ang="0">
                    <a:pos x="12" y="4"/>
                  </a:cxn>
                  <a:cxn ang="0">
                    <a:pos x="16" y="6"/>
                  </a:cxn>
                  <a:cxn ang="0">
                    <a:pos x="18" y="6"/>
                  </a:cxn>
                  <a:cxn ang="0">
                    <a:pos x="20" y="10"/>
                  </a:cxn>
                  <a:cxn ang="0">
                    <a:pos x="26" y="10"/>
                  </a:cxn>
                  <a:cxn ang="0">
                    <a:pos x="24" y="4"/>
                  </a:cxn>
                  <a:cxn ang="0">
                    <a:pos x="20" y="2"/>
                  </a:cxn>
                  <a:cxn ang="0">
                    <a:pos x="12" y="0"/>
                  </a:cxn>
                  <a:cxn ang="0">
                    <a:pos x="8" y="0"/>
                  </a:cxn>
                  <a:cxn ang="0">
                    <a:pos x="4" y="2"/>
                  </a:cxn>
                  <a:cxn ang="0">
                    <a:pos x="0" y="6"/>
                  </a:cxn>
                  <a:cxn ang="0">
                    <a:pos x="0" y="10"/>
                  </a:cxn>
                  <a:cxn ang="0">
                    <a:pos x="2" y="14"/>
                  </a:cxn>
                  <a:cxn ang="0">
                    <a:pos x="4" y="16"/>
                  </a:cxn>
                  <a:cxn ang="0">
                    <a:pos x="10" y="20"/>
                  </a:cxn>
                  <a:cxn ang="0">
                    <a:pos x="14" y="20"/>
                  </a:cxn>
                  <a:cxn ang="0">
                    <a:pos x="20" y="22"/>
                  </a:cxn>
                  <a:cxn ang="0">
                    <a:pos x="20" y="26"/>
                  </a:cxn>
                  <a:cxn ang="0">
                    <a:pos x="20" y="28"/>
                  </a:cxn>
                  <a:cxn ang="0">
                    <a:pos x="18" y="30"/>
                  </a:cxn>
                  <a:cxn ang="0">
                    <a:pos x="14" y="30"/>
                  </a:cxn>
                  <a:cxn ang="0">
                    <a:pos x="8" y="30"/>
                  </a:cxn>
                  <a:cxn ang="0">
                    <a:pos x="6" y="28"/>
                  </a:cxn>
                  <a:cxn ang="0">
                    <a:pos x="4" y="24"/>
                  </a:cxn>
                  <a:cxn ang="0">
                    <a:pos x="2" y="24"/>
                  </a:cxn>
                  <a:cxn ang="0">
                    <a:pos x="0" y="24"/>
                  </a:cxn>
                </a:cxnLst>
                <a:rect l="0" t="0" r="r" b="b"/>
                <a:pathLst>
                  <a:path w="26" h="36">
                    <a:moveTo>
                      <a:pt x="0" y="24"/>
                    </a:moveTo>
                    <a:lnTo>
                      <a:pt x="0" y="28"/>
                    </a:lnTo>
                    <a:lnTo>
                      <a:pt x="2" y="32"/>
                    </a:lnTo>
                    <a:lnTo>
                      <a:pt x="6" y="34"/>
                    </a:lnTo>
                    <a:lnTo>
                      <a:pt x="12" y="36"/>
                    </a:lnTo>
                    <a:lnTo>
                      <a:pt x="18" y="34"/>
                    </a:lnTo>
                    <a:lnTo>
                      <a:pt x="24" y="32"/>
                    </a:lnTo>
                    <a:lnTo>
                      <a:pt x="26" y="28"/>
                    </a:lnTo>
                    <a:lnTo>
                      <a:pt x="26" y="24"/>
                    </a:lnTo>
                    <a:lnTo>
                      <a:pt x="26" y="20"/>
                    </a:lnTo>
                    <a:lnTo>
                      <a:pt x="24" y="18"/>
                    </a:lnTo>
                    <a:lnTo>
                      <a:pt x="16" y="14"/>
                    </a:lnTo>
                    <a:lnTo>
                      <a:pt x="12" y="14"/>
                    </a:lnTo>
                    <a:lnTo>
                      <a:pt x="8" y="12"/>
                    </a:lnTo>
                    <a:lnTo>
                      <a:pt x="6" y="10"/>
                    </a:lnTo>
                    <a:lnTo>
                      <a:pt x="8" y="6"/>
                    </a:lnTo>
                    <a:lnTo>
                      <a:pt x="12" y="4"/>
                    </a:lnTo>
                    <a:lnTo>
                      <a:pt x="16" y="6"/>
                    </a:lnTo>
                    <a:lnTo>
                      <a:pt x="18" y="6"/>
                    </a:lnTo>
                    <a:lnTo>
                      <a:pt x="20" y="10"/>
                    </a:lnTo>
                    <a:lnTo>
                      <a:pt x="26" y="10"/>
                    </a:lnTo>
                    <a:lnTo>
                      <a:pt x="24" y="4"/>
                    </a:lnTo>
                    <a:lnTo>
                      <a:pt x="20" y="2"/>
                    </a:lnTo>
                    <a:lnTo>
                      <a:pt x="12" y="0"/>
                    </a:lnTo>
                    <a:lnTo>
                      <a:pt x="8" y="0"/>
                    </a:lnTo>
                    <a:lnTo>
                      <a:pt x="4" y="2"/>
                    </a:lnTo>
                    <a:lnTo>
                      <a:pt x="0" y="6"/>
                    </a:lnTo>
                    <a:lnTo>
                      <a:pt x="0" y="10"/>
                    </a:lnTo>
                    <a:lnTo>
                      <a:pt x="2" y="14"/>
                    </a:lnTo>
                    <a:lnTo>
                      <a:pt x="4" y="16"/>
                    </a:lnTo>
                    <a:lnTo>
                      <a:pt x="10" y="20"/>
                    </a:lnTo>
                    <a:lnTo>
                      <a:pt x="14" y="20"/>
                    </a:lnTo>
                    <a:lnTo>
                      <a:pt x="20" y="22"/>
                    </a:lnTo>
                    <a:lnTo>
                      <a:pt x="20" y="26"/>
                    </a:lnTo>
                    <a:lnTo>
                      <a:pt x="20" y="28"/>
                    </a:lnTo>
                    <a:lnTo>
                      <a:pt x="18" y="30"/>
                    </a:lnTo>
                    <a:lnTo>
                      <a:pt x="14" y="30"/>
                    </a:lnTo>
                    <a:lnTo>
                      <a:pt x="8" y="30"/>
                    </a:lnTo>
                    <a:lnTo>
                      <a:pt x="6" y="28"/>
                    </a:lnTo>
                    <a:lnTo>
                      <a:pt x="4" y="24"/>
                    </a:lnTo>
                    <a:lnTo>
                      <a:pt x="2" y="24"/>
                    </a:lnTo>
                    <a:lnTo>
                      <a:pt x="0" y="24"/>
                    </a:lnTo>
                    <a:close/>
                  </a:path>
                </a:pathLst>
              </a:custGeom>
              <a:solidFill>
                <a:srgbClr val="000000"/>
              </a:solidFill>
              <a:ln w="9525">
                <a:noFill/>
                <a:round/>
                <a:headEnd/>
                <a:tailEnd/>
              </a:ln>
            </p:spPr>
            <p:txBody>
              <a:bodyPr/>
              <a:lstStyle/>
              <a:p>
                <a:endParaRPr lang="en-US"/>
              </a:p>
            </p:txBody>
          </p:sp>
          <p:sp>
            <p:nvSpPr>
              <p:cNvPr id="58773" name="Rectangle 405"/>
              <p:cNvSpPr>
                <a:spLocks noChangeArrowheads="1"/>
              </p:cNvSpPr>
              <p:nvPr/>
            </p:nvSpPr>
            <p:spPr bwMode="auto">
              <a:xfrm>
                <a:off x="3012" y="2468"/>
                <a:ext cx="400" cy="96"/>
              </a:xfrm>
              <a:prstGeom prst="rect">
                <a:avLst/>
              </a:prstGeom>
              <a:solidFill>
                <a:srgbClr val="FFFFFF"/>
              </a:solidFill>
              <a:ln w="9525">
                <a:noFill/>
                <a:miter lim="800000"/>
                <a:headEnd/>
                <a:tailEnd/>
              </a:ln>
            </p:spPr>
            <p:txBody>
              <a:bodyPr/>
              <a:lstStyle/>
              <a:p>
                <a:endParaRPr lang="en-US"/>
              </a:p>
            </p:txBody>
          </p:sp>
          <p:sp>
            <p:nvSpPr>
              <p:cNvPr id="58774" name="Freeform 406"/>
              <p:cNvSpPr>
                <a:spLocks/>
              </p:cNvSpPr>
              <p:nvPr/>
            </p:nvSpPr>
            <p:spPr bwMode="auto">
              <a:xfrm>
                <a:off x="3014" y="2472"/>
                <a:ext cx="396" cy="70"/>
              </a:xfrm>
              <a:custGeom>
                <a:avLst/>
                <a:gdLst/>
                <a:ahLst/>
                <a:cxnLst>
                  <a:cxn ang="0">
                    <a:pos x="18" y="26"/>
                  </a:cxn>
                  <a:cxn ang="0">
                    <a:pos x="36" y="36"/>
                  </a:cxn>
                  <a:cxn ang="0">
                    <a:pos x="28" y="62"/>
                  </a:cxn>
                  <a:cxn ang="0">
                    <a:pos x="10" y="52"/>
                  </a:cxn>
                  <a:cxn ang="0">
                    <a:pos x="12" y="20"/>
                  </a:cxn>
                  <a:cxn ang="0">
                    <a:pos x="2" y="56"/>
                  </a:cxn>
                  <a:cxn ang="0">
                    <a:pos x="30" y="68"/>
                  </a:cxn>
                  <a:cxn ang="0">
                    <a:pos x="44" y="68"/>
                  </a:cxn>
                  <a:cxn ang="0">
                    <a:pos x="32" y="20"/>
                  </a:cxn>
                  <a:cxn ang="0">
                    <a:pos x="56" y="68"/>
                  </a:cxn>
                  <a:cxn ang="0">
                    <a:pos x="70" y="28"/>
                  </a:cxn>
                  <a:cxn ang="0">
                    <a:pos x="86" y="28"/>
                  </a:cxn>
                  <a:cxn ang="0">
                    <a:pos x="94" y="40"/>
                  </a:cxn>
                  <a:cxn ang="0">
                    <a:pos x="108" y="26"/>
                  </a:cxn>
                  <a:cxn ang="0">
                    <a:pos x="116" y="68"/>
                  </a:cxn>
                  <a:cxn ang="0">
                    <a:pos x="122" y="24"/>
                  </a:cxn>
                  <a:cxn ang="0">
                    <a:pos x="100" y="20"/>
                  </a:cxn>
                  <a:cxn ang="0">
                    <a:pos x="80" y="18"/>
                  </a:cxn>
                  <a:cxn ang="0">
                    <a:pos x="66" y="18"/>
                  </a:cxn>
                  <a:cxn ang="0">
                    <a:pos x="130" y="68"/>
                  </a:cxn>
                  <a:cxn ang="0">
                    <a:pos x="130" y="68"/>
                  </a:cxn>
                  <a:cxn ang="0">
                    <a:pos x="172" y="30"/>
                  </a:cxn>
                  <a:cxn ang="0">
                    <a:pos x="192" y="30"/>
                  </a:cxn>
                  <a:cxn ang="0">
                    <a:pos x="192" y="58"/>
                  </a:cxn>
                  <a:cxn ang="0">
                    <a:pos x="172" y="58"/>
                  </a:cxn>
                  <a:cxn ang="0">
                    <a:pos x="182" y="18"/>
                  </a:cxn>
                  <a:cxn ang="0">
                    <a:pos x="160" y="44"/>
                  </a:cxn>
                  <a:cxn ang="0">
                    <a:pos x="180" y="70"/>
                  </a:cxn>
                  <a:cxn ang="0">
                    <a:pos x="196" y="68"/>
                  </a:cxn>
                  <a:cxn ang="0">
                    <a:pos x="196" y="26"/>
                  </a:cxn>
                  <a:cxn ang="0">
                    <a:pos x="8" y="44"/>
                  </a:cxn>
                  <a:cxn ang="0">
                    <a:pos x="218" y="26"/>
                  </a:cxn>
                  <a:cxn ang="0">
                    <a:pos x="224" y="68"/>
                  </a:cxn>
                  <a:cxn ang="0">
                    <a:pos x="234" y="62"/>
                  </a:cxn>
                  <a:cxn ang="0">
                    <a:pos x="226" y="26"/>
                  </a:cxn>
                  <a:cxn ang="0">
                    <a:pos x="226" y="4"/>
                  </a:cxn>
                  <a:cxn ang="0">
                    <a:pos x="266" y="30"/>
                  </a:cxn>
                  <a:cxn ang="0">
                    <a:pos x="266" y="30"/>
                  </a:cxn>
                  <a:cxn ang="0">
                    <a:pos x="316" y="58"/>
                  </a:cxn>
                  <a:cxn ang="0">
                    <a:pos x="372" y="2"/>
                  </a:cxn>
                  <a:cxn ang="0">
                    <a:pos x="352" y="16"/>
                  </a:cxn>
                  <a:cxn ang="0">
                    <a:pos x="354" y="60"/>
                  </a:cxn>
                  <a:cxn ang="0">
                    <a:pos x="372" y="70"/>
                  </a:cxn>
                  <a:cxn ang="0">
                    <a:pos x="392" y="58"/>
                  </a:cxn>
                  <a:cxn ang="0">
                    <a:pos x="390" y="12"/>
                  </a:cxn>
                  <a:cxn ang="0">
                    <a:pos x="372" y="2"/>
                  </a:cxn>
                  <a:cxn ang="0">
                    <a:pos x="364" y="60"/>
                  </a:cxn>
                  <a:cxn ang="0">
                    <a:pos x="360" y="26"/>
                  </a:cxn>
                  <a:cxn ang="0">
                    <a:pos x="380" y="12"/>
                  </a:cxn>
                  <a:cxn ang="0">
                    <a:pos x="384" y="48"/>
                  </a:cxn>
                  <a:cxn ang="0">
                    <a:pos x="8" y="44"/>
                  </a:cxn>
                </a:cxnLst>
                <a:rect l="0" t="0" r="r" b="b"/>
                <a:pathLst>
                  <a:path w="396" h="70">
                    <a:moveTo>
                      <a:pt x="8" y="44"/>
                    </a:moveTo>
                    <a:lnTo>
                      <a:pt x="10" y="36"/>
                    </a:lnTo>
                    <a:lnTo>
                      <a:pt x="12" y="30"/>
                    </a:lnTo>
                    <a:lnTo>
                      <a:pt x="18" y="26"/>
                    </a:lnTo>
                    <a:lnTo>
                      <a:pt x="24" y="26"/>
                    </a:lnTo>
                    <a:lnTo>
                      <a:pt x="28" y="26"/>
                    </a:lnTo>
                    <a:lnTo>
                      <a:pt x="32" y="30"/>
                    </a:lnTo>
                    <a:lnTo>
                      <a:pt x="36" y="36"/>
                    </a:lnTo>
                    <a:lnTo>
                      <a:pt x="36" y="44"/>
                    </a:lnTo>
                    <a:lnTo>
                      <a:pt x="36" y="52"/>
                    </a:lnTo>
                    <a:lnTo>
                      <a:pt x="32" y="58"/>
                    </a:lnTo>
                    <a:lnTo>
                      <a:pt x="28" y="62"/>
                    </a:lnTo>
                    <a:lnTo>
                      <a:pt x="24" y="64"/>
                    </a:lnTo>
                    <a:lnTo>
                      <a:pt x="16" y="62"/>
                    </a:lnTo>
                    <a:lnTo>
                      <a:pt x="12" y="58"/>
                    </a:lnTo>
                    <a:lnTo>
                      <a:pt x="10" y="52"/>
                    </a:lnTo>
                    <a:lnTo>
                      <a:pt x="10" y="44"/>
                    </a:lnTo>
                    <a:lnTo>
                      <a:pt x="8" y="44"/>
                    </a:lnTo>
                    <a:lnTo>
                      <a:pt x="22" y="18"/>
                    </a:lnTo>
                    <a:lnTo>
                      <a:pt x="12" y="20"/>
                    </a:lnTo>
                    <a:lnTo>
                      <a:pt x="6" y="26"/>
                    </a:lnTo>
                    <a:lnTo>
                      <a:pt x="2" y="34"/>
                    </a:lnTo>
                    <a:lnTo>
                      <a:pt x="0" y="44"/>
                    </a:lnTo>
                    <a:lnTo>
                      <a:pt x="2" y="56"/>
                    </a:lnTo>
                    <a:lnTo>
                      <a:pt x="6" y="64"/>
                    </a:lnTo>
                    <a:lnTo>
                      <a:pt x="12" y="68"/>
                    </a:lnTo>
                    <a:lnTo>
                      <a:pt x="20" y="70"/>
                    </a:lnTo>
                    <a:lnTo>
                      <a:pt x="30" y="68"/>
                    </a:lnTo>
                    <a:lnTo>
                      <a:pt x="34" y="66"/>
                    </a:lnTo>
                    <a:lnTo>
                      <a:pt x="36" y="62"/>
                    </a:lnTo>
                    <a:lnTo>
                      <a:pt x="36" y="68"/>
                    </a:lnTo>
                    <a:lnTo>
                      <a:pt x="44" y="68"/>
                    </a:lnTo>
                    <a:lnTo>
                      <a:pt x="44" y="0"/>
                    </a:lnTo>
                    <a:lnTo>
                      <a:pt x="36" y="0"/>
                    </a:lnTo>
                    <a:lnTo>
                      <a:pt x="36" y="26"/>
                    </a:lnTo>
                    <a:lnTo>
                      <a:pt x="32" y="20"/>
                    </a:lnTo>
                    <a:lnTo>
                      <a:pt x="26" y="18"/>
                    </a:lnTo>
                    <a:lnTo>
                      <a:pt x="22" y="18"/>
                    </a:lnTo>
                    <a:lnTo>
                      <a:pt x="8" y="44"/>
                    </a:lnTo>
                    <a:lnTo>
                      <a:pt x="56" y="68"/>
                    </a:lnTo>
                    <a:lnTo>
                      <a:pt x="66" y="68"/>
                    </a:lnTo>
                    <a:lnTo>
                      <a:pt x="66" y="42"/>
                    </a:lnTo>
                    <a:lnTo>
                      <a:pt x="66" y="34"/>
                    </a:lnTo>
                    <a:lnTo>
                      <a:pt x="70" y="28"/>
                    </a:lnTo>
                    <a:lnTo>
                      <a:pt x="74" y="26"/>
                    </a:lnTo>
                    <a:lnTo>
                      <a:pt x="78" y="26"/>
                    </a:lnTo>
                    <a:lnTo>
                      <a:pt x="82" y="26"/>
                    </a:lnTo>
                    <a:lnTo>
                      <a:pt x="86" y="28"/>
                    </a:lnTo>
                    <a:lnTo>
                      <a:pt x="86" y="36"/>
                    </a:lnTo>
                    <a:lnTo>
                      <a:pt x="86" y="68"/>
                    </a:lnTo>
                    <a:lnTo>
                      <a:pt x="94" y="68"/>
                    </a:lnTo>
                    <a:lnTo>
                      <a:pt x="94" y="40"/>
                    </a:lnTo>
                    <a:lnTo>
                      <a:pt x="96" y="34"/>
                    </a:lnTo>
                    <a:lnTo>
                      <a:pt x="98" y="28"/>
                    </a:lnTo>
                    <a:lnTo>
                      <a:pt x="102" y="26"/>
                    </a:lnTo>
                    <a:lnTo>
                      <a:pt x="108" y="26"/>
                    </a:lnTo>
                    <a:lnTo>
                      <a:pt x="114" y="28"/>
                    </a:lnTo>
                    <a:lnTo>
                      <a:pt x="116" y="30"/>
                    </a:lnTo>
                    <a:lnTo>
                      <a:pt x="116" y="34"/>
                    </a:lnTo>
                    <a:lnTo>
                      <a:pt x="116" y="68"/>
                    </a:lnTo>
                    <a:lnTo>
                      <a:pt x="124" y="68"/>
                    </a:lnTo>
                    <a:lnTo>
                      <a:pt x="124" y="36"/>
                    </a:lnTo>
                    <a:lnTo>
                      <a:pt x="124" y="30"/>
                    </a:lnTo>
                    <a:lnTo>
                      <a:pt x="122" y="24"/>
                    </a:lnTo>
                    <a:lnTo>
                      <a:pt x="120" y="22"/>
                    </a:lnTo>
                    <a:lnTo>
                      <a:pt x="118" y="20"/>
                    </a:lnTo>
                    <a:lnTo>
                      <a:pt x="108" y="18"/>
                    </a:lnTo>
                    <a:lnTo>
                      <a:pt x="100" y="20"/>
                    </a:lnTo>
                    <a:lnTo>
                      <a:pt x="94" y="26"/>
                    </a:lnTo>
                    <a:lnTo>
                      <a:pt x="90" y="20"/>
                    </a:lnTo>
                    <a:lnTo>
                      <a:pt x="86" y="18"/>
                    </a:lnTo>
                    <a:lnTo>
                      <a:pt x="80" y="18"/>
                    </a:lnTo>
                    <a:lnTo>
                      <a:pt x="74" y="18"/>
                    </a:lnTo>
                    <a:lnTo>
                      <a:pt x="70" y="20"/>
                    </a:lnTo>
                    <a:lnTo>
                      <a:pt x="66" y="26"/>
                    </a:lnTo>
                    <a:lnTo>
                      <a:pt x="66" y="18"/>
                    </a:lnTo>
                    <a:lnTo>
                      <a:pt x="56" y="18"/>
                    </a:lnTo>
                    <a:lnTo>
                      <a:pt x="56" y="68"/>
                    </a:lnTo>
                    <a:lnTo>
                      <a:pt x="8" y="44"/>
                    </a:lnTo>
                    <a:lnTo>
                      <a:pt x="130" y="68"/>
                    </a:lnTo>
                    <a:lnTo>
                      <a:pt x="138" y="68"/>
                    </a:lnTo>
                    <a:lnTo>
                      <a:pt x="160" y="0"/>
                    </a:lnTo>
                    <a:lnTo>
                      <a:pt x="152" y="0"/>
                    </a:lnTo>
                    <a:lnTo>
                      <a:pt x="130" y="68"/>
                    </a:lnTo>
                    <a:lnTo>
                      <a:pt x="8" y="44"/>
                    </a:lnTo>
                    <a:lnTo>
                      <a:pt x="168" y="44"/>
                    </a:lnTo>
                    <a:lnTo>
                      <a:pt x="170" y="36"/>
                    </a:lnTo>
                    <a:lnTo>
                      <a:pt x="172" y="30"/>
                    </a:lnTo>
                    <a:lnTo>
                      <a:pt x="176" y="26"/>
                    </a:lnTo>
                    <a:lnTo>
                      <a:pt x="182" y="26"/>
                    </a:lnTo>
                    <a:lnTo>
                      <a:pt x="188" y="26"/>
                    </a:lnTo>
                    <a:lnTo>
                      <a:pt x="192" y="30"/>
                    </a:lnTo>
                    <a:lnTo>
                      <a:pt x="196" y="36"/>
                    </a:lnTo>
                    <a:lnTo>
                      <a:pt x="196" y="44"/>
                    </a:lnTo>
                    <a:lnTo>
                      <a:pt x="196" y="52"/>
                    </a:lnTo>
                    <a:lnTo>
                      <a:pt x="192" y="58"/>
                    </a:lnTo>
                    <a:lnTo>
                      <a:pt x="188" y="62"/>
                    </a:lnTo>
                    <a:lnTo>
                      <a:pt x="182" y="64"/>
                    </a:lnTo>
                    <a:lnTo>
                      <a:pt x="176" y="62"/>
                    </a:lnTo>
                    <a:lnTo>
                      <a:pt x="172" y="58"/>
                    </a:lnTo>
                    <a:lnTo>
                      <a:pt x="170" y="52"/>
                    </a:lnTo>
                    <a:lnTo>
                      <a:pt x="168" y="44"/>
                    </a:lnTo>
                    <a:lnTo>
                      <a:pt x="8" y="44"/>
                    </a:lnTo>
                    <a:lnTo>
                      <a:pt x="182" y="18"/>
                    </a:lnTo>
                    <a:lnTo>
                      <a:pt x="172" y="20"/>
                    </a:lnTo>
                    <a:lnTo>
                      <a:pt x="166" y="26"/>
                    </a:lnTo>
                    <a:lnTo>
                      <a:pt x="162" y="34"/>
                    </a:lnTo>
                    <a:lnTo>
                      <a:pt x="160" y="44"/>
                    </a:lnTo>
                    <a:lnTo>
                      <a:pt x="162" y="56"/>
                    </a:lnTo>
                    <a:lnTo>
                      <a:pt x="166" y="64"/>
                    </a:lnTo>
                    <a:lnTo>
                      <a:pt x="172" y="68"/>
                    </a:lnTo>
                    <a:lnTo>
                      <a:pt x="180" y="70"/>
                    </a:lnTo>
                    <a:lnTo>
                      <a:pt x="190" y="68"/>
                    </a:lnTo>
                    <a:lnTo>
                      <a:pt x="194" y="66"/>
                    </a:lnTo>
                    <a:lnTo>
                      <a:pt x="196" y="62"/>
                    </a:lnTo>
                    <a:lnTo>
                      <a:pt x="196" y="68"/>
                    </a:lnTo>
                    <a:lnTo>
                      <a:pt x="204" y="68"/>
                    </a:lnTo>
                    <a:lnTo>
                      <a:pt x="204" y="0"/>
                    </a:lnTo>
                    <a:lnTo>
                      <a:pt x="196" y="0"/>
                    </a:lnTo>
                    <a:lnTo>
                      <a:pt x="196" y="26"/>
                    </a:lnTo>
                    <a:lnTo>
                      <a:pt x="190" y="20"/>
                    </a:lnTo>
                    <a:lnTo>
                      <a:pt x="186" y="18"/>
                    </a:lnTo>
                    <a:lnTo>
                      <a:pt x="182" y="18"/>
                    </a:lnTo>
                    <a:lnTo>
                      <a:pt x="8" y="44"/>
                    </a:lnTo>
                    <a:lnTo>
                      <a:pt x="218" y="18"/>
                    </a:lnTo>
                    <a:lnTo>
                      <a:pt x="212" y="18"/>
                    </a:lnTo>
                    <a:lnTo>
                      <a:pt x="212" y="26"/>
                    </a:lnTo>
                    <a:lnTo>
                      <a:pt x="218" y="26"/>
                    </a:lnTo>
                    <a:lnTo>
                      <a:pt x="218" y="58"/>
                    </a:lnTo>
                    <a:lnTo>
                      <a:pt x="218" y="64"/>
                    </a:lnTo>
                    <a:lnTo>
                      <a:pt x="220" y="66"/>
                    </a:lnTo>
                    <a:lnTo>
                      <a:pt x="224" y="68"/>
                    </a:lnTo>
                    <a:lnTo>
                      <a:pt x="228" y="70"/>
                    </a:lnTo>
                    <a:lnTo>
                      <a:pt x="232" y="70"/>
                    </a:lnTo>
                    <a:lnTo>
                      <a:pt x="234" y="68"/>
                    </a:lnTo>
                    <a:lnTo>
                      <a:pt x="234" y="62"/>
                    </a:lnTo>
                    <a:lnTo>
                      <a:pt x="232" y="62"/>
                    </a:lnTo>
                    <a:lnTo>
                      <a:pt x="228" y="62"/>
                    </a:lnTo>
                    <a:lnTo>
                      <a:pt x="226" y="58"/>
                    </a:lnTo>
                    <a:lnTo>
                      <a:pt x="226" y="26"/>
                    </a:lnTo>
                    <a:lnTo>
                      <a:pt x="234" y="26"/>
                    </a:lnTo>
                    <a:lnTo>
                      <a:pt x="234" y="18"/>
                    </a:lnTo>
                    <a:lnTo>
                      <a:pt x="226" y="18"/>
                    </a:lnTo>
                    <a:lnTo>
                      <a:pt x="226" y="4"/>
                    </a:lnTo>
                    <a:lnTo>
                      <a:pt x="218" y="4"/>
                    </a:lnTo>
                    <a:lnTo>
                      <a:pt x="218" y="18"/>
                    </a:lnTo>
                    <a:lnTo>
                      <a:pt x="8" y="44"/>
                    </a:lnTo>
                    <a:lnTo>
                      <a:pt x="266" y="30"/>
                    </a:lnTo>
                    <a:lnTo>
                      <a:pt x="266" y="38"/>
                    </a:lnTo>
                    <a:lnTo>
                      <a:pt x="316" y="38"/>
                    </a:lnTo>
                    <a:lnTo>
                      <a:pt x="316" y="30"/>
                    </a:lnTo>
                    <a:lnTo>
                      <a:pt x="266" y="30"/>
                    </a:lnTo>
                    <a:lnTo>
                      <a:pt x="8" y="44"/>
                    </a:lnTo>
                    <a:lnTo>
                      <a:pt x="266" y="50"/>
                    </a:lnTo>
                    <a:lnTo>
                      <a:pt x="266" y="58"/>
                    </a:lnTo>
                    <a:lnTo>
                      <a:pt x="316" y="58"/>
                    </a:lnTo>
                    <a:lnTo>
                      <a:pt x="316" y="50"/>
                    </a:lnTo>
                    <a:lnTo>
                      <a:pt x="266" y="50"/>
                    </a:lnTo>
                    <a:lnTo>
                      <a:pt x="8" y="44"/>
                    </a:lnTo>
                    <a:lnTo>
                      <a:pt x="372" y="2"/>
                    </a:lnTo>
                    <a:lnTo>
                      <a:pt x="366" y="2"/>
                    </a:lnTo>
                    <a:lnTo>
                      <a:pt x="360" y="6"/>
                    </a:lnTo>
                    <a:lnTo>
                      <a:pt x="356" y="10"/>
                    </a:lnTo>
                    <a:lnTo>
                      <a:pt x="352" y="16"/>
                    </a:lnTo>
                    <a:lnTo>
                      <a:pt x="350" y="26"/>
                    </a:lnTo>
                    <a:lnTo>
                      <a:pt x="350" y="36"/>
                    </a:lnTo>
                    <a:lnTo>
                      <a:pt x="350" y="50"/>
                    </a:lnTo>
                    <a:lnTo>
                      <a:pt x="354" y="60"/>
                    </a:lnTo>
                    <a:lnTo>
                      <a:pt x="358" y="64"/>
                    </a:lnTo>
                    <a:lnTo>
                      <a:pt x="362" y="68"/>
                    </a:lnTo>
                    <a:lnTo>
                      <a:pt x="366" y="70"/>
                    </a:lnTo>
                    <a:lnTo>
                      <a:pt x="372" y="70"/>
                    </a:lnTo>
                    <a:lnTo>
                      <a:pt x="378" y="70"/>
                    </a:lnTo>
                    <a:lnTo>
                      <a:pt x="384" y="68"/>
                    </a:lnTo>
                    <a:lnTo>
                      <a:pt x="388" y="64"/>
                    </a:lnTo>
                    <a:lnTo>
                      <a:pt x="392" y="58"/>
                    </a:lnTo>
                    <a:lnTo>
                      <a:pt x="394" y="48"/>
                    </a:lnTo>
                    <a:lnTo>
                      <a:pt x="396" y="36"/>
                    </a:lnTo>
                    <a:lnTo>
                      <a:pt x="394" y="22"/>
                    </a:lnTo>
                    <a:lnTo>
                      <a:pt x="390" y="12"/>
                    </a:lnTo>
                    <a:lnTo>
                      <a:pt x="388" y="8"/>
                    </a:lnTo>
                    <a:lnTo>
                      <a:pt x="384" y="4"/>
                    </a:lnTo>
                    <a:lnTo>
                      <a:pt x="378" y="2"/>
                    </a:lnTo>
                    <a:lnTo>
                      <a:pt x="372" y="2"/>
                    </a:lnTo>
                    <a:lnTo>
                      <a:pt x="8" y="44"/>
                    </a:lnTo>
                    <a:lnTo>
                      <a:pt x="372" y="62"/>
                    </a:lnTo>
                    <a:lnTo>
                      <a:pt x="368" y="62"/>
                    </a:lnTo>
                    <a:lnTo>
                      <a:pt x="364" y="60"/>
                    </a:lnTo>
                    <a:lnTo>
                      <a:pt x="360" y="54"/>
                    </a:lnTo>
                    <a:lnTo>
                      <a:pt x="358" y="46"/>
                    </a:lnTo>
                    <a:lnTo>
                      <a:pt x="358" y="38"/>
                    </a:lnTo>
                    <a:lnTo>
                      <a:pt x="360" y="26"/>
                    </a:lnTo>
                    <a:lnTo>
                      <a:pt x="362" y="16"/>
                    </a:lnTo>
                    <a:lnTo>
                      <a:pt x="366" y="12"/>
                    </a:lnTo>
                    <a:lnTo>
                      <a:pt x="372" y="10"/>
                    </a:lnTo>
                    <a:lnTo>
                      <a:pt x="380" y="12"/>
                    </a:lnTo>
                    <a:lnTo>
                      <a:pt x="384" y="16"/>
                    </a:lnTo>
                    <a:lnTo>
                      <a:pt x="386" y="26"/>
                    </a:lnTo>
                    <a:lnTo>
                      <a:pt x="386" y="36"/>
                    </a:lnTo>
                    <a:lnTo>
                      <a:pt x="384" y="48"/>
                    </a:lnTo>
                    <a:lnTo>
                      <a:pt x="382" y="58"/>
                    </a:lnTo>
                    <a:lnTo>
                      <a:pt x="378" y="62"/>
                    </a:lnTo>
                    <a:lnTo>
                      <a:pt x="372" y="62"/>
                    </a:lnTo>
                    <a:lnTo>
                      <a:pt x="8" y="44"/>
                    </a:lnTo>
                    <a:close/>
                  </a:path>
                </a:pathLst>
              </a:custGeom>
              <a:solidFill>
                <a:srgbClr val="000000"/>
              </a:solidFill>
              <a:ln w="9525">
                <a:noFill/>
                <a:round/>
                <a:headEnd/>
                <a:tailEnd/>
              </a:ln>
            </p:spPr>
            <p:txBody>
              <a:bodyPr/>
              <a:lstStyle/>
              <a:p>
                <a:endParaRPr lang="en-US"/>
              </a:p>
            </p:txBody>
          </p:sp>
          <p:sp>
            <p:nvSpPr>
              <p:cNvPr id="58775" name="Rectangle 407"/>
              <p:cNvSpPr>
                <a:spLocks noChangeArrowheads="1"/>
              </p:cNvSpPr>
              <p:nvPr/>
            </p:nvSpPr>
            <p:spPr bwMode="auto">
              <a:xfrm>
                <a:off x="4385" y="3164"/>
                <a:ext cx="370" cy="96"/>
              </a:xfrm>
              <a:prstGeom prst="rect">
                <a:avLst/>
              </a:prstGeom>
              <a:solidFill>
                <a:srgbClr val="FFFFFF"/>
              </a:solidFill>
              <a:ln w="9525">
                <a:noFill/>
                <a:miter lim="800000"/>
                <a:headEnd/>
                <a:tailEnd/>
              </a:ln>
            </p:spPr>
            <p:txBody>
              <a:bodyPr/>
              <a:lstStyle/>
              <a:p>
                <a:endParaRPr lang="en-US"/>
              </a:p>
            </p:txBody>
          </p:sp>
          <p:sp>
            <p:nvSpPr>
              <p:cNvPr id="58776" name="Freeform 408"/>
              <p:cNvSpPr>
                <a:spLocks/>
              </p:cNvSpPr>
              <p:nvPr/>
            </p:nvSpPr>
            <p:spPr bwMode="auto">
              <a:xfrm>
                <a:off x="4387" y="3166"/>
                <a:ext cx="364" cy="72"/>
              </a:xfrm>
              <a:custGeom>
                <a:avLst/>
                <a:gdLst/>
                <a:ahLst/>
                <a:cxnLst>
                  <a:cxn ang="0">
                    <a:pos x="14" y="32"/>
                  </a:cxn>
                  <a:cxn ang="0">
                    <a:pos x="30" y="28"/>
                  </a:cxn>
                  <a:cxn ang="0">
                    <a:pos x="38" y="44"/>
                  </a:cxn>
                  <a:cxn ang="0">
                    <a:pos x="30" y="64"/>
                  </a:cxn>
                  <a:cxn ang="0">
                    <a:pos x="14" y="60"/>
                  </a:cxn>
                  <a:cxn ang="0">
                    <a:pos x="10" y="46"/>
                  </a:cxn>
                  <a:cxn ang="0">
                    <a:pos x="6" y="26"/>
                  </a:cxn>
                  <a:cxn ang="0">
                    <a:pos x="2" y="56"/>
                  </a:cxn>
                  <a:cxn ang="0">
                    <a:pos x="22" y="72"/>
                  </a:cxn>
                  <a:cxn ang="0">
                    <a:pos x="38" y="64"/>
                  </a:cxn>
                  <a:cxn ang="0">
                    <a:pos x="46" y="0"/>
                  </a:cxn>
                  <a:cxn ang="0">
                    <a:pos x="32" y="22"/>
                  </a:cxn>
                  <a:cxn ang="0">
                    <a:pos x="10" y="46"/>
                  </a:cxn>
                  <a:cxn ang="0">
                    <a:pos x="80" y="70"/>
                  </a:cxn>
                  <a:cxn ang="0">
                    <a:pos x="76" y="60"/>
                  </a:cxn>
                  <a:cxn ang="0">
                    <a:pos x="10" y="46"/>
                  </a:cxn>
                  <a:cxn ang="0">
                    <a:pos x="128" y="2"/>
                  </a:cxn>
                  <a:cxn ang="0">
                    <a:pos x="10" y="46"/>
                  </a:cxn>
                  <a:cxn ang="0">
                    <a:pos x="142" y="32"/>
                  </a:cxn>
                  <a:cxn ang="0">
                    <a:pos x="156" y="28"/>
                  </a:cxn>
                  <a:cxn ang="0">
                    <a:pos x="164" y="44"/>
                  </a:cxn>
                  <a:cxn ang="0">
                    <a:pos x="156" y="64"/>
                  </a:cxn>
                  <a:cxn ang="0">
                    <a:pos x="140" y="60"/>
                  </a:cxn>
                  <a:cxn ang="0">
                    <a:pos x="10" y="46"/>
                  </a:cxn>
                  <a:cxn ang="0">
                    <a:pos x="134" y="26"/>
                  </a:cxn>
                  <a:cxn ang="0">
                    <a:pos x="130" y="56"/>
                  </a:cxn>
                  <a:cxn ang="0">
                    <a:pos x="150" y="72"/>
                  </a:cxn>
                  <a:cxn ang="0">
                    <a:pos x="166" y="64"/>
                  </a:cxn>
                  <a:cxn ang="0">
                    <a:pos x="172" y="0"/>
                  </a:cxn>
                  <a:cxn ang="0">
                    <a:pos x="160" y="22"/>
                  </a:cxn>
                  <a:cxn ang="0">
                    <a:pos x="10" y="46"/>
                  </a:cxn>
                  <a:cxn ang="0">
                    <a:pos x="180" y="26"/>
                  </a:cxn>
                  <a:cxn ang="0">
                    <a:pos x="188" y="64"/>
                  </a:cxn>
                  <a:cxn ang="0">
                    <a:pos x="198" y="70"/>
                  </a:cxn>
                  <a:cxn ang="0">
                    <a:pos x="204" y="64"/>
                  </a:cxn>
                  <a:cxn ang="0">
                    <a:pos x="198" y="62"/>
                  </a:cxn>
                  <a:cxn ang="0">
                    <a:pos x="204" y="26"/>
                  </a:cxn>
                  <a:cxn ang="0">
                    <a:pos x="196" y="6"/>
                  </a:cxn>
                  <a:cxn ang="0">
                    <a:pos x="10" y="46"/>
                  </a:cxn>
                  <a:cxn ang="0">
                    <a:pos x="284" y="40"/>
                  </a:cxn>
                  <a:cxn ang="0">
                    <a:pos x="10" y="46"/>
                  </a:cxn>
                  <a:cxn ang="0">
                    <a:pos x="284" y="60"/>
                  </a:cxn>
                  <a:cxn ang="0">
                    <a:pos x="10" y="46"/>
                  </a:cxn>
                  <a:cxn ang="0">
                    <a:pos x="328" y="6"/>
                  </a:cxn>
                  <a:cxn ang="0">
                    <a:pos x="318" y="28"/>
                  </a:cxn>
                  <a:cxn ang="0">
                    <a:pos x="322" y="62"/>
                  </a:cxn>
                  <a:cxn ang="0">
                    <a:pos x="336" y="72"/>
                  </a:cxn>
                  <a:cxn ang="0">
                    <a:pos x="352" y="68"/>
                  </a:cxn>
                  <a:cxn ang="0">
                    <a:pos x="362" y="48"/>
                  </a:cxn>
                  <a:cxn ang="0">
                    <a:pos x="360" y="14"/>
                  </a:cxn>
                  <a:cxn ang="0">
                    <a:pos x="346" y="4"/>
                  </a:cxn>
                  <a:cxn ang="0">
                    <a:pos x="340" y="64"/>
                  </a:cxn>
                  <a:cxn ang="0">
                    <a:pos x="330" y="54"/>
                  </a:cxn>
                  <a:cxn ang="0">
                    <a:pos x="328" y="26"/>
                  </a:cxn>
                  <a:cxn ang="0">
                    <a:pos x="342" y="10"/>
                  </a:cxn>
                  <a:cxn ang="0">
                    <a:pos x="354" y="26"/>
                  </a:cxn>
                  <a:cxn ang="0">
                    <a:pos x="350" y="58"/>
                  </a:cxn>
                  <a:cxn ang="0">
                    <a:pos x="10" y="46"/>
                  </a:cxn>
                </a:cxnLst>
                <a:rect l="0" t="0" r="r" b="b"/>
                <a:pathLst>
                  <a:path w="364" h="72">
                    <a:moveTo>
                      <a:pt x="10" y="46"/>
                    </a:moveTo>
                    <a:lnTo>
                      <a:pt x="10" y="38"/>
                    </a:lnTo>
                    <a:lnTo>
                      <a:pt x="14" y="32"/>
                    </a:lnTo>
                    <a:lnTo>
                      <a:pt x="18" y="28"/>
                    </a:lnTo>
                    <a:lnTo>
                      <a:pt x="24" y="26"/>
                    </a:lnTo>
                    <a:lnTo>
                      <a:pt x="30" y="28"/>
                    </a:lnTo>
                    <a:lnTo>
                      <a:pt x="34" y="30"/>
                    </a:lnTo>
                    <a:lnTo>
                      <a:pt x="36" y="36"/>
                    </a:lnTo>
                    <a:lnTo>
                      <a:pt x="38" y="44"/>
                    </a:lnTo>
                    <a:lnTo>
                      <a:pt x="36" y="54"/>
                    </a:lnTo>
                    <a:lnTo>
                      <a:pt x="34" y="60"/>
                    </a:lnTo>
                    <a:lnTo>
                      <a:pt x="30" y="64"/>
                    </a:lnTo>
                    <a:lnTo>
                      <a:pt x="24" y="64"/>
                    </a:lnTo>
                    <a:lnTo>
                      <a:pt x="18" y="64"/>
                    </a:lnTo>
                    <a:lnTo>
                      <a:pt x="14" y="60"/>
                    </a:lnTo>
                    <a:lnTo>
                      <a:pt x="10" y="52"/>
                    </a:lnTo>
                    <a:lnTo>
                      <a:pt x="10" y="48"/>
                    </a:lnTo>
                    <a:lnTo>
                      <a:pt x="10" y="46"/>
                    </a:lnTo>
                    <a:lnTo>
                      <a:pt x="22" y="18"/>
                    </a:lnTo>
                    <a:lnTo>
                      <a:pt x="14" y="20"/>
                    </a:lnTo>
                    <a:lnTo>
                      <a:pt x="6" y="26"/>
                    </a:lnTo>
                    <a:lnTo>
                      <a:pt x="2" y="36"/>
                    </a:lnTo>
                    <a:lnTo>
                      <a:pt x="0" y="46"/>
                    </a:lnTo>
                    <a:lnTo>
                      <a:pt x="2" y="56"/>
                    </a:lnTo>
                    <a:lnTo>
                      <a:pt x="6" y="64"/>
                    </a:lnTo>
                    <a:lnTo>
                      <a:pt x="14" y="70"/>
                    </a:lnTo>
                    <a:lnTo>
                      <a:pt x="22" y="72"/>
                    </a:lnTo>
                    <a:lnTo>
                      <a:pt x="30" y="70"/>
                    </a:lnTo>
                    <a:lnTo>
                      <a:pt x="34" y="68"/>
                    </a:lnTo>
                    <a:lnTo>
                      <a:pt x="38" y="64"/>
                    </a:lnTo>
                    <a:lnTo>
                      <a:pt x="38" y="70"/>
                    </a:lnTo>
                    <a:lnTo>
                      <a:pt x="46" y="70"/>
                    </a:lnTo>
                    <a:lnTo>
                      <a:pt x="46" y="0"/>
                    </a:lnTo>
                    <a:lnTo>
                      <a:pt x="36" y="0"/>
                    </a:lnTo>
                    <a:lnTo>
                      <a:pt x="36" y="26"/>
                    </a:lnTo>
                    <a:lnTo>
                      <a:pt x="32" y="22"/>
                    </a:lnTo>
                    <a:lnTo>
                      <a:pt x="28" y="20"/>
                    </a:lnTo>
                    <a:lnTo>
                      <a:pt x="22" y="18"/>
                    </a:lnTo>
                    <a:lnTo>
                      <a:pt x="10" y="46"/>
                    </a:lnTo>
                    <a:lnTo>
                      <a:pt x="52" y="20"/>
                    </a:lnTo>
                    <a:lnTo>
                      <a:pt x="70" y="70"/>
                    </a:lnTo>
                    <a:lnTo>
                      <a:pt x="80" y="70"/>
                    </a:lnTo>
                    <a:lnTo>
                      <a:pt x="98" y="20"/>
                    </a:lnTo>
                    <a:lnTo>
                      <a:pt x="90" y="20"/>
                    </a:lnTo>
                    <a:lnTo>
                      <a:pt x="76" y="60"/>
                    </a:lnTo>
                    <a:lnTo>
                      <a:pt x="62" y="20"/>
                    </a:lnTo>
                    <a:lnTo>
                      <a:pt x="52" y="20"/>
                    </a:lnTo>
                    <a:lnTo>
                      <a:pt x="10" y="46"/>
                    </a:lnTo>
                    <a:lnTo>
                      <a:pt x="100" y="70"/>
                    </a:lnTo>
                    <a:lnTo>
                      <a:pt x="106" y="70"/>
                    </a:lnTo>
                    <a:lnTo>
                      <a:pt x="128" y="2"/>
                    </a:lnTo>
                    <a:lnTo>
                      <a:pt x="122" y="2"/>
                    </a:lnTo>
                    <a:lnTo>
                      <a:pt x="100" y="70"/>
                    </a:lnTo>
                    <a:lnTo>
                      <a:pt x="10" y="46"/>
                    </a:lnTo>
                    <a:lnTo>
                      <a:pt x="138" y="46"/>
                    </a:lnTo>
                    <a:lnTo>
                      <a:pt x="138" y="38"/>
                    </a:lnTo>
                    <a:lnTo>
                      <a:pt x="142" y="32"/>
                    </a:lnTo>
                    <a:lnTo>
                      <a:pt x="146" y="28"/>
                    </a:lnTo>
                    <a:lnTo>
                      <a:pt x="152" y="26"/>
                    </a:lnTo>
                    <a:lnTo>
                      <a:pt x="156" y="28"/>
                    </a:lnTo>
                    <a:lnTo>
                      <a:pt x="162" y="30"/>
                    </a:lnTo>
                    <a:lnTo>
                      <a:pt x="164" y="36"/>
                    </a:lnTo>
                    <a:lnTo>
                      <a:pt x="164" y="44"/>
                    </a:lnTo>
                    <a:lnTo>
                      <a:pt x="164" y="54"/>
                    </a:lnTo>
                    <a:lnTo>
                      <a:pt x="162" y="60"/>
                    </a:lnTo>
                    <a:lnTo>
                      <a:pt x="156" y="64"/>
                    </a:lnTo>
                    <a:lnTo>
                      <a:pt x="152" y="64"/>
                    </a:lnTo>
                    <a:lnTo>
                      <a:pt x="146" y="64"/>
                    </a:lnTo>
                    <a:lnTo>
                      <a:pt x="140" y="60"/>
                    </a:lnTo>
                    <a:lnTo>
                      <a:pt x="138" y="52"/>
                    </a:lnTo>
                    <a:lnTo>
                      <a:pt x="138" y="46"/>
                    </a:lnTo>
                    <a:lnTo>
                      <a:pt x="10" y="46"/>
                    </a:lnTo>
                    <a:lnTo>
                      <a:pt x="150" y="18"/>
                    </a:lnTo>
                    <a:lnTo>
                      <a:pt x="140" y="20"/>
                    </a:lnTo>
                    <a:lnTo>
                      <a:pt x="134" y="26"/>
                    </a:lnTo>
                    <a:lnTo>
                      <a:pt x="130" y="36"/>
                    </a:lnTo>
                    <a:lnTo>
                      <a:pt x="128" y="46"/>
                    </a:lnTo>
                    <a:lnTo>
                      <a:pt x="130" y="56"/>
                    </a:lnTo>
                    <a:lnTo>
                      <a:pt x="134" y="64"/>
                    </a:lnTo>
                    <a:lnTo>
                      <a:pt x="142" y="70"/>
                    </a:lnTo>
                    <a:lnTo>
                      <a:pt x="150" y="72"/>
                    </a:lnTo>
                    <a:lnTo>
                      <a:pt x="158" y="70"/>
                    </a:lnTo>
                    <a:lnTo>
                      <a:pt x="162" y="68"/>
                    </a:lnTo>
                    <a:lnTo>
                      <a:pt x="166" y="64"/>
                    </a:lnTo>
                    <a:lnTo>
                      <a:pt x="166" y="70"/>
                    </a:lnTo>
                    <a:lnTo>
                      <a:pt x="172" y="70"/>
                    </a:lnTo>
                    <a:lnTo>
                      <a:pt x="172" y="0"/>
                    </a:lnTo>
                    <a:lnTo>
                      <a:pt x="164" y="0"/>
                    </a:lnTo>
                    <a:lnTo>
                      <a:pt x="164" y="26"/>
                    </a:lnTo>
                    <a:lnTo>
                      <a:pt x="160" y="22"/>
                    </a:lnTo>
                    <a:lnTo>
                      <a:pt x="156" y="20"/>
                    </a:lnTo>
                    <a:lnTo>
                      <a:pt x="150" y="18"/>
                    </a:lnTo>
                    <a:lnTo>
                      <a:pt x="10" y="46"/>
                    </a:lnTo>
                    <a:lnTo>
                      <a:pt x="186" y="20"/>
                    </a:lnTo>
                    <a:lnTo>
                      <a:pt x="180" y="20"/>
                    </a:lnTo>
                    <a:lnTo>
                      <a:pt x="180" y="26"/>
                    </a:lnTo>
                    <a:lnTo>
                      <a:pt x="186" y="26"/>
                    </a:lnTo>
                    <a:lnTo>
                      <a:pt x="186" y="60"/>
                    </a:lnTo>
                    <a:lnTo>
                      <a:pt x="188" y="64"/>
                    </a:lnTo>
                    <a:lnTo>
                      <a:pt x="190" y="68"/>
                    </a:lnTo>
                    <a:lnTo>
                      <a:pt x="192" y="70"/>
                    </a:lnTo>
                    <a:lnTo>
                      <a:pt x="198" y="70"/>
                    </a:lnTo>
                    <a:lnTo>
                      <a:pt x="200" y="70"/>
                    </a:lnTo>
                    <a:lnTo>
                      <a:pt x="204" y="70"/>
                    </a:lnTo>
                    <a:lnTo>
                      <a:pt x="204" y="64"/>
                    </a:lnTo>
                    <a:lnTo>
                      <a:pt x="202" y="64"/>
                    </a:lnTo>
                    <a:lnTo>
                      <a:pt x="200" y="64"/>
                    </a:lnTo>
                    <a:lnTo>
                      <a:pt x="198" y="62"/>
                    </a:lnTo>
                    <a:lnTo>
                      <a:pt x="196" y="60"/>
                    </a:lnTo>
                    <a:lnTo>
                      <a:pt x="196" y="26"/>
                    </a:lnTo>
                    <a:lnTo>
                      <a:pt x="204" y="26"/>
                    </a:lnTo>
                    <a:lnTo>
                      <a:pt x="204" y="20"/>
                    </a:lnTo>
                    <a:lnTo>
                      <a:pt x="196" y="20"/>
                    </a:lnTo>
                    <a:lnTo>
                      <a:pt x="196" y="6"/>
                    </a:lnTo>
                    <a:lnTo>
                      <a:pt x="186" y="6"/>
                    </a:lnTo>
                    <a:lnTo>
                      <a:pt x="186" y="20"/>
                    </a:lnTo>
                    <a:lnTo>
                      <a:pt x="10" y="46"/>
                    </a:lnTo>
                    <a:lnTo>
                      <a:pt x="236" y="32"/>
                    </a:lnTo>
                    <a:lnTo>
                      <a:pt x="236" y="40"/>
                    </a:lnTo>
                    <a:lnTo>
                      <a:pt x="284" y="40"/>
                    </a:lnTo>
                    <a:lnTo>
                      <a:pt x="284" y="32"/>
                    </a:lnTo>
                    <a:lnTo>
                      <a:pt x="236" y="32"/>
                    </a:lnTo>
                    <a:lnTo>
                      <a:pt x="10" y="46"/>
                    </a:lnTo>
                    <a:lnTo>
                      <a:pt x="236" y="52"/>
                    </a:lnTo>
                    <a:lnTo>
                      <a:pt x="236" y="60"/>
                    </a:lnTo>
                    <a:lnTo>
                      <a:pt x="284" y="60"/>
                    </a:lnTo>
                    <a:lnTo>
                      <a:pt x="284" y="52"/>
                    </a:lnTo>
                    <a:lnTo>
                      <a:pt x="236" y="52"/>
                    </a:lnTo>
                    <a:lnTo>
                      <a:pt x="10" y="46"/>
                    </a:lnTo>
                    <a:lnTo>
                      <a:pt x="340" y="2"/>
                    </a:lnTo>
                    <a:lnTo>
                      <a:pt x="334" y="4"/>
                    </a:lnTo>
                    <a:lnTo>
                      <a:pt x="328" y="6"/>
                    </a:lnTo>
                    <a:lnTo>
                      <a:pt x="324" y="12"/>
                    </a:lnTo>
                    <a:lnTo>
                      <a:pt x="320" y="18"/>
                    </a:lnTo>
                    <a:lnTo>
                      <a:pt x="318" y="28"/>
                    </a:lnTo>
                    <a:lnTo>
                      <a:pt x="318" y="38"/>
                    </a:lnTo>
                    <a:lnTo>
                      <a:pt x="320" y="50"/>
                    </a:lnTo>
                    <a:lnTo>
                      <a:pt x="322" y="62"/>
                    </a:lnTo>
                    <a:lnTo>
                      <a:pt x="326" y="66"/>
                    </a:lnTo>
                    <a:lnTo>
                      <a:pt x="330" y="70"/>
                    </a:lnTo>
                    <a:lnTo>
                      <a:pt x="336" y="72"/>
                    </a:lnTo>
                    <a:lnTo>
                      <a:pt x="340" y="72"/>
                    </a:lnTo>
                    <a:lnTo>
                      <a:pt x="346" y="70"/>
                    </a:lnTo>
                    <a:lnTo>
                      <a:pt x="352" y="68"/>
                    </a:lnTo>
                    <a:lnTo>
                      <a:pt x="356" y="64"/>
                    </a:lnTo>
                    <a:lnTo>
                      <a:pt x="360" y="58"/>
                    </a:lnTo>
                    <a:lnTo>
                      <a:pt x="362" y="48"/>
                    </a:lnTo>
                    <a:lnTo>
                      <a:pt x="364" y="36"/>
                    </a:lnTo>
                    <a:lnTo>
                      <a:pt x="362" y="24"/>
                    </a:lnTo>
                    <a:lnTo>
                      <a:pt x="360" y="14"/>
                    </a:lnTo>
                    <a:lnTo>
                      <a:pt x="356" y="8"/>
                    </a:lnTo>
                    <a:lnTo>
                      <a:pt x="352" y="6"/>
                    </a:lnTo>
                    <a:lnTo>
                      <a:pt x="346" y="4"/>
                    </a:lnTo>
                    <a:lnTo>
                      <a:pt x="340" y="2"/>
                    </a:lnTo>
                    <a:lnTo>
                      <a:pt x="10" y="46"/>
                    </a:lnTo>
                    <a:lnTo>
                      <a:pt x="340" y="64"/>
                    </a:lnTo>
                    <a:lnTo>
                      <a:pt x="336" y="64"/>
                    </a:lnTo>
                    <a:lnTo>
                      <a:pt x="334" y="62"/>
                    </a:lnTo>
                    <a:lnTo>
                      <a:pt x="330" y="54"/>
                    </a:lnTo>
                    <a:lnTo>
                      <a:pt x="328" y="48"/>
                    </a:lnTo>
                    <a:lnTo>
                      <a:pt x="328" y="38"/>
                    </a:lnTo>
                    <a:lnTo>
                      <a:pt x="328" y="26"/>
                    </a:lnTo>
                    <a:lnTo>
                      <a:pt x="330" y="18"/>
                    </a:lnTo>
                    <a:lnTo>
                      <a:pt x="334" y="12"/>
                    </a:lnTo>
                    <a:lnTo>
                      <a:pt x="342" y="10"/>
                    </a:lnTo>
                    <a:lnTo>
                      <a:pt x="348" y="12"/>
                    </a:lnTo>
                    <a:lnTo>
                      <a:pt x="352" y="18"/>
                    </a:lnTo>
                    <a:lnTo>
                      <a:pt x="354" y="26"/>
                    </a:lnTo>
                    <a:lnTo>
                      <a:pt x="354" y="36"/>
                    </a:lnTo>
                    <a:lnTo>
                      <a:pt x="354" y="50"/>
                    </a:lnTo>
                    <a:lnTo>
                      <a:pt x="350" y="58"/>
                    </a:lnTo>
                    <a:lnTo>
                      <a:pt x="346" y="62"/>
                    </a:lnTo>
                    <a:lnTo>
                      <a:pt x="340" y="64"/>
                    </a:lnTo>
                    <a:lnTo>
                      <a:pt x="10" y="46"/>
                    </a:lnTo>
                    <a:close/>
                  </a:path>
                </a:pathLst>
              </a:custGeom>
              <a:solidFill>
                <a:srgbClr val="000000"/>
              </a:solidFill>
              <a:ln w="9525">
                <a:noFill/>
                <a:round/>
                <a:headEnd/>
                <a:tailEnd/>
              </a:ln>
            </p:spPr>
            <p:txBody>
              <a:bodyPr/>
              <a:lstStyle/>
              <a:p>
                <a:endParaRPr lang="en-US"/>
              </a:p>
            </p:txBody>
          </p:sp>
        </p:grpSp>
      </p:gr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39750" y="188913"/>
            <a:ext cx="7772400" cy="1143000"/>
          </a:xfrm>
        </p:spPr>
        <p:txBody>
          <a:bodyPr/>
          <a:lstStyle/>
          <a:p>
            <a:pPr algn="l"/>
            <a:r>
              <a:rPr lang="en-US" sz="3600" b="1">
                <a:solidFill>
                  <a:schemeClr val="accent2"/>
                </a:solidFill>
                <a:effectLst>
                  <a:outerShdw blurRad="38100" dist="38100" dir="2700000" algn="tl">
                    <a:srgbClr val="C0C0C0"/>
                  </a:outerShdw>
                </a:effectLst>
              </a:rPr>
              <a:t>The fast phase plane: II</a:t>
            </a:r>
          </a:p>
        </p:txBody>
      </p:sp>
      <p:sp>
        <p:nvSpPr>
          <p:cNvPr id="59396" name="Line 4"/>
          <p:cNvSpPr>
            <a:spLocks noChangeShapeType="1"/>
          </p:cNvSpPr>
          <p:nvPr/>
        </p:nvSpPr>
        <p:spPr bwMode="auto">
          <a:xfrm>
            <a:off x="7391400" y="2098675"/>
            <a:ext cx="838200" cy="533400"/>
          </a:xfrm>
          <a:prstGeom prst="line">
            <a:avLst/>
          </a:prstGeom>
          <a:noFill/>
          <a:ln w="9525">
            <a:solidFill>
              <a:schemeClr val="tx1"/>
            </a:solidFill>
            <a:round/>
            <a:headEnd type="stealth" w="med" len="med"/>
            <a:tailEnd/>
          </a:ln>
          <a:effectLst/>
        </p:spPr>
        <p:txBody>
          <a:bodyPr wrap="none" anchor="ctr"/>
          <a:lstStyle/>
          <a:p>
            <a:endParaRPr lang="en-US"/>
          </a:p>
        </p:txBody>
      </p:sp>
      <p:sp>
        <p:nvSpPr>
          <p:cNvPr id="59397" name="Text Box 5"/>
          <p:cNvSpPr txBox="1">
            <a:spLocks noChangeArrowheads="1"/>
          </p:cNvSpPr>
          <p:nvPr/>
        </p:nvSpPr>
        <p:spPr bwMode="auto">
          <a:xfrm>
            <a:off x="6324600" y="1412875"/>
            <a:ext cx="1677988" cy="668338"/>
          </a:xfrm>
          <a:prstGeom prst="rect">
            <a:avLst/>
          </a:prstGeom>
          <a:noFill/>
          <a:ln w="9525">
            <a:noFill/>
            <a:miter lim="800000"/>
            <a:headEnd/>
            <a:tailEnd/>
          </a:ln>
          <a:effectLst/>
        </p:spPr>
        <p:txBody>
          <a:bodyPr wrap="none">
            <a:spAutoFit/>
          </a:bodyPr>
          <a:lstStyle/>
          <a:p>
            <a:pPr eaLnBrk="0" hangingPunct="0"/>
            <a:r>
              <a:rPr lang="en-US" b="1" i="1">
                <a:effectLst>
                  <a:outerShdw blurRad="38100" dist="38100" dir="2700000" algn="tl">
                    <a:srgbClr val="C0C0C0"/>
                  </a:outerShdw>
                </a:effectLst>
              </a:rPr>
              <a:t>h</a:t>
            </a:r>
            <a:r>
              <a:rPr lang="en-US" b="1" i="1" baseline="-25000">
                <a:effectLst>
                  <a:outerShdw blurRad="38100" dist="38100" dir="2700000" algn="tl">
                    <a:srgbClr val="C0C0C0"/>
                  </a:outerShdw>
                </a:effectLst>
              </a:rPr>
              <a:t>0</a:t>
            </a:r>
            <a:r>
              <a:rPr lang="en-US" b="1">
                <a:effectLst>
                  <a:outerShdw blurRad="38100" dist="38100" dir="2700000" algn="tl">
                    <a:srgbClr val="C0C0C0"/>
                  </a:outerShdw>
                </a:effectLst>
              </a:rPr>
              <a:t> decreasing</a:t>
            </a:r>
          </a:p>
          <a:p>
            <a:pPr eaLnBrk="0" hangingPunct="0">
              <a:lnSpc>
                <a:spcPct val="110000"/>
              </a:lnSpc>
            </a:pPr>
            <a:r>
              <a:rPr lang="en-US" b="1" i="1">
                <a:effectLst>
                  <a:outerShdw blurRad="38100" dist="38100" dir="2700000" algn="tl">
                    <a:srgbClr val="C0C0C0"/>
                  </a:outerShdw>
                </a:effectLst>
              </a:rPr>
              <a:t>n</a:t>
            </a:r>
            <a:r>
              <a:rPr lang="en-US" b="1" i="1" baseline="-25000">
                <a:effectLst>
                  <a:outerShdw blurRad="38100" dist="38100" dir="2700000" algn="tl">
                    <a:srgbClr val="C0C0C0"/>
                  </a:outerShdw>
                </a:effectLst>
              </a:rPr>
              <a:t>0</a:t>
            </a:r>
            <a:r>
              <a:rPr lang="en-US" b="1">
                <a:effectLst>
                  <a:outerShdw blurRad="38100" dist="38100" dir="2700000" algn="tl">
                    <a:srgbClr val="C0C0C0"/>
                  </a:outerShdw>
                </a:effectLst>
              </a:rPr>
              <a:t> increasing</a:t>
            </a:r>
          </a:p>
        </p:txBody>
      </p:sp>
      <p:sp>
        <p:nvSpPr>
          <p:cNvPr id="59398" name="Text Box 6"/>
          <p:cNvSpPr txBox="1">
            <a:spLocks noChangeArrowheads="1"/>
          </p:cNvSpPr>
          <p:nvPr/>
        </p:nvSpPr>
        <p:spPr bwMode="auto">
          <a:xfrm>
            <a:off x="611188" y="2098675"/>
            <a:ext cx="3978275" cy="2260600"/>
          </a:xfrm>
          <a:prstGeom prst="rect">
            <a:avLst/>
          </a:prstGeom>
          <a:noFill/>
          <a:ln w="9525">
            <a:noFill/>
            <a:miter lim="800000"/>
            <a:headEnd/>
            <a:tailEnd/>
          </a:ln>
          <a:effectLst/>
        </p:spPr>
        <p:txBody>
          <a:bodyPr>
            <a:spAutoFit/>
          </a:bodyPr>
          <a:lstStyle/>
          <a:p>
            <a:pPr eaLnBrk="0" hangingPunct="0">
              <a:lnSpc>
                <a:spcPct val="110000"/>
              </a:lnSpc>
            </a:pPr>
            <a:r>
              <a:rPr lang="en-US" b="1">
                <a:effectLst>
                  <a:outerShdw blurRad="38100" dist="38100" dir="2700000" algn="tl">
                    <a:srgbClr val="C0C0C0"/>
                  </a:outerShdw>
                </a:effectLst>
              </a:rPr>
              <a:t>As </a:t>
            </a:r>
            <a:r>
              <a:rPr lang="en-US" b="1" i="1">
                <a:effectLst>
                  <a:outerShdw blurRad="38100" dist="38100" dir="2700000" algn="tl">
                    <a:srgbClr val="C0C0C0"/>
                  </a:outerShdw>
                </a:effectLst>
              </a:rPr>
              <a:t>n</a:t>
            </a:r>
            <a:r>
              <a:rPr lang="en-US" b="1">
                <a:effectLst>
                  <a:outerShdw blurRad="38100" dist="38100" dir="2700000" algn="tl">
                    <a:srgbClr val="C0C0C0"/>
                  </a:outerShdw>
                </a:effectLst>
              </a:rPr>
              <a:t> and </a:t>
            </a:r>
            <a:r>
              <a:rPr lang="en-US" b="1" i="1">
                <a:effectLst>
                  <a:outerShdw blurRad="38100" dist="38100" dir="2700000" algn="tl">
                    <a:srgbClr val="C0C0C0"/>
                  </a:outerShdw>
                </a:effectLst>
              </a:rPr>
              <a:t>h</a:t>
            </a:r>
            <a:r>
              <a:rPr lang="en-US" b="1">
                <a:effectLst>
                  <a:outerShdw blurRad="38100" dist="38100" dir="2700000" algn="tl">
                    <a:srgbClr val="C0C0C0"/>
                  </a:outerShdw>
                </a:effectLst>
              </a:rPr>
              <a:t> change slowly, the </a:t>
            </a:r>
            <a:r>
              <a:rPr lang="en-US" b="1" i="1">
                <a:effectLst>
                  <a:outerShdw blurRad="38100" dist="38100" dir="2700000" algn="tl">
                    <a:srgbClr val="C0C0C0"/>
                  </a:outerShdw>
                </a:effectLst>
              </a:rPr>
              <a:t>dV/dt</a:t>
            </a:r>
            <a:r>
              <a:rPr lang="en-US" b="1">
                <a:effectLst>
                  <a:outerShdw blurRad="38100" dist="38100" dir="2700000" algn="tl">
                    <a:srgbClr val="C0C0C0"/>
                  </a:outerShdw>
                </a:effectLst>
              </a:rPr>
              <a:t> nullcline moves up, </a:t>
            </a:r>
            <a:r>
              <a:rPr lang="en-US" b="1" i="1">
                <a:effectLst>
                  <a:outerShdw blurRad="38100" dist="38100" dir="2700000" algn="tl">
                    <a:srgbClr val="C0C0C0"/>
                  </a:outerShdw>
                </a:effectLst>
              </a:rPr>
              <a:t>v</a:t>
            </a:r>
            <a:r>
              <a:rPr lang="en-US" b="1" i="1" baseline="-25000">
                <a:effectLst>
                  <a:outerShdw blurRad="38100" dist="38100" dir="2700000" algn="tl">
                    <a:srgbClr val="C0C0C0"/>
                  </a:outerShdw>
                </a:effectLst>
              </a:rPr>
              <a:t>e</a:t>
            </a:r>
            <a:r>
              <a:rPr lang="en-US" b="1">
                <a:effectLst>
                  <a:outerShdw blurRad="38100" dist="38100" dir="2700000" algn="tl">
                    <a:srgbClr val="C0C0C0"/>
                  </a:outerShdw>
                </a:effectLst>
              </a:rPr>
              <a:t> and </a:t>
            </a:r>
            <a:r>
              <a:rPr lang="en-US" b="1" i="1">
                <a:effectLst>
                  <a:outerShdw blurRad="38100" dist="38100" dir="2700000" algn="tl">
                    <a:srgbClr val="C0C0C0"/>
                  </a:outerShdw>
                </a:effectLst>
              </a:rPr>
              <a:t>v</a:t>
            </a:r>
            <a:r>
              <a:rPr lang="en-US" b="1" i="1" baseline="-25000">
                <a:effectLst>
                  <a:outerShdw blurRad="38100" dist="38100" dir="2700000" algn="tl">
                    <a:srgbClr val="C0C0C0"/>
                  </a:outerShdw>
                </a:effectLst>
              </a:rPr>
              <a:t>s</a:t>
            </a:r>
            <a:r>
              <a:rPr lang="en-US" b="1">
                <a:effectLst>
                  <a:outerShdw blurRad="38100" dist="38100" dir="2700000" algn="tl">
                    <a:srgbClr val="C0C0C0"/>
                  </a:outerShdw>
                </a:effectLst>
              </a:rPr>
              <a:t> merge in a saddle-node bifurcation, and disappear.</a:t>
            </a:r>
          </a:p>
          <a:p>
            <a:pPr eaLnBrk="0" hangingPunct="0">
              <a:lnSpc>
                <a:spcPct val="110000"/>
              </a:lnSpc>
            </a:pPr>
            <a:endParaRPr lang="en-US" b="1">
              <a:effectLst>
                <a:outerShdw blurRad="38100" dist="38100" dir="2700000" algn="tl">
                  <a:srgbClr val="C0C0C0"/>
                </a:outerShdw>
              </a:effectLst>
            </a:endParaRPr>
          </a:p>
          <a:p>
            <a:pPr eaLnBrk="0" hangingPunct="0">
              <a:lnSpc>
                <a:spcPct val="120000"/>
              </a:lnSpc>
            </a:pPr>
            <a:r>
              <a:rPr lang="en-US" b="1" i="1">
                <a:effectLst>
                  <a:outerShdw blurRad="38100" dist="38100" dir="2700000" algn="tl">
                    <a:srgbClr val="C0C0C0"/>
                  </a:outerShdw>
                </a:effectLst>
              </a:rPr>
              <a:t>v</a:t>
            </a:r>
            <a:r>
              <a:rPr lang="en-US" b="1" i="1" baseline="-25000">
                <a:effectLst>
                  <a:outerShdw blurRad="38100" dist="38100" dir="2700000" algn="tl">
                    <a:srgbClr val="C0C0C0"/>
                  </a:outerShdw>
                </a:effectLst>
              </a:rPr>
              <a:t>r</a:t>
            </a:r>
            <a:r>
              <a:rPr lang="en-US" b="1">
                <a:effectLst>
                  <a:outerShdw blurRad="38100" dist="38100" dir="2700000" algn="tl">
                    <a:srgbClr val="C0C0C0"/>
                  </a:outerShdw>
                </a:effectLst>
              </a:rPr>
              <a:t> is the only remaining steady-state, and so </a:t>
            </a:r>
            <a:r>
              <a:rPr lang="en-US" b="1" i="1">
                <a:effectLst>
                  <a:outerShdw blurRad="38100" dist="38100" dir="2700000" algn="tl">
                    <a:srgbClr val="C0C0C0"/>
                  </a:outerShdw>
                </a:effectLst>
              </a:rPr>
              <a:t>V</a:t>
            </a:r>
            <a:r>
              <a:rPr lang="en-US" b="1">
                <a:effectLst>
                  <a:outerShdw blurRad="38100" dist="38100" dir="2700000" algn="tl">
                    <a:srgbClr val="C0C0C0"/>
                  </a:outerShdw>
                </a:effectLst>
              </a:rPr>
              <a:t> returns to rest.</a:t>
            </a:r>
          </a:p>
        </p:txBody>
      </p:sp>
      <p:grpSp>
        <p:nvGrpSpPr>
          <p:cNvPr id="2" name="Group 8"/>
          <p:cNvGrpSpPr>
            <a:grpSpLocks noChangeAspect="1"/>
          </p:cNvGrpSpPr>
          <p:nvPr/>
        </p:nvGrpSpPr>
        <p:grpSpPr bwMode="auto">
          <a:xfrm>
            <a:off x="4419600" y="2098675"/>
            <a:ext cx="4191000" cy="3003550"/>
            <a:chOff x="2784" y="1538"/>
            <a:chExt cx="2640" cy="1892"/>
          </a:xfrm>
        </p:grpSpPr>
        <p:sp>
          <p:nvSpPr>
            <p:cNvPr id="59399" name="AutoShape 7"/>
            <p:cNvSpPr>
              <a:spLocks noChangeAspect="1" noChangeArrowheads="1" noTextEdit="1"/>
            </p:cNvSpPr>
            <p:nvPr/>
          </p:nvSpPr>
          <p:spPr bwMode="auto">
            <a:xfrm>
              <a:off x="2784" y="1538"/>
              <a:ext cx="2640" cy="1892"/>
            </a:xfrm>
            <a:prstGeom prst="rect">
              <a:avLst/>
            </a:prstGeom>
            <a:noFill/>
            <a:ln w="9525">
              <a:noFill/>
              <a:miter lim="800000"/>
              <a:headEnd/>
              <a:tailEnd/>
            </a:ln>
          </p:spPr>
          <p:txBody>
            <a:bodyPr/>
            <a:lstStyle/>
            <a:p>
              <a:endParaRPr lang="en-US"/>
            </a:p>
          </p:txBody>
        </p:sp>
        <p:sp>
          <p:nvSpPr>
            <p:cNvPr id="59401" name="Line 9"/>
            <p:cNvSpPr>
              <a:spLocks noChangeShapeType="1"/>
            </p:cNvSpPr>
            <p:nvPr/>
          </p:nvSpPr>
          <p:spPr bwMode="auto">
            <a:xfrm flipV="1">
              <a:off x="3266" y="1548"/>
              <a:ext cx="1" cy="1492"/>
            </a:xfrm>
            <a:prstGeom prst="line">
              <a:avLst/>
            </a:prstGeom>
            <a:noFill/>
            <a:ln w="12700">
              <a:solidFill>
                <a:srgbClr val="000000"/>
              </a:solidFill>
              <a:round/>
              <a:headEnd/>
              <a:tailEnd/>
            </a:ln>
          </p:spPr>
          <p:txBody>
            <a:bodyPr/>
            <a:lstStyle/>
            <a:p>
              <a:endParaRPr lang="en-US"/>
            </a:p>
          </p:txBody>
        </p:sp>
        <p:sp>
          <p:nvSpPr>
            <p:cNvPr id="59402" name="Line 10"/>
            <p:cNvSpPr>
              <a:spLocks noChangeShapeType="1"/>
            </p:cNvSpPr>
            <p:nvPr/>
          </p:nvSpPr>
          <p:spPr bwMode="auto">
            <a:xfrm flipH="1">
              <a:off x="3189" y="1648"/>
              <a:ext cx="81" cy="1"/>
            </a:xfrm>
            <a:prstGeom prst="line">
              <a:avLst/>
            </a:prstGeom>
            <a:noFill/>
            <a:ln w="12700">
              <a:solidFill>
                <a:srgbClr val="000000"/>
              </a:solidFill>
              <a:round/>
              <a:headEnd/>
              <a:tailEnd/>
            </a:ln>
          </p:spPr>
          <p:txBody>
            <a:bodyPr/>
            <a:lstStyle/>
            <a:p>
              <a:endParaRPr lang="en-US"/>
            </a:p>
          </p:txBody>
        </p:sp>
        <p:sp>
          <p:nvSpPr>
            <p:cNvPr id="59403" name="Freeform 11"/>
            <p:cNvSpPr>
              <a:spLocks/>
            </p:cNvSpPr>
            <p:nvPr/>
          </p:nvSpPr>
          <p:spPr bwMode="auto">
            <a:xfrm>
              <a:off x="3006" y="1596"/>
              <a:ext cx="137" cy="75"/>
            </a:xfrm>
            <a:custGeom>
              <a:avLst/>
              <a:gdLst/>
              <a:ahLst/>
              <a:cxnLst>
                <a:cxn ang="0">
                  <a:pos x="17" y="23"/>
                </a:cxn>
                <a:cxn ang="0">
                  <a:pos x="17" y="75"/>
                </a:cxn>
                <a:cxn ang="0">
                  <a:pos x="29" y="75"/>
                </a:cxn>
                <a:cxn ang="0">
                  <a:pos x="29" y="0"/>
                </a:cxn>
                <a:cxn ang="0">
                  <a:pos x="21" y="0"/>
                </a:cxn>
                <a:cxn ang="0">
                  <a:pos x="17" y="8"/>
                </a:cxn>
                <a:cxn ang="0">
                  <a:pos x="15" y="11"/>
                </a:cxn>
                <a:cxn ang="0">
                  <a:pos x="9" y="13"/>
                </a:cxn>
                <a:cxn ang="0">
                  <a:pos x="0" y="15"/>
                </a:cxn>
                <a:cxn ang="0">
                  <a:pos x="0" y="23"/>
                </a:cxn>
                <a:cxn ang="0">
                  <a:pos x="15" y="23"/>
                </a:cxn>
                <a:cxn ang="0">
                  <a:pos x="17" y="23"/>
                </a:cxn>
                <a:cxn ang="0">
                  <a:pos x="60" y="75"/>
                </a:cxn>
                <a:cxn ang="0">
                  <a:pos x="69" y="75"/>
                </a:cxn>
                <a:cxn ang="0">
                  <a:pos x="69" y="65"/>
                </a:cxn>
                <a:cxn ang="0">
                  <a:pos x="60" y="65"/>
                </a:cxn>
                <a:cxn ang="0">
                  <a:pos x="60" y="75"/>
                </a:cxn>
                <a:cxn ang="0">
                  <a:pos x="17" y="23"/>
                </a:cxn>
                <a:cxn ang="0">
                  <a:pos x="90" y="50"/>
                </a:cxn>
                <a:cxn ang="0">
                  <a:pos x="115" y="15"/>
                </a:cxn>
                <a:cxn ang="0">
                  <a:pos x="115" y="50"/>
                </a:cxn>
                <a:cxn ang="0">
                  <a:pos x="90" y="50"/>
                </a:cxn>
                <a:cxn ang="0">
                  <a:pos x="17" y="23"/>
                </a:cxn>
                <a:cxn ang="0">
                  <a:pos x="125" y="75"/>
                </a:cxn>
                <a:cxn ang="0">
                  <a:pos x="125" y="58"/>
                </a:cxn>
                <a:cxn ang="0">
                  <a:pos x="137" y="58"/>
                </a:cxn>
                <a:cxn ang="0">
                  <a:pos x="137" y="50"/>
                </a:cxn>
                <a:cxn ang="0">
                  <a:pos x="125" y="50"/>
                </a:cxn>
                <a:cxn ang="0">
                  <a:pos x="125" y="0"/>
                </a:cxn>
                <a:cxn ang="0">
                  <a:pos x="117" y="0"/>
                </a:cxn>
                <a:cxn ang="0">
                  <a:pos x="83" y="48"/>
                </a:cxn>
                <a:cxn ang="0">
                  <a:pos x="83" y="58"/>
                </a:cxn>
                <a:cxn ang="0">
                  <a:pos x="115" y="58"/>
                </a:cxn>
                <a:cxn ang="0">
                  <a:pos x="115" y="75"/>
                </a:cxn>
                <a:cxn ang="0">
                  <a:pos x="125" y="75"/>
                </a:cxn>
                <a:cxn ang="0">
                  <a:pos x="17" y="23"/>
                </a:cxn>
              </a:cxnLst>
              <a:rect l="0" t="0" r="r" b="b"/>
              <a:pathLst>
                <a:path w="137" h="75">
                  <a:moveTo>
                    <a:pt x="17" y="23"/>
                  </a:moveTo>
                  <a:lnTo>
                    <a:pt x="17" y="75"/>
                  </a:lnTo>
                  <a:lnTo>
                    <a:pt x="29" y="75"/>
                  </a:lnTo>
                  <a:lnTo>
                    <a:pt x="29" y="0"/>
                  </a:lnTo>
                  <a:lnTo>
                    <a:pt x="21" y="0"/>
                  </a:lnTo>
                  <a:lnTo>
                    <a:pt x="17" y="8"/>
                  </a:lnTo>
                  <a:lnTo>
                    <a:pt x="15" y="11"/>
                  </a:lnTo>
                  <a:lnTo>
                    <a:pt x="9" y="13"/>
                  </a:lnTo>
                  <a:lnTo>
                    <a:pt x="0" y="15"/>
                  </a:lnTo>
                  <a:lnTo>
                    <a:pt x="0" y="23"/>
                  </a:lnTo>
                  <a:lnTo>
                    <a:pt x="15" y="23"/>
                  </a:lnTo>
                  <a:lnTo>
                    <a:pt x="17" y="23"/>
                  </a:lnTo>
                  <a:lnTo>
                    <a:pt x="60" y="75"/>
                  </a:lnTo>
                  <a:lnTo>
                    <a:pt x="69" y="75"/>
                  </a:lnTo>
                  <a:lnTo>
                    <a:pt x="69" y="65"/>
                  </a:lnTo>
                  <a:lnTo>
                    <a:pt x="60" y="65"/>
                  </a:lnTo>
                  <a:lnTo>
                    <a:pt x="60" y="75"/>
                  </a:lnTo>
                  <a:lnTo>
                    <a:pt x="17" y="23"/>
                  </a:lnTo>
                  <a:lnTo>
                    <a:pt x="90" y="50"/>
                  </a:lnTo>
                  <a:lnTo>
                    <a:pt x="115" y="15"/>
                  </a:lnTo>
                  <a:lnTo>
                    <a:pt x="115" y="50"/>
                  </a:lnTo>
                  <a:lnTo>
                    <a:pt x="90" y="50"/>
                  </a:lnTo>
                  <a:lnTo>
                    <a:pt x="17" y="23"/>
                  </a:lnTo>
                  <a:lnTo>
                    <a:pt x="125" y="75"/>
                  </a:lnTo>
                  <a:lnTo>
                    <a:pt x="125" y="58"/>
                  </a:lnTo>
                  <a:lnTo>
                    <a:pt x="137" y="58"/>
                  </a:lnTo>
                  <a:lnTo>
                    <a:pt x="137" y="50"/>
                  </a:lnTo>
                  <a:lnTo>
                    <a:pt x="125" y="50"/>
                  </a:lnTo>
                  <a:lnTo>
                    <a:pt x="125" y="0"/>
                  </a:lnTo>
                  <a:lnTo>
                    <a:pt x="117" y="0"/>
                  </a:lnTo>
                  <a:lnTo>
                    <a:pt x="83" y="48"/>
                  </a:lnTo>
                  <a:lnTo>
                    <a:pt x="83" y="58"/>
                  </a:lnTo>
                  <a:lnTo>
                    <a:pt x="115" y="58"/>
                  </a:lnTo>
                  <a:lnTo>
                    <a:pt x="115" y="75"/>
                  </a:lnTo>
                  <a:lnTo>
                    <a:pt x="125" y="75"/>
                  </a:lnTo>
                  <a:lnTo>
                    <a:pt x="17" y="23"/>
                  </a:lnTo>
                  <a:close/>
                </a:path>
              </a:pathLst>
            </a:custGeom>
            <a:solidFill>
              <a:srgbClr val="000000"/>
            </a:solidFill>
            <a:ln w="9525">
              <a:noFill/>
              <a:round/>
              <a:headEnd/>
              <a:tailEnd/>
            </a:ln>
          </p:spPr>
          <p:txBody>
            <a:bodyPr/>
            <a:lstStyle/>
            <a:p>
              <a:endParaRPr lang="en-US"/>
            </a:p>
          </p:txBody>
        </p:sp>
        <p:sp>
          <p:nvSpPr>
            <p:cNvPr id="59404" name="Line 12"/>
            <p:cNvSpPr>
              <a:spLocks noChangeShapeType="1"/>
            </p:cNvSpPr>
            <p:nvPr/>
          </p:nvSpPr>
          <p:spPr bwMode="auto">
            <a:xfrm flipH="1">
              <a:off x="3189" y="1845"/>
              <a:ext cx="81" cy="1"/>
            </a:xfrm>
            <a:prstGeom prst="line">
              <a:avLst/>
            </a:prstGeom>
            <a:noFill/>
            <a:ln w="12700">
              <a:solidFill>
                <a:srgbClr val="000000"/>
              </a:solidFill>
              <a:round/>
              <a:headEnd/>
              <a:tailEnd/>
            </a:ln>
          </p:spPr>
          <p:txBody>
            <a:bodyPr/>
            <a:lstStyle/>
            <a:p>
              <a:endParaRPr lang="en-US"/>
            </a:p>
          </p:txBody>
        </p:sp>
        <p:sp>
          <p:nvSpPr>
            <p:cNvPr id="59405" name="Freeform 13"/>
            <p:cNvSpPr>
              <a:spLocks/>
            </p:cNvSpPr>
            <p:nvPr/>
          </p:nvSpPr>
          <p:spPr bwMode="auto">
            <a:xfrm>
              <a:off x="3006" y="1795"/>
              <a:ext cx="135" cy="75"/>
            </a:xfrm>
            <a:custGeom>
              <a:avLst/>
              <a:gdLst/>
              <a:ahLst/>
              <a:cxnLst>
                <a:cxn ang="0">
                  <a:pos x="17" y="21"/>
                </a:cxn>
                <a:cxn ang="0">
                  <a:pos x="17" y="75"/>
                </a:cxn>
                <a:cxn ang="0">
                  <a:pos x="29" y="75"/>
                </a:cxn>
                <a:cxn ang="0">
                  <a:pos x="29" y="0"/>
                </a:cxn>
                <a:cxn ang="0">
                  <a:pos x="21" y="0"/>
                </a:cxn>
                <a:cxn ang="0">
                  <a:pos x="17" y="7"/>
                </a:cxn>
                <a:cxn ang="0">
                  <a:pos x="15" y="11"/>
                </a:cxn>
                <a:cxn ang="0">
                  <a:pos x="9" y="13"/>
                </a:cxn>
                <a:cxn ang="0">
                  <a:pos x="0" y="15"/>
                </a:cxn>
                <a:cxn ang="0">
                  <a:pos x="0" y="21"/>
                </a:cxn>
                <a:cxn ang="0">
                  <a:pos x="15" y="21"/>
                </a:cxn>
                <a:cxn ang="0">
                  <a:pos x="17" y="21"/>
                </a:cxn>
                <a:cxn ang="0">
                  <a:pos x="60" y="75"/>
                </a:cxn>
                <a:cxn ang="0">
                  <a:pos x="69" y="75"/>
                </a:cxn>
                <a:cxn ang="0">
                  <a:pos x="69" y="63"/>
                </a:cxn>
                <a:cxn ang="0">
                  <a:pos x="60" y="63"/>
                </a:cxn>
                <a:cxn ang="0">
                  <a:pos x="60" y="75"/>
                </a:cxn>
                <a:cxn ang="0">
                  <a:pos x="17" y="21"/>
                </a:cxn>
                <a:cxn ang="0">
                  <a:pos x="83" y="75"/>
                </a:cxn>
                <a:cxn ang="0">
                  <a:pos x="135" y="75"/>
                </a:cxn>
                <a:cxn ang="0">
                  <a:pos x="135" y="67"/>
                </a:cxn>
                <a:cxn ang="0">
                  <a:pos x="94" y="67"/>
                </a:cxn>
                <a:cxn ang="0">
                  <a:pos x="96" y="61"/>
                </a:cxn>
                <a:cxn ang="0">
                  <a:pos x="100" y="55"/>
                </a:cxn>
                <a:cxn ang="0">
                  <a:pos x="108" y="50"/>
                </a:cxn>
                <a:cxn ang="0">
                  <a:pos x="115" y="46"/>
                </a:cxn>
                <a:cxn ang="0">
                  <a:pos x="129" y="38"/>
                </a:cxn>
                <a:cxn ang="0">
                  <a:pos x="133" y="30"/>
                </a:cxn>
                <a:cxn ang="0">
                  <a:pos x="135" y="23"/>
                </a:cxn>
                <a:cxn ang="0">
                  <a:pos x="133" y="13"/>
                </a:cxn>
                <a:cxn ang="0">
                  <a:pos x="129" y="7"/>
                </a:cxn>
                <a:cxn ang="0">
                  <a:pos x="125" y="3"/>
                </a:cxn>
                <a:cxn ang="0">
                  <a:pos x="121" y="1"/>
                </a:cxn>
                <a:cxn ang="0">
                  <a:pos x="110" y="0"/>
                </a:cxn>
                <a:cxn ang="0">
                  <a:pos x="102" y="0"/>
                </a:cxn>
                <a:cxn ang="0">
                  <a:pos x="96" y="1"/>
                </a:cxn>
                <a:cxn ang="0">
                  <a:pos x="92" y="5"/>
                </a:cxn>
                <a:cxn ang="0">
                  <a:pos x="88" y="11"/>
                </a:cxn>
                <a:cxn ang="0">
                  <a:pos x="87" y="17"/>
                </a:cxn>
                <a:cxn ang="0">
                  <a:pos x="85" y="27"/>
                </a:cxn>
                <a:cxn ang="0">
                  <a:pos x="94" y="27"/>
                </a:cxn>
                <a:cxn ang="0">
                  <a:pos x="94" y="21"/>
                </a:cxn>
                <a:cxn ang="0">
                  <a:pos x="96" y="15"/>
                </a:cxn>
                <a:cxn ang="0">
                  <a:pos x="98" y="13"/>
                </a:cxn>
                <a:cxn ang="0">
                  <a:pos x="102" y="9"/>
                </a:cxn>
                <a:cxn ang="0">
                  <a:pos x="110" y="7"/>
                </a:cxn>
                <a:cxn ang="0">
                  <a:pos x="115" y="9"/>
                </a:cxn>
                <a:cxn ang="0">
                  <a:pos x="121" y="11"/>
                </a:cxn>
                <a:cxn ang="0">
                  <a:pos x="123" y="17"/>
                </a:cxn>
                <a:cxn ang="0">
                  <a:pos x="125" y="23"/>
                </a:cxn>
                <a:cxn ang="0">
                  <a:pos x="123" y="28"/>
                </a:cxn>
                <a:cxn ang="0">
                  <a:pos x="119" y="32"/>
                </a:cxn>
                <a:cxn ang="0">
                  <a:pos x="110" y="40"/>
                </a:cxn>
                <a:cxn ang="0">
                  <a:pos x="100" y="46"/>
                </a:cxn>
                <a:cxn ang="0">
                  <a:pos x="92" y="52"/>
                </a:cxn>
                <a:cxn ang="0">
                  <a:pos x="87" y="57"/>
                </a:cxn>
                <a:cxn ang="0">
                  <a:pos x="85" y="65"/>
                </a:cxn>
                <a:cxn ang="0">
                  <a:pos x="83" y="75"/>
                </a:cxn>
                <a:cxn ang="0">
                  <a:pos x="17" y="21"/>
                </a:cxn>
              </a:cxnLst>
              <a:rect l="0" t="0" r="r" b="b"/>
              <a:pathLst>
                <a:path w="135" h="75">
                  <a:moveTo>
                    <a:pt x="17" y="21"/>
                  </a:moveTo>
                  <a:lnTo>
                    <a:pt x="17" y="75"/>
                  </a:lnTo>
                  <a:lnTo>
                    <a:pt x="29" y="75"/>
                  </a:lnTo>
                  <a:lnTo>
                    <a:pt x="29" y="0"/>
                  </a:lnTo>
                  <a:lnTo>
                    <a:pt x="21" y="0"/>
                  </a:lnTo>
                  <a:lnTo>
                    <a:pt x="17" y="7"/>
                  </a:lnTo>
                  <a:lnTo>
                    <a:pt x="15" y="11"/>
                  </a:lnTo>
                  <a:lnTo>
                    <a:pt x="9" y="13"/>
                  </a:lnTo>
                  <a:lnTo>
                    <a:pt x="0" y="15"/>
                  </a:lnTo>
                  <a:lnTo>
                    <a:pt x="0" y="21"/>
                  </a:lnTo>
                  <a:lnTo>
                    <a:pt x="15" y="21"/>
                  </a:lnTo>
                  <a:lnTo>
                    <a:pt x="17" y="21"/>
                  </a:lnTo>
                  <a:lnTo>
                    <a:pt x="60" y="75"/>
                  </a:lnTo>
                  <a:lnTo>
                    <a:pt x="69" y="75"/>
                  </a:lnTo>
                  <a:lnTo>
                    <a:pt x="69" y="63"/>
                  </a:lnTo>
                  <a:lnTo>
                    <a:pt x="60" y="63"/>
                  </a:lnTo>
                  <a:lnTo>
                    <a:pt x="60" y="75"/>
                  </a:lnTo>
                  <a:lnTo>
                    <a:pt x="17" y="21"/>
                  </a:lnTo>
                  <a:lnTo>
                    <a:pt x="83" y="75"/>
                  </a:lnTo>
                  <a:lnTo>
                    <a:pt x="135" y="75"/>
                  </a:lnTo>
                  <a:lnTo>
                    <a:pt x="135" y="67"/>
                  </a:lnTo>
                  <a:lnTo>
                    <a:pt x="94" y="67"/>
                  </a:lnTo>
                  <a:lnTo>
                    <a:pt x="96" y="61"/>
                  </a:lnTo>
                  <a:lnTo>
                    <a:pt x="100" y="55"/>
                  </a:lnTo>
                  <a:lnTo>
                    <a:pt x="108" y="50"/>
                  </a:lnTo>
                  <a:lnTo>
                    <a:pt x="115" y="46"/>
                  </a:lnTo>
                  <a:lnTo>
                    <a:pt x="129" y="38"/>
                  </a:lnTo>
                  <a:lnTo>
                    <a:pt x="133" y="30"/>
                  </a:lnTo>
                  <a:lnTo>
                    <a:pt x="135" y="23"/>
                  </a:lnTo>
                  <a:lnTo>
                    <a:pt x="133" y="13"/>
                  </a:lnTo>
                  <a:lnTo>
                    <a:pt x="129" y="7"/>
                  </a:lnTo>
                  <a:lnTo>
                    <a:pt x="125" y="3"/>
                  </a:lnTo>
                  <a:lnTo>
                    <a:pt x="121" y="1"/>
                  </a:lnTo>
                  <a:lnTo>
                    <a:pt x="110" y="0"/>
                  </a:lnTo>
                  <a:lnTo>
                    <a:pt x="102" y="0"/>
                  </a:lnTo>
                  <a:lnTo>
                    <a:pt x="96" y="1"/>
                  </a:lnTo>
                  <a:lnTo>
                    <a:pt x="92" y="5"/>
                  </a:lnTo>
                  <a:lnTo>
                    <a:pt x="88" y="11"/>
                  </a:lnTo>
                  <a:lnTo>
                    <a:pt x="87" y="17"/>
                  </a:lnTo>
                  <a:lnTo>
                    <a:pt x="85" y="27"/>
                  </a:lnTo>
                  <a:lnTo>
                    <a:pt x="94" y="27"/>
                  </a:lnTo>
                  <a:lnTo>
                    <a:pt x="94" y="21"/>
                  </a:lnTo>
                  <a:lnTo>
                    <a:pt x="96" y="15"/>
                  </a:lnTo>
                  <a:lnTo>
                    <a:pt x="98" y="13"/>
                  </a:lnTo>
                  <a:lnTo>
                    <a:pt x="102" y="9"/>
                  </a:lnTo>
                  <a:lnTo>
                    <a:pt x="110" y="7"/>
                  </a:lnTo>
                  <a:lnTo>
                    <a:pt x="115" y="9"/>
                  </a:lnTo>
                  <a:lnTo>
                    <a:pt x="121" y="11"/>
                  </a:lnTo>
                  <a:lnTo>
                    <a:pt x="123" y="17"/>
                  </a:lnTo>
                  <a:lnTo>
                    <a:pt x="125" y="23"/>
                  </a:lnTo>
                  <a:lnTo>
                    <a:pt x="123" y="28"/>
                  </a:lnTo>
                  <a:lnTo>
                    <a:pt x="119" y="32"/>
                  </a:lnTo>
                  <a:lnTo>
                    <a:pt x="110" y="40"/>
                  </a:lnTo>
                  <a:lnTo>
                    <a:pt x="100" y="46"/>
                  </a:lnTo>
                  <a:lnTo>
                    <a:pt x="92" y="52"/>
                  </a:lnTo>
                  <a:lnTo>
                    <a:pt x="87" y="57"/>
                  </a:lnTo>
                  <a:lnTo>
                    <a:pt x="85" y="65"/>
                  </a:lnTo>
                  <a:lnTo>
                    <a:pt x="83" y="75"/>
                  </a:lnTo>
                  <a:lnTo>
                    <a:pt x="17" y="21"/>
                  </a:lnTo>
                  <a:close/>
                </a:path>
              </a:pathLst>
            </a:custGeom>
            <a:solidFill>
              <a:srgbClr val="000000"/>
            </a:solidFill>
            <a:ln w="9525">
              <a:noFill/>
              <a:round/>
              <a:headEnd/>
              <a:tailEnd/>
            </a:ln>
          </p:spPr>
          <p:txBody>
            <a:bodyPr/>
            <a:lstStyle/>
            <a:p>
              <a:endParaRPr lang="en-US"/>
            </a:p>
          </p:txBody>
        </p:sp>
        <p:sp>
          <p:nvSpPr>
            <p:cNvPr id="59406" name="Line 14"/>
            <p:cNvSpPr>
              <a:spLocks noChangeShapeType="1"/>
            </p:cNvSpPr>
            <p:nvPr/>
          </p:nvSpPr>
          <p:spPr bwMode="auto">
            <a:xfrm flipH="1">
              <a:off x="3189" y="2043"/>
              <a:ext cx="81" cy="1"/>
            </a:xfrm>
            <a:prstGeom prst="line">
              <a:avLst/>
            </a:prstGeom>
            <a:noFill/>
            <a:ln w="12700">
              <a:solidFill>
                <a:srgbClr val="000000"/>
              </a:solidFill>
              <a:round/>
              <a:headEnd/>
              <a:tailEnd/>
            </a:ln>
          </p:spPr>
          <p:txBody>
            <a:bodyPr/>
            <a:lstStyle/>
            <a:p>
              <a:endParaRPr lang="en-US"/>
            </a:p>
          </p:txBody>
        </p:sp>
        <p:sp>
          <p:nvSpPr>
            <p:cNvPr id="59407" name="Freeform 15"/>
            <p:cNvSpPr>
              <a:spLocks/>
            </p:cNvSpPr>
            <p:nvPr/>
          </p:nvSpPr>
          <p:spPr bwMode="auto">
            <a:xfrm>
              <a:off x="3006" y="1993"/>
              <a:ext cx="135" cy="77"/>
            </a:xfrm>
            <a:custGeom>
              <a:avLst/>
              <a:gdLst/>
              <a:ahLst/>
              <a:cxnLst>
                <a:cxn ang="0">
                  <a:pos x="17" y="75"/>
                </a:cxn>
                <a:cxn ang="0">
                  <a:pos x="29" y="0"/>
                </a:cxn>
                <a:cxn ang="0">
                  <a:pos x="17" y="8"/>
                </a:cxn>
                <a:cxn ang="0">
                  <a:pos x="9" y="14"/>
                </a:cxn>
                <a:cxn ang="0">
                  <a:pos x="0" y="21"/>
                </a:cxn>
                <a:cxn ang="0">
                  <a:pos x="17" y="21"/>
                </a:cxn>
                <a:cxn ang="0">
                  <a:pos x="69" y="75"/>
                </a:cxn>
                <a:cxn ang="0">
                  <a:pos x="60" y="64"/>
                </a:cxn>
                <a:cxn ang="0">
                  <a:pos x="17" y="21"/>
                </a:cxn>
                <a:cxn ang="0">
                  <a:pos x="102" y="0"/>
                </a:cxn>
                <a:cxn ang="0">
                  <a:pos x="90" y="10"/>
                </a:cxn>
                <a:cxn ang="0">
                  <a:pos x="85" y="27"/>
                </a:cxn>
                <a:cxn ang="0">
                  <a:pos x="85" y="54"/>
                </a:cxn>
                <a:cxn ang="0">
                  <a:pos x="92" y="72"/>
                </a:cxn>
                <a:cxn ang="0">
                  <a:pos x="102" y="77"/>
                </a:cxn>
                <a:cxn ang="0">
                  <a:pos x="115" y="77"/>
                </a:cxn>
                <a:cxn ang="0">
                  <a:pos x="127" y="70"/>
                </a:cxn>
                <a:cxn ang="0">
                  <a:pos x="133" y="52"/>
                </a:cxn>
                <a:cxn ang="0">
                  <a:pos x="133" y="23"/>
                </a:cxn>
                <a:cxn ang="0">
                  <a:pos x="125" y="6"/>
                </a:cxn>
                <a:cxn ang="0">
                  <a:pos x="115" y="0"/>
                </a:cxn>
                <a:cxn ang="0">
                  <a:pos x="17" y="21"/>
                </a:cxn>
                <a:cxn ang="0">
                  <a:pos x="104" y="68"/>
                </a:cxn>
                <a:cxn ang="0">
                  <a:pos x="98" y="62"/>
                </a:cxn>
                <a:cxn ang="0">
                  <a:pos x="94" y="50"/>
                </a:cxn>
                <a:cxn ang="0">
                  <a:pos x="94" y="25"/>
                </a:cxn>
                <a:cxn ang="0">
                  <a:pos x="102" y="10"/>
                </a:cxn>
                <a:cxn ang="0">
                  <a:pos x="114" y="8"/>
                </a:cxn>
                <a:cxn ang="0">
                  <a:pos x="119" y="14"/>
                </a:cxn>
                <a:cxn ang="0">
                  <a:pos x="123" y="25"/>
                </a:cxn>
                <a:cxn ang="0">
                  <a:pos x="123" y="52"/>
                </a:cxn>
                <a:cxn ang="0">
                  <a:pos x="115" y="68"/>
                </a:cxn>
                <a:cxn ang="0">
                  <a:pos x="17" y="21"/>
                </a:cxn>
              </a:cxnLst>
              <a:rect l="0" t="0" r="r" b="b"/>
              <a:pathLst>
                <a:path w="135" h="77">
                  <a:moveTo>
                    <a:pt x="17" y="21"/>
                  </a:moveTo>
                  <a:lnTo>
                    <a:pt x="17" y="75"/>
                  </a:lnTo>
                  <a:lnTo>
                    <a:pt x="29" y="75"/>
                  </a:lnTo>
                  <a:lnTo>
                    <a:pt x="29" y="0"/>
                  </a:lnTo>
                  <a:lnTo>
                    <a:pt x="21" y="0"/>
                  </a:lnTo>
                  <a:lnTo>
                    <a:pt x="17" y="8"/>
                  </a:lnTo>
                  <a:lnTo>
                    <a:pt x="15" y="12"/>
                  </a:lnTo>
                  <a:lnTo>
                    <a:pt x="9" y="14"/>
                  </a:lnTo>
                  <a:lnTo>
                    <a:pt x="0" y="14"/>
                  </a:lnTo>
                  <a:lnTo>
                    <a:pt x="0" y="21"/>
                  </a:lnTo>
                  <a:lnTo>
                    <a:pt x="15" y="21"/>
                  </a:lnTo>
                  <a:lnTo>
                    <a:pt x="17" y="21"/>
                  </a:lnTo>
                  <a:lnTo>
                    <a:pt x="60" y="75"/>
                  </a:lnTo>
                  <a:lnTo>
                    <a:pt x="69" y="75"/>
                  </a:lnTo>
                  <a:lnTo>
                    <a:pt x="69" y="64"/>
                  </a:lnTo>
                  <a:lnTo>
                    <a:pt x="60" y="64"/>
                  </a:lnTo>
                  <a:lnTo>
                    <a:pt x="60" y="75"/>
                  </a:lnTo>
                  <a:lnTo>
                    <a:pt x="17" y="21"/>
                  </a:lnTo>
                  <a:lnTo>
                    <a:pt x="108" y="0"/>
                  </a:lnTo>
                  <a:lnTo>
                    <a:pt x="102" y="0"/>
                  </a:lnTo>
                  <a:lnTo>
                    <a:pt x="94" y="4"/>
                  </a:lnTo>
                  <a:lnTo>
                    <a:pt x="90" y="10"/>
                  </a:lnTo>
                  <a:lnTo>
                    <a:pt x="87" y="18"/>
                  </a:lnTo>
                  <a:lnTo>
                    <a:pt x="85" y="27"/>
                  </a:lnTo>
                  <a:lnTo>
                    <a:pt x="83" y="39"/>
                  </a:lnTo>
                  <a:lnTo>
                    <a:pt x="85" y="54"/>
                  </a:lnTo>
                  <a:lnTo>
                    <a:pt x="88" y="66"/>
                  </a:lnTo>
                  <a:lnTo>
                    <a:pt x="92" y="72"/>
                  </a:lnTo>
                  <a:lnTo>
                    <a:pt x="96" y="73"/>
                  </a:lnTo>
                  <a:lnTo>
                    <a:pt x="102" y="77"/>
                  </a:lnTo>
                  <a:lnTo>
                    <a:pt x="108" y="77"/>
                  </a:lnTo>
                  <a:lnTo>
                    <a:pt x="115" y="77"/>
                  </a:lnTo>
                  <a:lnTo>
                    <a:pt x="121" y="73"/>
                  </a:lnTo>
                  <a:lnTo>
                    <a:pt x="127" y="70"/>
                  </a:lnTo>
                  <a:lnTo>
                    <a:pt x="131" y="62"/>
                  </a:lnTo>
                  <a:lnTo>
                    <a:pt x="133" y="52"/>
                  </a:lnTo>
                  <a:lnTo>
                    <a:pt x="135" y="37"/>
                  </a:lnTo>
                  <a:lnTo>
                    <a:pt x="133" y="23"/>
                  </a:lnTo>
                  <a:lnTo>
                    <a:pt x="129" y="12"/>
                  </a:lnTo>
                  <a:lnTo>
                    <a:pt x="125" y="6"/>
                  </a:lnTo>
                  <a:lnTo>
                    <a:pt x="121" y="2"/>
                  </a:lnTo>
                  <a:lnTo>
                    <a:pt x="115" y="0"/>
                  </a:lnTo>
                  <a:lnTo>
                    <a:pt x="108" y="0"/>
                  </a:lnTo>
                  <a:lnTo>
                    <a:pt x="17" y="21"/>
                  </a:lnTo>
                  <a:lnTo>
                    <a:pt x="108" y="68"/>
                  </a:lnTo>
                  <a:lnTo>
                    <a:pt x="104" y="68"/>
                  </a:lnTo>
                  <a:lnTo>
                    <a:pt x="100" y="66"/>
                  </a:lnTo>
                  <a:lnTo>
                    <a:pt x="98" y="62"/>
                  </a:lnTo>
                  <a:lnTo>
                    <a:pt x="96" y="58"/>
                  </a:lnTo>
                  <a:lnTo>
                    <a:pt x="94" y="50"/>
                  </a:lnTo>
                  <a:lnTo>
                    <a:pt x="92" y="39"/>
                  </a:lnTo>
                  <a:lnTo>
                    <a:pt x="94" y="25"/>
                  </a:lnTo>
                  <a:lnTo>
                    <a:pt x="96" y="16"/>
                  </a:lnTo>
                  <a:lnTo>
                    <a:pt x="102" y="10"/>
                  </a:lnTo>
                  <a:lnTo>
                    <a:pt x="110" y="8"/>
                  </a:lnTo>
                  <a:lnTo>
                    <a:pt x="114" y="8"/>
                  </a:lnTo>
                  <a:lnTo>
                    <a:pt x="117" y="10"/>
                  </a:lnTo>
                  <a:lnTo>
                    <a:pt x="119" y="14"/>
                  </a:lnTo>
                  <a:lnTo>
                    <a:pt x="121" y="18"/>
                  </a:lnTo>
                  <a:lnTo>
                    <a:pt x="123" y="25"/>
                  </a:lnTo>
                  <a:lnTo>
                    <a:pt x="125" y="37"/>
                  </a:lnTo>
                  <a:lnTo>
                    <a:pt x="123" y="52"/>
                  </a:lnTo>
                  <a:lnTo>
                    <a:pt x="119" y="62"/>
                  </a:lnTo>
                  <a:lnTo>
                    <a:pt x="115" y="68"/>
                  </a:lnTo>
                  <a:lnTo>
                    <a:pt x="108" y="68"/>
                  </a:lnTo>
                  <a:lnTo>
                    <a:pt x="17" y="21"/>
                  </a:lnTo>
                  <a:close/>
                </a:path>
              </a:pathLst>
            </a:custGeom>
            <a:solidFill>
              <a:srgbClr val="000000"/>
            </a:solidFill>
            <a:ln w="9525">
              <a:noFill/>
              <a:round/>
              <a:headEnd/>
              <a:tailEnd/>
            </a:ln>
          </p:spPr>
          <p:txBody>
            <a:bodyPr/>
            <a:lstStyle/>
            <a:p>
              <a:endParaRPr lang="en-US"/>
            </a:p>
          </p:txBody>
        </p:sp>
        <p:sp>
          <p:nvSpPr>
            <p:cNvPr id="59408" name="Line 16"/>
            <p:cNvSpPr>
              <a:spLocks noChangeShapeType="1"/>
            </p:cNvSpPr>
            <p:nvPr/>
          </p:nvSpPr>
          <p:spPr bwMode="auto">
            <a:xfrm flipH="1">
              <a:off x="3189" y="2240"/>
              <a:ext cx="81" cy="1"/>
            </a:xfrm>
            <a:prstGeom prst="line">
              <a:avLst/>
            </a:prstGeom>
            <a:noFill/>
            <a:ln w="12700">
              <a:solidFill>
                <a:srgbClr val="000000"/>
              </a:solidFill>
              <a:round/>
              <a:headEnd/>
              <a:tailEnd/>
            </a:ln>
          </p:spPr>
          <p:txBody>
            <a:bodyPr/>
            <a:lstStyle/>
            <a:p>
              <a:endParaRPr lang="en-US"/>
            </a:p>
          </p:txBody>
        </p:sp>
        <p:sp>
          <p:nvSpPr>
            <p:cNvPr id="59409" name="Freeform 17"/>
            <p:cNvSpPr>
              <a:spLocks/>
            </p:cNvSpPr>
            <p:nvPr/>
          </p:nvSpPr>
          <p:spPr bwMode="auto">
            <a:xfrm>
              <a:off x="3000" y="2190"/>
              <a:ext cx="141" cy="79"/>
            </a:xfrm>
            <a:custGeom>
              <a:avLst/>
              <a:gdLst/>
              <a:ahLst/>
              <a:cxnLst>
                <a:cxn ang="0">
                  <a:pos x="17" y="2"/>
                </a:cxn>
                <a:cxn ang="0">
                  <a:pos x="6" y="10"/>
                </a:cxn>
                <a:cxn ang="0">
                  <a:pos x="0" y="29"/>
                </a:cxn>
                <a:cxn ang="0">
                  <a:pos x="0" y="56"/>
                </a:cxn>
                <a:cxn ang="0">
                  <a:pos x="8" y="71"/>
                </a:cxn>
                <a:cxn ang="0">
                  <a:pos x="19" y="77"/>
                </a:cxn>
                <a:cxn ang="0">
                  <a:pos x="31" y="77"/>
                </a:cxn>
                <a:cxn ang="0">
                  <a:pos x="42" y="69"/>
                </a:cxn>
                <a:cxn ang="0">
                  <a:pos x="50" y="52"/>
                </a:cxn>
                <a:cxn ang="0">
                  <a:pos x="50" y="23"/>
                </a:cxn>
                <a:cxn ang="0">
                  <a:pos x="42" y="8"/>
                </a:cxn>
                <a:cxn ang="0">
                  <a:pos x="31" y="2"/>
                </a:cxn>
                <a:cxn ang="0">
                  <a:pos x="25" y="0"/>
                </a:cxn>
                <a:cxn ang="0">
                  <a:pos x="21" y="69"/>
                </a:cxn>
                <a:cxn ang="0">
                  <a:pos x="13" y="64"/>
                </a:cxn>
                <a:cxn ang="0">
                  <a:pos x="10" y="50"/>
                </a:cxn>
                <a:cxn ang="0">
                  <a:pos x="10" y="27"/>
                </a:cxn>
                <a:cxn ang="0">
                  <a:pos x="17" y="11"/>
                </a:cxn>
                <a:cxn ang="0">
                  <a:pos x="29" y="10"/>
                </a:cxn>
                <a:cxn ang="0">
                  <a:pos x="35" y="13"/>
                </a:cxn>
                <a:cxn ang="0">
                  <a:pos x="40" y="27"/>
                </a:cxn>
                <a:cxn ang="0">
                  <a:pos x="40" y="54"/>
                </a:cxn>
                <a:cxn ang="0">
                  <a:pos x="31" y="67"/>
                </a:cxn>
                <a:cxn ang="0">
                  <a:pos x="25" y="0"/>
                </a:cxn>
                <a:cxn ang="0">
                  <a:pos x="75" y="77"/>
                </a:cxn>
                <a:cxn ang="0">
                  <a:pos x="66" y="65"/>
                </a:cxn>
                <a:cxn ang="0">
                  <a:pos x="25" y="0"/>
                </a:cxn>
                <a:cxn ang="0">
                  <a:pos x="110" y="31"/>
                </a:cxn>
                <a:cxn ang="0">
                  <a:pos x="102" y="25"/>
                </a:cxn>
                <a:cxn ang="0">
                  <a:pos x="102" y="17"/>
                </a:cxn>
                <a:cxn ang="0">
                  <a:pos x="108" y="10"/>
                </a:cxn>
                <a:cxn ang="0">
                  <a:pos x="120" y="10"/>
                </a:cxn>
                <a:cxn ang="0">
                  <a:pos x="127" y="17"/>
                </a:cxn>
                <a:cxn ang="0">
                  <a:pos x="127" y="25"/>
                </a:cxn>
                <a:cxn ang="0">
                  <a:pos x="120" y="31"/>
                </a:cxn>
                <a:cxn ang="0">
                  <a:pos x="25" y="0"/>
                </a:cxn>
                <a:cxn ang="0">
                  <a:pos x="108" y="69"/>
                </a:cxn>
                <a:cxn ang="0">
                  <a:pos x="100" y="62"/>
                </a:cxn>
                <a:cxn ang="0">
                  <a:pos x="100" y="50"/>
                </a:cxn>
                <a:cxn ang="0">
                  <a:pos x="108" y="42"/>
                </a:cxn>
                <a:cxn ang="0">
                  <a:pos x="121" y="42"/>
                </a:cxn>
                <a:cxn ang="0">
                  <a:pos x="129" y="50"/>
                </a:cxn>
                <a:cxn ang="0">
                  <a:pos x="129" y="62"/>
                </a:cxn>
                <a:cxn ang="0">
                  <a:pos x="121" y="69"/>
                </a:cxn>
                <a:cxn ang="0">
                  <a:pos x="25" y="0"/>
                </a:cxn>
                <a:cxn ang="0">
                  <a:pos x="96" y="38"/>
                </a:cxn>
                <a:cxn ang="0">
                  <a:pos x="91" y="48"/>
                </a:cxn>
                <a:cxn ang="0">
                  <a:pos x="91" y="65"/>
                </a:cxn>
                <a:cxn ang="0">
                  <a:pos x="96" y="73"/>
                </a:cxn>
                <a:cxn ang="0">
                  <a:pos x="116" y="79"/>
                </a:cxn>
                <a:cxn ang="0">
                  <a:pos x="135" y="71"/>
                </a:cxn>
                <a:cxn ang="0">
                  <a:pos x="141" y="54"/>
                </a:cxn>
                <a:cxn ang="0">
                  <a:pos x="135" y="40"/>
                </a:cxn>
                <a:cxn ang="0">
                  <a:pos x="135" y="31"/>
                </a:cxn>
                <a:cxn ang="0">
                  <a:pos x="139" y="19"/>
                </a:cxn>
                <a:cxn ang="0">
                  <a:pos x="131" y="6"/>
                </a:cxn>
                <a:cxn ang="0">
                  <a:pos x="116" y="0"/>
                </a:cxn>
                <a:cxn ang="0">
                  <a:pos x="98" y="8"/>
                </a:cxn>
                <a:cxn ang="0">
                  <a:pos x="93" y="21"/>
                </a:cxn>
                <a:cxn ang="0">
                  <a:pos x="96" y="33"/>
                </a:cxn>
                <a:cxn ang="0">
                  <a:pos x="25" y="0"/>
                </a:cxn>
              </a:cxnLst>
              <a:rect l="0" t="0" r="r" b="b"/>
              <a:pathLst>
                <a:path w="141" h="79">
                  <a:moveTo>
                    <a:pt x="25" y="0"/>
                  </a:moveTo>
                  <a:lnTo>
                    <a:pt x="17" y="2"/>
                  </a:lnTo>
                  <a:lnTo>
                    <a:pt x="12" y="6"/>
                  </a:lnTo>
                  <a:lnTo>
                    <a:pt x="6" y="10"/>
                  </a:lnTo>
                  <a:lnTo>
                    <a:pt x="2" y="17"/>
                  </a:lnTo>
                  <a:lnTo>
                    <a:pt x="0" y="29"/>
                  </a:lnTo>
                  <a:lnTo>
                    <a:pt x="0" y="40"/>
                  </a:lnTo>
                  <a:lnTo>
                    <a:pt x="0" y="56"/>
                  </a:lnTo>
                  <a:lnTo>
                    <a:pt x="4" y="67"/>
                  </a:lnTo>
                  <a:lnTo>
                    <a:pt x="8" y="71"/>
                  </a:lnTo>
                  <a:lnTo>
                    <a:pt x="13" y="75"/>
                  </a:lnTo>
                  <a:lnTo>
                    <a:pt x="19" y="77"/>
                  </a:lnTo>
                  <a:lnTo>
                    <a:pt x="25" y="79"/>
                  </a:lnTo>
                  <a:lnTo>
                    <a:pt x="31" y="77"/>
                  </a:lnTo>
                  <a:lnTo>
                    <a:pt x="39" y="75"/>
                  </a:lnTo>
                  <a:lnTo>
                    <a:pt x="42" y="69"/>
                  </a:lnTo>
                  <a:lnTo>
                    <a:pt x="46" y="64"/>
                  </a:lnTo>
                  <a:lnTo>
                    <a:pt x="50" y="52"/>
                  </a:lnTo>
                  <a:lnTo>
                    <a:pt x="50" y="38"/>
                  </a:lnTo>
                  <a:lnTo>
                    <a:pt x="50" y="23"/>
                  </a:lnTo>
                  <a:lnTo>
                    <a:pt x="46" y="13"/>
                  </a:lnTo>
                  <a:lnTo>
                    <a:pt x="42" y="8"/>
                  </a:lnTo>
                  <a:lnTo>
                    <a:pt x="37" y="4"/>
                  </a:lnTo>
                  <a:lnTo>
                    <a:pt x="31" y="2"/>
                  </a:lnTo>
                  <a:lnTo>
                    <a:pt x="27" y="0"/>
                  </a:lnTo>
                  <a:lnTo>
                    <a:pt x="25" y="0"/>
                  </a:lnTo>
                  <a:lnTo>
                    <a:pt x="25" y="69"/>
                  </a:lnTo>
                  <a:lnTo>
                    <a:pt x="21" y="69"/>
                  </a:lnTo>
                  <a:lnTo>
                    <a:pt x="17" y="67"/>
                  </a:lnTo>
                  <a:lnTo>
                    <a:pt x="13" y="64"/>
                  </a:lnTo>
                  <a:lnTo>
                    <a:pt x="12" y="60"/>
                  </a:lnTo>
                  <a:lnTo>
                    <a:pt x="10" y="50"/>
                  </a:lnTo>
                  <a:lnTo>
                    <a:pt x="10" y="40"/>
                  </a:lnTo>
                  <a:lnTo>
                    <a:pt x="10" y="27"/>
                  </a:lnTo>
                  <a:lnTo>
                    <a:pt x="13" y="17"/>
                  </a:lnTo>
                  <a:lnTo>
                    <a:pt x="17" y="11"/>
                  </a:lnTo>
                  <a:lnTo>
                    <a:pt x="25" y="10"/>
                  </a:lnTo>
                  <a:lnTo>
                    <a:pt x="29" y="10"/>
                  </a:lnTo>
                  <a:lnTo>
                    <a:pt x="33" y="11"/>
                  </a:lnTo>
                  <a:lnTo>
                    <a:pt x="35" y="13"/>
                  </a:lnTo>
                  <a:lnTo>
                    <a:pt x="37" y="17"/>
                  </a:lnTo>
                  <a:lnTo>
                    <a:pt x="40" y="27"/>
                  </a:lnTo>
                  <a:lnTo>
                    <a:pt x="40" y="38"/>
                  </a:lnTo>
                  <a:lnTo>
                    <a:pt x="40" y="54"/>
                  </a:lnTo>
                  <a:lnTo>
                    <a:pt x="37" y="64"/>
                  </a:lnTo>
                  <a:lnTo>
                    <a:pt x="31" y="67"/>
                  </a:lnTo>
                  <a:lnTo>
                    <a:pt x="25" y="69"/>
                  </a:lnTo>
                  <a:lnTo>
                    <a:pt x="25" y="0"/>
                  </a:lnTo>
                  <a:lnTo>
                    <a:pt x="66" y="77"/>
                  </a:lnTo>
                  <a:lnTo>
                    <a:pt x="75" y="77"/>
                  </a:lnTo>
                  <a:lnTo>
                    <a:pt x="75" y="65"/>
                  </a:lnTo>
                  <a:lnTo>
                    <a:pt x="66" y="65"/>
                  </a:lnTo>
                  <a:lnTo>
                    <a:pt x="66" y="77"/>
                  </a:lnTo>
                  <a:lnTo>
                    <a:pt x="25" y="0"/>
                  </a:lnTo>
                  <a:lnTo>
                    <a:pt x="116" y="33"/>
                  </a:lnTo>
                  <a:lnTo>
                    <a:pt x="110" y="31"/>
                  </a:lnTo>
                  <a:lnTo>
                    <a:pt x="106" y="29"/>
                  </a:lnTo>
                  <a:lnTo>
                    <a:pt x="102" y="25"/>
                  </a:lnTo>
                  <a:lnTo>
                    <a:pt x="102" y="21"/>
                  </a:lnTo>
                  <a:lnTo>
                    <a:pt x="102" y="17"/>
                  </a:lnTo>
                  <a:lnTo>
                    <a:pt x="104" y="13"/>
                  </a:lnTo>
                  <a:lnTo>
                    <a:pt x="108" y="10"/>
                  </a:lnTo>
                  <a:lnTo>
                    <a:pt x="114" y="10"/>
                  </a:lnTo>
                  <a:lnTo>
                    <a:pt x="120" y="10"/>
                  </a:lnTo>
                  <a:lnTo>
                    <a:pt x="125" y="13"/>
                  </a:lnTo>
                  <a:lnTo>
                    <a:pt x="127" y="17"/>
                  </a:lnTo>
                  <a:lnTo>
                    <a:pt x="127" y="21"/>
                  </a:lnTo>
                  <a:lnTo>
                    <a:pt x="127" y="25"/>
                  </a:lnTo>
                  <a:lnTo>
                    <a:pt x="125" y="29"/>
                  </a:lnTo>
                  <a:lnTo>
                    <a:pt x="120" y="31"/>
                  </a:lnTo>
                  <a:lnTo>
                    <a:pt x="116" y="33"/>
                  </a:lnTo>
                  <a:lnTo>
                    <a:pt x="25" y="0"/>
                  </a:lnTo>
                  <a:lnTo>
                    <a:pt x="116" y="69"/>
                  </a:lnTo>
                  <a:lnTo>
                    <a:pt x="108" y="69"/>
                  </a:lnTo>
                  <a:lnTo>
                    <a:pt x="102" y="65"/>
                  </a:lnTo>
                  <a:lnTo>
                    <a:pt x="100" y="62"/>
                  </a:lnTo>
                  <a:lnTo>
                    <a:pt x="98" y="56"/>
                  </a:lnTo>
                  <a:lnTo>
                    <a:pt x="100" y="50"/>
                  </a:lnTo>
                  <a:lnTo>
                    <a:pt x="104" y="44"/>
                  </a:lnTo>
                  <a:lnTo>
                    <a:pt x="108" y="42"/>
                  </a:lnTo>
                  <a:lnTo>
                    <a:pt x="114" y="40"/>
                  </a:lnTo>
                  <a:lnTo>
                    <a:pt x="121" y="42"/>
                  </a:lnTo>
                  <a:lnTo>
                    <a:pt x="125" y="44"/>
                  </a:lnTo>
                  <a:lnTo>
                    <a:pt x="129" y="50"/>
                  </a:lnTo>
                  <a:lnTo>
                    <a:pt x="131" y="56"/>
                  </a:lnTo>
                  <a:lnTo>
                    <a:pt x="129" y="62"/>
                  </a:lnTo>
                  <a:lnTo>
                    <a:pt x="125" y="65"/>
                  </a:lnTo>
                  <a:lnTo>
                    <a:pt x="121" y="69"/>
                  </a:lnTo>
                  <a:lnTo>
                    <a:pt x="116" y="69"/>
                  </a:lnTo>
                  <a:lnTo>
                    <a:pt x="25" y="0"/>
                  </a:lnTo>
                  <a:lnTo>
                    <a:pt x="102" y="37"/>
                  </a:lnTo>
                  <a:lnTo>
                    <a:pt x="96" y="38"/>
                  </a:lnTo>
                  <a:lnTo>
                    <a:pt x="93" y="44"/>
                  </a:lnTo>
                  <a:lnTo>
                    <a:pt x="91" y="48"/>
                  </a:lnTo>
                  <a:lnTo>
                    <a:pt x="89" y="56"/>
                  </a:lnTo>
                  <a:lnTo>
                    <a:pt x="91" y="65"/>
                  </a:lnTo>
                  <a:lnTo>
                    <a:pt x="93" y="69"/>
                  </a:lnTo>
                  <a:lnTo>
                    <a:pt x="96" y="73"/>
                  </a:lnTo>
                  <a:lnTo>
                    <a:pt x="104" y="77"/>
                  </a:lnTo>
                  <a:lnTo>
                    <a:pt x="116" y="79"/>
                  </a:lnTo>
                  <a:lnTo>
                    <a:pt x="125" y="77"/>
                  </a:lnTo>
                  <a:lnTo>
                    <a:pt x="135" y="71"/>
                  </a:lnTo>
                  <a:lnTo>
                    <a:pt x="139" y="64"/>
                  </a:lnTo>
                  <a:lnTo>
                    <a:pt x="141" y="54"/>
                  </a:lnTo>
                  <a:lnTo>
                    <a:pt x="139" y="46"/>
                  </a:lnTo>
                  <a:lnTo>
                    <a:pt x="135" y="40"/>
                  </a:lnTo>
                  <a:lnTo>
                    <a:pt x="129" y="37"/>
                  </a:lnTo>
                  <a:lnTo>
                    <a:pt x="135" y="31"/>
                  </a:lnTo>
                  <a:lnTo>
                    <a:pt x="137" y="27"/>
                  </a:lnTo>
                  <a:lnTo>
                    <a:pt x="139" y="19"/>
                  </a:lnTo>
                  <a:lnTo>
                    <a:pt x="137" y="13"/>
                  </a:lnTo>
                  <a:lnTo>
                    <a:pt x="131" y="6"/>
                  </a:lnTo>
                  <a:lnTo>
                    <a:pt x="125" y="2"/>
                  </a:lnTo>
                  <a:lnTo>
                    <a:pt x="116" y="0"/>
                  </a:lnTo>
                  <a:lnTo>
                    <a:pt x="104" y="2"/>
                  </a:lnTo>
                  <a:lnTo>
                    <a:pt x="98" y="8"/>
                  </a:lnTo>
                  <a:lnTo>
                    <a:pt x="93" y="13"/>
                  </a:lnTo>
                  <a:lnTo>
                    <a:pt x="93" y="21"/>
                  </a:lnTo>
                  <a:lnTo>
                    <a:pt x="93" y="27"/>
                  </a:lnTo>
                  <a:lnTo>
                    <a:pt x="96" y="33"/>
                  </a:lnTo>
                  <a:lnTo>
                    <a:pt x="102" y="37"/>
                  </a:lnTo>
                  <a:lnTo>
                    <a:pt x="25" y="0"/>
                  </a:lnTo>
                  <a:close/>
                </a:path>
              </a:pathLst>
            </a:custGeom>
            <a:solidFill>
              <a:srgbClr val="000000"/>
            </a:solidFill>
            <a:ln w="9525">
              <a:noFill/>
              <a:round/>
              <a:headEnd/>
              <a:tailEnd/>
            </a:ln>
          </p:spPr>
          <p:txBody>
            <a:bodyPr/>
            <a:lstStyle/>
            <a:p>
              <a:endParaRPr lang="en-US"/>
            </a:p>
          </p:txBody>
        </p:sp>
        <p:sp>
          <p:nvSpPr>
            <p:cNvPr id="59410" name="Line 18"/>
            <p:cNvSpPr>
              <a:spLocks noChangeShapeType="1"/>
            </p:cNvSpPr>
            <p:nvPr/>
          </p:nvSpPr>
          <p:spPr bwMode="auto">
            <a:xfrm flipH="1">
              <a:off x="3189" y="2439"/>
              <a:ext cx="81" cy="1"/>
            </a:xfrm>
            <a:prstGeom prst="line">
              <a:avLst/>
            </a:prstGeom>
            <a:noFill/>
            <a:ln w="12700">
              <a:solidFill>
                <a:srgbClr val="000000"/>
              </a:solidFill>
              <a:round/>
              <a:headEnd/>
              <a:tailEnd/>
            </a:ln>
          </p:spPr>
          <p:txBody>
            <a:bodyPr/>
            <a:lstStyle/>
            <a:p>
              <a:endParaRPr lang="en-US"/>
            </a:p>
          </p:txBody>
        </p:sp>
        <p:sp>
          <p:nvSpPr>
            <p:cNvPr id="59411" name="Freeform 19"/>
            <p:cNvSpPr>
              <a:spLocks/>
            </p:cNvSpPr>
            <p:nvPr/>
          </p:nvSpPr>
          <p:spPr bwMode="auto">
            <a:xfrm>
              <a:off x="3000" y="2389"/>
              <a:ext cx="141" cy="77"/>
            </a:xfrm>
            <a:custGeom>
              <a:avLst/>
              <a:gdLst/>
              <a:ahLst/>
              <a:cxnLst>
                <a:cxn ang="0">
                  <a:pos x="17" y="1"/>
                </a:cxn>
                <a:cxn ang="0">
                  <a:pos x="6" y="9"/>
                </a:cxn>
                <a:cxn ang="0">
                  <a:pos x="0" y="27"/>
                </a:cxn>
                <a:cxn ang="0">
                  <a:pos x="0" y="54"/>
                </a:cxn>
                <a:cxn ang="0">
                  <a:pos x="8" y="71"/>
                </a:cxn>
                <a:cxn ang="0">
                  <a:pos x="19" y="77"/>
                </a:cxn>
                <a:cxn ang="0">
                  <a:pos x="31" y="77"/>
                </a:cxn>
                <a:cxn ang="0">
                  <a:pos x="42" y="69"/>
                </a:cxn>
                <a:cxn ang="0">
                  <a:pos x="50" y="52"/>
                </a:cxn>
                <a:cxn ang="0">
                  <a:pos x="50" y="23"/>
                </a:cxn>
                <a:cxn ang="0">
                  <a:pos x="42" y="7"/>
                </a:cxn>
                <a:cxn ang="0">
                  <a:pos x="31" y="1"/>
                </a:cxn>
                <a:cxn ang="0">
                  <a:pos x="25" y="0"/>
                </a:cxn>
                <a:cxn ang="0">
                  <a:pos x="21" y="69"/>
                </a:cxn>
                <a:cxn ang="0">
                  <a:pos x="13" y="63"/>
                </a:cxn>
                <a:cxn ang="0">
                  <a:pos x="10" y="50"/>
                </a:cxn>
                <a:cxn ang="0">
                  <a:pos x="10" y="27"/>
                </a:cxn>
                <a:cxn ang="0">
                  <a:pos x="17" y="11"/>
                </a:cxn>
                <a:cxn ang="0">
                  <a:pos x="29" y="9"/>
                </a:cxn>
                <a:cxn ang="0">
                  <a:pos x="35" y="13"/>
                </a:cxn>
                <a:cxn ang="0">
                  <a:pos x="40" y="27"/>
                </a:cxn>
                <a:cxn ang="0">
                  <a:pos x="40" y="54"/>
                </a:cxn>
                <a:cxn ang="0">
                  <a:pos x="31" y="67"/>
                </a:cxn>
                <a:cxn ang="0">
                  <a:pos x="25" y="0"/>
                </a:cxn>
                <a:cxn ang="0">
                  <a:pos x="75" y="75"/>
                </a:cxn>
                <a:cxn ang="0">
                  <a:pos x="66" y="63"/>
                </a:cxn>
                <a:cxn ang="0">
                  <a:pos x="25" y="0"/>
                </a:cxn>
                <a:cxn ang="0">
                  <a:pos x="110" y="1"/>
                </a:cxn>
                <a:cxn ang="0">
                  <a:pos x="96" y="11"/>
                </a:cxn>
                <a:cxn ang="0">
                  <a:pos x="91" y="28"/>
                </a:cxn>
                <a:cxn ang="0">
                  <a:pos x="91" y="59"/>
                </a:cxn>
                <a:cxn ang="0">
                  <a:pos x="96" y="69"/>
                </a:cxn>
                <a:cxn ang="0">
                  <a:pos x="116" y="77"/>
                </a:cxn>
                <a:cxn ang="0">
                  <a:pos x="131" y="73"/>
                </a:cxn>
                <a:cxn ang="0">
                  <a:pos x="139" y="61"/>
                </a:cxn>
                <a:cxn ang="0">
                  <a:pos x="139" y="40"/>
                </a:cxn>
                <a:cxn ang="0">
                  <a:pos x="127" y="28"/>
                </a:cxn>
                <a:cxn ang="0">
                  <a:pos x="108" y="28"/>
                </a:cxn>
                <a:cxn ang="0">
                  <a:pos x="100" y="36"/>
                </a:cxn>
                <a:cxn ang="0">
                  <a:pos x="104" y="15"/>
                </a:cxn>
                <a:cxn ang="0">
                  <a:pos x="118" y="7"/>
                </a:cxn>
                <a:cxn ang="0">
                  <a:pos x="127" y="13"/>
                </a:cxn>
                <a:cxn ang="0">
                  <a:pos x="139" y="19"/>
                </a:cxn>
                <a:cxn ang="0">
                  <a:pos x="135" y="5"/>
                </a:cxn>
                <a:cxn ang="0">
                  <a:pos x="127" y="1"/>
                </a:cxn>
                <a:cxn ang="0">
                  <a:pos x="25" y="0"/>
                </a:cxn>
                <a:cxn ang="0">
                  <a:pos x="110" y="67"/>
                </a:cxn>
                <a:cxn ang="0">
                  <a:pos x="102" y="59"/>
                </a:cxn>
                <a:cxn ang="0">
                  <a:pos x="102" y="46"/>
                </a:cxn>
                <a:cxn ang="0">
                  <a:pos x="110" y="36"/>
                </a:cxn>
                <a:cxn ang="0">
                  <a:pos x="123" y="36"/>
                </a:cxn>
                <a:cxn ang="0">
                  <a:pos x="131" y="46"/>
                </a:cxn>
                <a:cxn ang="0">
                  <a:pos x="131" y="59"/>
                </a:cxn>
                <a:cxn ang="0">
                  <a:pos x="123" y="67"/>
                </a:cxn>
                <a:cxn ang="0">
                  <a:pos x="25" y="0"/>
                </a:cxn>
              </a:cxnLst>
              <a:rect l="0" t="0" r="r" b="b"/>
              <a:pathLst>
                <a:path w="141" h="77">
                  <a:moveTo>
                    <a:pt x="25" y="0"/>
                  </a:moveTo>
                  <a:lnTo>
                    <a:pt x="17" y="1"/>
                  </a:lnTo>
                  <a:lnTo>
                    <a:pt x="12" y="3"/>
                  </a:lnTo>
                  <a:lnTo>
                    <a:pt x="6" y="9"/>
                  </a:lnTo>
                  <a:lnTo>
                    <a:pt x="2" y="17"/>
                  </a:lnTo>
                  <a:lnTo>
                    <a:pt x="0" y="27"/>
                  </a:lnTo>
                  <a:lnTo>
                    <a:pt x="0" y="40"/>
                  </a:lnTo>
                  <a:lnTo>
                    <a:pt x="0" y="54"/>
                  </a:lnTo>
                  <a:lnTo>
                    <a:pt x="4" y="65"/>
                  </a:lnTo>
                  <a:lnTo>
                    <a:pt x="8" y="71"/>
                  </a:lnTo>
                  <a:lnTo>
                    <a:pt x="13" y="75"/>
                  </a:lnTo>
                  <a:lnTo>
                    <a:pt x="19" y="77"/>
                  </a:lnTo>
                  <a:lnTo>
                    <a:pt x="25" y="77"/>
                  </a:lnTo>
                  <a:lnTo>
                    <a:pt x="31" y="77"/>
                  </a:lnTo>
                  <a:lnTo>
                    <a:pt x="39" y="75"/>
                  </a:lnTo>
                  <a:lnTo>
                    <a:pt x="42" y="69"/>
                  </a:lnTo>
                  <a:lnTo>
                    <a:pt x="46" y="63"/>
                  </a:lnTo>
                  <a:lnTo>
                    <a:pt x="50" y="52"/>
                  </a:lnTo>
                  <a:lnTo>
                    <a:pt x="50" y="38"/>
                  </a:lnTo>
                  <a:lnTo>
                    <a:pt x="50" y="23"/>
                  </a:lnTo>
                  <a:lnTo>
                    <a:pt x="46" y="11"/>
                  </a:lnTo>
                  <a:lnTo>
                    <a:pt x="42" y="7"/>
                  </a:lnTo>
                  <a:lnTo>
                    <a:pt x="37" y="3"/>
                  </a:lnTo>
                  <a:lnTo>
                    <a:pt x="31" y="1"/>
                  </a:lnTo>
                  <a:lnTo>
                    <a:pt x="27" y="0"/>
                  </a:lnTo>
                  <a:lnTo>
                    <a:pt x="25" y="0"/>
                  </a:lnTo>
                  <a:lnTo>
                    <a:pt x="25" y="69"/>
                  </a:lnTo>
                  <a:lnTo>
                    <a:pt x="21" y="69"/>
                  </a:lnTo>
                  <a:lnTo>
                    <a:pt x="17" y="67"/>
                  </a:lnTo>
                  <a:lnTo>
                    <a:pt x="13" y="63"/>
                  </a:lnTo>
                  <a:lnTo>
                    <a:pt x="12" y="57"/>
                  </a:lnTo>
                  <a:lnTo>
                    <a:pt x="10" y="50"/>
                  </a:lnTo>
                  <a:lnTo>
                    <a:pt x="10" y="40"/>
                  </a:lnTo>
                  <a:lnTo>
                    <a:pt x="10" y="27"/>
                  </a:lnTo>
                  <a:lnTo>
                    <a:pt x="13" y="17"/>
                  </a:lnTo>
                  <a:lnTo>
                    <a:pt x="17" y="11"/>
                  </a:lnTo>
                  <a:lnTo>
                    <a:pt x="25" y="9"/>
                  </a:lnTo>
                  <a:lnTo>
                    <a:pt x="29" y="9"/>
                  </a:lnTo>
                  <a:lnTo>
                    <a:pt x="33" y="11"/>
                  </a:lnTo>
                  <a:lnTo>
                    <a:pt x="35" y="13"/>
                  </a:lnTo>
                  <a:lnTo>
                    <a:pt x="37" y="17"/>
                  </a:lnTo>
                  <a:lnTo>
                    <a:pt x="40" y="27"/>
                  </a:lnTo>
                  <a:lnTo>
                    <a:pt x="40" y="38"/>
                  </a:lnTo>
                  <a:lnTo>
                    <a:pt x="40" y="54"/>
                  </a:lnTo>
                  <a:lnTo>
                    <a:pt x="37" y="63"/>
                  </a:lnTo>
                  <a:lnTo>
                    <a:pt x="31" y="67"/>
                  </a:lnTo>
                  <a:lnTo>
                    <a:pt x="25" y="69"/>
                  </a:lnTo>
                  <a:lnTo>
                    <a:pt x="25" y="0"/>
                  </a:lnTo>
                  <a:lnTo>
                    <a:pt x="66" y="75"/>
                  </a:lnTo>
                  <a:lnTo>
                    <a:pt x="75" y="75"/>
                  </a:lnTo>
                  <a:lnTo>
                    <a:pt x="75" y="63"/>
                  </a:lnTo>
                  <a:lnTo>
                    <a:pt x="66" y="63"/>
                  </a:lnTo>
                  <a:lnTo>
                    <a:pt x="66" y="75"/>
                  </a:lnTo>
                  <a:lnTo>
                    <a:pt x="25" y="0"/>
                  </a:lnTo>
                  <a:lnTo>
                    <a:pt x="118" y="0"/>
                  </a:lnTo>
                  <a:lnTo>
                    <a:pt x="110" y="1"/>
                  </a:lnTo>
                  <a:lnTo>
                    <a:pt x="102" y="3"/>
                  </a:lnTo>
                  <a:lnTo>
                    <a:pt x="96" y="11"/>
                  </a:lnTo>
                  <a:lnTo>
                    <a:pt x="93" y="19"/>
                  </a:lnTo>
                  <a:lnTo>
                    <a:pt x="91" y="28"/>
                  </a:lnTo>
                  <a:lnTo>
                    <a:pt x="89" y="42"/>
                  </a:lnTo>
                  <a:lnTo>
                    <a:pt x="91" y="59"/>
                  </a:lnTo>
                  <a:lnTo>
                    <a:pt x="94" y="65"/>
                  </a:lnTo>
                  <a:lnTo>
                    <a:pt x="96" y="69"/>
                  </a:lnTo>
                  <a:lnTo>
                    <a:pt x="106" y="75"/>
                  </a:lnTo>
                  <a:lnTo>
                    <a:pt x="116" y="77"/>
                  </a:lnTo>
                  <a:lnTo>
                    <a:pt x="127" y="75"/>
                  </a:lnTo>
                  <a:lnTo>
                    <a:pt x="131" y="73"/>
                  </a:lnTo>
                  <a:lnTo>
                    <a:pt x="135" y="69"/>
                  </a:lnTo>
                  <a:lnTo>
                    <a:pt x="139" y="61"/>
                  </a:lnTo>
                  <a:lnTo>
                    <a:pt x="141" y="52"/>
                  </a:lnTo>
                  <a:lnTo>
                    <a:pt x="139" y="40"/>
                  </a:lnTo>
                  <a:lnTo>
                    <a:pt x="135" y="32"/>
                  </a:lnTo>
                  <a:lnTo>
                    <a:pt x="127" y="28"/>
                  </a:lnTo>
                  <a:lnTo>
                    <a:pt x="118" y="27"/>
                  </a:lnTo>
                  <a:lnTo>
                    <a:pt x="108" y="28"/>
                  </a:lnTo>
                  <a:lnTo>
                    <a:pt x="102" y="32"/>
                  </a:lnTo>
                  <a:lnTo>
                    <a:pt x="100" y="36"/>
                  </a:lnTo>
                  <a:lnTo>
                    <a:pt x="100" y="25"/>
                  </a:lnTo>
                  <a:lnTo>
                    <a:pt x="104" y="15"/>
                  </a:lnTo>
                  <a:lnTo>
                    <a:pt x="110" y="9"/>
                  </a:lnTo>
                  <a:lnTo>
                    <a:pt x="118" y="7"/>
                  </a:lnTo>
                  <a:lnTo>
                    <a:pt x="123" y="9"/>
                  </a:lnTo>
                  <a:lnTo>
                    <a:pt x="127" y="13"/>
                  </a:lnTo>
                  <a:lnTo>
                    <a:pt x="131" y="19"/>
                  </a:lnTo>
                  <a:lnTo>
                    <a:pt x="139" y="19"/>
                  </a:lnTo>
                  <a:lnTo>
                    <a:pt x="139" y="13"/>
                  </a:lnTo>
                  <a:lnTo>
                    <a:pt x="135" y="5"/>
                  </a:lnTo>
                  <a:lnTo>
                    <a:pt x="131" y="3"/>
                  </a:lnTo>
                  <a:lnTo>
                    <a:pt x="127" y="1"/>
                  </a:lnTo>
                  <a:lnTo>
                    <a:pt x="118" y="0"/>
                  </a:lnTo>
                  <a:lnTo>
                    <a:pt x="25" y="0"/>
                  </a:lnTo>
                  <a:lnTo>
                    <a:pt x="116" y="69"/>
                  </a:lnTo>
                  <a:lnTo>
                    <a:pt x="110" y="67"/>
                  </a:lnTo>
                  <a:lnTo>
                    <a:pt x="104" y="65"/>
                  </a:lnTo>
                  <a:lnTo>
                    <a:pt x="102" y="59"/>
                  </a:lnTo>
                  <a:lnTo>
                    <a:pt x="100" y="52"/>
                  </a:lnTo>
                  <a:lnTo>
                    <a:pt x="102" y="46"/>
                  </a:lnTo>
                  <a:lnTo>
                    <a:pt x="106" y="40"/>
                  </a:lnTo>
                  <a:lnTo>
                    <a:pt x="110" y="36"/>
                  </a:lnTo>
                  <a:lnTo>
                    <a:pt x="116" y="36"/>
                  </a:lnTo>
                  <a:lnTo>
                    <a:pt x="123" y="36"/>
                  </a:lnTo>
                  <a:lnTo>
                    <a:pt x="127" y="42"/>
                  </a:lnTo>
                  <a:lnTo>
                    <a:pt x="131" y="46"/>
                  </a:lnTo>
                  <a:lnTo>
                    <a:pt x="131" y="52"/>
                  </a:lnTo>
                  <a:lnTo>
                    <a:pt x="131" y="59"/>
                  </a:lnTo>
                  <a:lnTo>
                    <a:pt x="127" y="63"/>
                  </a:lnTo>
                  <a:lnTo>
                    <a:pt x="123" y="67"/>
                  </a:lnTo>
                  <a:lnTo>
                    <a:pt x="116" y="69"/>
                  </a:lnTo>
                  <a:lnTo>
                    <a:pt x="25" y="0"/>
                  </a:lnTo>
                  <a:close/>
                </a:path>
              </a:pathLst>
            </a:custGeom>
            <a:solidFill>
              <a:srgbClr val="000000"/>
            </a:solidFill>
            <a:ln w="9525">
              <a:noFill/>
              <a:round/>
              <a:headEnd/>
              <a:tailEnd/>
            </a:ln>
          </p:spPr>
          <p:txBody>
            <a:bodyPr/>
            <a:lstStyle/>
            <a:p>
              <a:endParaRPr lang="en-US"/>
            </a:p>
          </p:txBody>
        </p:sp>
        <p:sp>
          <p:nvSpPr>
            <p:cNvPr id="59412" name="Line 20"/>
            <p:cNvSpPr>
              <a:spLocks noChangeShapeType="1"/>
            </p:cNvSpPr>
            <p:nvPr/>
          </p:nvSpPr>
          <p:spPr bwMode="auto">
            <a:xfrm flipH="1">
              <a:off x="3189" y="2637"/>
              <a:ext cx="81" cy="1"/>
            </a:xfrm>
            <a:prstGeom prst="line">
              <a:avLst/>
            </a:prstGeom>
            <a:noFill/>
            <a:ln w="12700">
              <a:solidFill>
                <a:srgbClr val="000000"/>
              </a:solidFill>
              <a:round/>
              <a:headEnd/>
              <a:tailEnd/>
            </a:ln>
          </p:spPr>
          <p:txBody>
            <a:bodyPr/>
            <a:lstStyle/>
            <a:p>
              <a:endParaRPr lang="en-US"/>
            </a:p>
          </p:txBody>
        </p:sp>
        <p:sp>
          <p:nvSpPr>
            <p:cNvPr id="59413" name="Freeform 21"/>
            <p:cNvSpPr>
              <a:spLocks/>
            </p:cNvSpPr>
            <p:nvPr/>
          </p:nvSpPr>
          <p:spPr bwMode="auto">
            <a:xfrm>
              <a:off x="3000" y="2587"/>
              <a:ext cx="143" cy="77"/>
            </a:xfrm>
            <a:custGeom>
              <a:avLst/>
              <a:gdLst/>
              <a:ahLst/>
              <a:cxnLst>
                <a:cxn ang="0">
                  <a:pos x="17" y="0"/>
                </a:cxn>
                <a:cxn ang="0">
                  <a:pos x="6" y="10"/>
                </a:cxn>
                <a:cxn ang="0">
                  <a:pos x="0" y="27"/>
                </a:cxn>
                <a:cxn ang="0">
                  <a:pos x="0" y="54"/>
                </a:cxn>
                <a:cxn ang="0">
                  <a:pos x="8" y="72"/>
                </a:cxn>
                <a:cxn ang="0">
                  <a:pos x="19" y="77"/>
                </a:cxn>
                <a:cxn ang="0">
                  <a:pos x="31" y="77"/>
                </a:cxn>
                <a:cxn ang="0">
                  <a:pos x="42" y="70"/>
                </a:cxn>
                <a:cxn ang="0">
                  <a:pos x="50" y="52"/>
                </a:cxn>
                <a:cxn ang="0">
                  <a:pos x="50" y="23"/>
                </a:cxn>
                <a:cxn ang="0">
                  <a:pos x="42" y="6"/>
                </a:cxn>
                <a:cxn ang="0">
                  <a:pos x="31" y="0"/>
                </a:cxn>
                <a:cxn ang="0">
                  <a:pos x="25" y="0"/>
                </a:cxn>
                <a:cxn ang="0">
                  <a:pos x="21" y="68"/>
                </a:cxn>
                <a:cxn ang="0">
                  <a:pos x="13" y="64"/>
                </a:cxn>
                <a:cxn ang="0">
                  <a:pos x="10" y="50"/>
                </a:cxn>
                <a:cxn ang="0">
                  <a:pos x="10" y="27"/>
                </a:cxn>
                <a:cxn ang="0">
                  <a:pos x="17" y="10"/>
                </a:cxn>
                <a:cxn ang="0">
                  <a:pos x="29" y="10"/>
                </a:cxn>
                <a:cxn ang="0">
                  <a:pos x="35" y="14"/>
                </a:cxn>
                <a:cxn ang="0">
                  <a:pos x="40" y="27"/>
                </a:cxn>
                <a:cxn ang="0">
                  <a:pos x="40" y="52"/>
                </a:cxn>
                <a:cxn ang="0">
                  <a:pos x="31" y="68"/>
                </a:cxn>
                <a:cxn ang="0">
                  <a:pos x="25" y="0"/>
                </a:cxn>
                <a:cxn ang="0">
                  <a:pos x="75" y="75"/>
                </a:cxn>
                <a:cxn ang="0">
                  <a:pos x="66" y="64"/>
                </a:cxn>
                <a:cxn ang="0">
                  <a:pos x="25" y="0"/>
                </a:cxn>
                <a:cxn ang="0">
                  <a:pos x="121" y="14"/>
                </a:cxn>
                <a:cxn ang="0">
                  <a:pos x="96" y="48"/>
                </a:cxn>
                <a:cxn ang="0">
                  <a:pos x="131" y="75"/>
                </a:cxn>
                <a:cxn ang="0">
                  <a:pos x="143" y="58"/>
                </a:cxn>
                <a:cxn ang="0">
                  <a:pos x="131" y="48"/>
                </a:cxn>
                <a:cxn ang="0">
                  <a:pos x="123" y="0"/>
                </a:cxn>
                <a:cxn ang="0">
                  <a:pos x="89" y="58"/>
                </a:cxn>
                <a:cxn ang="0">
                  <a:pos x="121" y="75"/>
                </a:cxn>
                <a:cxn ang="0">
                  <a:pos x="25" y="0"/>
                </a:cxn>
              </a:cxnLst>
              <a:rect l="0" t="0" r="r" b="b"/>
              <a:pathLst>
                <a:path w="143" h="77">
                  <a:moveTo>
                    <a:pt x="25" y="0"/>
                  </a:moveTo>
                  <a:lnTo>
                    <a:pt x="17" y="0"/>
                  </a:lnTo>
                  <a:lnTo>
                    <a:pt x="12" y="4"/>
                  </a:lnTo>
                  <a:lnTo>
                    <a:pt x="6" y="10"/>
                  </a:lnTo>
                  <a:lnTo>
                    <a:pt x="2" y="18"/>
                  </a:lnTo>
                  <a:lnTo>
                    <a:pt x="0" y="27"/>
                  </a:lnTo>
                  <a:lnTo>
                    <a:pt x="0" y="39"/>
                  </a:lnTo>
                  <a:lnTo>
                    <a:pt x="0" y="54"/>
                  </a:lnTo>
                  <a:lnTo>
                    <a:pt x="4" y="66"/>
                  </a:lnTo>
                  <a:lnTo>
                    <a:pt x="8" y="72"/>
                  </a:lnTo>
                  <a:lnTo>
                    <a:pt x="13" y="75"/>
                  </a:lnTo>
                  <a:lnTo>
                    <a:pt x="19" y="77"/>
                  </a:lnTo>
                  <a:lnTo>
                    <a:pt x="25" y="77"/>
                  </a:lnTo>
                  <a:lnTo>
                    <a:pt x="31" y="77"/>
                  </a:lnTo>
                  <a:lnTo>
                    <a:pt x="39" y="73"/>
                  </a:lnTo>
                  <a:lnTo>
                    <a:pt x="42" y="70"/>
                  </a:lnTo>
                  <a:lnTo>
                    <a:pt x="46" y="64"/>
                  </a:lnTo>
                  <a:lnTo>
                    <a:pt x="50" y="52"/>
                  </a:lnTo>
                  <a:lnTo>
                    <a:pt x="50" y="37"/>
                  </a:lnTo>
                  <a:lnTo>
                    <a:pt x="50" y="23"/>
                  </a:lnTo>
                  <a:lnTo>
                    <a:pt x="46" y="12"/>
                  </a:lnTo>
                  <a:lnTo>
                    <a:pt x="42" y="6"/>
                  </a:lnTo>
                  <a:lnTo>
                    <a:pt x="37" y="2"/>
                  </a:lnTo>
                  <a:lnTo>
                    <a:pt x="31" y="0"/>
                  </a:lnTo>
                  <a:lnTo>
                    <a:pt x="27" y="0"/>
                  </a:lnTo>
                  <a:lnTo>
                    <a:pt x="25" y="0"/>
                  </a:lnTo>
                  <a:lnTo>
                    <a:pt x="25" y="70"/>
                  </a:lnTo>
                  <a:lnTo>
                    <a:pt x="21" y="68"/>
                  </a:lnTo>
                  <a:lnTo>
                    <a:pt x="17" y="66"/>
                  </a:lnTo>
                  <a:lnTo>
                    <a:pt x="13" y="64"/>
                  </a:lnTo>
                  <a:lnTo>
                    <a:pt x="12" y="58"/>
                  </a:lnTo>
                  <a:lnTo>
                    <a:pt x="10" y="50"/>
                  </a:lnTo>
                  <a:lnTo>
                    <a:pt x="10" y="39"/>
                  </a:lnTo>
                  <a:lnTo>
                    <a:pt x="10" y="27"/>
                  </a:lnTo>
                  <a:lnTo>
                    <a:pt x="13" y="16"/>
                  </a:lnTo>
                  <a:lnTo>
                    <a:pt x="17" y="10"/>
                  </a:lnTo>
                  <a:lnTo>
                    <a:pt x="25" y="8"/>
                  </a:lnTo>
                  <a:lnTo>
                    <a:pt x="29" y="10"/>
                  </a:lnTo>
                  <a:lnTo>
                    <a:pt x="33" y="10"/>
                  </a:lnTo>
                  <a:lnTo>
                    <a:pt x="35" y="14"/>
                  </a:lnTo>
                  <a:lnTo>
                    <a:pt x="37" y="18"/>
                  </a:lnTo>
                  <a:lnTo>
                    <a:pt x="40" y="27"/>
                  </a:lnTo>
                  <a:lnTo>
                    <a:pt x="40" y="39"/>
                  </a:lnTo>
                  <a:lnTo>
                    <a:pt x="40" y="52"/>
                  </a:lnTo>
                  <a:lnTo>
                    <a:pt x="37" y="62"/>
                  </a:lnTo>
                  <a:lnTo>
                    <a:pt x="31" y="68"/>
                  </a:lnTo>
                  <a:lnTo>
                    <a:pt x="25" y="70"/>
                  </a:lnTo>
                  <a:lnTo>
                    <a:pt x="25" y="0"/>
                  </a:lnTo>
                  <a:lnTo>
                    <a:pt x="66" y="75"/>
                  </a:lnTo>
                  <a:lnTo>
                    <a:pt x="75" y="75"/>
                  </a:lnTo>
                  <a:lnTo>
                    <a:pt x="75" y="64"/>
                  </a:lnTo>
                  <a:lnTo>
                    <a:pt x="66" y="64"/>
                  </a:lnTo>
                  <a:lnTo>
                    <a:pt x="66" y="75"/>
                  </a:lnTo>
                  <a:lnTo>
                    <a:pt x="25" y="0"/>
                  </a:lnTo>
                  <a:lnTo>
                    <a:pt x="96" y="48"/>
                  </a:lnTo>
                  <a:lnTo>
                    <a:pt x="121" y="14"/>
                  </a:lnTo>
                  <a:lnTo>
                    <a:pt x="121" y="48"/>
                  </a:lnTo>
                  <a:lnTo>
                    <a:pt x="96" y="48"/>
                  </a:lnTo>
                  <a:lnTo>
                    <a:pt x="25" y="0"/>
                  </a:lnTo>
                  <a:lnTo>
                    <a:pt x="131" y="75"/>
                  </a:lnTo>
                  <a:lnTo>
                    <a:pt x="131" y="58"/>
                  </a:lnTo>
                  <a:lnTo>
                    <a:pt x="143" y="58"/>
                  </a:lnTo>
                  <a:lnTo>
                    <a:pt x="143" y="48"/>
                  </a:lnTo>
                  <a:lnTo>
                    <a:pt x="131" y="48"/>
                  </a:lnTo>
                  <a:lnTo>
                    <a:pt x="131" y="0"/>
                  </a:lnTo>
                  <a:lnTo>
                    <a:pt x="123" y="0"/>
                  </a:lnTo>
                  <a:lnTo>
                    <a:pt x="89" y="48"/>
                  </a:lnTo>
                  <a:lnTo>
                    <a:pt x="89" y="58"/>
                  </a:lnTo>
                  <a:lnTo>
                    <a:pt x="121" y="58"/>
                  </a:lnTo>
                  <a:lnTo>
                    <a:pt x="121" y="75"/>
                  </a:lnTo>
                  <a:lnTo>
                    <a:pt x="131" y="75"/>
                  </a:lnTo>
                  <a:lnTo>
                    <a:pt x="25" y="0"/>
                  </a:lnTo>
                  <a:close/>
                </a:path>
              </a:pathLst>
            </a:custGeom>
            <a:solidFill>
              <a:srgbClr val="000000"/>
            </a:solidFill>
            <a:ln w="9525">
              <a:noFill/>
              <a:round/>
              <a:headEnd/>
              <a:tailEnd/>
            </a:ln>
          </p:spPr>
          <p:txBody>
            <a:bodyPr/>
            <a:lstStyle/>
            <a:p>
              <a:endParaRPr lang="en-US"/>
            </a:p>
          </p:txBody>
        </p:sp>
        <p:sp>
          <p:nvSpPr>
            <p:cNvPr id="59414" name="Line 22"/>
            <p:cNvSpPr>
              <a:spLocks noChangeShapeType="1"/>
            </p:cNvSpPr>
            <p:nvPr/>
          </p:nvSpPr>
          <p:spPr bwMode="auto">
            <a:xfrm flipH="1">
              <a:off x="3189" y="2834"/>
              <a:ext cx="81" cy="1"/>
            </a:xfrm>
            <a:prstGeom prst="line">
              <a:avLst/>
            </a:prstGeom>
            <a:noFill/>
            <a:ln w="12700">
              <a:solidFill>
                <a:srgbClr val="000000"/>
              </a:solidFill>
              <a:round/>
              <a:headEnd/>
              <a:tailEnd/>
            </a:ln>
          </p:spPr>
          <p:txBody>
            <a:bodyPr/>
            <a:lstStyle/>
            <a:p>
              <a:endParaRPr lang="en-US"/>
            </a:p>
          </p:txBody>
        </p:sp>
        <p:sp>
          <p:nvSpPr>
            <p:cNvPr id="59415" name="Freeform 23"/>
            <p:cNvSpPr>
              <a:spLocks/>
            </p:cNvSpPr>
            <p:nvPr/>
          </p:nvSpPr>
          <p:spPr bwMode="auto">
            <a:xfrm>
              <a:off x="3000" y="2784"/>
              <a:ext cx="141" cy="79"/>
            </a:xfrm>
            <a:custGeom>
              <a:avLst/>
              <a:gdLst/>
              <a:ahLst/>
              <a:cxnLst>
                <a:cxn ang="0">
                  <a:pos x="17" y="2"/>
                </a:cxn>
                <a:cxn ang="0">
                  <a:pos x="6" y="11"/>
                </a:cxn>
                <a:cxn ang="0">
                  <a:pos x="0" y="29"/>
                </a:cxn>
                <a:cxn ang="0">
                  <a:pos x="0" y="56"/>
                </a:cxn>
                <a:cxn ang="0">
                  <a:pos x="8" y="71"/>
                </a:cxn>
                <a:cxn ang="0">
                  <a:pos x="19" y="77"/>
                </a:cxn>
                <a:cxn ang="0">
                  <a:pos x="31" y="77"/>
                </a:cxn>
                <a:cxn ang="0">
                  <a:pos x="42" y="71"/>
                </a:cxn>
                <a:cxn ang="0">
                  <a:pos x="50" y="52"/>
                </a:cxn>
                <a:cxn ang="0">
                  <a:pos x="50" y="25"/>
                </a:cxn>
                <a:cxn ang="0">
                  <a:pos x="42" y="8"/>
                </a:cxn>
                <a:cxn ang="0">
                  <a:pos x="31" y="2"/>
                </a:cxn>
                <a:cxn ang="0">
                  <a:pos x="25" y="2"/>
                </a:cxn>
                <a:cxn ang="0">
                  <a:pos x="21" y="69"/>
                </a:cxn>
                <a:cxn ang="0">
                  <a:pos x="13" y="64"/>
                </a:cxn>
                <a:cxn ang="0">
                  <a:pos x="10" y="52"/>
                </a:cxn>
                <a:cxn ang="0">
                  <a:pos x="10" y="27"/>
                </a:cxn>
                <a:cxn ang="0">
                  <a:pos x="17" y="11"/>
                </a:cxn>
                <a:cxn ang="0">
                  <a:pos x="29" y="10"/>
                </a:cxn>
                <a:cxn ang="0">
                  <a:pos x="35" y="15"/>
                </a:cxn>
                <a:cxn ang="0">
                  <a:pos x="40" y="27"/>
                </a:cxn>
                <a:cxn ang="0">
                  <a:pos x="40" y="54"/>
                </a:cxn>
                <a:cxn ang="0">
                  <a:pos x="31" y="69"/>
                </a:cxn>
                <a:cxn ang="0">
                  <a:pos x="25" y="2"/>
                </a:cxn>
                <a:cxn ang="0">
                  <a:pos x="75" y="77"/>
                </a:cxn>
                <a:cxn ang="0">
                  <a:pos x="66" y="65"/>
                </a:cxn>
                <a:cxn ang="0">
                  <a:pos x="25" y="2"/>
                </a:cxn>
                <a:cxn ang="0">
                  <a:pos x="141" y="77"/>
                </a:cxn>
                <a:cxn ang="0">
                  <a:pos x="100" y="67"/>
                </a:cxn>
                <a:cxn ang="0">
                  <a:pos x="106" y="58"/>
                </a:cxn>
                <a:cxn ang="0">
                  <a:pos x="121" y="48"/>
                </a:cxn>
                <a:cxn ang="0">
                  <a:pos x="139" y="33"/>
                </a:cxn>
                <a:cxn ang="0">
                  <a:pos x="139" y="15"/>
                </a:cxn>
                <a:cxn ang="0">
                  <a:pos x="131" y="6"/>
                </a:cxn>
                <a:cxn ang="0">
                  <a:pos x="116" y="0"/>
                </a:cxn>
                <a:cxn ang="0">
                  <a:pos x="102" y="4"/>
                </a:cxn>
                <a:cxn ang="0">
                  <a:pos x="94" y="11"/>
                </a:cxn>
                <a:cxn ang="0">
                  <a:pos x="91" y="29"/>
                </a:cxn>
                <a:cxn ang="0">
                  <a:pos x="100" y="21"/>
                </a:cxn>
                <a:cxn ang="0">
                  <a:pos x="104" y="13"/>
                </a:cxn>
                <a:cxn ang="0">
                  <a:pos x="116" y="10"/>
                </a:cxn>
                <a:cxn ang="0">
                  <a:pos x="127" y="13"/>
                </a:cxn>
                <a:cxn ang="0">
                  <a:pos x="131" y="23"/>
                </a:cxn>
                <a:cxn ang="0">
                  <a:pos x="125" y="35"/>
                </a:cxn>
                <a:cxn ang="0">
                  <a:pos x="106" y="46"/>
                </a:cxn>
                <a:cxn ang="0">
                  <a:pos x="93" y="60"/>
                </a:cxn>
                <a:cxn ang="0">
                  <a:pos x="89" y="77"/>
                </a:cxn>
              </a:cxnLst>
              <a:rect l="0" t="0" r="r" b="b"/>
              <a:pathLst>
                <a:path w="141" h="79">
                  <a:moveTo>
                    <a:pt x="25" y="2"/>
                  </a:moveTo>
                  <a:lnTo>
                    <a:pt x="17" y="2"/>
                  </a:lnTo>
                  <a:lnTo>
                    <a:pt x="12" y="6"/>
                  </a:lnTo>
                  <a:lnTo>
                    <a:pt x="6" y="11"/>
                  </a:lnTo>
                  <a:lnTo>
                    <a:pt x="2" y="19"/>
                  </a:lnTo>
                  <a:lnTo>
                    <a:pt x="0" y="29"/>
                  </a:lnTo>
                  <a:lnTo>
                    <a:pt x="0" y="40"/>
                  </a:lnTo>
                  <a:lnTo>
                    <a:pt x="0" y="56"/>
                  </a:lnTo>
                  <a:lnTo>
                    <a:pt x="4" y="67"/>
                  </a:lnTo>
                  <a:lnTo>
                    <a:pt x="8" y="71"/>
                  </a:lnTo>
                  <a:lnTo>
                    <a:pt x="13" y="75"/>
                  </a:lnTo>
                  <a:lnTo>
                    <a:pt x="19" y="77"/>
                  </a:lnTo>
                  <a:lnTo>
                    <a:pt x="25" y="79"/>
                  </a:lnTo>
                  <a:lnTo>
                    <a:pt x="31" y="77"/>
                  </a:lnTo>
                  <a:lnTo>
                    <a:pt x="39" y="75"/>
                  </a:lnTo>
                  <a:lnTo>
                    <a:pt x="42" y="71"/>
                  </a:lnTo>
                  <a:lnTo>
                    <a:pt x="46" y="64"/>
                  </a:lnTo>
                  <a:lnTo>
                    <a:pt x="50" y="52"/>
                  </a:lnTo>
                  <a:lnTo>
                    <a:pt x="50" y="38"/>
                  </a:lnTo>
                  <a:lnTo>
                    <a:pt x="50" y="25"/>
                  </a:lnTo>
                  <a:lnTo>
                    <a:pt x="46" y="13"/>
                  </a:lnTo>
                  <a:lnTo>
                    <a:pt x="42" y="8"/>
                  </a:lnTo>
                  <a:lnTo>
                    <a:pt x="37" y="4"/>
                  </a:lnTo>
                  <a:lnTo>
                    <a:pt x="31" y="2"/>
                  </a:lnTo>
                  <a:lnTo>
                    <a:pt x="27" y="2"/>
                  </a:lnTo>
                  <a:lnTo>
                    <a:pt x="25" y="2"/>
                  </a:lnTo>
                  <a:lnTo>
                    <a:pt x="25" y="69"/>
                  </a:lnTo>
                  <a:lnTo>
                    <a:pt x="21" y="69"/>
                  </a:lnTo>
                  <a:lnTo>
                    <a:pt x="17" y="67"/>
                  </a:lnTo>
                  <a:lnTo>
                    <a:pt x="13" y="64"/>
                  </a:lnTo>
                  <a:lnTo>
                    <a:pt x="12" y="60"/>
                  </a:lnTo>
                  <a:lnTo>
                    <a:pt x="10" y="52"/>
                  </a:lnTo>
                  <a:lnTo>
                    <a:pt x="10" y="40"/>
                  </a:lnTo>
                  <a:lnTo>
                    <a:pt x="10" y="27"/>
                  </a:lnTo>
                  <a:lnTo>
                    <a:pt x="13" y="17"/>
                  </a:lnTo>
                  <a:lnTo>
                    <a:pt x="17" y="11"/>
                  </a:lnTo>
                  <a:lnTo>
                    <a:pt x="25" y="10"/>
                  </a:lnTo>
                  <a:lnTo>
                    <a:pt x="29" y="10"/>
                  </a:lnTo>
                  <a:lnTo>
                    <a:pt x="33" y="11"/>
                  </a:lnTo>
                  <a:lnTo>
                    <a:pt x="35" y="15"/>
                  </a:lnTo>
                  <a:lnTo>
                    <a:pt x="37" y="17"/>
                  </a:lnTo>
                  <a:lnTo>
                    <a:pt x="40" y="27"/>
                  </a:lnTo>
                  <a:lnTo>
                    <a:pt x="40" y="38"/>
                  </a:lnTo>
                  <a:lnTo>
                    <a:pt x="40" y="54"/>
                  </a:lnTo>
                  <a:lnTo>
                    <a:pt x="37" y="64"/>
                  </a:lnTo>
                  <a:lnTo>
                    <a:pt x="31" y="69"/>
                  </a:lnTo>
                  <a:lnTo>
                    <a:pt x="25" y="69"/>
                  </a:lnTo>
                  <a:lnTo>
                    <a:pt x="25" y="2"/>
                  </a:lnTo>
                  <a:lnTo>
                    <a:pt x="66" y="77"/>
                  </a:lnTo>
                  <a:lnTo>
                    <a:pt x="75" y="77"/>
                  </a:lnTo>
                  <a:lnTo>
                    <a:pt x="75" y="65"/>
                  </a:lnTo>
                  <a:lnTo>
                    <a:pt x="66" y="65"/>
                  </a:lnTo>
                  <a:lnTo>
                    <a:pt x="66" y="77"/>
                  </a:lnTo>
                  <a:lnTo>
                    <a:pt x="25" y="2"/>
                  </a:lnTo>
                  <a:lnTo>
                    <a:pt x="89" y="77"/>
                  </a:lnTo>
                  <a:lnTo>
                    <a:pt x="141" y="77"/>
                  </a:lnTo>
                  <a:lnTo>
                    <a:pt x="141" y="67"/>
                  </a:lnTo>
                  <a:lnTo>
                    <a:pt x="100" y="67"/>
                  </a:lnTo>
                  <a:lnTo>
                    <a:pt x="102" y="62"/>
                  </a:lnTo>
                  <a:lnTo>
                    <a:pt x="106" y="58"/>
                  </a:lnTo>
                  <a:lnTo>
                    <a:pt x="114" y="52"/>
                  </a:lnTo>
                  <a:lnTo>
                    <a:pt x="121" y="48"/>
                  </a:lnTo>
                  <a:lnTo>
                    <a:pt x="135" y="38"/>
                  </a:lnTo>
                  <a:lnTo>
                    <a:pt x="139" y="33"/>
                  </a:lnTo>
                  <a:lnTo>
                    <a:pt x="141" y="23"/>
                  </a:lnTo>
                  <a:lnTo>
                    <a:pt x="139" y="15"/>
                  </a:lnTo>
                  <a:lnTo>
                    <a:pt x="135" y="8"/>
                  </a:lnTo>
                  <a:lnTo>
                    <a:pt x="131" y="6"/>
                  </a:lnTo>
                  <a:lnTo>
                    <a:pt x="127" y="2"/>
                  </a:lnTo>
                  <a:lnTo>
                    <a:pt x="116" y="0"/>
                  </a:lnTo>
                  <a:lnTo>
                    <a:pt x="108" y="2"/>
                  </a:lnTo>
                  <a:lnTo>
                    <a:pt x="102" y="4"/>
                  </a:lnTo>
                  <a:lnTo>
                    <a:pt x="98" y="8"/>
                  </a:lnTo>
                  <a:lnTo>
                    <a:pt x="94" y="11"/>
                  </a:lnTo>
                  <a:lnTo>
                    <a:pt x="93" y="19"/>
                  </a:lnTo>
                  <a:lnTo>
                    <a:pt x="91" y="29"/>
                  </a:lnTo>
                  <a:lnTo>
                    <a:pt x="100" y="29"/>
                  </a:lnTo>
                  <a:lnTo>
                    <a:pt x="100" y="21"/>
                  </a:lnTo>
                  <a:lnTo>
                    <a:pt x="102" y="17"/>
                  </a:lnTo>
                  <a:lnTo>
                    <a:pt x="104" y="13"/>
                  </a:lnTo>
                  <a:lnTo>
                    <a:pt x="108" y="11"/>
                  </a:lnTo>
                  <a:lnTo>
                    <a:pt x="116" y="10"/>
                  </a:lnTo>
                  <a:lnTo>
                    <a:pt x="121" y="10"/>
                  </a:lnTo>
                  <a:lnTo>
                    <a:pt x="127" y="13"/>
                  </a:lnTo>
                  <a:lnTo>
                    <a:pt x="129" y="17"/>
                  </a:lnTo>
                  <a:lnTo>
                    <a:pt x="131" y="23"/>
                  </a:lnTo>
                  <a:lnTo>
                    <a:pt x="129" y="29"/>
                  </a:lnTo>
                  <a:lnTo>
                    <a:pt x="125" y="35"/>
                  </a:lnTo>
                  <a:lnTo>
                    <a:pt x="116" y="40"/>
                  </a:lnTo>
                  <a:lnTo>
                    <a:pt x="106" y="46"/>
                  </a:lnTo>
                  <a:lnTo>
                    <a:pt x="98" y="52"/>
                  </a:lnTo>
                  <a:lnTo>
                    <a:pt x="93" y="60"/>
                  </a:lnTo>
                  <a:lnTo>
                    <a:pt x="91" y="67"/>
                  </a:lnTo>
                  <a:lnTo>
                    <a:pt x="89" y="77"/>
                  </a:lnTo>
                  <a:lnTo>
                    <a:pt x="25" y="2"/>
                  </a:lnTo>
                  <a:close/>
                </a:path>
              </a:pathLst>
            </a:custGeom>
            <a:solidFill>
              <a:srgbClr val="000000"/>
            </a:solidFill>
            <a:ln w="9525">
              <a:noFill/>
              <a:round/>
              <a:headEnd/>
              <a:tailEnd/>
            </a:ln>
          </p:spPr>
          <p:txBody>
            <a:bodyPr/>
            <a:lstStyle/>
            <a:p>
              <a:endParaRPr lang="en-US"/>
            </a:p>
          </p:txBody>
        </p:sp>
        <p:sp>
          <p:nvSpPr>
            <p:cNvPr id="59416" name="Line 24"/>
            <p:cNvSpPr>
              <a:spLocks noChangeShapeType="1"/>
            </p:cNvSpPr>
            <p:nvPr/>
          </p:nvSpPr>
          <p:spPr bwMode="auto">
            <a:xfrm flipH="1">
              <a:off x="3189" y="3033"/>
              <a:ext cx="81" cy="1"/>
            </a:xfrm>
            <a:prstGeom prst="line">
              <a:avLst/>
            </a:prstGeom>
            <a:noFill/>
            <a:ln w="12700">
              <a:solidFill>
                <a:srgbClr val="000000"/>
              </a:solidFill>
              <a:round/>
              <a:headEnd/>
              <a:tailEnd/>
            </a:ln>
          </p:spPr>
          <p:txBody>
            <a:bodyPr/>
            <a:lstStyle/>
            <a:p>
              <a:endParaRPr lang="en-US"/>
            </a:p>
          </p:txBody>
        </p:sp>
        <p:sp>
          <p:nvSpPr>
            <p:cNvPr id="59417" name="Freeform 25"/>
            <p:cNvSpPr>
              <a:spLocks/>
            </p:cNvSpPr>
            <p:nvPr/>
          </p:nvSpPr>
          <p:spPr bwMode="auto">
            <a:xfrm>
              <a:off x="3000" y="2983"/>
              <a:ext cx="141" cy="79"/>
            </a:xfrm>
            <a:custGeom>
              <a:avLst/>
              <a:gdLst/>
              <a:ahLst/>
              <a:cxnLst>
                <a:cxn ang="0">
                  <a:pos x="17" y="1"/>
                </a:cxn>
                <a:cxn ang="0">
                  <a:pos x="6" y="9"/>
                </a:cxn>
                <a:cxn ang="0">
                  <a:pos x="0" y="28"/>
                </a:cxn>
                <a:cxn ang="0">
                  <a:pos x="0" y="54"/>
                </a:cxn>
                <a:cxn ang="0">
                  <a:pos x="8" y="71"/>
                </a:cxn>
                <a:cxn ang="0">
                  <a:pos x="19" y="77"/>
                </a:cxn>
                <a:cxn ang="0">
                  <a:pos x="31" y="77"/>
                </a:cxn>
                <a:cxn ang="0">
                  <a:pos x="42" y="69"/>
                </a:cxn>
                <a:cxn ang="0">
                  <a:pos x="50" y="52"/>
                </a:cxn>
                <a:cxn ang="0">
                  <a:pos x="50" y="23"/>
                </a:cxn>
                <a:cxn ang="0">
                  <a:pos x="42" y="7"/>
                </a:cxn>
                <a:cxn ang="0">
                  <a:pos x="31" y="1"/>
                </a:cxn>
                <a:cxn ang="0">
                  <a:pos x="25" y="0"/>
                </a:cxn>
                <a:cxn ang="0">
                  <a:pos x="21" y="69"/>
                </a:cxn>
                <a:cxn ang="0">
                  <a:pos x="13" y="63"/>
                </a:cxn>
                <a:cxn ang="0">
                  <a:pos x="10" y="50"/>
                </a:cxn>
                <a:cxn ang="0">
                  <a:pos x="10" y="27"/>
                </a:cxn>
                <a:cxn ang="0">
                  <a:pos x="17" y="11"/>
                </a:cxn>
                <a:cxn ang="0">
                  <a:pos x="29" y="9"/>
                </a:cxn>
                <a:cxn ang="0">
                  <a:pos x="35" y="13"/>
                </a:cxn>
                <a:cxn ang="0">
                  <a:pos x="40" y="27"/>
                </a:cxn>
                <a:cxn ang="0">
                  <a:pos x="40" y="54"/>
                </a:cxn>
                <a:cxn ang="0">
                  <a:pos x="31" y="67"/>
                </a:cxn>
                <a:cxn ang="0">
                  <a:pos x="25" y="0"/>
                </a:cxn>
                <a:cxn ang="0">
                  <a:pos x="75" y="77"/>
                </a:cxn>
                <a:cxn ang="0">
                  <a:pos x="66" y="65"/>
                </a:cxn>
                <a:cxn ang="0">
                  <a:pos x="25" y="0"/>
                </a:cxn>
                <a:cxn ang="0">
                  <a:pos x="108" y="1"/>
                </a:cxn>
                <a:cxn ang="0">
                  <a:pos x="96" y="9"/>
                </a:cxn>
                <a:cxn ang="0">
                  <a:pos x="91" y="28"/>
                </a:cxn>
                <a:cxn ang="0">
                  <a:pos x="91" y="54"/>
                </a:cxn>
                <a:cxn ang="0">
                  <a:pos x="98" y="71"/>
                </a:cxn>
                <a:cxn ang="0">
                  <a:pos x="108" y="77"/>
                </a:cxn>
                <a:cxn ang="0">
                  <a:pos x="121" y="77"/>
                </a:cxn>
                <a:cxn ang="0">
                  <a:pos x="133" y="69"/>
                </a:cxn>
                <a:cxn ang="0">
                  <a:pos x="139" y="52"/>
                </a:cxn>
                <a:cxn ang="0">
                  <a:pos x="139" y="23"/>
                </a:cxn>
                <a:cxn ang="0">
                  <a:pos x="131" y="7"/>
                </a:cxn>
                <a:cxn ang="0">
                  <a:pos x="121" y="1"/>
                </a:cxn>
                <a:cxn ang="0">
                  <a:pos x="25" y="0"/>
                </a:cxn>
                <a:cxn ang="0">
                  <a:pos x="110" y="69"/>
                </a:cxn>
                <a:cxn ang="0">
                  <a:pos x="104" y="63"/>
                </a:cxn>
                <a:cxn ang="0">
                  <a:pos x="100" y="50"/>
                </a:cxn>
                <a:cxn ang="0">
                  <a:pos x="100" y="27"/>
                </a:cxn>
                <a:cxn ang="0">
                  <a:pos x="108" y="11"/>
                </a:cxn>
                <a:cxn ang="0">
                  <a:pos x="120" y="9"/>
                </a:cxn>
                <a:cxn ang="0">
                  <a:pos x="125" y="13"/>
                </a:cxn>
                <a:cxn ang="0">
                  <a:pos x="129" y="27"/>
                </a:cxn>
                <a:cxn ang="0">
                  <a:pos x="129" y="54"/>
                </a:cxn>
                <a:cxn ang="0">
                  <a:pos x="121" y="67"/>
                </a:cxn>
                <a:cxn ang="0">
                  <a:pos x="25" y="0"/>
                </a:cxn>
              </a:cxnLst>
              <a:rect l="0" t="0" r="r" b="b"/>
              <a:pathLst>
                <a:path w="141" h="79">
                  <a:moveTo>
                    <a:pt x="25" y="0"/>
                  </a:moveTo>
                  <a:lnTo>
                    <a:pt x="17" y="1"/>
                  </a:lnTo>
                  <a:lnTo>
                    <a:pt x="12" y="5"/>
                  </a:lnTo>
                  <a:lnTo>
                    <a:pt x="6" y="9"/>
                  </a:lnTo>
                  <a:lnTo>
                    <a:pt x="2" y="17"/>
                  </a:lnTo>
                  <a:lnTo>
                    <a:pt x="0" y="28"/>
                  </a:lnTo>
                  <a:lnTo>
                    <a:pt x="0" y="40"/>
                  </a:lnTo>
                  <a:lnTo>
                    <a:pt x="0" y="54"/>
                  </a:lnTo>
                  <a:lnTo>
                    <a:pt x="4" y="65"/>
                  </a:lnTo>
                  <a:lnTo>
                    <a:pt x="8" y="71"/>
                  </a:lnTo>
                  <a:lnTo>
                    <a:pt x="13" y="75"/>
                  </a:lnTo>
                  <a:lnTo>
                    <a:pt x="19" y="77"/>
                  </a:lnTo>
                  <a:lnTo>
                    <a:pt x="25" y="79"/>
                  </a:lnTo>
                  <a:lnTo>
                    <a:pt x="31" y="77"/>
                  </a:lnTo>
                  <a:lnTo>
                    <a:pt x="39" y="75"/>
                  </a:lnTo>
                  <a:lnTo>
                    <a:pt x="42" y="69"/>
                  </a:lnTo>
                  <a:lnTo>
                    <a:pt x="46" y="63"/>
                  </a:lnTo>
                  <a:lnTo>
                    <a:pt x="50" y="52"/>
                  </a:lnTo>
                  <a:lnTo>
                    <a:pt x="50" y="38"/>
                  </a:lnTo>
                  <a:lnTo>
                    <a:pt x="50" y="23"/>
                  </a:lnTo>
                  <a:lnTo>
                    <a:pt x="46" y="13"/>
                  </a:lnTo>
                  <a:lnTo>
                    <a:pt x="42" y="7"/>
                  </a:lnTo>
                  <a:lnTo>
                    <a:pt x="37" y="3"/>
                  </a:lnTo>
                  <a:lnTo>
                    <a:pt x="31" y="1"/>
                  </a:lnTo>
                  <a:lnTo>
                    <a:pt x="27" y="0"/>
                  </a:lnTo>
                  <a:lnTo>
                    <a:pt x="25" y="0"/>
                  </a:lnTo>
                  <a:lnTo>
                    <a:pt x="25" y="69"/>
                  </a:lnTo>
                  <a:lnTo>
                    <a:pt x="21" y="69"/>
                  </a:lnTo>
                  <a:lnTo>
                    <a:pt x="17" y="67"/>
                  </a:lnTo>
                  <a:lnTo>
                    <a:pt x="13" y="63"/>
                  </a:lnTo>
                  <a:lnTo>
                    <a:pt x="12" y="59"/>
                  </a:lnTo>
                  <a:lnTo>
                    <a:pt x="10" y="50"/>
                  </a:lnTo>
                  <a:lnTo>
                    <a:pt x="10" y="40"/>
                  </a:lnTo>
                  <a:lnTo>
                    <a:pt x="10" y="27"/>
                  </a:lnTo>
                  <a:lnTo>
                    <a:pt x="13" y="17"/>
                  </a:lnTo>
                  <a:lnTo>
                    <a:pt x="17" y="11"/>
                  </a:lnTo>
                  <a:lnTo>
                    <a:pt x="25" y="9"/>
                  </a:lnTo>
                  <a:lnTo>
                    <a:pt x="29" y="9"/>
                  </a:lnTo>
                  <a:lnTo>
                    <a:pt x="33" y="11"/>
                  </a:lnTo>
                  <a:lnTo>
                    <a:pt x="35" y="13"/>
                  </a:lnTo>
                  <a:lnTo>
                    <a:pt x="37" y="17"/>
                  </a:lnTo>
                  <a:lnTo>
                    <a:pt x="40" y="27"/>
                  </a:lnTo>
                  <a:lnTo>
                    <a:pt x="40" y="38"/>
                  </a:lnTo>
                  <a:lnTo>
                    <a:pt x="40" y="54"/>
                  </a:lnTo>
                  <a:lnTo>
                    <a:pt x="37" y="63"/>
                  </a:lnTo>
                  <a:lnTo>
                    <a:pt x="31" y="67"/>
                  </a:lnTo>
                  <a:lnTo>
                    <a:pt x="25" y="69"/>
                  </a:lnTo>
                  <a:lnTo>
                    <a:pt x="25" y="0"/>
                  </a:lnTo>
                  <a:lnTo>
                    <a:pt x="66" y="77"/>
                  </a:lnTo>
                  <a:lnTo>
                    <a:pt x="75" y="77"/>
                  </a:lnTo>
                  <a:lnTo>
                    <a:pt x="75" y="65"/>
                  </a:lnTo>
                  <a:lnTo>
                    <a:pt x="66" y="65"/>
                  </a:lnTo>
                  <a:lnTo>
                    <a:pt x="66" y="77"/>
                  </a:lnTo>
                  <a:lnTo>
                    <a:pt x="25" y="0"/>
                  </a:lnTo>
                  <a:lnTo>
                    <a:pt x="114" y="0"/>
                  </a:lnTo>
                  <a:lnTo>
                    <a:pt x="108" y="1"/>
                  </a:lnTo>
                  <a:lnTo>
                    <a:pt x="100" y="5"/>
                  </a:lnTo>
                  <a:lnTo>
                    <a:pt x="96" y="9"/>
                  </a:lnTo>
                  <a:lnTo>
                    <a:pt x="93" y="17"/>
                  </a:lnTo>
                  <a:lnTo>
                    <a:pt x="91" y="28"/>
                  </a:lnTo>
                  <a:lnTo>
                    <a:pt x="89" y="40"/>
                  </a:lnTo>
                  <a:lnTo>
                    <a:pt x="91" y="54"/>
                  </a:lnTo>
                  <a:lnTo>
                    <a:pt x="94" y="65"/>
                  </a:lnTo>
                  <a:lnTo>
                    <a:pt x="98" y="71"/>
                  </a:lnTo>
                  <a:lnTo>
                    <a:pt x="102" y="75"/>
                  </a:lnTo>
                  <a:lnTo>
                    <a:pt x="108" y="77"/>
                  </a:lnTo>
                  <a:lnTo>
                    <a:pt x="114" y="79"/>
                  </a:lnTo>
                  <a:lnTo>
                    <a:pt x="121" y="77"/>
                  </a:lnTo>
                  <a:lnTo>
                    <a:pt x="127" y="75"/>
                  </a:lnTo>
                  <a:lnTo>
                    <a:pt x="133" y="69"/>
                  </a:lnTo>
                  <a:lnTo>
                    <a:pt x="137" y="63"/>
                  </a:lnTo>
                  <a:lnTo>
                    <a:pt x="139" y="52"/>
                  </a:lnTo>
                  <a:lnTo>
                    <a:pt x="141" y="38"/>
                  </a:lnTo>
                  <a:lnTo>
                    <a:pt x="139" y="23"/>
                  </a:lnTo>
                  <a:lnTo>
                    <a:pt x="135" y="13"/>
                  </a:lnTo>
                  <a:lnTo>
                    <a:pt x="131" y="7"/>
                  </a:lnTo>
                  <a:lnTo>
                    <a:pt x="127" y="3"/>
                  </a:lnTo>
                  <a:lnTo>
                    <a:pt x="121" y="1"/>
                  </a:lnTo>
                  <a:lnTo>
                    <a:pt x="114" y="0"/>
                  </a:lnTo>
                  <a:lnTo>
                    <a:pt x="25" y="0"/>
                  </a:lnTo>
                  <a:lnTo>
                    <a:pt x="114" y="69"/>
                  </a:lnTo>
                  <a:lnTo>
                    <a:pt x="110" y="69"/>
                  </a:lnTo>
                  <a:lnTo>
                    <a:pt x="106" y="67"/>
                  </a:lnTo>
                  <a:lnTo>
                    <a:pt x="104" y="63"/>
                  </a:lnTo>
                  <a:lnTo>
                    <a:pt x="102" y="59"/>
                  </a:lnTo>
                  <a:lnTo>
                    <a:pt x="100" y="50"/>
                  </a:lnTo>
                  <a:lnTo>
                    <a:pt x="98" y="40"/>
                  </a:lnTo>
                  <a:lnTo>
                    <a:pt x="100" y="27"/>
                  </a:lnTo>
                  <a:lnTo>
                    <a:pt x="102" y="17"/>
                  </a:lnTo>
                  <a:lnTo>
                    <a:pt x="108" y="11"/>
                  </a:lnTo>
                  <a:lnTo>
                    <a:pt x="116" y="9"/>
                  </a:lnTo>
                  <a:lnTo>
                    <a:pt x="120" y="9"/>
                  </a:lnTo>
                  <a:lnTo>
                    <a:pt x="123" y="11"/>
                  </a:lnTo>
                  <a:lnTo>
                    <a:pt x="125" y="13"/>
                  </a:lnTo>
                  <a:lnTo>
                    <a:pt x="127" y="17"/>
                  </a:lnTo>
                  <a:lnTo>
                    <a:pt x="129" y="27"/>
                  </a:lnTo>
                  <a:lnTo>
                    <a:pt x="131" y="38"/>
                  </a:lnTo>
                  <a:lnTo>
                    <a:pt x="129" y="54"/>
                  </a:lnTo>
                  <a:lnTo>
                    <a:pt x="125" y="63"/>
                  </a:lnTo>
                  <a:lnTo>
                    <a:pt x="121" y="67"/>
                  </a:lnTo>
                  <a:lnTo>
                    <a:pt x="114" y="69"/>
                  </a:lnTo>
                  <a:lnTo>
                    <a:pt x="25" y="0"/>
                  </a:lnTo>
                  <a:close/>
                </a:path>
              </a:pathLst>
            </a:custGeom>
            <a:solidFill>
              <a:srgbClr val="000000"/>
            </a:solidFill>
            <a:ln w="9525">
              <a:noFill/>
              <a:round/>
              <a:headEnd/>
              <a:tailEnd/>
            </a:ln>
          </p:spPr>
          <p:txBody>
            <a:bodyPr/>
            <a:lstStyle/>
            <a:p>
              <a:endParaRPr lang="en-US"/>
            </a:p>
          </p:txBody>
        </p:sp>
        <p:sp>
          <p:nvSpPr>
            <p:cNvPr id="59418" name="Freeform 26"/>
            <p:cNvSpPr>
              <a:spLocks/>
            </p:cNvSpPr>
            <p:nvPr/>
          </p:nvSpPr>
          <p:spPr bwMode="auto">
            <a:xfrm>
              <a:off x="2838" y="2248"/>
              <a:ext cx="58" cy="77"/>
            </a:xfrm>
            <a:custGeom>
              <a:avLst/>
              <a:gdLst/>
              <a:ahLst/>
              <a:cxnLst>
                <a:cxn ang="0">
                  <a:pos x="58" y="77"/>
                </a:cxn>
                <a:cxn ang="0">
                  <a:pos x="58" y="67"/>
                </a:cxn>
                <a:cxn ang="0">
                  <a:pos x="27" y="67"/>
                </a:cxn>
                <a:cxn ang="0">
                  <a:pos x="19" y="65"/>
                </a:cxn>
                <a:cxn ang="0">
                  <a:pos x="13" y="61"/>
                </a:cxn>
                <a:cxn ang="0">
                  <a:pos x="10" y="58"/>
                </a:cxn>
                <a:cxn ang="0">
                  <a:pos x="10" y="52"/>
                </a:cxn>
                <a:cxn ang="0">
                  <a:pos x="10" y="48"/>
                </a:cxn>
                <a:cxn ang="0">
                  <a:pos x="13" y="44"/>
                </a:cxn>
                <a:cxn ang="0">
                  <a:pos x="21" y="44"/>
                </a:cxn>
                <a:cxn ang="0">
                  <a:pos x="58" y="44"/>
                </a:cxn>
                <a:cxn ang="0">
                  <a:pos x="58" y="34"/>
                </a:cxn>
                <a:cxn ang="0">
                  <a:pos x="25" y="34"/>
                </a:cxn>
                <a:cxn ang="0">
                  <a:pos x="17" y="33"/>
                </a:cxn>
                <a:cxn ang="0">
                  <a:pos x="13" y="31"/>
                </a:cxn>
                <a:cxn ang="0">
                  <a:pos x="10" y="25"/>
                </a:cxn>
                <a:cxn ang="0">
                  <a:pos x="10" y="19"/>
                </a:cxn>
                <a:cxn ang="0">
                  <a:pos x="10" y="17"/>
                </a:cxn>
                <a:cxn ang="0">
                  <a:pos x="12" y="13"/>
                </a:cxn>
                <a:cxn ang="0">
                  <a:pos x="13" y="11"/>
                </a:cxn>
                <a:cxn ang="0">
                  <a:pos x="19" y="9"/>
                </a:cxn>
                <a:cxn ang="0">
                  <a:pos x="58" y="9"/>
                </a:cxn>
                <a:cxn ang="0">
                  <a:pos x="58" y="0"/>
                </a:cxn>
                <a:cxn ang="0">
                  <a:pos x="21" y="0"/>
                </a:cxn>
                <a:cxn ang="0">
                  <a:pos x="13" y="2"/>
                </a:cxn>
                <a:cxn ang="0">
                  <a:pos x="8" y="2"/>
                </a:cxn>
                <a:cxn ang="0">
                  <a:pos x="4" y="6"/>
                </a:cxn>
                <a:cxn ang="0">
                  <a:pos x="2" y="9"/>
                </a:cxn>
                <a:cxn ang="0">
                  <a:pos x="0" y="13"/>
                </a:cxn>
                <a:cxn ang="0">
                  <a:pos x="0" y="19"/>
                </a:cxn>
                <a:cxn ang="0">
                  <a:pos x="0" y="23"/>
                </a:cxn>
                <a:cxn ang="0">
                  <a:pos x="2" y="29"/>
                </a:cxn>
                <a:cxn ang="0">
                  <a:pos x="6" y="33"/>
                </a:cxn>
                <a:cxn ang="0">
                  <a:pos x="10" y="34"/>
                </a:cxn>
                <a:cxn ang="0">
                  <a:pos x="4" y="40"/>
                </a:cxn>
                <a:cxn ang="0">
                  <a:pos x="0" y="44"/>
                </a:cxn>
                <a:cxn ang="0">
                  <a:pos x="0" y="50"/>
                </a:cxn>
                <a:cxn ang="0">
                  <a:pos x="0" y="56"/>
                </a:cxn>
                <a:cxn ang="0">
                  <a:pos x="4" y="61"/>
                </a:cxn>
                <a:cxn ang="0">
                  <a:pos x="10" y="67"/>
                </a:cxn>
                <a:cxn ang="0">
                  <a:pos x="2" y="67"/>
                </a:cxn>
                <a:cxn ang="0">
                  <a:pos x="2" y="77"/>
                </a:cxn>
                <a:cxn ang="0">
                  <a:pos x="56" y="77"/>
                </a:cxn>
                <a:cxn ang="0">
                  <a:pos x="58" y="77"/>
                </a:cxn>
              </a:cxnLst>
              <a:rect l="0" t="0" r="r" b="b"/>
              <a:pathLst>
                <a:path w="58" h="77">
                  <a:moveTo>
                    <a:pt x="58" y="77"/>
                  </a:moveTo>
                  <a:lnTo>
                    <a:pt x="58" y="67"/>
                  </a:lnTo>
                  <a:lnTo>
                    <a:pt x="27" y="67"/>
                  </a:lnTo>
                  <a:lnTo>
                    <a:pt x="19" y="65"/>
                  </a:lnTo>
                  <a:lnTo>
                    <a:pt x="13" y="61"/>
                  </a:lnTo>
                  <a:lnTo>
                    <a:pt x="10" y="58"/>
                  </a:lnTo>
                  <a:lnTo>
                    <a:pt x="10" y="52"/>
                  </a:lnTo>
                  <a:lnTo>
                    <a:pt x="10" y="48"/>
                  </a:lnTo>
                  <a:lnTo>
                    <a:pt x="13" y="44"/>
                  </a:lnTo>
                  <a:lnTo>
                    <a:pt x="21" y="44"/>
                  </a:lnTo>
                  <a:lnTo>
                    <a:pt x="58" y="44"/>
                  </a:lnTo>
                  <a:lnTo>
                    <a:pt x="58" y="34"/>
                  </a:lnTo>
                  <a:lnTo>
                    <a:pt x="25" y="34"/>
                  </a:lnTo>
                  <a:lnTo>
                    <a:pt x="17" y="33"/>
                  </a:lnTo>
                  <a:lnTo>
                    <a:pt x="13" y="31"/>
                  </a:lnTo>
                  <a:lnTo>
                    <a:pt x="10" y="25"/>
                  </a:lnTo>
                  <a:lnTo>
                    <a:pt x="10" y="19"/>
                  </a:lnTo>
                  <a:lnTo>
                    <a:pt x="10" y="17"/>
                  </a:lnTo>
                  <a:lnTo>
                    <a:pt x="12" y="13"/>
                  </a:lnTo>
                  <a:lnTo>
                    <a:pt x="13" y="11"/>
                  </a:lnTo>
                  <a:lnTo>
                    <a:pt x="19" y="9"/>
                  </a:lnTo>
                  <a:lnTo>
                    <a:pt x="58" y="9"/>
                  </a:lnTo>
                  <a:lnTo>
                    <a:pt x="58" y="0"/>
                  </a:lnTo>
                  <a:lnTo>
                    <a:pt x="21" y="0"/>
                  </a:lnTo>
                  <a:lnTo>
                    <a:pt x="13" y="2"/>
                  </a:lnTo>
                  <a:lnTo>
                    <a:pt x="8" y="2"/>
                  </a:lnTo>
                  <a:lnTo>
                    <a:pt x="4" y="6"/>
                  </a:lnTo>
                  <a:lnTo>
                    <a:pt x="2" y="9"/>
                  </a:lnTo>
                  <a:lnTo>
                    <a:pt x="0" y="13"/>
                  </a:lnTo>
                  <a:lnTo>
                    <a:pt x="0" y="19"/>
                  </a:lnTo>
                  <a:lnTo>
                    <a:pt x="0" y="23"/>
                  </a:lnTo>
                  <a:lnTo>
                    <a:pt x="2" y="29"/>
                  </a:lnTo>
                  <a:lnTo>
                    <a:pt x="6" y="33"/>
                  </a:lnTo>
                  <a:lnTo>
                    <a:pt x="10" y="34"/>
                  </a:lnTo>
                  <a:lnTo>
                    <a:pt x="4" y="40"/>
                  </a:lnTo>
                  <a:lnTo>
                    <a:pt x="0" y="44"/>
                  </a:lnTo>
                  <a:lnTo>
                    <a:pt x="0" y="50"/>
                  </a:lnTo>
                  <a:lnTo>
                    <a:pt x="0" y="56"/>
                  </a:lnTo>
                  <a:lnTo>
                    <a:pt x="4" y="61"/>
                  </a:lnTo>
                  <a:lnTo>
                    <a:pt x="10" y="67"/>
                  </a:lnTo>
                  <a:lnTo>
                    <a:pt x="2" y="67"/>
                  </a:lnTo>
                  <a:lnTo>
                    <a:pt x="2" y="77"/>
                  </a:lnTo>
                  <a:lnTo>
                    <a:pt x="56" y="77"/>
                  </a:lnTo>
                  <a:lnTo>
                    <a:pt x="58" y="77"/>
                  </a:lnTo>
                  <a:close/>
                </a:path>
              </a:pathLst>
            </a:custGeom>
            <a:solidFill>
              <a:srgbClr val="000000"/>
            </a:solidFill>
            <a:ln w="9525">
              <a:noFill/>
              <a:round/>
              <a:headEnd/>
              <a:tailEnd/>
            </a:ln>
          </p:spPr>
          <p:txBody>
            <a:bodyPr/>
            <a:lstStyle/>
            <a:p>
              <a:endParaRPr lang="en-US"/>
            </a:p>
          </p:txBody>
        </p:sp>
        <p:sp>
          <p:nvSpPr>
            <p:cNvPr id="59419" name="Line 27"/>
            <p:cNvSpPr>
              <a:spLocks noChangeShapeType="1"/>
            </p:cNvSpPr>
            <p:nvPr/>
          </p:nvSpPr>
          <p:spPr bwMode="auto">
            <a:xfrm flipH="1">
              <a:off x="3262" y="3044"/>
              <a:ext cx="2162" cy="1"/>
            </a:xfrm>
            <a:prstGeom prst="line">
              <a:avLst/>
            </a:prstGeom>
            <a:noFill/>
            <a:ln w="12700">
              <a:solidFill>
                <a:srgbClr val="000000"/>
              </a:solidFill>
              <a:round/>
              <a:headEnd/>
              <a:tailEnd/>
            </a:ln>
          </p:spPr>
          <p:txBody>
            <a:bodyPr/>
            <a:lstStyle/>
            <a:p>
              <a:endParaRPr lang="en-US"/>
            </a:p>
          </p:txBody>
        </p:sp>
        <p:sp>
          <p:nvSpPr>
            <p:cNvPr id="59420" name="Line 28"/>
            <p:cNvSpPr>
              <a:spLocks noChangeShapeType="1"/>
            </p:cNvSpPr>
            <p:nvPr/>
          </p:nvSpPr>
          <p:spPr bwMode="auto">
            <a:xfrm>
              <a:off x="5177" y="3040"/>
              <a:ext cx="1" cy="47"/>
            </a:xfrm>
            <a:prstGeom prst="line">
              <a:avLst/>
            </a:prstGeom>
            <a:noFill/>
            <a:ln w="12700">
              <a:solidFill>
                <a:srgbClr val="000000"/>
              </a:solidFill>
              <a:round/>
              <a:headEnd/>
              <a:tailEnd/>
            </a:ln>
          </p:spPr>
          <p:txBody>
            <a:bodyPr/>
            <a:lstStyle/>
            <a:p>
              <a:endParaRPr lang="en-US"/>
            </a:p>
          </p:txBody>
        </p:sp>
        <p:sp>
          <p:nvSpPr>
            <p:cNvPr id="59421" name="Line 29"/>
            <p:cNvSpPr>
              <a:spLocks noChangeShapeType="1"/>
            </p:cNvSpPr>
            <p:nvPr/>
          </p:nvSpPr>
          <p:spPr bwMode="auto">
            <a:xfrm>
              <a:off x="4847" y="3040"/>
              <a:ext cx="1" cy="83"/>
            </a:xfrm>
            <a:prstGeom prst="line">
              <a:avLst/>
            </a:prstGeom>
            <a:noFill/>
            <a:ln w="12700">
              <a:solidFill>
                <a:srgbClr val="000000"/>
              </a:solidFill>
              <a:round/>
              <a:headEnd/>
              <a:tailEnd/>
            </a:ln>
          </p:spPr>
          <p:txBody>
            <a:bodyPr/>
            <a:lstStyle/>
            <a:p>
              <a:endParaRPr lang="en-US"/>
            </a:p>
          </p:txBody>
        </p:sp>
        <p:sp>
          <p:nvSpPr>
            <p:cNvPr id="59422" name="Freeform 30"/>
            <p:cNvSpPr>
              <a:spLocks/>
            </p:cNvSpPr>
            <p:nvPr/>
          </p:nvSpPr>
          <p:spPr bwMode="auto">
            <a:xfrm>
              <a:off x="4788" y="3168"/>
              <a:ext cx="111" cy="79"/>
            </a:xfrm>
            <a:custGeom>
              <a:avLst/>
              <a:gdLst/>
              <a:ahLst/>
              <a:cxnLst>
                <a:cxn ang="0">
                  <a:pos x="21" y="31"/>
                </a:cxn>
                <a:cxn ang="0">
                  <a:pos x="13" y="25"/>
                </a:cxn>
                <a:cxn ang="0">
                  <a:pos x="13" y="17"/>
                </a:cxn>
                <a:cxn ang="0">
                  <a:pos x="19" y="9"/>
                </a:cxn>
                <a:cxn ang="0">
                  <a:pos x="30" y="9"/>
                </a:cxn>
                <a:cxn ang="0">
                  <a:pos x="38" y="17"/>
                </a:cxn>
                <a:cxn ang="0">
                  <a:pos x="38" y="25"/>
                </a:cxn>
                <a:cxn ang="0">
                  <a:pos x="30" y="31"/>
                </a:cxn>
                <a:cxn ang="0">
                  <a:pos x="25" y="32"/>
                </a:cxn>
                <a:cxn ang="0">
                  <a:pos x="19" y="69"/>
                </a:cxn>
                <a:cxn ang="0">
                  <a:pos x="11" y="59"/>
                </a:cxn>
                <a:cxn ang="0">
                  <a:pos x="11" y="48"/>
                </a:cxn>
                <a:cxn ang="0">
                  <a:pos x="19" y="42"/>
                </a:cxn>
                <a:cxn ang="0">
                  <a:pos x="32" y="42"/>
                </a:cxn>
                <a:cxn ang="0">
                  <a:pos x="40" y="48"/>
                </a:cxn>
                <a:cxn ang="0">
                  <a:pos x="40" y="61"/>
                </a:cxn>
                <a:cxn ang="0">
                  <a:pos x="32" y="69"/>
                </a:cxn>
                <a:cxn ang="0">
                  <a:pos x="25" y="32"/>
                </a:cxn>
                <a:cxn ang="0">
                  <a:pos x="7" y="38"/>
                </a:cxn>
                <a:cxn ang="0">
                  <a:pos x="0" y="48"/>
                </a:cxn>
                <a:cxn ang="0">
                  <a:pos x="2" y="65"/>
                </a:cxn>
                <a:cxn ang="0">
                  <a:pos x="7" y="71"/>
                </a:cxn>
                <a:cxn ang="0">
                  <a:pos x="27" y="79"/>
                </a:cxn>
                <a:cxn ang="0">
                  <a:pos x="44" y="71"/>
                </a:cxn>
                <a:cxn ang="0">
                  <a:pos x="52" y="54"/>
                </a:cxn>
                <a:cxn ang="0">
                  <a:pos x="46" y="40"/>
                </a:cxn>
                <a:cxn ang="0">
                  <a:pos x="46" y="31"/>
                </a:cxn>
                <a:cxn ang="0">
                  <a:pos x="48" y="19"/>
                </a:cxn>
                <a:cxn ang="0">
                  <a:pos x="42" y="5"/>
                </a:cxn>
                <a:cxn ang="0">
                  <a:pos x="25" y="0"/>
                </a:cxn>
                <a:cxn ang="0">
                  <a:pos x="9" y="5"/>
                </a:cxn>
                <a:cxn ang="0">
                  <a:pos x="2" y="21"/>
                </a:cxn>
                <a:cxn ang="0">
                  <a:pos x="7" y="32"/>
                </a:cxn>
                <a:cxn ang="0">
                  <a:pos x="25" y="32"/>
                </a:cxn>
                <a:cxn ang="0">
                  <a:pos x="77" y="2"/>
                </a:cxn>
                <a:cxn ang="0">
                  <a:pos x="67" y="9"/>
                </a:cxn>
                <a:cxn ang="0">
                  <a:pos x="59" y="29"/>
                </a:cxn>
                <a:cxn ang="0">
                  <a:pos x="61" y="54"/>
                </a:cxn>
                <a:cxn ang="0">
                  <a:pos x="69" y="71"/>
                </a:cxn>
                <a:cxn ang="0">
                  <a:pos x="79" y="77"/>
                </a:cxn>
                <a:cxn ang="0">
                  <a:pos x="92" y="77"/>
                </a:cxn>
                <a:cxn ang="0">
                  <a:pos x="102" y="69"/>
                </a:cxn>
                <a:cxn ang="0">
                  <a:pos x="110" y="52"/>
                </a:cxn>
                <a:cxn ang="0">
                  <a:pos x="110" y="23"/>
                </a:cxn>
                <a:cxn ang="0">
                  <a:pos x="102" y="7"/>
                </a:cxn>
                <a:cxn ang="0">
                  <a:pos x="92" y="2"/>
                </a:cxn>
                <a:cxn ang="0">
                  <a:pos x="25" y="32"/>
                </a:cxn>
                <a:cxn ang="0">
                  <a:pos x="81" y="69"/>
                </a:cxn>
                <a:cxn ang="0">
                  <a:pos x="75" y="63"/>
                </a:cxn>
                <a:cxn ang="0">
                  <a:pos x="71" y="50"/>
                </a:cxn>
                <a:cxn ang="0">
                  <a:pos x="71" y="27"/>
                </a:cxn>
                <a:cxn ang="0">
                  <a:pos x="79" y="11"/>
                </a:cxn>
                <a:cxn ang="0">
                  <a:pos x="90" y="9"/>
                </a:cxn>
                <a:cxn ang="0">
                  <a:pos x="96" y="13"/>
                </a:cxn>
                <a:cxn ang="0">
                  <a:pos x="100" y="27"/>
                </a:cxn>
                <a:cxn ang="0">
                  <a:pos x="100" y="54"/>
                </a:cxn>
                <a:cxn ang="0">
                  <a:pos x="92" y="67"/>
                </a:cxn>
                <a:cxn ang="0">
                  <a:pos x="25" y="32"/>
                </a:cxn>
              </a:cxnLst>
              <a:rect l="0" t="0" r="r" b="b"/>
              <a:pathLst>
                <a:path w="111" h="79">
                  <a:moveTo>
                    <a:pt x="25" y="32"/>
                  </a:moveTo>
                  <a:lnTo>
                    <a:pt x="21" y="31"/>
                  </a:lnTo>
                  <a:lnTo>
                    <a:pt x="17" y="29"/>
                  </a:lnTo>
                  <a:lnTo>
                    <a:pt x="13" y="25"/>
                  </a:lnTo>
                  <a:lnTo>
                    <a:pt x="13" y="21"/>
                  </a:lnTo>
                  <a:lnTo>
                    <a:pt x="13" y="17"/>
                  </a:lnTo>
                  <a:lnTo>
                    <a:pt x="15" y="13"/>
                  </a:lnTo>
                  <a:lnTo>
                    <a:pt x="19" y="9"/>
                  </a:lnTo>
                  <a:lnTo>
                    <a:pt x="25" y="9"/>
                  </a:lnTo>
                  <a:lnTo>
                    <a:pt x="30" y="9"/>
                  </a:lnTo>
                  <a:lnTo>
                    <a:pt x="34" y="13"/>
                  </a:lnTo>
                  <a:lnTo>
                    <a:pt x="38" y="17"/>
                  </a:lnTo>
                  <a:lnTo>
                    <a:pt x="38" y="21"/>
                  </a:lnTo>
                  <a:lnTo>
                    <a:pt x="38" y="25"/>
                  </a:lnTo>
                  <a:lnTo>
                    <a:pt x="34" y="29"/>
                  </a:lnTo>
                  <a:lnTo>
                    <a:pt x="30" y="31"/>
                  </a:lnTo>
                  <a:lnTo>
                    <a:pt x="27" y="32"/>
                  </a:lnTo>
                  <a:lnTo>
                    <a:pt x="25" y="32"/>
                  </a:lnTo>
                  <a:lnTo>
                    <a:pt x="27" y="69"/>
                  </a:lnTo>
                  <a:lnTo>
                    <a:pt x="19" y="69"/>
                  </a:lnTo>
                  <a:lnTo>
                    <a:pt x="13" y="65"/>
                  </a:lnTo>
                  <a:lnTo>
                    <a:pt x="11" y="59"/>
                  </a:lnTo>
                  <a:lnTo>
                    <a:pt x="9" y="56"/>
                  </a:lnTo>
                  <a:lnTo>
                    <a:pt x="11" y="48"/>
                  </a:lnTo>
                  <a:lnTo>
                    <a:pt x="15" y="44"/>
                  </a:lnTo>
                  <a:lnTo>
                    <a:pt x="19" y="42"/>
                  </a:lnTo>
                  <a:lnTo>
                    <a:pt x="25" y="40"/>
                  </a:lnTo>
                  <a:lnTo>
                    <a:pt x="32" y="42"/>
                  </a:lnTo>
                  <a:lnTo>
                    <a:pt x="36" y="44"/>
                  </a:lnTo>
                  <a:lnTo>
                    <a:pt x="40" y="48"/>
                  </a:lnTo>
                  <a:lnTo>
                    <a:pt x="42" y="56"/>
                  </a:lnTo>
                  <a:lnTo>
                    <a:pt x="40" y="61"/>
                  </a:lnTo>
                  <a:lnTo>
                    <a:pt x="36" y="65"/>
                  </a:lnTo>
                  <a:lnTo>
                    <a:pt x="32" y="69"/>
                  </a:lnTo>
                  <a:lnTo>
                    <a:pt x="27" y="69"/>
                  </a:lnTo>
                  <a:lnTo>
                    <a:pt x="25" y="32"/>
                  </a:lnTo>
                  <a:lnTo>
                    <a:pt x="13" y="36"/>
                  </a:lnTo>
                  <a:lnTo>
                    <a:pt x="7" y="38"/>
                  </a:lnTo>
                  <a:lnTo>
                    <a:pt x="3" y="44"/>
                  </a:lnTo>
                  <a:lnTo>
                    <a:pt x="0" y="48"/>
                  </a:lnTo>
                  <a:lnTo>
                    <a:pt x="0" y="54"/>
                  </a:lnTo>
                  <a:lnTo>
                    <a:pt x="2" y="65"/>
                  </a:lnTo>
                  <a:lnTo>
                    <a:pt x="3" y="69"/>
                  </a:lnTo>
                  <a:lnTo>
                    <a:pt x="7" y="71"/>
                  </a:lnTo>
                  <a:lnTo>
                    <a:pt x="15" y="77"/>
                  </a:lnTo>
                  <a:lnTo>
                    <a:pt x="27" y="79"/>
                  </a:lnTo>
                  <a:lnTo>
                    <a:pt x="36" y="77"/>
                  </a:lnTo>
                  <a:lnTo>
                    <a:pt x="44" y="71"/>
                  </a:lnTo>
                  <a:lnTo>
                    <a:pt x="50" y="63"/>
                  </a:lnTo>
                  <a:lnTo>
                    <a:pt x="52" y="54"/>
                  </a:lnTo>
                  <a:lnTo>
                    <a:pt x="50" y="46"/>
                  </a:lnTo>
                  <a:lnTo>
                    <a:pt x="46" y="40"/>
                  </a:lnTo>
                  <a:lnTo>
                    <a:pt x="38" y="36"/>
                  </a:lnTo>
                  <a:lnTo>
                    <a:pt x="46" y="31"/>
                  </a:lnTo>
                  <a:lnTo>
                    <a:pt x="48" y="25"/>
                  </a:lnTo>
                  <a:lnTo>
                    <a:pt x="48" y="19"/>
                  </a:lnTo>
                  <a:lnTo>
                    <a:pt x="48" y="11"/>
                  </a:lnTo>
                  <a:lnTo>
                    <a:pt x="42" y="5"/>
                  </a:lnTo>
                  <a:lnTo>
                    <a:pt x="34" y="2"/>
                  </a:lnTo>
                  <a:lnTo>
                    <a:pt x="25" y="0"/>
                  </a:lnTo>
                  <a:lnTo>
                    <a:pt x="15" y="2"/>
                  </a:lnTo>
                  <a:lnTo>
                    <a:pt x="9" y="5"/>
                  </a:lnTo>
                  <a:lnTo>
                    <a:pt x="3" y="13"/>
                  </a:lnTo>
                  <a:lnTo>
                    <a:pt x="2" y="21"/>
                  </a:lnTo>
                  <a:lnTo>
                    <a:pt x="3" y="27"/>
                  </a:lnTo>
                  <a:lnTo>
                    <a:pt x="7" y="32"/>
                  </a:lnTo>
                  <a:lnTo>
                    <a:pt x="13" y="36"/>
                  </a:lnTo>
                  <a:lnTo>
                    <a:pt x="25" y="32"/>
                  </a:lnTo>
                  <a:lnTo>
                    <a:pt x="84" y="0"/>
                  </a:lnTo>
                  <a:lnTo>
                    <a:pt x="77" y="2"/>
                  </a:lnTo>
                  <a:lnTo>
                    <a:pt x="71" y="5"/>
                  </a:lnTo>
                  <a:lnTo>
                    <a:pt x="67" y="9"/>
                  </a:lnTo>
                  <a:lnTo>
                    <a:pt x="63" y="17"/>
                  </a:lnTo>
                  <a:lnTo>
                    <a:pt x="59" y="29"/>
                  </a:lnTo>
                  <a:lnTo>
                    <a:pt x="59" y="40"/>
                  </a:lnTo>
                  <a:lnTo>
                    <a:pt x="61" y="54"/>
                  </a:lnTo>
                  <a:lnTo>
                    <a:pt x="65" y="65"/>
                  </a:lnTo>
                  <a:lnTo>
                    <a:pt x="69" y="71"/>
                  </a:lnTo>
                  <a:lnTo>
                    <a:pt x="73" y="75"/>
                  </a:lnTo>
                  <a:lnTo>
                    <a:pt x="79" y="77"/>
                  </a:lnTo>
                  <a:lnTo>
                    <a:pt x="84" y="79"/>
                  </a:lnTo>
                  <a:lnTo>
                    <a:pt x="92" y="77"/>
                  </a:lnTo>
                  <a:lnTo>
                    <a:pt x="98" y="75"/>
                  </a:lnTo>
                  <a:lnTo>
                    <a:pt x="102" y="69"/>
                  </a:lnTo>
                  <a:lnTo>
                    <a:pt x="106" y="63"/>
                  </a:lnTo>
                  <a:lnTo>
                    <a:pt x="110" y="52"/>
                  </a:lnTo>
                  <a:lnTo>
                    <a:pt x="111" y="38"/>
                  </a:lnTo>
                  <a:lnTo>
                    <a:pt x="110" y="23"/>
                  </a:lnTo>
                  <a:lnTo>
                    <a:pt x="106" y="13"/>
                  </a:lnTo>
                  <a:lnTo>
                    <a:pt x="102" y="7"/>
                  </a:lnTo>
                  <a:lnTo>
                    <a:pt x="98" y="4"/>
                  </a:lnTo>
                  <a:lnTo>
                    <a:pt x="92" y="2"/>
                  </a:lnTo>
                  <a:lnTo>
                    <a:pt x="84" y="0"/>
                  </a:lnTo>
                  <a:lnTo>
                    <a:pt x="25" y="32"/>
                  </a:lnTo>
                  <a:lnTo>
                    <a:pt x="84" y="69"/>
                  </a:lnTo>
                  <a:lnTo>
                    <a:pt x="81" y="69"/>
                  </a:lnTo>
                  <a:lnTo>
                    <a:pt x="77" y="67"/>
                  </a:lnTo>
                  <a:lnTo>
                    <a:pt x="75" y="63"/>
                  </a:lnTo>
                  <a:lnTo>
                    <a:pt x="73" y="59"/>
                  </a:lnTo>
                  <a:lnTo>
                    <a:pt x="71" y="50"/>
                  </a:lnTo>
                  <a:lnTo>
                    <a:pt x="69" y="40"/>
                  </a:lnTo>
                  <a:lnTo>
                    <a:pt x="71" y="27"/>
                  </a:lnTo>
                  <a:lnTo>
                    <a:pt x="73" y="17"/>
                  </a:lnTo>
                  <a:lnTo>
                    <a:pt x="79" y="11"/>
                  </a:lnTo>
                  <a:lnTo>
                    <a:pt x="86" y="9"/>
                  </a:lnTo>
                  <a:lnTo>
                    <a:pt x="90" y="9"/>
                  </a:lnTo>
                  <a:lnTo>
                    <a:pt x="92" y="11"/>
                  </a:lnTo>
                  <a:lnTo>
                    <a:pt x="96" y="13"/>
                  </a:lnTo>
                  <a:lnTo>
                    <a:pt x="98" y="17"/>
                  </a:lnTo>
                  <a:lnTo>
                    <a:pt x="100" y="27"/>
                  </a:lnTo>
                  <a:lnTo>
                    <a:pt x="100" y="38"/>
                  </a:lnTo>
                  <a:lnTo>
                    <a:pt x="100" y="54"/>
                  </a:lnTo>
                  <a:lnTo>
                    <a:pt x="96" y="63"/>
                  </a:lnTo>
                  <a:lnTo>
                    <a:pt x="92" y="67"/>
                  </a:lnTo>
                  <a:lnTo>
                    <a:pt x="84" y="69"/>
                  </a:lnTo>
                  <a:lnTo>
                    <a:pt x="25" y="32"/>
                  </a:lnTo>
                  <a:close/>
                </a:path>
              </a:pathLst>
            </a:custGeom>
            <a:solidFill>
              <a:srgbClr val="000000"/>
            </a:solidFill>
            <a:ln w="9525">
              <a:noFill/>
              <a:round/>
              <a:headEnd/>
              <a:tailEnd/>
            </a:ln>
          </p:spPr>
          <p:txBody>
            <a:bodyPr/>
            <a:lstStyle/>
            <a:p>
              <a:endParaRPr lang="en-US"/>
            </a:p>
          </p:txBody>
        </p:sp>
        <p:sp>
          <p:nvSpPr>
            <p:cNvPr id="59423" name="Line 31"/>
            <p:cNvSpPr>
              <a:spLocks noChangeShapeType="1"/>
            </p:cNvSpPr>
            <p:nvPr/>
          </p:nvSpPr>
          <p:spPr bwMode="auto">
            <a:xfrm>
              <a:off x="4516" y="3040"/>
              <a:ext cx="1" cy="47"/>
            </a:xfrm>
            <a:prstGeom prst="line">
              <a:avLst/>
            </a:prstGeom>
            <a:noFill/>
            <a:ln w="12700">
              <a:solidFill>
                <a:srgbClr val="000000"/>
              </a:solidFill>
              <a:round/>
              <a:headEnd/>
              <a:tailEnd/>
            </a:ln>
          </p:spPr>
          <p:txBody>
            <a:bodyPr/>
            <a:lstStyle/>
            <a:p>
              <a:endParaRPr lang="en-US"/>
            </a:p>
          </p:txBody>
        </p:sp>
        <p:sp>
          <p:nvSpPr>
            <p:cNvPr id="59424" name="Line 32"/>
            <p:cNvSpPr>
              <a:spLocks noChangeShapeType="1"/>
            </p:cNvSpPr>
            <p:nvPr/>
          </p:nvSpPr>
          <p:spPr bwMode="auto">
            <a:xfrm>
              <a:off x="4186" y="3040"/>
              <a:ext cx="1" cy="83"/>
            </a:xfrm>
            <a:prstGeom prst="line">
              <a:avLst/>
            </a:prstGeom>
            <a:noFill/>
            <a:ln w="12700">
              <a:solidFill>
                <a:srgbClr val="000000"/>
              </a:solidFill>
              <a:round/>
              <a:headEnd/>
              <a:tailEnd/>
            </a:ln>
          </p:spPr>
          <p:txBody>
            <a:bodyPr/>
            <a:lstStyle/>
            <a:p>
              <a:endParaRPr lang="en-US"/>
            </a:p>
          </p:txBody>
        </p:sp>
        <p:sp>
          <p:nvSpPr>
            <p:cNvPr id="59425" name="Freeform 33"/>
            <p:cNvSpPr>
              <a:spLocks/>
            </p:cNvSpPr>
            <p:nvPr/>
          </p:nvSpPr>
          <p:spPr bwMode="auto">
            <a:xfrm>
              <a:off x="4126" y="3168"/>
              <a:ext cx="112" cy="79"/>
            </a:xfrm>
            <a:custGeom>
              <a:avLst/>
              <a:gdLst/>
              <a:ahLst/>
              <a:cxnLst>
                <a:cxn ang="0">
                  <a:pos x="33" y="15"/>
                </a:cxn>
                <a:cxn ang="0">
                  <a:pos x="10" y="50"/>
                </a:cxn>
                <a:cxn ang="0">
                  <a:pos x="43" y="77"/>
                </a:cxn>
                <a:cxn ang="0">
                  <a:pos x="54" y="58"/>
                </a:cxn>
                <a:cxn ang="0">
                  <a:pos x="43" y="50"/>
                </a:cxn>
                <a:cxn ang="0">
                  <a:pos x="35" y="0"/>
                </a:cxn>
                <a:cxn ang="0">
                  <a:pos x="0" y="58"/>
                </a:cxn>
                <a:cxn ang="0">
                  <a:pos x="33" y="77"/>
                </a:cxn>
                <a:cxn ang="0">
                  <a:pos x="8" y="50"/>
                </a:cxn>
                <a:cxn ang="0">
                  <a:pos x="79" y="2"/>
                </a:cxn>
                <a:cxn ang="0">
                  <a:pos x="68" y="9"/>
                </a:cxn>
                <a:cxn ang="0">
                  <a:pos x="62" y="29"/>
                </a:cxn>
                <a:cxn ang="0">
                  <a:pos x="62" y="54"/>
                </a:cxn>
                <a:cxn ang="0">
                  <a:pos x="70" y="71"/>
                </a:cxn>
                <a:cxn ang="0">
                  <a:pos x="79" y="77"/>
                </a:cxn>
                <a:cxn ang="0">
                  <a:pos x="93" y="77"/>
                </a:cxn>
                <a:cxn ang="0">
                  <a:pos x="104" y="69"/>
                </a:cxn>
                <a:cxn ang="0">
                  <a:pos x="110" y="52"/>
                </a:cxn>
                <a:cxn ang="0">
                  <a:pos x="110" y="23"/>
                </a:cxn>
                <a:cxn ang="0">
                  <a:pos x="102" y="7"/>
                </a:cxn>
                <a:cxn ang="0">
                  <a:pos x="93" y="2"/>
                </a:cxn>
                <a:cxn ang="0">
                  <a:pos x="8" y="50"/>
                </a:cxn>
                <a:cxn ang="0">
                  <a:pos x="81" y="69"/>
                </a:cxn>
                <a:cxn ang="0">
                  <a:pos x="75" y="63"/>
                </a:cxn>
                <a:cxn ang="0">
                  <a:pos x="72" y="50"/>
                </a:cxn>
                <a:cxn ang="0">
                  <a:pos x="72" y="27"/>
                </a:cxn>
                <a:cxn ang="0">
                  <a:pos x="79" y="11"/>
                </a:cxn>
                <a:cxn ang="0">
                  <a:pos x="91" y="9"/>
                </a:cxn>
                <a:cxn ang="0">
                  <a:pos x="97" y="13"/>
                </a:cxn>
                <a:cxn ang="0">
                  <a:pos x="100" y="27"/>
                </a:cxn>
                <a:cxn ang="0">
                  <a:pos x="100" y="54"/>
                </a:cxn>
                <a:cxn ang="0">
                  <a:pos x="93" y="67"/>
                </a:cxn>
                <a:cxn ang="0">
                  <a:pos x="8" y="50"/>
                </a:cxn>
              </a:cxnLst>
              <a:rect l="0" t="0" r="r" b="b"/>
              <a:pathLst>
                <a:path w="112" h="79">
                  <a:moveTo>
                    <a:pt x="8" y="50"/>
                  </a:moveTo>
                  <a:lnTo>
                    <a:pt x="33" y="15"/>
                  </a:lnTo>
                  <a:lnTo>
                    <a:pt x="33" y="50"/>
                  </a:lnTo>
                  <a:lnTo>
                    <a:pt x="10" y="50"/>
                  </a:lnTo>
                  <a:lnTo>
                    <a:pt x="8" y="50"/>
                  </a:lnTo>
                  <a:lnTo>
                    <a:pt x="43" y="77"/>
                  </a:lnTo>
                  <a:lnTo>
                    <a:pt x="43" y="58"/>
                  </a:lnTo>
                  <a:lnTo>
                    <a:pt x="54" y="58"/>
                  </a:lnTo>
                  <a:lnTo>
                    <a:pt x="54" y="50"/>
                  </a:lnTo>
                  <a:lnTo>
                    <a:pt x="43" y="50"/>
                  </a:lnTo>
                  <a:lnTo>
                    <a:pt x="43" y="0"/>
                  </a:lnTo>
                  <a:lnTo>
                    <a:pt x="35" y="0"/>
                  </a:lnTo>
                  <a:lnTo>
                    <a:pt x="0" y="48"/>
                  </a:lnTo>
                  <a:lnTo>
                    <a:pt x="0" y="58"/>
                  </a:lnTo>
                  <a:lnTo>
                    <a:pt x="33" y="58"/>
                  </a:lnTo>
                  <a:lnTo>
                    <a:pt x="33" y="77"/>
                  </a:lnTo>
                  <a:lnTo>
                    <a:pt x="43" y="77"/>
                  </a:lnTo>
                  <a:lnTo>
                    <a:pt x="8" y="50"/>
                  </a:lnTo>
                  <a:lnTo>
                    <a:pt x="87" y="0"/>
                  </a:lnTo>
                  <a:lnTo>
                    <a:pt x="79" y="2"/>
                  </a:lnTo>
                  <a:lnTo>
                    <a:pt x="72" y="5"/>
                  </a:lnTo>
                  <a:lnTo>
                    <a:pt x="68" y="9"/>
                  </a:lnTo>
                  <a:lnTo>
                    <a:pt x="64" y="17"/>
                  </a:lnTo>
                  <a:lnTo>
                    <a:pt x="62" y="29"/>
                  </a:lnTo>
                  <a:lnTo>
                    <a:pt x="60" y="40"/>
                  </a:lnTo>
                  <a:lnTo>
                    <a:pt x="62" y="54"/>
                  </a:lnTo>
                  <a:lnTo>
                    <a:pt x="66" y="65"/>
                  </a:lnTo>
                  <a:lnTo>
                    <a:pt x="70" y="71"/>
                  </a:lnTo>
                  <a:lnTo>
                    <a:pt x="73" y="75"/>
                  </a:lnTo>
                  <a:lnTo>
                    <a:pt x="79" y="77"/>
                  </a:lnTo>
                  <a:lnTo>
                    <a:pt x="87" y="79"/>
                  </a:lnTo>
                  <a:lnTo>
                    <a:pt x="93" y="77"/>
                  </a:lnTo>
                  <a:lnTo>
                    <a:pt x="99" y="75"/>
                  </a:lnTo>
                  <a:lnTo>
                    <a:pt x="104" y="69"/>
                  </a:lnTo>
                  <a:lnTo>
                    <a:pt x="108" y="63"/>
                  </a:lnTo>
                  <a:lnTo>
                    <a:pt x="110" y="52"/>
                  </a:lnTo>
                  <a:lnTo>
                    <a:pt x="112" y="38"/>
                  </a:lnTo>
                  <a:lnTo>
                    <a:pt x="110" y="23"/>
                  </a:lnTo>
                  <a:lnTo>
                    <a:pt x="106" y="13"/>
                  </a:lnTo>
                  <a:lnTo>
                    <a:pt x="102" y="7"/>
                  </a:lnTo>
                  <a:lnTo>
                    <a:pt x="99" y="4"/>
                  </a:lnTo>
                  <a:lnTo>
                    <a:pt x="93" y="2"/>
                  </a:lnTo>
                  <a:lnTo>
                    <a:pt x="87" y="0"/>
                  </a:lnTo>
                  <a:lnTo>
                    <a:pt x="8" y="50"/>
                  </a:lnTo>
                  <a:lnTo>
                    <a:pt x="85" y="69"/>
                  </a:lnTo>
                  <a:lnTo>
                    <a:pt x="81" y="69"/>
                  </a:lnTo>
                  <a:lnTo>
                    <a:pt x="77" y="67"/>
                  </a:lnTo>
                  <a:lnTo>
                    <a:pt x="75" y="63"/>
                  </a:lnTo>
                  <a:lnTo>
                    <a:pt x="73" y="59"/>
                  </a:lnTo>
                  <a:lnTo>
                    <a:pt x="72" y="50"/>
                  </a:lnTo>
                  <a:lnTo>
                    <a:pt x="72" y="40"/>
                  </a:lnTo>
                  <a:lnTo>
                    <a:pt x="72" y="27"/>
                  </a:lnTo>
                  <a:lnTo>
                    <a:pt x="75" y="17"/>
                  </a:lnTo>
                  <a:lnTo>
                    <a:pt x="79" y="11"/>
                  </a:lnTo>
                  <a:lnTo>
                    <a:pt x="87" y="9"/>
                  </a:lnTo>
                  <a:lnTo>
                    <a:pt x="91" y="9"/>
                  </a:lnTo>
                  <a:lnTo>
                    <a:pt x="95" y="11"/>
                  </a:lnTo>
                  <a:lnTo>
                    <a:pt x="97" y="13"/>
                  </a:lnTo>
                  <a:lnTo>
                    <a:pt x="99" y="17"/>
                  </a:lnTo>
                  <a:lnTo>
                    <a:pt x="100" y="27"/>
                  </a:lnTo>
                  <a:lnTo>
                    <a:pt x="102" y="38"/>
                  </a:lnTo>
                  <a:lnTo>
                    <a:pt x="100" y="54"/>
                  </a:lnTo>
                  <a:lnTo>
                    <a:pt x="99" y="63"/>
                  </a:lnTo>
                  <a:lnTo>
                    <a:pt x="93" y="67"/>
                  </a:lnTo>
                  <a:lnTo>
                    <a:pt x="85" y="69"/>
                  </a:lnTo>
                  <a:lnTo>
                    <a:pt x="8" y="50"/>
                  </a:lnTo>
                  <a:close/>
                </a:path>
              </a:pathLst>
            </a:custGeom>
            <a:solidFill>
              <a:srgbClr val="000000"/>
            </a:solidFill>
            <a:ln w="9525">
              <a:noFill/>
              <a:round/>
              <a:headEnd/>
              <a:tailEnd/>
            </a:ln>
          </p:spPr>
          <p:txBody>
            <a:bodyPr/>
            <a:lstStyle/>
            <a:p>
              <a:endParaRPr lang="en-US"/>
            </a:p>
          </p:txBody>
        </p:sp>
        <p:sp>
          <p:nvSpPr>
            <p:cNvPr id="59426" name="Line 34"/>
            <p:cNvSpPr>
              <a:spLocks noChangeShapeType="1"/>
            </p:cNvSpPr>
            <p:nvPr/>
          </p:nvSpPr>
          <p:spPr bwMode="auto">
            <a:xfrm>
              <a:off x="3854" y="3040"/>
              <a:ext cx="1" cy="47"/>
            </a:xfrm>
            <a:prstGeom prst="line">
              <a:avLst/>
            </a:prstGeom>
            <a:noFill/>
            <a:ln w="12700">
              <a:solidFill>
                <a:srgbClr val="000000"/>
              </a:solidFill>
              <a:round/>
              <a:headEnd/>
              <a:tailEnd/>
            </a:ln>
          </p:spPr>
          <p:txBody>
            <a:bodyPr/>
            <a:lstStyle/>
            <a:p>
              <a:endParaRPr lang="en-US"/>
            </a:p>
          </p:txBody>
        </p:sp>
        <p:sp>
          <p:nvSpPr>
            <p:cNvPr id="59427" name="Line 35"/>
            <p:cNvSpPr>
              <a:spLocks noChangeShapeType="1"/>
            </p:cNvSpPr>
            <p:nvPr/>
          </p:nvSpPr>
          <p:spPr bwMode="auto">
            <a:xfrm>
              <a:off x="3525" y="3040"/>
              <a:ext cx="1" cy="83"/>
            </a:xfrm>
            <a:prstGeom prst="line">
              <a:avLst/>
            </a:prstGeom>
            <a:noFill/>
            <a:ln w="12700">
              <a:solidFill>
                <a:srgbClr val="000000"/>
              </a:solidFill>
              <a:round/>
              <a:headEnd/>
              <a:tailEnd/>
            </a:ln>
          </p:spPr>
          <p:txBody>
            <a:bodyPr/>
            <a:lstStyle/>
            <a:p>
              <a:endParaRPr lang="en-US"/>
            </a:p>
          </p:txBody>
        </p:sp>
        <p:sp>
          <p:nvSpPr>
            <p:cNvPr id="59428" name="Freeform 36"/>
            <p:cNvSpPr>
              <a:spLocks/>
            </p:cNvSpPr>
            <p:nvPr/>
          </p:nvSpPr>
          <p:spPr bwMode="auto">
            <a:xfrm>
              <a:off x="3496" y="3168"/>
              <a:ext cx="52" cy="79"/>
            </a:xfrm>
            <a:custGeom>
              <a:avLst/>
              <a:gdLst/>
              <a:ahLst/>
              <a:cxnLst>
                <a:cxn ang="0">
                  <a:pos x="25" y="0"/>
                </a:cxn>
                <a:cxn ang="0">
                  <a:pos x="17" y="2"/>
                </a:cxn>
                <a:cxn ang="0">
                  <a:pos x="11" y="5"/>
                </a:cxn>
                <a:cxn ang="0">
                  <a:pos x="5" y="9"/>
                </a:cxn>
                <a:cxn ang="0">
                  <a:pos x="3" y="17"/>
                </a:cxn>
                <a:cxn ang="0">
                  <a:pos x="0" y="29"/>
                </a:cxn>
                <a:cxn ang="0">
                  <a:pos x="0" y="40"/>
                </a:cxn>
                <a:cxn ang="0">
                  <a:pos x="2" y="54"/>
                </a:cxn>
                <a:cxn ang="0">
                  <a:pos x="5" y="65"/>
                </a:cxn>
                <a:cxn ang="0">
                  <a:pos x="9" y="71"/>
                </a:cxn>
                <a:cxn ang="0">
                  <a:pos x="13" y="75"/>
                </a:cxn>
                <a:cxn ang="0">
                  <a:pos x="19" y="77"/>
                </a:cxn>
                <a:cxn ang="0">
                  <a:pos x="25" y="79"/>
                </a:cxn>
                <a:cxn ang="0">
                  <a:pos x="32" y="77"/>
                </a:cxn>
                <a:cxn ang="0">
                  <a:pos x="38" y="75"/>
                </a:cxn>
                <a:cxn ang="0">
                  <a:pos x="42" y="69"/>
                </a:cxn>
                <a:cxn ang="0">
                  <a:pos x="46" y="63"/>
                </a:cxn>
                <a:cxn ang="0">
                  <a:pos x="50" y="52"/>
                </a:cxn>
                <a:cxn ang="0">
                  <a:pos x="52" y="38"/>
                </a:cxn>
                <a:cxn ang="0">
                  <a:pos x="50" y="23"/>
                </a:cxn>
                <a:cxn ang="0">
                  <a:pos x="46" y="13"/>
                </a:cxn>
                <a:cxn ang="0">
                  <a:pos x="42" y="7"/>
                </a:cxn>
                <a:cxn ang="0">
                  <a:pos x="38" y="4"/>
                </a:cxn>
                <a:cxn ang="0">
                  <a:pos x="32" y="2"/>
                </a:cxn>
                <a:cxn ang="0">
                  <a:pos x="27" y="0"/>
                </a:cxn>
                <a:cxn ang="0">
                  <a:pos x="25" y="0"/>
                </a:cxn>
                <a:cxn ang="0">
                  <a:pos x="25" y="69"/>
                </a:cxn>
                <a:cxn ang="0">
                  <a:pos x="21" y="69"/>
                </a:cxn>
                <a:cxn ang="0">
                  <a:pos x="17" y="67"/>
                </a:cxn>
                <a:cxn ang="0">
                  <a:pos x="15" y="63"/>
                </a:cxn>
                <a:cxn ang="0">
                  <a:pos x="11" y="59"/>
                </a:cxn>
                <a:cxn ang="0">
                  <a:pos x="9" y="50"/>
                </a:cxn>
                <a:cxn ang="0">
                  <a:pos x="9" y="40"/>
                </a:cxn>
                <a:cxn ang="0">
                  <a:pos x="11" y="27"/>
                </a:cxn>
                <a:cxn ang="0">
                  <a:pos x="13" y="17"/>
                </a:cxn>
                <a:cxn ang="0">
                  <a:pos x="19" y="11"/>
                </a:cxn>
                <a:cxn ang="0">
                  <a:pos x="25" y="9"/>
                </a:cxn>
                <a:cxn ang="0">
                  <a:pos x="30" y="9"/>
                </a:cxn>
                <a:cxn ang="0">
                  <a:pos x="32" y="11"/>
                </a:cxn>
                <a:cxn ang="0">
                  <a:pos x="36" y="13"/>
                </a:cxn>
                <a:cxn ang="0">
                  <a:pos x="38" y="17"/>
                </a:cxn>
                <a:cxn ang="0">
                  <a:pos x="40" y="27"/>
                </a:cxn>
                <a:cxn ang="0">
                  <a:pos x="40" y="38"/>
                </a:cxn>
                <a:cxn ang="0">
                  <a:pos x="40" y="54"/>
                </a:cxn>
                <a:cxn ang="0">
                  <a:pos x="36" y="63"/>
                </a:cxn>
                <a:cxn ang="0">
                  <a:pos x="32" y="67"/>
                </a:cxn>
                <a:cxn ang="0">
                  <a:pos x="25" y="69"/>
                </a:cxn>
                <a:cxn ang="0">
                  <a:pos x="25" y="0"/>
                </a:cxn>
              </a:cxnLst>
              <a:rect l="0" t="0" r="r" b="b"/>
              <a:pathLst>
                <a:path w="52" h="79">
                  <a:moveTo>
                    <a:pt x="25" y="0"/>
                  </a:moveTo>
                  <a:lnTo>
                    <a:pt x="17" y="2"/>
                  </a:lnTo>
                  <a:lnTo>
                    <a:pt x="11" y="5"/>
                  </a:lnTo>
                  <a:lnTo>
                    <a:pt x="5" y="9"/>
                  </a:lnTo>
                  <a:lnTo>
                    <a:pt x="3" y="17"/>
                  </a:lnTo>
                  <a:lnTo>
                    <a:pt x="0" y="29"/>
                  </a:lnTo>
                  <a:lnTo>
                    <a:pt x="0" y="40"/>
                  </a:lnTo>
                  <a:lnTo>
                    <a:pt x="2" y="54"/>
                  </a:lnTo>
                  <a:lnTo>
                    <a:pt x="5" y="65"/>
                  </a:lnTo>
                  <a:lnTo>
                    <a:pt x="9" y="71"/>
                  </a:lnTo>
                  <a:lnTo>
                    <a:pt x="13" y="75"/>
                  </a:lnTo>
                  <a:lnTo>
                    <a:pt x="19" y="77"/>
                  </a:lnTo>
                  <a:lnTo>
                    <a:pt x="25" y="79"/>
                  </a:lnTo>
                  <a:lnTo>
                    <a:pt x="32" y="77"/>
                  </a:lnTo>
                  <a:lnTo>
                    <a:pt x="38" y="75"/>
                  </a:lnTo>
                  <a:lnTo>
                    <a:pt x="42" y="69"/>
                  </a:lnTo>
                  <a:lnTo>
                    <a:pt x="46" y="63"/>
                  </a:lnTo>
                  <a:lnTo>
                    <a:pt x="50" y="52"/>
                  </a:lnTo>
                  <a:lnTo>
                    <a:pt x="52" y="38"/>
                  </a:lnTo>
                  <a:lnTo>
                    <a:pt x="50" y="23"/>
                  </a:lnTo>
                  <a:lnTo>
                    <a:pt x="46" y="13"/>
                  </a:lnTo>
                  <a:lnTo>
                    <a:pt x="42" y="7"/>
                  </a:lnTo>
                  <a:lnTo>
                    <a:pt x="38" y="4"/>
                  </a:lnTo>
                  <a:lnTo>
                    <a:pt x="32" y="2"/>
                  </a:lnTo>
                  <a:lnTo>
                    <a:pt x="27" y="0"/>
                  </a:lnTo>
                  <a:lnTo>
                    <a:pt x="25" y="0"/>
                  </a:lnTo>
                  <a:lnTo>
                    <a:pt x="25" y="69"/>
                  </a:lnTo>
                  <a:lnTo>
                    <a:pt x="21" y="69"/>
                  </a:lnTo>
                  <a:lnTo>
                    <a:pt x="17" y="67"/>
                  </a:lnTo>
                  <a:lnTo>
                    <a:pt x="15" y="63"/>
                  </a:lnTo>
                  <a:lnTo>
                    <a:pt x="11" y="59"/>
                  </a:lnTo>
                  <a:lnTo>
                    <a:pt x="9" y="50"/>
                  </a:lnTo>
                  <a:lnTo>
                    <a:pt x="9" y="40"/>
                  </a:lnTo>
                  <a:lnTo>
                    <a:pt x="11" y="27"/>
                  </a:lnTo>
                  <a:lnTo>
                    <a:pt x="13" y="17"/>
                  </a:lnTo>
                  <a:lnTo>
                    <a:pt x="19" y="11"/>
                  </a:lnTo>
                  <a:lnTo>
                    <a:pt x="25" y="9"/>
                  </a:lnTo>
                  <a:lnTo>
                    <a:pt x="30" y="9"/>
                  </a:lnTo>
                  <a:lnTo>
                    <a:pt x="32" y="11"/>
                  </a:lnTo>
                  <a:lnTo>
                    <a:pt x="36" y="13"/>
                  </a:lnTo>
                  <a:lnTo>
                    <a:pt x="38" y="17"/>
                  </a:lnTo>
                  <a:lnTo>
                    <a:pt x="40" y="27"/>
                  </a:lnTo>
                  <a:lnTo>
                    <a:pt x="40" y="38"/>
                  </a:lnTo>
                  <a:lnTo>
                    <a:pt x="40" y="54"/>
                  </a:lnTo>
                  <a:lnTo>
                    <a:pt x="36" y="63"/>
                  </a:lnTo>
                  <a:lnTo>
                    <a:pt x="32" y="67"/>
                  </a:lnTo>
                  <a:lnTo>
                    <a:pt x="25" y="69"/>
                  </a:lnTo>
                  <a:lnTo>
                    <a:pt x="25" y="0"/>
                  </a:lnTo>
                  <a:close/>
                </a:path>
              </a:pathLst>
            </a:custGeom>
            <a:solidFill>
              <a:srgbClr val="000000"/>
            </a:solidFill>
            <a:ln w="9525">
              <a:noFill/>
              <a:round/>
              <a:headEnd/>
              <a:tailEnd/>
            </a:ln>
          </p:spPr>
          <p:txBody>
            <a:bodyPr/>
            <a:lstStyle/>
            <a:p>
              <a:endParaRPr lang="en-US"/>
            </a:p>
          </p:txBody>
        </p:sp>
        <p:sp>
          <p:nvSpPr>
            <p:cNvPr id="59429" name="Freeform 37"/>
            <p:cNvSpPr>
              <a:spLocks/>
            </p:cNvSpPr>
            <p:nvPr/>
          </p:nvSpPr>
          <p:spPr bwMode="auto">
            <a:xfrm>
              <a:off x="4323" y="3320"/>
              <a:ext cx="52" cy="58"/>
            </a:xfrm>
            <a:custGeom>
              <a:avLst/>
              <a:gdLst/>
              <a:ahLst/>
              <a:cxnLst>
                <a:cxn ang="0">
                  <a:pos x="0" y="0"/>
                </a:cxn>
                <a:cxn ang="0">
                  <a:pos x="19" y="58"/>
                </a:cxn>
                <a:cxn ang="0">
                  <a:pos x="31" y="58"/>
                </a:cxn>
                <a:cxn ang="0">
                  <a:pos x="52" y="0"/>
                </a:cxn>
                <a:cxn ang="0">
                  <a:pos x="40" y="0"/>
                </a:cxn>
                <a:cxn ang="0">
                  <a:pos x="25" y="46"/>
                </a:cxn>
                <a:cxn ang="0">
                  <a:pos x="10" y="0"/>
                </a:cxn>
                <a:cxn ang="0">
                  <a:pos x="2" y="0"/>
                </a:cxn>
                <a:cxn ang="0">
                  <a:pos x="0" y="0"/>
                </a:cxn>
              </a:cxnLst>
              <a:rect l="0" t="0" r="r" b="b"/>
              <a:pathLst>
                <a:path w="52" h="58">
                  <a:moveTo>
                    <a:pt x="0" y="0"/>
                  </a:moveTo>
                  <a:lnTo>
                    <a:pt x="19" y="58"/>
                  </a:lnTo>
                  <a:lnTo>
                    <a:pt x="31" y="58"/>
                  </a:lnTo>
                  <a:lnTo>
                    <a:pt x="52" y="0"/>
                  </a:lnTo>
                  <a:lnTo>
                    <a:pt x="40" y="0"/>
                  </a:lnTo>
                  <a:lnTo>
                    <a:pt x="25" y="46"/>
                  </a:lnTo>
                  <a:lnTo>
                    <a:pt x="10" y="0"/>
                  </a:lnTo>
                  <a:lnTo>
                    <a:pt x="2" y="0"/>
                  </a:lnTo>
                  <a:lnTo>
                    <a:pt x="0" y="0"/>
                  </a:lnTo>
                  <a:close/>
                </a:path>
              </a:pathLst>
            </a:custGeom>
            <a:solidFill>
              <a:srgbClr val="000000"/>
            </a:solidFill>
            <a:ln w="9525">
              <a:noFill/>
              <a:round/>
              <a:headEnd/>
              <a:tailEnd/>
            </a:ln>
          </p:spPr>
          <p:txBody>
            <a:bodyPr/>
            <a:lstStyle/>
            <a:p>
              <a:endParaRPr lang="en-US"/>
            </a:p>
          </p:txBody>
        </p:sp>
        <p:sp>
          <p:nvSpPr>
            <p:cNvPr id="59430" name="Line 38"/>
            <p:cNvSpPr>
              <a:spLocks noChangeShapeType="1"/>
            </p:cNvSpPr>
            <p:nvPr/>
          </p:nvSpPr>
          <p:spPr bwMode="auto">
            <a:xfrm flipV="1">
              <a:off x="3278" y="3023"/>
              <a:ext cx="15" cy="2"/>
            </a:xfrm>
            <a:prstGeom prst="line">
              <a:avLst/>
            </a:prstGeom>
            <a:noFill/>
            <a:ln w="12700">
              <a:solidFill>
                <a:srgbClr val="000000"/>
              </a:solidFill>
              <a:round/>
              <a:headEnd/>
              <a:tailEnd/>
            </a:ln>
          </p:spPr>
          <p:txBody>
            <a:bodyPr/>
            <a:lstStyle/>
            <a:p>
              <a:endParaRPr lang="en-US"/>
            </a:p>
          </p:txBody>
        </p:sp>
        <p:sp>
          <p:nvSpPr>
            <p:cNvPr id="59431" name="Line 39"/>
            <p:cNvSpPr>
              <a:spLocks noChangeShapeType="1"/>
            </p:cNvSpPr>
            <p:nvPr/>
          </p:nvSpPr>
          <p:spPr bwMode="auto">
            <a:xfrm>
              <a:off x="3309" y="3021"/>
              <a:ext cx="1" cy="1"/>
            </a:xfrm>
            <a:prstGeom prst="line">
              <a:avLst/>
            </a:prstGeom>
            <a:noFill/>
            <a:ln w="12700">
              <a:solidFill>
                <a:srgbClr val="000000"/>
              </a:solidFill>
              <a:round/>
              <a:headEnd/>
              <a:tailEnd/>
            </a:ln>
          </p:spPr>
          <p:txBody>
            <a:bodyPr/>
            <a:lstStyle/>
            <a:p>
              <a:endParaRPr lang="en-US"/>
            </a:p>
          </p:txBody>
        </p:sp>
        <p:sp>
          <p:nvSpPr>
            <p:cNvPr id="59432" name="Line 40"/>
            <p:cNvSpPr>
              <a:spLocks noChangeShapeType="1"/>
            </p:cNvSpPr>
            <p:nvPr/>
          </p:nvSpPr>
          <p:spPr bwMode="auto">
            <a:xfrm>
              <a:off x="3310" y="3021"/>
              <a:ext cx="14" cy="1"/>
            </a:xfrm>
            <a:prstGeom prst="line">
              <a:avLst/>
            </a:prstGeom>
            <a:noFill/>
            <a:ln w="12700">
              <a:solidFill>
                <a:srgbClr val="000000"/>
              </a:solidFill>
              <a:round/>
              <a:headEnd/>
              <a:tailEnd/>
            </a:ln>
          </p:spPr>
          <p:txBody>
            <a:bodyPr/>
            <a:lstStyle/>
            <a:p>
              <a:endParaRPr lang="en-US"/>
            </a:p>
          </p:txBody>
        </p:sp>
        <p:sp>
          <p:nvSpPr>
            <p:cNvPr id="59433" name="Line 41"/>
            <p:cNvSpPr>
              <a:spLocks noChangeShapeType="1"/>
            </p:cNvSpPr>
            <p:nvPr/>
          </p:nvSpPr>
          <p:spPr bwMode="auto">
            <a:xfrm>
              <a:off x="3339" y="3019"/>
              <a:ext cx="4" cy="1"/>
            </a:xfrm>
            <a:prstGeom prst="line">
              <a:avLst/>
            </a:prstGeom>
            <a:noFill/>
            <a:ln w="12700">
              <a:solidFill>
                <a:srgbClr val="000000"/>
              </a:solidFill>
              <a:round/>
              <a:headEnd/>
              <a:tailEnd/>
            </a:ln>
          </p:spPr>
          <p:txBody>
            <a:bodyPr/>
            <a:lstStyle/>
            <a:p>
              <a:endParaRPr lang="en-US"/>
            </a:p>
          </p:txBody>
        </p:sp>
        <p:sp>
          <p:nvSpPr>
            <p:cNvPr id="59434" name="Line 42"/>
            <p:cNvSpPr>
              <a:spLocks noChangeShapeType="1"/>
            </p:cNvSpPr>
            <p:nvPr/>
          </p:nvSpPr>
          <p:spPr bwMode="auto">
            <a:xfrm flipV="1">
              <a:off x="3343" y="3017"/>
              <a:ext cx="12" cy="2"/>
            </a:xfrm>
            <a:prstGeom prst="line">
              <a:avLst/>
            </a:prstGeom>
            <a:noFill/>
            <a:ln w="12700">
              <a:solidFill>
                <a:srgbClr val="000000"/>
              </a:solidFill>
              <a:round/>
              <a:headEnd/>
              <a:tailEnd/>
            </a:ln>
          </p:spPr>
          <p:txBody>
            <a:bodyPr/>
            <a:lstStyle/>
            <a:p>
              <a:endParaRPr lang="en-US"/>
            </a:p>
          </p:txBody>
        </p:sp>
        <p:sp>
          <p:nvSpPr>
            <p:cNvPr id="59435" name="Line 43"/>
            <p:cNvSpPr>
              <a:spLocks noChangeShapeType="1"/>
            </p:cNvSpPr>
            <p:nvPr/>
          </p:nvSpPr>
          <p:spPr bwMode="auto">
            <a:xfrm>
              <a:off x="3370" y="3017"/>
              <a:ext cx="8" cy="1"/>
            </a:xfrm>
            <a:prstGeom prst="line">
              <a:avLst/>
            </a:prstGeom>
            <a:noFill/>
            <a:ln w="12700">
              <a:solidFill>
                <a:srgbClr val="000000"/>
              </a:solidFill>
              <a:round/>
              <a:headEnd/>
              <a:tailEnd/>
            </a:ln>
          </p:spPr>
          <p:txBody>
            <a:bodyPr/>
            <a:lstStyle/>
            <a:p>
              <a:endParaRPr lang="en-US"/>
            </a:p>
          </p:txBody>
        </p:sp>
        <p:sp>
          <p:nvSpPr>
            <p:cNvPr id="59436" name="Line 44"/>
            <p:cNvSpPr>
              <a:spLocks noChangeShapeType="1"/>
            </p:cNvSpPr>
            <p:nvPr/>
          </p:nvSpPr>
          <p:spPr bwMode="auto">
            <a:xfrm>
              <a:off x="3378" y="3017"/>
              <a:ext cx="8" cy="1"/>
            </a:xfrm>
            <a:prstGeom prst="line">
              <a:avLst/>
            </a:prstGeom>
            <a:noFill/>
            <a:ln w="12700">
              <a:solidFill>
                <a:srgbClr val="000000"/>
              </a:solidFill>
              <a:round/>
              <a:headEnd/>
              <a:tailEnd/>
            </a:ln>
          </p:spPr>
          <p:txBody>
            <a:bodyPr/>
            <a:lstStyle/>
            <a:p>
              <a:endParaRPr lang="en-US"/>
            </a:p>
          </p:txBody>
        </p:sp>
        <p:sp>
          <p:nvSpPr>
            <p:cNvPr id="59437" name="Line 45"/>
            <p:cNvSpPr>
              <a:spLocks noChangeShapeType="1"/>
            </p:cNvSpPr>
            <p:nvPr/>
          </p:nvSpPr>
          <p:spPr bwMode="auto">
            <a:xfrm flipV="1">
              <a:off x="3401" y="3011"/>
              <a:ext cx="10" cy="2"/>
            </a:xfrm>
            <a:prstGeom prst="line">
              <a:avLst/>
            </a:prstGeom>
            <a:noFill/>
            <a:ln w="12700">
              <a:solidFill>
                <a:srgbClr val="000000"/>
              </a:solidFill>
              <a:round/>
              <a:headEnd/>
              <a:tailEnd/>
            </a:ln>
          </p:spPr>
          <p:txBody>
            <a:bodyPr/>
            <a:lstStyle/>
            <a:p>
              <a:endParaRPr lang="en-US"/>
            </a:p>
          </p:txBody>
        </p:sp>
        <p:sp>
          <p:nvSpPr>
            <p:cNvPr id="59438" name="Line 46"/>
            <p:cNvSpPr>
              <a:spLocks noChangeShapeType="1"/>
            </p:cNvSpPr>
            <p:nvPr/>
          </p:nvSpPr>
          <p:spPr bwMode="auto">
            <a:xfrm flipV="1">
              <a:off x="3411" y="3010"/>
              <a:ext cx="4" cy="1"/>
            </a:xfrm>
            <a:prstGeom prst="line">
              <a:avLst/>
            </a:prstGeom>
            <a:noFill/>
            <a:ln w="15875">
              <a:solidFill>
                <a:srgbClr val="000000"/>
              </a:solidFill>
              <a:round/>
              <a:headEnd/>
              <a:tailEnd/>
            </a:ln>
          </p:spPr>
          <p:txBody>
            <a:bodyPr/>
            <a:lstStyle/>
            <a:p>
              <a:endParaRPr lang="en-US"/>
            </a:p>
          </p:txBody>
        </p:sp>
        <p:sp>
          <p:nvSpPr>
            <p:cNvPr id="59439" name="Line 47"/>
            <p:cNvSpPr>
              <a:spLocks noChangeShapeType="1"/>
            </p:cNvSpPr>
            <p:nvPr/>
          </p:nvSpPr>
          <p:spPr bwMode="auto">
            <a:xfrm flipV="1">
              <a:off x="3430" y="3004"/>
              <a:ext cx="14" cy="4"/>
            </a:xfrm>
            <a:prstGeom prst="line">
              <a:avLst/>
            </a:prstGeom>
            <a:noFill/>
            <a:ln w="12700">
              <a:solidFill>
                <a:srgbClr val="000000"/>
              </a:solidFill>
              <a:round/>
              <a:headEnd/>
              <a:tailEnd/>
            </a:ln>
          </p:spPr>
          <p:txBody>
            <a:bodyPr/>
            <a:lstStyle/>
            <a:p>
              <a:endParaRPr lang="en-US"/>
            </a:p>
          </p:txBody>
        </p:sp>
        <p:sp>
          <p:nvSpPr>
            <p:cNvPr id="59440" name="Line 48"/>
            <p:cNvSpPr>
              <a:spLocks noChangeShapeType="1"/>
            </p:cNvSpPr>
            <p:nvPr/>
          </p:nvSpPr>
          <p:spPr bwMode="auto">
            <a:xfrm>
              <a:off x="3444" y="3004"/>
              <a:ext cx="1" cy="1"/>
            </a:xfrm>
            <a:prstGeom prst="line">
              <a:avLst/>
            </a:prstGeom>
            <a:noFill/>
            <a:ln w="12700">
              <a:solidFill>
                <a:srgbClr val="000000"/>
              </a:solidFill>
              <a:round/>
              <a:headEnd/>
              <a:tailEnd/>
            </a:ln>
          </p:spPr>
          <p:txBody>
            <a:bodyPr/>
            <a:lstStyle/>
            <a:p>
              <a:endParaRPr lang="en-US"/>
            </a:p>
          </p:txBody>
        </p:sp>
        <p:sp>
          <p:nvSpPr>
            <p:cNvPr id="59441" name="Line 49"/>
            <p:cNvSpPr>
              <a:spLocks noChangeShapeType="1"/>
            </p:cNvSpPr>
            <p:nvPr/>
          </p:nvSpPr>
          <p:spPr bwMode="auto">
            <a:xfrm flipV="1">
              <a:off x="3461" y="2996"/>
              <a:ext cx="15" cy="4"/>
            </a:xfrm>
            <a:prstGeom prst="line">
              <a:avLst/>
            </a:prstGeom>
            <a:noFill/>
            <a:ln w="12700">
              <a:solidFill>
                <a:srgbClr val="000000"/>
              </a:solidFill>
              <a:round/>
              <a:headEnd/>
              <a:tailEnd/>
            </a:ln>
          </p:spPr>
          <p:txBody>
            <a:bodyPr/>
            <a:lstStyle/>
            <a:p>
              <a:endParaRPr lang="en-US"/>
            </a:p>
          </p:txBody>
        </p:sp>
        <p:sp>
          <p:nvSpPr>
            <p:cNvPr id="59442" name="Line 50"/>
            <p:cNvSpPr>
              <a:spLocks noChangeShapeType="1"/>
            </p:cNvSpPr>
            <p:nvPr/>
          </p:nvSpPr>
          <p:spPr bwMode="auto">
            <a:xfrm>
              <a:off x="3490" y="2992"/>
              <a:ext cx="2" cy="1"/>
            </a:xfrm>
            <a:prstGeom prst="line">
              <a:avLst/>
            </a:prstGeom>
            <a:noFill/>
            <a:ln w="12700">
              <a:solidFill>
                <a:srgbClr val="000000"/>
              </a:solidFill>
              <a:round/>
              <a:headEnd/>
              <a:tailEnd/>
            </a:ln>
          </p:spPr>
          <p:txBody>
            <a:bodyPr/>
            <a:lstStyle/>
            <a:p>
              <a:endParaRPr lang="en-US"/>
            </a:p>
          </p:txBody>
        </p:sp>
        <p:sp>
          <p:nvSpPr>
            <p:cNvPr id="59443" name="Line 51"/>
            <p:cNvSpPr>
              <a:spLocks noChangeShapeType="1"/>
            </p:cNvSpPr>
            <p:nvPr/>
          </p:nvSpPr>
          <p:spPr bwMode="auto">
            <a:xfrm flipV="1">
              <a:off x="3492" y="2988"/>
              <a:ext cx="13" cy="4"/>
            </a:xfrm>
            <a:prstGeom prst="line">
              <a:avLst/>
            </a:prstGeom>
            <a:noFill/>
            <a:ln w="12700">
              <a:solidFill>
                <a:srgbClr val="000000"/>
              </a:solidFill>
              <a:round/>
              <a:headEnd/>
              <a:tailEnd/>
            </a:ln>
          </p:spPr>
          <p:txBody>
            <a:bodyPr/>
            <a:lstStyle/>
            <a:p>
              <a:endParaRPr lang="en-US"/>
            </a:p>
          </p:txBody>
        </p:sp>
        <p:sp>
          <p:nvSpPr>
            <p:cNvPr id="59444" name="Line 52"/>
            <p:cNvSpPr>
              <a:spLocks noChangeShapeType="1"/>
            </p:cNvSpPr>
            <p:nvPr/>
          </p:nvSpPr>
          <p:spPr bwMode="auto">
            <a:xfrm flipV="1">
              <a:off x="3519" y="2981"/>
              <a:ext cx="6" cy="2"/>
            </a:xfrm>
            <a:prstGeom prst="line">
              <a:avLst/>
            </a:prstGeom>
            <a:noFill/>
            <a:ln w="15875">
              <a:solidFill>
                <a:srgbClr val="000000"/>
              </a:solidFill>
              <a:round/>
              <a:headEnd/>
              <a:tailEnd/>
            </a:ln>
          </p:spPr>
          <p:txBody>
            <a:bodyPr/>
            <a:lstStyle/>
            <a:p>
              <a:endParaRPr lang="en-US"/>
            </a:p>
          </p:txBody>
        </p:sp>
        <p:sp>
          <p:nvSpPr>
            <p:cNvPr id="59445" name="Line 53"/>
            <p:cNvSpPr>
              <a:spLocks noChangeShapeType="1"/>
            </p:cNvSpPr>
            <p:nvPr/>
          </p:nvSpPr>
          <p:spPr bwMode="auto">
            <a:xfrm flipV="1">
              <a:off x="3525" y="2977"/>
              <a:ext cx="9" cy="4"/>
            </a:xfrm>
            <a:prstGeom prst="line">
              <a:avLst/>
            </a:prstGeom>
            <a:noFill/>
            <a:ln w="15875">
              <a:solidFill>
                <a:srgbClr val="000000"/>
              </a:solidFill>
              <a:round/>
              <a:headEnd/>
              <a:tailEnd/>
            </a:ln>
          </p:spPr>
          <p:txBody>
            <a:bodyPr/>
            <a:lstStyle/>
            <a:p>
              <a:endParaRPr lang="en-US"/>
            </a:p>
          </p:txBody>
        </p:sp>
        <p:sp>
          <p:nvSpPr>
            <p:cNvPr id="59446" name="Line 54"/>
            <p:cNvSpPr>
              <a:spLocks noChangeShapeType="1"/>
            </p:cNvSpPr>
            <p:nvPr/>
          </p:nvSpPr>
          <p:spPr bwMode="auto">
            <a:xfrm flipV="1">
              <a:off x="3548" y="2969"/>
              <a:ext cx="11" cy="2"/>
            </a:xfrm>
            <a:prstGeom prst="line">
              <a:avLst/>
            </a:prstGeom>
            <a:noFill/>
            <a:ln w="12700">
              <a:solidFill>
                <a:srgbClr val="000000"/>
              </a:solidFill>
              <a:round/>
              <a:headEnd/>
              <a:tailEnd/>
            </a:ln>
          </p:spPr>
          <p:txBody>
            <a:bodyPr/>
            <a:lstStyle/>
            <a:p>
              <a:endParaRPr lang="en-US"/>
            </a:p>
          </p:txBody>
        </p:sp>
        <p:sp>
          <p:nvSpPr>
            <p:cNvPr id="59447" name="Line 55"/>
            <p:cNvSpPr>
              <a:spLocks noChangeShapeType="1"/>
            </p:cNvSpPr>
            <p:nvPr/>
          </p:nvSpPr>
          <p:spPr bwMode="auto">
            <a:xfrm flipV="1">
              <a:off x="3559" y="2967"/>
              <a:ext cx="4" cy="2"/>
            </a:xfrm>
            <a:prstGeom prst="line">
              <a:avLst/>
            </a:prstGeom>
            <a:noFill/>
            <a:ln w="15875">
              <a:solidFill>
                <a:srgbClr val="000000"/>
              </a:solidFill>
              <a:round/>
              <a:headEnd/>
              <a:tailEnd/>
            </a:ln>
          </p:spPr>
          <p:txBody>
            <a:bodyPr/>
            <a:lstStyle/>
            <a:p>
              <a:endParaRPr lang="en-US"/>
            </a:p>
          </p:txBody>
        </p:sp>
        <p:sp>
          <p:nvSpPr>
            <p:cNvPr id="59448" name="Line 56"/>
            <p:cNvSpPr>
              <a:spLocks noChangeShapeType="1"/>
            </p:cNvSpPr>
            <p:nvPr/>
          </p:nvSpPr>
          <p:spPr bwMode="auto">
            <a:xfrm flipV="1">
              <a:off x="3577" y="2952"/>
              <a:ext cx="13" cy="7"/>
            </a:xfrm>
            <a:prstGeom prst="line">
              <a:avLst/>
            </a:prstGeom>
            <a:noFill/>
            <a:ln w="15875">
              <a:solidFill>
                <a:srgbClr val="000000"/>
              </a:solidFill>
              <a:round/>
              <a:headEnd/>
              <a:tailEnd/>
            </a:ln>
          </p:spPr>
          <p:txBody>
            <a:bodyPr/>
            <a:lstStyle/>
            <a:p>
              <a:endParaRPr lang="en-US"/>
            </a:p>
          </p:txBody>
        </p:sp>
        <p:sp>
          <p:nvSpPr>
            <p:cNvPr id="59449" name="Line 57"/>
            <p:cNvSpPr>
              <a:spLocks noChangeShapeType="1"/>
            </p:cNvSpPr>
            <p:nvPr/>
          </p:nvSpPr>
          <p:spPr bwMode="auto">
            <a:xfrm flipV="1">
              <a:off x="3604" y="2940"/>
              <a:ext cx="5" cy="4"/>
            </a:xfrm>
            <a:prstGeom prst="line">
              <a:avLst/>
            </a:prstGeom>
            <a:noFill/>
            <a:ln w="15875">
              <a:solidFill>
                <a:srgbClr val="000000"/>
              </a:solidFill>
              <a:round/>
              <a:headEnd/>
              <a:tailEnd/>
            </a:ln>
          </p:spPr>
          <p:txBody>
            <a:bodyPr/>
            <a:lstStyle/>
            <a:p>
              <a:endParaRPr lang="en-US"/>
            </a:p>
          </p:txBody>
        </p:sp>
        <p:sp>
          <p:nvSpPr>
            <p:cNvPr id="59450" name="Line 58"/>
            <p:cNvSpPr>
              <a:spLocks noChangeShapeType="1"/>
            </p:cNvSpPr>
            <p:nvPr/>
          </p:nvSpPr>
          <p:spPr bwMode="auto">
            <a:xfrm flipV="1">
              <a:off x="3609" y="2934"/>
              <a:ext cx="6" cy="6"/>
            </a:xfrm>
            <a:prstGeom prst="line">
              <a:avLst/>
            </a:prstGeom>
            <a:noFill/>
            <a:ln w="15875">
              <a:solidFill>
                <a:srgbClr val="000000"/>
              </a:solidFill>
              <a:round/>
              <a:headEnd/>
              <a:tailEnd/>
            </a:ln>
          </p:spPr>
          <p:txBody>
            <a:bodyPr/>
            <a:lstStyle/>
            <a:p>
              <a:endParaRPr lang="en-US"/>
            </a:p>
          </p:txBody>
        </p:sp>
        <p:sp>
          <p:nvSpPr>
            <p:cNvPr id="59451" name="Line 59"/>
            <p:cNvSpPr>
              <a:spLocks noChangeShapeType="1"/>
            </p:cNvSpPr>
            <p:nvPr/>
          </p:nvSpPr>
          <p:spPr bwMode="auto">
            <a:xfrm flipV="1">
              <a:off x="3629" y="2919"/>
              <a:ext cx="11" cy="8"/>
            </a:xfrm>
            <a:prstGeom prst="line">
              <a:avLst/>
            </a:prstGeom>
            <a:noFill/>
            <a:ln w="15875">
              <a:solidFill>
                <a:srgbClr val="000000"/>
              </a:solidFill>
              <a:round/>
              <a:headEnd/>
              <a:tailEnd/>
            </a:ln>
          </p:spPr>
          <p:txBody>
            <a:bodyPr/>
            <a:lstStyle/>
            <a:p>
              <a:endParaRPr lang="en-US"/>
            </a:p>
          </p:txBody>
        </p:sp>
        <p:sp>
          <p:nvSpPr>
            <p:cNvPr id="59452" name="Line 60"/>
            <p:cNvSpPr>
              <a:spLocks noChangeShapeType="1"/>
            </p:cNvSpPr>
            <p:nvPr/>
          </p:nvSpPr>
          <p:spPr bwMode="auto">
            <a:xfrm>
              <a:off x="3640" y="2919"/>
              <a:ext cx="2" cy="1"/>
            </a:xfrm>
            <a:prstGeom prst="line">
              <a:avLst/>
            </a:prstGeom>
            <a:noFill/>
            <a:ln w="12700">
              <a:solidFill>
                <a:srgbClr val="000000"/>
              </a:solidFill>
              <a:round/>
              <a:headEnd/>
              <a:tailEnd/>
            </a:ln>
          </p:spPr>
          <p:txBody>
            <a:bodyPr/>
            <a:lstStyle/>
            <a:p>
              <a:endParaRPr lang="en-US"/>
            </a:p>
          </p:txBody>
        </p:sp>
        <p:sp>
          <p:nvSpPr>
            <p:cNvPr id="59453" name="Line 61"/>
            <p:cNvSpPr>
              <a:spLocks noChangeShapeType="1"/>
            </p:cNvSpPr>
            <p:nvPr/>
          </p:nvSpPr>
          <p:spPr bwMode="auto">
            <a:xfrm flipV="1">
              <a:off x="3654" y="2905"/>
              <a:ext cx="4" cy="4"/>
            </a:xfrm>
            <a:prstGeom prst="line">
              <a:avLst/>
            </a:prstGeom>
            <a:noFill/>
            <a:ln w="15875">
              <a:solidFill>
                <a:srgbClr val="000000"/>
              </a:solidFill>
              <a:round/>
              <a:headEnd/>
              <a:tailEnd/>
            </a:ln>
          </p:spPr>
          <p:txBody>
            <a:bodyPr/>
            <a:lstStyle/>
            <a:p>
              <a:endParaRPr lang="en-US"/>
            </a:p>
          </p:txBody>
        </p:sp>
        <p:sp>
          <p:nvSpPr>
            <p:cNvPr id="59454" name="Line 62"/>
            <p:cNvSpPr>
              <a:spLocks noChangeShapeType="1"/>
            </p:cNvSpPr>
            <p:nvPr/>
          </p:nvSpPr>
          <p:spPr bwMode="auto">
            <a:xfrm flipV="1">
              <a:off x="3658" y="2900"/>
              <a:ext cx="7" cy="5"/>
            </a:xfrm>
            <a:prstGeom prst="line">
              <a:avLst/>
            </a:prstGeom>
            <a:noFill/>
            <a:ln w="15875">
              <a:solidFill>
                <a:srgbClr val="000000"/>
              </a:solidFill>
              <a:round/>
              <a:headEnd/>
              <a:tailEnd/>
            </a:ln>
          </p:spPr>
          <p:txBody>
            <a:bodyPr/>
            <a:lstStyle/>
            <a:p>
              <a:endParaRPr lang="en-US"/>
            </a:p>
          </p:txBody>
        </p:sp>
        <p:sp>
          <p:nvSpPr>
            <p:cNvPr id="59455" name="Line 63"/>
            <p:cNvSpPr>
              <a:spLocks noChangeShapeType="1"/>
            </p:cNvSpPr>
            <p:nvPr/>
          </p:nvSpPr>
          <p:spPr bwMode="auto">
            <a:xfrm flipV="1">
              <a:off x="3677" y="2880"/>
              <a:ext cx="11" cy="10"/>
            </a:xfrm>
            <a:prstGeom prst="line">
              <a:avLst/>
            </a:prstGeom>
            <a:noFill/>
            <a:ln w="15875">
              <a:solidFill>
                <a:srgbClr val="000000"/>
              </a:solidFill>
              <a:round/>
              <a:headEnd/>
              <a:tailEnd/>
            </a:ln>
          </p:spPr>
          <p:txBody>
            <a:bodyPr/>
            <a:lstStyle/>
            <a:p>
              <a:endParaRPr lang="en-US"/>
            </a:p>
          </p:txBody>
        </p:sp>
        <p:sp>
          <p:nvSpPr>
            <p:cNvPr id="59456" name="Line 64"/>
            <p:cNvSpPr>
              <a:spLocks noChangeShapeType="1"/>
            </p:cNvSpPr>
            <p:nvPr/>
          </p:nvSpPr>
          <p:spPr bwMode="auto">
            <a:xfrm flipV="1">
              <a:off x="3700" y="2861"/>
              <a:ext cx="8" cy="8"/>
            </a:xfrm>
            <a:prstGeom prst="line">
              <a:avLst/>
            </a:prstGeom>
            <a:noFill/>
            <a:ln w="15875">
              <a:solidFill>
                <a:srgbClr val="000000"/>
              </a:solidFill>
              <a:round/>
              <a:headEnd/>
              <a:tailEnd/>
            </a:ln>
          </p:spPr>
          <p:txBody>
            <a:bodyPr/>
            <a:lstStyle/>
            <a:p>
              <a:endParaRPr lang="en-US"/>
            </a:p>
          </p:txBody>
        </p:sp>
        <p:sp>
          <p:nvSpPr>
            <p:cNvPr id="59457" name="Line 65"/>
            <p:cNvSpPr>
              <a:spLocks noChangeShapeType="1"/>
            </p:cNvSpPr>
            <p:nvPr/>
          </p:nvSpPr>
          <p:spPr bwMode="auto">
            <a:xfrm flipV="1">
              <a:off x="3708" y="2857"/>
              <a:ext cx="4" cy="4"/>
            </a:xfrm>
            <a:prstGeom prst="line">
              <a:avLst/>
            </a:prstGeom>
            <a:noFill/>
            <a:ln w="15875">
              <a:solidFill>
                <a:srgbClr val="000000"/>
              </a:solidFill>
              <a:round/>
              <a:headEnd/>
              <a:tailEnd/>
            </a:ln>
          </p:spPr>
          <p:txBody>
            <a:bodyPr/>
            <a:lstStyle/>
            <a:p>
              <a:endParaRPr lang="en-US"/>
            </a:p>
          </p:txBody>
        </p:sp>
        <p:sp>
          <p:nvSpPr>
            <p:cNvPr id="59458" name="Line 66"/>
            <p:cNvSpPr>
              <a:spLocks noChangeShapeType="1"/>
            </p:cNvSpPr>
            <p:nvPr/>
          </p:nvSpPr>
          <p:spPr bwMode="auto">
            <a:xfrm flipV="1">
              <a:off x="3721" y="2844"/>
              <a:ext cx="2" cy="2"/>
            </a:xfrm>
            <a:prstGeom prst="line">
              <a:avLst/>
            </a:prstGeom>
            <a:noFill/>
            <a:ln w="15875">
              <a:solidFill>
                <a:srgbClr val="000000"/>
              </a:solidFill>
              <a:round/>
              <a:headEnd/>
              <a:tailEnd/>
            </a:ln>
          </p:spPr>
          <p:txBody>
            <a:bodyPr/>
            <a:lstStyle/>
            <a:p>
              <a:endParaRPr lang="en-US"/>
            </a:p>
          </p:txBody>
        </p:sp>
        <p:sp>
          <p:nvSpPr>
            <p:cNvPr id="59459" name="Line 67"/>
            <p:cNvSpPr>
              <a:spLocks noChangeShapeType="1"/>
            </p:cNvSpPr>
            <p:nvPr/>
          </p:nvSpPr>
          <p:spPr bwMode="auto">
            <a:xfrm flipV="1">
              <a:off x="3723" y="2834"/>
              <a:ext cx="10" cy="10"/>
            </a:xfrm>
            <a:prstGeom prst="line">
              <a:avLst/>
            </a:prstGeom>
            <a:noFill/>
            <a:ln w="15875">
              <a:solidFill>
                <a:srgbClr val="000000"/>
              </a:solidFill>
              <a:round/>
              <a:headEnd/>
              <a:tailEnd/>
            </a:ln>
          </p:spPr>
          <p:txBody>
            <a:bodyPr/>
            <a:lstStyle/>
            <a:p>
              <a:endParaRPr lang="en-US"/>
            </a:p>
          </p:txBody>
        </p:sp>
        <p:sp>
          <p:nvSpPr>
            <p:cNvPr id="59460" name="Line 68"/>
            <p:cNvSpPr>
              <a:spLocks noChangeShapeType="1"/>
            </p:cNvSpPr>
            <p:nvPr/>
          </p:nvSpPr>
          <p:spPr bwMode="auto">
            <a:xfrm flipV="1">
              <a:off x="3742" y="2811"/>
              <a:ext cx="10" cy="13"/>
            </a:xfrm>
            <a:prstGeom prst="line">
              <a:avLst/>
            </a:prstGeom>
            <a:noFill/>
            <a:ln w="15875">
              <a:solidFill>
                <a:srgbClr val="000000"/>
              </a:solidFill>
              <a:round/>
              <a:headEnd/>
              <a:tailEnd/>
            </a:ln>
          </p:spPr>
          <p:txBody>
            <a:bodyPr/>
            <a:lstStyle/>
            <a:p>
              <a:endParaRPr lang="en-US"/>
            </a:p>
          </p:txBody>
        </p:sp>
        <p:sp>
          <p:nvSpPr>
            <p:cNvPr id="59461" name="Line 69"/>
            <p:cNvSpPr>
              <a:spLocks noChangeShapeType="1"/>
            </p:cNvSpPr>
            <p:nvPr/>
          </p:nvSpPr>
          <p:spPr bwMode="auto">
            <a:xfrm flipV="1">
              <a:off x="3762" y="2788"/>
              <a:ext cx="9" cy="11"/>
            </a:xfrm>
            <a:prstGeom prst="line">
              <a:avLst/>
            </a:prstGeom>
            <a:noFill/>
            <a:ln w="15875">
              <a:solidFill>
                <a:srgbClr val="000000"/>
              </a:solidFill>
              <a:round/>
              <a:headEnd/>
              <a:tailEnd/>
            </a:ln>
          </p:spPr>
          <p:txBody>
            <a:bodyPr/>
            <a:lstStyle/>
            <a:p>
              <a:endParaRPr lang="en-US"/>
            </a:p>
          </p:txBody>
        </p:sp>
        <p:sp>
          <p:nvSpPr>
            <p:cNvPr id="59462" name="Line 70"/>
            <p:cNvSpPr>
              <a:spLocks noChangeShapeType="1"/>
            </p:cNvSpPr>
            <p:nvPr/>
          </p:nvSpPr>
          <p:spPr bwMode="auto">
            <a:xfrm flipV="1">
              <a:off x="3781" y="2765"/>
              <a:ext cx="10" cy="11"/>
            </a:xfrm>
            <a:prstGeom prst="line">
              <a:avLst/>
            </a:prstGeom>
            <a:noFill/>
            <a:ln w="15875">
              <a:solidFill>
                <a:srgbClr val="000000"/>
              </a:solidFill>
              <a:round/>
              <a:headEnd/>
              <a:tailEnd/>
            </a:ln>
          </p:spPr>
          <p:txBody>
            <a:bodyPr/>
            <a:lstStyle/>
            <a:p>
              <a:endParaRPr lang="en-US"/>
            </a:p>
          </p:txBody>
        </p:sp>
        <p:sp>
          <p:nvSpPr>
            <p:cNvPr id="59463" name="Line 71"/>
            <p:cNvSpPr>
              <a:spLocks noChangeShapeType="1"/>
            </p:cNvSpPr>
            <p:nvPr/>
          </p:nvSpPr>
          <p:spPr bwMode="auto">
            <a:xfrm>
              <a:off x="3791" y="2765"/>
              <a:ext cx="1" cy="1"/>
            </a:xfrm>
            <a:prstGeom prst="line">
              <a:avLst/>
            </a:prstGeom>
            <a:noFill/>
            <a:ln w="12700">
              <a:solidFill>
                <a:srgbClr val="000000"/>
              </a:solidFill>
              <a:round/>
              <a:headEnd/>
              <a:tailEnd/>
            </a:ln>
          </p:spPr>
          <p:txBody>
            <a:bodyPr/>
            <a:lstStyle/>
            <a:p>
              <a:endParaRPr lang="en-US"/>
            </a:p>
          </p:txBody>
        </p:sp>
        <p:sp>
          <p:nvSpPr>
            <p:cNvPr id="59464" name="Line 72"/>
            <p:cNvSpPr>
              <a:spLocks noChangeShapeType="1"/>
            </p:cNvSpPr>
            <p:nvPr/>
          </p:nvSpPr>
          <p:spPr bwMode="auto">
            <a:xfrm flipV="1">
              <a:off x="3798" y="2740"/>
              <a:ext cx="6" cy="11"/>
            </a:xfrm>
            <a:prstGeom prst="line">
              <a:avLst/>
            </a:prstGeom>
            <a:noFill/>
            <a:ln w="15875">
              <a:solidFill>
                <a:srgbClr val="000000"/>
              </a:solidFill>
              <a:round/>
              <a:headEnd/>
              <a:tailEnd/>
            </a:ln>
          </p:spPr>
          <p:txBody>
            <a:bodyPr/>
            <a:lstStyle/>
            <a:p>
              <a:endParaRPr lang="en-US"/>
            </a:p>
          </p:txBody>
        </p:sp>
        <p:sp>
          <p:nvSpPr>
            <p:cNvPr id="59465" name="Line 73"/>
            <p:cNvSpPr>
              <a:spLocks noChangeShapeType="1"/>
            </p:cNvSpPr>
            <p:nvPr/>
          </p:nvSpPr>
          <p:spPr bwMode="auto">
            <a:xfrm flipV="1">
              <a:off x="3804" y="2738"/>
              <a:ext cx="2" cy="2"/>
            </a:xfrm>
            <a:prstGeom prst="line">
              <a:avLst/>
            </a:prstGeom>
            <a:noFill/>
            <a:ln w="15875">
              <a:solidFill>
                <a:srgbClr val="000000"/>
              </a:solidFill>
              <a:round/>
              <a:headEnd/>
              <a:tailEnd/>
            </a:ln>
          </p:spPr>
          <p:txBody>
            <a:bodyPr/>
            <a:lstStyle/>
            <a:p>
              <a:endParaRPr lang="en-US"/>
            </a:p>
          </p:txBody>
        </p:sp>
        <p:sp>
          <p:nvSpPr>
            <p:cNvPr id="59466" name="Line 74"/>
            <p:cNvSpPr>
              <a:spLocks noChangeShapeType="1"/>
            </p:cNvSpPr>
            <p:nvPr/>
          </p:nvSpPr>
          <p:spPr bwMode="auto">
            <a:xfrm flipV="1">
              <a:off x="3816" y="2718"/>
              <a:ext cx="5" cy="6"/>
            </a:xfrm>
            <a:prstGeom prst="line">
              <a:avLst/>
            </a:prstGeom>
            <a:noFill/>
            <a:ln w="15875">
              <a:solidFill>
                <a:srgbClr val="000000"/>
              </a:solidFill>
              <a:round/>
              <a:headEnd/>
              <a:tailEnd/>
            </a:ln>
          </p:spPr>
          <p:txBody>
            <a:bodyPr/>
            <a:lstStyle/>
            <a:p>
              <a:endParaRPr lang="en-US"/>
            </a:p>
          </p:txBody>
        </p:sp>
        <p:sp>
          <p:nvSpPr>
            <p:cNvPr id="59467" name="Line 75"/>
            <p:cNvSpPr>
              <a:spLocks noChangeShapeType="1"/>
            </p:cNvSpPr>
            <p:nvPr/>
          </p:nvSpPr>
          <p:spPr bwMode="auto">
            <a:xfrm flipV="1">
              <a:off x="3821" y="2713"/>
              <a:ext cx="4" cy="5"/>
            </a:xfrm>
            <a:prstGeom prst="line">
              <a:avLst/>
            </a:prstGeom>
            <a:noFill/>
            <a:ln w="15875">
              <a:solidFill>
                <a:srgbClr val="000000"/>
              </a:solidFill>
              <a:round/>
              <a:headEnd/>
              <a:tailEnd/>
            </a:ln>
          </p:spPr>
          <p:txBody>
            <a:bodyPr/>
            <a:lstStyle/>
            <a:p>
              <a:endParaRPr lang="en-US"/>
            </a:p>
          </p:txBody>
        </p:sp>
        <p:sp>
          <p:nvSpPr>
            <p:cNvPr id="59468" name="Line 76"/>
            <p:cNvSpPr>
              <a:spLocks noChangeShapeType="1"/>
            </p:cNvSpPr>
            <p:nvPr/>
          </p:nvSpPr>
          <p:spPr bwMode="auto">
            <a:xfrm flipV="1">
              <a:off x="3835" y="2693"/>
              <a:ext cx="6" cy="8"/>
            </a:xfrm>
            <a:prstGeom prst="line">
              <a:avLst/>
            </a:prstGeom>
            <a:noFill/>
            <a:ln w="15875">
              <a:solidFill>
                <a:srgbClr val="000000"/>
              </a:solidFill>
              <a:round/>
              <a:headEnd/>
              <a:tailEnd/>
            </a:ln>
          </p:spPr>
          <p:txBody>
            <a:bodyPr/>
            <a:lstStyle/>
            <a:p>
              <a:endParaRPr lang="en-US"/>
            </a:p>
          </p:txBody>
        </p:sp>
        <p:sp>
          <p:nvSpPr>
            <p:cNvPr id="59469" name="Line 77"/>
            <p:cNvSpPr>
              <a:spLocks noChangeShapeType="1"/>
            </p:cNvSpPr>
            <p:nvPr/>
          </p:nvSpPr>
          <p:spPr bwMode="auto">
            <a:xfrm flipV="1">
              <a:off x="3841" y="2687"/>
              <a:ext cx="2" cy="6"/>
            </a:xfrm>
            <a:prstGeom prst="line">
              <a:avLst/>
            </a:prstGeom>
            <a:noFill/>
            <a:ln w="15875">
              <a:solidFill>
                <a:srgbClr val="000000"/>
              </a:solidFill>
              <a:round/>
              <a:headEnd/>
              <a:tailEnd/>
            </a:ln>
          </p:spPr>
          <p:txBody>
            <a:bodyPr/>
            <a:lstStyle/>
            <a:p>
              <a:endParaRPr lang="en-US"/>
            </a:p>
          </p:txBody>
        </p:sp>
        <p:sp>
          <p:nvSpPr>
            <p:cNvPr id="59470" name="Line 78"/>
            <p:cNvSpPr>
              <a:spLocks noChangeShapeType="1"/>
            </p:cNvSpPr>
            <p:nvPr/>
          </p:nvSpPr>
          <p:spPr bwMode="auto">
            <a:xfrm flipV="1">
              <a:off x="3850" y="2668"/>
              <a:ext cx="4" cy="6"/>
            </a:xfrm>
            <a:prstGeom prst="line">
              <a:avLst/>
            </a:prstGeom>
            <a:noFill/>
            <a:ln w="15875">
              <a:solidFill>
                <a:srgbClr val="000000"/>
              </a:solidFill>
              <a:round/>
              <a:headEnd/>
              <a:tailEnd/>
            </a:ln>
          </p:spPr>
          <p:txBody>
            <a:bodyPr/>
            <a:lstStyle/>
            <a:p>
              <a:endParaRPr lang="en-US"/>
            </a:p>
          </p:txBody>
        </p:sp>
        <p:sp>
          <p:nvSpPr>
            <p:cNvPr id="59471" name="Line 79"/>
            <p:cNvSpPr>
              <a:spLocks noChangeShapeType="1"/>
            </p:cNvSpPr>
            <p:nvPr/>
          </p:nvSpPr>
          <p:spPr bwMode="auto">
            <a:xfrm flipV="1">
              <a:off x="3854" y="2660"/>
              <a:ext cx="4" cy="8"/>
            </a:xfrm>
            <a:prstGeom prst="line">
              <a:avLst/>
            </a:prstGeom>
            <a:noFill/>
            <a:ln w="15875">
              <a:solidFill>
                <a:srgbClr val="000000"/>
              </a:solidFill>
              <a:round/>
              <a:headEnd/>
              <a:tailEnd/>
            </a:ln>
          </p:spPr>
          <p:txBody>
            <a:bodyPr/>
            <a:lstStyle/>
            <a:p>
              <a:endParaRPr lang="en-US"/>
            </a:p>
          </p:txBody>
        </p:sp>
        <p:sp>
          <p:nvSpPr>
            <p:cNvPr id="59472" name="Line 80"/>
            <p:cNvSpPr>
              <a:spLocks noChangeShapeType="1"/>
            </p:cNvSpPr>
            <p:nvPr/>
          </p:nvSpPr>
          <p:spPr bwMode="auto">
            <a:xfrm flipV="1">
              <a:off x="3868" y="2643"/>
              <a:ext cx="4" cy="6"/>
            </a:xfrm>
            <a:prstGeom prst="line">
              <a:avLst/>
            </a:prstGeom>
            <a:noFill/>
            <a:ln w="15875">
              <a:solidFill>
                <a:srgbClr val="000000"/>
              </a:solidFill>
              <a:round/>
              <a:headEnd/>
              <a:tailEnd/>
            </a:ln>
          </p:spPr>
          <p:txBody>
            <a:bodyPr/>
            <a:lstStyle/>
            <a:p>
              <a:endParaRPr lang="en-US"/>
            </a:p>
          </p:txBody>
        </p:sp>
        <p:sp>
          <p:nvSpPr>
            <p:cNvPr id="59473" name="Line 81"/>
            <p:cNvSpPr>
              <a:spLocks noChangeShapeType="1"/>
            </p:cNvSpPr>
            <p:nvPr/>
          </p:nvSpPr>
          <p:spPr bwMode="auto">
            <a:xfrm flipV="1">
              <a:off x="3872" y="2635"/>
              <a:ext cx="3" cy="8"/>
            </a:xfrm>
            <a:prstGeom prst="line">
              <a:avLst/>
            </a:prstGeom>
            <a:noFill/>
            <a:ln w="15875">
              <a:solidFill>
                <a:srgbClr val="000000"/>
              </a:solidFill>
              <a:round/>
              <a:headEnd/>
              <a:tailEnd/>
            </a:ln>
          </p:spPr>
          <p:txBody>
            <a:bodyPr/>
            <a:lstStyle/>
            <a:p>
              <a:endParaRPr lang="en-US"/>
            </a:p>
          </p:txBody>
        </p:sp>
        <p:sp>
          <p:nvSpPr>
            <p:cNvPr id="59474" name="Line 82"/>
            <p:cNvSpPr>
              <a:spLocks noChangeShapeType="1"/>
            </p:cNvSpPr>
            <p:nvPr/>
          </p:nvSpPr>
          <p:spPr bwMode="auto">
            <a:xfrm flipV="1">
              <a:off x="3885" y="2616"/>
              <a:ext cx="4" cy="6"/>
            </a:xfrm>
            <a:prstGeom prst="line">
              <a:avLst/>
            </a:prstGeom>
            <a:noFill/>
            <a:ln w="15875">
              <a:solidFill>
                <a:srgbClr val="000000"/>
              </a:solidFill>
              <a:round/>
              <a:headEnd/>
              <a:tailEnd/>
            </a:ln>
          </p:spPr>
          <p:txBody>
            <a:bodyPr/>
            <a:lstStyle/>
            <a:p>
              <a:endParaRPr lang="en-US"/>
            </a:p>
          </p:txBody>
        </p:sp>
        <p:sp>
          <p:nvSpPr>
            <p:cNvPr id="59475" name="Line 83"/>
            <p:cNvSpPr>
              <a:spLocks noChangeShapeType="1"/>
            </p:cNvSpPr>
            <p:nvPr/>
          </p:nvSpPr>
          <p:spPr bwMode="auto">
            <a:xfrm flipV="1">
              <a:off x="3889" y="2610"/>
              <a:ext cx="4" cy="6"/>
            </a:xfrm>
            <a:prstGeom prst="line">
              <a:avLst/>
            </a:prstGeom>
            <a:noFill/>
            <a:ln w="15875">
              <a:solidFill>
                <a:srgbClr val="000000"/>
              </a:solidFill>
              <a:round/>
              <a:headEnd/>
              <a:tailEnd/>
            </a:ln>
          </p:spPr>
          <p:txBody>
            <a:bodyPr/>
            <a:lstStyle/>
            <a:p>
              <a:endParaRPr lang="en-US"/>
            </a:p>
          </p:txBody>
        </p:sp>
        <p:sp>
          <p:nvSpPr>
            <p:cNvPr id="59476" name="Line 84"/>
            <p:cNvSpPr>
              <a:spLocks noChangeShapeType="1"/>
            </p:cNvSpPr>
            <p:nvPr/>
          </p:nvSpPr>
          <p:spPr bwMode="auto">
            <a:xfrm flipV="1">
              <a:off x="3901" y="2591"/>
              <a:ext cx="3" cy="6"/>
            </a:xfrm>
            <a:prstGeom prst="line">
              <a:avLst/>
            </a:prstGeom>
            <a:noFill/>
            <a:ln w="15875">
              <a:solidFill>
                <a:srgbClr val="000000"/>
              </a:solidFill>
              <a:round/>
              <a:headEnd/>
              <a:tailEnd/>
            </a:ln>
          </p:spPr>
          <p:txBody>
            <a:bodyPr/>
            <a:lstStyle/>
            <a:p>
              <a:endParaRPr lang="en-US"/>
            </a:p>
          </p:txBody>
        </p:sp>
        <p:sp>
          <p:nvSpPr>
            <p:cNvPr id="59477" name="Line 85"/>
            <p:cNvSpPr>
              <a:spLocks noChangeShapeType="1"/>
            </p:cNvSpPr>
            <p:nvPr/>
          </p:nvSpPr>
          <p:spPr bwMode="auto">
            <a:xfrm flipV="1">
              <a:off x="3904" y="2583"/>
              <a:ext cx="4" cy="8"/>
            </a:xfrm>
            <a:prstGeom prst="line">
              <a:avLst/>
            </a:prstGeom>
            <a:noFill/>
            <a:ln w="15875">
              <a:solidFill>
                <a:srgbClr val="000000"/>
              </a:solidFill>
              <a:round/>
              <a:headEnd/>
              <a:tailEnd/>
            </a:ln>
          </p:spPr>
          <p:txBody>
            <a:bodyPr/>
            <a:lstStyle/>
            <a:p>
              <a:endParaRPr lang="en-US"/>
            </a:p>
          </p:txBody>
        </p:sp>
        <p:sp>
          <p:nvSpPr>
            <p:cNvPr id="59478" name="Line 86"/>
            <p:cNvSpPr>
              <a:spLocks noChangeShapeType="1"/>
            </p:cNvSpPr>
            <p:nvPr/>
          </p:nvSpPr>
          <p:spPr bwMode="auto">
            <a:xfrm flipV="1">
              <a:off x="3918" y="2564"/>
              <a:ext cx="4" cy="6"/>
            </a:xfrm>
            <a:prstGeom prst="line">
              <a:avLst/>
            </a:prstGeom>
            <a:noFill/>
            <a:ln w="15875">
              <a:solidFill>
                <a:srgbClr val="000000"/>
              </a:solidFill>
              <a:round/>
              <a:headEnd/>
              <a:tailEnd/>
            </a:ln>
          </p:spPr>
          <p:txBody>
            <a:bodyPr/>
            <a:lstStyle/>
            <a:p>
              <a:endParaRPr lang="en-US"/>
            </a:p>
          </p:txBody>
        </p:sp>
        <p:sp>
          <p:nvSpPr>
            <p:cNvPr id="59479" name="Line 87"/>
            <p:cNvSpPr>
              <a:spLocks noChangeShapeType="1"/>
            </p:cNvSpPr>
            <p:nvPr/>
          </p:nvSpPr>
          <p:spPr bwMode="auto">
            <a:xfrm flipV="1">
              <a:off x="3922" y="2558"/>
              <a:ext cx="4" cy="6"/>
            </a:xfrm>
            <a:prstGeom prst="line">
              <a:avLst/>
            </a:prstGeom>
            <a:noFill/>
            <a:ln w="15875">
              <a:solidFill>
                <a:srgbClr val="000000"/>
              </a:solidFill>
              <a:round/>
              <a:headEnd/>
              <a:tailEnd/>
            </a:ln>
          </p:spPr>
          <p:txBody>
            <a:bodyPr/>
            <a:lstStyle/>
            <a:p>
              <a:endParaRPr lang="en-US"/>
            </a:p>
          </p:txBody>
        </p:sp>
        <p:sp>
          <p:nvSpPr>
            <p:cNvPr id="59480" name="Line 88"/>
            <p:cNvSpPr>
              <a:spLocks noChangeShapeType="1"/>
            </p:cNvSpPr>
            <p:nvPr/>
          </p:nvSpPr>
          <p:spPr bwMode="auto">
            <a:xfrm flipV="1">
              <a:off x="3935" y="2539"/>
              <a:ext cx="4" cy="6"/>
            </a:xfrm>
            <a:prstGeom prst="line">
              <a:avLst/>
            </a:prstGeom>
            <a:noFill/>
            <a:ln w="15875">
              <a:solidFill>
                <a:srgbClr val="000000"/>
              </a:solidFill>
              <a:round/>
              <a:headEnd/>
              <a:tailEnd/>
            </a:ln>
          </p:spPr>
          <p:txBody>
            <a:bodyPr/>
            <a:lstStyle/>
            <a:p>
              <a:endParaRPr lang="en-US"/>
            </a:p>
          </p:txBody>
        </p:sp>
        <p:sp>
          <p:nvSpPr>
            <p:cNvPr id="59481" name="Line 89"/>
            <p:cNvSpPr>
              <a:spLocks noChangeShapeType="1"/>
            </p:cNvSpPr>
            <p:nvPr/>
          </p:nvSpPr>
          <p:spPr bwMode="auto">
            <a:xfrm flipV="1">
              <a:off x="3939" y="2531"/>
              <a:ext cx="4" cy="8"/>
            </a:xfrm>
            <a:prstGeom prst="line">
              <a:avLst/>
            </a:prstGeom>
            <a:noFill/>
            <a:ln w="15875">
              <a:solidFill>
                <a:srgbClr val="000000"/>
              </a:solidFill>
              <a:round/>
              <a:headEnd/>
              <a:tailEnd/>
            </a:ln>
          </p:spPr>
          <p:txBody>
            <a:bodyPr/>
            <a:lstStyle/>
            <a:p>
              <a:endParaRPr lang="en-US"/>
            </a:p>
          </p:txBody>
        </p:sp>
        <p:sp>
          <p:nvSpPr>
            <p:cNvPr id="59482" name="Line 90"/>
            <p:cNvSpPr>
              <a:spLocks noChangeShapeType="1"/>
            </p:cNvSpPr>
            <p:nvPr/>
          </p:nvSpPr>
          <p:spPr bwMode="auto">
            <a:xfrm flipV="1">
              <a:off x="3951" y="2512"/>
              <a:ext cx="4" cy="6"/>
            </a:xfrm>
            <a:prstGeom prst="line">
              <a:avLst/>
            </a:prstGeom>
            <a:noFill/>
            <a:ln w="15875">
              <a:solidFill>
                <a:srgbClr val="000000"/>
              </a:solidFill>
              <a:round/>
              <a:headEnd/>
              <a:tailEnd/>
            </a:ln>
          </p:spPr>
          <p:txBody>
            <a:bodyPr/>
            <a:lstStyle/>
            <a:p>
              <a:endParaRPr lang="en-US"/>
            </a:p>
          </p:txBody>
        </p:sp>
        <p:sp>
          <p:nvSpPr>
            <p:cNvPr id="59483" name="Line 91"/>
            <p:cNvSpPr>
              <a:spLocks noChangeShapeType="1"/>
            </p:cNvSpPr>
            <p:nvPr/>
          </p:nvSpPr>
          <p:spPr bwMode="auto">
            <a:xfrm flipV="1">
              <a:off x="3955" y="2506"/>
              <a:ext cx="3" cy="6"/>
            </a:xfrm>
            <a:prstGeom prst="line">
              <a:avLst/>
            </a:prstGeom>
            <a:noFill/>
            <a:ln w="15875">
              <a:solidFill>
                <a:srgbClr val="000000"/>
              </a:solidFill>
              <a:round/>
              <a:headEnd/>
              <a:tailEnd/>
            </a:ln>
          </p:spPr>
          <p:txBody>
            <a:bodyPr/>
            <a:lstStyle/>
            <a:p>
              <a:endParaRPr lang="en-US"/>
            </a:p>
          </p:txBody>
        </p:sp>
        <p:sp>
          <p:nvSpPr>
            <p:cNvPr id="59484" name="Line 92"/>
            <p:cNvSpPr>
              <a:spLocks noChangeShapeType="1"/>
            </p:cNvSpPr>
            <p:nvPr/>
          </p:nvSpPr>
          <p:spPr bwMode="auto">
            <a:xfrm flipV="1">
              <a:off x="3966" y="2487"/>
              <a:ext cx="4" cy="6"/>
            </a:xfrm>
            <a:prstGeom prst="line">
              <a:avLst/>
            </a:prstGeom>
            <a:noFill/>
            <a:ln w="15875">
              <a:solidFill>
                <a:srgbClr val="000000"/>
              </a:solidFill>
              <a:round/>
              <a:headEnd/>
              <a:tailEnd/>
            </a:ln>
          </p:spPr>
          <p:txBody>
            <a:bodyPr/>
            <a:lstStyle/>
            <a:p>
              <a:endParaRPr lang="en-US"/>
            </a:p>
          </p:txBody>
        </p:sp>
        <p:sp>
          <p:nvSpPr>
            <p:cNvPr id="59485" name="Line 93"/>
            <p:cNvSpPr>
              <a:spLocks noChangeShapeType="1"/>
            </p:cNvSpPr>
            <p:nvPr/>
          </p:nvSpPr>
          <p:spPr bwMode="auto">
            <a:xfrm flipV="1">
              <a:off x="3970" y="2479"/>
              <a:ext cx="6" cy="8"/>
            </a:xfrm>
            <a:prstGeom prst="line">
              <a:avLst/>
            </a:prstGeom>
            <a:noFill/>
            <a:ln w="15875">
              <a:solidFill>
                <a:srgbClr val="000000"/>
              </a:solidFill>
              <a:round/>
              <a:headEnd/>
              <a:tailEnd/>
            </a:ln>
          </p:spPr>
          <p:txBody>
            <a:bodyPr/>
            <a:lstStyle/>
            <a:p>
              <a:endParaRPr lang="en-US"/>
            </a:p>
          </p:txBody>
        </p:sp>
        <p:sp>
          <p:nvSpPr>
            <p:cNvPr id="59486" name="Line 94"/>
            <p:cNvSpPr>
              <a:spLocks noChangeShapeType="1"/>
            </p:cNvSpPr>
            <p:nvPr/>
          </p:nvSpPr>
          <p:spPr bwMode="auto">
            <a:xfrm flipV="1">
              <a:off x="3983" y="2462"/>
              <a:ext cx="4" cy="6"/>
            </a:xfrm>
            <a:prstGeom prst="line">
              <a:avLst/>
            </a:prstGeom>
            <a:noFill/>
            <a:ln w="15875">
              <a:solidFill>
                <a:srgbClr val="000000"/>
              </a:solidFill>
              <a:round/>
              <a:headEnd/>
              <a:tailEnd/>
            </a:ln>
          </p:spPr>
          <p:txBody>
            <a:bodyPr/>
            <a:lstStyle/>
            <a:p>
              <a:endParaRPr lang="en-US"/>
            </a:p>
          </p:txBody>
        </p:sp>
        <p:sp>
          <p:nvSpPr>
            <p:cNvPr id="59487" name="Line 95"/>
            <p:cNvSpPr>
              <a:spLocks noChangeShapeType="1"/>
            </p:cNvSpPr>
            <p:nvPr/>
          </p:nvSpPr>
          <p:spPr bwMode="auto">
            <a:xfrm flipV="1">
              <a:off x="3987" y="2454"/>
              <a:ext cx="6" cy="8"/>
            </a:xfrm>
            <a:prstGeom prst="line">
              <a:avLst/>
            </a:prstGeom>
            <a:noFill/>
            <a:ln w="15875">
              <a:solidFill>
                <a:srgbClr val="000000"/>
              </a:solidFill>
              <a:round/>
              <a:headEnd/>
              <a:tailEnd/>
            </a:ln>
          </p:spPr>
          <p:txBody>
            <a:bodyPr/>
            <a:lstStyle/>
            <a:p>
              <a:endParaRPr lang="en-US"/>
            </a:p>
          </p:txBody>
        </p:sp>
        <p:sp>
          <p:nvSpPr>
            <p:cNvPr id="59488" name="Line 96"/>
            <p:cNvSpPr>
              <a:spLocks noChangeShapeType="1"/>
            </p:cNvSpPr>
            <p:nvPr/>
          </p:nvSpPr>
          <p:spPr bwMode="auto">
            <a:xfrm flipV="1">
              <a:off x="4001" y="2437"/>
              <a:ext cx="4" cy="4"/>
            </a:xfrm>
            <a:prstGeom prst="line">
              <a:avLst/>
            </a:prstGeom>
            <a:noFill/>
            <a:ln w="15875">
              <a:solidFill>
                <a:srgbClr val="000000"/>
              </a:solidFill>
              <a:round/>
              <a:headEnd/>
              <a:tailEnd/>
            </a:ln>
          </p:spPr>
          <p:txBody>
            <a:bodyPr/>
            <a:lstStyle/>
            <a:p>
              <a:endParaRPr lang="en-US"/>
            </a:p>
          </p:txBody>
        </p:sp>
        <p:sp>
          <p:nvSpPr>
            <p:cNvPr id="59489" name="Line 97"/>
            <p:cNvSpPr>
              <a:spLocks noChangeShapeType="1"/>
            </p:cNvSpPr>
            <p:nvPr/>
          </p:nvSpPr>
          <p:spPr bwMode="auto">
            <a:xfrm flipV="1">
              <a:off x="4005" y="2429"/>
              <a:ext cx="5" cy="8"/>
            </a:xfrm>
            <a:prstGeom prst="line">
              <a:avLst/>
            </a:prstGeom>
            <a:noFill/>
            <a:ln w="15875">
              <a:solidFill>
                <a:srgbClr val="000000"/>
              </a:solidFill>
              <a:round/>
              <a:headEnd/>
              <a:tailEnd/>
            </a:ln>
          </p:spPr>
          <p:txBody>
            <a:bodyPr/>
            <a:lstStyle/>
            <a:p>
              <a:endParaRPr lang="en-US"/>
            </a:p>
          </p:txBody>
        </p:sp>
        <p:sp>
          <p:nvSpPr>
            <p:cNvPr id="59490" name="Line 98"/>
            <p:cNvSpPr>
              <a:spLocks noChangeShapeType="1"/>
            </p:cNvSpPr>
            <p:nvPr/>
          </p:nvSpPr>
          <p:spPr bwMode="auto">
            <a:xfrm flipV="1">
              <a:off x="4020" y="2414"/>
              <a:ext cx="2" cy="2"/>
            </a:xfrm>
            <a:prstGeom prst="line">
              <a:avLst/>
            </a:prstGeom>
            <a:noFill/>
            <a:ln w="15875">
              <a:solidFill>
                <a:srgbClr val="000000"/>
              </a:solidFill>
              <a:round/>
              <a:headEnd/>
              <a:tailEnd/>
            </a:ln>
          </p:spPr>
          <p:txBody>
            <a:bodyPr/>
            <a:lstStyle/>
            <a:p>
              <a:endParaRPr lang="en-US"/>
            </a:p>
          </p:txBody>
        </p:sp>
        <p:sp>
          <p:nvSpPr>
            <p:cNvPr id="59491" name="Line 99"/>
            <p:cNvSpPr>
              <a:spLocks noChangeShapeType="1"/>
            </p:cNvSpPr>
            <p:nvPr/>
          </p:nvSpPr>
          <p:spPr bwMode="auto">
            <a:xfrm flipV="1">
              <a:off x="4022" y="2404"/>
              <a:ext cx="6" cy="10"/>
            </a:xfrm>
            <a:prstGeom prst="line">
              <a:avLst/>
            </a:prstGeom>
            <a:noFill/>
            <a:ln w="15875">
              <a:solidFill>
                <a:srgbClr val="000000"/>
              </a:solidFill>
              <a:round/>
              <a:headEnd/>
              <a:tailEnd/>
            </a:ln>
          </p:spPr>
          <p:txBody>
            <a:bodyPr/>
            <a:lstStyle/>
            <a:p>
              <a:endParaRPr lang="en-US"/>
            </a:p>
          </p:txBody>
        </p:sp>
        <p:sp>
          <p:nvSpPr>
            <p:cNvPr id="59492" name="Line 100"/>
            <p:cNvSpPr>
              <a:spLocks noChangeShapeType="1"/>
            </p:cNvSpPr>
            <p:nvPr/>
          </p:nvSpPr>
          <p:spPr bwMode="auto">
            <a:xfrm flipV="1">
              <a:off x="4036" y="2379"/>
              <a:ext cx="9" cy="11"/>
            </a:xfrm>
            <a:prstGeom prst="line">
              <a:avLst/>
            </a:prstGeom>
            <a:noFill/>
            <a:ln w="15875">
              <a:solidFill>
                <a:srgbClr val="000000"/>
              </a:solidFill>
              <a:round/>
              <a:headEnd/>
              <a:tailEnd/>
            </a:ln>
          </p:spPr>
          <p:txBody>
            <a:bodyPr/>
            <a:lstStyle/>
            <a:p>
              <a:endParaRPr lang="en-US"/>
            </a:p>
          </p:txBody>
        </p:sp>
        <p:sp>
          <p:nvSpPr>
            <p:cNvPr id="59493" name="Line 101"/>
            <p:cNvSpPr>
              <a:spLocks noChangeShapeType="1"/>
            </p:cNvSpPr>
            <p:nvPr/>
          </p:nvSpPr>
          <p:spPr bwMode="auto">
            <a:xfrm flipV="1">
              <a:off x="4055" y="2354"/>
              <a:ext cx="9" cy="11"/>
            </a:xfrm>
            <a:prstGeom prst="line">
              <a:avLst/>
            </a:prstGeom>
            <a:noFill/>
            <a:ln w="15875">
              <a:solidFill>
                <a:srgbClr val="000000"/>
              </a:solidFill>
              <a:round/>
              <a:headEnd/>
              <a:tailEnd/>
            </a:ln>
          </p:spPr>
          <p:txBody>
            <a:bodyPr/>
            <a:lstStyle/>
            <a:p>
              <a:endParaRPr lang="en-US"/>
            </a:p>
          </p:txBody>
        </p:sp>
        <p:sp>
          <p:nvSpPr>
            <p:cNvPr id="59494" name="Line 102"/>
            <p:cNvSpPr>
              <a:spLocks noChangeShapeType="1"/>
            </p:cNvSpPr>
            <p:nvPr/>
          </p:nvSpPr>
          <p:spPr bwMode="auto">
            <a:xfrm flipV="1">
              <a:off x="4074" y="2329"/>
              <a:ext cx="8" cy="13"/>
            </a:xfrm>
            <a:prstGeom prst="line">
              <a:avLst/>
            </a:prstGeom>
            <a:noFill/>
            <a:ln w="15875">
              <a:solidFill>
                <a:srgbClr val="000000"/>
              </a:solidFill>
              <a:round/>
              <a:headEnd/>
              <a:tailEnd/>
            </a:ln>
          </p:spPr>
          <p:txBody>
            <a:bodyPr/>
            <a:lstStyle/>
            <a:p>
              <a:endParaRPr lang="en-US"/>
            </a:p>
          </p:txBody>
        </p:sp>
        <p:sp>
          <p:nvSpPr>
            <p:cNvPr id="59495" name="Line 103"/>
            <p:cNvSpPr>
              <a:spLocks noChangeShapeType="1"/>
            </p:cNvSpPr>
            <p:nvPr/>
          </p:nvSpPr>
          <p:spPr bwMode="auto">
            <a:xfrm flipV="1">
              <a:off x="4093" y="2308"/>
              <a:ext cx="10" cy="9"/>
            </a:xfrm>
            <a:prstGeom prst="line">
              <a:avLst/>
            </a:prstGeom>
            <a:noFill/>
            <a:ln w="15875">
              <a:solidFill>
                <a:srgbClr val="000000"/>
              </a:solidFill>
              <a:round/>
              <a:headEnd/>
              <a:tailEnd/>
            </a:ln>
          </p:spPr>
          <p:txBody>
            <a:bodyPr/>
            <a:lstStyle/>
            <a:p>
              <a:endParaRPr lang="en-US"/>
            </a:p>
          </p:txBody>
        </p:sp>
        <p:sp>
          <p:nvSpPr>
            <p:cNvPr id="59496" name="Line 104"/>
            <p:cNvSpPr>
              <a:spLocks noChangeShapeType="1"/>
            </p:cNvSpPr>
            <p:nvPr/>
          </p:nvSpPr>
          <p:spPr bwMode="auto">
            <a:xfrm flipV="1">
              <a:off x="4103" y="2306"/>
              <a:ext cx="1" cy="2"/>
            </a:xfrm>
            <a:prstGeom prst="line">
              <a:avLst/>
            </a:prstGeom>
            <a:noFill/>
            <a:ln w="12700">
              <a:solidFill>
                <a:srgbClr val="000000"/>
              </a:solidFill>
              <a:round/>
              <a:headEnd/>
              <a:tailEnd/>
            </a:ln>
          </p:spPr>
          <p:txBody>
            <a:bodyPr/>
            <a:lstStyle/>
            <a:p>
              <a:endParaRPr lang="en-US"/>
            </a:p>
          </p:txBody>
        </p:sp>
        <p:sp>
          <p:nvSpPr>
            <p:cNvPr id="59497" name="Line 105"/>
            <p:cNvSpPr>
              <a:spLocks noChangeShapeType="1"/>
            </p:cNvSpPr>
            <p:nvPr/>
          </p:nvSpPr>
          <p:spPr bwMode="auto">
            <a:xfrm flipV="1">
              <a:off x="4115" y="2288"/>
              <a:ext cx="5" cy="8"/>
            </a:xfrm>
            <a:prstGeom prst="line">
              <a:avLst/>
            </a:prstGeom>
            <a:noFill/>
            <a:ln w="15875">
              <a:solidFill>
                <a:srgbClr val="000000"/>
              </a:solidFill>
              <a:round/>
              <a:headEnd/>
              <a:tailEnd/>
            </a:ln>
          </p:spPr>
          <p:txBody>
            <a:bodyPr/>
            <a:lstStyle/>
            <a:p>
              <a:endParaRPr lang="en-US"/>
            </a:p>
          </p:txBody>
        </p:sp>
        <p:sp>
          <p:nvSpPr>
            <p:cNvPr id="59498" name="Line 106"/>
            <p:cNvSpPr>
              <a:spLocks noChangeShapeType="1"/>
            </p:cNvSpPr>
            <p:nvPr/>
          </p:nvSpPr>
          <p:spPr bwMode="auto">
            <a:xfrm flipV="1">
              <a:off x="4120" y="2284"/>
              <a:ext cx="4" cy="4"/>
            </a:xfrm>
            <a:prstGeom prst="line">
              <a:avLst/>
            </a:prstGeom>
            <a:noFill/>
            <a:ln w="15875">
              <a:solidFill>
                <a:srgbClr val="000000"/>
              </a:solidFill>
              <a:round/>
              <a:headEnd/>
              <a:tailEnd/>
            </a:ln>
          </p:spPr>
          <p:txBody>
            <a:bodyPr/>
            <a:lstStyle/>
            <a:p>
              <a:endParaRPr lang="en-US"/>
            </a:p>
          </p:txBody>
        </p:sp>
        <p:sp>
          <p:nvSpPr>
            <p:cNvPr id="59499" name="Line 107"/>
            <p:cNvSpPr>
              <a:spLocks noChangeShapeType="1"/>
            </p:cNvSpPr>
            <p:nvPr/>
          </p:nvSpPr>
          <p:spPr bwMode="auto">
            <a:xfrm flipV="1">
              <a:off x="4134" y="2271"/>
              <a:ext cx="2" cy="2"/>
            </a:xfrm>
            <a:prstGeom prst="line">
              <a:avLst/>
            </a:prstGeom>
            <a:noFill/>
            <a:ln w="15875">
              <a:solidFill>
                <a:srgbClr val="000000"/>
              </a:solidFill>
              <a:round/>
              <a:headEnd/>
              <a:tailEnd/>
            </a:ln>
          </p:spPr>
          <p:txBody>
            <a:bodyPr/>
            <a:lstStyle/>
            <a:p>
              <a:endParaRPr lang="en-US"/>
            </a:p>
          </p:txBody>
        </p:sp>
        <p:sp>
          <p:nvSpPr>
            <p:cNvPr id="59500" name="Line 108"/>
            <p:cNvSpPr>
              <a:spLocks noChangeShapeType="1"/>
            </p:cNvSpPr>
            <p:nvPr/>
          </p:nvSpPr>
          <p:spPr bwMode="auto">
            <a:xfrm flipV="1">
              <a:off x="4136" y="2261"/>
              <a:ext cx="9" cy="10"/>
            </a:xfrm>
            <a:prstGeom prst="line">
              <a:avLst/>
            </a:prstGeom>
            <a:noFill/>
            <a:ln w="15875">
              <a:solidFill>
                <a:srgbClr val="000000"/>
              </a:solidFill>
              <a:round/>
              <a:headEnd/>
              <a:tailEnd/>
            </a:ln>
          </p:spPr>
          <p:txBody>
            <a:bodyPr/>
            <a:lstStyle/>
            <a:p>
              <a:endParaRPr lang="en-US"/>
            </a:p>
          </p:txBody>
        </p:sp>
        <p:sp>
          <p:nvSpPr>
            <p:cNvPr id="59501" name="Line 109"/>
            <p:cNvSpPr>
              <a:spLocks noChangeShapeType="1"/>
            </p:cNvSpPr>
            <p:nvPr/>
          </p:nvSpPr>
          <p:spPr bwMode="auto">
            <a:xfrm flipV="1">
              <a:off x="4157" y="2240"/>
              <a:ext cx="12" cy="12"/>
            </a:xfrm>
            <a:prstGeom prst="line">
              <a:avLst/>
            </a:prstGeom>
            <a:noFill/>
            <a:ln w="15875">
              <a:solidFill>
                <a:srgbClr val="000000"/>
              </a:solidFill>
              <a:round/>
              <a:headEnd/>
              <a:tailEnd/>
            </a:ln>
          </p:spPr>
          <p:txBody>
            <a:bodyPr/>
            <a:lstStyle/>
            <a:p>
              <a:endParaRPr lang="en-US"/>
            </a:p>
          </p:txBody>
        </p:sp>
        <p:sp>
          <p:nvSpPr>
            <p:cNvPr id="59502" name="Line 110"/>
            <p:cNvSpPr>
              <a:spLocks noChangeShapeType="1"/>
            </p:cNvSpPr>
            <p:nvPr/>
          </p:nvSpPr>
          <p:spPr bwMode="auto">
            <a:xfrm flipV="1">
              <a:off x="4180" y="2225"/>
              <a:ext cx="6" cy="5"/>
            </a:xfrm>
            <a:prstGeom prst="line">
              <a:avLst/>
            </a:prstGeom>
            <a:noFill/>
            <a:ln w="15875">
              <a:solidFill>
                <a:srgbClr val="000000"/>
              </a:solidFill>
              <a:round/>
              <a:headEnd/>
              <a:tailEnd/>
            </a:ln>
          </p:spPr>
          <p:txBody>
            <a:bodyPr/>
            <a:lstStyle/>
            <a:p>
              <a:endParaRPr lang="en-US"/>
            </a:p>
          </p:txBody>
        </p:sp>
        <p:sp>
          <p:nvSpPr>
            <p:cNvPr id="59503" name="Line 111"/>
            <p:cNvSpPr>
              <a:spLocks noChangeShapeType="1"/>
            </p:cNvSpPr>
            <p:nvPr/>
          </p:nvSpPr>
          <p:spPr bwMode="auto">
            <a:xfrm flipV="1">
              <a:off x="4186" y="2219"/>
              <a:ext cx="6" cy="6"/>
            </a:xfrm>
            <a:prstGeom prst="line">
              <a:avLst/>
            </a:prstGeom>
            <a:noFill/>
            <a:ln w="15875">
              <a:solidFill>
                <a:srgbClr val="000000"/>
              </a:solidFill>
              <a:round/>
              <a:headEnd/>
              <a:tailEnd/>
            </a:ln>
          </p:spPr>
          <p:txBody>
            <a:bodyPr/>
            <a:lstStyle/>
            <a:p>
              <a:endParaRPr lang="en-US"/>
            </a:p>
          </p:txBody>
        </p:sp>
        <p:sp>
          <p:nvSpPr>
            <p:cNvPr id="59504" name="Line 112"/>
            <p:cNvSpPr>
              <a:spLocks noChangeShapeType="1"/>
            </p:cNvSpPr>
            <p:nvPr/>
          </p:nvSpPr>
          <p:spPr bwMode="auto">
            <a:xfrm flipV="1">
              <a:off x="4203" y="2200"/>
              <a:ext cx="12" cy="9"/>
            </a:xfrm>
            <a:prstGeom prst="line">
              <a:avLst/>
            </a:prstGeom>
            <a:noFill/>
            <a:ln w="15875">
              <a:solidFill>
                <a:srgbClr val="000000"/>
              </a:solidFill>
              <a:round/>
              <a:headEnd/>
              <a:tailEnd/>
            </a:ln>
          </p:spPr>
          <p:txBody>
            <a:bodyPr/>
            <a:lstStyle/>
            <a:p>
              <a:endParaRPr lang="en-US"/>
            </a:p>
          </p:txBody>
        </p:sp>
        <p:sp>
          <p:nvSpPr>
            <p:cNvPr id="59505" name="Line 113"/>
            <p:cNvSpPr>
              <a:spLocks noChangeShapeType="1"/>
            </p:cNvSpPr>
            <p:nvPr/>
          </p:nvSpPr>
          <p:spPr bwMode="auto">
            <a:xfrm flipV="1">
              <a:off x="4228" y="2186"/>
              <a:ext cx="6" cy="6"/>
            </a:xfrm>
            <a:prstGeom prst="line">
              <a:avLst/>
            </a:prstGeom>
            <a:noFill/>
            <a:ln w="15875">
              <a:solidFill>
                <a:srgbClr val="000000"/>
              </a:solidFill>
              <a:round/>
              <a:headEnd/>
              <a:tailEnd/>
            </a:ln>
          </p:spPr>
          <p:txBody>
            <a:bodyPr/>
            <a:lstStyle/>
            <a:p>
              <a:endParaRPr lang="en-US"/>
            </a:p>
          </p:txBody>
        </p:sp>
        <p:sp>
          <p:nvSpPr>
            <p:cNvPr id="59506" name="Line 114"/>
            <p:cNvSpPr>
              <a:spLocks noChangeShapeType="1"/>
            </p:cNvSpPr>
            <p:nvPr/>
          </p:nvSpPr>
          <p:spPr bwMode="auto">
            <a:xfrm flipV="1">
              <a:off x="4234" y="2182"/>
              <a:ext cx="6" cy="4"/>
            </a:xfrm>
            <a:prstGeom prst="line">
              <a:avLst/>
            </a:prstGeom>
            <a:noFill/>
            <a:ln w="15875">
              <a:solidFill>
                <a:srgbClr val="000000"/>
              </a:solidFill>
              <a:round/>
              <a:headEnd/>
              <a:tailEnd/>
            </a:ln>
          </p:spPr>
          <p:txBody>
            <a:bodyPr/>
            <a:lstStyle/>
            <a:p>
              <a:endParaRPr lang="en-US"/>
            </a:p>
          </p:txBody>
        </p:sp>
        <p:sp>
          <p:nvSpPr>
            <p:cNvPr id="59507" name="Line 115"/>
            <p:cNvSpPr>
              <a:spLocks noChangeShapeType="1"/>
            </p:cNvSpPr>
            <p:nvPr/>
          </p:nvSpPr>
          <p:spPr bwMode="auto">
            <a:xfrm flipV="1">
              <a:off x="4253" y="2167"/>
              <a:ext cx="14" cy="7"/>
            </a:xfrm>
            <a:prstGeom prst="line">
              <a:avLst/>
            </a:prstGeom>
            <a:noFill/>
            <a:ln w="15875">
              <a:solidFill>
                <a:srgbClr val="000000"/>
              </a:solidFill>
              <a:round/>
              <a:headEnd/>
              <a:tailEnd/>
            </a:ln>
          </p:spPr>
          <p:txBody>
            <a:bodyPr/>
            <a:lstStyle/>
            <a:p>
              <a:endParaRPr lang="en-US"/>
            </a:p>
          </p:txBody>
        </p:sp>
        <p:sp>
          <p:nvSpPr>
            <p:cNvPr id="59508" name="Line 116"/>
            <p:cNvSpPr>
              <a:spLocks noChangeShapeType="1"/>
            </p:cNvSpPr>
            <p:nvPr/>
          </p:nvSpPr>
          <p:spPr bwMode="auto">
            <a:xfrm>
              <a:off x="4267" y="2167"/>
              <a:ext cx="1" cy="1"/>
            </a:xfrm>
            <a:prstGeom prst="line">
              <a:avLst/>
            </a:prstGeom>
            <a:noFill/>
            <a:ln w="12700">
              <a:solidFill>
                <a:srgbClr val="000000"/>
              </a:solidFill>
              <a:round/>
              <a:headEnd/>
              <a:tailEnd/>
            </a:ln>
          </p:spPr>
          <p:txBody>
            <a:bodyPr/>
            <a:lstStyle/>
            <a:p>
              <a:endParaRPr lang="en-US"/>
            </a:p>
          </p:txBody>
        </p:sp>
        <p:sp>
          <p:nvSpPr>
            <p:cNvPr id="59509" name="Line 117"/>
            <p:cNvSpPr>
              <a:spLocks noChangeShapeType="1"/>
            </p:cNvSpPr>
            <p:nvPr/>
          </p:nvSpPr>
          <p:spPr bwMode="auto">
            <a:xfrm flipV="1">
              <a:off x="4280" y="2157"/>
              <a:ext cx="4" cy="2"/>
            </a:xfrm>
            <a:prstGeom prst="line">
              <a:avLst/>
            </a:prstGeom>
            <a:noFill/>
            <a:ln w="15875">
              <a:solidFill>
                <a:srgbClr val="000000"/>
              </a:solidFill>
              <a:round/>
              <a:headEnd/>
              <a:tailEnd/>
            </a:ln>
          </p:spPr>
          <p:txBody>
            <a:bodyPr/>
            <a:lstStyle/>
            <a:p>
              <a:endParaRPr lang="en-US"/>
            </a:p>
          </p:txBody>
        </p:sp>
        <p:sp>
          <p:nvSpPr>
            <p:cNvPr id="59510" name="Line 118"/>
            <p:cNvSpPr>
              <a:spLocks noChangeShapeType="1"/>
            </p:cNvSpPr>
            <p:nvPr/>
          </p:nvSpPr>
          <p:spPr bwMode="auto">
            <a:xfrm flipV="1">
              <a:off x="4284" y="2151"/>
              <a:ext cx="10" cy="6"/>
            </a:xfrm>
            <a:prstGeom prst="line">
              <a:avLst/>
            </a:prstGeom>
            <a:noFill/>
            <a:ln w="15875">
              <a:solidFill>
                <a:srgbClr val="000000"/>
              </a:solidFill>
              <a:round/>
              <a:headEnd/>
              <a:tailEnd/>
            </a:ln>
          </p:spPr>
          <p:txBody>
            <a:bodyPr/>
            <a:lstStyle/>
            <a:p>
              <a:endParaRPr lang="en-US"/>
            </a:p>
          </p:txBody>
        </p:sp>
        <p:sp>
          <p:nvSpPr>
            <p:cNvPr id="59511" name="Line 119"/>
            <p:cNvSpPr>
              <a:spLocks noChangeShapeType="1"/>
            </p:cNvSpPr>
            <p:nvPr/>
          </p:nvSpPr>
          <p:spPr bwMode="auto">
            <a:xfrm flipV="1">
              <a:off x="4307" y="2140"/>
              <a:ext cx="10" cy="4"/>
            </a:xfrm>
            <a:prstGeom prst="line">
              <a:avLst/>
            </a:prstGeom>
            <a:noFill/>
            <a:ln w="15875">
              <a:solidFill>
                <a:srgbClr val="000000"/>
              </a:solidFill>
              <a:round/>
              <a:headEnd/>
              <a:tailEnd/>
            </a:ln>
          </p:spPr>
          <p:txBody>
            <a:bodyPr/>
            <a:lstStyle/>
            <a:p>
              <a:endParaRPr lang="en-US"/>
            </a:p>
          </p:txBody>
        </p:sp>
        <p:sp>
          <p:nvSpPr>
            <p:cNvPr id="59512" name="Line 120"/>
            <p:cNvSpPr>
              <a:spLocks noChangeShapeType="1"/>
            </p:cNvSpPr>
            <p:nvPr/>
          </p:nvSpPr>
          <p:spPr bwMode="auto">
            <a:xfrm flipV="1">
              <a:off x="4317" y="2138"/>
              <a:ext cx="4" cy="2"/>
            </a:xfrm>
            <a:prstGeom prst="line">
              <a:avLst/>
            </a:prstGeom>
            <a:noFill/>
            <a:ln w="15875">
              <a:solidFill>
                <a:srgbClr val="000000"/>
              </a:solidFill>
              <a:round/>
              <a:headEnd/>
              <a:tailEnd/>
            </a:ln>
          </p:spPr>
          <p:txBody>
            <a:bodyPr/>
            <a:lstStyle/>
            <a:p>
              <a:endParaRPr lang="en-US"/>
            </a:p>
          </p:txBody>
        </p:sp>
        <p:sp>
          <p:nvSpPr>
            <p:cNvPr id="59513" name="Line 121"/>
            <p:cNvSpPr>
              <a:spLocks noChangeShapeType="1"/>
            </p:cNvSpPr>
            <p:nvPr/>
          </p:nvSpPr>
          <p:spPr bwMode="auto">
            <a:xfrm flipV="1">
              <a:off x="4336" y="2126"/>
              <a:ext cx="14" cy="8"/>
            </a:xfrm>
            <a:prstGeom prst="line">
              <a:avLst/>
            </a:prstGeom>
            <a:noFill/>
            <a:ln w="15875">
              <a:solidFill>
                <a:srgbClr val="000000"/>
              </a:solidFill>
              <a:round/>
              <a:headEnd/>
              <a:tailEnd/>
            </a:ln>
          </p:spPr>
          <p:txBody>
            <a:bodyPr/>
            <a:lstStyle/>
            <a:p>
              <a:endParaRPr lang="en-US"/>
            </a:p>
          </p:txBody>
        </p:sp>
        <p:sp>
          <p:nvSpPr>
            <p:cNvPr id="59514" name="Line 122"/>
            <p:cNvSpPr>
              <a:spLocks noChangeShapeType="1"/>
            </p:cNvSpPr>
            <p:nvPr/>
          </p:nvSpPr>
          <p:spPr bwMode="auto">
            <a:xfrm>
              <a:off x="4365" y="2120"/>
              <a:ext cx="2" cy="1"/>
            </a:xfrm>
            <a:prstGeom prst="line">
              <a:avLst/>
            </a:prstGeom>
            <a:noFill/>
            <a:ln w="12700">
              <a:solidFill>
                <a:srgbClr val="000000"/>
              </a:solidFill>
              <a:round/>
              <a:headEnd/>
              <a:tailEnd/>
            </a:ln>
          </p:spPr>
          <p:txBody>
            <a:bodyPr/>
            <a:lstStyle/>
            <a:p>
              <a:endParaRPr lang="en-US"/>
            </a:p>
          </p:txBody>
        </p:sp>
        <p:sp>
          <p:nvSpPr>
            <p:cNvPr id="59515" name="Line 123"/>
            <p:cNvSpPr>
              <a:spLocks noChangeShapeType="1"/>
            </p:cNvSpPr>
            <p:nvPr/>
          </p:nvSpPr>
          <p:spPr bwMode="auto">
            <a:xfrm flipV="1">
              <a:off x="4367" y="2117"/>
              <a:ext cx="12" cy="3"/>
            </a:xfrm>
            <a:prstGeom prst="line">
              <a:avLst/>
            </a:prstGeom>
            <a:noFill/>
            <a:ln w="15875">
              <a:solidFill>
                <a:srgbClr val="000000"/>
              </a:solidFill>
              <a:round/>
              <a:headEnd/>
              <a:tailEnd/>
            </a:ln>
          </p:spPr>
          <p:txBody>
            <a:bodyPr/>
            <a:lstStyle/>
            <a:p>
              <a:endParaRPr lang="en-US"/>
            </a:p>
          </p:txBody>
        </p:sp>
        <p:sp>
          <p:nvSpPr>
            <p:cNvPr id="59516" name="Line 124"/>
            <p:cNvSpPr>
              <a:spLocks noChangeShapeType="1"/>
            </p:cNvSpPr>
            <p:nvPr/>
          </p:nvSpPr>
          <p:spPr bwMode="auto">
            <a:xfrm flipV="1">
              <a:off x="4394" y="2107"/>
              <a:ext cx="6" cy="4"/>
            </a:xfrm>
            <a:prstGeom prst="line">
              <a:avLst/>
            </a:prstGeom>
            <a:noFill/>
            <a:ln w="15875">
              <a:solidFill>
                <a:srgbClr val="000000"/>
              </a:solidFill>
              <a:round/>
              <a:headEnd/>
              <a:tailEnd/>
            </a:ln>
          </p:spPr>
          <p:txBody>
            <a:bodyPr/>
            <a:lstStyle/>
            <a:p>
              <a:endParaRPr lang="en-US"/>
            </a:p>
          </p:txBody>
        </p:sp>
        <p:sp>
          <p:nvSpPr>
            <p:cNvPr id="59517" name="Line 125"/>
            <p:cNvSpPr>
              <a:spLocks noChangeShapeType="1"/>
            </p:cNvSpPr>
            <p:nvPr/>
          </p:nvSpPr>
          <p:spPr bwMode="auto">
            <a:xfrm flipV="1">
              <a:off x="4400" y="2105"/>
              <a:ext cx="8" cy="2"/>
            </a:xfrm>
            <a:prstGeom prst="line">
              <a:avLst/>
            </a:prstGeom>
            <a:noFill/>
            <a:ln w="12700">
              <a:solidFill>
                <a:srgbClr val="000000"/>
              </a:solidFill>
              <a:round/>
              <a:headEnd/>
              <a:tailEnd/>
            </a:ln>
          </p:spPr>
          <p:txBody>
            <a:bodyPr/>
            <a:lstStyle/>
            <a:p>
              <a:endParaRPr lang="en-US"/>
            </a:p>
          </p:txBody>
        </p:sp>
        <p:sp>
          <p:nvSpPr>
            <p:cNvPr id="59518" name="Line 126"/>
            <p:cNvSpPr>
              <a:spLocks noChangeShapeType="1"/>
            </p:cNvSpPr>
            <p:nvPr/>
          </p:nvSpPr>
          <p:spPr bwMode="auto">
            <a:xfrm flipV="1">
              <a:off x="4423" y="2097"/>
              <a:ext cx="10" cy="4"/>
            </a:xfrm>
            <a:prstGeom prst="line">
              <a:avLst/>
            </a:prstGeom>
            <a:noFill/>
            <a:ln w="15875">
              <a:solidFill>
                <a:srgbClr val="000000"/>
              </a:solidFill>
              <a:round/>
              <a:headEnd/>
              <a:tailEnd/>
            </a:ln>
          </p:spPr>
          <p:txBody>
            <a:bodyPr/>
            <a:lstStyle/>
            <a:p>
              <a:endParaRPr lang="en-US"/>
            </a:p>
          </p:txBody>
        </p:sp>
        <p:sp>
          <p:nvSpPr>
            <p:cNvPr id="59519" name="Line 127"/>
            <p:cNvSpPr>
              <a:spLocks noChangeShapeType="1"/>
            </p:cNvSpPr>
            <p:nvPr/>
          </p:nvSpPr>
          <p:spPr bwMode="auto">
            <a:xfrm flipV="1">
              <a:off x="4433" y="2095"/>
              <a:ext cx="4" cy="2"/>
            </a:xfrm>
            <a:prstGeom prst="line">
              <a:avLst/>
            </a:prstGeom>
            <a:noFill/>
            <a:ln w="15875">
              <a:solidFill>
                <a:srgbClr val="000000"/>
              </a:solidFill>
              <a:round/>
              <a:headEnd/>
              <a:tailEnd/>
            </a:ln>
          </p:spPr>
          <p:txBody>
            <a:bodyPr/>
            <a:lstStyle/>
            <a:p>
              <a:endParaRPr lang="en-US"/>
            </a:p>
          </p:txBody>
        </p:sp>
        <p:sp>
          <p:nvSpPr>
            <p:cNvPr id="59520" name="Line 128"/>
            <p:cNvSpPr>
              <a:spLocks noChangeShapeType="1"/>
            </p:cNvSpPr>
            <p:nvPr/>
          </p:nvSpPr>
          <p:spPr bwMode="auto">
            <a:xfrm flipV="1">
              <a:off x="4452" y="2092"/>
              <a:ext cx="14" cy="1"/>
            </a:xfrm>
            <a:prstGeom prst="line">
              <a:avLst/>
            </a:prstGeom>
            <a:noFill/>
            <a:ln w="12700">
              <a:solidFill>
                <a:srgbClr val="000000"/>
              </a:solidFill>
              <a:round/>
              <a:headEnd/>
              <a:tailEnd/>
            </a:ln>
          </p:spPr>
          <p:txBody>
            <a:bodyPr/>
            <a:lstStyle/>
            <a:p>
              <a:endParaRPr lang="en-US"/>
            </a:p>
          </p:txBody>
        </p:sp>
        <p:sp>
          <p:nvSpPr>
            <p:cNvPr id="59521" name="Line 129"/>
            <p:cNvSpPr>
              <a:spLocks noChangeShapeType="1"/>
            </p:cNvSpPr>
            <p:nvPr/>
          </p:nvSpPr>
          <p:spPr bwMode="auto">
            <a:xfrm>
              <a:off x="4466" y="2092"/>
              <a:ext cx="2" cy="1"/>
            </a:xfrm>
            <a:prstGeom prst="line">
              <a:avLst/>
            </a:prstGeom>
            <a:noFill/>
            <a:ln w="12700">
              <a:solidFill>
                <a:srgbClr val="000000"/>
              </a:solidFill>
              <a:round/>
              <a:headEnd/>
              <a:tailEnd/>
            </a:ln>
          </p:spPr>
          <p:txBody>
            <a:bodyPr/>
            <a:lstStyle/>
            <a:p>
              <a:endParaRPr lang="en-US"/>
            </a:p>
          </p:txBody>
        </p:sp>
        <p:sp>
          <p:nvSpPr>
            <p:cNvPr id="59522" name="Line 130"/>
            <p:cNvSpPr>
              <a:spLocks noChangeShapeType="1"/>
            </p:cNvSpPr>
            <p:nvPr/>
          </p:nvSpPr>
          <p:spPr bwMode="auto">
            <a:xfrm flipV="1">
              <a:off x="4483" y="2084"/>
              <a:ext cx="15" cy="4"/>
            </a:xfrm>
            <a:prstGeom prst="line">
              <a:avLst/>
            </a:prstGeom>
            <a:noFill/>
            <a:ln w="12700">
              <a:solidFill>
                <a:srgbClr val="000000"/>
              </a:solidFill>
              <a:round/>
              <a:headEnd/>
              <a:tailEnd/>
            </a:ln>
          </p:spPr>
          <p:txBody>
            <a:bodyPr/>
            <a:lstStyle/>
            <a:p>
              <a:endParaRPr lang="en-US"/>
            </a:p>
          </p:txBody>
        </p:sp>
        <p:sp>
          <p:nvSpPr>
            <p:cNvPr id="59523" name="Line 131"/>
            <p:cNvSpPr>
              <a:spLocks noChangeShapeType="1"/>
            </p:cNvSpPr>
            <p:nvPr/>
          </p:nvSpPr>
          <p:spPr bwMode="auto">
            <a:xfrm>
              <a:off x="4514" y="2082"/>
              <a:ext cx="2" cy="1"/>
            </a:xfrm>
            <a:prstGeom prst="line">
              <a:avLst/>
            </a:prstGeom>
            <a:noFill/>
            <a:ln w="12700">
              <a:solidFill>
                <a:srgbClr val="000000"/>
              </a:solidFill>
              <a:round/>
              <a:headEnd/>
              <a:tailEnd/>
            </a:ln>
          </p:spPr>
          <p:txBody>
            <a:bodyPr/>
            <a:lstStyle/>
            <a:p>
              <a:endParaRPr lang="en-US"/>
            </a:p>
          </p:txBody>
        </p:sp>
        <p:sp>
          <p:nvSpPr>
            <p:cNvPr id="59524" name="Line 132"/>
            <p:cNvSpPr>
              <a:spLocks noChangeShapeType="1"/>
            </p:cNvSpPr>
            <p:nvPr/>
          </p:nvSpPr>
          <p:spPr bwMode="auto">
            <a:xfrm flipV="1">
              <a:off x="4516" y="2080"/>
              <a:ext cx="13" cy="2"/>
            </a:xfrm>
            <a:prstGeom prst="line">
              <a:avLst/>
            </a:prstGeom>
            <a:noFill/>
            <a:ln w="12700">
              <a:solidFill>
                <a:srgbClr val="000000"/>
              </a:solidFill>
              <a:round/>
              <a:headEnd/>
              <a:tailEnd/>
            </a:ln>
          </p:spPr>
          <p:txBody>
            <a:bodyPr/>
            <a:lstStyle/>
            <a:p>
              <a:endParaRPr lang="en-US"/>
            </a:p>
          </p:txBody>
        </p:sp>
        <p:sp>
          <p:nvSpPr>
            <p:cNvPr id="59525" name="Line 133"/>
            <p:cNvSpPr>
              <a:spLocks noChangeShapeType="1"/>
            </p:cNvSpPr>
            <p:nvPr/>
          </p:nvSpPr>
          <p:spPr bwMode="auto">
            <a:xfrm>
              <a:off x="4543" y="2076"/>
              <a:ext cx="4" cy="1"/>
            </a:xfrm>
            <a:prstGeom prst="line">
              <a:avLst/>
            </a:prstGeom>
            <a:noFill/>
            <a:ln w="12700">
              <a:solidFill>
                <a:srgbClr val="000000"/>
              </a:solidFill>
              <a:round/>
              <a:headEnd/>
              <a:tailEnd/>
            </a:ln>
          </p:spPr>
          <p:txBody>
            <a:bodyPr/>
            <a:lstStyle/>
            <a:p>
              <a:endParaRPr lang="en-US"/>
            </a:p>
          </p:txBody>
        </p:sp>
        <p:sp>
          <p:nvSpPr>
            <p:cNvPr id="59526" name="Line 134"/>
            <p:cNvSpPr>
              <a:spLocks noChangeShapeType="1"/>
            </p:cNvSpPr>
            <p:nvPr/>
          </p:nvSpPr>
          <p:spPr bwMode="auto">
            <a:xfrm flipV="1">
              <a:off x="4547" y="2074"/>
              <a:ext cx="11" cy="2"/>
            </a:xfrm>
            <a:prstGeom prst="line">
              <a:avLst/>
            </a:prstGeom>
            <a:noFill/>
            <a:ln w="12700">
              <a:solidFill>
                <a:srgbClr val="000000"/>
              </a:solidFill>
              <a:round/>
              <a:headEnd/>
              <a:tailEnd/>
            </a:ln>
          </p:spPr>
          <p:txBody>
            <a:bodyPr/>
            <a:lstStyle/>
            <a:p>
              <a:endParaRPr lang="en-US"/>
            </a:p>
          </p:txBody>
        </p:sp>
        <p:sp>
          <p:nvSpPr>
            <p:cNvPr id="59527" name="Line 135"/>
            <p:cNvSpPr>
              <a:spLocks noChangeShapeType="1"/>
            </p:cNvSpPr>
            <p:nvPr/>
          </p:nvSpPr>
          <p:spPr bwMode="auto">
            <a:xfrm>
              <a:off x="4574" y="2070"/>
              <a:ext cx="7" cy="1"/>
            </a:xfrm>
            <a:prstGeom prst="line">
              <a:avLst/>
            </a:prstGeom>
            <a:noFill/>
            <a:ln w="12700">
              <a:solidFill>
                <a:srgbClr val="000000"/>
              </a:solidFill>
              <a:round/>
              <a:headEnd/>
              <a:tailEnd/>
            </a:ln>
          </p:spPr>
          <p:txBody>
            <a:bodyPr/>
            <a:lstStyle/>
            <a:p>
              <a:endParaRPr lang="en-US"/>
            </a:p>
          </p:txBody>
        </p:sp>
        <p:sp>
          <p:nvSpPr>
            <p:cNvPr id="59528" name="Line 136"/>
            <p:cNvSpPr>
              <a:spLocks noChangeShapeType="1"/>
            </p:cNvSpPr>
            <p:nvPr/>
          </p:nvSpPr>
          <p:spPr bwMode="auto">
            <a:xfrm flipV="1">
              <a:off x="4581" y="2068"/>
              <a:ext cx="8" cy="2"/>
            </a:xfrm>
            <a:prstGeom prst="line">
              <a:avLst/>
            </a:prstGeom>
            <a:noFill/>
            <a:ln w="12700">
              <a:solidFill>
                <a:srgbClr val="000000"/>
              </a:solidFill>
              <a:round/>
              <a:headEnd/>
              <a:tailEnd/>
            </a:ln>
          </p:spPr>
          <p:txBody>
            <a:bodyPr/>
            <a:lstStyle/>
            <a:p>
              <a:endParaRPr lang="en-US"/>
            </a:p>
          </p:txBody>
        </p:sp>
        <p:sp>
          <p:nvSpPr>
            <p:cNvPr id="59529" name="Line 137"/>
            <p:cNvSpPr>
              <a:spLocks noChangeShapeType="1"/>
            </p:cNvSpPr>
            <p:nvPr/>
          </p:nvSpPr>
          <p:spPr bwMode="auto">
            <a:xfrm flipV="1">
              <a:off x="4604" y="2066"/>
              <a:ext cx="10" cy="2"/>
            </a:xfrm>
            <a:prstGeom prst="line">
              <a:avLst/>
            </a:prstGeom>
            <a:noFill/>
            <a:ln w="12700">
              <a:solidFill>
                <a:srgbClr val="000000"/>
              </a:solidFill>
              <a:round/>
              <a:headEnd/>
              <a:tailEnd/>
            </a:ln>
          </p:spPr>
          <p:txBody>
            <a:bodyPr/>
            <a:lstStyle/>
            <a:p>
              <a:endParaRPr lang="en-US"/>
            </a:p>
          </p:txBody>
        </p:sp>
        <p:sp>
          <p:nvSpPr>
            <p:cNvPr id="59530" name="Line 138"/>
            <p:cNvSpPr>
              <a:spLocks noChangeShapeType="1"/>
            </p:cNvSpPr>
            <p:nvPr/>
          </p:nvSpPr>
          <p:spPr bwMode="auto">
            <a:xfrm>
              <a:off x="4614" y="2066"/>
              <a:ext cx="6" cy="1"/>
            </a:xfrm>
            <a:prstGeom prst="line">
              <a:avLst/>
            </a:prstGeom>
            <a:noFill/>
            <a:ln w="12700">
              <a:solidFill>
                <a:srgbClr val="000000"/>
              </a:solidFill>
              <a:round/>
              <a:headEnd/>
              <a:tailEnd/>
            </a:ln>
          </p:spPr>
          <p:txBody>
            <a:bodyPr/>
            <a:lstStyle/>
            <a:p>
              <a:endParaRPr lang="en-US"/>
            </a:p>
          </p:txBody>
        </p:sp>
        <p:sp>
          <p:nvSpPr>
            <p:cNvPr id="59531" name="Line 139"/>
            <p:cNvSpPr>
              <a:spLocks noChangeShapeType="1"/>
            </p:cNvSpPr>
            <p:nvPr/>
          </p:nvSpPr>
          <p:spPr bwMode="auto">
            <a:xfrm>
              <a:off x="4635" y="2065"/>
              <a:ext cx="12" cy="1"/>
            </a:xfrm>
            <a:prstGeom prst="line">
              <a:avLst/>
            </a:prstGeom>
            <a:noFill/>
            <a:ln w="12700">
              <a:solidFill>
                <a:srgbClr val="000000"/>
              </a:solidFill>
              <a:round/>
              <a:headEnd/>
              <a:tailEnd/>
            </a:ln>
          </p:spPr>
          <p:txBody>
            <a:bodyPr/>
            <a:lstStyle/>
            <a:p>
              <a:endParaRPr lang="en-US"/>
            </a:p>
          </p:txBody>
        </p:sp>
        <p:sp>
          <p:nvSpPr>
            <p:cNvPr id="59532" name="Line 140"/>
            <p:cNvSpPr>
              <a:spLocks noChangeShapeType="1"/>
            </p:cNvSpPr>
            <p:nvPr/>
          </p:nvSpPr>
          <p:spPr bwMode="auto">
            <a:xfrm>
              <a:off x="4647" y="2065"/>
              <a:ext cx="4" cy="1"/>
            </a:xfrm>
            <a:prstGeom prst="line">
              <a:avLst/>
            </a:prstGeom>
            <a:noFill/>
            <a:ln w="12700">
              <a:solidFill>
                <a:srgbClr val="000000"/>
              </a:solidFill>
              <a:round/>
              <a:headEnd/>
              <a:tailEnd/>
            </a:ln>
          </p:spPr>
          <p:txBody>
            <a:bodyPr/>
            <a:lstStyle/>
            <a:p>
              <a:endParaRPr lang="en-US"/>
            </a:p>
          </p:txBody>
        </p:sp>
        <p:sp>
          <p:nvSpPr>
            <p:cNvPr id="59533" name="Line 141"/>
            <p:cNvSpPr>
              <a:spLocks noChangeShapeType="1"/>
            </p:cNvSpPr>
            <p:nvPr/>
          </p:nvSpPr>
          <p:spPr bwMode="auto">
            <a:xfrm>
              <a:off x="4666" y="2061"/>
              <a:ext cx="16" cy="1"/>
            </a:xfrm>
            <a:prstGeom prst="line">
              <a:avLst/>
            </a:prstGeom>
            <a:noFill/>
            <a:ln w="12700">
              <a:solidFill>
                <a:srgbClr val="000000"/>
              </a:solidFill>
              <a:round/>
              <a:headEnd/>
              <a:tailEnd/>
            </a:ln>
          </p:spPr>
          <p:txBody>
            <a:bodyPr/>
            <a:lstStyle/>
            <a:p>
              <a:endParaRPr lang="en-US"/>
            </a:p>
          </p:txBody>
        </p:sp>
        <p:sp>
          <p:nvSpPr>
            <p:cNvPr id="59534" name="Line 142"/>
            <p:cNvSpPr>
              <a:spLocks noChangeShapeType="1"/>
            </p:cNvSpPr>
            <p:nvPr/>
          </p:nvSpPr>
          <p:spPr bwMode="auto">
            <a:xfrm>
              <a:off x="4697" y="2059"/>
              <a:ext cx="1" cy="1"/>
            </a:xfrm>
            <a:prstGeom prst="line">
              <a:avLst/>
            </a:prstGeom>
            <a:noFill/>
            <a:ln w="12700">
              <a:solidFill>
                <a:srgbClr val="000000"/>
              </a:solidFill>
              <a:round/>
              <a:headEnd/>
              <a:tailEnd/>
            </a:ln>
          </p:spPr>
          <p:txBody>
            <a:bodyPr/>
            <a:lstStyle/>
            <a:p>
              <a:endParaRPr lang="en-US"/>
            </a:p>
          </p:txBody>
        </p:sp>
        <p:sp>
          <p:nvSpPr>
            <p:cNvPr id="59535" name="Line 143"/>
            <p:cNvSpPr>
              <a:spLocks noChangeShapeType="1"/>
            </p:cNvSpPr>
            <p:nvPr/>
          </p:nvSpPr>
          <p:spPr bwMode="auto">
            <a:xfrm flipV="1">
              <a:off x="4697" y="2057"/>
              <a:ext cx="15" cy="2"/>
            </a:xfrm>
            <a:prstGeom prst="line">
              <a:avLst/>
            </a:prstGeom>
            <a:noFill/>
            <a:ln w="12700">
              <a:solidFill>
                <a:srgbClr val="000000"/>
              </a:solidFill>
              <a:round/>
              <a:headEnd/>
              <a:tailEnd/>
            </a:ln>
          </p:spPr>
          <p:txBody>
            <a:bodyPr/>
            <a:lstStyle/>
            <a:p>
              <a:endParaRPr lang="en-US"/>
            </a:p>
          </p:txBody>
        </p:sp>
        <p:sp>
          <p:nvSpPr>
            <p:cNvPr id="59536" name="Line 144"/>
            <p:cNvSpPr>
              <a:spLocks noChangeShapeType="1"/>
            </p:cNvSpPr>
            <p:nvPr/>
          </p:nvSpPr>
          <p:spPr bwMode="auto">
            <a:xfrm>
              <a:off x="4728" y="2057"/>
              <a:ext cx="1" cy="1"/>
            </a:xfrm>
            <a:prstGeom prst="line">
              <a:avLst/>
            </a:prstGeom>
            <a:noFill/>
            <a:ln w="12700">
              <a:solidFill>
                <a:srgbClr val="000000"/>
              </a:solidFill>
              <a:round/>
              <a:headEnd/>
              <a:tailEnd/>
            </a:ln>
          </p:spPr>
          <p:txBody>
            <a:bodyPr/>
            <a:lstStyle/>
            <a:p>
              <a:endParaRPr lang="en-US"/>
            </a:p>
          </p:txBody>
        </p:sp>
        <p:sp>
          <p:nvSpPr>
            <p:cNvPr id="59537" name="Line 145"/>
            <p:cNvSpPr>
              <a:spLocks noChangeShapeType="1"/>
            </p:cNvSpPr>
            <p:nvPr/>
          </p:nvSpPr>
          <p:spPr bwMode="auto">
            <a:xfrm flipV="1">
              <a:off x="4728" y="2055"/>
              <a:ext cx="15" cy="2"/>
            </a:xfrm>
            <a:prstGeom prst="line">
              <a:avLst/>
            </a:prstGeom>
            <a:noFill/>
            <a:ln w="12700">
              <a:solidFill>
                <a:srgbClr val="000000"/>
              </a:solidFill>
              <a:round/>
              <a:headEnd/>
              <a:tailEnd/>
            </a:ln>
          </p:spPr>
          <p:txBody>
            <a:bodyPr/>
            <a:lstStyle/>
            <a:p>
              <a:endParaRPr lang="en-US"/>
            </a:p>
          </p:txBody>
        </p:sp>
        <p:sp>
          <p:nvSpPr>
            <p:cNvPr id="59538" name="Line 146"/>
            <p:cNvSpPr>
              <a:spLocks noChangeShapeType="1"/>
            </p:cNvSpPr>
            <p:nvPr/>
          </p:nvSpPr>
          <p:spPr bwMode="auto">
            <a:xfrm>
              <a:off x="4759" y="2055"/>
              <a:ext cx="5" cy="1"/>
            </a:xfrm>
            <a:prstGeom prst="line">
              <a:avLst/>
            </a:prstGeom>
            <a:noFill/>
            <a:ln w="12700">
              <a:solidFill>
                <a:srgbClr val="000000"/>
              </a:solidFill>
              <a:round/>
              <a:headEnd/>
              <a:tailEnd/>
            </a:ln>
          </p:spPr>
          <p:txBody>
            <a:bodyPr/>
            <a:lstStyle/>
            <a:p>
              <a:endParaRPr lang="en-US"/>
            </a:p>
          </p:txBody>
        </p:sp>
        <p:sp>
          <p:nvSpPr>
            <p:cNvPr id="59539" name="Line 147"/>
            <p:cNvSpPr>
              <a:spLocks noChangeShapeType="1"/>
            </p:cNvSpPr>
            <p:nvPr/>
          </p:nvSpPr>
          <p:spPr bwMode="auto">
            <a:xfrm flipV="1">
              <a:off x="4764" y="2053"/>
              <a:ext cx="10" cy="2"/>
            </a:xfrm>
            <a:prstGeom prst="line">
              <a:avLst/>
            </a:prstGeom>
            <a:noFill/>
            <a:ln w="12700">
              <a:solidFill>
                <a:srgbClr val="000000"/>
              </a:solidFill>
              <a:round/>
              <a:headEnd/>
              <a:tailEnd/>
            </a:ln>
          </p:spPr>
          <p:txBody>
            <a:bodyPr/>
            <a:lstStyle/>
            <a:p>
              <a:endParaRPr lang="en-US"/>
            </a:p>
          </p:txBody>
        </p:sp>
        <p:sp>
          <p:nvSpPr>
            <p:cNvPr id="59540" name="Line 148"/>
            <p:cNvSpPr>
              <a:spLocks noChangeShapeType="1"/>
            </p:cNvSpPr>
            <p:nvPr/>
          </p:nvSpPr>
          <p:spPr bwMode="auto">
            <a:xfrm>
              <a:off x="4788" y="2053"/>
              <a:ext cx="7" cy="1"/>
            </a:xfrm>
            <a:prstGeom prst="line">
              <a:avLst/>
            </a:prstGeom>
            <a:noFill/>
            <a:ln w="12700">
              <a:solidFill>
                <a:srgbClr val="000000"/>
              </a:solidFill>
              <a:round/>
              <a:headEnd/>
              <a:tailEnd/>
            </a:ln>
          </p:spPr>
          <p:txBody>
            <a:bodyPr/>
            <a:lstStyle/>
            <a:p>
              <a:endParaRPr lang="en-US"/>
            </a:p>
          </p:txBody>
        </p:sp>
        <p:sp>
          <p:nvSpPr>
            <p:cNvPr id="59541" name="Line 149"/>
            <p:cNvSpPr>
              <a:spLocks noChangeShapeType="1"/>
            </p:cNvSpPr>
            <p:nvPr/>
          </p:nvSpPr>
          <p:spPr bwMode="auto">
            <a:xfrm>
              <a:off x="4795" y="2053"/>
              <a:ext cx="8" cy="1"/>
            </a:xfrm>
            <a:prstGeom prst="line">
              <a:avLst/>
            </a:prstGeom>
            <a:noFill/>
            <a:ln w="12700">
              <a:solidFill>
                <a:srgbClr val="000000"/>
              </a:solidFill>
              <a:round/>
              <a:headEnd/>
              <a:tailEnd/>
            </a:ln>
          </p:spPr>
          <p:txBody>
            <a:bodyPr/>
            <a:lstStyle/>
            <a:p>
              <a:endParaRPr lang="en-US"/>
            </a:p>
          </p:txBody>
        </p:sp>
        <p:sp>
          <p:nvSpPr>
            <p:cNvPr id="59542" name="Line 150"/>
            <p:cNvSpPr>
              <a:spLocks noChangeShapeType="1"/>
            </p:cNvSpPr>
            <p:nvPr/>
          </p:nvSpPr>
          <p:spPr bwMode="auto">
            <a:xfrm>
              <a:off x="4818" y="2051"/>
              <a:ext cx="10" cy="1"/>
            </a:xfrm>
            <a:prstGeom prst="line">
              <a:avLst/>
            </a:prstGeom>
            <a:noFill/>
            <a:ln w="12700">
              <a:solidFill>
                <a:srgbClr val="000000"/>
              </a:solidFill>
              <a:round/>
              <a:headEnd/>
              <a:tailEnd/>
            </a:ln>
          </p:spPr>
          <p:txBody>
            <a:bodyPr/>
            <a:lstStyle/>
            <a:p>
              <a:endParaRPr lang="en-US"/>
            </a:p>
          </p:txBody>
        </p:sp>
        <p:sp>
          <p:nvSpPr>
            <p:cNvPr id="59543" name="Line 151"/>
            <p:cNvSpPr>
              <a:spLocks noChangeShapeType="1"/>
            </p:cNvSpPr>
            <p:nvPr/>
          </p:nvSpPr>
          <p:spPr bwMode="auto">
            <a:xfrm>
              <a:off x="4828" y="2051"/>
              <a:ext cx="6" cy="1"/>
            </a:xfrm>
            <a:prstGeom prst="line">
              <a:avLst/>
            </a:prstGeom>
            <a:noFill/>
            <a:ln w="12700">
              <a:solidFill>
                <a:srgbClr val="000000"/>
              </a:solidFill>
              <a:round/>
              <a:headEnd/>
              <a:tailEnd/>
            </a:ln>
          </p:spPr>
          <p:txBody>
            <a:bodyPr/>
            <a:lstStyle/>
            <a:p>
              <a:endParaRPr lang="en-US"/>
            </a:p>
          </p:txBody>
        </p:sp>
        <p:sp>
          <p:nvSpPr>
            <p:cNvPr id="59544" name="Line 152"/>
            <p:cNvSpPr>
              <a:spLocks noChangeShapeType="1"/>
            </p:cNvSpPr>
            <p:nvPr/>
          </p:nvSpPr>
          <p:spPr bwMode="auto">
            <a:xfrm flipV="1">
              <a:off x="4849" y="2049"/>
              <a:ext cx="14" cy="2"/>
            </a:xfrm>
            <a:prstGeom prst="line">
              <a:avLst/>
            </a:prstGeom>
            <a:noFill/>
            <a:ln w="12700">
              <a:solidFill>
                <a:srgbClr val="000000"/>
              </a:solidFill>
              <a:round/>
              <a:headEnd/>
              <a:tailEnd/>
            </a:ln>
          </p:spPr>
          <p:txBody>
            <a:bodyPr/>
            <a:lstStyle/>
            <a:p>
              <a:endParaRPr lang="en-US"/>
            </a:p>
          </p:txBody>
        </p:sp>
        <p:sp>
          <p:nvSpPr>
            <p:cNvPr id="59545" name="Line 153"/>
            <p:cNvSpPr>
              <a:spLocks noChangeShapeType="1"/>
            </p:cNvSpPr>
            <p:nvPr/>
          </p:nvSpPr>
          <p:spPr bwMode="auto">
            <a:xfrm>
              <a:off x="4863" y="2049"/>
              <a:ext cx="13" cy="1"/>
            </a:xfrm>
            <a:prstGeom prst="line">
              <a:avLst/>
            </a:prstGeom>
            <a:noFill/>
            <a:ln w="12700">
              <a:solidFill>
                <a:srgbClr val="000000"/>
              </a:solidFill>
              <a:round/>
              <a:headEnd/>
              <a:tailEnd/>
            </a:ln>
          </p:spPr>
          <p:txBody>
            <a:bodyPr/>
            <a:lstStyle/>
            <a:p>
              <a:endParaRPr lang="en-US"/>
            </a:p>
          </p:txBody>
        </p:sp>
        <p:sp>
          <p:nvSpPr>
            <p:cNvPr id="59546" name="Line 154"/>
            <p:cNvSpPr>
              <a:spLocks noChangeShapeType="1"/>
            </p:cNvSpPr>
            <p:nvPr/>
          </p:nvSpPr>
          <p:spPr bwMode="auto">
            <a:xfrm>
              <a:off x="4876" y="2049"/>
              <a:ext cx="2" cy="1"/>
            </a:xfrm>
            <a:prstGeom prst="line">
              <a:avLst/>
            </a:prstGeom>
            <a:noFill/>
            <a:ln w="12700">
              <a:solidFill>
                <a:srgbClr val="000000"/>
              </a:solidFill>
              <a:round/>
              <a:headEnd/>
              <a:tailEnd/>
            </a:ln>
          </p:spPr>
          <p:txBody>
            <a:bodyPr/>
            <a:lstStyle/>
            <a:p>
              <a:endParaRPr lang="en-US"/>
            </a:p>
          </p:txBody>
        </p:sp>
        <p:sp>
          <p:nvSpPr>
            <p:cNvPr id="59547" name="Line 155"/>
            <p:cNvSpPr>
              <a:spLocks noChangeShapeType="1"/>
            </p:cNvSpPr>
            <p:nvPr/>
          </p:nvSpPr>
          <p:spPr bwMode="auto">
            <a:xfrm>
              <a:off x="4896" y="2049"/>
              <a:ext cx="15" cy="1"/>
            </a:xfrm>
            <a:prstGeom prst="line">
              <a:avLst/>
            </a:prstGeom>
            <a:noFill/>
            <a:ln w="12700">
              <a:solidFill>
                <a:srgbClr val="000000"/>
              </a:solidFill>
              <a:round/>
              <a:headEnd/>
              <a:tailEnd/>
            </a:ln>
          </p:spPr>
          <p:txBody>
            <a:bodyPr/>
            <a:lstStyle/>
            <a:p>
              <a:endParaRPr lang="en-US"/>
            </a:p>
          </p:txBody>
        </p:sp>
        <p:sp>
          <p:nvSpPr>
            <p:cNvPr id="59548" name="Line 156"/>
            <p:cNvSpPr>
              <a:spLocks noChangeShapeType="1"/>
            </p:cNvSpPr>
            <p:nvPr/>
          </p:nvSpPr>
          <p:spPr bwMode="auto">
            <a:xfrm>
              <a:off x="4911" y="2049"/>
              <a:ext cx="2" cy="1"/>
            </a:xfrm>
            <a:prstGeom prst="line">
              <a:avLst/>
            </a:prstGeom>
            <a:noFill/>
            <a:ln w="12700">
              <a:solidFill>
                <a:srgbClr val="000000"/>
              </a:solidFill>
              <a:round/>
              <a:headEnd/>
              <a:tailEnd/>
            </a:ln>
          </p:spPr>
          <p:txBody>
            <a:bodyPr/>
            <a:lstStyle/>
            <a:p>
              <a:endParaRPr lang="en-US"/>
            </a:p>
          </p:txBody>
        </p:sp>
        <p:sp>
          <p:nvSpPr>
            <p:cNvPr id="59549" name="Line 157"/>
            <p:cNvSpPr>
              <a:spLocks noChangeShapeType="1"/>
            </p:cNvSpPr>
            <p:nvPr/>
          </p:nvSpPr>
          <p:spPr bwMode="auto">
            <a:xfrm>
              <a:off x="4928" y="2047"/>
              <a:ext cx="1" cy="1"/>
            </a:xfrm>
            <a:prstGeom prst="line">
              <a:avLst/>
            </a:prstGeom>
            <a:noFill/>
            <a:ln w="12700">
              <a:solidFill>
                <a:srgbClr val="000000"/>
              </a:solidFill>
              <a:round/>
              <a:headEnd/>
              <a:tailEnd/>
            </a:ln>
          </p:spPr>
          <p:txBody>
            <a:bodyPr/>
            <a:lstStyle/>
            <a:p>
              <a:endParaRPr lang="en-US"/>
            </a:p>
          </p:txBody>
        </p:sp>
        <p:sp>
          <p:nvSpPr>
            <p:cNvPr id="59550" name="Line 158"/>
            <p:cNvSpPr>
              <a:spLocks noChangeShapeType="1"/>
            </p:cNvSpPr>
            <p:nvPr/>
          </p:nvSpPr>
          <p:spPr bwMode="auto">
            <a:xfrm>
              <a:off x="4928" y="2047"/>
              <a:ext cx="16" cy="1"/>
            </a:xfrm>
            <a:prstGeom prst="line">
              <a:avLst/>
            </a:prstGeom>
            <a:noFill/>
            <a:ln w="12700">
              <a:solidFill>
                <a:srgbClr val="000000"/>
              </a:solidFill>
              <a:round/>
              <a:headEnd/>
              <a:tailEnd/>
            </a:ln>
          </p:spPr>
          <p:txBody>
            <a:bodyPr/>
            <a:lstStyle/>
            <a:p>
              <a:endParaRPr lang="en-US"/>
            </a:p>
          </p:txBody>
        </p:sp>
        <p:sp>
          <p:nvSpPr>
            <p:cNvPr id="59551" name="Line 159"/>
            <p:cNvSpPr>
              <a:spLocks noChangeShapeType="1"/>
            </p:cNvSpPr>
            <p:nvPr/>
          </p:nvSpPr>
          <p:spPr bwMode="auto">
            <a:xfrm>
              <a:off x="4959" y="2047"/>
              <a:ext cx="1" cy="1"/>
            </a:xfrm>
            <a:prstGeom prst="line">
              <a:avLst/>
            </a:prstGeom>
            <a:noFill/>
            <a:ln w="12700">
              <a:solidFill>
                <a:srgbClr val="000000"/>
              </a:solidFill>
              <a:round/>
              <a:headEnd/>
              <a:tailEnd/>
            </a:ln>
          </p:spPr>
          <p:txBody>
            <a:bodyPr/>
            <a:lstStyle/>
            <a:p>
              <a:endParaRPr lang="en-US"/>
            </a:p>
          </p:txBody>
        </p:sp>
        <p:sp>
          <p:nvSpPr>
            <p:cNvPr id="59552" name="Line 160"/>
            <p:cNvSpPr>
              <a:spLocks noChangeShapeType="1"/>
            </p:cNvSpPr>
            <p:nvPr/>
          </p:nvSpPr>
          <p:spPr bwMode="auto">
            <a:xfrm>
              <a:off x="4959" y="2047"/>
              <a:ext cx="16" cy="1"/>
            </a:xfrm>
            <a:prstGeom prst="line">
              <a:avLst/>
            </a:prstGeom>
            <a:noFill/>
            <a:ln w="12700">
              <a:solidFill>
                <a:srgbClr val="000000"/>
              </a:solidFill>
              <a:round/>
              <a:headEnd/>
              <a:tailEnd/>
            </a:ln>
          </p:spPr>
          <p:txBody>
            <a:bodyPr/>
            <a:lstStyle/>
            <a:p>
              <a:endParaRPr lang="en-US"/>
            </a:p>
          </p:txBody>
        </p:sp>
        <p:sp>
          <p:nvSpPr>
            <p:cNvPr id="59553" name="Line 161"/>
            <p:cNvSpPr>
              <a:spLocks noChangeShapeType="1"/>
            </p:cNvSpPr>
            <p:nvPr/>
          </p:nvSpPr>
          <p:spPr bwMode="auto">
            <a:xfrm>
              <a:off x="4990" y="2047"/>
              <a:ext cx="4" cy="1"/>
            </a:xfrm>
            <a:prstGeom prst="line">
              <a:avLst/>
            </a:prstGeom>
            <a:noFill/>
            <a:ln w="12700">
              <a:solidFill>
                <a:srgbClr val="000000"/>
              </a:solidFill>
              <a:round/>
              <a:headEnd/>
              <a:tailEnd/>
            </a:ln>
          </p:spPr>
          <p:txBody>
            <a:bodyPr/>
            <a:lstStyle/>
            <a:p>
              <a:endParaRPr lang="en-US"/>
            </a:p>
          </p:txBody>
        </p:sp>
        <p:sp>
          <p:nvSpPr>
            <p:cNvPr id="59554" name="Line 162"/>
            <p:cNvSpPr>
              <a:spLocks noChangeShapeType="1"/>
            </p:cNvSpPr>
            <p:nvPr/>
          </p:nvSpPr>
          <p:spPr bwMode="auto">
            <a:xfrm>
              <a:off x="4994" y="2047"/>
              <a:ext cx="12" cy="1"/>
            </a:xfrm>
            <a:prstGeom prst="line">
              <a:avLst/>
            </a:prstGeom>
            <a:noFill/>
            <a:ln w="12700">
              <a:solidFill>
                <a:srgbClr val="000000"/>
              </a:solidFill>
              <a:round/>
              <a:headEnd/>
              <a:tailEnd/>
            </a:ln>
          </p:spPr>
          <p:txBody>
            <a:bodyPr/>
            <a:lstStyle/>
            <a:p>
              <a:endParaRPr lang="en-US"/>
            </a:p>
          </p:txBody>
        </p:sp>
        <p:sp>
          <p:nvSpPr>
            <p:cNvPr id="59555" name="Line 163"/>
            <p:cNvSpPr>
              <a:spLocks noChangeShapeType="1"/>
            </p:cNvSpPr>
            <p:nvPr/>
          </p:nvSpPr>
          <p:spPr bwMode="auto">
            <a:xfrm>
              <a:off x="5021" y="2045"/>
              <a:ext cx="6" cy="1"/>
            </a:xfrm>
            <a:prstGeom prst="line">
              <a:avLst/>
            </a:prstGeom>
            <a:noFill/>
            <a:ln w="12700">
              <a:solidFill>
                <a:srgbClr val="000000"/>
              </a:solidFill>
              <a:round/>
              <a:headEnd/>
              <a:tailEnd/>
            </a:ln>
          </p:spPr>
          <p:txBody>
            <a:bodyPr/>
            <a:lstStyle/>
            <a:p>
              <a:endParaRPr lang="en-US"/>
            </a:p>
          </p:txBody>
        </p:sp>
        <p:sp>
          <p:nvSpPr>
            <p:cNvPr id="59556" name="Line 164"/>
            <p:cNvSpPr>
              <a:spLocks noChangeShapeType="1"/>
            </p:cNvSpPr>
            <p:nvPr/>
          </p:nvSpPr>
          <p:spPr bwMode="auto">
            <a:xfrm>
              <a:off x="5027" y="2045"/>
              <a:ext cx="9" cy="1"/>
            </a:xfrm>
            <a:prstGeom prst="line">
              <a:avLst/>
            </a:prstGeom>
            <a:noFill/>
            <a:ln w="12700">
              <a:solidFill>
                <a:srgbClr val="000000"/>
              </a:solidFill>
              <a:round/>
              <a:headEnd/>
              <a:tailEnd/>
            </a:ln>
          </p:spPr>
          <p:txBody>
            <a:bodyPr/>
            <a:lstStyle/>
            <a:p>
              <a:endParaRPr lang="en-US"/>
            </a:p>
          </p:txBody>
        </p:sp>
        <p:sp>
          <p:nvSpPr>
            <p:cNvPr id="59557" name="Line 165"/>
            <p:cNvSpPr>
              <a:spLocks noChangeShapeType="1"/>
            </p:cNvSpPr>
            <p:nvPr/>
          </p:nvSpPr>
          <p:spPr bwMode="auto">
            <a:xfrm>
              <a:off x="5052" y="2045"/>
              <a:ext cx="6" cy="1"/>
            </a:xfrm>
            <a:prstGeom prst="line">
              <a:avLst/>
            </a:prstGeom>
            <a:noFill/>
            <a:ln w="12700">
              <a:solidFill>
                <a:srgbClr val="000000"/>
              </a:solidFill>
              <a:round/>
              <a:headEnd/>
              <a:tailEnd/>
            </a:ln>
          </p:spPr>
          <p:txBody>
            <a:bodyPr/>
            <a:lstStyle/>
            <a:p>
              <a:endParaRPr lang="en-US"/>
            </a:p>
          </p:txBody>
        </p:sp>
        <p:sp>
          <p:nvSpPr>
            <p:cNvPr id="59558" name="Line 166"/>
            <p:cNvSpPr>
              <a:spLocks noChangeShapeType="1"/>
            </p:cNvSpPr>
            <p:nvPr/>
          </p:nvSpPr>
          <p:spPr bwMode="auto">
            <a:xfrm>
              <a:off x="5058" y="2045"/>
              <a:ext cx="9" cy="1"/>
            </a:xfrm>
            <a:prstGeom prst="line">
              <a:avLst/>
            </a:prstGeom>
            <a:noFill/>
            <a:ln w="12700">
              <a:solidFill>
                <a:srgbClr val="000000"/>
              </a:solidFill>
              <a:round/>
              <a:headEnd/>
              <a:tailEnd/>
            </a:ln>
          </p:spPr>
          <p:txBody>
            <a:bodyPr/>
            <a:lstStyle/>
            <a:p>
              <a:endParaRPr lang="en-US"/>
            </a:p>
          </p:txBody>
        </p:sp>
        <p:sp>
          <p:nvSpPr>
            <p:cNvPr id="59559" name="Line 167"/>
            <p:cNvSpPr>
              <a:spLocks noChangeShapeType="1"/>
            </p:cNvSpPr>
            <p:nvPr/>
          </p:nvSpPr>
          <p:spPr bwMode="auto">
            <a:xfrm>
              <a:off x="5083" y="2045"/>
              <a:ext cx="11" cy="1"/>
            </a:xfrm>
            <a:prstGeom prst="line">
              <a:avLst/>
            </a:prstGeom>
            <a:noFill/>
            <a:ln w="12700">
              <a:solidFill>
                <a:srgbClr val="000000"/>
              </a:solidFill>
              <a:round/>
              <a:headEnd/>
              <a:tailEnd/>
            </a:ln>
          </p:spPr>
          <p:txBody>
            <a:bodyPr/>
            <a:lstStyle/>
            <a:p>
              <a:endParaRPr lang="en-US"/>
            </a:p>
          </p:txBody>
        </p:sp>
        <p:sp>
          <p:nvSpPr>
            <p:cNvPr id="59560" name="Line 168"/>
            <p:cNvSpPr>
              <a:spLocks noChangeShapeType="1"/>
            </p:cNvSpPr>
            <p:nvPr/>
          </p:nvSpPr>
          <p:spPr bwMode="auto">
            <a:xfrm>
              <a:off x="5094" y="2045"/>
              <a:ext cx="4" cy="1"/>
            </a:xfrm>
            <a:prstGeom prst="line">
              <a:avLst/>
            </a:prstGeom>
            <a:noFill/>
            <a:ln w="12700">
              <a:solidFill>
                <a:srgbClr val="000000"/>
              </a:solidFill>
              <a:round/>
              <a:headEnd/>
              <a:tailEnd/>
            </a:ln>
          </p:spPr>
          <p:txBody>
            <a:bodyPr/>
            <a:lstStyle/>
            <a:p>
              <a:endParaRPr lang="en-US"/>
            </a:p>
          </p:txBody>
        </p:sp>
        <p:sp>
          <p:nvSpPr>
            <p:cNvPr id="59561" name="Line 169"/>
            <p:cNvSpPr>
              <a:spLocks noChangeShapeType="1"/>
            </p:cNvSpPr>
            <p:nvPr/>
          </p:nvSpPr>
          <p:spPr bwMode="auto">
            <a:xfrm>
              <a:off x="5114" y="2045"/>
              <a:ext cx="11" cy="1"/>
            </a:xfrm>
            <a:prstGeom prst="line">
              <a:avLst/>
            </a:prstGeom>
            <a:noFill/>
            <a:ln w="12700">
              <a:solidFill>
                <a:srgbClr val="000000"/>
              </a:solidFill>
              <a:round/>
              <a:headEnd/>
              <a:tailEnd/>
            </a:ln>
          </p:spPr>
          <p:txBody>
            <a:bodyPr/>
            <a:lstStyle/>
            <a:p>
              <a:endParaRPr lang="en-US"/>
            </a:p>
          </p:txBody>
        </p:sp>
        <p:sp>
          <p:nvSpPr>
            <p:cNvPr id="59562" name="Line 170"/>
            <p:cNvSpPr>
              <a:spLocks noChangeShapeType="1"/>
            </p:cNvSpPr>
            <p:nvPr/>
          </p:nvSpPr>
          <p:spPr bwMode="auto">
            <a:xfrm>
              <a:off x="5125" y="2045"/>
              <a:ext cx="4" cy="1"/>
            </a:xfrm>
            <a:prstGeom prst="line">
              <a:avLst/>
            </a:prstGeom>
            <a:noFill/>
            <a:ln w="12700">
              <a:solidFill>
                <a:srgbClr val="000000"/>
              </a:solidFill>
              <a:round/>
              <a:headEnd/>
              <a:tailEnd/>
            </a:ln>
          </p:spPr>
          <p:txBody>
            <a:bodyPr/>
            <a:lstStyle/>
            <a:p>
              <a:endParaRPr lang="en-US"/>
            </a:p>
          </p:txBody>
        </p:sp>
        <p:sp>
          <p:nvSpPr>
            <p:cNvPr id="59563" name="Line 171"/>
            <p:cNvSpPr>
              <a:spLocks noChangeShapeType="1"/>
            </p:cNvSpPr>
            <p:nvPr/>
          </p:nvSpPr>
          <p:spPr bwMode="auto">
            <a:xfrm>
              <a:off x="5144" y="2045"/>
              <a:ext cx="14" cy="1"/>
            </a:xfrm>
            <a:prstGeom prst="line">
              <a:avLst/>
            </a:prstGeom>
            <a:noFill/>
            <a:ln w="12700">
              <a:solidFill>
                <a:srgbClr val="000000"/>
              </a:solidFill>
              <a:round/>
              <a:headEnd/>
              <a:tailEnd/>
            </a:ln>
          </p:spPr>
          <p:txBody>
            <a:bodyPr/>
            <a:lstStyle/>
            <a:p>
              <a:endParaRPr lang="en-US"/>
            </a:p>
          </p:txBody>
        </p:sp>
        <p:sp>
          <p:nvSpPr>
            <p:cNvPr id="59564" name="Line 172"/>
            <p:cNvSpPr>
              <a:spLocks noChangeShapeType="1"/>
            </p:cNvSpPr>
            <p:nvPr/>
          </p:nvSpPr>
          <p:spPr bwMode="auto">
            <a:xfrm>
              <a:off x="5158" y="2045"/>
              <a:ext cx="2" cy="1"/>
            </a:xfrm>
            <a:prstGeom prst="line">
              <a:avLst/>
            </a:prstGeom>
            <a:noFill/>
            <a:ln w="12700">
              <a:solidFill>
                <a:srgbClr val="000000"/>
              </a:solidFill>
              <a:round/>
              <a:headEnd/>
              <a:tailEnd/>
            </a:ln>
          </p:spPr>
          <p:txBody>
            <a:bodyPr/>
            <a:lstStyle/>
            <a:p>
              <a:endParaRPr lang="en-US"/>
            </a:p>
          </p:txBody>
        </p:sp>
        <p:sp>
          <p:nvSpPr>
            <p:cNvPr id="59565" name="Line 173"/>
            <p:cNvSpPr>
              <a:spLocks noChangeShapeType="1"/>
            </p:cNvSpPr>
            <p:nvPr/>
          </p:nvSpPr>
          <p:spPr bwMode="auto">
            <a:xfrm>
              <a:off x="5175" y="2045"/>
              <a:ext cx="1" cy="1"/>
            </a:xfrm>
            <a:prstGeom prst="line">
              <a:avLst/>
            </a:prstGeom>
            <a:noFill/>
            <a:ln w="12700">
              <a:solidFill>
                <a:srgbClr val="000000"/>
              </a:solidFill>
              <a:round/>
              <a:headEnd/>
              <a:tailEnd/>
            </a:ln>
          </p:spPr>
          <p:txBody>
            <a:bodyPr/>
            <a:lstStyle/>
            <a:p>
              <a:endParaRPr lang="en-US"/>
            </a:p>
          </p:txBody>
        </p:sp>
        <p:sp>
          <p:nvSpPr>
            <p:cNvPr id="59566" name="Line 174"/>
            <p:cNvSpPr>
              <a:spLocks noChangeShapeType="1"/>
            </p:cNvSpPr>
            <p:nvPr/>
          </p:nvSpPr>
          <p:spPr bwMode="auto">
            <a:xfrm>
              <a:off x="5175" y="2045"/>
              <a:ext cx="16" cy="1"/>
            </a:xfrm>
            <a:prstGeom prst="line">
              <a:avLst/>
            </a:prstGeom>
            <a:noFill/>
            <a:ln w="12700">
              <a:solidFill>
                <a:srgbClr val="000000"/>
              </a:solidFill>
              <a:round/>
              <a:headEnd/>
              <a:tailEnd/>
            </a:ln>
          </p:spPr>
          <p:txBody>
            <a:bodyPr/>
            <a:lstStyle/>
            <a:p>
              <a:endParaRPr lang="en-US"/>
            </a:p>
          </p:txBody>
        </p:sp>
        <p:sp>
          <p:nvSpPr>
            <p:cNvPr id="59567" name="Line 175"/>
            <p:cNvSpPr>
              <a:spLocks noChangeShapeType="1"/>
            </p:cNvSpPr>
            <p:nvPr/>
          </p:nvSpPr>
          <p:spPr bwMode="auto">
            <a:xfrm>
              <a:off x="5206" y="2045"/>
              <a:ext cx="2" cy="1"/>
            </a:xfrm>
            <a:prstGeom prst="line">
              <a:avLst/>
            </a:prstGeom>
            <a:noFill/>
            <a:ln w="12700">
              <a:solidFill>
                <a:srgbClr val="000000"/>
              </a:solidFill>
              <a:round/>
              <a:headEnd/>
              <a:tailEnd/>
            </a:ln>
          </p:spPr>
          <p:txBody>
            <a:bodyPr/>
            <a:lstStyle/>
            <a:p>
              <a:endParaRPr lang="en-US"/>
            </a:p>
          </p:txBody>
        </p:sp>
        <p:sp>
          <p:nvSpPr>
            <p:cNvPr id="59568" name="Line 176"/>
            <p:cNvSpPr>
              <a:spLocks noChangeShapeType="1"/>
            </p:cNvSpPr>
            <p:nvPr/>
          </p:nvSpPr>
          <p:spPr bwMode="auto">
            <a:xfrm>
              <a:off x="5208" y="2045"/>
              <a:ext cx="14" cy="1"/>
            </a:xfrm>
            <a:prstGeom prst="line">
              <a:avLst/>
            </a:prstGeom>
            <a:noFill/>
            <a:ln w="12700">
              <a:solidFill>
                <a:srgbClr val="000000"/>
              </a:solidFill>
              <a:round/>
              <a:headEnd/>
              <a:tailEnd/>
            </a:ln>
          </p:spPr>
          <p:txBody>
            <a:bodyPr/>
            <a:lstStyle/>
            <a:p>
              <a:endParaRPr lang="en-US"/>
            </a:p>
          </p:txBody>
        </p:sp>
        <p:sp>
          <p:nvSpPr>
            <p:cNvPr id="59569" name="Line 177"/>
            <p:cNvSpPr>
              <a:spLocks noChangeShapeType="1"/>
            </p:cNvSpPr>
            <p:nvPr/>
          </p:nvSpPr>
          <p:spPr bwMode="auto">
            <a:xfrm>
              <a:off x="5237" y="2045"/>
              <a:ext cx="4" cy="1"/>
            </a:xfrm>
            <a:prstGeom prst="line">
              <a:avLst/>
            </a:prstGeom>
            <a:noFill/>
            <a:ln w="12700">
              <a:solidFill>
                <a:srgbClr val="000000"/>
              </a:solidFill>
              <a:round/>
              <a:headEnd/>
              <a:tailEnd/>
            </a:ln>
          </p:spPr>
          <p:txBody>
            <a:bodyPr/>
            <a:lstStyle/>
            <a:p>
              <a:endParaRPr lang="en-US"/>
            </a:p>
          </p:txBody>
        </p:sp>
        <p:sp>
          <p:nvSpPr>
            <p:cNvPr id="59570" name="Line 178"/>
            <p:cNvSpPr>
              <a:spLocks noChangeShapeType="1"/>
            </p:cNvSpPr>
            <p:nvPr/>
          </p:nvSpPr>
          <p:spPr bwMode="auto">
            <a:xfrm>
              <a:off x="5241" y="2045"/>
              <a:ext cx="11" cy="1"/>
            </a:xfrm>
            <a:prstGeom prst="line">
              <a:avLst/>
            </a:prstGeom>
            <a:noFill/>
            <a:ln w="12700">
              <a:solidFill>
                <a:srgbClr val="000000"/>
              </a:solidFill>
              <a:round/>
              <a:headEnd/>
              <a:tailEnd/>
            </a:ln>
          </p:spPr>
          <p:txBody>
            <a:bodyPr/>
            <a:lstStyle/>
            <a:p>
              <a:endParaRPr lang="en-US"/>
            </a:p>
          </p:txBody>
        </p:sp>
        <p:sp>
          <p:nvSpPr>
            <p:cNvPr id="59571" name="Line 179"/>
            <p:cNvSpPr>
              <a:spLocks noChangeShapeType="1"/>
            </p:cNvSpPr>
            <p:nvPr/>
          </p:nvSpPr>
          <p:spPr bwMode="auto">
            <a:xfrm>
              <a:off x="5268" y="2045"/>
              <a:ext cx="8" cy="1"/>
            </a:xfrm>
            <a:prstGeom prst="line">
              <a:avLst/>
            </a:prstGeom>
            <a:noFill/>
            <a:ln w="12700">
              <a:solidFill>
                <a:srgbClr val="000000"/>
              </a:solidFill>
              <a:round/>
              <a:headEnd/>
              <a:tailEnd/>
            </a:ln>
          </p:spPr>
          <p:txBody>
            <a:bodyPr/>
            <a:lstStyle/>
            <a:p>
              <a:endParaRPr lang="en-US"/>
            </a:p>
          </p:txBody>
        </p:sp>
        <p:sp>
          <p:nvSpPr>
            <p:cNvPr id="59572" name="Line 180"/>
            <p:cNvSpPr>
              <a:spLocks noChangeShapeType="1"/>
            </p:cNvSpPr>
            <p:nvPr/>
          </p:nvSpPr>
          <p:spPr bwMode="auto">
            <a:xfrm>
              <a:off x="5276" y="2045"/>
              <a:ext cx="7" cy="1"/>
            </a:xfrm>
            <a:prstGeom prst="line">
              <a:avLst/>
            </a:prstGeom>
            <a:noFill/>
            <a:ln w="12700">
              <a:solidFill>
                <a:srgbClr val="000000"/>
              </a:solidFill>
              <a:round/>
              <a:headEnd/>
              <a:tailEnd/>
            </a:ln>
          </p:spPr>
          <p:txBody>
            <a:bodyPr/>
            <a:lstStyle/>
            <a:p>
              <a:endParaRPr lang="en-US"/>
            </a:p>
          </p:txBody>
        </p:sp>
        <p:sp>
          <p:nvSpPr>
            <p:cNvPr id="59573" name="Line 181"/>
            <p:cNvSpPr>
              <a:spLocks noChangeShapeType="1"/>
            </p:cNvSpPr>
            <p:nvPr/>
          </p:nvSpPr>
          <p:spPr bwMode="auto">
            <a:xfrm>
              <a:off x="5299" y="2045"/>
              <a:ext cx="7" cy="1"/>
            </a:xfrm>
            <a:prstGeom prst="line">
              <a:avLst/>
            </a:prstGeom>
            <a:noFill/>
            <a:ln w="12700">
              <a:solidFill>
                <a:srgbClr val="000000"/>
              </a:solidFill>
              <a:round/>
              <a:headEnd/>
              <a:tailEnd/>
            </a:ln>
          </p:spPr>
          <p:txBody>
            <a:bodyPr/>
            <a:lstStyle/>
            <a:p>
              <a:endParaRPr lang="en-US"/>
            </a:p>
          </p:txBody>
        </p:sp>
        <p:sp>
          <p:nvSpPr>
            <p:cNvPr id="59574" name="Line 182"/>
            <p:cNvSpPr>
              <a:spLocks noChangeShapeType="1"/>
            </p:cNvSpPr>
            <p:nvPr/>
          </p:nvSpPr>
          <p:spPr bwMode="auto">
            <a:xfrm>
              <a:off x="5306" y="2045"/>
              <a:ext cx="8" cy="1"/>
            </a:xfrm>
            <a:prstGeom prst="line">
              <a:avLst/>
            </a:prstGeom>
            <a:noFill/>
            <a:ln w="12700">
              <a:solidFill>
                <a:srgbClr val="000000"/>
              </a:solidFill>
              <a:round/>
              <a:headEnd/>
              <a:tailEnd/>
            </a:ln>
          </p:spPr>
          <p:txBody>
            <a:bodyPr/>
            <a:lstStyle/>
            <a:p>
              <a:endParaRPr lang="en-US"/>
            </a:p>
          </p:txBody>
        </p:sp>
        <p:sp>
          <p:nvSpPr>
            <p:cNvPr id="59575" name="Line 183"/>
            <p:cNvSpPr>
              <a:spLocks noChangeShapeType="1"/>
            </p:cNvSpPr>
            <p:nvPr/>
          </p:nvSpPr>
          <p:spPr bwMode="auto">
            <a:xfrm>
              <a:off x="5330" y="2045"/>
              <a:ext cx="9" cy="1"/>
            </a:xfrm>
            <a:prstGeom prst="line">
              <a:avLst/>
            </a:prstGeom>
            <a:noFill/>
            <a:ln w="12700">
              <a:solidFill>
                <a:srgbClr val="000000"/>
              </a:solidFill>
              <a:round/>
              <a:headEnd/>
              <a:tailEnd/>
            </a:ln>
          </p:spPr>
          <p:txBody>
            <a:bodyPr/>
            <a:lstStyle/>
            <a:p>
              <a:endParaRPr lang="en-US"/>
            </a:p>
          </p:txBody>
        </p:sp>
        <p:sp>
          <p:nvSpPr>
            <p:cNvPr id="59576" name="Line 184"/>
            <p:cNvSpPr>
              <a:spLocks noChangeShapeType="1"/>
            </p:cNvSpPr>
            <p:nvPr/>
          </p:nvSpPr>
          <p:spPr bwMode="auto">
            <a:xfrm>
              <a:off x="5339" y="2045"/>
              <a:ext cx="6" cy="1"/>
            </a:xfrm>
            <a:prstGeom prst="line">
              <a:avLst/>
            </a:prstGeom>
            <a:noFill/>
            <a:ln w="12700">
              <a:solidFill>
                <a:srgbClr val="000000"/>
              </a:solidFill>
              <a:round/>
              <a:headEnd/>
              <a:tailEnd/>
            </a:ln>
          </p:spPr>
          <p:txBody>
            <a:bodyPr/>
            <a:lstStyle/>
            <a:p>
              <a:endParaRPr lang="en-US"/>
            </a:p>
          </p:txBody>
        </p:sp>
        <p:sp>
          <p:nvSpPr>
            <p:cNvPr id="59577" name="Line 185"/>
            <p:cNvSpPr>
              <a:spLocks noChangeShapeType="1"/>
            </p:cNvSpPr>
            <p:nvPr/>
          </p:nvSpPr>
          <p:spPr bwMode="auto">
            <a:xfrm>
              <a:off x="5360" y="2045"/>
              <a:ext cx="14" cy="1"/>
            </a:xfrm>
            <a:prstGeom prst="line">
              <a:avLst/>
            </a:prstGeom>
            <a:noFill/>
            <a:ln w="12700">
              <a:solidFill>
                <a:srgbClr val="000000"/>
              </a:solidFill>
              <a:round/>
              <a:headEnd/>
              <a:tailEnd/>
            </a:ln>
          </p:spPr>
          <p:txBody>
            <a:bodyPr/>
            <a:lstStyle/>
            <a:p>
              <a:endParaRPr lang="en-US"/>
            </a:p>
          </p:txBody>
        </p:sp>
        <p:sp>
          <p:nvSpPr>
            <p:cNvPr id="59578" name="Line 186"/>
            <p:cNvSpPr>
              <a:spLocks noChangeShapeType="1"/>
            </p:cNvSpPr>
            <p:nvPr/>
          </p:nvSpPr>
          <p:spPr bwMode="auto">
            <a:xfrm>
              <a:off x="5374" y="2045"/>
              <a:ext cx="2" cy="1"/>
            </a:xfrm>
            <a:prstGeom prst="line">
              <a:avLst/>
            </a:prstGeom>
            <a:noFill/>
            <a:ln w="12700">
              <a:solidFill>
                <a:srgbClr val="000000"/>
              </a:solidFill>
              <a:round/>
              <a:headEnd/>
              <a:tailEnd/>
            </a:ln>
          </p:spPr>
          <p:txBody>
            <a:bodyPr/>
            <a:lstStyle/>
            <a:p>
              <a:endParaRPr lang="en-US"/>
            </a:p>
          </p:txBody>
        </p:sp>
        <p:sp>
          <p:nvSpPr>
            <p:cNvPr id="59579" name="Line 187"/>
            <p:cNvSpPr>
              <a:spLocks noChangeShapeType="1"/>
            </p:cNvSpPr>
            <p:nvPr/>
          </p:nvSpPr>
          <p:spPr bwMode="auto">
            <a:xfrm>
              <a:off x="5391" y="2045"/>
              <a:ext cx="16" cy="1"/>
            </a:xfrm>
            <a:prstGeom prst="line">
              <a:avLst/>
            </a:prstGeom>
            <a:noFill/>
            <a:ln w="12700">
              <a:solidFill>
                <a:srgbClr val="000000"/>
              </a:solidFill>
              <a:round/>
              <a:headEnd/>
              <a:tailEnd/>
            </a:ln>
          </p:spPr>
          <p:txBody>
            <a:bodyPr/>
            <a:lstStyle/>
            <a:p>
              <a:endParaRPr lang="en-US"/>
            </a:p>
          </p:txBody>
        </p:sp>
        <p:sp>
          <p:nvSpPr>
            <p:cNvPr id="59580" name="Line 188"/>
            <p:cNvSpPr>
              <a:spLocks noChangeShapeType="1"/>
            </p:cNvSpPr>
            <p:nvPr/>
          </p:nvSpPr>
          <p:spPr bwMode="auto">
            <a:xfrm>
              <a:off x="5422" y="2045"/>
              <a:ext cx="1" cy="1"/>
            </a:xfrm>
            <a:prstGeom prst="line">
              <a:avLst/>
            </a:prstGeom>
            <a:noFill/>
            <a:ln w="12700">
              <a:solidFill>
                <a:srgbClr val="000000"/>
              </a:solidFill>
              <a:round/>
              <a:headEnd/>
              <a:tailEnd/>
            </a:ln>
          </p:spPr>
          <p:txBody>
            <a:bodyPr/>
            <a:lstStyle/>
            <a:p>
              <a:endParaRPr lang="en-US"/>
            </a:p>
          </p:txBody>
        </p:sp>
        <p:sp>
          <p:nvSpPr>
            <p:cNvPr id="59581" name="Freeform 189"/>
            <p:cNvSpPr>
              <a:spLocks/>
            </p:cNvSpPr>
            <p:nvPr/>
          </p:nvSpPr>
          <p:spPr bwMode="auto">
            <a:xfrm>
              <a:off x="3499" y="1548"/>
              <a:ext cx="1915" cy="1485"/>
            </a:xfrm>
            <a:custGeom>
              <a:avLst/>
              <a:gdLst/>
              <a:ahLst/>
              <a:cxnLst>
                <a:cxn ang="0">
                  <a:pos x="10" y="1446"/>
                </a:cxn>
                <a:cxn ang="0">
                  <a:pos x="43" y="1423"/>
                </a:cxn>
                <a:cxn ang="0">
                  <a:pos x="76" y="1411"/>
                </a:cxn>
                <a:cxn ang="0">
                  <a:pos x="110" y="1404"/>
                </a:cxn>
                <a:cxn ang="0">
                  <a:pos x="141" y="1394"/>
                </a:cxn>
                <a:cxn ang="0">
                  <a:pos x="176" y="1386"/>
                </a:cxn>
                <a:cxn ang="0">
                  <a:pos x="209" y="1381"/>
                </a:cxn>
                <a:cxn ang="0">
                  <a:pos x="241" y="1377"/>
                </a:cxn>
                <a:cxn ang="0">
                  <a:pos x="274" y="1371"/>
                </a:cxn>
                <a:cxn ang="0">
                  <a:pos x="305" y="1365"/>
                </a:cxn>
                <a:cxn ang="0">
                  <a:pos x="342" y="1359"/>
                </a:cxn>
                <a:cxn ang="0">
                  <a:pos x="373" y="1355"/>
                </a:cxn>
                <a:cxn ang="0">
                  <a:pos x="405" y="1350"/>
                </a:cxn>
                <a:cxn ang="0">
                  <a:pos x="440" y="1346"/>
                </a:cxn>
                <a:cxn ang="0">
                  <a:pos x="471" y="1340"/>
                </a:cxn>
                <a:cxn ang="0">
                  <a:pos x="506" y="1336"/>
                </a:cxn>
                <a:cxn ang="0">
                  <a:pos x="537" y="1332"/>
                </a:cxn>
                <a:cxn ang="0">
                  <a:pos x="571" y="1330"/>
                </a:cxn>
                <a:cxn ang="0">
                  <a:pos x="604" y="1325"/>
                </a:cxn>
                <a:cxn ang="0">
                  <a:pos x="637" y="1321"/>
                </a:cxn>
                <a:cxn ang="0">
                  <a:pos x="672" y="1315"/>
                </a:cxn>
                <a:cxn ang="0">
                  <a:pos x="702" y="1311"/>
                </a:cxn>
                <a:cxn ang="0">
                  <a:pos x="735" y="1307"/>
                </a:cxn>
                <a:cxn ang="0">
                  <a:pos x="768" y="1303"/>
                </a:cxn>
                <a:cxn ang="0">
                  <a:pos x="803" y="1298"/>
                </a:cxn>
                <a:cxn ang="0">
                  <a:pos x="835" y="1294"/>
                </a:cxn>
                <a:cxn ang="0">
                  <a:pos x="868" y="1288"/>
                </a:cxn>
                <a:cxn ang="0">
                  <a:pos x="901" y="1284"/>
                </a:cxn>
                <a:cxn ang="0">
                  <a:pos x="934" y="1282"/>
                </a:cxn>
                <a:cxn ang="0">
                  <a:pos x="967" y="1276"/>
                </a:cxn>
                <a:cxn ang="0">
                  <a:pos x="999" y="1271"/>
                </a:cxn>
                <a:cxn ang="0">
                  <a:pos x="1034" y="1267"/>
                </a:cxn>
                <a:cxn ang="0">
                  <a:pos x="1065" y="1261"/>
                </a:cxn>
                <a:cxn ang="0">
                  <a:pos x="1098" y="1255"/>
                </a:cxn>
                <a:cxn ang="0">
                  <a:pos x="1132" y="1249"/>
                </a:cxn>
                <a:cxn ang="0">
                  <a:pos x="1165" y="1244"/>
                </a:cxn>
                <a:cxn ang="0">
                  <a:pos x="1198" y="1238"/>
                </a:cxn>
                <a:cxn ang="0">
                  <a:pos x="1229" y="1232"/>
                </a:cxn>
                <a:cxn ang="0">
                  <a:pos x="1265" y="1226"/>
                </a:cxn>
                <a:cxn ang="0">
                  <a:pos x="1296" y="1220"/>
                </a:cxn>
                <a:cxn ang="0">
                  <a:pos x="1329" y="1213"/>
                </a:cxn>
                <a:cxn ang="0">
                  <a:pos x="1364" y="1205"/>
                </a:cxn>
                <a:cxn ang="0">
                  <a:pos x="1395" y="1195"/>
                </a:cxn>
                <a:cxn ang="0">
                  <a:pos x="1429" y="1190"/>
                </a:cxn>
                <a:cxn ang="0">
                  <a:pos x="1460" y="1180"/>
                </a:cxn>
                <a:cxn ang="0">
                  <a:pos x="1495" y="1170"/>
                </a:cxn>
                <a:cxn ang="0">
                  <a:pos x="1528" y="1159"/>
                </a:cxn>
                <a:cxn ang="0">
                  <a:pos x="1559" y="1145"/>
                </a:cxn>
                <a:cxn ang="0">
                  <a:pos x="1595" y="1134"/>
                </a:cxn>
                <a:cxn ang="0">
                  <a:pos x="1626" y="1118"/>
                </a:cxn>
                <a:cxn ang="0">
                  <a:pos x="1659" y="1101"/>
                </a:cxn>
                <a:cxn ang="0">
                  <a:pos x="1692" y="1082"/>
                </a:cxn>
                <a:cxn ang="0">
                  <a:pos x="1726" y="1057"/>
                </a:cxn>
                <a:cxn ang="0">
                  <a:pos x="1759" y="1028"/>
                </a:cxn>
                <a:cxn ang="0">
                  <a:pos x="1790" y="991"/>
                </a:cxn>
                <a:cxn ang="0">
                  <a:pos x="1825" y="939"/>
                </a:cxn>
                <a:cxn ang="0">
                  <a:pos x="1858" y="858"/>
                </a:cxn>
                <a:cxn ang="0">
                  <a:pos x="1890" y="698"/>
                </a:cxn>
                <a:cxn ang="0">
                  <a:pos x="1915" y="0"/>
                </a:cxn>
              </a:cxnLst>
              <a:rect l="0" t="0" r="r" b="b"/>
              <a:pathLst>
                <a:path w="1915" h="1485">
                  <a:moveTo>
                    <a:pt x="0" y="1485"/>
                  </a:moveTo>
                  <a:lnTo>
                    <a:pt x="10" y="1446"/>
                  </a:lnTo>
                  <a:lnTo>
                    <a:pt x="26" y="1433"/>
                  </a:lnTo>
                  <a:lnTo>
                    <a:pt x="43" y="1423"/>
                  </a:lnTo>
                  <a:lnTo>
                    <a:pt x="60" y="1417"/>
                  </a:lnTo>
                  <a:lnTo>
                    <a:pt x="76" y="1411"/>
                  </a:lnTo>
                  <a:lnTo>
                    <a:pt x="93" y="1408"/>
                  </a:lnTo>
                  <a:lnTo>
                    <a:pt x="110" y="1404"/>
                  </a:lnTo>
                  <a:lnTo>
                    <a:pt x="124" y="1398"/>
                  </a:lnTo>
                  <a:lnTo>
                    <a:pt x="141" y="1394"/>
                  </a:lnTo>
                  <a:lnTo>
                    <a:pt x="159" y="1390"/>
                  </a:lnTo>
                  <a:lnTo>
                    <a:pt x="176" y="1386"/>
                  </a:lnTo>
                  <a:lnTo>
                    <a:pt x="191" y="1384"/>
                  </a:lnTo>
                  <a:lnTo>
                    <a:pt x="209" y="1381"/>
                  </a:lnTo>
                  <a:lnTo>
                    <a:pt x="224" y="1377"/>
                  </a:lnTo>
                  <a:lnTo>
                    <a:pt x="241" y="1377"/>
                  </a:lnTo>
                  <a:lnTo>
                    <a:pt x="257" y="1375"/>
                  </a:lnTo>
                  <a:lnTo>
                    <a:pt x="274" y="1371"/>
                  </a:lnTo>
                  <a:lnTo>
                    <a:pt x="292" y="1367"/>
                  </a:lnTo>
                  <a:lnTo>
                    <a:pt x="305" y="1365"/>
                  </a:lnTo>
                  <a:lnTo>
                    <a:pt x="322" y="1363"/>
                  </a:lnTo>
                  <a:lnTo>
                    <a:pt x="342" y="1359"/>
                  </a:lnTo>
                  <a:lnTo>
                    <a:pt x="355" y="1357"/>
                  </a:lnTo>
                  <a:lnTo>
                    <a:pt x="373" y="1355"/>
                  </a:lnTo>
                  <a:lnTo>
                    <a:pt x="390" y="1354"/>
                  </a:lnTo>
                  <a:lnTo>
                    <a:pt x="405" y="1350"/>
                  </a:lnTo>
                  <a:lnTo>
                    <a:pt x="423" y="1348"/>
                  </a:lnTo>
                  <a:lnTo>
                    <a:pt x="440" y="1346"/>
                  </a:lnTo>
                  <a:lnTo>
                    <a:pt x="456" y="1342"/>
                  </a:lnTo>
                  <a:lnTo>
                    <a:pt x="471" y="1340"/>
                  </a:lnTo>
                  <a:lnTo>
                    <a:pt x="488" y="1338"/>
                  </a:lnTo>
                  <a:lnTo>
                    <a:pt x="506" y="1336"/>
                  </a:lnTo>
                  <a:lnTo>
                    <a:pt x="523" y="1334"/>
                  </a:lnTo>
                  <a:lnTo>
                    <a:pt x="537" y="1332"/>
                  </a:lnTo>
                  <a:lnTo>
                    <a:pt x="554" y="1330"/>
                  </a:lnTo>
                  <a:lnTo>
                    <a:pt x="571" y="1330"/>
                  </a:lnTo>
                  <a:lnTo>
                    <a:pt x="587" y="1328"/>
                  </a:lnTo>
                  <a:lnTo>
                    <a:pt x="604" y="1325"/>
                  </a:lnTo>
                  <a:lnTo>
                    <a:pt x="621" y="1323"/>
                  </a:lnTo>
                  <a:lnTo>
                    <a:pt x="637" y="1321"/>
                  </a:lnTo>
                  <a:lnTo>
                    <a:pt x="654" y="1319"/>
                  </a:lnTo>
                  <a:lnTo>
                    <a:pt x="672" y="1315"/>
                  </a:lnTo>
                  <a:lnTo>
                    <a:pt x="687" y="1313"/>
                  </a:lnTo>
                  <a:lnTo>
                    <a:pt x="702" y="1311"/>
                  </a:lnTo>
                  <a:lnTo>
                    <a:pt x="720" y="1309"/>
                  </a:lnTo>
                  <a:lnTo>
                    <a:pt x="735" y="1307"/>
                  </a:lnTo>
                  <a:lnTo>
                    <a:pt x="753" y="1305"/>
                  </a:lnTo>
                  <a:lnTo>
                    <a:pt x="768" y="1303"/>
                  </a:lnTo>
                  <a:lnTo>
                    <a:pt x="785" y="1300"/>
                  </a:lnTo>
                  <a:lnTo>
                    <a:pt x="803" y="1298"/>
                  </a:lnTo>
                  <a:lnTo>
                    <a:pt x="818" y="1296"/>
                  </a:lnTo>
                  <a:lnTo>
                    <a:pt x="835" y="1294"/>
                  </a:lnTo>
                  <a:lnTo>
                    <a:pt x="853" y="1292"/>
                  </a:lnTo>
                  <a:lnTo>
                    <a:pt x="868" y="1288"/>
                  </a:lnTo>
                  <a:lnTo>
                    <a:pt x="884" y="1286"/>
                  </a:lnTo>
                  <a:lnTo>
                    <a:pt x="901" y="1284"/>
                  </a:lnTo>
                  <a:lnTo>
                    <a:pt x="916" y="1284"/>
                  </a:lnTo>
                  <a:lnTo>
                    <a:pt x="934" y="1282"/>
                  </a:lnTo>
                  <a:lnTo>
                    <a:pt x="951" y="1278"/>
                  </a:lnTo>
                  <a:lnTo>
                    <a:pt x="967" y="1276"/>
                  </a:lnTo>
                  <a:lnTo>
                    <a:pt x="984" y="1274"/>
                  </a:lnTo>
                  <a:lnTo>
                    <a:pt x="999" y="1271"/>
                  </a:lnTo>
                  <a:lnTo>
                    <a:pt x="1017" y="1269"/>
                  </a:lnTo>
                  <a:lnTo>
                    <a:pt x="1034" y="1267"/>
                  </a:lnTo>
                  <a:lnTo>
                    <a:pt x="1048" y="1263"/>
                  </a:lnTo>
                  <a:lnTo>
                    <a:pt x="1065" y="1261"/>
                  </a:lnTo>
                  <a:lnTo>
                    <a:pt x="1082" y="1259"/>
                  </a:lnTo>
                  <a:lnTo>
                    <a:pt x="1098" y="1255"/>
                  </a:lnTo>
                  <a:lnTo>
                    <a:pt x="1115" y="1251"/>
                  </a:lnTo>
                  <a:lnTo>
                    <a:pt x="1132" y="1249"/>
                  </a:lnTo>
                  <a:lnTo>
                    <a:pt x="1148" y="1247"/>
                  </a:lnTo>
                  <a:lnTo>
                    <a:pt x="1165" y="1244"/>
                  </a:lnTo>
                  <a:lnTo>
                    <a:pt x="1183" y="1242"/>
                  </a:lnTo>
                  <a:lnTo>
                    <a:pt x="1198" y="1238"/>
                  </a:lnTo>
                  <a:lnTo>
                    <a:pt x="1213" y="1238"/>
                  </a:lnTo>
                  <a:lnTo>
                    <a:pt x="1229" y="1232"/>
                  </a:lnTo>
                  <a:lnTo>
                    <a:pt x="1246" y="1230"/>
                  </a:lnTo>
                  <a:lnTo>
                    <a:pt x="1265" y="1226"/>
                  </a:lnTo>
                  <a:lnTo>
                    <a:pt x="1279" y="1222"/>
                  </a:lnTo>
                  <a:lnTo>
                    <a:pt x="1296" y="1220"/>
                  </a:lnTo>
                  <a:lnTo>
                    <a:pt x="1314" y="1217"/>
                  </a:lnTo>
                  <a:lnTo>
                    <a:pt x="1329" y="1213"/>
                  </a:lnTo>
                  <a:lnTo>
                    <a:pt x="1346" y="1209"/>
                  </a:lnTo>
                  <a:lnTo>
                    <a:pt x="1364" y="1205"/>
                  </a:lnTo>
                  <a:lnTo>
                    <a:pt x="1377" y="1201"/>
                  </a:lnTo>
                  <a:lnTo>
                    <a:pt x="1395" y="1195"/>
                  </a:lnTo>
                  <a:lnTo>
                    <a:pt x="1412" y="1192"/>
                  </a:lnTo>
                  <a:lnTo>
                    <a:pt x="1429" y="1190"/>
                  </a:lnTo>
                  <a:lnTo>
                    <a:pt x="1445" y="1184"/>
                  </a:lnTo>
                  <a:lnTo>
                    <a:pt x="1460" y="1180"/>
                  </a:lnTo>
                  <a:lnTo>
                    <a:pt x="1478" y="1174"/>
                  </a:lnTo>
                  <a:lnTo>
                    <a:pt x="1495" y="1170"/>
                  </a:lnTo>
                  <a:lnTo>
                    <a:pt x="1510" y="1165"/>
                  </a:lnTo>
                  <a:lnTo>
                    <a:pt x="1528" y="1159"/>
                  </a:lnTo>
                  <a:lnTo>
                    <a:pt x="1545" y="1151"/>
                  </a:lnTo>
                  <a:lnTo>
                    <a:pt x="1559" y="1145"/>
                  </a:lnTo>
                  <a:lnTo>
                    <a:pt x="1578" y="1139"/>
                  </a:lnTo>
                  <a:lnTo>
                    <a:pt x="1595" y="1134"/>
                  </a:lnTo>
                  <a:lnTo>
                    <a:pt x="1609" y="1126"/>
                  </a:lnTo>
                  <a:lnTo>
                    <a:pt x="1626" y="1118"/>
                  </a:lnTo>
                  <a:lnTo>
                    <a:pt x="1643" y="1109"/>
                  </a:lnTo>
                  <a:lnTo>
                    <a:pt x="1659" y="1101"/>
                  </a:lnTo>
                  <a:lnTo>
                    <a:pt x="1676" y="1091"/>
                  </a:lnTo>
                  <a:lnTo>
                    <a:pt x="1692" y="1082"/>
                  </a:lnTo>
                  <a:lnTo>
                    <a:pt x="1709" y="1070"/>
                  </a:lnTo>
                  <a:lnTo>
                    <a:pt x="1726" y="1057"/>
                  </a:lnTo>
                  <a:lnTo>
                    <a:pt x="1742" y="1043"/>
                  </a:lnTo>
                  <a:lnTo>
                    <a:pt x="1759" y="1028"/>
                  </a:lnTo>
                  <a:lnTo>
                    <a:pt x="1777" y="1010"/>
                  </a:lnTo>
                  <a:lnTo>
                    <a:pt x="1790" y="991"/>
                  </a:lnTo>
                  <a:lnTo>
                    <a:pt x="1807" y="966"/>
                  </a:lnTo>
                  <a:lnTo>
                    <a:pt x="1825" y="939"/>
                  </a:lnTo>
                  <a:lnTo>
                    <a:pt x="1840" y="904"/>
                  </a:lnTo>
                  <a:lnTo>
                    <a:pt x="1858" y="858"/>
                  </a:lnTo>
                  <a:lnTo>
                    <a:pt x="1875" y="794"/>
                  </a:lnTo>
                  <a:lnTo>
                    <a:pt x="1890" y="698"/>
                  </a:lnTo>
                  <a:lnTo>
                    <a:pt x="1908" y="509"/>
                  </a:lnTo>
                  <a:lnTo>
                    <a:pt x="1915" y="0"/>
                  </a:lnTo>
                </a:path>
              </a:pathLst>
            </a:custGeom>
            <a:noFill/>
            <a:ln w="12700">
              <a:solidFill>
                <a:srgbClr val="000000"/>
              </a:solidFill>
              <a:prstDash val="solid"/>
              <a:round/>
              <a:headEnd/>
              <a:tailEnd/>
            </a:ln>
          </p:spPr>
          <p:txBody>
            <a:bodyPr/>
            <a:lstStyle/>
            <a:p>
              <a:endParaRPr lang="en-US"/>
            </a:p>
          </p:txBody>
        </p:sp>
        <p:sp>
          <p:nvSpPr>
            <p:cNvPr id="59582" name="Freeform 190"/>
            <p:cNvSpPr>
              <a:spLocks/>
            </p:cNvSpPr>
            <p:nvPr/>
          </p:nvSpPr>
          <p:spPr bwMode="auto">
            <a:xfrm>
              <a:off x="3370" y="1548"/>
              <a:ext cx="2021" cy="1485"/>
            </a:xfrm>
            <a:custGeom>
              <a:avLst/>
              <a:gdLst/>
              <a:ahLst/>
              <a:cxnLst>
                <a:cxn ang="0">
                  <a:pos x="8" y="1433"/>
                </a:cxn>
                <a:cxn ang="0">
                  <a:pos x="41" y="1384"/>
                </a:cxn>
                <a:cxn ang="0">
                  <a:pos x="74" y="1361"/>
                </a:cxn>
                <a:cxn ang="0">
                  <a:pos x="106" y="1344"/>
                </a:cxn>
                <a:cxn ang="0">
                  <a:pos x="139" y="1330"/>
                </a:cxn>
                <a:cxn ang="0">
                  <a:pos x="172" y="1319"/>
                </a:cxn>
                <a:cxn ang="0">
                  <a:pos x="205" y="1307"/>
                </a:cxn>
                <a:cxn ang="0">
                  <a:pos x="239" y="1296"/>
                </a:cxn>
                <a:cxn ang="0">
                  <a:pos x="270" y="1286"/>
                </a:cxn>
                <a:cxn ang="0">
                  <a:pos x="305" y="1278"/>
                </a:cxn>
                <a:cxn ang="0">
                  <a:pos x="338" y="1269"/>
                </a:cxn>
                <a:cxn ang="0">
                  <a:pos x="370" y="1261"/>
                </a:cxn>
                <a:cxn ang="0">
                  <a:pos x="403" y="1251"/>
                </a:cxn>
                <a:cxn ang="0">
                  <a:pos x="434" y="1244"/>
                </a:cxn>
                <a:cxn ang="0">
                  <a:pos x="471" y="1238"/>
                </a:cxn>
                <a:cxn ang="0">
                  <a:pos x="502" y="1230"/>
                </a:cxn>
                <a:cxn ang="0">
                  <a:pos x="534" y="1222"/>
                </a:cxn>
                <a:cxn ang="0">
                  <a:pos x="569" y="1215"/>
                </a:cxn>
                <a:cxn ang="0">
                  <a:pos x="600" y="1207"/>
                </a:cxn>
                <a:cxn ang="0">
                  <a:pos x="635" y="1199"/>
                </a:cxn>
                <a:cxn ang="0">
                  <a:pos x="666" y="1193"/>
                </a:cxn>
                <a:cxn ang="0">
                  <a:pos x="700" y="1188"/>
                </a:cxn>
                <a:cxn ang="0">
                  <a:pos x="733" y="1180"/>
                </a:cxn>
                <a:cxn ang="0">
                  <a:pos x="766" y="1172"/>
                </a:cxn>
                <a:cxn ang="0">
                  <a:pos x="801" y="1165"/>
                </a:cxn>
                <a:cxn ang="0">
                  <a:pos x="831" y="1157"/>
                </a:cxn>
                <a:cxn ang="0">
                  <a:pos x="864" y="1149"/>
                </a:cxn>
                <a:cxn ang="0">
                  <a:pos x="897" y="1145"/>
                </a:cxn>
                <a:cxn ang="0">
                  <a:pos x="932" y="1136"/>
                </a:cxn>
                <a:cxn ang="0">
                  <a:pos x="964" y="1128"/>
                </a:cxn>
                <a:cxn ang="0">
                  <a:pos x="997" y="1120"/>
                </a:cxn>
                <a:cxn ang="0">
                  <a:pos x="1030" y="1112"/>
                </a:cxn>
                <a:cxn ang="0">
                  <a:pos x="1063" y="1103"/>
                </a:cxn>
                <a:cxn ang="0">
                  <a:pos x="1096" y="1097"/>
                </a:cxn>
                <a:cxn ang="0">
                  <a:pos x="1128" y="1087"/>
                </a:cxn>
                <a:cxn ang="0">
                  <a:pos x="1163" y="1080"/>
                </a:cxn>
                <a:cxn ang="0">
                  <a:pos x="1194" y="1070"/>
                </a:cxn>
                <a:cxn ang="0">
                  <a:pos x="1227" y="1060"/>
                </a:cxn>
                <a:cxn ang="0">
                  <a:pos x="1261" y="1053"/>
                </a:cxn>
                <a:cxn ang="0">
                  <a:pos x="1294" y="1041"/>
                </a:cxn>
                <a:cxn ang="0">
                  <a:pos x="1327" y="1031"/>
                </a:cxn>
                <a:cxn ang="0">
                  <a:pos x="1358" y="1018"/>
                </a:cxn>
                <a:cxn ang="0">
                  <a:pos x="1394" y="1008"/>
                </a:cxn>
                <a:cxn ang="0">
                  <a:pos x="1425" y="997"/>
                </a:cxn>
                <a:cxn ang="0">
                  <a:pos x="1458" y="983"/>
                </a:cxn>
                <a:cxn ang="0">
                  <a:pos x="1493" y="970"/>
                </a:cxn>
                <a:cxn ang="0">
                  <a:pos x="1524" y="956"/>
                </a:cxn>
                <a:cxn ang="0">
                  <a:pos x="1558" y="941"/>
                </a:cxn>
                <a:cxn ang="0">
                  <a:pos x="1589" y="923"/>
                </a:cxn>
                <a:cxn ang="0">
                  <a:pos x="1624" y="906"/>
                </a:cxn>
                <a:cxn ang="0">
                  <a:pos x="1657" y="887"/>
                </a:cxn>
                <a:cxn ang="0">
                  <a:pos x="1688" y="866"/>
                </a:cxn>
                <a:cxn ang="0">
                  <a:pos x="1724" y="841"/>
                </a:cxn>
                <a:cxn ang="0">
                  <a:pos x="1755" y="814"/>
                </a:cxn>
                <a:cxn ang="0">
                  <a:pos x="1788" y="783"/>
                </a:cxn>
                <a:cxn ang="0">
                  <a:pos x="1821" y="746"/>
                </a:cxn>
                <a:cxn ang="0">
                  <a:pos x="1855" y="704"/>
                </a:cxn>
                <a:cxn ang="0">
                  <a:pos x="1888" y="650"/>
                </a:cxn>
                <a:cxn ang="0">
                  <a:pos x="1919" y="582"/>
                </a:cxn>
                <a:cxn ang="0">
                  <a:pos x="1954" y="488"/>
                </a:cxn>
                <a:cxn ang="0">
                  <a:pos x="1987" y="339"/>
                </a:cxn>
                <a:cxn ang="0">
                  <a:pos x="2019" y="48"/>
                </a:cxn>
              </a:cxnLst>
              <a:rect l="0" t="0" r="r" b="b"/>
              <a:pathLst>
                <a:path w="2021" h="1485">
                  <a:moveTo>
                    <a:pt x="0" y="1485"/>
                  </a:moveTo>
                  <a:lnTo>
                    <a:pt x="8" y="1433"/>
                  </a:lnTo>
                  <a:lnTo>
                    <a:pt x="23" y="1404"/>
                  </a:lnTo>
                  <a:lnTo>
                    <a:pt x="41" y="1384"/>
                  </a:lnTo>
                  <a:lnTo>
                    <a:pt x="58" y="1373"/>
                  </a:lnTo>
                  <a:lnTo>
                    <a:pt x="74" y="1361"/>
                  </a:lnTo>
                  <a:lnTo>
                    <a:pt x="89" y="1354"/>
                  </a:lnTo>
                  <a:lnTo>
                    <a:pt x="106" y="1344"/>
                  </a:lnTo>
                  <a:lnTo>
                    <a:pt x="122" y="1336"/>
                  </a:lnTo>
                  <a:lnTo>
                    <a:pt x="139" y="1330"/>
                  </a:lnTo>
                  <a:lnTo>
                    <a:pt x="155" y="1325"/>
                  </a:lnTo>
                  <a:lnTo>
                    <a:pt x="172" y="1319"/>
                  </a:lnTo>
                  <a:lnTo>
                    <a:pt x="189" y="1313"/>
                  </a:lnTo>
                  <a:lnTo>
                    <a:pt x="205" y="1307"/>
                  </a:lnTo>
                  <a:lnTo>
                    <a:pt x="222" y="1301"/>
                  </a:lnTo>
                  <a:lnTo>
                    <a:pt x="239" y="1296"/>
                  </a:lnTo>
                  <a:lnTo>
                    <a:pt x="253" y="1290"/>
                  </a:lnTo>
                  <a:lnTo>
                    <a:pt x="270" y="1286"/>
                  </a:lnTo>
                  <a:lnTo>
                    <a:pt x="288" y="1284"/>
                  </a:lnTo>
                  <a:lnTo>
                    <a:pt x="305" y="1278"/>
                  </a:lnTo>
                  <a:lnTo>
                    <a:pt x="320" y="1274"/>
                  </a:lnTo>
                  <a:lnTo>
                    <a:pt x="338" y="1269"/>
                  </a:lnTo>
                  <a:lnTo>
                    <a:pt x="353" y="1265"/>
                  </a:lnTo>
                  <a:lnTo>
                    <a:pt x="370" y="1261"/>
                  </a:lnTo>
                  <a:lnTo>
                    <a:pt x="386" y="1257"/>
                  </a:lnTo>
                  <a:lnTo>
                    <a:pt x="403" y="1251"/>
                  </a:lnTo>
                  <a:lnTo>
                    <a:pt x="421" y="1247"/>
                  </a:lnTo>
                  <a:lnTo>
                    <a:pt x="434" y="1244"/>
                  </a:lnTo>
                  <a:lnTo>
                    <a:pt x="451" y="1240"/>
                  </a:lnTo>
                  <a:lnTo>
                    <a:pt x="471" y="1238"/>
                  </a:lnTo>
                  <a:lnTo>
                    <a:pt x="484" y="1234"/>
                  </a:lnTo>
                  <a:lnTo>
                    <a:pt x="502" y="1230"/>
                  </a:lnTo>
                  <a:lnTo>
                    <a:pt x="519" y="1226"/>
                  </a:lnTo>
                  <a:lnTo>
                    <a:pt x="534" y="1222"/>
                  </a:lnTo>
                  <a:lnTo>
                    <a:pt x="552" y="1219"/>
                  </a:lnTo>
                  <a:lnTo>
                    <a:pt x="569" y="1215"/>
                  </a:lnTo>
                  <a:lnTo>
                    <a:pt x="585" y="1211"/>
                  </a:lnTo>
                  <a:lnTo>
                    <a:pt x="600" y="1207"/>
                  </a:lnTo>
                  <a:lnTo>
                    <a:pt x="617" y="1203"/>
                  </a:lnTo>
                  <a:lnTo>
                    <a:pt x="635" y="1199"/>
                  </a:lnTo>
                  <a:lnTo>
                    <a:pt x="652" y="1197"/>
                  </a:lnTo>
                  <a:lnTo>
                    <a:pt x="666" y="1193"/>
                  </a:lnTo>
                  <a:lnTo>
                    <a:pt x="683" y="1192"/>
                  </a:lnTo>
                  <a:lnTo>
                    <a:pt x="700" y="1188"/>
                  </a:lnTo>
                  <a:lnTo>
                    <a:pt x="716" y="1184"/>
                  </a:lnTo>
                  <a:lnTo>
                    <a:pt x="733" y="1180"/>
                  </a:lnTo>
                  <a:lnTo>
                    <a:pt x="750" y="1176"/>
                  </a:lnTo>
                  <a:lnTo>
                    <a:pt x="766" y="1172"/>
                  </a:lnTo>
                  <a:lnTo>
                    <a:pt x="783" y="1168"/>
                  </a:lnTo>
                  <a:lnTo>
                    <a:pt x="801" y="1165"/>
                  </a:lnTo>
                  <a:lnTo>
                    <a:pt x="816" y="1161"/>
                  </a:lnTo>
                  <a:lnTo>
                    <a:pt x="831" y="1157"/>
                  </a:lnTo>
                  <a:lnTo>
                    <a:pt x="849" y="1153"/>
                  </a:lnTo>
                  <a:lnTo>
                    <a:pt x="864" y="1149"/>
                  </a:lnTo>
                  <a:lnTo>
                    <a:pt x="882" y="1145"/>
                  </a:lnTo>
                  <a:lnTo>
                    <a:pt x="897" y="1145"/>
                  </a:lnTo>
                  <a:lnTo>
                    <a:pt x="914" y="1139"/>
                  </a:lnTo>
                  <a:lnTo>
                    <a:pt x="932" y="1136"/>
                  </a:lnTo>
                  <a:lnTo>
                    <a:pt x="947" y="1132"/>
                  </a:lnTo>
                  <a:lnTo>
                    <a:pt x="964" y="1128"/>
                  </a:lnTo>
                  <a:lnTo>
                    <a:pt x="982" y="1124"/>
                  </a:lnTo>
                  <a:lnTo>
                    <a:pt x="997" y="1120"/>
                  </a:lnTo>
                  <a:lnTo>
                    <a:pt x="1013" y="1116"/>
                  </a:lnTo>
                  <a:lnTo>
                    <a:pt x="1030" y="1112"/>
                  </a:lnTo>
                  <a:lnTo>
                    <a:pt x="1045" y="1107"/>
                  </a:lnTo>
                  <a:lnTo>
                    <a:pt x="1063" y="1103"/>
                  </a:lnTo>
                  <a:lnTo>
                    <a:pt x="1080" y="1099"/>
                  </a:lnTo>
                  <a:lnTo>
                    <a:pt x="1096" y="1097"/>
                  </a:lnTo>
                  <a:lnTo>
                    <a:pt x="1113" y="1091"/>
                  </a:lnTo>
                  <a:lnTo>
                    <a:pt x="1128" y="1087"/>
                  </a:lnTo>
                  <a:lnTo>
                    <a:pt x="1146" y="1084"/>
                  </a:lnTo>
                  <a:lnTo>
                    <a:pt x="1163" y="1080"/>
                  </a:lnTo>
                  <a:lnTo>
                    <a:pt x="1177" y="1074"/>
                  </a:lnTo>
                  <a:lnTo>
                    <a:pt x="1194" y="1070"/>
                  </a:lnTo>
                  <a:lnTo>
                    <a:pt x="1211" y="1064"/>
                  </a:lnTo>
                  <a:lnTo>
                    <a:pt x="1227" y="1060"/>
                  </a:lnTo>
                  <a:lnTo>
                    <a:pt x="1244" y="1055"/>
                  </a:lnTo>
                  <a:lnTo>
                    <a:pt x="1261" y="1053"/>
                  </a:lnTo>
                  <a:lnTo>
                    <a:pt x="1277" y="1047"/>
                  </a:lnTo>
                  <a:lnTo>
                    <a:pt x="1294" y="1041"/>
                  </a:lnTo>
                  <a:lnTo>
                    <a:pt x="1312" y="1035"/>
                  </a:lnTo>
                  <a:lnTo>
                    <a:pt x="1327" y="1031"/>
                  </a:lnTo>
                  <a:lnTo>
                    <a:pt x="1342" y="1026"/>
                  </a:lnTo>
                  <a:lnTo>
                    <a:pt x="1358" y="1018"/>
                  </a:lnTo>
                  <a:lnTo>
                    <a:pt x="1375" y="1014"/>
                  </a:lnTo>
                  <a:lnTo>
                    <a:pt x="1394" y="1008"/>
                  </a:lnTo>
                  <a:lnTo>
                    <a:pt x="1408" y="1004"/>
                  </a:lnTo>
                  <a:lnTo>
                    <a:pt x="1425" y="997"/>
                  </a:lnTo>
                  <a:lnTo>
                    <a:pt x="1443" y="991"/>
                  </a:lnTo>
                  <a:lnTo>
                    <a:pt x="1458" y="983"/>
                  </a:lnTo>
                  <a:lnTo>
                    <a:pt x="1475" y="976"/>
                  </a:lnTo>
                  <a:lnTo>
                    <a:pt x="1493" y="970"/>
                  </a:lnTo>
                  <a:lnTo>
                    <a:pt x="1506" y="962"/>
                  </a:lnTo>
                  <a:lnTo>
                    <a:pt x="1524" y="956"/>
                  </a:lnTo>
                  <a:lnTo>
                    <a:pt x="1541" y="949"/>
                  </a:lnTo>
                  <a:lnTo>
                    <a:pt x="1558" y="941"/>
                  </a:lnTo>
                  <a:lnTo>
                    <a:pt x="1574" y="933"/>
                  </a:lnTo>
                  <a:lnTo>
                    <a:pt x="1589" y="923"/>
                  </a:lnTo>
                  <a:lnTo>
                    <a:pt x="1607" y="914"/>
                  </a:lnTo>
                  <a:lnTo>
                    <a:pt x="1624" y="906"/>
                  </a:lnTo>
                  <a:lnTo>
                    <a:pt x="1639" y="896"/>
                  </a:lnTo>
                  <a:lnTo>
                    <a:pt x="1657" y="887"/>
                  </a:lnTo>
                  <a:lnTo>
                    <a:pt x="1674" y="875"/>
                  </a:lnTo>
                  <a:lnTo>
                    <a:pt x="1688" y="866"/>
                  </a:lnTo>
                  <a:lnTo>
                    <a:pt x="1707" y="854"/>
                  </a:lnTo>
                  <a:lnTo>
                    <a:pt x="1724" y="841"/>
                  </a:lnTo>
                  <a:lnTo>
                    <a:pt x="1738" y="827"/>
                  </a:lnTo>
                  <a:lnTo>
                    <a:pt x="1755" y="814"/>
                  </a:lnTo>
                  <a:lnTo>
                    <a:pt x="1772" y="798"/>
                  </a:lnTo>
                  <a:lnTo>
                    <a:pt x="1788" y="783"/>
                  </a:lnTo>
                  <a:lnTo>
                    <a:pt x="1805" y="765"/>
                  </a:lnTo>
                  <a:lnTo>
                    <a:pt x="1821" y="746"/>
                  </a:lnTo>
                  <a:lnTo>
                    <a:pt x="1838" y="727"/>
                  </a:lnTo>
                  <a:lnTo>
                    <a:pt x="1855" y="704"/>
                  </a:lnTo>
                  <a:lnTo>
                    <a:pt x="1871" y="679"/>
                  </a:lnTo>
                  <a:lnTo>
                    <a:pt x="1888" y="650"/>
                  </a:lnTo>
                  <a:lnTo>
                    <a:pt x="1906" y="619"/>
                  </a:lnTo>
                  <a:lnTo>
                    <a:pt x="1919" y="582"/>
                  </a:lnTo>
                  <a:lnTo>
                    <a:pt x="1936" y="538"/>
                  </a:lnTo>
                  <a:lnTo>
                    <a:pt x="1954" y="488"/>
                  </a:lnTo>
                  <a:lnTo>
                    <a:pt x="1969" y="422"/>
                  </a:lnTo>
                  <a:lnTo>
                    <a:pt x="1987" y="339"/>
                  </a:lnTo>
                  <a:lnTo>
                    <a:pt x="2004" y="225"/>
                  </a:lnTo>
                  <a:lnTo>
                    <a:pt x="2019" y="48"/>
                  </a:lnTo>
                  <a:lnTo>
                    <a:pt x="2021" y="0"/>
                  </a:lnTo>
                </a:path>
              </a:pathLst>
            </a:custGeom>
            <a:noFill/>
            <a:ln w="12700">
              <a:solidFill>
                <a:srgbClr val="000000"/>
              </a:solidFill>
              <a:prstDash val="solid"/>
              <a:round/>
              <a:headEnd/>
              <a:tailEnd/>
            </a:ln>
          </p:spPr>
          <p:txBody>
            <a:bodyPr/>
            <a:lstStyle/>
            <a:p>
              <a:endParaRPr lang="en-US"/>
            </a:p>
          </p:txBody>
        </p:sp>
        <p:sp>
          <p:nvSpPr>
            <p:cNvPr id="59583" name="Freeform 191"/>
            <p:cNvSpPr>
              <a:spLocks/>
            </p:cNvSpPr>
            <p:nvPr/>
          </p:nvSpPr>
          <p:spPr bwMode="auto">
            <a:xfrm>
              <a:off x="3337" y="1548"/>
              <a:ext cx="1881" cy="1485"/>
            </a:xfrm>
            <a:custGeom>
              <a:avLst/>
              <a:gdLst/>
              <a:ahLst/>
              <a:cxnLst>
                <a:cxn ang="0">
                  <a:pos x="6" y="1398"/>
                </a:cxn>
                <a:cxn ang="0">
                  <a:pos x="41" y="1298"/>
                </a:cxn>
                <a:cxn ang="0">
                  <a:pos x="74" y="1251"/>
                </a:cxn>
                <a:cxn ang="0">
                  <a:pos x="107" y="1219"/>
                </a:cxn>
                <a:cxn ang="0">
                  <a:pos x="139" y="1192"/>
                </a:cxn>
                <a:cxn ang="0">
                  <a:pos x="172" y="1168"/>
                </a:cxn>
                <a:cxn ang="0">
                  <a:pos x="205" y="1145"/>
                </a:cxn>
                <a:cxn ang="0">
                  <a:pos x="238" y="1128"/>
                </a:cxn>
                <a:cxn ang="0">
                  <a:pos x="272" y="1109"/>
                </a:cxn>
                <a:cxn ang="0">
                  <a:pos x="303" y="1091"/>
                </a:cxn>
                <a:cxn ang="0">
                  <a:pos x="338" y="1076"/>
                </a:cxn>
                <a:cxn ang="0">
                  <a:pos x="371" y="1058"/>
                </a:cxn>
                <a:cxn ang="0">
                  <a:pos x="403" y="1045"/>
                </a:cxn>
                <a:cxn ang="0">
                  <a:pos x="436" y="1030"/>
                </a:cxn>
                <a:cxn ang="0">
                  <a:pos x="467" y="1014"/>
                </a:cxn>
                <a:cxn ang="0">
                  <a:pos x="504" y="1001"/>
                </a:cxn>
                <a:cxn ang="0">
                  <a:pos x="535" y="987"/>
                </a:cxn>
                <a:cxn ang="0">
                  <a:pos x="567" y="972"/>
                </a:cxn>
                <a:cxn ang="0">
                  <a:pos x="602" y="960"/>
                </a:cxn>
                <a:cxn ang="0">
                  <a:pos x="633" y="947"/>
                </a:cxn>
                <a:cxn ang="0">
                  <a:pos x="668" y="933"/>
                </a:cxn>
                <a:cxn ang="0">
                  <a:pos x="699" y="918"/>
                </a:cxn>
                <a:cxn ang="0">
                  <a:pos x="733" y="906"/>
                </a:cxn>
                <a:cxn ang="0">
                  <a:pos x="766" y="893"/>
                </a:cxn>
                <a:cxn ang="0">
                  <a:pos x="799" y="877"/>
                </a:cxn>
                <a:cxn ang="0">
                  <a:pos x="834" y="866"/>
                </a:cxn>
                <a:cxn ang="0">
                  <a:pos x="864" y="852"/>
                </a:cxn>
                <a:cxn ang="0">
                  <a:pos x="897" y="837"/>
                </a:cxn>
                <a:cxn ang="0">
                  <a:pos x="930" y="823"/>
                </a:cxn>
                <a:cxn ang="0">
                  <a:pos x="965" y="810"/>
                </a:cxn>
                <a:cxn ang="0">
                  <a:pos x="997" y="794"/>
                </a:cxn>
                <a:cxn ang="0">
                  <a:pos x="1030" y="779"/>
                </a:cxn>
                <a:cxn ang="0">
                  <a:pos x="1063" y="765"/>
                </a:cxn>
                <a:cxn ang="0">
                  <a:pos x="1096" y="750"/>
                </a:cxn>
                <a:cxn ang="0">
                  <a:pos x="1129" y="733"/>
                </a:cxn>
                <a:cxn ang="0">
                  <a:pos x="1161" y="717"/>
                </a:cxn>
                <a:cxn ang="0">
                  <a:pos x="1196" y="702"/>
                </a:cxn>
                <a:cxn ang="0">
                  <a:pos x="1227" y="682"/>
                </a:cxn>
                <a:cxn ang="0">
                  <a:pos x="1260" y="665"/>
                </a:cxn>
                <a:cxn ang="0">
                  <a:pos x="1294" y="646"/>
                </a:cxn>
                <a:cxn ang="0">
                  <a:pos x="1327" y="628"/>
                </a:cxn>
                <a:cxn ang="0">
                  <a:pos x="1360" y="609"/>
                </a:cxn>
                <a:cxn ang="0">
                  <a:pos x="1391" y="588"/>
                </a:cxn>
                <a:cxn ang="0">
                  <a:pos x="1427" y="567"/>
                </a:cxn>
                <a:cxn ang="0">
                  <a:pos x="1458" y="544"/>
                </a:cxn>
                <a:cxn ang="0">
                  <a:pos x="1491" y="518"/>
                </a:cxn>
                <a:cxn ang="0">
                  <a:pos x="1526" y="493"/>
                </a:cxn>
                <a:cxn ang="0">
                  <a:pos x="1557" y="464"/>
                </a:cxn>
                <a:cxn ang="0">
                  <a:pos x="1591" y="436"/>
                </a:cxn>
                <a:cxn ang="0">
                  <a:pos x="1622" y="405"/>
                </a:cxn>
                <a:cxn ang="0">
                  <a:pos x="1657" y="368"/>
                </a:cxn>
                <a:cxn ang="0">
                  <a:pos x="1690" y="333"/>
                </a:cxn>
                <a:cxn ang="0">
                  <a:pos x="1721" y="291"/>
                </a:cxn>
                <a:cxn ang="0">
                  <a:pos x="1757" y="245"/>
                </a:cxn>
                <a:cxn ang="0">
                  <a:pos x="1788" y="193"/>
                </a:cxn>
                <a:cxn ang="0">
                  <a:pos x="1821" y="133"/>
                </a:cxn>
                <a:cxn ang="0">
                  <a:pos x="1854" y="63"/>
                </a:cxn>
                <a:cxn ang="0">
                  <a:pos x="1881" y="0"/>
                </a:cxn>
              </a:cxnLst>
              <a:rect l="0" t="0" r="r" b="b"/>
              <a:pathLst>
                <a:path w="1881" h="1485">
                  <a:moveTo>
                    <a:pt x="0" y="1485"/>
                  </a:moveTo>
                  <a:lnTo>
                    <a:pt x="6" y="1398"/>
                  </a:lnTo>
                  <a:lnTo>
                    <a:pt x="24" y="1330"/>
                  </a:lnTo>
                  <a:lnTo>
                    <a:pt x="41" y="1298"/>
                  </a:lnTo>
                  <a:lnTo>
                    <a:pt x="56" y="1273"/>
                  </a:lnTo>
                  <a:lnTo>
                    <a:pt x="74" y="1251"/>
                  </a:lnTo>
                  <a:lnTo>
                    <a:pt x="91" y="1236"/>
                  </a:lnTo>
                  <a:lnTo>
                    <a:pt x="107" y="1219"/>
                  </a:lnTo>
                  <a:lnTo>
                    <a:pt x="122" y="1205"/>
                  </a:lnTo>
                  <a:lnTo>
                    <a:pt x="139" y="1192"/>
                  </a:lnTo>
                  <a:lnTo>
                    <a:pt x="155" y="1180"/>
                  </a:lnTo>
                  <a:lnTo>
                    <a:pt x="172" y="1168"/>
                  </a:lnTo>
                  <a:lnTo>
                    <a:pt x="188" y="1157"/>
                  </a:lnTo>
                  <a:lnTo>
                    <a:pt x="205" y="1145"/>
                  </a:lnTo>
                  <a:lnTo>
                    <a:pt x="222" y="1138"/>
                  </a:lnTo>
                  <a:lnTo>
                    <a:pt x="238" y="1128"/>
                  </a:lnTo>
                  <a:lnTo>
                    <a:pt x="255" y="1118"/>
                  </a:lnTo>
                  <a:lnTo>
                    <a:pt x="272" y="1109"/>
                  </a:lnTo>
                  <a:lnTo>
                    <a:pt x="286" y="1099"/>
                  </a:lnTo>
                  <a:lnTo>
                    <a:pt x="303" y="1091"/>
                  </a:lnTo>
                  <a:lnTo>
                    <a:pt x="321" y="1084"/>
                  </a:lnTo>
                  <a:lnTo>
                    <a:pt x="338" y="1076"/>
                  </a:lnTo>
                  <a:lnTo>
                    <a:pt x="353" y="1066"/>
                  </a:lnTo>
                  <a:lnTo>
                    <a:pt x="371" y="1058"/>
                  </a:lnTo>
                  <a:lnTo>
                    <a:pt x="386" y="1053"/>
                  </a:lnTo>
                  <a:lnTo>
                    <a:pt x="403" y="1045"/>
                  </a:lnTo>
                  <a:lnTo>
                    <a:pt x="419" y="1037"/>
                  </a:lnTo>
                  <a:lnTo>
                    <a:pt x="436" y="1030"/>
                  </a:lnTo>
                  <a:lnTo>
                    <a:pt x="454" y="1022"/>
                  </a:lnTo>
                  <a:lnTo>
                    <a:pt x="467" y="1014"/>
                  </a:lnTo>
                  <a:lnTo>
                    <a:pt x="484" y="1006"/>
                  </a:lnTo>
                  <a:lnTo>
                    <a:pt x="504" y="1001"/>
                  </a:lnTo>
                  <a:lnTo>
                    <a:pt x="517" y="993"/>
                  </a:lnTo>
                  <a:lnTo>
                    <a:pt x="535" y="987"/>
                  </a:lnTo>
                  <a:lnTo>
                    <a:pt x="552" y="979"/>
                  </a:lnTo>
                  <a:lnTo>
                    <a:pt x="567" y="972"/>
                  </a:lnTo>
                  <a:lnTo>
                    <a:pt x="585" y="966"/>
                  </a:lnTo>
                  <a:lnTo>
                    <a:pt x="602" y="960"/>
                  </a:lnTo>
                  <a:lnTo>
                    <a:pt x="618" y="952"/>
                  </a:lnTo>
                  <a:lnTo>
                    <a:pt x="633" y="947"/>
                  </a:lnTo>
                  <a:lnTo>
                    <a:pt x="650" y="939"/>
                  </a:lnTo>
                  <a:lnTo>
                    <a:pt x="668" y="933"/>
                  </a:lnTo>
                  <a:lnTo>
                    <a:pt x="685" y="925"/>
                  </a:lnTo>
                  <a:lnTo>
                    <a:pt x="699" y="918"/>
                  </a:lnTo>
                  <a:lnTo>
                    <a:pt x="716" y="914"/>
                  </a:lnTo>
                  <a:lnTo>
                    <a:pt x="733" y="906"/>
                  </a:lnTo>
                  <a:lnTo>
                    <a:pt x="749" y="898"/>
                  </a:lnTo>
                  <a:lnTo>
                    <a:pt x="766" y="893"/>
                  </a:lnTo>
                  <a:lnTo>
                    <a:pt x="783" y="885"/>
                  </a:lnTo>
                  <a:lnTo>
                    <a:pt x="799" y="877"/>
                  </a:lnTo>
                  <a:lnTo>
                    <a:pt x="816" y="871"/>
                  </a:lnTo>
                  <a:lnTo>
                    <a:pt x="834" y="866"/>
                  </a:lnTo>
                  <a:lnTo>
                    <a:pt x="849" y="858"/>
                  </a:lnTo>
                  <a:lnTo>
                    <a:pt x="864" y="852"/>
                  </a:lnTo>
                  <a:lnTo>
                    <a:pt x="882" y="844"/>
                  </a:lnTo>
                  <a:lnTo>
                    <a:pt x="897" y="837"/>
                  </a:lnTo>
                  <a:lnTo>
                    <a:pt x="915" y="829"/>
                  </a:lnTo>
                  <a:lnTo>
                    <a:pt x="930" y="823"/>
                  </a:lnTo>
                  <a:lnTo>
                    <a:pt x="947" y="815"/>
                  </a:lnTo>
                  <a:lnTo>
                    <a:pt x="965" y="810"/>
                  </a:lnTo>
                  <a:lnTo>
                    <a:pt x="980" y="802"/>
                  </a:lnTo>
                  <a:lnTo>
                    <a:pt x="997" y="794"/>
                  </a:lnTo>
                  <a:lnTo>
                    <a:pt x="1015" y="787"/>
                  </a:lnTo>
                  <a:lnTo>
                    <a:pt x="1030" y="779"/>
                  </a:lnTo>
                  <a:lnTo>
                    <a:pt x="1046" y="773"/>
                  </a:lnTo>
                  <a:lnTo>
                    <a:pt x="1063" y="765"/>
                  </a:lnTo>
                  <a:lnTo>
                    <a:pt x="1078" y="758"/>
                  </a:lnTo>
                  <a:lnTo>
                    <a:pt x="1096" y="750"/>
                  </a:lnTo>
                  <a:lnTo>
                    <a:pt x="1113" y="740"/>
                  </a:lnTo>
                  <a:lnTo>
                    <a:pt x="1129" y="733"/>
                  </a:lnTo>
                  <a:lnTo>
                    <a:pt x="1146" y="727"/>
                  </a:lnTo>
                  <a:lnTo>
                    <a:pt x="1161" y="717"/>
                  </a:lnTo>
                  <a:lnTo>
                    <a:pt x="1179" y="709"/>
                  </a:lnTo>
                  <a:lnTo>
                    <a:pt x="1196" y="702"/>
                  </a:lnTo>
                  <a:lnTo>
                    <a:pt x="1210" y="692"/>
                  </a:lnTo>
                  <a:lnTo>
                    <a:pt x="1227" y="682"/>
                  </a:lnTo>
                  <a:lnTo>
                    <a:pt x="1244" y="675"/>
                  </a:lnTo>
                  <a:lnTo>
                    <a:pt x="1260" y="665"/>
                  </a:lnTo>
                  <a:lnTo>
                    <a:pt x="1277" y="657"/>
                  </a:lnTo>
                  <a:lnTo>
                    <a:pt x="1294" y="646"/>
                  </a:lnTo>
                  <a:lnTo>
                    <a:pt x="1310" y="636"/>
                  </a:lnTo>
                  <a:lnTo>
                    <a:pt x="1327" y="628"/>
                  </a:lnTo>
                  <a:lnTo>
                    <a:pt x="1345" y="619"/>
                  </a:lnTo>
                  <a:lnTo>
                    <a:pt x="1360" y="609"/>
                  </a:lnTo>
                  <a:lnTo>
                    <a:pt x="1375" y="598"/>
                  </a:lnTo>
                  <a:lnTo>
                    <a:pt x="1391" y="588"/>
                  </a:lnTo>
                  <a:lnTo>
                    <a:pt x="1408" y="576"/>
                  </a:lnTo>
                  <a:lnTo>
                    <a:pt x="1427" y="567"/>
                  </a:lnTo>
                  <a:lnTo>
                    <a:pt x="1441" y="553"/>
                  </a:lnTo>
                  <a:lnTo>
                    <a:pt x="1458" y="544"/>
                  </a:lnTo>
                  <a:lnTo>
                    <a:pt x="1476" y="530"/>
                  </a:lnTo>
                  <a:lnTo>
                    <a:pt x="1491" y="518"/>
                  </a:lnTo>
                  <a:lnTo>
                    <a:pt x="1508" y="505"/>
                  </a:lnTo>
                  <a:lnTo>
                    <a:pt x="1526" y="493"/>
                  </a:lnTo>
                  <a:lnTo>
                    <a:pt x="1539" y="480"/>
                  </a:lnTo>
                  <a:lnTo>
                    <a:pt x="1557" y="464"/>
                  </a:lnTo>
                  <a:lnTo>
                    <a:pt x="1574" y="451"/>
                  </a:lnTo>
                  <a:lnTo>
                    <a:pt x="1591" y="436"/>
                  </a:lnTo>
                  <a:lnTo>
                    <a:pt x="1607" y="420"/>
                  </a:lnTo>
                  <a:lnTo>
                    <a:pt x="1622" y="405"/>
                  </a:lnTo>
                  <a:lnTo>
                    <a:pt x="1640" y="387"/>
                  </a:lnTo>
                  <a:lnTo>
                    <a:pt x="1657" y="368"/>
                  </a:lnTo>
                  <a:lnTo>
                    <a:pt x="1672" y="351"/>
                  </a:lnTo>
                  <a:lnTo>
                    <a:pt x="1690" y="333"/>
                  </a:lnTo>
                  <a:lnTo>
                    <a:pt x="1707" y="312"/>
                  </a:lnTo>
                  <a:lnTo>
                    <a:pt x="1721" y="291"/>
                  </a:lnTo>
                  <a:lnTo>
                    <a:pt x="1740" y="268"/>
                  </a:lnTo>
                  <a:lnTo>
                    <a:pt x="1757" y="245"/>
                  </a:lnTo>
                  <a:lnTo>
                    <a:pt x="1771" y="220"/>
                  </a:lnTo>
                  <a:lnTo>
                    <a:pt x="1788" y="193"/>
                  </a:lnTo>
                  <a:lnTo>
                    <a:pt x="1805" y="164"/>
                  </a:lnTo>
                  <a:lnTo>
                    <a:pt x="1821" y="133"/>
                  </a:lnTo>
                  <a:lnTo>
                    <a:pt x="1838" y="100"/>
                  </a:lnTo>
                  <a:lnTo>
                    <a:pt x="1854" y="63"/>
                  </a:lnTo>
                  <a:lnTo>
                    <a:pt x="1871" y="25"/>
                  </a:lnTo>
                  <a:lnTo>
                    <a:pt x="1881" y="0"/>
                  </a:lnTo>
                </a:path>
              </a:pathLst>
            </a:custGeom>
            <a:noFill/>
            <a:ln w="12700">
              <a:solidFill>
                <a:srgbClr val="000000"/>
              </a:solidFill>
              <a:prstDash val="solid"/>
              <a:round/>
              <a:headEnd/>
              <a:tailEnd/>
            </a:ln>
          </p:spPr>
          <p:txBody>
            <a:bodyPr/>
            <a:lstStyle/>
            <a:p>
              <a:endParaRPr lang="en-US"/>
            </a:p>
          </p:txBody>
        </p:sp>
        <p:sp>
          <p:nvSpPr>
            <p:cNvPr id="59584" name="Freeform 192"/>
            <p:cNvSpPr>
              <a:spLocks/>
            </p:cNvSpPr>
            <p:nvPr/>
          </p:nvSpPr>
          <p:spPr bwMode="auto">
            <a:xfrm>
              <a:off x="3337" y="1548"/>
              <a:ext cx="1522" cy="1485"/>
            </a:xfrm>
            <a:custGeom>
              <a:avLst/>
              <a:gdLst/>
              <a:ahLst/>
              <a:cxnLst>
                <a:cxn ang="0">
                  <a:pos x="6" y="1311"/>
                </a:cxn>
                <a:cxn ang="0">
                  <a:pos x="41" y="1192"/>
                </a:cxn>
                <a:cxn ang="0">
                  <a:pos x="74" y="1128"/>
                </a:cxn>
                <a:cxn ang="0">
                  <a:pos x="107" y="1080"/>
                </a:cxn>
                <a:cxn ang="0">
                  <a:pos x="139" y="1041"/>
                </a:cxn>
                <a:cxn ang="0">
                  <a:pos x="172" y="1006"/>
                </a:cxn>
                <a:cxn ang="0">
                  <a:pos x="205" y="974"/>
                </a:cxn>
                <a:cxn ang="0">
                  <a:pos x="238" y="945"/>
                </a:cxn>
                <a:cxn ang="0">
                  <a:pos x="272" y="916"/>
                </a:cxn>
                <a:cxn ang="0">
                  <a:pos x="303" y="893"/>
                </a:cxn>
                <a:cxn ang="0">
                  <a:pos x="338" y="868"/>
                </a:cxn>
                <a:cxn ang="0">
                  <a:pos x="371" y="844"/>
                </a:cxn>
                <a:cxn ang="0">
                  <a:pos x="403" y="821"/>
                </a:cxn>
                <a:cxn ang="0">
                  <a:pos x="436" y="800"/>
                </a:cxn>
                <a:cxn ang="0">
                  <a:pos x="467" y="777"/>
                </a:cxn>
                <a:cxn ang="0">
                  <a:pos x="504" y="758"/>
                </a:cxn>
                <a:cxn ang="0">
                  <a:pos x="535" y="734"/>
                </a:cxn>
                <a:cxn ang="0">
                  <a:pos x="567" y="715"/>
                </a:cxn>
                <a:cxn ang="0">
                  <a:pos x="602" y="694"/>
                </a:cxn>
                <a:cxn ang="0">
                  <a:pos x="633" y="675"/>
                </a:cxn>
                <a:cxn ang="0">
                  <a:pos x="668" y="655"/>
                </a:cxn>
                <a:cxn ang="0">
                  <a:pos x="699" y="636"/>
                </a:cxn>
                <a:cxn ang="0">
                  <a:pos x="733" y="615"/>
                </a:cxn>
                <a:cxn ang="0">
                  <a:pos x="766" y="594"/>
                </a:cxn>
                <a:cxn ang="0">
                  <a:pos x="799" y="574"/>
                </a:cxn>
                <a:cxn ang="0">
                  <a:pos x="834" y="553"/>
                </a:cxn>
                <a:cxn ang="0">
                  <a:pos x="864" y="534"/>
                </a:cxn>
                <a:cxn ang="0">
                  <a:pos x="897" y="511"/>
                </a:cxn>
                <a:cxn ang="0">
                  <a:pos x="930" y="491"/>
                </a:cxn>
                <a:cxn ang="0">
                  <a:pos x="965" y="470"/>
                </a:cxn>
                <a:cxn ang="0">
                  <a:pos x="997" y="449"/>
                </a:cxn>
                <a:cxn ang="0">
                  <a:pos x="1030" y="426"/>
                </a:cxn>
                <a:cxn ang="0">
                  <a:pos x="1063" y="405"/>
                </a:cxn>
                <a:cxn ang="0">
                  <a:pos x="1096" y="382"/>
                </a:cxn>
                <a:cxn ang="0">
                  <a:pos x="1129" y="358"/>
                </a:cxn>
                <a:cxn ang="0">
                  <a:pos x="1161" y="333"/>
                </a:cxn>
                <a:cxn ang="0">
                  <a:pos x="1196" y="308"/>
                </a:cxn>
                <a:cxn ang="0">
                  <a:pos x="1227" y="281"/>
                </a:cxn>
                <a:cxn ang="0">
                  <a:pos x="1260" y="256"/>
                </a:cxn>
                <a:cxn ang="0">
                  <a:pos x="1294" y="227"/>
                </a:cxn>
                <a:cxn ang="0">
                  <a:pos x="1327" y="200"/>
                </a:cxn>
                <a:cxn ang="0">
                  <a:pos x="1360" y="171"/>
                </a:cxn>
                <a:cxn ang="0">
                  <a:pos x="1391" y="139"/>
                </a:cxn>
                <a:cxn ang="0">
                  <a:pos x="1427" y="106"/>
                </a:cxn>
                <a:cxn ang="0">
                  <a:pos x="1458" y="71"/>
                </a:cxn>
                <a:cxn ang="0">
                  <a:pos x="1491" y="34"/>
                </a:cxn>
                <a:cxn ang="0">
                  <a:pos x="1522" y="0"/>
                </a:cxn>
              </a:cxnLst>
              <a:rect l="0" t="0" r="r" b="b"/>
              <a:pathLst>
                <a:path w="1522" h="1485">
                  <a:moveTo>
                    <a:pt x="0" y="1485"/>
                  </a:moveTo>
                  <a:lnTo>
                    <a:pt x="6" y="1311"/>
                  </a:lnTo>
                  <a:lnTo>
                    <a:pt x="24" y="1238"/>
                  </a:lnTo>
                  <a:lnTo>
                    <a:pt x="41" y="1192"/>
                  </a:lnTo>
                  <a:lnTo>
                    <a:pt x="56" y="1157"/>
                  </a:lnTo>
                  <a:lnTo>
                    <a:pt x="74" y="1128"/>
                  </a:lnTo>
                  <a:lnTo>
                    <a:pt x="91" y="1103"/>
                  </a:lnTo>
                  <a:lnTo>
                    <a:pt x="107" y="1080"/>
                  </a:lnTo>
                  <a:lnTo>
                    <a:pt x="122" y="1058"/>
                  </a:lnTo>
                  <a:lnTo>
                    <a:pt x="139" y="1041"/>
                  </a:lnTo>
                  <a:lnTo>
                    <a:pt x="155" y="1022"/>
                  </a:lnTo>
                  <a:lnTo>
                    <a:pt x="172" y="1006"/>
                  </a:lnTo>
                  <a:lnTo>
                    <a:pt x="188" y="989"/>
                  </a:lnTo>
                  <a:lnTo>
                    <a:pt x="205" y="974"/>
                  </a:lnTo>
                  <a:lnTo>
                    <a:pt x="222" y="960"/>
                  </a:lnTo>
                  <a:lnTo>
                    <a:pt x="238" y="945"/>
                  </a:lnTo>
                  <a:lnTo>
                    <a:pt x="255" y="929"/>
                  </a:lnTo>
                  <a:lnTo>
                    <a:pt x="272" y="916"/>
                  </a:lnTo>
                  <a:lnTo>
                    <a:pt x="286" y="904"/>
                  </a:lnTo>
                  <a:lnTo>
                    <a:pt x="303" y="893"/>
                  </a:lnTo>
                  <a:lnTo>
                    <a:pt x="321" y="879"/>
                  </a:lnTo>
                  <a:lnTo>
                    <a:pt x="338" y="868"/>
                  </a:lnTo>
                  <a:lnTo>
                    <a:pt x="353" y="856"/>
                  </a:lnTo>
                  <a:lnTo>
                    <a:pt x="371" y="844"/>
                  </a:lnTo>
                  <a:lnTo>
                    <a:pt x="386" y="831"/>
                  </a:lnTo>
                  <a:lnTo>
                    <a:pt x="403" y="821"/>
                  </a:lnTo>
                  <a:lnTo>
                    <a:pt x="419" y="810"/>
                  </a:lnTo>
                  <a:lnTo>
                    <a:pt x="436" y="800"/>
                  </a:lnTo>
                  <a:lnTo>
                    <a:pt x="454" y="788"/>
                  </a:lnTo>
                  <a:lnTo>
                    <a:pt x="467" y="777"/>
                  </a:lnTo>
                  <a:lnTo>
                    <a:pt x="484" y="767"/>
                  </a:lnTo>
                  <a:lnTo>
                    <a:pt x="504" y="758"/>
                  </a:lnTo>
                  <a:lnTo>
                    <a:pt x="517" y="746"/>
                  </a:lnTo>
                  <a:lnTo>
                    <a:pt x="535" y="734"/>
                  </a:lnTo>
                  <a:lnTo>
                    <a:pt x="552" y="727"/>
                  </a:lnTo>
                  <a:lnTo>
                    <a:pt x="567" y="715"/>
                  </a:lnTo>
                  <a:lnTo>
                    <a:pt x="585" y="706"/>
                  </a:lnTo>
                  <a:lnTo>
                    <a:pt x="602" y="694"/>
                  </a:lnTo>
                  <a:lnTo>
                    <a:pt x="618" y="684"/>
                  </a:lnTo>
                  <a:lnTo>
                    <a:pt x="633" y="675"/>
                  </a:lnTo>
                  <a:lnTo>
                    <a:pt x="650" y="665"/>
                  </a:lnTo>
                  <a:lnTo>
                    <a:pt x="668" y="655"/>
                  </a:lnTo>
                  <a:lnTo>
                    <a:pt x="685" y="644"/>
                  </a:lnTo>
                  <a:lnTo>
                    <a:pt x="699" y="636"/>
                  </a:lnTo>
                  <a:lnTo>
                    <a:pt x="716" y="625"/>
                  </a:lnTo>
                  <a:lnTo>
                    <a:pt x="733" y="615"/>
                  </a:lnTo>
                  <a:lnTo>
                    <a:pt x="749" y="603"/>
                  </a:lnTo>
                  <a:lnTo>
                    <a:pt x="766" y="594"/>
                  </a:lnTo>
                  <a:lnTo>
                    <a:pt x="783" y="584"/>
                  </a:lnTo>
                  <a:lnTo>
                    <a:pt x="799" y="574"/>
                  </a:lnTo>
                  <a:lnTo>
                    <a:pt x="816" y="565"/>
                  </a:lnTo>
                  <a:lnTo>
                    <a:pt x="834" y="553"/>
                  </a:lnTo>
                  <a:lnTo>
                    <a:pt x="849" y="544"/>
                  </a:lnTo>
                  <a:lnTo>
                    <a:pt x="864" y="534"/>
                  </a:lnTo>
                  <a:lnTo>
                    <a:pt x="882" y="522"/>
                  </a:lnTo>
                  <a:lnTo>
                    <a:pt x="897" y="511"/>
                  </a:lnTo>
                  <a:lnTo>
                    <a:pt x="915" y="501"/>
                  </a:lnTo>
                  <a:lnTo>
                    <a:pt x="930" y="491"/>
                  </a:lnTo>
                  <a:lnTo>
                    <a:pt x="947" y="482"/>
                  </a:lnTo>
                  <a:lnTo>
                    <a:pt x="965" y="470"/>
                  </a:lnTo>
                  <a:lnTo>
                    <a:pt x="980" y="459"/>
                  </a:lnTo>
                  <a:lnTo>
                    <a:pt x="997" y="449"/>
                  </a:lnTo>
                  <a:lnTo>
                    <a:pt x="1015" y="437"/>
                  </a:lnTo>
                  <a:lnTo>
                    <a:pt x="1030" y="426"/>
                  </a:lnTo>
                  <a:lnTo>
                    <a:pt x="1046" y="414"/>
                  </a:lnTo>
                  <a:lnTo>
                    <a:pt x="1063" y="405"/>
                  </a:lnTo>
                  <a:lnTo>
                    <a:pt x="1078" y="393"/>
                  </a:lnTo>
                  <a:lnTo>
                    <a:pt x="1096" y="382"/>
                  </a:lnTo>
                  <a:lnTo>
                    <a:pt x="1113" y="368"/>
                  </a:lnTo>
                  <a:lnTo>
                    <a:pt x="1129" y="358"/>
                  </a:lnTo>
                  <a:lnTo>
                    <a:pt x="1146" y="345"/>
                  </a:lnTo>
                  <a:lnTo>
                    <a:pt x="1161" y="333"/>
                  </a:lnTo>
                  <a:lnTo>
                    <a:pt x="1179" y="320"/>
                  </a:lnTo>
                  <a:lnTo>
                    <a:pt x="1196" y="308"/>
                  </a:lnTo>
                  <a:lnTo>
                    <a:pt x="1210" y="295"/>
                  </a:lnTo>
                  <a:lnTo>
                    <a:pt x="1227" y="281"/>
                  </a:lnTo>
                  <a:lnTo>
                    <a:pt x="1244" y="268"/>
                  </a:lnTo>
                  <a:lnTo>
                    <a:pt x="1260" y="256"/>
                  </a:lnTo>
                  <a:lnTo>
                    <a:pt x="1277" y="243"/>
                  </a:lnTo>
                  <a:lnTo>
                    <a:pt x="1294" y="227"/>
                  </a:lnTo>
                  <a:lnTo>
                    <a:pt x="1310" y="214"/>
                  </a:lnTo>
                  <a:lnTo>
                    <a:pt x="1327" y="200"/>
                  </a:lnTo>
                  <a:lnTo>
                    <a:pt x="1345" y="185"/>
                  </a:lnTo>
                  <a:lnTo>
                    <a:pt x="1360" y="171"/>
                  </a:lnTo>
                  <a:lnTo>
                    <a:pt x="1375" y="154"/>
                  </a:lnTo>
                  <a:lnTo>
                    <a:pt x="1391" y="139"/>
                  </a:lnTo>
                  <a:lnTo>
                    <a:pt x="1408" y="123"/>
                  </a:lnTo>
                  <a:lnTo>
                    <a:pt x="1427" y="106"/>
                  </a:lnTo>
                  <a:lnTo>
                    <a:pt x="1441" y="88"/>
                  </a:lnTo>
                  <a:lnTo>
                    <a:pt x="1458" y="71"/>
                  </a:lnTo>
                  <a:lnTo>
                    <a:pt x="1476" y="54"/>
                  </a:lnTo>
                  <a:lnTo>
                    <a:pt x="1491" y="34"/>
                  </a:lnTo>
                  <a:lnTo>
                    <a:pt x="1508" y="17"/>
                  </a:lnTo>
                  <a:lnTo>
                    <a:pt x="1522" y="0"/>
                  </a:lnTo>
                </a:path>
              </a:pathLst>
            </a:custGeom>
            <a:noFill/>
            <a:ln w="12700">
              <a:solidFill>
                <a:srgbClr val="000000"/>
              </a:solidFill>
              <a:prstDash val="solid"/>
              <a:round/>
              <a:headEnd/>
              <a:tailEnd/>
            </a:ln>
          </p:spPr>
          <p:txBody>
            <a:bodyPr/>
            <a:lstStyle/>
            <a:p>
              <a:endParaRPr lang="en-US"/>
            </a:p>
          </p:txBody>
        </p:sp>
        <p:sp>
          <p:nvSpPr>
            <p:cNvPr id="59585" name="Rectangle 193"/>
            <p:cNvSpPr>
              <a:spLocks noChangeArrowheads="1"/>
            </p:cNvSpPr>
            <p:nvPr/>
          </p:nvSpPr>
          <p:spPr bwMode="auto">
            <a:xfrm>
              <a:off x="4867" y="2699"/>
              <a:ext cx="59" cy="108"/>
            </a:xfrm>
            <a:prstGeom prst="rect">
              <a:avLst/>
            </a:prstGeom>
            <a:solidFill>
              <a:srgbClr val="FFFFFF"/>
            </a:solidFill>
            <a:ln w="9525">
              <a:noFill/>
              <a:miter lim="800000"/>
              <a:headEnd/>
              <a:tailEnd/>
            </a:ln>
          </p:spPr>
          <p:txBody>
            <a:bodyPr/>
            <a:lstStyle/>
            <a:p>
              <a:endParaRPr lang="en-US"/>
            </a:p>
          </p:txBody>
        </p:sp>
        <p:sp>
          <p:nvSpPr>
            <p:cNvPr id="59586" name="Freeform 194"/>
            <p:cNvSpPr>
              <a:spLocks/>
            </p:cNvSpPr>
            <p:nvPr/>
          </p:nvSpPr>
          <p:spPr bwMode="auto">
            <a:xfrm>
              <a:off x="4878" y="2707"/>
              <a:ext cx="27" cy="75"/>
            </a:xfrm>
            <a:custGeom>
              <a:avLst/>
              <a:gdLst/>
              <a:ahLst/>
              <a:cxnLst>
                <a:cxn ang="0">
                  <a:pos x="18" y="23"/>
                </a:cxn>
                <a:cxn ang="0">
                  <a:pos x="18" y="75"/>
                </a:cxn>
                <a:cxn ang="0">
                  <a:pos x="27" y="75"/>
                </a:cxn>
                <a:cxn ang="0">
                  <a:pos x="27" y="0"/>
                </a:cxn>
                <a:cxn ang="0">
                  <a:pos x="20" y="0"/>
                </a:cxn>
                <a:cxn ang="0">
                  <a:pos x="18" y="7"/>
                </a:cxn>
                <a:cxn ang="0">
                  <a:pos x="14" y="11"/>
                </a:cxn>
                <a:cxn ang="0">
                  <a:pos x="8" y="13"/>
                </a:cxn>
                <a:cxn ang="0">
                  <a:pos x="0" y="15"/>
                </a:cxn>
                <a:cxn ang="0">
                  <a:pos x="0" y="23"/>
                </a:cxn>
                <a:cxn ang="0">
                  <a:pos x="16" y="23"/>
                </a:cxn>
                <a:cxn ang="0">
                  <a:pos x="18" y="23"/>
                </a:cxn>
              </a:cxnLst>
              <a:rect l="0" t="0" r="r" b="b"/>
              <a:pathLst>
                <a:path w="27" h="75">
                  <a:moveTo>
                    <a:pt x="18" y="23"/>
                  </a:moveTo>
                  <a:lnTo>
                    <a:pt x="18" y="75"/>
                  </a:lnTo>
                  <a:lnTo>
                    <a:pt x="27" y="75"/>
                  </a:lnTo>
                  <a:lnTo>
                    <a:pt x="27" y="0"/>
                  </a:lnTo>
                  <a:lnTo>
                    <a:pt x="20" y="0"/>
                  </a:lnTo>
                  <a:lnTo>
                    <a:pt x="18" y="7"/>
                  </a:lnTo>
                  <a:lnTo>
                    <a:pt x="14" y="11"/>
                  </a:lnTo>
                  <a:lnTo>
                    <a:pt x="8" y="13"/>
                  </a:lnTo>
                  <a:lnTo>
                    <a:pt x="0" y="15"/>
                  </a:lnTo>
                  <a:lnTo>
                    <a:pt x="0" y="23"/>
                  </a:lnTo>
                  <a:lnTo>
                    <a:pt x="16" y="23"/>
                  </a:lnTo>
                  <a:lnTo>
                    <a:pt x="18" y="23"/>
                  </a:lnTo>
                  <a:close/>
                </a:path>
              </a:pathLst>
            </a:custGeom>
            <a:solidFill>
              <a:srgbClr val="000000"/>
            </a:solidFill>
            <a:ln w="9525">
              <a:noFill/>
              <a:round/>
              <a:headEnd/>
              <a:tailEnd/>
            </a:ln>
          </p:spPr>
          <p:txBody>
            <a:bodyPr/>
            <a:lstStyle/>
            <a:p>
              <a:endParaRPr lang="en-US"/>
            </a:p>
          </p:txBody>
        </p:sp>
        <p:sp>
          <p:nvSpPr>
            <p:cNvPr id="59587" name="Rectangle 195"/>
            <p:cNvSpPr>
              <a:spLocks noChangeArrowheads="1"/>
            </p:cNvSpPr>
            <p:nvPr/>
          </p:nvSpPr>
          <p:spPr bwMode="auto">
            <a:xfrm>
              <a:off x="4024" y="2111"/>
              <a:ext cx="58" cy="108"/>
            </a:xfrm>
            <a:prstGeom prst="rect">
              <a:avLst/>
            </a:prstGeom>
            <a:solidFill>
              <a:srgbClr val="FFFFFF"/>
            </a:solidFill>
            <a:ln w="9525">
              <a:noFill/>
              <a:miter lim="800000"/>
              <a:headEnd/>
              <a:tailEnd/>
            </a:ln>
          </p:spPr>
          <p:txBody>
            <a:bodyPr/>
            <a:lstStyle/>
            <a:p>
              <a:endParaRPr lang="en-US"/>
            </a:p>
          </p:txBody>
        </p:sp>
        <p:sp>
          <p:nvSpPr>
            <p:cNvPr id="59588" name="Freeform 196"/>
            <p:cNvSpPr>
              <a:spLocks/>
            </p:cNvSpPr>
            <p:nvPr/>
          </p:nvSpPr>
          <p:spPr bwMode="auto">
            <a:xfrm>
              <a:off x="4026" y="2117"/>
              <a:ext cx="54" cy="75"/>
            </a:xfrm>
            <a:custGeom>
              <a:avLst/>
              <a:gdLst/>
              <a:ahLst/>
              <a:cxnLst>
                <a:cxn ang="0">
                  <a:pos x="10" y="48"/>
                </a:cxn>
                <a:cxn ang="0">
                  <a:pos x="33" y="15"/>
                </a:cxn>
                <a:cxn ang="0">
                  <a:pos x="33" y="48"/>
                </a:cxn>
                <a:cxn ang="0">
                  <a:pos x="11" y="48"/>
                </a:cxn>
                <a:cxn ang="0">
                  <a:pos x="10" y="48"/>
                </a:cxn>
                <a:cxn ang="0">
                  <a:pos x="42" y="75"/>
                </a:cxn>
                <a:cxn ang="0">
                  <a:pos x="42" y="57"/>
                </a:cxn>
                <a:cxn ang="0">
                  <a:pos x="54" y="57"/>
                </a:cxn>
                <a:cxn ang="0">
                  <a:pos x="54" y="48"/>
                </a:cxn>
                <a:cxn ang="0">
                  <a:pos x="42" y="48"/>
                </a:cxn>
                <a:cxn ang="0">
                  <a:pos x="42" y="0"/>
                </a:cxn>
                <a:cxn ang="0">
                  <a:pos x="35" y="0"/>
                </a:cxn>
                <a:cxn ang="0">
                  <a:pos x="0" y="48"/>
                </a:cxn>
                <a:cxn ang="0">
                  <a:pos x="0" y="57"/>
                </a:cxn>
                <a:cxn ang="0">
                  <a:pos x="33" y="57"/>
                </a:cxn>
                <a:cxn ang="0">
                  <a:pos x="33" y="75"/>
                </a:cxn>
                <a:cxn ang="0">
                  <a:pos x="42" y="75"/>
                </a:cxn>
                <a:cxn ang="0">
                  <a:pos x="10" y="48"/>
                </a:cxn>
              </a:cxnLst>
              <a:rect l="0" t="0" r="r" b="b"/>
              <a:pathLst>
                <a:path w="54" h="75">
                  <a:moveTo>
                    <a:pt x="10" y="48"/>
                  </a:moveTo>
                  <a:lnTo>
                    <a:pt x="33" y="15"/>
                  </a:lnTo>
                  <a:lnTo>
                    <a:pt x="33" y="48"/>
                  </a:lnTo>
                  <a:lnTo>
                    <a:pt x="11" y="48"/>
                  </a:lnTo>
                  <a:lnTo>
                    <a:pt x="10" y="48"/>
                  </a:lnTo>
                  <a:lnTo>
                    <a:pt x="42" y="75"/>
                  </a:lnTo>
                  <a:lnTo>
                    <a:pt x="42" y="57"/>
                  </a:lnTo>
                  <a:lnTo>
                    <a:pt x="54" y="57"/>
                  </a:lnTo>
                  <a:lnTo>
                    <a:pt x="54" y="48"/>
                  </a:lnTo>
                  <a:lnTo>
                    <a:pt x="42" y="48"/>
                  </a:lnTo>
                  <a:lnTo>
                    <a:pt x="42" y="0"/>
                  </a:lnTo>
                  <a:lnTo>
                    <a:pt x="35" y="0"/>
                  </a:lnTo>
                  <a:lnTo>
                    <a:pt x="0" y="48"/>
                  </a:lnTo>
                  <a:lnTo>
                    <a:pt x="0" y="57"/>
                  </a:lnTo>
                  <a:lnTo>
                    <a:pt x="33" y="57"/>
                  </a:lnTo>
                  <a:lnTo>
                    <a:pt x="33" y="75"/>
                  </a:lnTo>
                  <a:lnTo>
                    <a:pt x="42" y="75"/>
                  </a:lnTo>
                  <a:lnTo>
                    <a:pt x="10" y="48"/>
                  </a:lnTo>
                  <a:close/>
                </a:path>
              </a:pathLst>
            </a:custGeom>
            <a:solidFill>
              <a:srgbClr val="000000"/>
            </a:solidFill>
            <a:ln w="9525">
              <a:noFill/>
              <a:round/>
              <a:headEnd/>
              <a:tailEnd/>
            </a:ln>
          </p:spPr>
          <p:txBody>
            <a:bodyPr/>
            <a:lstStyle/>
            <a:p>
              <a:endParaRPr lang="en-US"/>
            </a:p>
          </p:txBody>
        </p:sp>
        <p:sp>
          <p:nvSpPr>
            <p:cNvPr id="59589" name="Rectangle 197"/>
            <p:cNvSpPr>
              <a:spLocks noChangeArrowheads="1"/>
            </p:cNvSpPr>
            <p:nvPr/>
          </p:nvSpPr>
          <p:spPr bwMode="auto">
            <a:xfrm>
              <a:off x="4354" y="2279"/>
              <a:ext cx="61" cy="108"/>
            </a:xfrm>
            <a:prstGeom prst="rect">
              <a:avLst/>
            </a:prstGeom>
            <a:solidFill>
              <a:srgbClr val="FFFFFF"/>
            </a:solidFill>
            <a:ln w="9525">
              <a:noFill/>
              <a:miter lim="800000"/>
              <a:headEnd/>
              <a:tailEnd/>
            </a:ln>
          </p:spPr>
          <p:txBody>
            <a:bodyPr/>
            <a:lstStyle/>
            <a:p>
              <a:endParaRPr lang="en-US"/>
            </a:p>
          </p:txBody>
        </p:sp>
        <p:sp>
          <p:nvSpPr>
            <p:cNvPr id="59590" name="Freeform 198"/>
            <p:cNvSpPr>
              <a:spLocks/>
            </p:cNvSpPr>
            <p:nvPr/>
          </p:nvSpPr>
          <p:spPr bwMode="auto">
            <a:xfrm>
              <a:off x="4358" y="2286"/>
              <a:ext cx="52" cy="79"/>
            </a:xfrm>
            <a:custGeom>
              <a:avLst/>
              <a:gdLst/>
              <a:ahLst/>
              <a:cxnLst>
                <a:cxn ang="0">
                  <a:pos x="25" y="79"/>
                </a:cxn>
                <a:cxn ang="0">
                  <a:pos x="36" y="77"/>
                </a:cxn>
                <a:cxn ang="0">
                  <a:pos x="44" y="72"/>
                </a:cxn>
                <a:cxn ang="0">
                  <a:pos x="50" y="64"/>
                </a:cxn>
                <a:cxn ang="0">
                  <a:pos x="52" y="54"/>
                </a:cxn>
                <a:cxn ang="0">
                  <a:pos x="52" y="49"/>
                </a:cxn>
                <a:cxn ang="0">
                  <a:pos x="48" y="43"/>
                </a:cxn>
                <a:cxn ang="0">
                  <a:pos x="44" y="39"/>
                </a:cxn>
                <a:cxn ang="0">
                  <a:pos x="38" y="37"/>
                </a:cxn>
                <a:cxn ang="0">
                  <a:pos x="46" y="33"/>
                </a:cxn>
                <a:cxn ang="0">
                  <a:pos x="48" y="27"/>
                </a:cxn>
                <a:cxn ang="0">
                  <a:pos x="50" y="22"/>
                </a:cxn>
                <a:cxn ang="0">
                  <a:pos x="48" y="12"/>
                </a:cxn>
                <a:cxn ang="0">
                  <a:pos x="42" y="6"/>
                </a:cxn>
                <a:cxn ang="0">
                  <a:pos x="34" y="2"/>
                </a:cxn>
                <a:cxn ang="0">
                  <a:pos x="25" y="0"/>
                </a:cxn>
                <a:cxn ang="0">
                  <a:pos x="19" y="2"/>
                </a:cxn>
                <a:cxn ang="0">
                  <a:pos x="13" y="4"/>
                </a:cxn>
                <a:cxn ang="0">
                  <a:pos x="7" y="6"/>
                </a:cxn>
                <a:cxn ang="0">
                  <a:pos x="5" y="12"/>
                </a:cxn>
                <a:cxn ang="0">
                  <a:pos x="2" y="18"/>
                </a:cxn>
                <a:cxn ang="0">
                  <a:pos x="2" y="25"/>
                </a:cxn>
                <a:cxn ang="0">
                  <a:pos x="11" y="25"/>
                </a:cxn>
                <a:cxn ang="0">
                  <a:pos x="11" y="20"/>
                </a:cxn>
                <a:cxn ang="0">
                  <a:pos x="13" y="16"/>
                </a:cxn>
                <a:cxn ang="0">
                  <a:pos x="17" y="12"/>
                </a:cxn>
                <a:cxn ang="0">
                  <a:pos x="27" y="10"/>
                </a:cxn>
                <a:cxn ang="0">
                  <a:pos x="30" y="10"/>
                </a:cxn>
                <a:cxn ang="0">
                  <a:pos x="34" y="12"/>
                </a:cxn>
                <a:cxn ang="0">
                  <a:pos x="38" y="16"/>
                </a:cxn>
                <a:cxn ang="0">
                  <a:pos x="38" y="22"/>
                </a:cxn>
                <a:cxn ang="0">
                  <a:pos x="38" y="27"/>
                </a:cxn>
                <a:cxn ang="0">
                  <a:pos x="32" y="31"/>
                </a:cxn>
                <a:cxn ang="0">
                  <a:pos x="25" y="33"/>
                </a:cxn>
                <a:cxn ang="0">
                  <a:pos x="23" y="33"/>
                </a:cxn>
                <a:cxn ang="0">
                  <a:pos x="19" y="33"/>
                </a:cxn>
                <a:cxn ang="0">
                  <a:pos x="19" y="41"/>
                </a:cxn>
                <a:cxn ang="0">
                  <a:pos x="21" y="41"/>
                </a:cxn>
                <a:cxn ang="0">
                  <a:pos x="23" y="41"/>
                </a:cxn>
                <a:cxn ang="0">
                  <a:pos x="30" y="43"/>
                </a:cxn>
                <a:cxn ang="0">
                  <a:pos x="36" y="45"/>
                </a:cxn>
                <a:cxn ang="0">
                  <a:pos x="40" y="49"/>
                </a:cxn>
                <a:cxn ang="0">
                  <a:pos x="42" y="56"/>
                </a:cxn>
                <a:cxn ang="0">
                  <a:pos x="40" y="62"/>
                </a:cxn>
                <a:cxn ang="0">
                  <a:pos x="36" y="66"/>
                </a:cxn>
                <a:cxn ang="0">
                  <a:pos x="32" y="70"/>
                </a:cxn>
                <a:cxn ang="0">
                  <a:pos x="25" y="70"/>
                </a:cxn>
                <a:cxn ang="0">
                  <a:pos x="17" y="68"/>
                </a:cxn>
                <a:cxn ang="0">
                  <a:pos x="11" y="64"/>
                </a:cxn>
                <a:cxn ang="0">
                  <a:pos x="9" y="60"/>
                </a:cxn>
                <a:cxn ang="0">
                  <a:pos x="9" y="52"/>
                </a:cxn>
                <a:cxn ang="0">
                  <a:pos x="0" y="52"/>
                </a:cxn>
                <a:cxn ang="0">
                  <a:pos x="2" y="64"/>
                </a:cxn>
                <a:cxn ang="0">
                  <a:pos x="5" y="72"/>
                </a:cxn>
                <a:cxn ang="0">
                  <a:pos x="9" y="74"/>
                </a:cxn>
                <a:cxn ang="0">
                  <a:pos x="13" y="77"/>
                </a:cxn>
                <a:cxn ang="0">
                  <a:pos x="23" y="79"/>
                </a:cxn>
                <a:cxn ang="0">
                  <a:pos x="25" y="79"/>
                </a:cxn>
              </a:cxnLst>
              <a:rect l="0" t="0" r="r" b="b"/>
              <a:pathLst>
                <a:path w="52" h="79">
                  <a:moveTo>
                    <a:pt x="25" y="79"/>
                  </a:moveTo>
                  <a:lnTo>
                    <a:pt x="36" y="77"/>
                  </a:lnTo>
                  <a:lnTo>
                    <a:pt x="44" y="72"/>
                  </a:lnTo>
                  <a:lnTo>
                    <a:pt x="50" y="64"/>
                  </a:lnTo>
                  <a:lnTo>
                    <a:pt x="52" y="54"/>
                  </a:lnTo>
                  <a:lnTo>
                    <a:pt x="52" y="49"/>
                  </a:lnTo>
                  <a:lnTo>
                    <a:pt x="48" y="43"/>
                  </a:lnTo>
                  <a:lnTo>
                    <a:pt x="44" y="39"/>
                  </a:lnTo>
                  <a:lnTo>
                    <a:pt x="38" y="37"/>
                  </a:lnTo>
                  <a:lnTo>
                    <a:pt x="46" y="33"/>
                  </a:lnTo>
                  <a:lnTo>
                    <a:pt x="48" y="27"/>
                  </a:lnTo>
                  <a:lnTo>
                    <a:pt x="50" y="22"/>
                  </a:lnTo>
                  <a:lnTo>
                    <a:pt x="48" y="12"/>
                  </a:lnTo>
                  <a:lnTo>
                    <a:pt x="42" y="6"/>
                  </a:lnTo>
                  <a:lnTo>
                    <a:pt x="34" y="2"/>
                  </a:lnTo>
                  <a:lnTo>
                    <a:pt x="25" y="0"/>
                  </a:lnTo>
                  <a:lnTo>
                    <a:pt x="19" y="2"/>
                  </a:lnTo>
                  <a:lnTo>
                    <a:pt x="13" y="4"/>
                  </a:lnTo>
                  <a:lnTo>
                    <a:pt x="7" y="6"/>
                  </a:lnTo>
                  <a:lnTo>
                    <a:pt x="5" y="12"/>
                  </a:lnTo>
                  <a:lnTo>
                    <a:pt x="2" y="18"/>
                  </a:lnTo>
                  <a:lnTo>
                    <a:pt x="2" y="25"/>
                  </a:lnTo>
                  <a:lnTo>
                    <a:pt x="11" y="25"/>
                  </a:lnTo>
                  <a:lnTo>
                    <a:pt x="11" y="20"/>
                  </a:lnTo>
                  <a:lnTo>
                    <a:pt x="13" y="16"/>
                  </a:lnTo>
                  <a:lnTo>
                    <a:pt x="17" y="12"/>
                  </a:lnTo>
                  <a:lnTo>
                    <a:pt x="27" y="10"/>
                  </a:lnTo>
                  <a:lnTo>
                    <a:pt x="30" y="10"/>
                  </a:lnTo>
                  <a:lnTo>
                    <a:pt x="34" y="12"/>
                  </a:lnTo>
                  <a:lnTo>
                    <a:pt x="38" y="16"/>
                  </a:lnTo>
                  <a:lnTo>
                    <a:pt x="38" y="22"/>
                  </a:lnTo>
                  <a:lnTo>
                    <a:pt x="38" y="27"/>
                  </a:lnTo>
                  <a:lnTo>
                    <a:pt x="32" y="31"/>
                  </a:lnTo>
                  <a:lnTo>
                    <a:pt x="25" y="33"/>
                  </a:lnTo>
                  <a:lnTo>
                    <a:pt x="23" y="33"/>
                  </a:lnTo>
                  <a:lnTo>
                    <a:pt x="19" y="33"/>
                  </a:lnTo>
                  <a:lnTo>
                    <a:pt x="19" y="41"/>
                  </a:lnTo>
                  <a:lnTo>
                    <a:pt x="21" y="41"/>
                  </a:lnTo>
                  <a:lnTo>
                    <a:pt x="23" y="41"/>
                  </a:lnTo>
                  <a:lnTo>
                    <a:pt x="30" y="43"/>
                  </a:lnTo>
                  <a:lnTo>
                    <a:pt x="36" y="45"/>
                  </a:lnTo>
                  <a:lnTo>
                    <a:pt x="40" y="49"/>
                  </a:lnTo>
                  <a:lnTo>
                    <a:pt x="42" y="56"/>
                  </a:lnTo>
                  <a:lnTo>
                    <a:pt x="40" y="62"/>
                  </a:lnTo>
                  <a:lnTo>
                    <a:pt x="36" y="66"/>
                  </a:lnTo>
                  <a:lnTo>
                    <a:pt x="32" y="70"/>
                  </a:lnTo>
                  <a:lnTo>
                    <a:pt x="25" y="70"/>
                  </a:lnTo>
                  <a:lnTo>
                    <a:pt x="17" y="68"/>
                  </a:lnTo>
                  <a:lnTo>
                    <a:pt x="11" y="64"/>
                  </a:lnTo>
                  <a:lnTo>
                    <a:pt x="9" y="60"/>
                  </a:lnTo>
                  <a:lnTo>
                    <a:pt x="9" y="52"/>
                  </a:lnTo>
                  <a:lnTo>
                    <a:pt x="0" y="52"/>
                  </a:lnTo>
                  <a:lnTo>
                    <a:pt x="2" y="64"/>
                  </a:lnTo>
                  <a:lnTo>
                    <a:pt x="5" y="72"/>
                  </a:lnTo>
                  <a:lnTo>
                    <a:pt x="9" y="74"/>
                  </a:lnTo>
                  <a:lnTo>
                    <a:pt x="13" y="77"/>
                  </a:lnTo>
                  <a:lnTo>
                    <a:pt x="23" y="79"/>
                  </a:lnTo>
                  <a:lnTo>
                    <a:pt x="25" y="79"/>
                  </a:lnTo>
                  <a:close/>
                </a:path>
              </a:pathLst>
            </a:custGeom>
            <a:solidFill>
              <a:srgbClr val="000000"/>
            </a:solidFill>
            <a:ln w="9525">
              <a:noFill/>
              <a:round/>
              <a:headEnd/>
              <a:tailEnd/>
            </a:ln>
          </p:spPr>
          <p:txBody>
            <a:bodyPr/>
            <a:lstStyle/>
            <a:p>
              <a:endParaRPr lang="en-US"/>
            </a:p>
          </p:txBody>
        </p:sp>
        <p:sp>
          <p:nvSpPr>
            <p:cNvPr id="59591" name="Rectangle 199"/>
            <p:cNvSpPr>
              <a:spLocks noChangeArrowheads="1"/>
            </p:cNvSpPr>
            <p:nvPr/>
          </p:nvSpPr>
          <p:spPr bwMode="auto">
            <a:xfrm>
              <a:off x="4664" y="2539"/>
              <a:ext cx="60" cy="108"/>
            </a:xfrm>
            <a:prstGeom prst="rect">
              <a:avLst/>
            </a:prstGeom>
            <a:solidFill>
              <a:srgbClr val="FFFFFF"/>
            </a:solidFill>
            <a:ln w="9525">
              <a:noFill/>
              <a:miter lim="800000"/>
              <a:headEnd/>
              <a:tailEnd/>
            </a:ln>
          </p:spPr>
          <p:txBody>
            <a:bodyPr/>
            <a:lstStyle/>
            <a:p>
              <a:endParaRPr lang="en-US"/>
            </a:p>
          </p:txBody>
        </p:sp>
        <p:sp>
          <p:nvSpPr>
            <p:cNvPr id="59592" name="Freeform 200"/>
            <p:cNvSpPr>
              <a:spLocks/>
            </p:cNvSpPr>
            <p:nvPr/>
          </p:nvSpPr>
          <p:spPr bwMode="auto">
            <a:xfrm>
              <a:off x="4668" y="2547"/>
              <a:ext cx="50" cy="75"/>
            </a:xfrm>
            <a:custGeom>
              <a:avLst/>
              <a:gdLst/>
              <a:ahLst/>
              <a:cxnLst>
                <a:cxn ang="0">
                  <a:pos x="0" y="75"/>
                </a:cxn>
                <a:cxn ang="0">
                  <a:pos x="50" y="75"/>
                </a:cxn>
                <a:cxn ang="0">
                  <a:pos x="50" y="65"/>
                </a:cxn>
                <a:cxn ang="0">
                  <a:pos x="10" y="65"/>
                </a:cxn>
                <a:cxn ang="0">
                  <a:pos x="12" y="61"/>
                </a:cxn>
                <a:cxn ang="0">
                  <a:pos x="15" y="56"/>
                </a:cxn>
                <a:cxn ang="0">
                  <a:pos x="25" y="50"/>
                </a:cxn>
                <a:cxn ang="0">
                  <a:pos x="31" y="46"/>
                </a:cxn>
                <a:cxn ang="0">
                  <a:pos x="44" y="36"/>
                </a:cxn>
                <a:cxn ang="0">
                  <a:pos x="50" y="31"/>
                </a:cxn>
                <a:cxn ang="0">
                  <a:pos x="50" y="21"/>
                </a:cxn>
                <a:cxn ang="0">
                  <a:pos x="50" y="13"/>
                </a:cxn>
                <a:cxn ang="0">
                  <a:pos x="44" y="5"/>
                </a:cxn>
                <a:cxn ang="0">
                  <a:pos x="42" y="4"/>
                </a:cxn>
                <a:cxn ang="0">
                  <a:pos x="37" y="2"/>
                </a:cxn>
                <a:cxn ang="0">
                  <a:pos x="27" y="0"/>
                </a:cxn>
                <a:cxn ang="0">
                  <a:pos x="19" y="0"/>
                </a:cxn>
                <a:cxn ang="0">
                  <a:pos x="14" y="2"/>
                </a:cxn>
                <a:cxn ang="0">
                  <a:pos x="8" y="5"/>
                </a:cxn>
                <a:cxn ang="0">
                  <a:pos x="4" y="9"/>
                </a:cxn>
                <a:cxn ang="0">
                  <a:pos x="2" y="17"/>
                </a:cxn>
                <a:cxn ang="0">
                  <a:pos x="0" y="27"/>
                </a:cxn>
                <a:cxn ang="0">
                  <a:pos x="12" y="27"/>
                </a:cxn>
                <a:cxn ang="0">
                  <a:pos x="12" y="19"/>
                </a:cxn>
                <a:cxn ang="0">
                  <a:pos x="14" y="15"/>
                </a:cxn>
                <a:cxn ang="0">
                  <a:pos x="15" y="11"/>
                </a:cxn>
                <a:cxn ang="0">
                  <a:pos x="17" y="9"/>
                </a:cxn>
                <a:cxn ang="0">
                  <a:pos x="27" y="7"/>
                </a:cxn>
                <a:cxn ang="0">
                  <a:pos x="33" y="9"/>
                </a:cxn>
                <a:cxn ang="0">
                  <a:pos x="37" y="11"/>
                </a:cxn>
                <a:cxn ang="0">
                  <a:pos x="41" y="17"/>
                </a:cxn>
                <a:cxn ang="0">
                  <a:pos x="41" y="23"/>
                </a:cxn>
                <a:cxn ang="0">
                  <a:pos x="41" y="27"/>
                </a:cxn>
                <a:cxn ang="0">
                  <a:pos x="37" y="32"/>
                </a:cxn>
                <a:cxn ang="0">
                  <a:pos x="27" y="38"/>
                </a:cxn>
                <a:cxn ang="0">
                  <a:pos x="17" y="44"/>
                </a:cxn>
                <a:cxn ang="0">
                  <a:pos x="8" y="52"/>
                </a:cxn>
                <a:cxn ang="0">
                  <a:pos x="4" y="58"/>
                </a:cxn>
                <a:cxn ang="0">
                  <a:pos x="0" y="65"/>
                </a:cxn>
                <a:cxn ang="0">
                  <a:pos x="0" y="73"/>
                </a:cxn>
                <a:cxn ang="0">
                  <a:pos x="0" y="75"/>
                </a:cxn>
              </a:cxnLst>
              <a:rect l="0" t="0" r="r" b="b"/>
              <a:pathLst>
                <a:path w="50" h="75">
                  <a:moveTo>
                    <a:pt x="0" y="75"/>
                  </a:moveTo>
                  <a:lnTo>
                    <a:pt x="50" y="75"/>
                  </a:lnTo>
                  <a:lnTo>
                    <a:pt x="50" y="65"/>
                  </a:lnTo>
                  <a:lnTo>
                    <a:pt x="10" y="65"/>
                  </a:lnTo>
                  <a:lnTo>
                    <a:pt x="12" y="61"/>
                  </a:lnTo>
                  <a:lnTo>
                    <a:pt x="15" y="56"/>
                  </a:lnTo>
                  <a:lnTo>
                    <a:pt x="25" y="50"/>
                  </a:lnTo>
                  <a:lnTo>
                    <a:pt x="31" y="46"/>
                  </a:lnTo>
                  <a:lnTo>
                    <a:pt x="44" y="36"/>
                  </a:lnTo>
                  <a:lnTo>
                    <a:pt x="50" y="31"/>
                  </a:lnTo>
                  <a:lnTo>
                    <a:pt x="50" y="21"/>
                  </a:lnTo>
                  <a:lnTo>
                    <a:pt x="50" y="13"/>
                  </a:lnTo>
                  <a:lnTo>
                    <a:pt x="44" y="5"/>
                  </a:lnTo>
                  <a:lnTo>
                    <a:pt x="42" y="4"/>
                  </a:lnTo>
                  <a:lnTo>
                    <a:pt x="37" y="2"/>
                  </a:lnTo>
                  <a:lnTo>
                    <a:pt x="27" y="0"/>
                  </a:lnTo>
                  <a:lnTo>
                    <a:pt x="19" y="0"/>
                  </a:lnTo>
                  <a:lnTo>
                    <a:pt x="14" y="2"/>
                  </a:lnTo>
                  <a:lnTo>
                    <a:pt x="8" y="5"/>
                  </a:lnTo>
                  <a:lnTo>
                    <a:pt x="4" y="9"/>
                  </a:lnTo>
                  <a:lnTo>
                    <a:pt x="2" y="17"/>
                  </a:lnTo>
                  <a:lnTo>
                    <a:pt x="0" y="27"/>
                  </a:lnTo>
                  <a:lnTo>
                    <a:pt x="12" y="27"/>
                  </a:lnTo>
                  <a:lnTo>
                    <a:pt x="12" y="19"/>
                  </a:lnTo>
                  <a:lnTo>
                    <a:pt x="14" y="15"/>
                  </a:lnTo>
                  <a:lnTo>
                    <a:pt x="15" y="11"/>
                  </a:lnTo>
                  <a:lnTo>
                    <a:pt x="17" y="9"/>
                  </a:lnTo>
                  <a:lnTo>
                    <a:pt x="27" y="7"/>
                  </a:lnTo>
                  <a:lnTo>
                    <a:pt x="33" y="9"/>
                  </a:lnTo>
                  <a:lnTo>
                    <a:pt x="37" y="11"/>
                  </a:lnTo>
                  <a:lnTo>
                    <a:pt x="41" y="17"/>
                  </a:lnTo>
                  <a:lnTo>
                    <a:pt x="41" y="23"/>
                  </a:lnTo>
                  <a:lnTo>
                    <a:pt x="41" y="27"/>
                  </a:lnTo>
                  <a:lnTo>
                    <a:pt x="37" y="32"/>
                  </a:lnTo>
                  <a:lnTo>
                    <a:pt x="27" y="38"/>
                  </a:lnTo>
                  <a:lnTo>
                    <a:pt x="17" y="44"/>
                  </a:lnTo>
                  <a:lnTo>
                    <a:pt x="8" y="52"/>
                  </a:lnTo>
                  <a:lnTo>
                    <a:pt x="4" y="58"/>
                  </a:lnTo>
                  <a:lnTo>
                    <a:pt x="0" y="65"/>
                  </a:lnTo>
                  <a:lnTo>
                    <a:pt x="0" y="73"/>
                  </a:lnTo>
                  <a:lnTo>
                    <a:pt x="0" y="75"/>
                  </a:lnTo>
                  <a:close/>
                </a:path>
              </a:pathLst>
            </a:custGeom>
            <a:solidFill>
              <a:srgbClr val="000000"/>
            </a:solidFill>
            <a:ln w="9525">
              <a:noFill/>
              <a:round/>
              <a:headEnd/>
              <a:tailEnd/>
            </a:ln>
          </p:spPr>
          <p:txBody>
            <a:bodyPr/>
            <a:lstStyle/>
            <a:p>
              <a:endParaRPr lang="en-US"/>
            </a:p>
          </p:txBody>
        </p:sp>
      </p:grpSp>
      <p:sp>
        <p:nvSpPr>
          <p:cNvPr id="59593" name="Text Box 201"/>
          <p:cNvSpPr txBox="1">
            <a:spLocks noChangeArrowheads="1"/>
          </p:cNvSpPr>
          <p:nvPr/>
        </p:nvSpPr>
        <p:spPr bwMode="auto">
          <a:xfrm>
            <a:off x="611188" y="5229225"/>
            <a:ext cx="8064500" cy="996950"/>
          </a:xfrm>
          <a:prstGeom prst="rect">
            <a:avLst/>
          </a:prstGeom>
          <a:noFill/>
          <a:ln w="9525">
            <a:noFill/>
            <a:miter lim="800000"/>
            <a:headEnd/>
            <a:tailEnd/>
          </a:ln>
          <a:effectLst/>
        </p:spPr>
        <p:txBody>
          <a:bodyPr>
            <a:spAutoFit/>
          </a:bodyPr>
          <a:lstStyle/>
          <a:p>
            <a:pPr algn="just" eaLnBrk="0" hangingPunct="0">
              <a:lnSpc>
                <a:spcPct val="110000"/>
              </a:lnSpc>
            </a:pPr>
            <a:r>
              <a:rPr lang="en-US" b="1">
                <a:effectLst>
                  <a:outerShdw blurRad="38100" dist="38100" dir="2700000" algn="tl">
                    <a:srgbClr val="C0C0C0"/>
                  </a:outerShdw>
                </a:effectLst>
              </a:rPr>
              <a:t>In this analysis, we simplified the four-dimensional phase space by taking series of two-dimensional cross-sections, those with various fixed values of </a:t>
            </a:r>
            <a:r>
              <a:rPr lang="en-US" b="1" i="1">
                <a:effectLst>
                  <a:outerShdw blurRad="38100" dist="38100" dir="2700000" algn="tl">
                    <a:srgbClr val="C0C0C0"/>
                  </a:outerShdw>
                </a:effectLst>
              </a:rPr>
              <a:t>n</a:t>
            </a:r>
            <a:r>
              <a:rPr lang="en-US" b="1">
                <a:effectLst>
                  <a:outerShdw blurRad="38100" dist="38100" dir="2700000" algn="tl">
                    <a:srgbClr val="C0C0C0"/>
                  </a:outerShdw>
                </a:effectLst>
              </a:rPr>
              <a:t> and </a:t>
            </a:r>
            <a:r>
              <a:rPr lang="en-US" b="1" i="1">
                <a:effectLst>
                  <a:outerShdw blurRad="38100" dist="38100" dir="2700000" algn="tl">
                    <a:srgbClr val="C0C0C0"/>
                  </a:outerShdw>
                </a:effectLst>
              </a:rPr>
              <a:t>h</a:t>
            </a:r>
            <a:r>
              <a:rPr lang="en-US" b="1">
                <a:effectLst>
                  <a:outerShdw blurRad="38100" dist="38100" dir="2700000" algn="tl">
                    <a:srgbClr val="C0C0C0"/>
                  </a:outerShdw>
                </a:effectLst>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593"/>
                                        </p:tgtEl>
                                        <p:attrNameLst>
                                          <p:attrName>style.visibility</p:attrName>
                                        </p:attrNameLst>
                                      </p:cBhvr>
                                      <p:to>
                                        <p:strVal val="visible"/>
                                      </p:to>
                                    </p:set>
                                    <p:animEffect transition="in" filter="dissolve">
                                      <p:cBhvr>
                                        <p:cTn id="7" dur="500"/>
                                        <p:tgtEl>
                                          <p:spTgt spid="59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11188" y="404813"/>
            <a:ext cx="7772400" cy="728662"/>
          </a:xfrm>
        </p:spPr>
        <p:txBody>
          <a:bodyPr/>
          <a:lstStyle/>
          <a:p>
            <a:pPr algn="l"/>
            <a:r>
              <a:rPr lang="en-US" sz="3600" b="1">
                <a:solidFill>
                  <a:schemeClr val="accent2"/>
                </a:solidFill>
              </a:rPr>
              <a:t>The fast-slow phase plane</a:t>
            </a:r>
          </a:p>
        </p:txBody>
      </p:sp>
      <p:graphicFrame>
        <p:nvGraphicFramePr>
          <p:cNvPr id="60419" name="Object 3"/>
          <p:cNvGraphicFramePr>
            <a:graphicFrameLocks noChangeAspect="1"/>
          </p:cNvGraphicFramePr>
          <p:nvPr/>
        </p:nvGraphicFramePr>
        <p:xfrm>
          <a:off x="758825" y="2309813"/>
          <a:ext cx="7485063" cy="1335087"/>
        </p:xfrm>
        <a:graphic>
          <a:graphicData uri="http://schemas.openxmlformats.org/presentationml/2006/ole">
            <mc:AlternateContent xmlns:mc="http://schemas.openxmlformats.org/markup-compatibility/2006">
              <mc:Choice xmlns:v="urn:schemas-microsoft-com:vml" Requires="v">
                <p:oleObj spid="_x0000_s171057" name="Equation" r:id="rId3" imgW="4279900" imgH="762000" progId="Equation.3">
                  <p:embed/>
                </p:oleObj>
              </mc:Choice>
              <mc:Fallback>
                <p:oleObj name="Equation" r:id="rId3" imgW="4279900" imgH="762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25" y="2309813"/>
                        <a:ext cx="7485063" cy="1335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1" name="Text Box 5"/>
          <p:cNvSpPr txBox="1">
            <a:spLocks noChangeArrowheads="1"/>
          </p:cNvSpPr>
          <p:nvPr/>
        </p:nvSpPr>
        <p:spPr bwMode="auto">
          <a:xfrm>
            <a:off x="685800" y="1268413"/>
            <a:ext cx="7702550" cy="915987"/>
          </a:xfrm>
          <a:prstGeom prst="rect">
            <a:avLst/>
          </a:prstGeom>
          <a:noFill/>
          <a:ln w="9525">
            <a:noFill/>
            <a:miter lim="800000"/>
            <a:headEnd/>
            <a:tailEnd/>
          </a:ln>
          <a:effectLst/>
        </p:spPr>
        <p:txBody>
          <a:bodyPr>
            <a:spAutoFit/>
          </a:bodyPr>
          <a:lstStyle/>
          <a:p>
            <a:pPr eaLnBrk="0" hangingPunct="0"/>
            <a:r>
              <a:rPr lang="en-US" b="1">
                <a:effectLst>
                  <a:outerShdw blurRad="38100" dist="38100" dir="2700000" algn="tl">
                    <a:srgbClr val="C0C0C0"/>
                  </a:outerShdw>
                </a:effectLst>
              </a:rPr>
              <a:t>Take a different cross-section of the 4-d system, by setting </a:t>
            </a:r>
            <a:r>
              <a:rPr lang="en-US" b="1" i="1">
                <a:effectLst>
                  <a:outerShdw blurRad="38100" dist="38100" dir="2700000" algn="tl">
                    <a:srgbClr val="C0C0C0"/>
                  </a:outerShdw>
                </a:effectLst>
              </a:rPr>
              <a:t>m=m</a:t>
            </a:r>
            <a:r>
              <a:rPr lang="en-US" b="1" i="1" baseline="-25000">
                <a:effectLst>
                  <a:outerShdw blurRad="38100" dist="38100" dir="2700000" algn="tl">
                    <a:srgbClr val="C0C0C0"/>
                  </a:outerShdw>
                </a:effectLst>
              </a:rPr>
              <a:t>∞</a:t>
            </a:r>
            <a:r>
              <a:rPr lang="en-US" b="1" i="1">
                <a:effectLst>
                  <a:outerShdw blurRad="38100" dist="38100" dir="2700000" algn="tl">
                    <a:srgbClr val="C0C0C0"/>
                  </a:outerShdw>
                </a:effectLst>
              </a:rPr>
              <a:t>(v), </a:t>
            </a:r>
            <a:r>
              <a:rPr lang="en-US" b="1">
                <a:effectLst>
                  <a:outerShdw blurRad="38100" dist="38100" dir="2700000" algn="tl">
                    <a:srgbClr val="C0C0C0"/>
                  </a:outerShdw>
                </a:effectLst>
              </a:rPr>
              <a:t>and using the useful fact that </a:t>
            </a:r>
            <a:r>
              <a:rPr lang="en-US" b="1" i="1">
                <a:effectLst>
                  <a:outerShdw blurRad="38100" dist="38100" dir="2700000" algn="tl">
                    <a:srgbClr val="C0C0C0"/>
                  </a:outerShdw>
                </a:effectLst>
              </a:rPr>
              <a:t>n </a:t>
            </a:r>
            <a:r>
              <a:rPr lang="en-US" b="1">
                <a:effectLst>
                  <a:outerShdw blurRad="38100" dist="38100" dir="2700000" algn="tl">
                    <a:srgbClr val="C0C0C0"/>
                  </a:outerShdw>
                </a:effectLst>
              </a:rPr>
              <a:t>+ </a:t>
            </a:r>
            <a:r>
              <a:rPr lang="en-US" b="1" i="1">
                <a:effectLst>
                  <a:outerShdw blurRad="38100" dist="38100" dir="2700000" algn="tl">
                    <a:srgbClr val="C0C0C0"/>
                  </a:outerShdw>
                </a:effectLst>
              </a:rPr>
              <a:t>h </a:t>
            </a:r>
            <a:r>
              <a:rPr lang="en-US" b="1">
                <a:effectLst>
                  <a:outerShdw blurRad="38100" dist="38100" dir="2700000" algn="tl">
                    <a:srgbClr val="C0C0C0"/>
                  </a:outerShdw>
                </a:effectLst>
              </a:rPr>
              <a:t>= 0.8 (approximately). Why? Who knows. It just is. Thus:</a:t>
            </a:r>
          </a:p>
        </p:txBody>
      </p:sp>
      <p:grpSp>
        <p:nvGrpSpPr>
          <p:cNvPr id="2" name="Group 7"/>
          <p:cNvGrpSpPr>
            <a:grpSpLocks noChangeAspect="1"/>
          </p:cNvGrpSpPr>
          <p:nvPr/>
        </p:nvGrpSpPr>
        <p:grpSpPr bwMode="auto">
          <a:xfrm>
            <a:off x="3810000" y="3157538"/>
            <a:ext cx="4191000" cy="3548062"/>
            <a:chOff x="2400" y="1989"/>
            <a:chExt cx="2640" cy="2235"/>
          </a:xfrm>
        </p:grpSpPr>
        <p:sp>
          <p:nvSpPr>
            <p:cNvPr id="60422" name="AutoShape 6"/>
            <p:cNvSpPr>
              <a:spLocks noChangeAspect="1" noChangeArrowheads="1" noTextEdit="1"/>
            </p:cNvSpPr>
            <p:nvPr/>
          </p:nvSpPr>
          <p:spPr bwMode="auto">
            <a:xfrm>
              <a:off x="2400" y="1989"/>
              <a:ext cx="2640" cy="2235"/>
            </a:xfrm>
            <a:prstGeom prst="rect">
              <a:avLst/>
            </a:prstGeom>
            <a:noFill/>
            <a:ln w="9525">
              <a:noFill/>
              <a:miter lim="800000"/>
              <a:headEnd/>
              <a:tailEnd/>
            </a:ln>
          </p:spPr>
          <p:txBody>
            <a:bodyPr/>
            <a:lstStyle/>
            <a:p>
              <a:endParaRPr lang="en-US"/>
            </a:p>
          </p:txBody>
        </p:sp>
        <p:grpSp>
          <p:nvGrpSpPr>
            <p:cNvPr id="3" name="Group 208"/>
            <p:cNvGrpSpPr>
              <a:grpSpLocks/>
            </p:cNvGrpSpPr>
            <p:nvPr/>
          </p:nvGrpSpPr>
          <p:grpSpPr bwMode="auto">
            <a:xfrm>
              <a:off x="2454" y="2025"/>
              <a:ext cx="2578" cy="2147"/>
              <a:chOff x="2454" y="2025"/>
              <a:chExt cx="2578" cy="2147"/>
            </a:xfrm>
          </p:grpSpPr>
          <p:sp>
            <p:nvSpPr>
              <p:cNvPr id="60424" name="Line 8"/>
              <p:cNvSpPr>
                <a:spLocks noChangeShapeType="1"/>
              </p:cNvSpPr>
              <p:nvPr/>
            </p:nvSpPr>
            <p:spPr bwMode="auto">
              <a:xfrm flipV="1">
                <a:off x="2880" y="2077"/>
                <a:ext cx="1" cy="1759"/>
              </a:xfrm>
              <a:prstGeom prst="line">
                <a:avLst/>
              </a:prstGeom>
              <a:noFill/>
              <a:ln w="12700">
                <a:solidFill>
                  <a:srgbClr val="000000"/>
                </a:solidFill>
                <a:round/>
                <a:headEnd/>
                <a:tailEnd/>
              </a:ln>
            </p:spPr>
            <p:txBody>
              <a:bodyPr/>
              <a:lstStyle/>
              <a:p>
                <a:endParaRPr lang="en-US"/>
              </a:p>
            </p:txBody>
          </p:sp>
          <p:sp>
            <p:nvSpPr>
              <p:cNvPr id="60425" name="Line 9"/>
              <p:cNvSpPr>
                <a:spLocks noChangeShapeType="1"/>
              </p:cNvSpPr>
              <p:nvPr/>
            </p:nvSpPr>
            <p:spPr bwMode="auto">
              <a:xfrm flipH="1">
                <a:off x="2803" y="2077"/>
                <a:ext cx="80" cy="1"/>
              </a:xfrm>
              <a:prstGeom prst="line">
                <a:avLst/>
              </a:prstGeom>
              <a:noFill/>
              <a:ln w="12700">
                <a:solidFill>
                  <a:srgbClr val="000000"/>
                </a:solidFill>
                <a:round/>
                <a:headEnd/>
                <a:tailEnd/>
              </a:ln>
            </p:spPr>
            <p:txBody>
              <a:bodyPr/>
              <a:lstStyle/>
              <a:p>
                <a:endParaRPr lang="en-US"/>
              </a:p>
            </p:txBody>
          </p:sp>
          <p:sp>
            <p:nvSpPr>
              <p:cNvPr id="60426" name="Freeform 10"/>
              <p:cNvSpPr>
                <a:spLocks/>
              </p:cNvSpPr>
              <p:nvPr/>
            </p:nvSpPr>
            <p:spPr bwMode="auto">
              <a:xfrm>
                <a:off x="2621" y="2025"/>
                <a:ext cx="134" cy="77"/>
              </a:xfrm>
              <a:custGeom>
                <a:avLst/>
                <a:gdLst/>
                <a:ahLst/>
                <a:cxnLst>
                  <a:cxn ang="0">
                    <a:pos x="17" y="75"/>
                  </a:cxn>
                  <a:cxn ang="0">
                    <a:pos x="28" y="0"/>
                  </a:cxn>
                  <a:cxn ang="0">
                    <a:pos x="17" y="8"/>
                  </a:cxn>
                  <a:cxn ang="0">
                    <a:pos x="9" y="14"/>
                  </a:cxn>
                  <a:cxn ang="0">
                    <a:pos x="0" y="22"/>
                  </a:cxn>
                  <a:cxn ang="0">
                    <a:pos x="17" y="22"/>
                  </a:cxn>
                  <a:cxn ang="0">
                    <a:pos x="69" y="75"/>
                  </a:cxn>
                  <a:cxn ang="0">
                    <a:pos x="59" y="64"/>
                  </a:cxn>
                  <a:cxn ang="0">
                    <a:pos x="17" y="22"/>
                  </a:cxn>
                  <a:cxn ang="0">
                    <a:pos x="101" y="0"/>
                  </a:cxn>
                  <a:cxn ang="0">
                    <a:pos x="90" y="10"/>
                  </a:cxn>
                  <a:cxn ang="0">
                    <a:pos x="84" y="27"/>
                  </a:cxn>
                  <a:cxn ang="0">
                    <a:pos x="84" y="54"/>
                  </a:cxn>
                  <a:cxn ang="0">
                    <a:pos x="92" y="71"/>
                  </a:cxn>
                  <a:cxn ang="0">
                    <a:pos x="101" y="77"/>
                  </a:cxn>
                  <a:cxn ang="0">
                    <a:pos x="115" y="77"/>
                  </a:cxn>
                  <a:cxn ang="0">
                    <a:pos x="126" y="70"/>
                  </a:cxn>
                  <a:cxn ang="0">
                    <a:pos x="132" y="52"/>
                  </a:cxn>
                  <a:cxn ang="0">
                    <a:pos x="132" y="23"/>
                  </a:cxn>
                  <a:cxn ang="0">
                    <a:pos x="124" y="6"/>
                  </a:cxn>
                  <a:cxn ang="0">
                    <a:pos x="115" y="0"/>
                  </a:cxn>
                  <a:cxn ang="0">
                    <a:pos x="17" y="22"/>
                  </a:cxn>
                  <a:cxn ang="0">
                    <a:pos x="103" y="68"/>
                  </a:cxn>
                  <a:cxn ang="0">
                    <a:pos x="97" y="62"/>
                  </a:cxn>
                  <a:cxn ang="0">
                    <a:pos x="94" y="50"/>
                  </a:cxn>
                  <a:cxn ang="0">
                    <a:pos x="94" y="25"/>
                  </a:cxn>
                  <a:cxn ang="0">
                    <a:pos x="101" y="10"/>
                  </a:cxn>
                  <a:cxn ang="0">
                    <a:pos x="113" y="10"/>
                  </a:cxn>
                  <a:cxn ang="0">
                    <a:pos x="119" y="14"/>
                  </a:cxn>
                  <a:cxn ang="0">
                    <a:pos x="122" y="25"/>
                  </a:cxn>
                  <a:cxn ang="0">
                    <a:pos x="122" y="52"/>
                  </a:cxn>
                  <a:cxn ang="0">
                    <a:pos x="115" y="68"/>
                  </a:cxn>
                  <a:cxn ang="0">
                    <a:pos x="17" y="22"/>
                  </a:cxn>
                </a:cxnLst>
                <a:rect l="0" t="0" r="r" b="b"/>
                <a:pathLst>
                  <a:path w="134" h="77">
                    <a:moveTo>
                      <a:pt x="17" y="22"/>
                    </a:moveTo>
                    <a:lnTo>
                      <a:pt x="17" y="75"/>
                    </a:lnTo>
                    <a:lnTo>
                      <a:pt x="28" y="75"/>
                    </a:lnTo>
                    <a:lnTo>
                      <a:pt x="28" y="0"/>
                    </a:lnTo>
                    <a:lnTo>
                      <a:pt x="21" y="0"/>
                    </a:lnTo>
                    <a:lnTo>
                      <a:pt x="17" y="8"/>
                    </a:lnTo>
                    <a:lnTo>
                      <a:pt x="15" y="12"/>
                    </a:lnTo>
                    <a:lnTo>
                      <a:pt x="9" y="14"/>
                    </a:lnTo>
                    <a:lnTo>
                      <a:pt x="0" y="14"/>
                    </a:lnTo>
                    <a:lnTo>
                      <a:pt x="0" y="22"/>
                    </a:lnTo>
                    <a:lnTo>
                      <a:pt x="15" y="22"/>
                    </a:lnTo>
                    <a:lnTo>
                      <a:pt x="17" y="22"/>
                    </a:lnTo>
                    <a:lnTo>
                      <a:pt x="59" y="75"/>
                    </a:lnTo>
                    <a:lnTo>
                      <a:pt x="69" y="75"/>
                    </a:lnTo>
                    <a:lnTo>
                      <a:pt x="69" y="64"/>
                    </a:lnTo>
                    <a:lnTo>
                      <a:pt x="59" y="64"/>
                    </a:lnTo>
                    <a:lnTo>
                      <a:pt x="59" y="75"/>
                    </a:lnTo>
                    <a:lnTo>
                      <a:pt x="17" y="22"/>
                    </a:lnTo>
                    <a:lnTo>
                      <a:pt x="107" y="0"/>
                    </a:lnTo>
                    <a:lnTo>
                      <a:pt x="101" y="0"/>
                    </a:lnTo>
                    <a:lnTo>
                      <a:pt x="94" y="4"/>
                    </a:lnTo>
                    <a:lnTo>
                      <a:pt x="90" y="10"/>
                    </a:lnTo>
                    <a:lnTo>
                      <a:pt x="86" y="18"/>
                    </a:lnTo>
                    <a:lnTo>
                      <a:pt x="84" y="27"/>
                    </a:lnTo>
                    <a:lnTo>
                      <a:pt x="82" y="39"/>
                    </a:lnTo>
                    <a:lnTo>
                      <a:pt x="84" y="54"/>
                    </a:lnTo>
                    <a:lnTo>
                      <a:pt x="88" y="66"/>
                    </a:lnTo>
                    <a:lnTo>
                      <a:pt x="92" y="71"/>
                    </a:lnTo>
                    <a:lnTo>
                      <a:pt x="96" y="75"/>
                    </a:lnTo>
                    <a:lnTo>
                      <a:pt x="101" y="77"/>
                    </a:lnTo>
                    <a:lnTo>
                      <a:pt x="107" y="77"/>
                    </a:lnTo>
                    <a:lnTo>
                      <a:pt x="115" y="77"/>
                    </a:lnTo>
                    <a:lnTo>
                      <a:pt x="121" y="73"/>
                    </a:lnTo>
                    <a:lnTo>
                      <a:pt x="126" y="70"/>
                    </a:lnTo>
                    <a:lnTo>
                      <a:pt x="130" y="64"/>
                    </a:lnTo>
                    <a:lnTo>
                      <a:pt x="132" y="52"/>
                    </a:lnTo>
                    <a:lnTo>
                      <a:pt x="134" y="37"/>
                    </a:lnTo>
                    <a:lnTo>
                      <a:pt x="132" y="23"/>
                    </a:lnTo>
                    <a:lnTo>
                      <a:pt x="128" y="12"/>
                    </a:lnTo>
                    <a:lnTo>
                      <a:pt x="124" y="6"/>
                    </a:lnTo>
                    <a:lnTo>
                      <a:pt x="121" y="2"/>
                    </a:lnTo>
                    <a:lnTo>
                      <a:pt x="115" y="0"/>
                    </a:lnTo>
                    <a:lnTo>
                      <a:pt x="107" y="0"/>
                    </a:lnTo>
                    <a:lnTo>
                      <a:pt x="17" y="22"/>
                    </a:lnTo>
                    <a:lnTo>
                      <a:pt x="107" y="70"/>
                    </a:lnTo>
                    <a:lnTo>
                      <a:pt x="103" y="68"/>
                    </a:lnTo>
                    <a:lnTo>
                      <a:pt x="99" y="66"/>
                    </a:lnTo>
                    <a:lnTo>
                      <a:pt x="97" y="62"/>
                    </a:lnTo>
                    <a:lnTo>
                      <a:pt x="96" y="58"/>
                    </a:lnTo>
                    <a:lnTo>
                      <a:pt x="94" y="50"/>
                    </a:lnTo>
                    <a:lnTo>
                      <a:pt x="92" y="39"/>
                    </a:lnTo>
                    <a:lnTo>
                      <a:pt x="94" y="25"/>
                    </a:lnTo>
                    <a:lnTo>
                      <a:pt x="96" y="16"/>
                    </a:lnTo>
                    <a:lnTo>
                      <a:pt x="101" y="10"/>
                    </a:lnTo>
                    <a:lnTo>
                      <a:pt x="109" y="8"/>
                    </a:lnTo>
                    <a:lnTo>
                      <a:pt x="113" y="10"/>
                    </a:lnTo>
                    <a:lnTo>
                      <a:pt x="117" y="10"/>
                    </a:lnTo>
                    <a:lnTo>
                      <a:pt x="119" y="14"/>
                    </a:lnTo>
                    <a:lnTo>
                      <a:pt x="121" y="18"/>
                    </a:lnTo>
                    <a:lnTo>
                      <a:pt x="122" y="25"/>
                    </a:lnTo>
                    <a:lnTo>
                      <a:pt x="124" y="39"/>
                    </a:lnTo>
                    <a:lnTo>
                      <a:pt x="122" y="52"/>
                    </a:lnTo>
                    <a:lnTo>
                      <a:pt x="119" y="62"/>
                    </a:lnTo>
                    <a:lnTo>
                      <a:pt x="115" y="68"/>
                    </a:lnTo>
                    <a:lnTo>
                      <a:pt x="107" y="70"/>
                    </a:lnTo>
                    <a:lnTo>
                      <a:pt x="17" y="22"/>
                    </a:lnTo>
                    <a:close/>
                  </a:path>
                </a:pathLst>
              </a:custGeom>
              <a:solidFill>
                <a:srgbClr val="000000"/>
              </a:solidFill>
              <a:ln w="9525">
                <a:noFill/>
                <a:round/>
                <a:headEnd/>
                <a:tailEnd/>
              </a:ln>
            </p:spPr>
            <p:txBody>
              <a:bodyPr/>
              <a:lstStyle/>
              <a:p>
                <a:endParaRPr lang="en-US"/>
              </a:p>
            </p:txBody>
          </p:sp>
          <p:sp>
            <p:nvSpPr>
              <p:cNvPr id="60427" name="Line 11"/>
              <p:cNvSpPr>
                <a:spLocks noChangeShapeType="1"/>
              </p:cNvSpPr>
              <p:nvPr/>
            </p:nvSpPr>
            <p:spPr bwMode="auto">
              <a:xfrm flipH="1">
                <a:off x="2803" y="2426"/>
                <a:ext cx="80" cy="1"/>
              </a:xfrm>
              <a:prstGeom prst="line">
                <a:avLst/>
              </a:prstGeom>
              <a:noFill/>
              <a:ln w="12700">
                <a:solidFill>
                  <a:srgbClr val="000000"/>
                </a:solidFill>
                <a:round/>
                <a:headEnd/>
                <a:tailEnd/>
              </a:ln>
            </p:spPr>
            <p:txBody>
              <a:bodyPr/>
              <a:lstStyle/>
              <a:p>
                <a:endParaRPr lang="en-US"/>
              </a:p>
            </p:txBody>
          </p:sp>
          <p:sp>
            <p:nvSpPr>
              <p:cNvPr id="60428" name="Freeform 12"/>
              <p:cNvSpPr>
                <a:spLocks/>
              </p:cNvSpPr>
              <p:nvPr/>
            </p:nvSpPr>
            <p:spPr bwMode="auto">
              <a:xfrm>
                <a:off x="2615" y="2377"/>
                <a:ext cx="140" cy="76"/>
              </a:xfrm>
              <a:custGeom>
                <a:avLst/>
                <a:gdLst/>
                <a:ahLst/>
                <a:cxnLst>
                  <a:cxn ang="0">
                    <a:pos x="17" y="1"/>
                  </a:cxn>
                  <a:cxn ang="0">
                    <a:pos x="6" y="9"/>
                  </a:cxn>
                  <a:cxn ang="0">
                    <a:pos x="0" y="26"/>
                  </a:cxn>
                  <a:cxn ang="0">
                    <a:pos x="0" y="53"/>
                  </a:cxn>
                  <a:cxn ang="0">
                    <a:pos x="8" y="71"/>
                  </a:cxn>
                  <a:cxn ang="0">
                    <a:pos x="19" y="76"/>
                  </a:cxn>
                  <a:cxn ang="0">
                    <a:pos x="31" y="76"/>
                  </a:cxn>
                  <a:cxn ang="0">
                    <a:pos x="42" y="69"/>
                  </a:cxn>
                  <a:cxn ang="0">
                    <a:pos x="50" y="51"/>
                  </a:cxn>
                  <a:cxn ang="0">
                    <a:pos x="50" y="23"/>
                  </a:cxn>
                  <a:cxn ang="0">
                    <a:pos x="42" y="7"/>
                  </a:cxn>
                  <a:cxn ang="0">
                    <a:pos x="31" y="1"/>
                  </a:cxn>
                  <a:cxn ang="0">
                    <a:pos x="25" y="0"/>
                  </a:cxn>
                  <a:cxn ang="0">
                    <a:pos x="21" y="69"/>
                  </a:cxn>
                  <a:cxn ang="0">
                    <a:pos x="13" y="63"/>
                  </a:cxn>
                  <a:cxn ang="0">
                    <a:pos x="9" y="49"/>
                  </a:cxn>
                  <a:cxn ang="0">
                    <a:pos x="9" y="26"/>
                  </a:cxn>
                  <a:cxn ang="0">
                    <a:pos x="17" y="11"/>
                  </a:cxn>
                  <a:cxn ang="0">
                    <a:pos x="29" y="9"/>
                  </a:cxn>
                  <a:cxn ang="0">
                    <a:pos x="34" y="13"/>
                  </a:cxn>
                  <a:cxn ang="0">
                    <a:pos x="40" y="26"/>
                  </a:cxn>
                  <a:cxn ang="0">
                    <a:pos x="40" y="53"/>
                  </a:cxn>
                  <a:cxn ang="0">
                    <a:pos x="31" y="67"/>
                  </a:cxn>
                  <a:cxn ang="0">
                    <a:pos x="25" y="0"/>
                  </a:cxn>
                  <a:cxn ang="0">
                    <a:pos x="75" y="74"/>
                  </a:cxn>
                  <a:cxn ang="0">
                    <a:pos x="65" y="63"/>
                  </a:cxn>
                  <a:cxn ang="0">
                    <a:pos x="25" y="0"/>
                  </a:cxn>
                  <a:cxn ang="0">
                    <a:pos x="109" y="30"/>
                  </a:cxn>
                  <a:cxn ang="0">
                    <a:pos x="102" y="24"/>
                  </a:cxn>
                  <a:cxn ang="0">
                    <a:pos x="102" y="15"/>
                  </a:cxn>
                  <a:cxn ang="0">
                    <a:pos x="107" y="9"/>
                  </a:cxn>
                  <a:cxn ang="0">
                    <a:pos x="119" y="9"/>
                  </a:cxn>
                  <a:cxn ang="0">
                    <a:pos x="127" y="15"/>
                  </a:cxn>
                  <a:cxn ang="0">
                    <a:pos x="127" y="24"/>
                  </a:cxn>
                  <a:cxn ang="0">
                    <a:pos x="119" y="30"/>
                  </a:cxn>
                  <a:cxn ang="0">
                    <a:pos x="25" y="0"/>
                  </a:cxn>
                  <a:cxn ang="0">
                    <a:pos x="107" y="67"/>
                  </a:cxn>
                  <a:cxn ang="0">
                    <a:pos x="100" y="59"/>
                  </a:cxn>
                  <a:cxn ang="0">
                    <a:pos x="100" y="47"/>
                  </a:cxn>
                  <a:cxn ang="0">
                    <a:pos x="107" y="40"/>
                  </a:cxn>
                  <a:cxn ang="0">
                    <a:pos x="121" y="40"/>
                  </a:cxn>
                  <a:cxn ang="0">
                    <a:pos x="128" y="47"/>
                  </a:cxn>
                  <a:cxn ang="0">
                    <a:pos x="128" y="61"/>
                  </a:cxn>
                  <a:cxn ang="0">
                    <a:pos x="121" y="67"/>
                  </a:cxn>
                  <a:cxn ang="0">
                    <a:pos x="25" y="0"/>
                  </a:cxn>
                  <a:cxn ang="0">
                    <a:pos x="96" y="38"/>
                  </a:cxn>
                  <a:cxn ang="0">
                    <a:pos x="90" y="47"/>
                  </a:cxn>
                  <a:cxn ang="0">
                    <a:pos x="90" y="65"/>
                  </a:cxn>
                  <a:cxn ang="0">
                    <a:pos x="96" y="71"/>
                  </a:cxn>
                  <a:cxn ang="0">
                    <a:pos x="115" y="76"/>
                  </a:cxn>
                  <a:cxn ang="0">
                    <a:pos x="134" y="71"/>
                  </a:cxn>
                  <a:cxn ang="0">
                    <a:pos x="140" y="53"/>
                  </a:cxn>
                  <a:cxn ang="0">
                    <a:pos x="134" y="40"/>
                  </a:cxn>
                  <a:cxn ang="0">
                    <a:pos x="134" y="30"/>
                  </a:cxn>
                  <a:cxn ang="0">
                    <a:pos x="138" y="19"/>
                  </a:cxn>
                  <a:cxn ang="0">
                    <a:pos x="130" y="5"/>
                  </a:cxn>
                  <a:cxn ang="0">
                    <a:pos x="115" y="0"/>
                  </a:cxn>
                  <a:cxn ang="0">
                    <a:pos x="98" y="5"/>
                  </a:cxn>
                  <a:cxn ang="0">
                    <a:pos x="92" y="21"/>
                  </a:cxn>
                  <a:cxn ang="0">
                    <a:pos x="96" y="30"/>
                  </a:cxn>
                  <a:cxn ang="0">
                    <a:pos x="25" y="0"/>
                  </a:cxn>
                </a:cxnLst>
                <a:rect l="0" t="0" r="r" b="b"/>
                <a:pathLst>
                  <a:path w="140" h="76">
                    <a:moveTo>
                      <a:pt x="25" y="0"/>
                    </a:moveTo>
                    <a:lnTo>
                      <a:pt x="17" y="1"/>
                    </a:lnTo>
                    <a:lnTo>
                      <a:pt x="11" y="3"/>
                    </a:lnTo>
                    <a:lnTo>
                      <a:pt x="6" y="9"/>
                    </a:lnTo>
                    <a:lnTo>
                      <a:pt x="2" y="17"/>
                    </a:lnTo>
                    <a:lnTo>
                      <a:pt x="0" y="26"/>
                    </a:lnTo>
                    <a:lnTo>
                      <a:pt x="0" y="40"/>
                    </a:lnTo>
                    <a:lnTo>
                      <a:pt x="0" y="53"/>
                    </a:lnTo>
                    <a:lnTo>
                      <a:pt x="4" y="65"/>
                    </a:lnTo>
                    <a:lnTo>
                      <a:pt x="8" y="71"/>
                    </a:lnTo>
                    <a:lnTo>
                      <a:pt x="13" y="74"/>
                    </a:lnTo>
                    <a:lnTo>
                      <a:pt x="19" y="76"/>
                    </a:lnTo>
                    <a:lnTo>
                      <a:pt x="25" y="76"/>
                    </a:lnTo>
                    <a:lnTo>
                      <a:pt x="31" y="76"/>
                    </a:lnTo>
                    <a:lnTo>
                      <a:pt x="38" y="74"/>
                    </a:lnTo>
                    <a:lnTo>
                      <a:pt x="42" y="69"/>
                    </a:lnTo>
                    <a:lnTo>
                      <a:pt x="46" y="63"/>
                    </a:lnTo>
                    <a:lnTo>
                      <a:pt x="50" y="51"/>
                    </a:lnTo>
                    <a:lnTo>
                      <a:pt x="50" y="38"/>
                    </a:lnTo>
                    <a:lnTo>
                      <a:pt x="50" y="23"/>
                    </a:lnTo>
                    <a:lnTo>
                      <a:pt x="46" y="11"/>
                    </a:lnTo>
                    <a:lnTo>
                      <a:pt x="42" y="7"/>
                    </a:lnTo>
                    <a:lnTo>
                      <a:pt x="36" y="3"/>
                    </a:lnTo>
                    <a:lnTo>
                      <a:pt x="31" y="1"/>
                    </a:lnTo>
                    <a:lnTo>
                      <a:pt x="27" y="0"/>
                    </a:lnTo>
                    <a:lnTo>
                      <a:pt x="25" y="0"/>
                    </a:lnTo>
                    <a:lnTo>
                      <a:pt x="25" y="69"/>
                    </a:lnTo>
                    <a:lnTo>
                      <a:pt x="21" y="69"/>
                    </a:lnTo>
                    <a:lnTo>
                      <a:pt x="17" y="67"/>
                    </a:lnTo>
                    <a:lnTo>
                      <a:pt x="13" y="63"/>
                    </a:lnTo>
                    <a:lnTo>
                      <a:pt x="11" y="57"/>
                    </a:lnTo>
                    <a:lnTo>
                      <a:pt x="9" y="49"/>
                    </a:lnTo>
                    <a:lnTo>
                      <a:pt x="9" y="40"/>
                    </a:lnTo>
                    <a:lnTo>
                      <a:pt x="9" y="26"/>
                    </a:lnTo>
                    <a:lnTo>
                      <a:pt x="13" y="17"/>
                    </a:lnTo>
                    <a:lnTo>
                      <a:pt x="17" y="11"/>
                    </a:lnTo>
                    <a:lnTo>
                      <a:pt x="25" y="9"/>
                    </a:lnTo>
                    <a:lnTo>
                      <a:pt x="29" y="9"/>
                    </a:lnTo>
                    <a:lnTo>
                      <a:pt x="33" y="11"/>
                    </a:lnTo>
                    <a:lnTo>
                      <a:pt x="34" y="13"/>
                    </a:lnTo>
                    <a:lnTo>
                      <a:pt x="36" y="17"/>
                    </a:lnTo>
                    <a:lnTo>
                      <a:pt x="40" y="26"/>
                    </a:lnTo>
                    <a:lnTo>
                      <a:pt x="40" y="38"/>
                    </a:lnTo>
                    <a:lnTo>
                      <a:pt x="40" y="53"/>
                    </a:lnTo>
                    <a:lnTo>
                      <a:pt x="36" y="63"/>
                    </a:lnTo>
                    <a:lnTo>
                      <a:pt x="31" y="67"/>
                    </a:lnTo>
                    <a:lnTo>
                      <a:pt x="25" y="69"/>
                    </a:lnTo>
                    <a:lnTo>
                      <a:pt x="25" y="0"/>
                    </a:lnTo>
                    <a:lnTo>
                      <a:pt x="65" y="74"/>
                    </a:lnTo>
                    <a:lnTo>
                      <a:pt x="75" y="74"/>
                    </a:lnTo>
                    <a:lnTo>
                      <a:pt x="75" y="63"/>
                    </a:lnTo>
                    <a:lnTo>
                      <a:pt x="65" y="63"/>
                    </a:lnTo>
                    <a:lnTo>
                      <a:pt x="65" y="74"/>
                    </a:lnTo>
                    <a:lnTo>
                      <a:pt x="25" y="0"/>
                    </a:lnTo>
                    <a:lnTo>
                      <a:pt x="115" y="32"/>
                    </a:lnTo>
                    <a:lnTo>
                      <a:pt x="109" y="30"/>
                    </a:lnTo>
                    <a:lnTo>
                      <a:pt x="105" y="28"/>
                    </a:lnTo>
                    <a:lnTo>
                      <a:pt x="102" y="24"/>
                    </a:lnTo>
                    <a:lnTo>
                      <a:pt x="102" y="21"/>
                    </a:lnTo>
                    <a:lnTo>
                      <a:pt x="102" y="15"/>
                    </a:lnTo>
                    <a:lnTo>
                      <a:pt x="103" y="11"/>
                    </a:lnTo>
                    <a:lnTo>
                      <a:pt x="107" y="9"/>
                    </a:lnTo>
                    <a:lnTo>
                      <a:pt x="113" y="9"/>
                    </a:lnTo>
                    <a:lnTo>
                      <a:pt x="119" y="9"/>
                    </a:lnTo>
                    <a:lnTo>
                      <a:pt x="125" y="11"/>
                    </a:lnTo>
                    <a:lnTo>
                      <a:pt x="127" y="15"/>
                    </a:lnTo>
                    <a:lnTo>
                      <a:pt x="127" y="19"/>
                    </a:lnTo>
                    <a:lnTo>
                      <a:pt x="127" y="24"/>
                    </a:lnTo>
                    <a:lnTo>
                      <a:pt x="125" y="28"/>
                    </a:lnTo>
                    <a:lnTo>
                      <a:pt x="119" y="30"/>
                    </a:lnTo>
                    <a:lnTo>
                      <a:pt x="115" y="32"/>
                    </a:lnTo>
                    <a:lnTo>
                      <a:pt x="25" y="0"/>
                    </a:lnTo>
                    <a:lnTo>
                      <a:pt x="115" y="69"/>
                    </a:lnTo>
                    <a:lnTo>
                      <a:pt x="107" y="67"/>
                    </a:lnTo>
                    <a:lnTo>
                      <a:pt x="102" y="65"/>
                    </a:lnTo>
                    <a:lnTo>
                      <a:pt x="100" y="59"/>
                    </a:lnTo>
                    <a:lnTo>
                      <a:pt x="98" y="53"/>
                    </a:lnTo>
                    <a:lnTo>
                      <a:pt x="100" y="47"/>
                    </a:lnTo>
                    <a:lnTo>
                      <a:pt x="103" y="44"/>
                    </a:lnTo>
                    <a:lnTo>
                      <a:pt x="107" y="40"/>
                    </a:lnTo>
                    <a:lnTo>
                      <a:pt x="113" y="40"/>
                    </a:lnTo>
                    <a:lnTo>
                      <a:pt x="121" y="40"/>
                    </a:lnTo>
                    <a:lnTo>
                      <a:pt x="125" y="44"/>
                    </a:lnTo>
                    <a:lnTo>
                      <a:pt x="128" y="47"/>
                    </a:lnTo>
                    <a:lnTo>
                      <a:pt x="130" y="55"/>
                    </a:lnTo>
                    <a:lnTo>
                      <a:pt x="128" y="61"/>
                    </a:lnTo>
                    <a:lnTo>
                      <a:pt x="125" y="65"/>
                    </a:lnTo>
                    <a:lnTo>
                      <a:pt x="121" y="67"/>
                    </a:lnTo>
                    <a:lnTo>
                      <a:pt x="115" y="69"/>
                    </a:lnTo>
                    <a:lnTo>
                      <a:pt x="25" y="0"/>
                    </a:lnTo>
                    <a:lnTo>
                      <a:pt x="102" y="36"/>
                    </a:lnTo>
                    <a:lnTo>
                      <a:pt x="96" y="38"/>
                    </a:lnTo>
                    <a:lnTo>
                      <a:pt x="92" y="42"/>
                    </a:lnTo>
                    <a:lnTo>
                      <a:pt x="90" y="47"/>
                    </a:lnTo>
                    <a:lnTo>
                      <a:pt x="88" y="53"/>
                    </a:lnTo>
                    <a:lnTo>
                      <a:pt x="90" y="65"/>
                    </a:lnTo>
                    <a:lnTo>
                      <a:pt x="92" y="69"/>
                    </a:lnTo>
                    <a:lnTo>
                      <a:pt x="96" y="71"/>
                    </a:lnTo>
                    <a:lnTo>
                      <a:pt x="103" y="76"/>
                    </a:lnTo>
                    <a:lnTo>
                      <a:pt x="115" y="76"/>
                    </a:lnTo>
                    <a:lnTo>
                      <a:pt x="125" y="76"/>
                    </a:lnTo>
                    <a:lnTo>
                      <a:pt x="134" y="71"/>
                    </a:lnTo>
                    <a:lnTo>
                      <a:pt x="138" y="63"/>
                    </a:lnTo>
                    <a:lnTo>
                      <a:pt x="140" y="53"/>
                    </a:lnTo>
                    <a:lnTo>
                      <a:pt x="138" y="46"/>
                    </a:lnTo>
                    <a:lnTo>
                      <a:pt x="134" y="40"/>
                    </a:lnTo>
                    <a:lnTo>
                      <a:pt x="128" y="34"/>
                    </a:lnTo>
                    <a:lnTo>
                      <a:pt x="134" y="30"/>
                    </a:lnTo>
                    <a:lnTo>
                      <a:pt x="136" y="24"/>
                    </a:lnTo>
                    <a:lnTo>
                      <a:pt x="138" y="19"/>
                    </a:lnTo>
                    <a:lnTo>
                      <a:pt x="136" y="11"/>
                    </a:lnTo>
                    <a:lnTo>
                      <a:pt x="130" y="5"/>
                    </a:lnTo>
                    <a:lnTo>
                      <a:pt x="125" y="1"/>
                    </a:lnTo>
                    <a:lnTo>
                      <a:pt x="115" y="0"/>
                    </a:lnTo>
                    <a:lnTo>
                      <a:pt x="103" y="1"/>
                    </a:lnTo>
                    <a:lnTo>
                      <a:pt x="98" y="5"/>
                    </a:lnTo>
                    <a:lnTo>
                      <a:pt x="92" y="13"/>
                    </a:lnTo>
                    <a:lnTo>
                      <a:pt x="92" y="21"/>
                    </a:lnTo>
                    <a:lnTo>
                      <a:pt x="92" y="26"/>
                    </a:lnTo>
                    <a:lnTo>
                      <a:pt x="96" y="30"/>
                    </a:lnTo>
                    <a:lnTo>
                      <a:pt x="102" y="36"/>
                    </a:lnTo>
                    <a:lnTo>
                      <a:pt x="25" y="0"/>
                    </a:lnTo>
                    <a:close/>
                  </a:path>
                </a:pathLst>
              </a:custGeom>
              <a:solidFill>
                <a:srgbClr val="000000"/>
              </a:solidFill>
              <a:ln w="9525">
                <a:noFill/>
                <a:round/>
                <a:headEnd/>
                <a:tailEnd/>
              </a:ln>
            </p:spPr>
            <p:txBody>
              <a:bodyPr/>
              <a:lstStyle/>
              <a:p>
                <a:endParaRPr lang="en-US"/>
              </a:p>
            </p:txBody>
          </p:sp>
          <p:sp>
            <p:nvSpPr>
              <p:cNvPr id="60429" name="Line 13"/>
              <p:cNvSpPr>
                <a:spLocks noChangeShapeType="1"/>
              </p:cNvSpPr>
              <p:nvPr/>
            </p:nvSpPr>
            <p:spPr bwMode="auto">
              <a:xfrm flipH="1">
                <a:off x="2803" y="2777"/>
                <a:ext cx="80" cy="1"/>
              </a:xfrm>
              <a:prstGeom prst="line">
                <a:avLst/>
              </a:prstGeom>
              <a:noFill/>
              <a:ln w="12700">
                <a:solidFill>
                  <a:srgbClr val="000000"/>
                </a:solidFill>
                <a:round/>
                <a:headEnd/>
                <a:tailEnd/>
              </a:ln>
            </p:spPr>
            <p:txBody>
              <a:bodyPr/>
              <a:lstStyle/>
              <a:p>
                <a:endParaRPr lang="en-US"/>
              </a:p>
            </p:txBody>
          </p:sp>
          <p:sp>
            <p:nvSpPr>
              <p:cNvPr id="60430" name="Freeform 14"/>
              <p:cNvSpPr>
                <a:spLocks/>
              </p:cNvSpPr>
              <p:nvPr/>
            </p:nvSpPr>
            <p:spPr bwMode="auto">
              <a:xfrm>
                <a:off x="2615" y="2726"/>
                <a:ext cx="140" cy="78"/>
              </a:xfrm>
              <a:custGeom>
                <a:avLst/>
                <a:gdLst/>
                <a:ahLst/>
                <a:cxnLst>
                  <a:cxn ang="0">
                    <a:pos x="17" y="2"/>
                  </a:cxn>
                  <a:cxn ang="0">
                    <a:pos x="6" y="11"/>
                  </a:cxn>
                  <a:cxn ang="0">
                    <a:pos x="0" y="28"/>
                  </a:cxn>
                  <a:cxn ang="0">
                    <a:pos x="0" y="55"/>
                  </a:cxn>
                  <a:cxn ang="0">
                    <a:pos x="8" y="71"/>
                  </a:cxn>
                  <a:cxn ang="0">
                    <a:pos x="19" y="76"/>
                  </a:cxn>
                  <a:cxn ang="0">
                    <a:pos x="31" y="76"/>
                  </a:cxn>
                  <a:cxn ang="0">
                    <a:pos x="42" y="71"/>
                  </a:cxn>
                  <a:cxn ang="0">
                    <a:pos x="50" y="51"/>
                  </a:cxn>
                  <a:cxn ang="0">
                    <a:pos x="50" y="25"/>
                  </a:cxn>
                  <a:cxn ang="0">
                    <a:pos x="42" y="7"/>
                  </a:cxn>
                  <a:cxn ang="0">
                    <a:pos x="31" y="2"/>
                  </a:cxn>
                  <a:cxn ang="0">
                    <a:pos x="25" y="2"/>
                  </a:cxn>
                  <a:cxn ang="0">
                    <a:pos x="21" y="69"/>
                  </a:cxn>
                  <a:cxn ang="0">
                    <a:pos x="13" y="63"/>
                  </a:cxn>
                  <a:cxn ang="0">
                    <a:pos x="9" y="51"/>
                  </a:cxn>
                  <a:cxn ang="0">
                    <a:pos x="9" y="27"/>
                  </a:cxn>
                  <a:cxn ang="0">
                    <a:pos x="17" y="11"/>
                  </a:cxn>
                  <a:cxn ang="0">
                    <a:pos x="29" y="9"/>
                  </a:cxn>
                  <a:cxn ang="0">
                    <a:pos x="34" y="13"/>
                  </a:cxn>
                  <a:cxn ang="0">
                    <a:pos x="40" y="27"/>
                  </a:cxn>
                  <a:cxn ang="0">
                    <a:pos x="40" y="53"/>
                  </a:cxn>
                  <a:cxn ang="0">
                    <a:pos x="31" y="67"/>
                  </a:cxn>
                  <a:cxn ang="0">
                    <a:pos x="25" y="2"/>
                  </a:cxn>
                  <a:cxn ang="0">
                    <a:pos x="75" y="76"/>
                  </a:cxn>
                  <a:cxn ang="0">
                    <a:pos x="65" y="65"/>
                  </a:cxn>
                  <a:cxn ang="0">
                    <a:pos x="25" y="2"/>
                  </a:cxn>
                  <a:cxn ang="0">
                    <a:pos x="109" y="2"/>
                  </a:cxn>
                  <a:cxn ang="0">
                    <a:pos x="96" y="11"/>
                  </a:cxn>
                  <a:cxn ang="0">
                    <a:pos x="90" y="30"/>
                  </a:cxn>
                  <a:cxn ang="0">
                    <a:pos x="90" y="59"/>
                  </a:cxn>
                  <a:cxn ang="0">
                    <a:pos x="96" y="71"/>
                  </a:cxn>
                  <a:cxn ang="0">
                    <a:pos x="115" y="78"/>
                  </a:cxn>
                  <a:cxn ang="0">
                    <a:pos x="130" y="75"/>
                  </a:cxn>
                  <a:cxn ang="0">
                    <a:pos x="138" y="61"/>
                  </a:cxn>
                  <a:cxn ang="0">
                    <a:pos x="138" y="42"/>
                  </a:cxn>
                  <a:cxn ang="0">
                    <a:pos x="127" y="28"/>
                  </a:cxn>
                  <a:cxn ang="0">
                    <a:pos x="107" y="30"/>
                  </a:cxn>
                  <a:cxn ang="0">
                    <a:pos x="100" y="38"/>
                  </a:cxn>
                  <a:cxn ang="0">
                    <a:pos x="103" y="17"/>
                  </a:cxn>
                  <a:cxn ang="0">
                    <a:pos x="117" y="9"/>
                  </a:cxn>
                  <a:cxn ang="0">
                    <a:pos x="127" y="13"/>
                  </a:cxn>
                  <a:cxn ang="0">
                    <a:pos x="138" y="21"/>
                  </a:cxn>
                  <a:cxn ang="0">
                    <a:pos x="134" y="7"/>
                  </a:cxn>
                  <a:cxn ang="0">
                    <a:pos x="127" y="2"/>
                  </a:cxn>
                  <a:cxn ang="0">
                    <a:pos x="25" y="2"/>
                  </a:cxn>
                  <a:cxn ang="0">
                    <a:pos x="109" y="69"/>
                  </a:cxn>
                  <a:cxn ang="0">
                    <a:pos x="102" y="59"/>
                  </a:cxn>
                  <a:cxn ang="0">
                    <a:pos x="102" y="46"/>
                  </a:cxn>
                  <a:cxn ang="0">
                    <a:pos x="109" y="38"/>
                  </a:cxn>
                  <a:cxn ang="0">
                    <a:pos x="123" y="38"/>
                  </a:cxn>
                  <a:cxn ang="0">
                    <a:pos x="130" y="48"/>
                  </a:cxn>
                  <a:cxn ang="0">
                    <a:pos x="130" y="59"/>
                  </a:cxn>
                  <a:cxn ang="0">
                    <a:pos x="123" y="69"/>
                  </a:cxn>
                  <a:cxn ang="0">
                    <a:pos x="25" y="2"/>
                  </a:cxn>
                </a:cxnLst>
                <a:rect l="0" t="0" r="r" b="b"/>
                <a:pathLst>
                  <a:path w="140" h="78">
                    <a:moveTo>
                      <a:pt x="25" y="2"/>
                    </a:moveTo>
                    <a:lnTo>
                      <a:pt x="17" y="2"/>
                    </a:lnTo>
                    <a:lnTo>
                      <a:pt x="11" y="5"/>
                    </a:lnTo>
                    <a:lnTo>
                      <a:pt x="6" y="11"/>
                    </a:lnTo>
                    <a:lnTo>
                      <a:pt x="2" y="17"/>
                    </a:lnTo>
                    <a:lnTo>
                      <a:pt x="0" y="28"/>
                    </a:lnTo>
                    <a:lnTo>
                      <a:pt x="0" y="40"/>
                    </a:lnTo>
                    <a:lnTo>
                      <a:pt x="0" y="55"/>
                    </a:lnTo>
                    <a:lnTo>
                      <a:pt x="4" y="67"/>
                    </a:lnTo>
                    <a:lnTo>
                      <a:pt x="8" y="71"/>
                    </a:lnTo>
                    <a:lnTo>
                      <a:pt x="13" y="75"/>
                    </a:lnTo>
                    <a:lnTo>
                      <a:pt x="19" y="76"/>
                    </a:lnTo>
                    <a:lnTo>
                      <a:pt x="25" y="78"/>
                    </a:lnTo>
                    <a:lnTo>
                      <a:pt x="31" y="76"/>
                    </a:lnTo>
                    <a:lnTo>
                      <a:pt x="38" y="75"/>
                    </a:lnTo>
                    <a:lnTo>
                      <a:pt x="42" y="71"/>
                    </a:lnTo>
                    <a:lnTo>
                      <a:pt x="46" y="63"/>
                    </a:lnTo>
                    <a:lnTo>
                      <a:pt x="50" y="51"/>
                    </a:lnTo>
                    <a:lnTo>
                      <a:pt x="50" y="38"/>
                    </a:lnTo>
                    <a:lnTo>
                      <a:pt x="50" y="25"/>
                    </a:lnTo>
                    <a:lnTo>
                      <a:pt x="46" y="13"/>
                    </a:lnTo>
                    <a:lnTo>
                      <a:pt x="42" y="7"/>
                    </a:lnTo>
                    <a:lnTo>
                      <a:pt x="36" y="4"/>
                    </a:lnTo>
                    <a:lnTo>
                      <a:pt x="31" y="2"/>
                    </a:lnTo>
                    <a:lnTo>
                      <a:pt x="27" y="2"/>
                    </a:lnTo>
                    <a:lnTo>
                      <a:pt x="25" y="2"/>
                    </a:lnTo>
                    <a:lnTo>
                      <a:pt x="25" y="69"/>
                    </a:lnTo>
                    <a:lnTo>
                      <a:pt x="21" y="69"/>
                    </a:lnTo>
                    <a:lnTo>
                      <a:pt x="17" y="67"/>
                    </a:lnTo>
                    <a:lnTo>
                      <a:pt x="13" y="63"/>
                    </a:lnTo>
                    <a:lnTo>
                      <a:pt x="11" y="59"/>
                    </a:lnTo>
                    <a:lnTo>
                      <a:pt x="9" y="51"/>
                    </a:lnTo>
                    <a:lnTo>
                      <a:pt x="9" y="40"/>
                    </a:lnTo>
                    <a:lnTo>
                      <a:pt x="9" y="27"/>
                    </a:lnTo>
                    <a:lnTo>
                      <a:pt x="13" y="17"/>
                    </a:lnTo>
                    <a:lnTo>
                      <a:pt x="17" y="11"/>
                    </a:lnTo>
                    <a:lnTo>
                      <a:pt x="25" y="9"/>
                    </a:lnTo>
                    <a:lnTo>
                      <a:pt x="29" y="9"/>
                    </a:lnTo>
                    <a:lnTo>
                      <a:pt x="33" y="11"/>
                    </a:lnTo>
                    <a:lnTo>
                      <a:pt x="34" y="13"/>
                    </a:lnTo>
                    <a:lnTo>
                      <a:pt x="36" y="17"/>
                    </a:lnTo>
                    <a:lnTo>
                      <a:pt x="40" y="27"/>
                    </a:lnTo>
                    <a:lnTo>
                      <a:pt x="40" y="38"/>
                    </a:lnTo>
                    <a:lnTo>
                      <a:pt x="40" y="53"/>
                    </a:lnTo>
                    <a:lnTo>
                      <a:pt x="36" y="63"/>
                    </a:lnTo>
                    <a:lnTo>
                      <a:pt x="31" y="67"/>
                    </a:lnTo>
                    <a:lnTo>
                      <a:pt x="25" y="69"/>
                    </a:lnTo>
                    <a:lnTo>
                      <a:pt x="25" y="2"/>
                    </a:lnTo>
                    <a:lnTo>
                      <a:pt x="65" y="76"/>
                    </a:lnTo>
                    <a:lnTo>
                      <a:pt x="75" y="76"/>
                    </a:lnTo>
                    <a:lnTo>
                      <a:pt x="75" y="65"/>
                    </a:lnTo>
                    <a:lnTo>
                      <a:pt x="65" y="65"/>
                    </a:lnTo>
                    <a:lnTo>
                      <a:pt x="65" y="76"/>
                    </a:lnTo>
                    <a:lnTo>
                      <a:pt x="25" y="2"/>
                    </a:lnTo>
                    <a:lnTo>
                      <a:pt x="117" y="0"/>
                    </a:lnTo>
                    <a:lnTo>
                      <a:pt x="109" y="2"/>
                    </a:lnTo>
                    <a:lnTo>
                      <a:pt x="102" y="5"/>
                    </a:lnTo>
                    <a:lnTo>
                      <a:pt x="96" y="11"/>
                    </a:lnTo>
                    <a:lnTo>
                      <a:pt x="92" y="19"/>
                    </a:lnTo>
                    <a:lnTo>
                      <a:pt x="90" y="30"/>
                    </a:lnTo>
                    <a:lnTo>
                      <a:pt x="88" y="44"/>
                    </a:lnTo>
                    <a:lnTo>
                      <a:pt x="90" y="59"/>
                    </a:lnTo>
                    <a:lnTo>
                      <a:pt x="94" y="65"/>
                    </a:lnTo>
                    <a:lnTo>
                      <a:pt x="96" y="71"/>
                    </a:lnTo>
                    <a:lnTo>
                      <a:pt x="105" y="76"/>
                    </a:lnTo>
                    <a:lnTo>
                      <a:pt x="115" y="78"/>
                    </a:lnTo>
                    <a:lnTo>
                      <a:pt x="127" y="76"/>
                    </a:lnTo>
                    <a:lnTo>
                      <a:pt x="130" y="75"/>
                    </a:lnTo>
                    <a:lnTo>
                      <a:pt x="134" y="71"/>
                    </a:lnTo>
                    <a:lnTo>
                      <a:pt x="138" y="61"/>
                    </a:lnTo>
                    <a:lnTo>
                      <a:pt x="140" y="51"/>
                    </a:lnTo>
                    <a:lnTo>
                      <a:pt x="138" y="42"/>
                    </a:lnTo>
                    <a:lnTo>
                      <a:pt x="134" y="34"/>
                    </a:lnTo>
                    <a:lnTo>
                      <a:pt x="127" y="28"/>
                    </a:lnTo>
                    <a:lnTo>
                      <a:pt x="117" y="28"/>
                    </a:lnTo>
                    <a:lnTo>
                      <a:pt x="107" y="30"/>
                    </a:lnTo>
                    <a:lnTo>
                      <a:pt x="102" y="32"/>
                    </a:lnTo>
                    <a:lnTo>
                      <a:pt x="100" y="38"/>
                    </a:lnTo>
                    <a:lnTo>
                      <a:pt x="100" y="25"/>
                    </a:lnTo>
                    <a:lnTo>
                      <a:pt x="103" y="17"/>
                    </a:lnTo>
                    <a:lnTo>
                      <a:pt x="109" y="11"/>
                    </a:lnTo>
                    <a:lnTo>
                      <a:pt x="117" y="9"/>
                    </a:lnTo>
                    <a:lnTo>
                      <a:pt x="123" y="9"/>
                    </a:lnTo>
                    <a:lnTo>
                      <a:pt x="127" y="13"/>
                    </a:lnTo>
                    <a:lnTo>
                      <a:pt x="130" y="21"/>
                    </a:lnTo>
                    <a:lnTo>
                      <a:pt x="138" y="21"/>
                    </a:lnTo>
                    <a:lnTo>
                      <a:pt x="138" y="13"/>
                    </a:lnTo>
                    <a:lnTo>
                      <a:pt x="134" y="7"/>
                    </a:lnTo>
                    <a:lnTo>
                      <a:pt x="130" y="4"/>
                    </a:lnTo>
                    <a:lnTo>
                      <a:pt x="127" y="2"/>
                    </a:lnTo>
                    <a:lnTo>
                      <a:pt x="117" y="0"/>
                    </a:lnTo>
                    <a:lnTo>
                      <a:pt x="25" y="2"/>
                    </a:lnTo>
                    <a:lnTo>
                      <a:pt x="115" y="69"/>
                    </a:lnTo>
                    <a:lnTo>
                      <a:pt x="109" y="69"/>
                    </a:lnTo>
                    <a:lnTo>
                      <a:pt x="103" y="65"/>
                    </a:lnTo>
                    <a:lnTo>
                      <a:pt x="102" y="59"/>
                    </a:lnTo>
                    <a:lnTo>
                      <a:pt x="100" y="53"/>
                    </a:lnTo>
                    <a:lnTo>
                      <a:pt x="102" y="46"/>
                    </a:lnTo>
                    <a:lnTo>
                      <a:pt x="105" y="40"/>
                    </a:lnTo>
                    <a:lnTo>
                      <a:pt x="109" y="38"/>
                    </a:lnTo>
                    <a:lnTo>
                      <a:pt x="115" y="36"/>
                    </a:lnTo>
                    <a:lnTo>
                      <a:pt x="123" y="38"/>
                    </a:lnTo>
                    <a:lnTo>
                      <a:pt x="127" y="42"/>
                    </a:lnTo>
                    <a:lnTo>
                      <a:pt x="130" y="48"/>
                    </a:lnTo>
                    <a:lnTo>
                      <a:pt x="130" y="53"/>
                    </a:lnTo>
                    <a:lnTo>
                      <a:pt x="130" y="59"/>
                    </a:lnTo>
                    <a:lnTo>
                      <a:pt x="127" y="65"/>
                    </a:lnTo>
                    <a:lnTo>
                      <a:pt x="123" y="69"/>
                    </a:lnTo>
                    <a:lnTo>
                      <a:pt x="115" y="69"/>
                    </a:lnTo>
                    <a:lnTo>
                      <a:pt x="25" y="2"/>
                    </a:lnTo>
                    <a:close/>
                  </a:path>
                </a:pathLst>
              </a:custGeom>
              <a:solidFill>
                <a:srgbClr val="000000"/>
              </a:solidFill>
              <a:ln w="9525">
                <a:noFill/>
                <a:round/>
                <a:headEnd/>
                <a:tailEnd/>
              </a:ln>
            </p:spPr>
            <p:txBody>
              <a:bodyPr/>
              <a:lstStyle/>
              <a:p>
                <a:endParaRPr lang="en-US"/>
              </a:p>
            </p:txBody>
          </p:sp>
          <p:sp>
            <p:nvSpPr>
              <p:cNvPr id="60431" name="Line 15"/>
              <p:cNvSpPr>
                <a:spLocks noChangeShapeType="1"/>
              </p:cNvSpPr>
              <p:nvPr/>
            </p:nvSpPr>
            <p:spPr bwMode="auto">
              <a:xfrm flipH="1">
                <a:off x="2803" y="3129"/>
                <a:ext cx="80" cy="1"/>
              </a:xfrm>
              <a:prstGeom prst="line">
                <a:avLst/>
              </a:prstGeom>
              <a:noFill/>
              <a:ln w="12700">
                <a:solidFill>
                  <a:srgbClr val="000000"/>
                </a:solidFill>
                <a:round/>
                <a:headEnd/>
                <a:tailEnd/>
              </a:ln>
            </p:spPr>
            <p:txBody>
              <a:bodyPr/>
              <a:lstStyle/>
              <a:p>
                <a:endParaRPr lang="en-US"/>
              </a:p>
            </p:txBody>
          </p:sp>
          <p:sp>
            <p:nvSpPr>
              <p:cNvPr id="60432" name="Freeform 16"/>
              <p:cNvSpPr>
                <a:spLocks/>
              </p:cNvSpPr>
              <p:nvPr/>
            </p:nvSpPr>
            <p:spPr bwMode="auto">
              <a:xfrm>
                <a:off x="2615" y="3079"/>
                <a:ext cx="142" cy="76"/>
              </a:xfrm>
              <a:custGeom>
                <a:avLst/>
                <a:gdLst/>
                <a:ahLst/>
                <a:cxnLst>
                  <a:cxn ang="0">
                    <a:pos x="17" y="0"/>
                  </a:cxn>
                  <a:cxn ang="0">
                    <a:pos x="6" y="9"/>
                  </a:cxn>
                  <a:cxn ang="0">
                    <a:pos x="0" y="27"/>
                  </a:cxn>
                  <a:cxn ang="0">
                    <a:pos x="0" y="53"/>
                  </a:cxn>
                  <a:cxn ang="0">
                    <a:pos x="8" y="71"/>
                  </a:cxn>
                  <a:cxn ang="0">
                    <a:pos x="19" y="76"/>
                  </a:cxn>
                  <a:cxn ang="0">
                    <a:pos x="31" y="76"/>
                  </a:cxn>
                  <a:cxn ang="0">
                    <a:pos x="42" y="69"/>
                  </a:cxn>
                  <a:cxn ang="0">
                    <a:pos x="50" y="51"/>
                  </a:cxn>
                  <a:cxn ang="0">
                    <a:pos x="50" y="23"/>
                  </a:cxn>
                  <a:cxn ang="0">
                    <a:pos x="42" y="5"/>
                  </a:cxn>
                  <a:cxn ang="0">
                    <a:pos x="31" y="0"/>
                  </a:cxn>
                  <a:cxn ang="0">
                    <a:pos x="25" y="0"/>
                  </a:cxn>
                  <a:cxn ang="0">
                    <a:pos x="21" y="67"/>
                  </a:cxn>
                  <a:cxn ang="0">
                    <a:pos x="13" y="63"/>
                  </a:cxn>
                  <a:cxn ang="0">
                    <a:pos x="9" y="50"/>
                  </a:cxn>
                  <a:cxn ang="0">
                    <a:pos x="9" y="27"/>
                  </a:cxn>
                  <a:cxn ang="0">
                    <a:pos x="17" y="9"/>
                  </a:cxn>
                  <a:cxn ang="0">
                    <a:pos x="29" y="9"/>
                  </a:cxn>
                  <a:cxn ang="0">
                    <a:pos x="34" y="13"/>
                  </a:cxn>
                  <a:cxn ang="0">
                    <a:pos x="40" y="27"/>
                  </a:cxn>
                  <a:cxn ang="0">
                    <a:pos x="40" y="51"/>
                  </a:cxn>
                  <a:cxn ang="0">
                    <a:pos x="31" y="67"/>
                  </a:cxn>
                  <a:cxn ang="0">
                    <a:pos x="25" y="0"/>
                  </a:cxn>
                  <a:cxn ang="0">
                    <a:pos x="75" y="75"/>
                  </a:cxn>
                  <a:cxn ang="0">
                    <a:pos x="65" y="63"/>
                  </a:cxn>
                  <a:cxn ang="0">
                    <a:pos x="25" y="0"/>
                  </a:cxn>
                  <a:cxn ang="0">
                    <a:pos x="121" y="13"/>
                  </a:cxn>
                  <a:cxn ang="0">
                    <a:pos x="96" y="48"/>
                  </a:cxn>
                  <a:cxn ang="0">
                    <a:pos x="130" y="75"/>
                  </a:cxn>
                  <a:cxn ang="0">
                    <a:pos x="142" y="57"/>
                  </a:cxn>
                  <a:cxn ang="0">
                    <a:pos x="130" y="48"/>
                  </a:cxn>
                  <a:cxn ang="0">
                    <a:pos x="123" y="0"/>
                  </a:cxn>
                  <a:cxn ang="0">
                    <a:pos x="88" y="57"/>
                  </a:cxn>
                  <a:cxn ang="0">
                    <a:pos x="121" y="75"/>
                  </a:cxn>
                  <a:cxn ang="0">
                    <a:pos x="25" y="0"/>
                  </a:cxn>
                </a:cxnLst>
                <a:rect l="0" t="0" r="r" b="b"/>
                <a:pathLst>
                  <a:path w="142" h="76">
                    <a:moveTo>
                      <a:pt x="25" y="0"/>
                    </a:moveTo>
                    <a:lnTo>
                      <a:pt x="17" y="0"/>
                    </a:lnTo>
                    <a:lnTo>
                      <a:pt x="11" y="4"/>
                    </a:lnTo>
                    <a:lnTo>
                      <a:pt x="6" y="9"/>
                    </a:lnTo>
                    <a:lnTo>
                      <a:pt x="2" y="17"/>
                    </a:lnTo>
                    <a:lnTo>
                      <a:pt x="0" y="27"/>
                    </a:lnTo>
                    <a:lnTo>
                      <a:pt x="0" y="38"/>
                    </a:lnTo>
                    <a:lnTo>
                      <a:pt x="0" y="53"/>
                    </a:lnTo>
                    <a:lnTo>
                      <a:pt x="4" y="65"/>
                    </a:lnTo>
                    <a:lnTo>
                      <a:pt x="8" y="71"/>
                    </a:lnTo>
                    <a:lnTo>
                      <a:pt x="13" y="75"/>
                    </a:lnTo>
                    <a:lnTo>
                      <a:pt x="19" y="76"/>
                    </a:lnTo>
                    <a:lnTo>
                      <a:pt x="25" y="76"/>
                    </a:lnTo>
                    <a:lnTo>
                      <a:pt x="31" y="76"/>
                    </a:lnTo>
                    <a:lnTo>
                      <a:pt x="38" y="73"/>
                    </a:lnTo>
                    <a:lnTo>
                      <a:pt x="42" y="69"/>
                    </a:lnTo>
                    <a:lnTo>
                      <a:pt x="46" y="63"/>
                    </a:lnTo>
                    <a:lnTo>
                      <a:pt x="50" y="51"/>
                    </a:lnTo>
                    <a:lnTo>
                      <a:pt x="50" y="36"/>
                    </a:lnTo>
                    <a:lnTo>
                      <a:pt x="50" y="23"/>
                    </a:lnTo>
                    <a:lnTo>
                      <a:pt x="46" y="11"/>
                    </a:lnTo>
                    <a:lnTo>
                      <a:pt x="42" y="5"/>
                    </a:lnTo>
                    <a:lnTo>
                      <a:pt x="36" y="2"/>
                    </a:lnTo>
                    <a:lnTo>
                      <a:pt x="31" y="0"/>
                    </a:lnTo>
                    <a:lnTo>
                      <a:pt x="27" y="0"/>
                    </a:lnTo>
                    <a:lnTo>
                      <a:pt x="25" y="0"/>
                    </a:lnTo>
                    <a:lnTo>
                      <a:pt x="25" y="69"/>
                    </a:lnTo>
                    <a:lnTo>
                      <a:pt x="21" y="67"/>
                    </a:lnTo>
                    <a:lnTo>
                      <a:pt x="17" y="65"/>
                    </a:lnTo>
                    <a:lnTo>
                      <a:pt x="13" y="63"/>
                    </a:lnTo>
                    <a:lnTo>
                      <a:pt x="11" y="57"/>
                    </a:lnTo>
                    <a:lnTo>
                      <a:pt x="9" y="50"/>
                    </a:lnTo>
                    <a:lnTo>
                      <a:pt x="9" y="40"/>
                    </a:lnTo>
                    <a:lnTo>
                      <a:pt x="9" y="27"/>
                    </a:lnTo>
                    <a:lnTo>
                      <a:pt x="13" y="17"/>
                    </a:lnTo>
                    <a:lnTo>
                      <a:pt x="17" y="9"/>
                    </a:lnTo>
                    <a:lnTo>
                      <a:pt x="25" y="7"/>
                    </a:lnTo>
                    <a:lnTo>
                      <a:pt x="29" y="9"/>
                    </a:lnTo>
                    <a:lnTo>
                      <a:pt x="33" y="11"/>
                    </a:lnTo>
                    <a:lnTo>
                      <a:pt x="34" y="13"/>
                    </a:lnTo>
                    <a:lnTo>
                      <a:pt x="36" y="17"/>
                    </a:lnTo>
                    <a:lnTo>
                      <a:pt x="40" y="27"/>
                    </a:lnTo>
                    <a:lnTo>
                      <a:pt x="40" y="38"/>
                    </a:lnTo>
                    <a:lnTo>
                      <a:pt x="40" y="51"/>
                    </a:lnTo>
                    <a:lnTo>
                      <a:pt x="36" y="61"/>
                    </a:lnTo>
                    <a:lnTo>
                      <a:pt x="31" y="67"/>
                    </a:lnTo>
                    <a:lnTo>
                      <a:pt x="25" y="69"/>
                    </a:lnTo>
                    <a:lnTo>
                      <a:pt x="25" y="0"/>
                    </a:lnTo>
                    <a:lnTo>
                      <a:pt x="65" y="75"/>
                    </a:lnTo>
                    <a:lnTo>
                      <a:pt x="75" y="75"/>
                    </a:lnTo>
                    <a:lnTo>
                      <a:pt x="75" y="63"/>
                    </a:lnTo>
                    <a:lnTo>
                      <a:pt x="65" y="63"/>
                    </a:lnTo>
                    <a:lnTo>
                      <a:pt x="65" y="75"/>
                    </a:lnTo>
                    <a:lnTo>
                      <a:pt x="25" y="0"/>
                    </a:lnTo>
                    <a:lnTo>
                      <a:pt x="96" y="48"/>
                    </a:lnTo>
                    <a:lnTo>
                      <a:pt x="121" y="13"/>
                    </a:lnTo>
                    <a:lnTo>
                      <a:pt x="121" y="48"/>
                    </a:lnTo>
                    <a:lnTo>
                      <a:pt x="96" y="48"/>
                    </a:lnTo>
                    <a:lnTo>
                      <a:pt x="25" y="0"/>
                    </a:lnTo>
                    <a:lnTo>
                      <a:pt x="130" y="75"/>
                    </a:lnTo>
                    <a:lnTo>
                      <a:pt x="130" y="57"/>
                    </a:lnTo>
                    <a:lnTo>
                      <a:pt x="142" y="57"/>
                    </a:lnTo>
                    <a:lnTo>
                      <a:pt x="142" y="48"/>
                    </a:lnTo>
                    <a:lnTo>
                      <a:pt x="130" y="48"/>
                    </a:lnTo>
                    <a:lnTo>
                      <a:pt x="130" y="0"/>
                    </a:lnTo>
                    <a:lnTo>
                      <a:pt x="123" y="0"/>
                    </a:lnTo>
                    <a:lnTo>
                      <a:pt x="88" y="48"/>
                    </a:lnTo>
                    <a:lnTo>
                      <a:pt x="88" y="57"/>
                    </a:lnTo>
                    <a:lnTo>
                      <a:pt x="121" y="57"/>
                    </a:lnTo>
                    <a:lnTo>
                      <a:pt x="121" y="75"/>
                    </a:lnTo>
                    <a:lnTo>
                      <a:pt x="130" y="75"/>
                    </a:lnTo>
                    <a:lnTo>
                      <a:pt x="25" y="0"/>
                    </a:lnTo>
                    <a:close/>
                  </a:path>
                </a:pathLst>
              </a:custGeom>
              <a:solidFill>
                <a:srgbClr val="000000"/>
              </a:solidFill>
              <a:ln w="9525">
                <a:noFill/>
                <a:round/>
                <a:headEnd/>
                <a:tailEnd/>
              </a:ln>
            </p:spPr>
            <p:txBody>
              <a:bodyPr/>
              <a:lstStyle/>
              <a:p>
                <a:endParaRPr lang="en-US"/>
              </a:p>
            </p:txBody>
          </p:sp>
          <p:sp>
            <p:nvSpPr>
              <p:cNvPr id="60433" name="Line 17"/>
              <p:cNvSpPr>
                <a:spLocks noChangeShapeType="1"/>
              </p:cNvSpPr>
              <p:nvPr/>
            </p:nvSpPr>
            <p:spPr bwMode="auto">
              <a:xfrm flipH="1">
                <a:off x="2803" y="3478"/>
                <a:ext cx="80" cy="1"/>
              </a:xfrm>
              <a:prstGeom prst="line">
                <a:avLst/>
              </a:prstGeom>
              <a:noFill/>
              <a:ln w="12700">
                <a:solidFill>
                  <a:srgbClr val="000000"/>
                </a:solidFill>
                <a:round/>
                <a:headEnd/>
                <a:tailEnd/>
              </a:ln>
            </p:spPr>
            <p:txBody>
              <a:bodyPr/>
              <a:lstStyle/>
              <a:p>
                <a:endParaRPr lang="en-US"/>
              </a:p>
            </p:txBody>
          </p:sp>
          <p:sp>
            <p:nvSpPr>
              <p:cNvPr id="60434" name="Freeform 18"/>
              <p:cNvSpPr>
                <a:spLocks/>
              </p:cNvSpPr>
              <p:nvPr/>
            </p:nvSpPr>
            <p:spPr bwMode="auto">
              <a:xfrm>
                <a:off x="2615" y="3428"/>
                <a:ext cx="140" cy="78"/>
              </a:xfrm>
              <a:custGeom>
                <a:avLst/>
                <a:gdLst/>
                <a:ahLst/>
                <a:cxnLst>
                  <a:cxn ang="0">
                    <a:pos x="17" y="2"/>
                  </a:cxn>
                  <a:cxn ang="0">
                    <a:pos x="6" y="9"/>
                  </a:cxn>
                  <a:cxn ang="0">
                    <a:pos x="0" y="29"/>
                  </a:cxn>
                  <a:cxn ang="0">
                    <a:pos x="0" y="54"/>
                  </a:cxn>
                  <a:cxn ang="0">
                    <a:pos x="8" y="71"/>
                  </a:cxn>
                  <a:cxn ang="0">
                    <a:pos x="19" y="77"/>
                  </a:cxn>
                  <a:cxn ang="0">
                    <a:pos x="31" y="77"/>
                  </a:cxn>
                  <a:cxn ang="0">
                    <a:pos x="42" y="69"/>
                  </a:cxn>
                  <a:cxn ang="0">
                    <a:pos x="50" y="52"/>
                  </a:cxn>
                  <a:cxn ang="0">
                    <a:pos x="50" y="23"/>
                  </a:cxn>
                  <a:cxn ang="0">
                    <a:pos x="42" y="8"/>
                  </a:cxn>
                  <a:cxn ang="0">
                    <a:pos x="31" y="2"/>
                  </a:cxn>
                  <a:cxn ang="0">
                    <a:pos x="25" y="0"/>
                  </a:cxn>
                  <a:cxn ang="0">
                    <a:pos x="21" y="69"/>
                  </a:cxn>
                  <a:cxn ang="0">
                    <a:pos x="13" y="63"/>
                  </a:cxn>
                  <a:cxn ang="0">
                    <a:pos x="9" y="50"/>
                  </a:cxn>
                  <a:cxn ang="0">
                    <a:pos x="9" y="27"/>
                  </a:cxn>
                  <a:cxn ang="0">
                    <a:pos x="17" y="11"/>
                  </a:cxn>
                  <a:cxn ang="0">
                    <a:pos x="29" y="9"/>
                  </a:cxn>
                  <a:cxn ang="0">
                    <a:pos x="34" y="13"/>
                  </a:cxn>
                  <a:cxn ang="0">
                    <a:pos x="40" y="27"/>
                  </a:cxn>
                  <a:cxn ang="0">
                    <a:pos x="40" y="54"/>
                  </a:cxn>
                  <a:cxn ang="0">
                    <a:pos x="31" y="67"/>
                  </a:cxn>
                  <a:cxn ang="0">
                    <a:pos x="25" y="0"/>
                  </a:cxn>
                  <a:cxn ang="0">
                    <a:pos x="75" y="77"/>
                  </a:cxn>
                  <a:cxn ang="0">
                    <a:pos x="65" y="65"/>
                  </a:cxn>
                  <a:cxn ang="0">
                    <a:pos x="25" y="0"/>
                  </a:cxn>
                  <a:cxn ang="0">
                    <a:pos x="140" y="77"/>
                  </a:cxn>
                  <a:cxn ang="0">
                    <a:pos x="100" y="67"/>
                  </a:cxn>
                  <a:cxn ang="0">
                    <a:pos x="105" y="57"/>
                  </a:cxn>
                  <a:cxn ang="0">
                    <a:pos x="121" y="48"/>
                  </a:cxn>
                  <a:cxn ang="0">
                    <a:pos x="138" y="31"/>
                  </a:cxn>
                  <a:cxn ang="0">
                    <a:pos x="138" y="15"/>
                  </a:cxn>
                  <a:cxn ang="0">
                    <a:pos x="130" y="4"/>
                  </a:cxn>
                  <a:cxn ang="0">
                    <a:pos x="115" y="0"/>
                  </a:cxn>
                  <a:cxn ang="0">
                    <a:pos x="102" y="4"/>
                  </a:cxn>
                  <a:cxn ang="0">
                    <a:pos x="94" y="11"/>
                  </a:cxn>
                  <a:cxn ang="0">
                    <a:pos x="90" y="27"/>
                  </a:cxn>
                  <a:cxn ang="0">
                    <a:pos x="100" y="21"/>
                  </a:cxn>
                  <a:cxn ang="0">
                    <a:pos x="103" y="13"/>
                  </a:cxn>
                  <a:cxn ang="0">
                    <a:pos x="115" y="9"/>
                  </a:cxn>
                  <a:cxn ang="0">
                    <a:pos x="127" y="13"/>
                  </a:cxn>
                  <a:cxn ang="0">
                    <a:pos x="130" y="23"/>
                  </a:cxn>
                  <a:cxn ang="0">
                    <a:pos x="125" y="32"/>
                  </a:cxn>
                  <a:cxn ang="0">
                    <a:pos x="105" y="46"/>
                  </a:cxn>
                  <a:cxn ang="0">
                    <a:pos x="92" y="59"/>
                  </a:cxn>
                  <a:cxn ang="0">
                    <a:pos x="88" y="77"/>
                  </a:cxn>
                </a:cxnLst>
                <a:rect l="0" t="0" r="r" b="b"/>
                <a:pathLst>
                  <a:path w="140" h="78">
                    <a:moveTo>
                      <a:pt x="25" y="0"/>
                    </a:moveTo>
                    <a:lnTo>
                      <a:pt x="17" y="2"/>
                    </a:lnTo>
                    <a:lnTo>
                      <a:pt x="11" y="6"/>
                    </a:lnTo>
                    <a:lnTo>
                      <a:pt x="6" y="9"/>
                    </a:lnTo>
                    <a:lnTo>
                      <a:pt x="2" y="17"/>
                    </a:lnTo>
                    <a:lnTo>
                      <a:pt x="0" y="29"/>
                    </a:lnTo>
                    <a:lnTo>
                      <a:pt x="0" y="40"/>
                    </a:lnTo>
                    <a:lnTo>
                      <a:pt x="0" y="54"/>
                    </a:lnTo>
                    <a:lnTo>
                      <a:pt x="4" y="65"/>
                    </a:lnTo>
                    <a:lnTo>
                      <a:pt x="8" y="71"/>
                    </a:lnTo>
                    <a:lnTo>
                      <a:pt x="13" y="75"/>
                    </a:lnTo>
                    <a:lnTo>
                      <a:pt x="19" y="77"/>
                    </a:lnTo>
                    <a:lnTo>
                      <a:pt x="25" y="78"/>
                    </a:lnTo>
                    <a:lnTo>
                      <a:pt x="31" y="77"/>
                    </a:lnTo>
                    <a:lnTo>
                      <a:pt x="38" y="75"/>
                    </a:lnTo>
                    <a:lnTo>
                      <a:pt x="42" y="69"/>
                    </a:lnTo>
                    <a:lnTo>
                      <a:pt x="46" y="63"/>
                    </a:lnTo>
                    <a:lnTo>
                      <a:pt x="50" y="52"/>
                    </a:lnTo>
                    <a:lnTo>
                      <a:pt x="50" y="38"/>
                    </a:lnTo>
                    <a:lnTo>
                      <a:pt x="50" y="23"/>
                    </a:lnTo>
                    <a:lnTo>
                      <a:pt x="46" y="13"/>
                    </a:lnTo>
                    <a:lnTo>
                      <a:pt x="42" y="8"/>
                    </a:lnTo>
                    <a:lnTo>
                      <a:pt x="36" y="4"/>
                    </a:lnTo>
                    <a:lnTo>
                      <a:pt x="31" y="2"/>
                    </a:lnTo>
                    <a:lnTo>
                      <a:pt x="27" y="0"/>
                    </a:lnTo>
                    <a:lnTo>
                      <a:pt x="25" y="0"/>
                    </a:lnTo>
                    <a:lnTo>
                      <a:pt x="25" y="69"/>
                    </a:lnTo>
                    <a:lnTo>
                      <a:pt x="21" y="69"/>
                    </a:lnTo>
                    <a:lnTo>
                      <a:pt x="17" y="67"/>
                    </a:lnTo>
                    <a:lnTo>
                      <a:pt x="13" y="63"/>
                    </a:lnTo>
                    <a:lnTo>
                      <a:pt x="11" y="59"/>
                    </a:lnTo>
                    <a:lnTo>
                      <a:pt x="9" y="50"/>
                    </a:lnTo>
                    <a:lnTo>
                      <a:pt x="9" y="40"/>
                    </a:lnTo>
                    <a:lnTo>
                      <a:pt x="9" y="27"/>
                    </a:lnTo>
                    <a:lnTo>
                      <a:pt x="13" y="17"/>
                    </a:lnTo>
                    <a:lnTo>
                      <a:pt x="17" y="11"/>
                    </a:lnTo>
                    <a:lnTo>
                      <a:pt x="25" y="9"/>
                    </a:lnTo>
                    <a:lnTo>
                      <a:pt x="29" y="9"/>
                    </a:lnTo>
                    <a:lnTo>
                      <a:pt x="33" y="11"/>
                    </a:lnTo>
                    <a:lnTo>
                      <a:pt x="34" y="13"/>
                    </a:lnTo>
                    <a:lnTo>
                      <a:pt x="36" y="17"/>
                    </a:lnTo>
                    <a:lnTo>
                      <a:pt x="40" y="27"/>
                    </a:lnTo>
                    <a:lnTo>
                      <a:pt x="40" y="38"/>
                    </a:lnTo>
                    <a:lnTo>
                      <a:pt x="40" y="54"/>
                    </a:lnTo>
                    <a:lnTo>
                      <a:pt x="36" y="63"/>
                    </a:lnTo>
                    <a:lnTo>
                      <a:pt x="31" y="67"/>
                    </a:lnTo>
                    <a:lnTo>
                      <a:pt x="25" y="69"/>
                    </a:lnTo>
                    <a:lnTo>
                      <a:pt x="25" y="0"/>
                    </a:lnTo>
                    <a:lnTo>
                      <a:pt x="65" y="77"/>
                    </a:lnTo>
                    <a:lnTo>
                      <a:pt x="75" y="77"/>
                    </a:lnTo>
                    <a:lnTo>
                      <a:pt x="75" y="65"/>
                    </a:lnTo>
                    <a:lnTo>
                      <a:pt x="65" y="65"/>
                    </a:lnTo>
                    <a:lnTo>
                      <a:pt x="65" y="77"/>
                    </a:lnTo>
                    <a:lnTo>
                      <a:pt x="25" y="0"/>
                    </a:lnTo>
                    <a:lnTo>
                      <a:pt x="88" y="77"/>
                    </a:lnTo>
                    <a:lnTo>
                      <a:pt x="140" y="77"/>
                    </a:lnTo>
                    <a:lnTo>
                      <a:pt x="140" y="67"/>
                    </a:lnTo>
                    <a:lnTo>
                      <a:pt x="100" y="67"/>
                    </a:lnTo>
                    <a:lnTo>
                      <a:pt x="102" y="61"/>
                    </a:lnTo>
                    <a:lnTo>
                      <a:pt x="105" y="57"/>
                    </a:lnTo>
                    <a:lnTo>
                      <a:pt x="113" y="52"/>
                    </a:lnTo>
                    <a:lnTo>
                      <a:pt x="121" y="48"/>
                    </a:lnTo>
                    <a:lnTo>
                      <a:pt x="134" y="38"/>
                    </a:lnTo>
                    <a:lnTo>
                      <a:pt x="138" y="31"/>
                    </a:lnTo>
                    <a:lnTo>
                      <a:pt x="140" y="23"/>
                    </a:lnTo>
                    <a:lnTo>
                      <a:pt x="138" y="15"/>
                    </a:lnTo>
                    <a:lnTo>
                      <a:pt x="134" y="8"/>
                    </a:lnTo>
                    <a:lnTo>
                      <a:pt x="130" y="4"/>
                    </a:lnTo>
                    <a:lnTo>
                      <a:pt x="127" y="2"/>
                    </a:lnTo>
                    <a:lnTo>
                      <a:pt x="115" y="0"/>
                    </a:lnTo>
                    <a:lnTo>
                      <a:pt x="107" y="2"/>
                    </a:lnTo>
                    <a:lnTo>
                      <a:pt x="102" y="4"/>
                    </a:lnTo>
                    <a:lnTo>
                      <a:pt x="98" y="6"/>
                    </a:lnTo>
                    <a:lnTo>
                      <a:pt x="94" y="11"/>
                    </a:lnTo>
                    <a:lnTo>
                      <a:pt x="92" y="19"/>
                    </a:lnTo>
                    <a:lnTo>
                      <a:pt x="90" y="27"/>
                    </a:lnTo>
                    <a:lnTo>
                      <a:pt x="100" y="27"/>
                    </a:lnTo>
                    <a:lnTo>
                      <a:pt x="100" y="21"/>
                    </a:lnTo>
                    <a:lnTo>
                      <a:pt x="102" y="17"/>
                    </a:lnTo>
                    <a:lnTo>
                      <a:pt x="103" y="13"/>
                    </a:lnTo>
                    <a:lnTo>
                      <a:pt x="107" y="11"/>
                    </a:lnTo>
                    <a:lnTo>
                      <a:pt x="115" y="9"/>
                    </a:lnTo>
                    <a:lnTo>
                      <a:pt x="121" y="9"/>
                    </a:lnTo>
                    <a:lnTo>
                      <a:pt x="127" y="13"/>
                    </a:lnTo>
                    <a:lnTo>
                      <a:pt x="128" y="17"/>
                    </a:lnTo>
                    <a:lnTo>
                      <a:pt x="130" y="23"/>
                    </a:lnTo>
                    <a:lnTo>
                      <a:pt x="128" y="29"/>
                    </a:lnTo>
                    <a:lnTo>
                      <a:pt x="125" y="32"/>
                    </a:lnTo>
                    <a:lnTo>
                      <a:pt x="115" y="40"/>
                    </a:lnTo>
                    <a:lnTo>
                      <a:pt x="105" y="46"/>
                    </a:lnTo>
                    <a:lnTo>
                      <a:pt x="98" y="52"/>
                    </a:lnTo>
                    <a:lnTo>
                      <a:pt x="92" y="59"/>
                    </a:lnTo>
                    <a:lnTo>
                      <a:pt x="90" y="67"/>
                    </a:lnTo>
                    <a:lnTo>
                      <a:pt x="88" y="77"/>
                    </a:lnTo>
                    <a:lnTo>
                      <a:pt x="25" y="0"/>
                    </a:lnTo>
                    <a:close/>
                  </a:path>
                </a:pathLst>
              </a:custGeom>
              <a:solidFill>
                <a:srgbClr val="000000"/>
              </a:solidFill>
              <a:ln w="9525">
                <a:noFill/>
                <a:round/>
                <a:headEnd/>
                <a:tailEnd/>
              </a:ln>
            </p:spPr>
            <p:txBody>
              <a:bodyPr/>
              <a:lstStyle/>
              <a:p>
                <a:endParaRPr lang="en-US"/>
              </a:p>
            </p:txBody>
          </p:sp>
          <p:sp>
            <p:nvSpPr>
              <p:cNvPr id="60435" name="Line 19"/>
              <p:cNvSpPr>
                <a:spLocks noChangeShapeType="1"/>
              </p:cNvSpPr>
              <p:nvPr/>
            </p:nvSpPr>
            <p:spPr bwMode="auto">
              <a:xfrm flipH="1">
                <a:off x="2803" y="3831"/>
                <a:ext cx="80" cy="1"/>
              </a:xfrm>
              <a:prstGeom prst="line">
                <a:avLst/>
              </a:prstGeom>
              <a:noFill/>
              <a:ln w="12700">
                <a:solidFill>
                  <a:srgbClr val="000000"/>
                </a:solidFill>
                <a:round/>
                <a:headEnd/>
                <a:tailEnd/>
              </a:ln>
            </p:spPr>
            <p:txBody>
              <a:bodyPr/>
              <a:lstStyle/>
              <a:p>
                <a:endParaRPr lang="en-US"/>
              </a:p>
            </p:txBody>
          </p:sp>
          <p:sp>
            <p:nvSpPr>
              <p:cNvPr id="60436" name="Freeform 20"/>
              <p:cNvSpPr>
                <a:spLocks/>
              </p:cNvSpPr>
              <p:nvPr/>
            </p:nvSpPr>
            <p:spPr bwMode="auto">
              <a:xfrm>
                <a:off x="2615" y="3781"/>
                <a:ext cx="140" cy="77"/>
              </a:xfrm>
              <a:custGeom>
                <a:avLst/>
                <a:gdLst/>
                <a:ahLst/>
                <a:cxnLst>
                  <a:cxn ang="0">
                    <a:pos x="17" y="0"/>
                  </a:cxn>
                  <a:cxn ang="0">
                    <a:pos x="6" y="9"/>
                  </a:cxn>
                  <a:cxn ang="0">
                    <a:pos x="0" y="27"/>
                  </a:cxn>
                  <a:cxn ang="0">
                    <a:pos x="0" y="54"/>
                  </a:cxn>
                  <a:cxn ang="0">
                    <a:pos x="8" y="69"/>
                  </a:cxn>
                  <a:cxn ang="0">
                    <a:pos x="19" y="77"/>
                  </a:cxn>
                  <a:cxn ang="0">
                    <a:pos x="31" y="75"/>
                  </a:cxn>
                  <a:cxn ang="0">
                    <a:pos x="42" y="69"/>
                  </a:cxn>
                  <a:cxn ang="0">
                    <a:pos x="50" y="52"/>
                  </a:cxn>
                  <a:cxn ang="0">
                    <a:pos x="50" y="23"/>
                  </a:cxn>
                  <a:cxn ang="0">
                    <a:pos x="42" y="6"/>
                  </a:cxn>
                  <a:cxn ang="0">
                    <a:pos x="31" y="0"/>
                  </a:cxn>
                  <a:cxn ang="0">
                    <a:pos x="25" y="0"/>
                  </a:cxn>
                  <a:cxn ang="0">
                    <a:pos x="21" y="67"/>
                  </a:cxn>
                  <a:cxn ang="0">
                    <a:pos x="13" y="61"/>
                  </a:cxn>
                  <a:cxn ang="0">
                    <a:pos x="9" y="50"/>
                  </a:cxn>
                  <a:cxn ang="0">
                    <a:pos x="9" y="25"/>
                  </a:cxn>
                  <a:cxn ang="0">
                    <a:pos x="17" y="9"/>
                  </a:cxn>
                  <a:cxn ang="0">
                    <a:pos x="29" y="8"/>
                  </a:cxn>
                  <a:cxn ang="0">
                    <a:pos x="34" y="13"/>
                  </a:cxn>
                  <a:cxn ang="0">
                    <a:pos x="40" y="25"/>
                  </a:cxn>
                  <a:cxn ang="0">
                    <a:pos x="40" y="52"/>
                  </a:cxn>
                  <a:cxn ang="0">
                    <a:pos x="31" y="67"/>
                  </a:cxn>
                  <a:cxn ang="0">
                    <a:pos x="25" y="0"/>
                  </a:cxn>
                  <a:cxn ang="0">
                    <a:pos x="75" y="75"/>
                  </a:cxn>
                  <a:cxn ang="0">
                    <a:pos x="65" y="63"/>
                  </a:cxn>
                  <a:cxn ang="0">
                    <a:pos x="25" y="0"/>
                  </a:cxn>
                  <a:cxn ang="0">
                    <a:pos x="107" y="0"/>
                  </a:cxn>
                  <a:cxn ang="0">
                    <a:pos x="96" y="9"/>
                  </a:cxn>
                  <a:cxn ang="0">
                    <a:pos x="90" y="27"/>
                  </a:cxn>
                  <a:cxn ang="0">
                    <a:pos x="90" y="54"/>
                  </a:cxn>
                  <a:cxn ang="0">
                    <a:pos x="98" y="69"/>
                  </a:cxn>
                  <a:cxn ang="0">
                    <a:pos x="107" y="77"/>
                  </a:cxn>
                  <a:cxn ang="0">
                    <a:pos x="121" y="75"/>
                  </a:cxn>
                  <a:cxn ang="0">
                    <a:pos x="132" y="69"/>
                  </a:cxn>
                  <a:cxn ang="0">
                    <a:pos x="138" y="52"/>
                  </a:cxn>
                  <a:cxn ang="0">
                    <a:pos x="138" y="23"/>
                  </a:cxn>
                  <a:cxn ang="0">
                    <a:pos x="130" y="6"/>
                  </a:cxn>
                  <a:cxn ang="0">
                    <a:pos x="121" y="0"/>
                  </a:cxn>
                  <a:cxn ang="0">
                    <a:pos x="25" y="0"/>
                  </a:cxn>
                  <a:cxn ang="0">
                    <a:pos x="109" y="67"/>
                  </a:cxn>
                  <a:cxn ang="0">
                    <a:pos x="103" y="61"/>
                  </a:cxn>
                  <a:cxn ang="0">
                    <a:pos x="100" y="50"/>
                  </a:cxn>
                  <a:cxn ang="0">
                    <a:pos x="100" y="25"/>
                  </a:cxn>
                  <a:cxn ang="0">
                    <a:pos x="107" y="9"/>
                  </a:cxn>
                  <a:cxn ang="0">
                    <a:pos x="119" y="8"/>
                  </a:cxn>
                  <a:cxn ang="0">
                    <a:pos x="125" y="13"/>
                  </a:cxn>
                  <a:cxn ang="0">
                    <a:pos x="128" y="25"/>
                  </a:cxn>
                  <a:cxn ang="0">
                    <a:pos x="128" y="52"/>
                  </a:cxn>
                  <a:cxn ang="0">
                    <a:pos x="121" y="67"/>
                  </a:cxn>
                  <a:cxn ang="0">
                    <a:pos x="25" y="0"/>
                  </a:cxn>
                </a:cxnLst>
                <a:rect l="0" t="0" r="r" b="b"/>
                <a:pathLst>
                  <a:path w="140" h="77">
                    <a:moveTo>
                      <a:pt x="25" y="0"/>
                    </a:moveTo>
                    <a:lnTo>
                      <a:pt x="17" y="0"/>
                    </a:lnTo>
                    <a:lnTo>
                      <a:pt x="11" y="4"/>
                    </a:lnTo>
                    <a:lnTo>
                      <a:pt x="6" y="9"/>
                    </a:lnTo>
                    <a:lnTo>
                      <a:pt x="2" y="17"/>
                    </a:lnTo>
                    <a:lnTo>
                      <a:pt x="0" y="27"/>
                    </a:lnTo>
                    <a:lnTo>
                      <a:pt x="0" y="38"/>
                    </a:lnTo>
                    <a:lnTo>
                      <a:pt x="0" y="54"/>
                    </a:lnTo>
                    <a:lnTo>
                      <a:pt x="4" y="65"/>
                    </a:lnTo>
                    <a:lnTo>
                      <a:pt x="8" y="69"/>
                    </a:lnTo>
                    <a:lnTo>
                      <a:pt x="13" y="73"/>
                    </a:lnTo>
                    <a:lnTo>
                      <a:pt x="19" y="77"/>
                    </a:lnTo>
                    <a:lnTo>
                      <a:pt x="25" y="77"/>
                    </a:lnTo>
                    <a:lnTo>
                      <a:pt x="31" y="75"/>
                    </a:lnTo>
                    <a:lnTo>
                      <a:pt x="38" y="73"/>
                    </a:lnTo>
                    <a:lnTo>
                      <a:pt x="42" y="69"/>
                    </a:lnTo>
                    <a:lnTo>
                      <a:pt x="46" y="61"/>
                    </a:lnTo>
                    <a:lnTo>
                      <a:pt x="50" y="52"/>
                    </a:lnTo>
                    <a:lnTo>
                      <a:pt x="50" y="36"/>
                    </a:lnTo>
                    <a:lnTo>
                      <a:pt x="50" y="23"/>
                    </a:lnTo>
                    <a:lnTo>
                      <a:pt x="46" y="11"/>
                    </a:lnTo>
                    <a:lnTo>
                      <a:pt x="42" y="6"/>
                    </a:lnTo>
                    <a:lnTo>
                      <a:pt x="36" y="2"/>
                    </a:lnTo>
                    <a:lnTo>
                      <a:pt x="31" y="0"/>
                    </a:lnTo>
                    <a:lnTo>
                      <a:pt x="27" y="0"/>
                    </a:lnTo>
                    <a:lnTo>
                      <a:pt x="25" y="0"/>
                    </a:lnTo>
                    <a:lnTo>
                      <a:pt x="25" y="67"/>
                    </a:lnTo>
                    <a:lnTo>
                      <a:pt x="21" y="67"/>
                    </a:lnTo>
                    <a:lnTo>
                      <a:pt x="17" y="65"/>
                    </a:lnTo>
                    <a:lnTo>
                      <a:pt x="13" y="61"/>
                    </a:lnTo>
                    <a:lnTo>
                      <a:pt x="11" y="57"/>
                    </a:lnTo>
                    <a:lnTo>
                      <a:pt x="9" y="50"/>
                    </a:lnTo>
                    <a:lnTo>
                      <a:pt x="9" y="38"/>
                    </a:lnTo>
                    <a:lnTo>
                      <a:pt x="9" y="25"/>
                    </a:lnTo>
                    <a:lnTo>
                      <a:pt x="13" y="15"/>
                    </a:lnTo>
                    <a:lnTo>
                      <a:pt x="17" y="9"/>
                    </a:lnTo>
                    <a:lnTo>
                      <a:pt x="25" y="8"/>
                    </a:lnTo>
                    <a:lnTo>
                      <a:pt x="29" y="8"/>
                    </a:lnTo>
                    <a:lnTo>
                      <a:pt x="33" y="9"/>
                    </a:lnTo>
                    <a:lnTo>
                      <a:pt x="34" y="13"/>
                    </a:lnTo>
                    <a:lnTo>
                      <a:pt x="36" y="15"/>
                    </a:lnTo>
                    <a:lnTo>
                      <a:pt x="40" y="25"/>
                    </a:lnTo>
                    <a:lnTo>
                      <a:pt x="40" y="36"/>
                    </a:lnTo>
                    <a:lnTo>
                      <a:pt x="40" y="52"/>
                    </a:lnTo>
                    <a:lnTo>
                      <a:pt x="36" y="61"/>
                    </a:lnTo>
                    <a:lnTo>
                      <a:pt x="31" y="67"/>
                    </a:lnTo>
                    <a:lnTo>
                      <a:pt x="25" y="67"/>
                    </a:lnTo>
                    <a:lnTo>
                      <a:pt x="25" y="0"/>
                    </a:lnTo>
                    <a:lnTo>
                      <a:pt x="65" y="75"/>
                    </a:lnTo>
                    <a:lnTo>
                      <a:pt x="75" y="75"/>
                    </a:lnTo>
                    <a:lnTo>
                      <a:pt x="75" y="63"/>
                    </a:lnTo>
                    <a:lnTo>
                      <a:pt x="65" y="63"/>
                    </a:lnTo>
                    <a:lnTo>
                      <a:pt x="65" y="75"/>
                    </a:lnTo>
                    <a:lnTo>
                      <a:pt x="25" y="0"/>
                    </a:lnTo>
                    <a:lnTo>
                      <a:pt x="113" y="0"/>
                    </a:lnTo>
                    <a:lnTo>
                      <a:pt x="107" y="0"/>
                    </a:lnTo>
                    <a:lnTo>
                      <a:pt x="100" y="4"/>
                    </a:lnTo>
                    <a:lnTo>
                      <a:pt x="96" y="9"/>
                    </a:lnTo>
                    <a:lnTo>
                      <a:pt x="92" y="17"/>
                    </a:lnTo>
                    <a:lnTo>
                      <a:pt x="90" y="27"/>
                    </a:lnTo>
                    <a:lnTo>
                      <a:pt x="88" y="38"/>
                    </a:lnTo>
                    <a:lnTo>
                      <a:pt x="90" y="54"/>
                    </a:lnTo>
                    <a:lnTo>
                      <a:pt x="94" y="65"/>
                    </a:lnTo>
                    <a:lnTo>
                      <a:pt x="98" y="69"/>
                    </a:lnTo>
                    <a:lnTo>
                      <a:pt x="102" y="73"/>
                    </a:lnTo>
                    <a:lnTo>
                      <a:pt x="107" y="77"/>
                    </a:lnTo>
                    <a:lnTo>
                      <a:pt x="113" y="77"/>
                    </a:lnTo>
                    <a:lnTo>
                      <a:pt x="121" y="75"/>
                    </a:lnTo>
                    <a:lnTo>
                      <a:pt x="127" y="73"/>
                    </a:lnTo>
                    <a:lnTo>
                      <a:pt x="132" y="69"/>
                    </a:lnTo>
                    <a:lnTo>
                      <a:pt x="136" y="61"/>
                    </a:lnTo>
                    <a:lnTo>
                      <a:pt x="138" y="52"/>
                    </a:lnTo>
                    <a:lnTo>
                      <a:pt x="140" y="36"/>
                    </a:lnTo>
                    <a:lnTo>
                      <a:pt x="138" y="23"/>
                    </a:lnTo>
                    <a:lnTo>
                      <a:pt x="134" y="11"/>
                    </a:lnTo>
                    <a:lnTo>
                      <a:pt x="130" y="6"/>
                    </a:lnTo>
                    <a:lnTo>
                      <a:pt x="127" y="2"/>
                    </a:lnTo>
                    <a:lnTo>
                      <a:pt x="121" y="0"/>
                    </a:lnTo>
                    <a:lnTo>
                      <a:pt x="113" y="0"/>
                    </a:lnTo>
                    <a:lnTo>
                      <a:pt x="25" y="0"/>
                    </a:lnTo>
                    <a:lnTo>
                      <a:pt x="113" y="67"/>
                    </a:lnTo>
                    <a:lnTo>
                      <a:pt x="109" y="67"/>
                    </a:lnTo>
                    <a:lnTo>
                      <a:pt x="105" y="65"/>
                    </a:lnTo>
                    <a:lnTo>
                      <a:pt x="103" y="61"/>
                    </a:lnTo>
                    <a:lnTo>
                      <a:pt x="102" y="57"/>
                    </a:lnTo>
                    <a:lnTo>
                      <a:pt x="100" y="50"/>
                    </a:lnTo>
                    <a:lnTo>
                      <a:pt x="98" y="38"/>
                    </a:lnTo>
                    <a:lnTo>
                      <a:pt x="100" y="25"/>
                    </a:lnTo>
                    <a:lnTo>
                      <a:pt x="102" y="15"/>
                    </a:lnTo>
                    <a:lnTo>
                      <a:pt x="107" y="9"/>
                    </a:lnTo>
                    <a:lnTo>
                      <a:pt x="115" y="8"/>
                    </a:lnTo>
                    <a:lnTo>
                      <a:pt x="119" y="8"/>
                    </a:lnTo>
                    <a:lnTo>
                      <a:pt x="123" y="9"/>
                    </a:lnTo>
                    <a:lnTo>
                      <a:pt x="125" y="13"/>
                    </a:lnTo>
                    <a:lnTo>
                      <a:pt x="127" y="15"/>
                    </a:lnTo>
                    <a:lnTo>
                      <a:pt x="128" y="25"/>
                    </a:lnTo>
                    <a:lnTo>
                      <a:pt x="130" y="36"/>
                    </a:lnTo>
                    <a:lnTo>
                      <a:pt x="128" y="52"/>
                    </a:lnTo>
                    <a:lnTo>
                      <a:pt x="125" y="61"/>
                    </a:lnTo>
                    <a:lnTo>
                      <a:pt x="121" y="67"/>
                    </a:lnTo>
                    <a:lnTo>
                      <a:pt x="113" y="67"/>
                    </a:lnTo>
                    <a:lnTo>
                      <a:pt x="25" y="0"/>
                    </a:lnTo>
                    <a:close/>
                  </a:path>
                </a:pathLst>
              </a:custGeom>
              <a:solidFill>
                <a:srgbClr val="000000"/>
              </a:solidFill>
              <a:ln w="9525">
                <a:noFill/>
                <a:round/>
                <a:headEnd/>
                <a:tailEnd/>
              </a:ln>
            </p:spPr>
            <p:txBody>
              <a:bodyPr/>
              <a:lstStyle/>
              <a:p>
                <a:endParaRPr lang="en-US"/>
              </a:p>
            </p:txBody>
          </p:sp>
          <p:sp>
            <p:nvSpPr>
              <p:cNvPr id="60437" name="Freeform 21"/>
              <p:cNvSpPr>
                <a:spLocks/>
              </p:cNvSpPr>
              <p:nvPr/>
            </p:nvSpPr>
            <p:spPr bwMode="auto">
              <a:xfrm>
                <a:off x="2454" y="2927"/>
                <a:ext cx="57" cy="44"/>
              </a:xfrm>
              <a:custGeom>
                <a:avLst/>
                <a:gdLst/>
                <a:ahLst/>
                <a:cxnLst>
                  <a:cxn ang="0">
                    <a:pos x="57" y="44"/>
                  </a:cxn>
                  <a:cxn ang="0">
                    <a:pos x="57" y="35"/>
                  </a:cxn>
                  <a:cxn ang="0">
                    <a:pos x="29" y="35"/>
                  </a:cxn>
                  <a:cxn ang="0">
                    <a:pos x="19" y="35"/>
                  </a:cxn>
                  <a:cxn ang="0">
                    <a:pos x="13" y="31"/>
                  </a:cxn>
                  <a:cxn ang="0">
                    <a:pos x="11" y="29"/>
                  </a:cxn>
                  <a:cxn ang="0">
                    <a:pos x="9" y="25"/>
                  </a:cxn>
                  <a:cxn ang="0">
                    <a:pos x="9" y="19"/>
                  </a:cxn>
                  <a:cxn ang="0">
                    <a:pos x="9" y="14"/>
                  </a:cxn>
                  <a:cxn ang="0">
                    <a:pos x="13" y="10"/>
                  </a:cxn>
                  <a:cxn ang="0">
                    <a:pos x="23" y="10"/>
                  </a:cxn>
                  <a:cxn ang="0">
                    <a:pos x="57" y="10"/>
                  </a:cxn>
                  <a:cxn ang="0">
                    <a:pos x="57" y="0"/>
                  </a:cxn>
                  <a:cxn ang="0">
                    <a:pos x="21" y="0"/>
                  </a:cxn>
                  <a:cxn ang="0">
                    <a:pos x="13" y="0"/>
                  </a:cxn>
                  <a:cxn ang="0">
                    <a:pos x="7" y="2"/>
                  </a:cxn>
                  <a:cxn ang="0">
                    <a:pos x="5" y="4"/>
                  </a:cxn>
                  <a:cxn ang="0">
                    <a:pos x="2" y="8"/>
                  </a:cxn>
                  <a:cxn ang="0">
                    <a:pos x="0" y="12"/>
                  </a:cxn>
                  <a:cxn ang="0">
                    <a:pos x="0" y="17"/>
                  </a:cxn>
                  <a:cxn ang="0">
                    <a:pos x="0" y="23"/>
                  </a:cxn>
                  <a:cxn ang="0">
                    <a:pos x="2" y="27"/>
                  </a:cxn>
                  <a:cxn ang="0">
                    <a:pos x="5" y="33"/>
                  </a:cxn>
                  <a:cxn ang="0">
                    <a:pos x="9" y="37"/>
                  </a:cxn>
                  <a:cxn ang="0">
                    <a:pos x="2" y="37"/>
                  </a:cxn>
                  <a:cxn ang="0">
                    <a:pos x="2" y="44"/>
                  </a:cxn>
                  <a:cxn ang="0">
                    <a:pos x="55" y="44"/>
                  </a:cxn>
                  <a:cxn ang="0">
                    <a:pos x="57" y="44"/>
                  </a:cxn>
                </a:cxnLst>
                <a:rect l="0" t="0" r="r" b="b"/>
                <a:pathLst>
                  <a:path w="57" h="44">
                    <a:moveTo>
                      <a:pt x="57" y="44"/>
                    </a:moveTo>
                    <a:lnTo>
                      <a:pt x="57" y="35"/>
                    </a:lnTo>
                    <a:lnTo>
                      <a:pt x="29" y="35"/>
                    </a:lnTo>
                    <a:lnTo>
                      <a:pt x="19" y="35"/>
                    </a:lnTo>
                    <a:lnTo>
                      <a:pt x="13" y="31"/>
                    </a:lnTo>
                    <a:lnTo>
                      <a:pt x="11" y="29"/>
                    </a:lnTo>
                    <a:lnTo>
                      <a:pt x="9" y="25"/>
                    </a:lnTo>
                    <a:lnTo>
                      <a:pt x="9" y="19"/>
                    </a:lnTo>
                    <a:lnTo>
                      <a:pt x="9" y="14"/>
                    </a:lnTo>
                    <a:lnTo>
                      <a:pt x="13" y="10"/>
                    </a:lnTo>
                    <a:lnTo>
                      <a:pt x="23" y="10"/>
                    </a:lnTo>
                    <a:lnTo>
                      <a:pt x="57" y="10"/>
                    </a:lnTo>
                    <a:lnTo>
                      <a:pt x="57" y="0"/>
                    </a:lnTo>
                    <a:lnTo>
                      <a:pt x="21" y="0"/>
                    </a:lnTo>
                    <a:lnTo>
                      <a:pt x="13" y="0"/>
                    </a:lnTo>
                    <a:lnTo>
                      <a:pt x="7" y="2"/>
                    </a:lnTo>
                    <a:lnTo>
                      <a:pt x="5" y="4"/>
                    </a:lnTo>
                    <a:lnTo>
                      <a:pt x="2" y="8"/>
                    </a:lnTo>
                    <a:lnTo>
                      <a:pt x="0" y="12"/>
                    </a:lnTo>
                    <a:lnTo>
                      <a:pt x="0" y="17"/>
                    </a:lnTo>
                    <a:lnTo>
                      <a:pt x="0" y="23"/>
                    </a:lnTo>
                    <a:lnTo>
                      <a:pt x="2" y="27"/>
                    </a:lnTo>
                    <a:lnTo>
                      <a:pt x="5" y="33"/>
                    </a:lnTo>
                    <a:lnTo>
                      <a:pt x="9" y="37"/>
                    </a:lnTo>
                    <a:lnTo>
                      <a:pt x="2" y="37"/>
                    </a:lnTo>
                    <a:lnTo>
                      <a:pt x="2" y="44"/>
                    </a:lnTo>
                    <a:lnTo>
                      <a:pt x="55" y="44"/>
                    </a:lnTo>
                    <a:lnTo>
                      <a:pt x="57" y="44"/>
                    </a:lnTo>
                    <a:close/>
                  </a:path>
                </a:pathLst>
              </a:custGeom>
              <a:solidFill>
                <a:srgbClr val="000000"/>
              </a:solidFill>
              <a:ln w="9525">
                <a:noFill/>
                <a:round/>
                <a:headEnd/>
                <a:tailEnd/>
              </a:ln>
            </p:spPr>
            <p:txBody>
              <a:bodyPr/>
              <a:lstStyle/>
              <a:p>
                <a:endParaRPr lang="en-US"/>
              </a:p>
            </p:txBody>
          </p:sp>
          <p:sp>
            <p:nvSpPr>
              <p:cNvPr id="60438" name="Line 22"/>
              <p:cNvSpPr>
                <a:spLocks noChangeShapeType="1"/>
              </p:cNvSpPr>
              <p:nvPr/>
            </p:nvSpPr>
            <p:spPr bwMode="auto">
              <a:xfrm flipH="1">
                <a:off x="2876" y="3840"/>
                <a:ext cx="2074" cy="1"/>
              </a:xfrm>
              <a:prstGeom prst="line">
                <a:avLst/>
              </a:prstGeom>
              <a:noFill/>
              <a:ln w="12700">
                <a:solidFill>
                  <a:srgbClr val="000000"/>
                </a:solidFill>
                <a:round/>
                <a:headEnd/>
                <a:tailEnd/>
              </a:ln>
            </p:spPr>
            <p:txBody>
              <a:bodyPr/>
              <a:lstStyle/>
              <a:p>
                <a:endParaRPr lang="en-US"/>
              </a:p>
            </p:txBody>
          </p:sp>
          <p:sp>
            <p:nvSpPr>
              <p:cNvPr id="60439" name="Line 23"/>
              <p:cNvSpPr>
                <a:spLocks noChangeShapeType="1"/>
              </p:cNvSpPr>
              <p:nvPr/>
            </p:nvSpPr>
            <p:spPr bwMode="auto">
              <a:xfrm>
                <a:off x="4950" y="3836"/>
                <a:ext cx="1" cy="85"/>
              </a:xfrm>
              <a:prstGeom prst="line">
                <a:avLst/>
              </a:prstGeom>
              <a:noFill/>
              <a:ln w="12700">
                <a:solidFill>
                  <a:srgbClr val="000000"/>
                </a:solidFill>
                <a:round/>
                <a:headEnd/>
                <a:tailEnd/>
              </a:ln>
            </p:spPr>
            <p:txBody>
              <a:bodyPr/>
              <a:lstStyle/>
              <a:p>
                <a:endParaRPr lang="en-US"/>
              </a:p>
            </p:txBody>
          </p:sp>
          <p:sp>
            <p:nvSpPr>
              <p:cNvPr id="60440" name="Freeform 24"/>
              <p:cNvSpPr>
                <a:spLocks/>
              </p:cNvSpPr>
              <p:nvPr/>
            </p:nvSpPr>
            <p:spPr bwMode="auto">
              <a:xfrm>
                <a:off x="4867" y="3965"/>
                <a:ext cx="165" cy="77"/>
              </a:xfrm>
              <a:custGeom>
                <a:avLst/>
                <a:gdLst/>
                <a:ahLst/>
                <a:cxnLst>
                  <a:cxn ang="0">
                    <a:pos x="20" y="75"/>
                  </a:cxn>
                  <a:cxn ang="0">
                    <a:pos x="29" y="0"/>
                  </a:cxn>
                  <a:cxn ang="0">
                    <a:pos x="20" y="8"/>
                  </a:cxn>
                  <a:cxn ang="0">
                    <a:pos x="10" y="13"/>
                  </a:cxn>
                  <a:cxn ang="0">
                    <a:pos x="0" y="21"/>
                  </a:cxn>
                  <a:cxn ang="0">
                    <a:pos x="20" y="21"/>
                  </a:cxn>
                  <a:cxn ang="0">
                    <a:pos x="106" y="75"/>
                  </a:cxn>
                  <a:cxn ang="0">
                    <a:pos x="64" y="65"/>
                  </a:cxn>
                  <a:cxn ang="0">
                    <a:pos x="71" y="56"/>
                  </a:cxn>
                  <a:cxn ang="0">
                    <a:pos x="87" y="46"/>
                  </a:cxn>
                  <a:cxn ang="0">
                    <a:pos x="104" y="31"/>
                  </a:cxn>
                  <a:cxn ang="0">
                    <a:pos x="104" y="13"/>
                  </a:cxn>
                  <a:cxn ang="0">
                    <a:pos x="96" y="4"/>
                  </a:cxn>
                  <a:cxn ang="0">
                    <a:pos x="81" y="0"/>
                  </a:cxn>
                  <a:cxn ang="0">
                    <a:pos x="67" y="2"/>
                  </a:cxn>
                  <a:cxn ang="0">
                    <a:pos x="60" y="10"/>
                  </a:cxn>
                  <a:cxn ang="0">
                    <a:pos x="56" y="27"/>
                  </a:cxn>
                  <a:cxn ang="0">
                    <a:pos x="66" y="19"/>
                  </a:cxn>
                  <a:cxn ang="0">
                    <a:pos x="69" y="12"/>
                  </a:cxn>
                  <a:cxn ang="0">
                    <a:pos x="81" y="8"/>
                  </a:cxn>
                  <a:cxn ang="0">
                    <a:pos x="91" y="12"/>
                  </a:cxn>
                  <a:cxn ang="0">
                    <a:pos x="94" y="23"/>
                  </a:cxn>
                  <a:cxn ang="0">
                    <a:pos x="91" y="33"/>
                  </a:cxn>
                  <a:cxn ang="0">
                    <a:pos x="71" y="44"/>
                  </a:cxn>
                  <a:cxn ang="0">
                    <a:pos x="58" y="58"/>
                  </a:cxn>
                  <a:cxn ang="0">
                    <a:pos x="54" y="75"/>
                  </a:cxn>
                  <a:cxn ang="0">
                    <a:pos x="138" y="0"/>
                  </a:cxn>
                  <a:cxn ang="0">
                    <a:pos x="125" y="4"/>
                  </a:cxn>
                  <a:cxn ang="0">
                    <a:pos x="117" y="17"/>
                  </a:cxn>
                  <a:cxn ang="0">
                    <a:pos x="114" y="38"/>
                  </a:cxn>
                  <a:cxn ang="0">
                    <a:pos x="119" y="65"/>
                  </a:cxn>
                  <a:cxn ang="0">
                    <a:pos x="127" y="73"/>
                  </a:cxn>
                  <a:cxn ang="0">
                    <a:pos x="138" y="77"/>
                  </a:cxn>
                  <a:cxn ang="0">
                    <a:pos x="152" y="73"/>
                  </a:cxn>
                  <a:cxn ang="0">
                    <a:pos x="160" y="61"/>
                  </a:cxn>
                  <a:cxn ang="0">
                    <a:pos x="165" y="36"/>
                  </a:cxn>
                  <a:cxn ang="0">
                    <a:pos x="160" y="12"/>
                  </a:cxn>
                  <a:cxn ang="0">
                    <a:pos x="152" y="2"/>
                  </a:cxn>
                  <a:cxn ang="0">
                    <a:pos x="138" y="0"/>
                  </a:cxn>
                  <a:cxn ang="0">
                    <a:pos x="138" y="67"/>
                  </a:cxn>
                  <a:cxn ang="0">
                    <a:pos x="131" y="65"/>
                  </a:cxn>
                  <a:cxn ang="0">
                    <a:pos x="125" y="58"/>
                  </a:cxn>
                  <a:cxn ang="0">
                    <a:pos x="123" y="38"/>
                  </a:cxn>
                  <a:cxn ang="0">
                    <a:pos x="127" y="15"/>
                  </a:cxn>
                  <a:cxn ang="0">
                    <a:pos x="138" y="8"/>
                  </a:cxn>
                  <a:cxn ang="0">
                    <a:pos x="146" y="10"/>
                  </a:cxn>
                  <a:cxn ang="0">
                    <a:pos x="152" y="15"/>
                  </a:cxn>
                  <a:cxn ang="0">
                    <a:pos x="154" y="36"/>
                  </a:cxn>
                  <a:cxn ang="0">
                    <a:pos x="150" y="61"/>
                  </a:cxn>
                  <a:cxn ang="0">
                    <a:pos x="138" y="67"/>
                  </a:cxn>
                </a:cxnLst>
                <a:rect l="0" t="0" r="r" b="b"/>
                <a:pathLst>
                  <a:path w="165" h="77">
                    <a:moveTo>
                      <a:pt x="20" y="21"/>
                    </a:moveTo>
                    <a:lnTo>
                      <a:pt x="20" y="75"/>
                    </a:lnTo>
                    <a:lnTo>
                      <a:pt x="29" y="75"/>
                    </a:lnTo>
                    <a:lnTo>
                      <a:pt x="29" y="0"/>
                    </a:lnTo>
                    <a:lnTo>
                      <a:pt x="21" y="0"/>
                    </a:lnTo>
                    <a:lnTo>
                      <a:pt x="20" y="8"/>
                    </a:lnTo>
                    <a:lnTo>
                      <a:pt x="16" y="12"/>
                    </a:lnTo>
                    <a:lnTo>
                      <a:pt x="10" y="13"/>
                    </a:lnTo>
                    <a:lnTo>
                      <a:pt x="0" y="13"/>
                    </a:lnTo>
                    <a:lnTo>
                      <a:pt x="0" y="21"/>
                    </a:lnTo>
                    <a:lnTo>
                      <a:pt x="18" y="21"/>
                    </a:lnTo>
                    <a:lnTo>
                      <a:pt x="20" y="21"/>
                    </a:lnTo>
                    <a:lnTo>
                      <a:pt x="54" y="75"/>
                    </a:lnTo>
                    <a:lnTo>
                      <a:pt x="106" y="75"/>
                    </a:lnTo>
                    <a:lnTo>
                      <a:pt x="106" y="65"/>
                    </a:lnTo>
                    <a:lnTo>
                      <a:pt x="64" y="65"/>
                    </a:lnTo>
                    <a:lnTo>
                      <a:pt x="66" y="59"/>
                    </a:lnTo>
                    <a:lnTo>
                      <a:pt x="71" y="56"/>
                    </a:lnTo>
                    <a:lnTo>
                      <a:pt x="79" y="50"/>
                    </a:lnTo>
                    <a:lnTo>
                      <a:pt x="87" y="46"/>
                    </a:lnTo>
                    <a:lnTo>
                      <a:pt x="98" y="36"/>
                    </a:lnTo>
                    <a:lnTo>
                      <a:pt x="104" y="31"/>
                    </a:lnTo>
                    <a:lnTo>
                      <a:pt x="106" y="21"/>
                    </a:lnTo>
                    <a:lnTo>
                      <a:pt x="104" y="13"/>
                    </a:lnTo>
                    <a:lnTo>
                      <a:pt x="100" y="6"/>
                    </a:lnTo>
                    <a:lnTo>
                      <a:pt x="96" y="4"/>
                    </a:lnTo>
                    <a:lnTo>
                      <a:pt x="92" y="0"/>
                    </a:lnTo>
                    <a:lnTo>
                      <a:pt x="81" y="0"/>
                    </a:lnTo>
                    <a:lnTo>
                      <a:pt x="73" y="0"/>
                    </a:lnTo>
                    <a:lnTo>
                      <a:pt x="67" y="2"/>
                    </a:lnTo>
                    <a:lnTo>
                      <a:pt x="62" y="6"/>
                    </a:lnTo>
                    <a:lnTo>
                      <a:pt x="60" y="10"/>
                    </a:lnTo>
                    <a:lnTo>
                      <a:pt x="56" y="17"/>
                    </a:lnTo>
                    <a:lnTo>
                      <a:pt x="56" y="27"/>
                    </a:lnTo>
                    <a:lnTo>
                      <a:pt x="66" y="27"/>
                    </a:lnTo>
                    <a:lnTo>
                      <a:pt x="66" y="19"/>
                    </a:lnTo>
                    <a:lnTo>
                      <a:pt x="67" y="15"/>
                    </a:lnTo>
                    <a:lnTo>
                      <a:pt x="69" y="12"/>
                    </a:lnTo>
                    <a:lnTo>
                      <a:pt x="73" y="10"/>
                    </a:lnTo>
                    <a:lnTo>
                      <a:pt x="81" y="8"/>
                    </a:lnTo>
                    <a:lnTo>
                      <a:pt x="87" y="10"/>
                    </a:lnTo>
                    <a:lnTo>
                      <a:pt x="91" y="12"/>
                    </a:lnTo>
                    <a:lnTo>
                      <a:pt x="94" y="15"/>
                    </a:lnTo>
                    <a:lnTo>
                      <a:pt x="94" y="23"/>
                    </a:lnTo>
                    <a:lnTo>
                      <a:pt x="94" y="27"/>
                    </a:lnTo>
                    <a:lnTo>
                      <a:pt x="91" y="33"/>
                    </a:lnTo>
                    <a:lnTo>
                      <a:pt x="81" y="38"/>
                    </a:lnTo>
                    <a:lnTo>
                      <a:pt x="71" y="44"/>
                    </a:lnTo>
                    <a:lnTo>
                      <a:pt x="64" y="52"/>
                    </a:lnTo>
                    <a:lnTo>
                      <a:pt x="58" y="58"/>
                    </a:lnTo>
                    <a:lnTo>
                      <a:pt x="54" y="65"/>
                    </a:lnTo>
                    <a:lnTo>
                      <a:pt x="54" y="75"/>
                    </a:lnTo>
                    <a:lnTo>
                      <a:pt x="20" y="21"/>
                    </a:lnTo>
                    <a:lnTo>
                      <a:pt x="138" y="0"/>
                    </a:lnTo>
                    <a:lnTo>
                      <a:pt x="131" y="0"/>
                    </a:lnTo>
                    <a:lnTo>
                      <a:pt x="125" y="4"/>
                    </a:lnTo>
                    <a:lnTo>
                      <a:pt x="119" y="10"/>
                    </a:lnTo>
                    <a:lnTo>
                      <a:pt x="117" y="17"/>
                    </a:lnTo>
                    <a:lnTo>
                      <a:pt x="114" y="27"/>
                    </a:lnTo>
                    <a:lnTo>
                      <a:pt x="114" y="38"/>
                    </a:lnTo>
                    <a:lnTo>
                      <a:pt x="115" y="54"/>
                    </a:lnTo>
                    <a:lnTo>
                      <a:pt x="119" y="65"/>
                    </a:lnTo>
                    <a:lnTo>
                      <a:pt x="123" y="69"/>
                    </a:lnTo>
                    <a:lnTo>
                      <a:pt x="127" y="73"/>
                    </a:lnTo>
                    <a:lnTo>
                      <a:pt x="133" y="77"/>
                    </a:lnTo>
                    <a:lnTo>
                      <a:pt x="138" y="77"/>
                    </a:lnTo>
                    <a:lnTo>
                      <a:pt x="146" y="75"/>
                    </a:lnTo>
                    <a:lnTo>
                      <a:pt x="152" y="73"/>
                    </a:lnTo>
                    <a:lnTo>
                      <a:pt x="156" y="69"/>
                    </a:lnTo>
                    <a:lnTo>
                      <a:pt x="160" y="61"/>
                    </a:lnTo>
                    <a:lnTo>
                      <a:pt x="163" y="52"/>
                    </a:lnTo>
                    <a:lnTo>
                      <a:pt x="165" y="36"/>
                    </a:lnTo>
                    <a:lnTo>
                      <a:pt x="163" y="23"/>
                    </a:lnTo>
                    <a:lnTo>
                      <a:pt x="160" y="12"/>
                    </a:lnTo>
                    <a:lnTo>
                      <a:pt x="156" y="6"/>
                    </a:lnTo>
                    <a:lnTo>
                      <a:pt x="152" y="2"/>
                    </a:lnTo>
                    <a:lnTo>
                      <a:pt x="146" y="0"/>
                    </a:lnTo>
                    <a:lnTo>
                      <a:pt x="138" y="0"/>
                    </a:lnTo>
                    <a:lnTo>
                      <a:pt x="20" y="21"/>
                    </a:lnTo>
                    <a:lnTo>
                      <a:pt x="138" y="67"/>
                    </a:lnTo>
                    <a:lnTo>
                      <a:pt x="135" y="67"/>
                    </a:lnTo>
                    <a:lnTo>
                      <a:pt x="131" y="65"/>
                    </a:lnTo>
                    <a:lnTo>
                      <a:pt x="129" y="61"/>
                    </a:lnTo>
                    <a:lnTo>
                      <a:pt x="125" y="58"/>
                    </a:lnTo>
                    <a:lnTo>
                      <a:pt x="123" y="50"/>
                    </a:lnTo>
                    <a:lnTo>
                      <a:pt x="123" y="38"/>
                    </a:lnTo>
                    <a:lnTo>
                      <a:pt x="125" y="25"/>
                    </a:lnTo>
                    <a:lnTo>
                      <a:pt x="127" y="15"/>
                    </a:lnTo>
                    <a:lnTo>
                      <a:pt x="133" y="10"/>
                    </a:lnTo>
                    <a:lnTo>
                      <a:pt x="138" y="8"/>
                    </a:lnTo>
                    <a:lnTo>
                      <a:pt x="144" y="8"/>
                    </a:lnTo>
                    <a:lnTo>
                      <a:pt x="146" y="10"/>
                    </a:lnTo>
                    <a:lnTo>
                      <a:pt x="150" y="13"/>
                    </a:lnTo>
                    <a:lnTo>
                      <a:pt x="152" y="15"/>
                    </a:lnTo>
                    <a:lnTo>
                      <a:pt x="154" y="25"/>
                    </a:lnTo>
                    <a:lnTo>
                      <a:pt x="154" y="36"/>
                    </a:lnTo>
                    <a:lnTo>
                      <a:pt x="154" y="52"/>
                    </a:lnTo>
                    <a:lnTo>
                      <a:pt x="150" y="61"/>
                    </a:lnTo>
                    <a:lnTo>
                      <a:pt x="144" y="67"/>
                    </a:lnTo>
                    <a:lnTo>
                      <a:pt x="138" y="67"/>
                    </a:lnTo>
                    <a:lnTo>
                      <a:pt x="20" y="21"/>
                    </a:lnTo>
                    <a:close/>
                  </a:path>
                </a:pathLst>
              </a:custGeom>
              <a:solidFill>
                <a:srgbClr val="000000"/>
              </a:solidFill>
              <a:ln w="9525">
                <a:noFill/>
                <a:round/>
                <a:headEnd/>
                <a:tailEnd/>
              </a:ln>
            </p:spPr>
            <p:txBody>
              <a:bodyPr/>
              <a:lstStyle/>
              <a:p>
                <a:endParaRPr lang="en-US"/>
              </a:p>
            </p:txBody>
          </p:sp>
          <p:sp>
            <p:nvSpPr>
              <p:cNvPr id="60441" name="Line 25"/>
              <p:cNvSpPr>
                <a:spLocks noChangeShapeType="1"/>
              </p:cNvSpPr>
              <p:nvPr/>
            </p:nvSpPr>
            <p:spPr bwMode="auto">
              <a:xfrm>
                <a:off x="4656" y="3836"/>
                <a:ext cx="1" cy="47"/>
              </a:xfrm>
              <a:prstGeom prst="line">
                <a:avLst/>
              </a:prstGeom>
              <a:noFill/>
              <a:ln w="12700">
                <a:solidFill>
                  <a:srgbClr val="000000"/>
                </a:solidFill>
                <a:round/>
                <a:headEnd/>
                <a:tailEnd/>
              </a:ln>
            </p:spPr>
            <p:txBody>
              <a:bodyPr/>
              <a:lstStyle/>
              <a:p>
                <a:endParaRPr lang="en-US"/>
              </a:p>
            </p:txBody>
          </p:sp>
          <p:sp>
            <p:nvSpPr>
              <p:cNvPr id="60442" name="Line 26"/>
              <p:cNvSpPr>
                <a:spLocks noChangeShapeType="1"/>
              </p:cNvSpPr>
              <p:nvPr/>
            </p:nvSpPr>
            <p:spPr bwMode="auto">
              <a:xfrm>
                <a:off x="4363" y="3836"/>
                <a:ext cx="1" cy="85"/>
              </a:xfrm>
              <a:prstGeom prst="line">
                <a:avLst/>
              </a:prstGeom>
              <a:noFill/>
              <a:ln w="12700">
                <a:solidFill>
                  <a:srgbClr val="000000"/>
                </a:solidFill>
                <a:round/>
                <a:headEnd/>
                <a:tailEnd/>
              </a:ln>
            </p:spPr>
            <p:txBody>
              <a:bodyPr/>
              <a:lstStyle/>
              <a:p>
                <a:endParaRPr lang="en-US"/>
              </a:p>
            </p:txBody>
          </p:sp>
          <p:sp>
            <p:nvSpPr>
              <p:cNvPr id="60443" name="Freeform 27"/>
              <p:cNvSpPr>
                <a:spLocks/>
              </p:cNvSpPr>
              <p:nvPr/>
            </p:nvSpPr>
            <p:spPr bwMode="auto">
              <a:xfrm>
                <a:off x="4303" y="3965"/>
                <a:ext cx="112" cy="77"/>
              </a:xfrm>
              <a:custGeom>
                <a:avLst/>
                <a:gdLst/>
                <a:ahLst/>
                <a:cxnLst>
                  <a:cxn ang="0">
                    <a:pos x="21" y="31"/>
                  </a:cxn>
                  <a:cxn ang="0">
                    <a:pos x="14" y="25"/>
                  </a:cxn>
                  <a:cxn ang="0">
                    <a:pos x="14" y="15"/>
                  </a:cxn>
                  <a:cxn ang="0">
                    <a:pos x="19" y="10"/>
                  </a:cxn>
                  <a:cxn ang="0">
                    <a:pos x="31" y="10"/>
                  </a:cxn>
                  <a:cxn ang="0">
                    <a:pos x="39" y="15"/>
                  </a:cxn>
                  <a:cxn ang="0">
                    <a:pos x="39" y="23"/>
                  </a:cxn>
                  <a:cxn ang="0">
                    <a:pos x="31" y="31"/>
                  </a:cxn>
                  <a:cxn ang="0">
                    <a:pos x="25" y="31"/>
                  </a:cxn>
                  <a:cxn ang="0">
                    <a:pos x="19" y="67"/>
                  </a:cxn>
                  <a:cxn ang="0">
                    <a:pos x="12" y="59"/>
                  </a:cxn>
                  <a:cxn ang="0">
                    <a:pos x="12" y="48"/>
                  </a:cxn>
                  <a:cxn ang="0">
                    <a:pos x="19" y="40"/>
                  </a:cxn>
                  <a:cxn ang="0">
                    <a:pos x="33" y="40"/>
                  </a:cxn>
                  <a:cxn ang="0">
                    <a:pos x="41" y="48"/>
                  </a:cxn>
                  <a:cxn ang="0">
                    <a:pos x="41" y="59"/>
                  </a:cxn>
                  <a:cxn ang="0">
                    <a:pos x="33" y="67"/>
                  </a:cxn>
                  <a:cxn ang="0">
                    <a:pos x="25" y="31"/>
                  </a:cxn>
                  <a:cxn ang="0">
                    <a:pos x="8" y="38"/>
                  </a:cxn>
                  <a:cxn ang="0">
                    <a:pos x="0" y="48"/>
                  </a:cxn>
                  <a:cxn ang="0">
                    <a:pos x="2" y="63"/>
                  </a:cxn>
                  <a:cxn ang="0">
                    <a:pos x="8" y="71"/>
                  </a:cxn>
                  <a:cxn ang="0">
                    <a:pos x="27" y="77"/>
                  </a:cxn>
                  <a:cxn ang="0">
                    <a:pos x="44" y="69"/>
                  </a:cxn>
                  <a:cxn ang="0">
                    <a:pos x="52" y="54"/>
                  </a:cxn>
                  <a:cxn ang="0">
                    <a:pos x="46" y="40"/>
                  </a:cxn>
                  <a:cxn ang="0">
                    <a:pos x="46" y="29"/>
                  </a:cxn>
                  <a:cxn ang="0">
                    <a:pos x="48" y="19"/>
                  </a:cxn>
                  <a:cxn ang="0">
                    <a:pos x="42" y="6"/>
                  </a:cxn>
                  <a:cxn ang="0">
                    <a:pos x="25" y="0"/>
                  </a:cxn>
                  <a:cxn ang="0">
                    <a:pos x="8" y="6"/>
                  </a:cxn>
                  <a:cxn ang="0">
                    <a:pos x="2" y="19"/>
                  </a:cxn>
                  <a:cxn ang="0">
                    <a:pos x="6" y="31"/>
                  </a:cxn>
                  <a:cxn ang="0">
                    <a:pos x="25" y="31"/>
                  </a:cxn>
                  <a:cxn ang="0">
                    <a:pos x="77" y="0"/>
                  </a:cxn>
                  <a:cxn ang="0">
                    <a:pos x="67" y="10"/>
                  </a:cxn>
                  <a:cxn ang="0">
                    <a:pos x="60" y="27"/>
                  </a:cxn>
                  <a:cxn ang="0">
                    <a:pos x="62" y="54"/>
                  </a:cxn>
                  <a:cxn ang="0">
                    <a:pos x="69" y="69"/>
                  </a:cxn>
                  <a:cxn ang="0">
                    <a:pos x="79" y="77"/>
                  </a:cxn>
                  <a:cxn ang="0">
                    <a:pos x="92" y="75"/>
                  </a:cxn>
                  <a:cxn ang="0">
                    <a:pos x="102" y="69"/>
                  </a:cxn>
                  <a:cxn ang="0">
                    <a:pos x="110" y="52"/>
                  </a:cxn>
                  <a:cxn ang="0">
                    <a:pos x="110" y="23"/>
                  </a:cxn>
                  <a:cxn ang="0">
                    <a:pos x="102" y="6"/>
                  </a:cxn>
                  <a:cxn ang="0">
                    <a:pos x="92" y="0"/>
                  </a:cxn>
                  <a:cxn ang="0">
                    <a:pos x="25" y="31"/>
                  </a:cxn>
                  <a:cxn ang="0">
                    <a:pos x="81" y="67"/>
                  </a:cxn>
                  <a:cxn ang="0">
                    <a:pos x="75" y="61"/>
                  </a:cxn>
                  <a:cxn ang="0">
                    <a:pos x="71" y="50"/>
                  </a:cxn>
                  <a:cxn ang="0">
                    <a:pos x="71" y="25"/>
                  </a:cxn>
                  <a:cxn ang="0">
                    <a:pos x="79" y="10"/>
                  </a:cxn>
                  <a:cxn ang="0">
                    <a:pos x="90" y="8"/>
                  </a:cxn>
                  <a:cxn ang="0">
                    <a:pos x="96" y="13"/>
                  </a:cxn>
                  <a:cxn ang="0">
                    <a:pos x="100" y="25"/>
                  </a:cxn>
                  <a:cxn ang="0">
                    <a:pos x="100" y="52"/>
                  </a:cxn>
                  <a:cxn ang="0">
                    <a:pos x="92" y="67"/>
                  </a:cxn>
                  <a:cxn ang="0">
                    <a:pos x="25" y="31"/>
                  </a:cxn>
                </a:cxnLst>
                <a:rect l="0" t="0" r="r" b="b"/>
                <a:pathLst>
                  <a:path w="112" h="77">
                    <a:moveTo>
                      <a:pt x="25" y="31"/>
                    </a:moveTo>
                    <a:lnTo>
                      <a:pt x="21" y="31"/>
                    </a:lnTo>
                    <a:lnTo>
                      <a:pt x="18" y="29"/>
                    </a:lnTo>
                    <a:lnTo>
                      <a:pt x="14" y="25"/>
                    </a:lnTo>
                    <a:lnTo>
                      <a:pt x="12" y="19"/>
                    </a:lnTo>
                    <a:lnTo>
                      <a:pt x="14" y="15"/>
                    </a:lnTo>
                    <a:lnTo>
                      <a:pt x="16" y="12"/>
                    </a:lnTo>
                    <a:lnTo>
                      <a:pt x="19" y="10"/>
                    </a:lnTo>
                    <a:lnTo>
                      <a:pt x="25" y="8"/>
                    </a:lnTo>
                    <a:lnTo>
                      <a:pt x="31" y="10"/>
                    </a:lnTo>
                    <a:lnTo>
                      <a:pt x="35" y="12"/>
                    </a:lnTo>
                    <a:lnTo>
                      <a:pt x="39" y="15"/>
                    </a:lnTo>
                    <a:lnTo>
                      <a:pt x="39" y="19"/>
                    </a:lnTo>
                    <a:lnTo>
                      <a:pt x="39" y="23"/>
                    </a:lnTo>
                    <a:lnTo>
                      <a:pt x="35" y="27"/>
                    </a:lnTo>
                    <a:lnTo>
                      <a:pt x="31" y="31"/>
                    </a:lnTo>
                    <a:lnTo>
                      <a:pt x="27" y="31"/>
                    </a:lnTo>
                    <a:lnTo>
                      <a:pt x="25" y="31"/>
                    </a:lnTo>
                    <a:lnTo>
                      <a:pt x="27" y="67"/>
                    </a:lnTo>
                    <a:lnTo>
                      <a:pt x="19" y="67"/>
                    </a:lnTo>
                    <a:lnTo>
                      <a:pt x="14" y="63"/>
                    </a:lnTo>
                    <a:lnTo>
                      <a:pt x="12" y="59"/>
                    </a:lnTo>
                    <a:lnTo>
                      <a:pt x="10" y="54"/>
                    </a:lnTo>
                    <a:lnTo>
                      <a:pt x="12" y="48"/>
                    </a:lnTo>
                    <a:lnTo>
                      <a:pt x="14" y="42"/>
                    </a:lnTo>
                    <a:lnTo>
                      <a:pt x="19" y="40"/>
                    </a:lnTo>
                    <a:lnTo>
                      <a:pt x="25" y="38"/>
                    </a:lnTo>
                    <a:lnTo>
                      <a:pt x="33" y="40"/>
                    </a:lnTo>
                    <a:lnTo>
                      <a:pt x="37" y="42"/>
                    </a:lnTo>
                    <a:lnTo>
                      <a:pt x="41" y="48"/>
                    </a:lnTo>
                    <a:lnTo>
                      <a:pt x="41" y="54"/>
                    </a:lnTo>
                    <a:lnTo>
                      <a:pt x="41" y="59"/>
                    </a:lnTo>
                    <a:lnTo>
                      <a:pt x="37" y="65"/>
                    </a:lnTo>
                    <a:lnTo>
                      <a:pt x="33" y="67"/>
                    </a:lnTo>
                    <a:lnTo>
                      <a:pt x="27" y="67"/>
                    </a:lnTo>
                    <a:lnTo>
                      <a:pt x="25" y="31"/>
                    </a:lnTo>
                    <a:lnTo>
                      <a:pt x="14" y="35"/>
                    </a:lnTo>
                    <a:lnTo>
                      <a:pt x="8" y="38"/>
                    </a:lnTo>
                    <a:lnTo>
                      <a:pt x="4" y="42"/>
                    </a:lnTo>
                    <a:lnTo>
                      <a:pt x="0" y="48"/>
                    </a:lnTo>
                    <a:lnTo>
                      <a:pt x="0" y="54"/>
                    </a:lnTo>
                    <a:lnTo>
                      <a:pt x="2" y="63"/>
                    </a:lnTo>
                    <a:lnTo>
                      <a:pt x="4" y="67"/>
                    </a:lnTo>
                    <a:lnTo>
                      <a:pt x="8" y="71"/>
                    </a:lnTo>
                    <a:lnTo>
                      <a:pt x="16" y="75"/>
                    </a:lnTo>
                    <a:lnTo>
                      <a:pt x="27" y="77"/>
                    </a:lnTo>
                    <a:lnTo>
                      <a:pt x="37" y="75"/>
                    </a:lnTo>
                    <a:lnTo>
                      <a:pt x="44" y="69"/>
                    </a:lnTo>
                    <a:lnTo>
                      <a:pt x="50" y="61"/>
                    </a:lnTo>
                    <a:lnTo>
                      <a:pt x="52" y="54"/>
                    </a:lnTo>
                    <a:lnTo>
                      <a:pt x="50" y="46"/>
                    </a:lnTo>
                    <a:lnTo>
                      <a:pt x="46" y="40"/>
                    </a:lnTo>
                    <a:lnTo>
                      <a:pt x="39" y="35"/>
                    </a:lnTo>
                    <a:lnTo>
                      <a:pt x="46" y="29"/>
                    </a:lnTo>
                    <a:lnTo>
                      <a:pt x="48" y="25"/>
                    </a:lnTo>
                    <a:lnTo>
                      <a:pt x="48" y="19"/>
                    </a:lnTo>
                    <a:lnTo>
                      <a:pt x="48" y="12"/>
                    </a:lnTo>
                    <a:lnTo>
                      <a:pt x="42" y="6"/>
                    </a:lnTo>
                    <a:lnTo>
                      <a:pt x="35" y="0"/>
                    </a:lnTo>
                    <a:lnTo>
                      <a:pt x="25" y="0"/>
                    </a:lnTo>
                    <a:lnTo>
                      <a:pt x="16" y="0"/>
                    </a:lnTo>
                    <a:lnTo>
                      <a:pt x="8" y="6"/>
                    </a:lnTo>
                    <a:lnTo>
                      <a:pt x="4" y="12"/>
                    </a:lnTo>
                    <a:lnTo>
                      <a:pt x="2" y="19"/>
                    </a:lnTo>
                    <a:lnTo>
                      <a:pt x="4" y="25"/>
                    </a:lnTo>
                    <a:lnTo>
                      <a:pt x="6" y="31"/>
                    </a:lnTo>
                    <a:lnTo>
                      <a:pt x="14" y="35"/>
                    </a:lnTo>
                    <a:lnTo>
                      <a:pt x="25" y="31"/>
                    </a:lnTo>
                    <a:lnTo>
                      <a:pt x="85" y="0"/>
                    </a:lnTo>
                    <a:lnTo>
                      <a:pt x="77" y="0"/>
                    </a:lnTo>
                    <a:lnTo>
                      <a:pt x="71" y="4"/>
                    </a:lnTo>
                    <a:lnTo>
                      <a:pt x="67" y="10"/>
                    </a:lnTo>
                    <a:lnTo>
                      <a:pt x="64" y="17"/>
                    </a:lnTo>
                    <a:lnTo>
                      <a:pt x="60" y="27"/>
                    </a:lnTo>
                    <a:lnTo>
                      <a:pt x="60" y="38"/>
                    </a:lnTo>
                    <a:lnTo>
                      <a:pt x="62" y="54"/>
                    </a:lnTo>
                    <a:lnTo>
                      <a:pt x="65" y="65"/>
                    </a:lnTo>
                    <a:lnTo>
                      <a:pt x="69" y="69"/>
                    </a:lnTo>
                    <a:lnTo>
                      <a:pt x="73" y="73"/>
                    </a:lnTo>
                    <a:lnTo>
                      <a:pt x="79" y="77"/>
                    </a:lnTo>
                    <a:lnTo>
                      <a:pt x="85" y="77"/>
                    </a:lnTo>
                    <a:lnTo>
                      <a:pt x="92" y="75"/>
                    </a:lnTo>
                    <a:lnTo>
                      <a:pt x="98" y="73"/>
                    </a:lnTo>
                    <a:lnTo>
                      <a:pt x="102" y="69"/>
                    </a:lnTo>
                    <a:lnTo>
                      <a:pt x="106" y="61"/>
                    </a:lnTo>
                    <a:lnTo>
                      <a:pt x="110" y="52"/>
                    </a:lnTo>
                    <a:lnTo>
                      <a:pt x="112" y="36"/>
                    </a:lnTo>
                    <a:lnTo>
                      <a:pt x="110" y="23"/>
                    </a:lnTo>
                    <a:lnTo>
                      <a:pt x="106" y="12"/>
                    </a:lnTo>
                    <a:lnTo>
                      <a:pt x="102" y="6"/>
                    </a:lnTo>
                    <a:lnTo>
                      <a:pt x="98" y="2"/>
                    </a:lnTo>
                    <a:lnTo>
                      <a:pt x="92" y="0"/>
                    </a:lnTo>
                    <a:lnTo>
                      <a:pt x="85" y="0"/>
                    </a:lnTo>
                    <a:lnTo>
                      <a:pt x="25" y="31"/>
                    </a:lnTo>
                    <a:lnTo>
                      <a:pt x="85" y="67"/>
                    </a:lnTo>
                    <a:lnTo>
                      <a:pt x="81" y="67"/>
                    </a:lnTo>
                    <a:lnTo>
                      <a:pt x="77" y="65"/>
                    </a:lnTo>
                    <a:lnTo>
                      <a:pt x="75" y="61"/>
                    </a:lnTo>
                    <a:lnTo>
                      <a:pt x="71" y="58"/>
                    </a:lnTo>
                    <a:lnTo>
                      <a:pt x="71" y="50"/>
                    </a:lnTo>
                    <a:lnTo>
                      <a:pt x="69" y="38"/>
                    </a:lnTo>
                    <a:lnTo>
                      <a:pt x="71" y="25"/>
                    </a:lnTo>
                    <a:lnTo>
                      <a:pt x="73" y="15"/>
                    </a:lnTo>
                    <a:lnTo>
                      <a:pt x="79" y="10"/>
                    </a:lnTo>
                    <a:lnTo>
                      <a:pt x="85" y="8"/>
                    </a:lnTo>
                    <a:lnTo>
                      <a:pt x="90" y="8"/>
                    </a:lnTo>
                    <a:lnTo>
                      <a:pt x="92" y="10"/>
                    </a:lnTo>
                    <a:lnTo>
                      <a:pt x="96" y="13"/>
                    </a:lnTo>
                    <a:lnTo>
                      <a:pt x="98" y="15"/>
                    </a:lnTo>
                    <a:lnTo>
                      <a:pt x="100" y="25"/>
                    </a:lnTo>
                    <a:lnTo>
                      <a:pt x="100" y="36"/>
                    </a:lnTo>
                    <a:lnTo>
                      <a:pt x="100" y="52"/>
                    </a:lnTo>
                    <a:lnTo>
                      <a:pt x="96" y="61"/>
                    </a:lnTo>
                    <a:lnTo>
                      <a:pt x="92" y="67"/>
                    </a:lnTo>
                    <a:lnTo>
                      <a:pt x="85" y="67"/>
                    </a:lnTo>
                    <a:lnTo>
                      <a:pt x="25" y="31"/>
                    </a:lnTo>
                    <a:close/>
                  </a:path>
                </a:pathLst>
              </a:custGeom>
              <a:solidFill>
                <a:srgbClr val="000000"/>
              </a:solidFill>
              <a:ln w="9525">
                <a:noFill/>
                <a:round/>
                <a:headEnd/>
                <a:tailEnd/>
              </a:ln>
            </p:spPr>
            <p:txBody>
              <a:bodyPr/>
              <a:lstStyle/>
              <a:p>
                <a:endParaRPr lang="en-US"/>
              </a:p>
            </p:txBody>
          </p:sp>
          <p:sp>
            <p:nvSpPr>
              <p:cNvPr id="60444" name="Line 28"/>
              <p:cNvSpPr>
                <a:spLocks noChangeShapeType="1"/>
              </p:cNvSpPr>
              <p:nvPr/>
            </p:nvSpPr>
            <p:spPr bwMode="auto">
              <a:xfrm>
                <a:off x="4067" y="3836"/>
                <a:ext cx="1" cy="47"/>
              </a:xfrm>
              <a:prstGeom prst="line">
                <a:avLst/>
              </a:prstGeom>
              <a:noFill/>
              <a:ln w="12700">
                <a:solidFill>
                  <a:srgbClr val="000000"/>
                </a:solidFill>
                <a:round/>
                <a:headEnd/>
                <a:tailEnd/>
              </a:ln>
            </p:spPr>
            <p:txBody>
              <a:bodyPr/>
              <a:lstStyle/>
              <a:p>
                <a:endParaRPr lang="en-US"/>
              </a:p>
            </p:txBody>
          </p:sp>
          <p:sp>
            <p:nvSpPr>
              <p:cNvPr id="60445" name="Line 29"/>
              <p:cNvSpPr>
                <a:spLocks noChangeShapeType="1"/>
              </p:cNvSpPr>
              <p:nvPr/>
            </p:nvSpPr>
            <p:spPr bwMode="auto">
              <a:xfrm>
                <a:off x="3776" y="3836"/>
                <a:ext cx="1" cy="85"/>
              </a:xfrm>
              <a:prstGeom prst="line">
                <a:avLst/>
              </a:prstGeom>
              <a:noFill/>
              <a:ln w="12700">
                <a:solidFill>
                  <a:srgbClr val="000000"/>
                </a:solidFill>
                <a:round/>
                <a:headEnd/>
                <a:tailEnd/>
              </a:ln>
            </p:spPr>
            <p:txBody>
              <a:bodyPr/>
              <a:lstStyle/>
              <a:p>
                <a:endParaRPr lang="en-US"/>
              </a:p>
            </p:txBody>
          </p:sp>
          <p:sp>
            <p:nvSpPr>
              <p:cNvPr id="60446" name="Freeform 30"/>
              <p:cNvSpPr>
                <a:spLocks/>
              </p:cNvSpPr>
              <p:nvPr/>
            </p:nvSpPr>
            <p:spPr bwMode="auto">
              <a:xfrm>
                <a:off x="3712" y="3965"/>
                <a:ext cx="114" cy="77"/>
              </a:xfrm>
              <a:custGeom>
                <a:avLst/>
                <a:gdLst/>
                <a:ahLst/>
                <a:cxnLst>
                  <a:cxn ang="0">
                    <a:pos x="33" y="13"/>
                  </a:cxn>
                  <a:cxn ang="0">
                    <a:pos x="12" y="48"/>
                  </a:cxn>
                  <a:cxn ang="0">
                    <a:pos x="43" y="75"/>
                  </a:cxn>
                  <a:cxn ang="0">
                    <a:pos x="54" y="56"/>
                  </a:cxn>
                  <a:cxn ang="0">
                    <a:pos x="43" y="48"/>
                  </a:cxn>
                  <a:cxn ang="0">
                    <a:pos x="35" y="0"/>
                  </a:cxn>
                  <a:cxn ang="0">
                    <a:pos x="0" y="56"/>
                  </a:cxn>
                  <a:cxn ang="0">
                    <a:pos x="35" y="75"/>
                  </a:cxn>
                  <a:cxn ang="0">
                    <a:pos x="10" y="48"/>
                  </a:cxn>
                  <a:cxn ang="0">
                    <a:pos x="79" y="0"/>
                  </a:cxn>
                  <a:cxn ang="0">
                    <a:pos x="67" y="10"/>
                  </a:cxn>
                  <a:cxn ang="0">
                    <a:pos x="62" y="27"/>
                  </a:cxn>
                  <a:cxn ang="0">
                    <a:pos x="62" y="54"/>
                  </a:cxn>
                  <a:cxn ang="0">
                    <a:pos x="69" y="69"/>
                  </a:cxn>
                  <a:cxn ang="0">
                    <a:pos x="81" y="77"/>
                  </a:cxn>
                  <a:cxn ang="0">
                    <a:pos x="94" y="75"/>
                  </a:cxn>
                  <a:cxn ang="0">
                    <a:pos x="104" y="69"/>
                  </a:cxn>
                  <a:cxn ang="0">
                    <a:pos x="112" y="52"/>
                  </a:cxn>
                  <a:cxn ang="0">
                    <a:pos x="112" y="23"/>
                  </a:cxn>
                  <a:cxn ang="0">
                    <a:pos x="104" y="6"/>
                  </a:cxn>
                  <a:cxn ang="0">
                    <a:pos x="94" y="0"/>
                  </a:cxn>
                  <a:cxn ang="0">
                    <a:pos x="10" y="48"/>
                  </a:cxn>
                  <a:cxn ang="0">
                    <a:pos x="83" y="67"/>
                  </a:cxn>
                  <a:cxn ang="0">
                    <a:pos x="75" y="61"/>
                  </a:cxn>
                  <a:cxn ang="0">
                    <a:pos x="71" y="50"/>
                  </a:cxn>
                  <a:cxn ang="0">
                    <a:pos x="71" y="25"/>
                  </a:cxn>
                  <a:cxn ang="0">
                    <a:pos x="81" y="10"/>
                  </a:cxn>
                  <a:cxn ang="0">
                    <a:pos x="91" y="8"/>
                  </a:cxn>
                  <a:cxn ang="0">
                    <a:pos x="98" y="13"/>
                  </a:cxn>
                  <a:cxn ang="0">
                    <a:pos x="102" y="25"/>
                  </a:cxn>
                  <a:cxn ang="0">
                    <a:pos x="102" y="52"/>
                  </a:cxn>
                  <a:cxn ang="0">
                    <a:pos x="92" y="67"/>
                  </a:cxn>
                  <a:cxn ang="0">
                    <a:pos x="10" y="48"/>
                  </a:cxn>
                </a:cxnLst>
                <a:rect l="0" t="0" r="r" b="b"/>
                <a:pathLst>
                  <a:path w="114" h="77">
                    <a:moveTo>
                      <a:pt x="10" y="48"/>
                    </a:moveTo>
                    <a:lnTo>
                      <a:pt x="33" y="13"/>
                    </a:lnTo>
                    <a:lnTo>
                      <a:pt x="33" y="48"/>
                    </a:lnTo>
                    <a:lnTo>
                      <a:pt x="12" y="48"/>
                    </a:lnTo>
                    <a:lnTo>
                      <a:pt x="10" y="48"/>
                    </a:lnTo>
                    <a:lnTo>
                      <a:pt x="43" y="75"/>
                    </a:lnTo>
                    <a:lnTo>
                      <a:pt x="43" y="56"/>
                    </a:lnTo>
                    <a:lnTo>
                      <a:pt x="54" y="56"/>
                    </a:lnTo>
                    <a:lnTo>
                      <a:pt x="54" y="48"/>
                    </a:lnTo>
                    <a:lnTo>
                      <a:pt x="43" y="48"/>
                    </a:lnTo>
                    <a:lnTo>
                      <a:pt x="43" y="0"/>
                    </a:lnTo>
                    <a:lnTo>
                      <a:pt x="35" y="0"/>
                    </a:lnTo>
                    <a:lnTo>
                      <a:pt x="0" y="46"/>
                    </a:lnTo>
                    <a:lnTo>
                      <a:pt x="0" y="56"/>
                    </a:lnTo>
                    <a:lnTo>
                      <a:pt x="35" y="56"/>
                    </a:lnTo>
                    <a:lnTo>
                      <a:pt x="35" y="75"/>
                    </a:lnTo>
                    <a:lnTo>
                      <a:pt x="43" y="75"/>
                    </a:lnTo>
                    <a:lnTo>
                      <a:pt x="10" y="48"/>
                    </a:lnTo>
                    <a:lnTo>
                      <a:pt x="87" y="0"/>
                    </a:lnTo>
                    <a:lnTo>
                      <a:pt x="79" y="0"/>
                    </a:lnTo>
                    <a:lnTo>
                      <a:pt x="73" y="4"/>
                    </a:lnTo>
                    <a:lnTo>
                      <a:pt x="67" y="10"/>
                    </a:lnTo>
                    <a:lnTo>
                      <a:pt x="64" y="17"/>
                    </a:lnTo>
                    <a:lnTo>
                      <a:pt x="62" y="27"/>
                    </a:lnTo>
                    <a:lnTo>
                      <a:pt x="62" y="38"/>
                    </a:lnTo>
                    <a:lnTo>
                      <a:pt x="62" y="54"/>
                    </a:lnTo>
                    <a:lnTo>
                      <a:pt x="67" y="65"/>
                    </a:lnTo>
                    <a:lnTo>
                      <a:pt x="69" y="69"/>
                    </a:lnTo>
                    <a:lnTo>
                      <a:pt x="75" y="73"/>
                    </a:lnTo>
                    <a:lnTo>
                      <a:pt x="81" y="77"/>
                    </a:lnTo>
                    <a:lnTo>
                      <a:pt x="87" y="77"/>
                    </a:lnTo>
                    <a:lnTo>
                      <a:pt x="94" y="75"/>
                    </a:lnTo>
                    <a:lnTo>
                      <a:pt x="100" y="73"/>
                    </a:lnTo>
                    <a:lnTo>
                      <a:pt x="104" y="69"/>
                    </a:lnTo>
                    <a:lnTo>
                      <a:pt x="108" y="61"/>
                    </a:lnTo>
                    <a:lnTo>
                      <a:pt x="112" y="52"/>
                    </a:lnTo>
                    <a:lnTo>
                      <a:pt x="114" y="36"/>
                    </a:lnTo>
                    <a:lnTo>
                      <a:pt x="112" y="23"/>
                    </a:lnTo>
                    <a:lnTo>
                      <a:pt x="108" y="12"/>
                    </a:lnTo>
                    <a:lnTo>
                      <a:pt x="104" y="6"/>
                    </a:lnTo>
                    <a:lnTo>
                      <a:pt x="100" y="2"/>
                    </a:lnTo>
                    <a:lnTo>
                      <a:pt x="94" y="0"/>
                    </a:lnTo>
                    <a:lnTo>
                      <a:pt x="87" y="0"/>
                    </a:lnTo>
                    <a:lnTo>
                      <a:pt x="10" y="48"/>
                    </a:lnTo>
                    <a:lnTo>
                      <a:pt x="87" y="67"/>
                    </a:lnTo>
                    <a:lnTo>
                      <a:pt x="83" y="67"/>
                    </a:lnTo>
                    <a:lnTo>
                      <a:pt x="79" y="65"/>
                    </a:lnTo>
                    <a:lnTo>
                      <a:pt x="75" y="61"/>
                    </a:lnTo>
                    <a:lnTo>
                      <a:pt x="73" y="58"/>
                    </a:lnTo>
                    <a:lnTo>
                      <a:pt x="71" y="50"/>
                    </a:lnTo>
                    <a:lnTo>
                      <a:pt x="71" y="38"/>
                    </a:lnTo>
                    <a:lnTo>
                      <a:pt x="71" y="25"/>
                    </a:lnTo>
                    <a:lnTo>
                      <a:pt x="75" y="15"/>
                    </a:lnTo>
                    <a:lnTo>
                      <a:pt x="81" y="10"/>
                    </a:lnTo>
                    <a:lnTo>
                      <a:pt x="87" y="8"/>
                    </a:lnTo>
                    <a:lnTo>
                      <a:pt x="91" y="8"/>
                    </a:lnTo>
                    <a:lnTo>
                      <a:pt x="94" y="10"/>
                    </a:lnTo>
                    <a:lnTo>
                      <a:pt x="98" y="13"/>
                    </a:lnTo>
                    <a:lnTo>
                      <a:pt x="100" y="15"/>
                    </a:lnTo>
                    <a:lnTo>
                      <a:pt x="102" y="25"/>
                    </a:lnTo>
                    <a:lnTo>
                      <a:pt x="102" y="36"/>
                    </a:lnTo>
                    <a:lnTo>
                      <a:pt x="102" y="52"/>
                    </a:lnTo>
                    <a:lnTo>
                      <a:pt x="98" y="61"/>
                    </a:lnTo>
                    <a:lnTo>
                      <a:pt x="92" y="67"/>
                    </a:lnTo>
                    <a:lnTo>
                      <a:pt x="87" y="67"/>
                    </a:lnTo>
                    <a:lnTo>
                      <a:pt x="10" y="48"/>
                    </a:lnTo>
                    <a:close/>
                  </a:path>
                </a:pathLst>
              </a:custGeom>
              <a:solidFill>
                <a:srgbClr val="000000"/>
              </a:solidFill>
              <a:ln w="9525">
                <a:noFill/>
                <a:round/>
                <a:headEnd/>
                <a:tailEnd/>
              </a:ln>
            </p:spPr>
            <p:txBody>
              <a:bodyPr/>
              <a:lstStyle/>
              <a:p>
                <a:endParaRPr lang="en-US"/>
              </a:p>
            </p:txBody>
          </p:sp>
          <p:sp>
            <p:nvSpPr>
              <p:cNvPr id="60447" name="Line 31"/>
              <p:cNvSpPr>
                <a:spLocks noChangeShapeType="1"/>
              </p:cNvSpPr>
              <p:nvPr/>
            </p:nvSpPr>
            <p:spPr bwMode="auto">
              <a:xfrm>
                <a:off x="3480" y="3836"/>
                <a:ext cx="1" cy="47"/>
              </a:xfrm>
              <a:prstGeom prst="line">
                <a:avLst/>
              </a:prstGeom>
              <a:noFill/>
              <a:ln w="12700">
                <a:solidFill>
                  <a:srgbClr val="000000"/>
                </a:solidFill>
                <a:round/>
                <a:headEnd/>
                <a:tailEnd/>
              </a:ln>
            </p:spPr>
            <p:txBody>
              <a:bodyPr/>
              <a:lstStyle/>
              <a:p>
                <a:endParaRPr lang="en-US"/>
              </a:p>
            </p:txBody>
          </p:sp>
          <p:sp>
            <p:nvSpPr>
              <p:cNvPr id="60448" name="Line 32"/>
              <p:cNvSpPr>
                <a:spLocks noChangeShapeType="1"/>
              </p:cNvSpPr>
              <p:nvPr/>
            </p:nvSpPr>
            <p:spPr bwMode="auto">
              <a:xfrm>
                <a:off x="3185" y="3836"/>
                <a:ext cx="1" cy="85"/>
              </a:xfrm>
              <a:prstGeom prst="line">
                <a:avLst/>
              </a:prstGeom>
              <a:noFill/>
              <a:ln w="12700">
                <a:solidFill>
                  <a:srgbClr val="000000"/>
                </a:solidFill>
                <a:round/>
                <a:headEnd/>
                <a:tailEnd/>
              </a:ln>
            </p:spPr>
            <p:txBody>
              <a:bodyPr/>
              <a:lstStyle/>
              <a:p>
                <a:endParaRPr lang="en-US"/>
              </a:p>
            </p:txBody>
          </p:sp>
          <p:sp>
            <p:nvSpPr>
              <p:cNvPr id="60449" name="Freeform 33"/>
              <p:cNvSpPr>
                <a:spLocks/>
              </p:cNvSpPr>
              <p:nvPr/>
            </p:nvSpPr>
            <p:spPr bwMode="auto">
              <a:xfrm>
                <a:off x="3156" y="3965"/>
                <a:ext cx="52" cy="77"/>
              </a:xfrm>
              <a:custGeom>
                <a:avLst/>
                <a:gdLst/>
                <a:ahLst/>
                <a:cxnLst>
                  <a:cxn ang="0">
                    <a:pos x="25" y="0"/>
                  </a:cxn>
                  <a:cxn ang="0">
                    <a:pos x="17" y="0"/>
                  </a:cxn>
                  <a:cxn ang="0">
                    <a:pos x="11" y="4"/>
                  </a:cxn>
                  <a:cxn ang="0">
                    <a:pos x="6" y="10"/>
                  </a:cxn>
                  <a:cxn ang="0">
                    <a:pos x="4" y="17"/>
                  </a:cxn>
                  <a:cxn ang="0">
                    <a:pos x="0" y="27"/>
                  </a:cxn>
                  <a:cxn ang="0">
                    <a:pos x="0" y="38"/>
                  </a:cxn>
                  <a:cxn ang="0">
                    <a:pos x="2" y="54"/>
                  </a:cxn>
                  <a:cxn ang="0">
                    <a:pos x="6" y="65"/>
                  </a:cxn>
                  <a:cxn ang="0">
                    <a:pos x="10" y="69"/>
                  </a:cxn>
                  <a:cxn ang="0">
                    <a:pos x="13" y="73"/>
                  </a:cxn>
                  <a:cxn ang="0">
                    <a:pos x="19" y="77"/>
                  </a:cxn>
                  <a:cxn ang="0">
                    <a:pos x="25" y="77"/>
                  </a:cxn>
                  <a:cxn ang="0">
                    <a:pos x="33" y="75"/>
                  </a:cxn>
                  <a:cxn ang="0">
                    <a:pos x="38" y="73"/>
                  </a:cxn>
                  <a:cxn ang="0">
                    <a:pos x="42" y="69"/>
                  </a:cxn>
                  <a:cxn ang="0">
                    <a:pos x="46" y="61"/>
                  </a:cxn>
                  <a:cxn ang="0">
                    <a:pos x="50" y="52"/>
                  </a:cxn>
                  <a:cxn ang="0">
                    <a:pos x="52" y="36"/>
                  </a:cxn>
                  <a:cxn ang="0">
                    <a:pos x="50" y="23"/>
                  </a:cxn>
                  <a:cxn ang="0">
                    <a:pos x="46" y="12"/>
                  </a:cxn>
                  <a:cxn ang="0">
                    <a:pos x="42" y="6"/>
                  </a:cxn>
                  <a:cxn ang="0">
                    <a:pos x="38" y="2"/>
                  </a:cxn>
                  <a:cxn ang="0">
                    <a:pos x="33" y="0"/>
                  </a:cxn>
                  <a:cxn ang="0">
                    <a:pos x="27" y="0"/>
                  </a:cxn>
                  <a:cxn ang="0">
                    <a:pos x="25" y="0"/>
                  </a:cxn>
                  <a:cxn ang="0">
                    <a:pos x="25" y="67"/>
                  </a:cxn>
                  <a:cxn ang="0">
                    <a:pos x="21" y="67"/>
                  </a:cxn>
                  <a:cxn ang="0">
                    <a:pos x="17" y="65"/>
                  </a:cxn>
                  <a:cxn ang="0">
                    <a:pos x="15" y="61"/>
                  </a:cxn>
                  <a:cxn ang="0">
                    <a:pos x="11" y="58"/>
                  </a:cxn>
                  <a:cxn ang="0">
                    <a:pos x="10" y="50"/>
                  </a:cxn>
                  <a:cxn ang="0">
                    <a:pos x="10" y="38"/>
                  </a:cxn>
                  <a:cxn ang="0">
                    <a:pos x="11" y="25"/>
                  </a:cxn>
                  <a:cxn ang="0">
                    <a:pos x="13" y="15"/>
                  </a:cxn>
                  <a:cxn ang="0">
                    <a:pos x="19" y="10"/>
                  </a:cxn>
                  <a:cxn ang="0">
                    <a:pos x="25" y="8"/>
                  </a:cxn>
                  <a:cxn ang="0">
                    <a:pos x="31" y="8"/>
                  </a:cxn>
                  <a:cxn ang="0">
                    <a:pos x="33" y="10"/>
                  </a:cxn>
                  <a:cxn ang="0">
                    <a:pos x="36" y="13"/>
                  </a:cxn>
                  <a:cxn ang="0">
                    <a:pos x="38" y="15"/>
                  </a:cxn>
                  <a:cxn ang="0">
                    <a:pos x="40" y="25"/>
                  </a:cxn>
                  <a:cxn ang="0">
                    <a:pos x="40" y="36"/>
                  </a:cxn>
                  <a:cxn ang="0">
                    <a:pos x="40" y="52"/>
                  </a:cxn>
                  <a:cxn ang="0">
                    <a:pos x="36" y="61"/>
                  </a:cxn>
                  <a:cxn ang="0">
                    <a:pos x="31" y="67"/>
                  </a:cxn>
                  <a:cxn ang="0">
                    <a:pos x="25" y="67"/>
                  </a:cxn>
                  <a:cxn ang="0">
                    <a:pos x="25" y="0"/>
                  </a:cxn>
                </a:cxnLst>
                <a:rect l="0" t="0" r="r" b="b"/>
                <a:pathLst>
                  <a:path w="52" h="77">
                    <a:moveTo>
                      <a:pt x="25" y="0"/>
                    </a:moveTo>
                    <a:lnTo>
                      <a:pt x="17" y="0"/>
                    </a:lnTo>
                    <a:lnTo>
                      <a:pt x="11" y="4"/>
                    </a:lnTo>
                    <a:lnTo>
                      <a:pt x="6" y="10"/>
                    </a:lnTo>
                    <a:lnTo>
                      <a:pt x="4" y="17"/>
                    </a:lnTo>
                    <a:lnTo>
                      <a:pt x="0" y="27"/>
                    </a:lnTo>
                    <a:lnTo>
                      <a:pt x="0" y="38"/>
                    </a:lnTo>
                    <a:lnTo>
                      <a:pt x="2" y="54"/>
                    </a:lnTo>
                    <a:lnTo>
                      <a:pt x="6" y="65"/>
                    </a:lnTo>
                    <a:lnTo>
                      <a:pt x="10" y="69"/>
                    </a:lnTo>
                    <a:lnTo>
                      <a:pt x="13" y="73"/>
                    </a:lnTo>
                    <a:lnTo>
                      <a:pt x="19" y="77"/>
                    </a:lnTo>
                    <a:lnTo>
                      <a:pt x="25" y="77"/>
                    </a:lnTo>
                    <a:lnTo>
                      <a:pt x="33" y="75"/>
                    </a:lnTo>
                    <a:lnTo>
                      <a:pt x="38" y="73"/>
                    </a:lnTo>
                    <a:lnTo>
                      <a:pt x="42" y="69"/>
                    </a:lnTo>
                    <a:lnTo>
                      <a:pt x="46" y="61"/>
                    </a:lnTo>
                    <a:lnTo>
                      <a:pt x="50" y="52"/>
                    </a:lnTo>
                    <a:lnTo>
                      <a:pt x="52" y="36"/>
                    </a:lnTo>
                    <a:lnTo>
                      <a:pt x="50" y="23"/>
                    </a:lnTo>
                    <a:lnTo>
                      <a:pt x="46" y="12"/>
                    </a:lnTo>
                    <a:lnTo>
                      <a:pt x="42" y="6"/>
                    </a:lnTo>
                    <a:lnTo>
                      <a:pt x="38" y="2"/>
                    </a:lnTo>
                    <a:lnTo>
                      <a:pt x="33" y="0"/>
                    </a:lnTo>
                    <a:lnTo>
                      <a:pt x="27" y="0"/>
                    </a:lnTo>
                    <a:lnTo>
                      <a:pt x="25" y="0"/>
                    </a:lnTo>
                    <a:lnTo>
                      <a:pt x="25" y="67"/>
                    </a:lnTo>
                    <a:lnTo>
                      <a:pt x="21" y="67"/>
                    </a:lnTo>
                    <a:lnTo>
                      <a:pt x="17" y="65"/>
                    </a:lnTo>
                    <a:lnTo>
                      <a:pt x="15" y="61"/>
                    </a:lnTo>
                    <a:lnTo>
                      <a:pt x="11" y="58"/>
                    </a:lnTo>
                    <a:lnTo>
                      <a:pt x="10" y="50"/>
                    </a:lnTo>
                    <a:lnTo>
                      <a:pt x="10" y="38"/>
                    </a:lnTo>
                    <a:lnTo>
                      <a:pt x="11" y="25"/>
                    </a:lnTo>
                    <a:lnTo>
                      <a:pt x="13" y="15"/>
                    </a:lnTo>
                    <a:lnTo>
                      <a:pt x="19" y="10"/>
                    </a:lnTo>
                    <a:lnTo>
                      <a:pt x="25" y="8"/>
                    </a:lnTo>
                    <a:lnTo>
                      <a:pt x="31" y="8"/>
                    </a:lnTo>
                    <a:lnTo>
                      <a:pt x="33" y="10"/>
                    </a:lnTo>
                    <a:lnTo>
                      <a:pt x="36" y="13"/>
                    </a:lnTo>
                    <a:lnTo>
                      <a:pt x="38" y="15"/>
                    </a:lnTo>
                    <a:lnTo>
                      <a:pt x="40" y="25"/>
                    </a:lnTo>
                    <a:lnTo>
                      <a:pt x="40" y="36"/>
                    </a:lnTo>
                    <a:lnTo>
                      <a:pt x="40" y="52"/>
                    </a:lnTo>
                    <a:lnTo>
                      <a:pt x="36" y="61"/>
                    </a:lnTo>
                    <a:lnTo>
                      <a:pt x="31" y="67"/>
                    </a:lnTo>
                    <a:lnTo>
                      <a:pt x="25" y="67"/>
                    </a:lnTo>
                    <a:lnTo>
                      <a:pt x="25" y="0"/>
                    </a:lnTo>
                    <a:close/>
                  </a:path>
                </a:pathLst>
              </a:custGeom>
              <a:solidFill>
                <a:srgbClr val="000000"/>
              </a:solidFill>
              <a:ln w="9525">
                <a:noFill/>
                <a:round/>
                <a:headEnd/>
                <a:tailEnd/>
              </a:ln>
            </p:spPr>
            <p:txBody>
              <a:bodyPr/>
              <a:lstStyle/>
              <a:p>
                <a:endParaRPr lang="en-US"/>
              </a:p>
            </p:txBody>
          </p:sp>
          <p:sp>
            <p:nvSpPr>
              <p:cNvPr id="60450" name="Line 34"/>
              <p:cNvSpPr>
                <a:spLocks noChangeShapeType="1"/>
              </p:cNvSpPr>
              <p:nvPr/>
            </p:nvSpPr>
            <p:spPr bwMode="auto">
              <a:xfrm>
                <a:off x="2891" y="3836"/>
                <a:ext cx="1" cy="47"/>
              </a:xfrm>
              <a:prstGeom prst="line">
                <a:avLst/>
              </a:prstGeom>
              <a:noFill/>
              <a:ln w="12700">
                <a:solidFill>
                  <a:srgbClr val="000000"/>
                </a:solidFill>
                <a:round/>
                <a:headEnd/>
                <a:tailEnd/>
              </a:ln>
            </p:spPr>
            <p:txBody>
              <a:bodyPr/>
              <a:lstStyle/>
              <a:p>
                <a:endParaRPr lang="en-US"/>
              </a:p>
            </p:txBody>
          </p:sp>
          <p:sp>
            <p:nvSpPr>
              <p:cNvPr id="60451" name="Freeform 35"/>
              <p:cNvSpPr>
                <a:spLocks/>
              </p:cNvSpPr>
              <p:nvPr/>
            </p:nvSpPr>
            <p:spPr bwMode="auto">
              <a:xfrm>
                <a:off x="3891" y="4117"/>
                <a:ext cx="53" cy="55"/>
              </a:xfrm>
              <a:custGeom>
                <a:avLst/>
                <a:gdLst/>
                <a:ahLst/>
                <a:cxnLst>
                  <a:cxn ang="0">
                    <a:pos x="0" y="0"/>
                  </a:cxn>
                  <a:cxn ang="0">
                    <a:pos x="21" y="55"/>
                  </a:cxn>
                  <a:cxn ang="0">
                    <a:pos x="30" y="55"/>
                  </a:cxn>
                  <a:cxn ang="0">
                    <a:pos x="53" y="0"/>
                  </a:cxn>
                  <a:cxn ang="0">
                    <a:pos x="42" y="0"/>
                  </a:cxn>
                  <a:cxn ang="0">
                    <a:pos x="27" y="46"/>
                  </a:cxn>
                  <a:cxn ang="0">
                    <a:pos x="11" y="0"/>
                  </a:cxn>
                  <a:cxn ang="0">
                    <a:pos x="2" y="0"/>
                  </a:cxn>
                  <a:cxn ang="0">
                    <a:pos x="0" y="0"/>
                  </a:cxn>
                </a:cxnLst>
                <a:rect l="0" t="0" r="r" b="b"/>
                <a:pathLst>
                  <a:path w="53" h="55">
                    <a:moveTo>
                      <a:pt x="0" y="0"/>
                    </a:moveTo>
                    <a:lnTo>
                      <a:pt x="21" y="55"/>
                    </a:lnTo>
                    <a:lnTo>
                      <a:pt x="30" y="55"/>
                    </a:lnTo>
                    <a:lnTo>
                      <a:pt x="53" y="0"/>
                    </a:lnTo>
                    <a:lnTo>
                      <a:pt x="42" y="0"/>
                    </a:lnTo>
                    <a:lnTo>
                      <a:pt x="27" y="46"/>
                    </a:lnTo>
                    <a:lnTo>
                      <a:pt x="11" y="0"/>
                    </a:lnTo>
                    <a:lnTo>
                      <a:pt x="2" y="0"/>
                    </a:lnTo>
                    <a:lnTo>
                      <a:pt x="0" y="0"/>
                    </a:lnTo>
                    <a:close/>
                  </a:path>
                </a:pathLst>
              </a:custGeom>
              <a:solidFill>
                <a:srgbClr val="000000"/>
              </a:solidFill>
              <a:ln w="9525">
                <a:noFill/>
                <a:round/>
                <a:headEnd/>
                <a:tailEnd/>
              </a:ln>
            </p:spPr>
            <p:txBody>
              <a:bodyPr/>
              <a:lstStyle/>
              <a:p>
                <a:endParaRPr lang="en-US"/>
              </a:p>
            </p:txBody>
          </p:sp>
          <p:sp>
            <p:nvSpPr>
              <p:cNvPr id="60452" name="Line 36"/>
              <p:cNvSpPr>
                <a:spLocks noChangeShapeType="1"/>
              </p:cNvSpPr>
              <p:nvPr/>
            </p:nvSpPr>
            <p:spPr bwMode="auto">
              <a:xfrm flipV="1">
                <a:off x="3024" y="3520"/>
                <a:ext cx="9" cy="11"/>
              </a:xfrm>
              <a:prstGeom prst="line">
                <a:avLst/>
              </a:prstGeom>
              <a:noFill/>
              <a:ln w="15875">
                <a:solidFill>
                  <a:srgbClr val="000000"/>
                </a:solidFill>
                <a:round/>
                <a:headEnd/>
                <a:tailEnd/>
              </a:ln>
            </p:spPr>
            <p:txBody>
              <a:bodyPr/>
              <a:lstStyle/>
              <a:p>
                <a:endParaRPr lang="en-US"/>
              </a:p>
            </p:txBody>
          </p:sp>
          <p:sp>
            <p:nvSpPr>
              <p:cNvPr id="60453" name="Line 37"/>
              <p:cNvSpPr>
                <a:spLocks noChangeShapeType="1"/>
              </p:cNvSpPr>
              <p:nvPr/>
            </p:nvSpPr>
            <p:spPr bwMode="auto">
              <a:xfrm flipV="1">
                <a:off x="3043" y="3495"/>
                <a:ext cx="7" cy="11"/>
              </a:xfrm>
              <a:prstGeom prst="line">
                <a:avLst/>
              </a:prstGeom>
              <a:noFill/>
              <a:ln w="15875">
                <a:solidFill>
                  <a:srgbClr val="000000"/>
                </a:solidFill>
                <a:round/>
                <a:headEnd/>
                <a:tailEnd/>
              </a:ln>
            </p:spPr>
            <p:txBody>
              <a:bodyPr/>
              <a:lstStyle/>
              <a:p>
                <a:endParaRPr lang="en-US"/>
              </a:p>
            </p:txBody>
          </p:sp>
          <p:sp>
            <p:nvSpPr>
              <p:cNvPr id="60454" name="Line 38"/>
              <p:cNvSpPr>
                <a:spLocks noChangeShapeType="1"/>
              </p:cNvSpPr>
              <p:nvPr/>
            </p:nvSpPr>
            <p:spPr bwMode="auto">
              <a:xfrm flipV="1">
                <a:off x="3060" y="3470"/>
                <a:ext cx="8" cy="12"/>
              </a:xfrm>
              <a:prstGeom prst="line">
                <a:avLst/>
              </a:prstGeom>
              <a:noFill/>
              <a:ln w="15875">
                <a:solidFill>
                  <a:srgbClr val="000000"/>
                </a:solidFill>
                <a:round/>
                <a:headEnd/>
                <a:tailEnd/>
              </a:ln>
            </p:spPr>
            <p:txBody>
              <a:bodyPr/>
              <a:lstStyle/>
              <a:p>
                <a:endParaRPr lang="en-US"/>
              </a:p>
            </p:txBody>
          </p:sp>
          <p:sp>
            <p:nvSpPr>
              <p:cNvPr id="60455" name="Line 39"/>
              <p:cNvSpPr>
                <a:spLocks noChangeShapeType="1"/>
              </p:cNvSpPr>
              <p:nvPr/>
            </p:nvSpPr>
            <p:spPr bwMode="auto">
              <a:xfrm>
                <a:off x="3068" y="3470"/>
                <a:ext cx="1" cy="1"/>
              </a:xfrm>
              <a:prstGeom prst="line">
                <a:avLst/>
              </a:prstGeom>
              <a:noFill/>
              <a:ln w="12700">
                <a:solidFill>
                  <a:srgbClr val="000000"/>
                </a:solidFill>
                <a:round/>
                <a:headEnd/>
                <a:tailEnd/>
              </a:ln>
            </p:spPr>
            <p:txBody>
              <a:bodyPr/>
              <a:lstStyle/>
              <a:p>
                <a:endParaRPr lang="en-US"/>
              </a:p>
            </p:txBody>
          </p:sp>
          <p:sp>
            <p:nvSpPr>
              <p:cNvPr id="60456" name="Line 40"/>
              <p:cNvSpPr>
                <a:spLocks noChangeShapeType="1"/>
              </p:cNvSpPr>
              <p:nvPr/>
            </p:nvSpPr>
            <p:spPr bwMode="auto">
              <a:xfrm flipV="1">
                <a:off x="3077" y="3449"/>
                <a:ext cx="6" cy="8"/>
              </a:xfrm>
              <a:prstGeom prst="line">
                <a:avLst/>
              </a:prstGeom>
              <a:noFill/>
              <a:ln w="15875">
                <a:solidFill>
                  <a:srgbClr val="000000"/>
                </a:solidFill>
                <a:round/>
                <a:headEnd/>
                <a:tailEnd/>
              </a:ln>
            </p:spPr>
            <p:txBody>
              <a:bodyPr/>
              <a:lstStyle/>
              <a:p>
                <a:endParaRPr lang="en-US"/>
              </a:p>
            </p:txBody>
          </p:sp>
          <p:sp>
            <p:nvSpPr>
              <p:cNvPr id="60457" name="Line 41"/>
              <p:cNvSpPr>
                <a:spLocks noChangeShapeType="1"/>
              </p:cNvSpPr>
              <p:nvPr/>
            </p:nvSpPr>
            <p:spPr bwMode="auto">
              <a:xfrm flipV="1">
                <a:off x="3083" y="3443"/>
                <a:ext cx="2" cy="6"/>
              </a:xfrm>
              <a:prstGeom prst="line">
                <a:avLst/>
              </a:prstGeom>
              <a:noFill/>
              <a:ln w="15875">
                <a:solidFill>
                  <a:srgbClr val="000000"/>
                </a:solidFill>
                <a:round/>
                <a:headEnd/>
                <a:tailEnd/>
              </a:ln>
            </p:spPr>
            <p:txBody>
              <a:bodyPr/>
              <a:lstStyle/>
              <a:p>
                <a:endParaRPr lang="en-US"/>
              </a:p>
            </p:txBody>
          </p:sp>
          <p:sp>
            <p:nvSpPr>
              <p:cNvPr id="60458" name="Line 42"/>
              <p:cNvSpPr>
                <a:spLocks noChangeShapeType="1"/>
              </p:cNvSpPr>
              <p:nvPr/>
            </p:nvSpPr>
            <p:spPr bwMode="auto">
              <a:xfrm flipV="1">
                <a:off x="3093" y="3424"/>
                <a:ext cx="3" cy="6"/>
              </a:xfrm>
              <a:prstGeom prst="line">
                <a:avLst/>
              </a:prstGeom>
              <a:noFill/>
              <a:ln w="15875">
                <a:solidFill>
                  <a:srgbClr val="000000"/>
                </a:solidFill>
                <a:round/>
                <a:headEnd/>
                <a:tailEnd/>
              </a:ln>
            </p:spPr>
            <p:txBody>
              <a:bodyPr/>
              <a:lstStyle/>
              <a:p>
                <a:endParaRPr lang="en-US"/>
              </a:p>
            </p:txBody>
          </p:sp>
          <p:sp>
            <p:nvSpPr>
              <p:cNvPr id="60459" name="Line 43"/>
              <p:cNvSpPr>
                <a:spLocks noChangeShapeType="1"/>
              </p:cNvSpPr>
              <p:nvPr/>
            </p:nvSpPr>
            <p:spPr bwMode="auto">
              <a:xfrm flipV="1">
                <a:off x="3096" y="3418"/>
                <a:ext cx="4" cy="6"/>
              </a:xfrm>
              <a:prstGeom prst="line">
                <a:avLst/>
              </a:prstGeom>
              <a:noFill/>
              <a:ln w="15875">
                <a:solidFill>
                  <a:srgbClr val="000000"/>
                </a:solidFill>
                <a:round/>
                <a:headEnd/>
                <a:tailEnd/>
              </a:ln>
            </p:spPr>
            <p:txBody>
              <a:bodyPr/>
              <a:lstStyle/>
              <a:p>
                <a:endParaRPr lang="en-US"/>
              </a:p>
            </p:txBody>
          </p:sp>
          <p:sp>
            <p:nvSpPr>
              <p:cNvPr id="60460" name="Line 44"/>
              <p:cNvSpPr>
                <a:spLocks noChangeShapeType="1"/>
              </p:cNvSpPr>
              <p:nvPr/>
            </p:nvSpPr>
            <p:spPr bwMode="auto">
              <a:xfrm flipV="1">
                <a:off x="3110" y="3401"/>
                <a:ext cx="2" cy="4"/>
              </a:xfrm>
              <a:prstGeom prst="line">
                <a:avLst/>
              </a:prstGeom>
              <a:noFill/>
              <a:ln w="15875">
                <a:solidFill>
                  <a:srgbClr val="000000"/>
                </a:solidFill>
                <a:round/>
                <a:headEnd/>
                <a:tailEnd/>
              </a:ln>
            </p:spPr>
            <p:txBody>
              <a:bodyPr/>
              <a:lstStyle/>
              <a:p>
                <a:endParaRPr lang="en-US"/>
              </a:p>
            </p:txBody>
          </p:sp>
          <p:sp>
            <p:nvSpPr>
              <p:cNvPr id="60461" name="Line 45"/>
              <p:cNvSpPr>
                <a:spLocks noChangeShapeType="1"/>
              </p:cNvSpPr>
              <p:nvPr/>
            </p:nvSpPr>
            <p:spPr bwMode="auto">
              <a:xfrm flipV="1">
                <a:off x="3112" y="3391"/>
                <a:ext cx="6" cy="10"/>
              </a:xfrm>
              <a:prstGeom prst="line">
                <a:avLst/>
              </a:prstGeom>
              <a:noFill/>
              <a:ln w="15875">
                <a:solidFill>
                  <a:srgbClr val="000000"/>
                </a:solidFill>
                <a:round/>
                <a:headEnd/>
                <a:tailEnd/>
              </a:ln>
            </p:spPr>
            <p:txBody>
              <a:bodyPr/>
              <a:lstStyle/>
              <a:p>
                <a:endParaRPr lang="en-US"/>
              </a:p>
            </p:txBody>
          </p:sp>
          <p:sp>
            <p:nvSpPr>
              <p:cNvPr id="60462" name="Line 46"/>
              <p:cNvSpPr>
                <a:spLocks noChangeShapeType="1"/>
              </p:cNvSpPr>
              <p:nvPr/>
            </p:nvSpPr>
            <p:spPr bwMode="auto">
              <a:xfrm flipV="1">
                <a:off x="3125" y="3376"/>
                <a:ext cx="2" cy="2"/>
              </a:xfrm>
              <a:prstGeom prst="line">
                <a:avLst/>
              </a:prstGeom>
              <a:noFill/>
              <a:ln w="15875">
                <a:solidFill>
                  <a:srgbClr val="000000"/>
                </a:solidFill>
                <a:round/>
                <a:headEnd/>
                <a:tailEnd/>
              </a:ln>
            </p:spPr>
            <p:txBody>
              <a:bodyPr/>
              <a:lstStyle/>
              <a:p>
                <a:endParaRPr lang="en-US"/>
              </a:p>
            </p:txBody>
          </p:sp>
          <p:sp>
            <p:nvSpPr>
              <p:cNvPr id="60463" name="Line 47"/>
              <p:cNvSpPr>
                <a:spLocks noChangeShapeType="1"/>
              </p:cNvSpPr>
              <p:nvPr/>
            </p:nvSpPr>
            <p:spPr bwMode="auto">
              <a:xfrm flipV="1">
                <a:off x="3127" y="3365"/>
                <a:ext cx="6" cy="11"/>
              </a:xfrm>
              <a:prstGeom prst="line">
                <a:avLst/>
              </a:prstGeom>
              <a:noFill/>
              <a:ln w="15875">
                <a:solidFill>
                  <a:srgbClr val="000000"/>
                </a:solidFill>
                <a:round/>
                <a:headEnd/>
                <a:tailEnd/>
              </a:ln>
            </p:spPr>
            <p:txBody>
              <a:bodyPr/>
              <a:lstStyle/>
              <a:p>
                <a:endParaRPr lang="en-US"/>
              </a:p>
            </p:txBody>
          </p:sp>
          <p:sp>
            <p:nvSpPr>
              <p:cNvPr id="60464" name="Line 48"/>
              <p:cNvSpPr>
                <a:spLocks noChangeShapeType="1"/>
              </p:cNvSpPr>
              <p:nvPr/>
            </p:nvSpPr>
            <p:spPr bwMode="auto">
              <a:xfrm flipV="1">
                <a:off x="3141" y="3340"/>
                <a:ext cx="7" cy="11"/>
              </a:xfrm>
              <a:prstGeom prst="line">
                <a:avLst/>
              </a:prstGeom>
              <a:noFill/>
              <a:ln w="15875">
                <a:solidFill>
                  <a:srgbClr val="000000"/>
                </a:solidFill>
                <a:round/>
                <a:headEnd/>
                <a:tailEnd/>
              </a:ln>
            </p:spPr>
            <p:txBody>
              <a:bodyPr/>
              <a:lstStyle/>
              <a:p>
                <a:endParaRPr lang="en-US"/>
              </a:p>
            </p:txBody>
          </p:sp>
          <p:sp>
            <p:nvSpPr>
              <p:cNvPr id="60465" name="Line 49"/>
              <p:cNvSpPr>
                <a:spLocks noChangeShapeType="1"/>
              </p:cNvSpPr>
              <p:nvPr/>
            </p:nvSpPr>
            <p:spPr bwMode="auto">
              <a:xfrm flipV="1">
                <a:off x="3156" y="3313"/>
                <a:ext cx="8" cy="13"/>
              </a:xfrm>
              <a:prstGeom prst="line">
                <a:avLst/>
              </a:prstGeom>
              <a:noFill/>
              <a:ln w="15875">
                <a:solidFill>
                  <a:srgbClr val="000000"/>
                </a:solidFill>
                <a:round/>
                <a:headEnd/>
                <a:tailEnd/>
              </a:ln>
            </p:spPr>
            <p:txBody>
              <a:bodyPr/>
              <a:lstStyle/>
              <a:p>
                <a:endParaRPr lang="en-US"/>
              </a:p>
            </p:txBody>
          </p:sp>
          <p:sp>
            <p:nvSpPr>
              <p:cNvPr id="60466" name="Line 50"/>
              <p:cNvSpPr>
                <a:spLocks noChangeShapeType="1"/>
              </p:cNvSpPr>
              <p:nvPr/>
            </p:nvSpPr>
            <p:spPr bwMode="auto">
              <a:xfrm flipV="1">
                <a:off x="3171" y="3286"/>
                <a:ext cx="8" cy="13"/>
              </a:xfrm>
              <a:prstGeom prst="line">
                <a:avLst/>
              </a:prstGeom>
              <a:noFill/>
              <a:ln w="15875">
                <a:solidFill>
                  <a:srgbClr val="000000"/>
                </a:solidFill>
                <a:round/>
                <a:headEnd/>
                <a:tailEnd/>
              </a:ln>
            </p:spPr>
            <p:txBody>
              <a:bodyPr/>
              <a:lstStyle/>
              <a:p>
                <a:endParaRPr lang="en-US"/>
              </a:p>
            </p:txBody>
          </p:sp>
          <p:sp>
            <p:nvSpPr>
              <p:cNvPr id="60467" name="Line 51"/>
              <p:cNvSpPr>
                <a:spLocks noChangeShapeType="1"/>
              </p:cNvSpPr>
              <p:nvPr/>
            </p:nvSpPr>
            <p:spPr bwMode="auto">
              <a:xfrm flipV="1">
                <a:off x="3187" y="3259"/>
                <a:ext cx="7" cy="13"/>
              </a:xfrm>
              <a:prstGeom prst="line">
                <a:avLst/>
              </a:prstGeom>
              <a:noFill/>
              <a:ln w="15875">
                <a:solidFill>
                  <a:srgbClr val="000000"/>
                </a:solidFill>
                <a:round/>
                <a:headEnd/>
                <a:tailEnd/>
              </a:ln>
            </p:spPr>
            <p:txBody>
              <a:bodyPr/>
              <a:lstStyle/>
              <a:p>
                <a:endParaRPr lang="en-US"/>
              </a:p>
            </p:txBody>
          </p:sp>
          <p:sp>
            <p:nvSpPr>
              <p:cNvPr id="60468" name="Line 52"/>
              <p:cNvSpPr>
                <a:spLocks noChangeShapeType="1"/>
              </p:cNvSpPr>
              <p:nvPr/>
            </p:nvSpPr>
            <p:spPr bwMode="auto">
              <a:xfrm flipV="1">
                <a:off x="3200" y="3232"/>
                <a:ext cx="8" cy="12"/>
              </a:xfrm>
              <a:prstGeom prst="line">
                <a:avLst/>
              </a:prstGeom>
              <a:noFill/>
              <a:ln w="15875">
                <a:solidFill>
                  <a:srgbClr val="000000"/>
                </a:solidFill>
                <a:round/>
                <a:headEnd/>
                <a:tailEnd/>
              </a:ln>
            </p:spPr>
            <p:txBody>
              <a:bodyPr/>
              <a:lstStyle/>
              <a:p>
                <a:endParaRPr lang="en-US"/>
              </a:p>
            </p:txBody>
          </p:sp>
          <p:sp>
            <p:nvSpPr>
              <p:cNvPr id="60469" name="Line 53"/>
              <p:cNvSpPr>
                <a:spLocks noChangeShapeType="1"/>
              </p:cNvSpPr>
              <p:nvPr/>
            </p:nvSpPr>
            <p:spPr bwMode="auto">
              <a:xfrm flipV="1">
                <a:off x="3215" y="3203"/>
                <a:ext cx="8" cy="16"/>
              </a:xfrm>
              <a:prstGeom prst="line">
                <a:avLst/>
              </a:prstGeom>
              <a:noFill/>
              <a:ln w="15875">
                <a:solidFill>
                  <a:srgbClr val="000000"/>
                </a:solidFill>
                <a:round/>
                <a:headEnd/>
                <a:tailEnd/>
              </a:ln>
            </p:spPr>
            <p:txBody>
              <a:bodyPr/>
              <a:lstStyle/>
              <a:p>
                <a:endParaRPr lang="en-US"/>
              </a:p>
            </p:txBody>
          </p:sp>
          <p:sp>
            <p:nvSpPr>
              <p:cNvPr id="60470" name="Line 54"/>
              <p:cNvSpPr>
                <a:spLocks noChangeShapeType="1"/>
              </p:cNvSpPr>
              <p:nvPr/>
            </p:nvSpPr>
            <p:spPr bwMode="auto">
              <a:xfrm>
                <a:off x="3229" y="3190"/>
                <a:ext cx="1" cy="1"/>
              </a:xfrm>
              <a:prstGeom prst="line">
                <a:avLst/>
              </a:prstGeom>
              <a:noFill/>
              <a:ln w="12700">
                <a:solidFill>
                  <a:srgbClr val="000000"/>
                </a:solidFill>
                <a:round/>
                <a:headEnd/>
                <a:tailEnd/>
              </a:ln>
            </p:spPr>
            <p:txBody>
              <a:bodyPr/>
              <a:lstStyle/>
              <a:p>
                <a:endParaRPr lang="en-US"/>
              </a:p>
            </p:txBody>
          </p:sp>
          <p:sp>
            <p:nvSpPr>
              <p:cNvPr id="60471" name="Line 55"/>
              <p:cNvSpPr>
                <a:spLocks noChangeShapeType="1"/>
              </p:cNvSpPr>
              <p:nvPr/>
            </p:nvSpPr>
            <p:spPr bwMode="auto">
              <a:xfrm flipV="1">
                <a:off x="3229" y="3177"/>
                <a:ext cx="8" cy="13"/>
              </a:xfrm>
              <a:prstGeom prst="line">
                <a:avLst/>
              </a:prstGeom>
              <a:noFill/>
              <a:ln w="15875">
                <a:solidFill>
                  <a:srgbClr val="000000"/>
                </a:solidFill>
                <a:round/>
                <a:headEnd/>
                <a:tailEnd/>
              </a:ln>
            </p:spPr>
            <p:txBody>
              <a:bodyPr/>
              <a:lstStyle/>
              <a:p>
                <a:endParaRPr lang="en-US"/>
              </a:p>
            </p:txBody>
          </p:sp>
          <p:sp>
            <p:nvSpPr>
              <p:cNvPr id="60472" name="Line 56"/>
              <p:cNvSpPr>
                <a:spLocks noChangeShapeType="1"/>
              </p:cNvSpPr>
              <p:nvPr/>
            </p:nvSpPr>
            <p:spPr bwMode="auto">
              <a:xfrm>
                <a:off x="3244" y="3163"/>
                <a:ext cx="1" cy="1"/>
              </a:xfrm>
              <a:prstGeom prst="line">
                <a:avLst/>
              </a:prstGeom>
              <a:noFill/>
              <a:ln w="12700">
                <a:solidFill>
                  <a:srgbClr val="000000"/>
                </a:solidFill>
                <a:round/>
                <a:headEnd/>
                <a:tailEnd/>
              </a:ln>
            </p:spPr>
            <p:txBody>
              <a:bodyPr/>
              <a:lstStyle/>
              <a:p>
                <a:endParaRPr lang="en-US"/>
              </a:p>
            </p:txBody>
          </p:sp>
          <p:sp>
            <p:nvSpPr>
              <p:cNvPr id="60473" name="Line 57"/>
              <p:cNvSpPr>
                <a:spLocks noChangeShapeType="1"/>
              </p:cNvSpPr>
              <p:nvPr/>
            </p:nvSpPr>
            <p:spPr bwMode="auto">
              <a:xfrm flipV="1">
                <a:off x="3244" y="3150"/>
                <a:ext cx="8" cy="13"/>
              </a:xfrm>
              <a:prstGeom prst="line">
                <a:avLst/>
              </a:prstGeom>
              <a:noFill/>
              <a:ln w="15875">
                <a:solidFill>
                  <a:srgbClr val="000000"/>
                </a:solidFill>
                <a:round/>
                <a:headEnd/>
                <a:tailEnd/>
              </a:ln>
            </p:spPr>
            <p:txBody>
              <a:bodyPr/>
              <a:lstStyle/>
              <a:p>
                <a:endParaRPr lang="en-US"/>
              </a:p>
            </p:txBody>
          </p:sp>
          <p:sp>
            <p:nvSpPr>
              <p:cNvPr id="60474" name="Line 58"/>
              <p:cNvSpPr>
                <a:spLocks noChangeShapeType="1"/>
              </p:cNvSpPr>
              <p:nvPr/>
            </p:nvSpPr>
            <p:spPr bwMode="auto">
              <a:xfrm>
                <a:off x="3260" y="3136"/>
                <a:ext cx="1" cy="1"/>
              </a:xfrm>
              <a:prstGeom prst="line">
                <a:avLst/>
              </a:prstGeom>
              <a:noFill/>
              <a:ln w="12700">
                <a:solidFill>
                  <a:srgbClr val="000000"/>
                </a:solidFill>
                <a:round/>
                <a:headEnd/>
                <a:tailEnd/>
              </a:ln>
            </p:spPr>
            <p:txBody>
              <a:bodyPr/>
              <a:lstStyle/>
              <a:p>
                <a:endParaRPr lang="en-US"/>
              </a:p>
            </p:txBody>
          </p:sp>
          <p:sp>
            <p:nvSpPr>
              <p:cNvPr id="60475" name="Line 59"/>
              <p:cNvSpPr>
                <a:spLocks noChangeShapeType="1"/>
              </p:cNvSpPr>
              <p:nvPr/>
            </p:nvSpPr>
            <p:spPr bwMode="auto">
              <a:xfrm flipV="1">
                <a:off x="3260" y="3123"/>
                <a:ext cx="7" cy="13"/>
              </a:xfrm>
              <a:prstGeom prst="line">
                <a:avLst/>
              </a:prstGeom>
              <a:noFill/>
              <a:ln w="15875">
                <a:solidFill>
                  <a:srgbClr val="000000"/>
                </a:solidFill>
                <a:round/>
                <a:headEnd/>
                <a:tailEnd/>
              </a:ln>
            </p:spPr>
            <p:txBody>
              <a:bodyPr/>
              <a:lstStyle/>
              <a:p>
                <a:endParaRPr lang="en-US"/>
              </a:p>
            </p:txBody>
          </p:sp>
          <p:sp>
            <p:nvSpPr>
              <p:cNvPr id="60476" name="Line 60"/>
              <p:cNvSpPr>
                <a:spLocks noChangeShapeType="1"/>
              </p:cNvSpPr>
              <p:nvPr/>
            </p:nvSpPr>
            <p:spPr bwMode="auto">
              <a:xfrm flipV="1">
                <a:off x="3273" y="3107"/>
                <a:ext cx="2" cy="2"/>
              </a:xfrm>
              <a:prstGeom prst="line">
                <a:avLst/>
              </a:prstGeom>
              <a:noFill/>
              <a:ln w="15875">
                <a:solidFill>
                  <a:srgbClr val="000000"/>
                </a:solidFill>
                <a:round/>
                <a:headEnd/>
                <a:tailEnd/>
              </a:ln>
            </p:spPr>
            <p:txBody>
              <a:bodyPr/>
              <a:lstStyle/>
              <a:p>
                <a:endParaRPr lang="en-US"/>
              </a:p>
            </p:txBody>
          </p:sp>
          <p:sp>
            <p:nvSpPr>
              <p:cNvPr id="60477" name="Line 61"/>
              <p:cNvSpPr>
                <a:spLocks noChangeShapeType="1"/>
              </p:cNvSpPr>
              <p:nvPr/>
            </p:nvSpPr>
            <p:spPr bwMode="auto">
              <a:xfrm flipV="1">
                <a:off x="3275" y="3096"/>
                <a:ext cx="6" cy="11"/>
              </a:xfrm>
              <a:prstGeom prst="line">
                <a:avLst/>
              </a:prstGeom>
              <a:noFill/>
              <a:ln w="15875">
                <a:solidFill>
                  <a:srgbClr val="000000"/>
                </a:solidFill>
                <a:round/>
                <a:headEnd/>
                <a:tailEnd/>
              </a:ln>
            </p:spPr>
            <p:txBody>
              <a:bodyPr/>
              <a:lstStyle/>
              <a:p>
                <a:endParaRPr lang="en-US"/>
              </a:p>
            </p:txBody>
          </p:sp>
          <p:sp>
            <p:nvSpPr>
              <p:cNvPr id="60478" name="Line 62"/>
              <p:cNvSpPr>
                <a:spLocks noChangeShapeType="1"/>
              </p:cNvSpPr>
              <p:nvPr/>
            </p:nvSpPr>
            <p:spPr bwMode="auto">
              <a:xfrm flipV="1">
                <a:off x="3288" y="3081"/>
                <a:ext cx="1" cy="2"/>
              </a:xfrm>
              <a:prstGeom prst="line">
                <a:avLst/>
              </a:prstGeom>
              <a:noFill/>
              <a:ln w="12700">
                <a:solidFill>
                  <a:srgbClr val="000000"/>
                </a:solidFill>
                <a:round/>
                <a:headEnd/>
                <a:tailEnd/>
              </a:ln>
            </p:spPr>
            <p:txBody>
              <a:bodyPr/>
              <a:lstStyle/>
              <a:p>
                <a:endParaRPr lang="en-US"/>
              </a:p>
            </p:txBody>
          </p:sp>
          <p:sp>
            <p:nvSpPr>
              <p:cNvPr id="60479" name="Line 63"/>
              <p:cNvSpPr>
                <a:spLocks noChangeShapeType="1"/>
              </p:cNvSpPr>
              <p:nvPr/>
            </p:nvSpPr>
            <p:spPr bwMode="auto">
              <a:xfrm flipV="1">
                <a:off x="3288" y="3069"/>
                <a:ext cx="6" cy="12"/>
              </a:xfrm>
              <a:prstGeom prst="line">
                <a:avLst/>
              </a:prstGeom>
              <a:noFill/>
              <a:ln w="15875">
                <a:solidFill>
                  <a:srgbClr val="000000"/>
                </a:solidFill>
                <a:round/>
                <a:headEnd/>
                <a:tailEnd/>
              </a:ln>
            </p:spPr>
            <p:txBody>
              <a:bodyPr/>
              <a:lstStyle/>
              <a:p>
                <a:endParaRPr lang="en-US"/>
              </a:p>
            </p:txBody>
          </p:sp>
          <p:sp>
            <p:nvSpPr>
              <p:cNvPr id="60480" name="Line 64"/>
              <p:cNvSpPr>
                <a:spLocks noChangeShapeType="1"/>
              </p:cNvSpPr>
              <p:nvPr/>
            </p:nvSpPr>
            <p:spPr bwMode="auto">
              <a:xfrm flipV="1">
                <a:off x="3302" y="3052"/>
                <a:ext cx="2" cy="4"/>
              </a:xfrm>
              <a:prstGeom prst="line">
                <a:avLst/>
              </a:prstGeom>
              <a:noFill/>
              <a:ln w="15875">
                <a:solidFill>
                  <a:srgbClr val="000000"/>
                </a:solidFill>
                <a:round/>
                <a:headEnd/>
                <a:tailEnd/>
              </a:ln>
            </p:spPr>
            <p:txBody>
              <a:bodyPr/>
              <a:lstStyle/>
              <a:p>
                <a:endParaRPr lang="en-US"/>
              </a:p>
            </p:txBody>
          </p:sp>
          <p:sp>
            <p:nvSpPr>
              <p:cNvPr id="60481" name="Line 65"/>
              <p:cNvSpPr>
                <a:spLocks noChangeShapeType="1"/>
              </p:cNvSpPr>
              <p:nvPr/>
            </p:nvSpPr>
            <p:spPr bwMode="auto">
              <a:xfrm flipV="1">
                <a:off x="3304" y="3042"/>
                <a:ext cx="5" cy="10"/>
              </a:xfrm>
              <a:prstGeom prst="line">
                <a:avLst/>
              </a:prstGeom>
              <a:noFill/>
              <a:ln w="15875">
                <a:solidFill>
                  <a:srgbClr val="000000"/>
                </a:solidFill>
                <a:round/>
                <a:headEnd/>
                <a:tailEnd/>
              </a:ln>
            </p:spPr>
            <p:txBody>
              <a:bodyPr/>
              <a:lstStyle/>
              <a:p>
                <a:endParaRPr lang="en-US"/>
              </a:p>
            </p:txBody>
          </p:sp>
          <p:sp>
            <p:nvSpPr>
              <p:cNvPr id="60482" name="Line 66"/>
              <p:cNvSpPr>
                <a:spLocks noChangeShapeType="1"/>
              </p:cNvSpPr>
              <p:nvPr/>
            </p:nvSpPr>
            <p:spPr bwMode="auto">
              <a:xfrm flipV="1">
                <a:off x="3317" y="3023"/>
                <a:ext cx="2" cy="6"/>
              </a:xfrm>
              <a:prstGeom prst="line">
                <a:avLst/>
              </a:prstGeom>
              <a:noFill/>
              <a:ln w="15875">
                <a:solidFill>
                  <a:srgbClr val="000000"/>
                </a:solidFill>
                <a:round/>
                <a:headEnd/>
                <a:tailEnd/>
              </a:ln>
            </p:spPr>
            <p:txBody>
              <a:bodyPr/>
              <a:lstStyle/>
              <a:p>
                <a:endParaRPr lang="en-US"/>
              </a:p>
            </p:txBody>
          </p:sp>
          <p:sp>
            <p:nvSpPr>
              <p:cNvPr id="60483" name="Line 67"/>
              <p:cNvSpPr>
                <a:spLocks noChangeShapeType="1"/>
              </p:cNvSpPr>
              <p:nvPr/>
            </p:nvSpPr>
            <p:spPr bwMode="auto">
              <a:xfrm flipV="1">
                <a:off x="3319" y="3015"/>
                <a:ext cx="4" cy="8"/>
              </a:xfrm>
              <a:prstGeom prst="line">
                <a:avLst/>
              </a:prstGeom>
              <a:noFill/>
              <a:ln w="15875">
                <a:solidFill>
                  <a:srgbClr val="000000"/>
                </a:solidFill>
                <a:round/>
                <a:headEnd/>
                <a:tailEnd/>
              </a:ln>
            </p:spPr>
            <p:txBody>
              <a:bodyPr/>
              <a:lstStyle/>
              <a:p>
                <a:endParaRPr lang="en-US"/>
              </a:p>
            </p:txBody>
          </p:sp>
          <p:sp>
            <p:nvSpPr>
              <p:cNvPr id="60484" name="Line 68"/>
              <p:cNvSpPr>
                <a:spLocks noChangeShapeType="1"/>
              </p:cNvSpPr>
              <p:nvPr/>
            </p:nvSpPr>
            <p:spPr bwMode="auto">
              <a:xfrm flipV="1">
                <a:off x="3331" y="2998"/>
                <a:ext cx="1" cy="4"/>
              </a:xfrm>
              <a:prstGeom prst="line">
                <a:avLst/>
              </a:prstGeom>
              <a:noFill/>
              <a:ln w="15875">
                <a:solidFill>
                  <a:srgbClr val="000000"/>
                </a:solidFill>
                <a:round/>
                <a:headEnd/>
                <a:tailEnd/>
              </a:ln>
            </p:spPr>
            <p:txBody>
              <a:bodyPr/>
              <a:lstStyle/>
              <a:p>
                <a:endParaRPr lang="en-US"/>
              </a:p>
            </p:txBody>
          </p:sp>
          <p:sp>
            <p:nvSpPr>
              <p:cNvPr id="60485" name="Line 69"/>
              <p:cNvSpPr>
                <a:spLocks noChangeShapeType="1"/>
              </p:cNvSpPr>
              <p:nvPr/>
            </p:nvSpPr>
            <p:spPr bwMode="auto">
              <a:xfrm flipV="1">
                <a:off x="3332" y="2987"/>
                <a:ext cx="6" cy="11"/>
              </a:xfrm>
              <a:prstGeom prst="line">
                <a:avLst/>
              </a:prstGeom>
              <a:noFill/>
              <a:ln w="15875">
                <a:solidFill>
                  <a:srgbClr val="000000"/>
                </a:solidFill>
                <a:round/>
                <a:headEnd/>
                <a:tailEnd/>
              </a:ln>
            </p:spPr>
            <p:txBody>
              <a:bodyPr/>
              <a:lstStyle/>
              <a:p>
                <a:endParaRPr lang="en-US"/>
              </a:p>
            </p:txBody>
          </p:sp>
          <p:sp>
            <p:nvSpPr>
              <p:cNvPr id="60486" name="Line 70"/>
              <p:cNvSpPr>
                <a:spLocks noChangeShapeType="1"/>
              </p:cNvSpPr>
              <p:nvPr/>
            </p:nvSpPr>
            <p:spPr bwMode="auto">
              <a:xfrm flipV="1">
                <a:off x="3346" y="2969"/>
                <a:ext cx="2" cy="4"/>
              </a:xfrm>
              <a:prstGeom prst="line">
                <a:avLst/>
              </a:prstGeom>
              <a:noFill/>
              <a:ln w="15875">
                <a:solidFill>
                  <a:srgbClr val="000000"/>
                </a:solidFill>
                <a:round/>
                <a:headEnd/>
                <a:tailEnd/>
              </a:ln>
            </p:spPr>
            <p:txBody>
              <a:bodyPr/>
              <a:lstStyle/>
              <a:p>
                <a:endParaRPr lang="en-US"/>
              </a:p>
            </p:txBody>
          </p:sp>
          <p:sp>
            <p:nvSpPr>
              <p:cNvPr id="60487" name="Line 71"/>
              <p:cNvSpPr>
                <a:spLocks noChangeShapeType="1"/>
              </p:cNvSpPr>
              <p:nvPr/>
            </p:nvSpPr>
            <p:spPr bwMode="auto">
              <a:xfrm flipV="1">
                <a:off x="3348" y="2960"/>
                <a:ext cx="6" cy="9"/>
              </a:xfrm>
              <a:prstGeom prst="line">
                <a:avLst/>
              </a:prstGeom>
              <a:noFill/>
              <a:ln w="15875">
                <a:solidFill>
                  <a:srgbClr val="000000"/>
                </a:solidFill>
                <a:round/>
                <a:headEnd/>
                <a:tailEnd/>
              </a:ln>
            </p:spPr>
            <p:txBody>
              <a:bodyPr/>
              <a:lstStyle/>
              <a:p>
                <a:endParaRPr lang="en-US"/>
              </a:p>
            </p:txBody>
          </p:sp>
          <p:sp>
            <p:nvSpPr>
              <p:cNvPr id="60488" name="Line 72"/>
              <p:cNvSpPr>
                <a:spLocks noChangeShapeType="1"/>
              </p:cNvSpPr>
              <p:nvPr/>
            </p:nvSpPr>
            <p:spPr bwMode="auto">
              <a:xfrm flipV="1">
                <a:off x="3361" y="2942"/>
                <a:ext cx="2" cy="4"/>
              </a:xfrm>
              <a:prstGeom prst="line">
                <a:avLst/>
              </a:prstGeom>
              <a:noFill/>
              <a:ln w="15875">
                <a:solidFill>
                  <a:srgbClr val="000000"/>
                </a:solidFill>
                <a:round/>
                <a:headEnd/>
                <a:tailEnd/>
              </a:ln>
            </p:spPr>
            <p:txBody>
              <a:bodyPr/>
              <a:lstStyle/>
              <a:p>
                <a:endParaRPr lang="en-US"/>
              </a:p>
            </p:txBody>
          </p:sp>
          <p:sp>
            <p:nvSpPr>
              <p:cNvPr id="60489" name="Line 73"/>
              <p:cNvSpPr>
                <a:spLocks noChangeShapeType="1"/>
              </p:cNvSpPr>
              <p:nvPr/>
            </p:nvSpPr>
            <p:spPr bwMode="auto">
              <a:xfrm flipV="1">
                <a:off x="3363" y="2933"/>
                <a:ext cx="4" cy="9"/>
              </a:xfrm>
              <a:prstGeom prst="line">
                <a:avLst/>
              </a:prstGeom>
              <a:noFill/>
              <a:ln w="15875">
                <a:solidFill>
                  <a:srgbClr val="000000"/>
                </a:solidFill>
                <a:round/>
                <a:headEnd/>
                <a:tailEnd/>
              </a:ln>
            </p:spPr>
            <p:txBody>
              <a:bodyPr/>
              <a:lstStyle/>
              <a:p>
                <a:endParaRPr lang="en-US"/>
              </a:p>
            </p:txBody>
          </p:sp>
          <p:sp>
            <p:nvSpPr>
              <p:cNvPr id="60490" name="Line 74"/>
              <p:cNvSpPr>
                <a:spLocks noChangeShapeType="1"/>
              </p:cNvSpPr>
              <p:nvPr/>
            </p:nvSpPr>
            <p:spPr bwMode="auto">
              <a:xfrm flipV="1">
                <a:off x="3375" y="2916"/>
                <a:ext cx="2" cy="3"/>
              </a:xfrm>
              <a:prstGeom prst="line">
                <a:avLst/>
              </a:prstGeom>
              <a:noFill/>
              <a:ln w="15875">
                <a:solidFill>
                  <a:srgbClr val="000000"/>
                </a:solidFill>
                <a:round/>
                <a:headEnd/>
                <a:tailEnd/>
              </a:ln>
            </p:spPr>
            <p:txBody>
              <a:bodyPr/>
              <a:lstStyle/>
              <a:p>
                <a:endParaRPr lang="en-US"/>
              </a:p>
            </p:txBody>
          </p:sp>
          <p:sp>
            <p:nvSpPr>
              <p:cNvPr id="60491" name="Line 75"/>
              <p:cNvSpPr>
                <a:spLocks noChangeShapeType="1"/>
              </p:cNvSpPr>
              <p:nvPr/>
            </p:nvSpPr>
            <p:spPr bwMode="auto">
              <a:xfrm flipV="1">
                <a:off x="3377" y="2906"/>
                <a:ext cx="5" cy="10"/>
              </a:xfrm>
              <a:prstGeom prst="line">
                <a:avLst/>
              </a:prstGeom>
              <a:noFill/>
              <a:ln w="15875">
                <a:solidFill>
                  <a:srgbClr val="000000"/>
                </a:solidFill>
                <a:round/>
                <a:headEnd/>
                <a:tailEnd/>
              </a:ln>
            </p:spPr>
            <p:txBody>
              <a:bodyPr/>
              <a:lstStyle/>
              <a:p>
                <a:endParaRPr lang="en-US"/>
              </a:p>
            </p:txBody>
          </p:sp>
          <p:sp>
            <p:nvSpPr>
              <p:cNvPr id="60492" name="Line 76"/>
              <p:cNvSpPr>
                <a:spLocks noChangeShapeType="1"/>
              </p:cNvSpPr>
              <p:nvPr/>
            </p:nvSpPr>
            <p:spPr bwMode="auto">
              <a:xfrm flipV="1">
                <a:off x="3390" y="2891"/>
                <a:ext cx="2" cy="4"/>
              </a:xfrm>
              <a:prstGeom prst="line">
                <a:avLst/>
              </a:prstGeom>
              <a:noFill/>
              <a:ln w="15875">
                <a:solidFill>
                  <a:srgbClr val="000000"/>
                </a:solidFill>
                <a:round/>
                <a:headEnd/>
                <a:tailEnd/>
              </a:ln>
            </p:spPr>
            <p:txBody>
              <a:bodyPr/>
              <a:lstStyle/>
              <a:p>
                <a:endParaRPr lang="en-US"/>
              </a:p>
            </p:txBody>
          </p:sp>
          <p:sp>
            <p:nvSpPr>
              <p:cNvPr id="60493" name="Line 77"/>
              <p:cNvSpPr>
                <a:spLocks noChangeShapeType="1"/>
              </p:cNvSpPr>
              <p:nvPr/>
            </p:nvSpPr>
            <p:spPr bwMode="auto">
              <a:xfrm flipV="1">
                <a:off x="3392" y="2881"/>
                <a:ext cx="6" cy="10"/>
              </a:xfrm>
              <a:prstGeom prst="line">
                <a:avLst/>
              </a:prstGeom>
              <a:noFill/>
              <a:ln w="15875">
                <a:solidFill>
                  <a:srgbClr val="000000"/>
                </a:solidFill>
                <a:round/>
                <a:headEnd/>
                <a:tailEnd/>
              </a:ln>
            </p:spPr>
            <p:txBody>
              <a:bodyPr/>
              <a:lstStyle/>
              <a:p>
                <a:endParaRPr lang="en-US"/>
              </a:p>
            </p:txBody>
          </p:sp>
          <p:sp>
            <p:nvSpPr>
              <p:cNvPr id="60494" name="Line 78"/>
              <p:cNvSpPr>
                <a:spLocks noChangeShapeType="1"/>
              </p:cNvSpPr>
              <p:nvPr/>
            </p:nvSpPr>
            <p:spPr bwMode="auto">
              <a:xfrm flipV="1">
                <a:off x="3405" y="2864"/>
                <a:ext cx="2" cy="4"/>
              </a:xfrm>
              <a:prstGeom prst="line">
                <a:avLst/>
              </a:prstGeom>
              <a:noFill/>
              <a:ln w="15875">
                <a:solidFill>
                  <a:srgbClr val="000000"/>
                </a:solidFill>
                <a:round/>
                <a:headEnd/>
                <a:tailEnd/>
              </a:ln>
            </p:spPr>
            <p:txBody>
              <a:bodyPr/>
              <a:lstStyle/>
              <a:p>
                <a:endParaRPr lang="en-US"/>
              </a:p>
            </p:txBody>
          </p:sp>
          <p:sp>
            <p:nvSpPr>
              <p:cNvPr id="60495" name="Line 79"/>
              <p:cNvSpPr>
                <a:spLocks noChangeShapeType="1"/>
              </p:cNvSpPr>
              <p:nvPr/>
            </p:nvSpPr>
            <p:spPr bwMode="auto">
              <a:xfrm flipV="1">
                <a:off x="3407" y="2852"/>
                <a:ext cx="6" cy="12"/>
              </a:xfrm>
              <a:prstGeom prst="line">
                <a:avLst/>
              </a:prstGeom>
              <a:noFill/>
              <a:ln w="15875">
                <a:solidFill>
                  <a:srgbClr val="000000"/>
                </a:solidFill>
                <a:round/>
                <a:headEnd/>
                <a:tailEnd/>
              </a:ln>
            </p:spPr>
            <p:txBody>
              <a:bodyPr/>
              <a:lstStyle/>
              <a:p>
                <a:endParaRPr lang="en-US"/>
              </a:p>
            </p:txBody>
          </p:sp>
          <p:sp>
            <p:nvSpPr>
              <p:cNvPr id="60496" name="Line 80"/>
              <p:cNvSpPr>
                <a:spLocks noChangeShapeType="1"/>
              </p:cNvSpPr>
              <p:nvPr/>
            </p:nvSpPr>
            <p:spPr bwMode="auto">
              <a:xfrm>
                <a:off x="3419" y="2839"/>
                <a:ext cx="1" cy="1"/>
              </a:xfrm>
              <a:prstGeom prst="line">
                <a:avLst/>
              </a:prstGeom>
              <a:noFill/>
              <a:ln w="12700">
                <a:solidFill>
                  <a:srgbClr val="000000"/>
                </a:solidFill>
                <a:round/>
                <a:headEnd/>
                <a:tailEnd/>
              </a:ln>
            </p:spPr>
            <p:txBody>
              <a:bodyPr/>
              <a:lstStyle/>
              <a:p>
                <a:endParaRPr lang="en-US"/>
              </a:p>
            </p:txBody>
          </p:sp>
          <p:sp>
            <p:nvSpPr>
              <p:cNvPr id="60497" name="Line 81"/>
              <p:cNvSpPr>
                <a:spLocks noChangeShapeType="1"/>
              </p:cNvSpPr>
              <p:nvPr/>
            </p:nvSpPr>
            <p:spPr bwMode="auto">
              <a:xfrm flipV="1">
                <a:off x="3419" y="2827"/>
                <a:ext cx="9" cy="12"/>
              </a:xfrm>
              <a:prstGeom prst="line">
                <a:avLst/>
              </a:prstGeom>
              <a:noFill/>
              <a:ln w="15875">
                <a:solidFill>
                  <a:srgbClr val="000000"/>
                </a:solidFill>
                <a:round/>
                <a:headEnd/>
                <a:tailEnd/>
              </a:ln>
            </p:spPr>
            <p:txBody>
              <a:bodyPr/>
              <a:lstStyle/>
              <a:p>
                <a:endParaRPr lang="en-US"/>
              </a:p>
            </p:txBody>
          </p:sp>
          <p:sp>
            <p:nvSpPr>
              <p:cNvPr id="60498" name="Line 82"/>
              <p:cNvSpPr>
                <a:spLocks noChangeShapeType="1"/>
              </p:cNvSpPr>
              <p:nvPr/>
            </p:nvSpPr>
            <p:spPr bwMode="auto">
              <a:xfrm flipV="1">
                <a:off x="3436" y="2802"/>
                <a:ext cx="10" cy="12"/>
              </a:xfrm>
              <a:prstGeom prst="line">
                <a:avLst/>
              </a:prstGeom>
              <a:noFill/>
              <a:ln w="15875">
                <a:solidFill>
                  <a:srgbClr val="000000"/>
                </a:solidFill>
                <a:round/>
                <a:headEnd/>
                <a:tailEnd/>
              </a:ln>
            </p:spPr>
            <p:txBody>
              <a:bodyPr/>
              <a:lstStyle/>
              <a:p>
                <a:endParaRPr lang="en-US"/>
              </a:p>
            </p:txBody>
          </p:sp>
          <p:sp>
            <p:nvSpPr>
              <p:cNvPr id="60499" name="Line 83"/>
              <p:cNvSpPr>
                <a:spLocks noChangeShapeType="1"/>
              </p:cNvSpPr>
              <p:nvPr/>
            </p:nvSpPr>
            <p:spPr bwMode="auto">
              <a:xfrm flipV="1">
                <a:off x="3453" y="2774"/>
                <a:ext cx="6" cy="15"/>
              </a:xfrm>
              <a:prstGeom prst="line">
                <a:avLst/>
              </a:prstGeom>
              <a:noFill/>
              <a:ln w="15875">
                <a:solidFill>
                  <a:srgbClr val="000000"/>
                </a:solidFill>
                <a:round/>
                <a:headEnd/>
                <a:tailEnd/>
              </a:ln>
            </p:spPr>
            <p:txBody>
              <a:bodyPr/>
              <a:lstStyle/>
              <a:p>
                <a:endParaRPr lang="en-US"/>
              </a:p>
            </p:txBody>
          </p:sp>
          <p:sp>
            <p:nvSpPr>
              <p:cNvPr id="60500" name="Line 84"/>
              <p:cNvSpPr>
                <a:spLocks noChangeShapeType="1"/>
              </p:cNvSpPr>
              <p:nvPr/>
            </p:nvSpPr>
            <p:spPr bwMode="auto">
              <a:xfrm flipV="1">
                <a:off x="3467" y="2749"/>
                <a:ext cx="9" cy="13"/>
              </a:xfrm>
              <a:prstGeom prst="line">
                <a:avLst/>
              </a:prstGeom>
              <a:noFill/>
              <a:ln w="15875">
                <a:solidFill>
                  <a:srgbClr val="000000"/>
                </a:solidFill>
                <a:round/>
                <a:headEnd/>
                <a:tailEnd/>
              </a:ln>
            </p:spPr>
            <p:txBody>
              <a:bodyPr/>
              <a:lstStyle/>
              <a:p>
                <a:endParaRPr lang="en-US"/>
              </a:p>
            </p:txBody>
          </p:sp>
          <p:sp>
            <p:nvSpPr>
              <p:cNvPr id="60501" name="Line 85"/>
              <p:cNvSpPr>
                <a:spLocks noChangeShapeType="1"/>
              </p:cNvSpPr>
              <p:nvPr/>
            </p:nvSpPr>
            <p:spPr bwMode="auto">
              <a:xfrm flipV="1">
                <a:off x="3486" y="2724"/>
                <a:ext cx="10" cy="13"/>
              </a:xfrm>
              <a:prstGeom prst="line">
                <a:avLst/>
              </a:prstGeom>
              <a:noFill/>
              <a:ln w="15875">
                <a:solidFill>
                  <a:srgbClr val="000000"/>
                </a:solidFill>
                <a:round/>
                <a:headEnd/>
                <a:tailEnd/>
              </a:ln>
            </p:spPr>
            <p:txBody>
              <a:bodyPr/>
              <a:lstStyle/>
              <a:p>
                <a:endParaRPr lang="en-US"/>
              </a:p>
            </p:txBody>
          </p:sp>
          <p:sp>
            <p:nvSpPr>
              <p:cNvPr id="60502" name="Line 86"/>
              <p:cNvSpPr>
                <a:spLocks noChangeShapeType="1"/>
              </p:cNvSpPr>
              <p:nvPr/>
            </p:nvSpPr>
            <p:spPr bwMode="auto">
              <a:xfrm flipV="1">
                <a:off x="3501" y="2701"/>
                <a:ext cx="6" cy="9"/>
              </a:xfrm>
              <a:prstGeom prst="line">
                <a:avLst/>
              </a:prstGeom>
              <a:noFill/>
              <a:ln w="15875">
                <a:solidFill>
                  <a:srgbClr val="000000"/>
                </a:solidFill>
                <a:round/>
                <a:headEnd/>
                <a:tailEnd/>
              </a:ln>
            </p:spPr>
            <p:txBody>
              <a:bodyPr/>
              <a:lstStyle/>
              <a:p>
                <a:endParaRPr lang="en-US"/>
              </a:p>
            </p:txBody>
          </p:sp>
          <p:sp>
            <p:nvSpPr>
              <p:cNvPr id="60503" name="Line 87"/>
              <p:cNvSpPr>
                <a:spLocks noChangeShapeType="1"/>
              </p:cNvSpPr>
              <p:nvPr/>
            </p:nvSpPr>
            <p:spPr bwMode="auto">
              <a:xfrm flipV="1">
                <a:off x="3507" y="2697"/>
                <a:ext cx="2" cy="4"/>
              </a:xfrm>
              <a:prstGeom prst="line">
                <a:avLst/>
              </a:prstGeom>
              <a:noFill/>
              <a:ln w="15875">
                <a:solidFill>
                  <a:srgbClr val="000000"/>
                </a:solidFill>
                <a:round/>
                <a:headEnd/>
                <a:tailEnd/>
              </a:ln>
            </p:spPr>
            <p:txBody>
              <a:bodyPr/>
              <a:lstStyle/>
              <a:p>
                <a:endParaRPr lang="en-US"/>
              </a:p>
            </p:txBody>
          </p:sp>
          <p:sp>
            <p:nvSpPr>
              <p:cNvPr id="60504" name="Line 88"/>
              <p:cNvSpPr>
                <a:spLocks noChangeShapeType="1"/>
              </p:cNvSpPr>
              <p:nvPr/>
            </p:nvSpPr>
            <p:spPr bwMode="auto">
              <a:xfrm flipV="1">
                <a:off x="3519" y="2680"/>
                <a:ext cx="3" cy="5"/>
              </a:xfrm>
              <a:prstGeom prst="line">
                <a:avLst/>
              </a:prstGeom>
              <a:noFill/>
              <a:ln w="15875">
                <a:solidFill>
                  <a:srgbClr val="000000"/>
                </a:solidFill>
                <a:round/>
                <a:headEnd/>
                <a:tailEnd/>
              </a:ln>
            </p:spPr>
            <p:txBody>
              <a:bodyPr/>
              <a:lstStyle/>
              <a:p>
                <a:endParaRPr lang="en-US"/>
              </a:p>
            </p:txBody>
          </p:sp>
          <p:sp>
            <p:nvSpPr>
              <p:cNvPr id="60505" name="Line 89"/>
              <p:cNvSpPr>
                <a:spLocks noChangeShapeType="1"/>
              </p:cNvSpPr>
              <p:nvPr/>
            </p:nvSpPr>
            <p:spPr bwMode="auto">
              <a:xfrm flipV="1">
                <a:off x="3522" y="2674"/>
                <a:ext cx="6" cy="6"/>
              </a:xfrm>
              <a:prstGeom prst="line">
                <a:avLst/>
              </a:prstGeom>
              <a:noFill/>
              <a:ln w="15875">
                <a:solidFill>
                  <a:srgbClr val="000000"/>
                </a:solidFill>
                <a:round/>
                <a:headEnd/>
                <a:tailEnd/>
              </a:ln>
            </p:spPr>
            <p:txBody>
              <a:bodyPr/>
              <a:lstStyle/>
              <a:p>
                <a:endParaRPr lang="en-US"/>
              </a:p>
            </p:txBody>
          </p:sp>
          <p:sp>
            <p:nvSpPr>
              <p:cNvPr id="60506" name="Line 90"/>
              <p:cNvSpPr>
                <a:spLocks noChangeShapeType="1"/>
              </p:cNvSpPr>
              <p:nvPr/>
            </p:nvSpPr>
            <p:spPr bwMode="auto">
              <a:xfrm flipV="1">
                <a:off x="3538" y="2660"/>
                <a:ext cx="2" cy="2"/>
              </a:xfrm>
              <a:prstGeom prst="line">
                <a:avLst/>
              </a:prstGeom>
              <a:noFill/>
              <a:ln w="15875">
                <a:solidFill>
                  <a:srgbClr val="000000"/>
                </a:solidFill>
                <a:round/>
                <a:headEnd/>
                <a:tailEnd/>
              </a:ln>
            </p:spPr>
            <p:txBody>
              <a:bodyPr/>
              <a:lstStyle/>
              <a:p>
                <a:endParaRPr lang="en-US"/>
              </a:p>
            </p:txBody>
          </p:sp>
          <p:sp>
            <p:nvSpPr>
              <p:cNvPr id="60507" name="Line 91"/>
              <p:cNvSpPr>
                <a:spLocks noChangeShapeType="1"/>
              </p:cNvSpPr>
              <p:nvPr/>
            </p:nvSpPr>
            <p:spPr bwMode="auto">
              <a:xfrm flipV="1">
                <a:off x="3540" y="2649"/>
                <a:ext cx="5" cy="11"/>
              </a:xfrm>
              <a:prstGeom prst="line">
                <a:avLst/>
              </a:prstGeom>
              <a:noFill/>
              <a:ln w="15875">
                <a:solidFill>
                  <a:srgbClr val="000000"/>
                </a:solidFill>
                <a:round/>
                <a:headEnd/>
                <a:tailEnd/>
              </a:ln>
            </p:spPr>
            <p:txBody>
              <a:bodyPr/>
              <a:lstStyle/>
              <a:p>
                <a:endParaRPr lang="en-US"/>
              </a:p>
            </p:txBody>
          </p:sp>
          <p:sp>
            <p:nvSpPr>
              <p:cNvPr id="60508" name="Line 92"/>
              <p:cNvSpPr>
                <a:spLocks noChangeShapeType="1"/>
              </p:cNvSpPr>
              <p:nvPr/>
            </p:nvSpPr>
            <p:spPr bwMode="auto">
              <a:xfrm flipV="1">
                <a:off x="3555" y="2624"/>
                <a:ext cx="10" cy="12"/>
              </a:xfrm>
              <a:prstGeom prst="line">
                <a:avLst/>
              </a:prstGeom>
              <a:noFill/>
              <a:ln w="15875">
                <a:solidFill>
                  <a:srgbClr val="000000"/>
                </a:solidFill>
                <a:round/>
                <a:headEnd/>
                <a:tailEnd/>
              </a:ln>
            </p:spPr>
            <p:txBody>
              <a:bodyPr/>
              <a:lstStyle/>
              <a:p>
                <a:endParaRPr lang="en-US"/>
              </a:p>
            </p:txBody>
          </p:sp>
          <p:sp>
            <p:nvSpPr>
              <p:cNvPr id="60509" name="Line 93"/>
              <p:cNvSpPr>
                <a:spLocks noChangeShapeType="1"/>
              </p:cNvSpPr>
              <p:nvPr/>
            </p:nvSpPr>
            <p:spPr bwMode="auto">
              <a:xfrm flipV="1">
                <a:off x="3574" y="2603"/>
                <a:ext cx="8" cy="9"/>
              </a:xfrm>
              <a:prstGeom prst="line">
                <a:avLst/>
              </a:prstGeom>
              <a:noFill/>
              <a:ln w="15875">
                <a:solidFill>
                  <a:srgbClr val="000000"/>
                </a:solidFill>
                <a:round/>
                <a:headEnd/>
                <a:tailEnd/>
              </a:ln>
            </p:spPr>
            <p:txBody>
              <a:bodyPr/>
              <a:lstStyle/>
              <a:p>
                <a:endParaRPr lang="en-US"/>
              </a:p>
            </p:txBody>
          </p:sp>
          <p:sp>
            <p:nvSpPr>
              <p:cNvPr id="60510" name="Line 94"/>
              <p:cNvSpPr>
                <a:spLocks noChangeShapeType="1"/>
              </p:cNvSpPr>
              <p:nvPr/>
            </p:nvSpPr>
            <p:spPr bwMode="auto">
              <a:xfrm flipV="1">
                <a:off x="3582" y="2601"/>
                <a:ext cx="2" cy="2"/>
              </a:xfrm>
              <a:prstGeom prst="line">
                <a:avLst/>
              </a:prstGeom>
              <a:noFill/>
              <a:ln w="15875">
                <a:solidFill>
                  <a:srgbClr val="000000"/>
                </a:solidFill>
                <a:round/>
                <a:headEnd/>
                <a:tailEnd/>
              </a:ln>
            </p:spPr>
            <p:txBody>
              <a:bodyPr/>
              <a:lstStyle/>
              <a:p>
                <a:endParaRPr lang="en-US"/>
              </a:p>
            </p:txBody>
          </p:sp>
          <p:sp>
            <p:nvSpPr>
              <p:cNvPr id="60511" name="Line 95"/>
              <p:cNvSpPr>
                <a:spLocks noChangeShapeType="1"/>
              </p:cNvSpPr>
              <p:nvPr/>
            </p:nvSpPr>
            <p:spPr bwMode="auto">
              <a:xfrm flipV="1">
                <a:off x="3593" y="2586"/>
                <a:ext cx="4" cy="3"/>
              </a:xfrm>
              <a:prstGeom prst="line">
                <a:avLst/>
              </a:prstGeom>
              <a:noFill/>
              <a:ln w="15875">
                <a:solidFill>
                  <a:srgbClr val="000000"/>
                </a:solidFill>
                <a:round/>
                <a:headEnd/>
                <a:tailEnd/>
              </a:ln>
            </p:spPr>
            <p:txBody>
              <a:bodyPr/>
              <a:lstStyle/>
              <a:p>
                <a:endParaRPr lang="en-US"/>
              </a:p>
            </p:txBody>
          </p:sp>
          <p:sp>
            <p:nvSpPr>
              <p:cNvPr id="60512" name="Line 96"/>
              <p:cNvSpPr>
                <a:spLocks noChangeShapeType="1"/>
              </p:cNvSpPr>
              <p:nvPr/>
            </p:nvSpPr>
            <p:spPr bwMode="auto">
              <a:xfrm flipV="1">
                <a:off x="3597" y="2578"/>
                <a:ext cx="6" cy="8"/>
              </a:xfrm>
              <a:prstGeom prst="line">
                <a:avLst/>
              </a:prstGeom>
              <a:noFill/>
              <a:ln w="15875">
                <a:solidFill>
                  <a:srgbClr val="000000"/>
                </a:solidFill>
                <a:round/>
                <a:headEnd/>
                <a:tailEnd/>
              </a:ln>
            </p:spPr>
            <p:txBody>
              <a:bodyPr/>
              <a:lstStyle/>
              <a:p>
                <a:endParaRPr lang="en-US"/>
              </a:p>
            </p:txBody>
          </p:sp>
          <p:sp>
            <p:nvSpPr>
              <p:cNvPr id="60513" name="Line 97"/>
              <p:cNvSpPr>
                <a:spLocks noChangeShapeType="1"/>
              </p:cNvSpPr>
              <p:nvPr/>
            </p:nvSpPr>
            <p:spPr bwMode="auto">
              <a:xfrm flipV="1">
                <a:off x="3613" y="2553"/>
                <a:ext cx="11" cy="12"/>
              </a:xfrm>
              <a:prstGeom prst="line">
                <a:avLst/>
              </a:prstGeom>
              <a:noFill/>
              <a:ln w="15875">
                <a:solidFill>
                  <a:srgbClr val="000000"/>
                </a:solidFill>
                <a:round/>
                <a:headEnd/>
                <a:tailEnd/>
              </a:ln>
            </p:spPr>
            <p:txBody>
              <a:bodyPr/>
              <a:lstStyle/>
              <a:p>
                <a:endParaRPr lang="en-US"/>
              </a:p>
            </p:txBody>
          </p:sp>
          <p:sp>
            <p:nvSpPr>
              <p:cNvPr id="60514" name="Line 98"/>
              <p:cNvSpPr>
                <a:spLocks noChangeShapeType="1"/>
              </p:cNvSpPr>
              <p:nvPr/>
            </p:nvSpPr>
            <p:spPr bwMode="auto">
              <a:xfrm flipV="1">
                <a:off x="3634" y="2536"/>
                <a:ext cx="7" cy="7"/>
              </a:xfrm>
              <a:prstGeom prst="line">
                <a:avLst/>
              </a:prstGeom>
              <a:noFill/>
              <a:ln w="15875">
                <a:solidFill>
                  <a:srgbClr val="000000"/>
                </a:solidFill>
                <a:round/>
                <a:headEnd/>
                <a:tailEnd/>
              </a:ln>
            </p:spPr>
            <p:txBody>
              <a:bodyPr/>
              <a:lstStyle/>
              <a:p>
                <a:endParaRPr lang="en-US"/>
              </a:p>
            </p:txBody>
          </p:sp>
          <p:sp>
            <p:nvSpPr>
              <p:cNvPr id="60515" name="Line 99"/>
              <p:cNvSpPr>
                <a:spLocks noChangeShapeType="1"/>
              </p:cNvSpPr>
              <p:nvPr/>
            </p:nvSpPr>
            <p:spPr bwMode="auto">
              <a:xfrm flipV="1">
                <a:off x="3641" y="2532"/>
                <a:ext cx="4" cy="4"/>
              </a:xfrm>
              <a:prstGeom prst="line">
                <a:avLst/>
              </a:prstGeom>
              <a:noFill/>
              <a:ln w="15875">
                <a:solidFill>
                  <a:srgbClr val="000000"/>
                </a:solidFill>
                <a:round/>
                <a:headEnd/>
                <a:tailEnd/>
              </a:ln>
            </p:spPr>
            <p:txBody>
              <a:bodyPr/>
              <a:lstStyle/>
              <a:p>
                <a:endParaRPr lang="en-US"/>
              </a:p>
            </p:txBody>
          </p:sp>
          <p:sp>
            <p:nvSpPr>
              <p:cNvPr id="60516" name="Line 100"/>
              <p:cNvSpPr>
                <a:spLocks noChangeShapeType="1"/>
              </p:cNvSpPr>
              <p:nvPr/>
            </p:nvSpPr>
            <p:spPr bwMode="auto">
              <a:xfrm flipV="1">
                <a:off x="3655" y="2509"/>
                <a:ext cx="11" cy="11"/>
              </a:xfrm>
              <a:prstGeom prst="line">
                <a:avLst/>
              </a:prstGeom>
              <a:noFill/>
              <a:ln w="15875">
                <a:solidFill>
                  <a:srgbClr val="000000"/>
                </a:solidFill>
                <a:round/>
                <a:headEnd/>
                <a:tailEnd/>
              </a:ln>
            </p:spPr>
            <p:txBody>
              <a:bodyPr/>
              <a:lstStyle/>
              <a:p>
                <a:endParaRPr lang="en-US"/>
              </a:p>
            </p:txBody>
          </p:sp>
          <p:sp>
            <p:nvSpPr>
              <p:cNvPr id="60517" name="Line 101"/>
              <p:cNvSpPr>
                <a:spLocks noChangeShapeType="1"/>
              </p:cNvSpPr>
              <p:nvPr/>
            </p:nvSpPr>
            <p:spPr bwMode="auto">
              <a:xfrm flipV="1">
                <a:off x="3678" y="2492"/>
                <a:ext cx="7" cy="7"/>
              </a:xfrm>
              <a:prstGeom prst="line">
                <a:avLst/>
              </a:prstGeom>
              <a:noFill/>
              <a:ln w="15875">
                <a:solidFill>
                  <a:srgbClr val="000000"/>
                </a:solidFill>
                <a:round/>
                <a:headEnd/>
                <a:tailEnd/>
              </a:ln>
            </p:spPr>
            <p:txBody>
              <a:bodyPr/>
              <a:lstStyle/>
              <a:p>
                <a:endParaRPr lang="en-US"/>
              </a:p>
            </p:txBody>
          </p:sp>
          <p:sp>
            <p:nvSpPr>
              <p:cNvPr id="60518" name="Line 102"/>
              <p:cNvSpPr>
                <a:spLocks noChangeShapeType="1"/>
              </p:cNvSpPr>
              <p:nvPr/>
            </p:nvSpPr>
            <p:spPr bwMode="auto">
              <a:xfrm flipV="1">
                <a:off x="3685" y="2488"/>
                <a:ext cx="4" cy="4"/>
              </a:xfrm>
              <a:prstGeom prst="line">
                <a:avLst/>
              </a:prstGeom>
              <a:noFill/>
              <a:ln w="15875">
                <a:solidFill>
                  <a:srgbClr val="000000"/>
                </a:solidFill>
                <a:round/>
                <a:headEnd/>
                <a:tailEnd/>
              </a:ln>
            </p:spPr>
            <p:txBody>
              <a:bodyPr/>
              <a:lstStyle/>
              <a:p>
                <a:endParaRPr lang="en-US"/>
              </a:p>
            </p:txBody>
          </p:sp>
          <p:sp>
            <p:nvSpPr>
              <p:cNvPr id="60519" name="Line 103"/>
              <p:cNvSpPr>
                <a:spLocks noChangeShapeType="1"/>
              </p:cNvSpPr>
              <p:nvPr/>
            </p:nvSpPr>
            <p:spPr bwMode="auto">
              <a:xfrm flipV="1">
                <a:off x="3699" y="2467"/>
                <a:ext cx="11" cy="11"/>
              </a:xfrm>
              <a:prstGeom prst="line">
                <a:avLst/>
              </a:prstGeom>
              <a:noFill/>
              <a:ln w="15875">
                <a:solidFill>
                  <a:srgbClr val="000000"/>
                </a:solidFill>
                <a:round/>
                <a:headEnd/>
                <a:tailEnd/>
              </a:ln>
            </p:spPr>
            <p:txBody>
              <a:bodyPr/>
              <a:lstStyle/>
              <a:p>
                <a:endParaRPr lang="en-US"/>
              </a:p>
            </p:txBody>
          </p:sp>
          <p:sp>
            <p:nvSpPr>
              <p:cNvPr id="60520" name="Line 104"/>
              <p:cNvSpPr>
                <a:spLocks noChangeShapeType="1"/>
              </p:cNvSpPr>
              <p:nvPr/>
            </p:nvSpPr>
            <p:spPr bwMode="auto">
              <a:xfrm flipV="1">
                <a:off x="3722" y="2451"/>
                <a:ext cx="8" cy="6"/>
              </a:xfrm>
              <a:prstGeom prst="line">
                <a:avLst/>
              </a:prstGeom>
              <a:noFill/>
              <a:ln w="15875">
                <a:solidFill>
                  <a:srgbClr val="000000"/>
                </a:solidFill>
                <a:round/>
                <a:headEnd/>
                <a:tailEnd/>
              </a:ln>
            </p:spPr>
            <p:txBody>
              <a:bodyPr/>
              <a:lstStyle/>
              <a:p>
                <a:endParaRPr lang="en-US"/>
              </a:p>
            </p:txBody>
          </p:sp>
          <p:sp>
            <p:nvSpPr>
              <p:cNvPr id="60521" name="Line 105"/>
              <p:cNvSpPr>
                <a:spLocks noChangeShapeType="1"/>
              </p:cNvSpPr>
              <p:nvPr/>
            </p:nvSpPr>
            <p:spPr bwMode="auto">
              <a:xfrm flipV="1">
                <a:off x="3730" y="2448"/>
                <a:ext cx="3" cy="3"/>
              </a:xfrm>
              <a:prstGeom prst="line">
                <a:avLst/>
              </a:prstGeom>
              <a:noFill/>
              <a:ln w="15875">
                <a:solidFill>
                  <a:srgbClr val="000000"/>
                </a:solidFill>
                <a:round/>
                <a:headEnd/>
                <a:tailEnd/>
              </a:ln>
            </p:spPr>
            <p:txBody>
              <a:bodyPr/>
              <a:lstStyle/>
              <a:p>
                <a:endParaRPr lang="en-US"/>
              </a:p>
            </p:txBody>
          </p:sp>
          <p:sp>
            <p:nvSpPr>
              <p:cNvPr id="60522" name="Line 106"/>
              <p:cNvSpPr>
                <a:spLocks noChangeShapeType="1"/>
              </p:cNvSpPr>
              <p:nvPr/>
            </p:nvSpPr>
            <p:spPr bwMode="auto">
              <a:xfrm flipV="1">
                <a:off x="3745" y="2426"/>
                <a:ext cx="11" cy="12"/>
              </a:xfrm>
              <a:prstGeom prst="line">
                <a:avLst/>
              </a:prstGeom>
              <a:noFill/>
              <a:ln w="15875">
                <a:solidFill>
                  <a:srgbClr val="000000"/>
                </a:solidFill>
                <a:round/>
                <a:headEnd/>
                <a:tailEnd/>
              </a:ln>
            </p:spPr>
            <p:txBody>
              <a:bodyPr/>
              <a:lstStyle/>
              <a:p>
                <a:endParaRPr lang="en-US"/>
              </a:p>
            </p:txBody>
          </p:sp>
          <p:sp>
            <p:nvSpPr>
              <p:cNvPr id="60523" name="Line 107"/>
              <p:cNvSpPr>
                <a:spLocks noChangeShapeType="1"/>
              </p:cNvSpPr>
              <p:nvPr/>
            </p:nvSpPr>
            <p:spPr bwMode="auto">
              <a:xfrm flipV="1">
                <a:off x="3770" y="2417"/>
                <a:ext cx="4" cy="2"/>
              </a:xfrm>
              <a:prstGeom prst="line">
                <a:avLst/>
              </a:prstGeom>
              <a:noFill/>
              <a:ln w="15875">
                <a:solidFill>
                  <a:srgbClr val="000000"/>
                </a:solidFill>
                <a:round/>
                <a:headEnd/>
                <a:tailEnd/>
              </a:ln>
            </p:spPr>
            <p:txBody>
              <a:bodyPr/>
              <a:lstStyle/>
              <a:p>
                <a:endParaRPr lang="en-US"/>
              </a:p>
            </p:txBody>
          </p:sp>
          <p:sp>
            <p:nvSpPr>
              <p:cNvPr id="60524" name="Line 108"/>
              <p:cNvSpPr>
                <a:spLocks noChangeShapeType="1"/>
              </p:cNvSpPr>
              <p:nvPr/>
            </p:nvSpPr>
            <p:spPr bwMode="auto">
              <a:xfrm flipV="1">
                <a:off x="3774" y="2409"/>
                <a:ext cx="7" cy="8"/>
              </a:xfrm>
              <a:prstGeom prst="line">
                <a:avLst/>
              </a:prstGeom>
              <a:noFill/>
              <a:ln w="15875">
                <a:solidFill>
                  <a:srgbClr val="000000"/>
                </a:solidFill>
                <a:round/>
                <a:headEnd/>
                <a:tailEnd/>
              </a:ln>
            </p:spPr>
            <p:txBody>
              <a:bodyPr/>
              <a:lstStyle/>
              <a:p>
                <a:endParaRPr lang="en-US"/>
              </a:p>
            </p:txBody>
          </p:sp>
          <p:sp>
            <p:nvSpPr>
              <p:cNvPr id="60525" name="Line 109"/>
              <p:cNvSpPr>
                <a:spLocks noChangeShapeType="1"/>
              </p:cNvSpPr>
              <p:nvPr/>
            </p:nvSpPr>
            <p:spPr bwMode="auto">
              <a:xfrm flipV="1">
                <a:off x="3795" y="2396"/>
                <a:ext cx="8" cy="5"/>
              </a:xfrm>
              <a:prstGeom prst="line">
                <a:avLst/>
              </a:prstGeom>
              <a:noFill/>
              <a:ln w="15875">
                <a:solidFill>
                  <a:srgbClr val="000000"/>
                </a:solidFill>
                <a:round/>
                <a:headEnd/>
                <a:tailEnd/>
              </a:ln>
            </p:spPr>
            <p:txBody>
              <a:bodyPr/>
              <a:lstStyle/>
              <a:p>
                <a:endParaRPr lang="en-US"/>
              </a:p>
            </p:txBody>
          </p:sp>
          <p:sp>
            <p:nvSpPr>
              <p:cNvPr id="60526" name="Line 110"/>
              <p:cNvSpPr>
                <a:spLocks noChangeShapeType="1"/>
              </p:cNvSpPr>
              <p:nvPr/>
            </p:nvSpPr>
            <p:spPr bwMode="auto">
              <a:xfrm flipV="1">
                <a:off x="3803" y="2392"/>
                <a:ext cx="5" cy="4"/>
              </a:xfrm>
              <a:prstGeom prst="line">
                <a:avLst/>
              </a:prstGeom>
              <a:noFill/>
              <a:ln w="15875">
                <a:solidFill>
                  <a:srgbClr val="000000"/>
                </a:solidFill>
                <a:round/>
                <a:headEnd/>
                <a:tailEnd/>
              </a:ln>
            </p:spPr>
            <p:txBody>
              <a:bodyPr/>
              <a:lstStyle/>
              <a:p>
                <a:endParaRPr lang="en-US"/>
              </a:p>
            </p:txBody>
          </p:sp>
          <p:sp>
            <p:nvSpPr>
              <p:cNvPr id="60527" name="Line 111"/>
              <p:cNvSpPr>
                <a:spLocks noChangeShapeType="1"/>
              </p:cNvSpPr>
              <p:nvPr/>
            </p:nvSpPr>
            <p:spPr bwMode="auto">
              <a:xfrm flipV="1">
                <a:off x="3820" y="2375"/>
                <a:ext cx="11" cy="9"/>
              </a:xfrm>
              <a:prstGeom prst="line">
                <a:avLst/>
              </a:prstGeom>
              <a:noFill/>
              <a:ln w="15875">
                <a:solidFill>
                  <a:srgbClr val="000000"/>
                </a:solidFill>
                <a:round/>
                <a:headEnd/>
                <a:tailEnd/>
              </a:ln>
            </p:spPr>
            <p:txBody>
              <a:bodyPr/>
              <a:lstStyle/>
              <a:p>
                <a:endParaRPr lang="en-US"/>
              </a:p>
            </p:txBody>
          </p:sp>
          <p:sp>
            <p:nvSpPr>
              <p:cNvPr id="60528" name="Line 112"/>
              <p:cNvSpPr>
                <a:spLocks noChangeShapeType="1"/>
              </p:cNvSpPr>
              <p:nvPr/>
            </p:nvSpPr>
            <p:spPr bwMode="auto">
              <a:xfrm>
                <a:off x="3831" y="2375"/>
                <a:ext cx="1" cy="1"/>
              </a:xfrm>
              <a:prstGeom prst="line">
                <a:avLst/>
              </a:prstGeom>
              <a:noFill/>
              <a:ln w="12700">
                <a:solidFill>
                  <a:srgbClr val="000000"/>
                </a:solidFill>
                <a:round/>
                <a:headEnd/>
                <a:tailEnd/>
              </a:ln>
            </p:spPr>
            <p:txBody>
              <a:bodyPr/>
              <a:lstStyle/>
              <a:p>
                <a:endParaRPr lang="en-US"/>
              </a:p>
            </p:txBody>
          </p:sp>
          <p:sp>
            <p:nvSpPr>
              <p:cNvPr id="60529" name="Line 113"/>
              <p:cNvSpPr>
                <a:spLocks noChangeShapeType="1"/>
              </p:cNvSpPr>
              <p:nvPr/>
            </p:nvSpPr>
            <p:spPr bwMode="auto">
              <a:xfrm>
                <a:off x="3845" y="2365"/>
                <a:ext cx="2" cy="1"/>
              </a:xfrm>
              <a:prstGeom prst="line">
                <a:avLst/>
              </a:prstGeom>
              <a:noFill/>
              <a:ln w="12700">
                <a:solidFill>
                  <a:srgbClr val="000000"/>
                </a:solidFill>
                <a:round/>
                <a:headEnd/>
                <a:tailEnd/>
              </a:ln>
            </p:spPr>
            <p:txBody>
              <a:bodyPr/>
              <a:lstStyle/>
              <a:p>
                <a:endParaRPr lang="en-US"/>
              </a:p>
            </p:txBody>
          </p:sp>
          <p:sp>
            <p:nvSpPr>
              <p:cNvPr id="60530" name="Line 114"/>
              <p:cNvSpPr>
                <a:spLocks noChangeShapeType="1"/>
              </p:cNvSpPr>
              <p:nvPr/>
            </p:nvSpPr>
            <p:spPr bwMode="auto">
              <a:xfrm flipV="1">
                <a:off x="3847" y="2359"/>
                <a:ext cx="11" cy="6"/>
              </a:xfrm>
              <a:prstGeom prst="line">
                <a:avLst/>
              </a:prstGeom>
              <a:noFill/>
              <a:ln w="15875">
                <a:solidFill>
                  <a:srgbClr val="000000"/>
                </a:solidFill>
                <a:round/>
                <a:headEnd/>
                <a:tailEnd/>
              </a:ln>
            </p:spPr>
            <p:txBody>
              <a:bodyPr/>
              <a:lstStyle/>
              <a:p>
                <a:endParaRPr lang="en-US"/>
              </a:p>
            </p:txBody>
          </p:sp>
          <p:sp>
            <p:nvSpPr>
              <p:cNvPr id="60531" name="Line 115"/>
              <p:cNvSpPr>
                <a:spLocks noChangeShapeType="1"/>
              </p:cNvSpPr>
              <p:nvPr/>
            </p:nvSpPr>
            <p:spPr bwMode="auto">
              <a:xfrm flipV="1">
                <a:off x="3872" y="2348"/>
                <a:ext cx="3" cy="2"/>
              </a:xfrm>
              <a:prstGeom prst="line">
                <a:avLst/>
              </a:prstGeom>
              <a:noFill/>
              <a:ln w="15875">
                <a:solidFill>
                  <a:srgbClr val="000000"/>
                </a:solidFill>
                <a:round/>
                <a:headEnd/>
                <a:tailEnd/>
              </a:ln>
            </p:spPr>
            <p:txBody>
              <a:bodyPr/>
              <a:lstStyle/>
              <a:p>
                <a:endParaRPr lang="en-US"/>
              </a:p>
            </p:txBody>
          </p:sp>
          <p:sp>
            <p:nvSpPr>
              <p:cNvPr id="60532" name="Line 116"/>
              <p:cNvSpPr>
                <a:spLocks noChangeShapeType="1"/>
              </p:cNvSpPr>
              <p:nvPr/>
            </p:nvSpPr>
            <p:spPr bwMode="auto">
              <a:xfrm flipV="1">
                <a:off x="3875" y="2344"/>
                <a:ext cx="10" cy="4"/>
              </a:xfrm>
              <a:prstGeom prst="line">
                <a:avLst/>
              </a:prstGeom>
              <a:noFill/>
              <a:ln w="15875">
                <a:solidFill>
                  <a:srgbClr val="000000"/>
                </a:solidFill>
                <a:round/>
                <a:headEnd/>
                <a:tailEnd/>
              </a:ln>
            </p:spPr>
            <p:txBody>
              <a:bodyPr/>
              <a:lstStyle/>
              <a:p>
                <a:endParaRPr lang="en-US"/>
              </a:p>
            </p:txBody>
          </p:sp>
          <p:sp>
            <p:nvSpPr>
              <p:cNvPr id="60533" name="Line 117"/>
              <p:cNvSpPr>
                <a:spLocks noChangeShapeType="1"/>
              </p:cNvSpPr>
              <p:nvPr/>
            </p:nvSpPr>
            <p:spPr bwMode="auto">
              <a:xfrm flipV="1">
                <a:off x="3898" y="2330"/>
                <a:ext cx="8" cy="6"/>
              </a:xfrm>
              <a:prstGeom prst="line">
                <a:avLst/>
              </a:prstGeom>
              <a:noFill/>
              <a:ln w="15875">
                <a:solidFill>
                  <a:srgbClr val="000000"/>
                </a:solidFill>
                <a:round/>
                <a:headEnd/>
                <a:tailEnd/>
              </a:ln>
            </p:spPr>
            <p:txBody>
              <a:bodyPr/>
              <a:lstStyle/>
              <a:p>
                <a:endParaRPr lang="en-US"/>
              </a:p>
            </p:txBody>
          </p:sp>
          <p:sp>
            <p:nvSpPr>
              <p:cNvPr id="60534" name="Line 118"/>
              <p:cNvSpPr>
                <a:spLocks noChangeShapeType="1"/>
              </p:cNvSpPr>
              <p:nvPr/>
            </p:nvSpPr>
            <p:spPr bwMode="auto">
              <a:xfrm flipV="1">
                <a:off x="3906" y="2327"/>
                <a:ext cx="6" cy="3"/>
              </a:xfrm>
              <a:prstGeom prst="line">
                <a:avLst/>
              </a:prstGeom>
              <a:noFill/>
              <a:ln w="15875">
                <a:solidFill>
                  <a:srgbClr val="000000"/>
                </a:solidFill>
                <a:round/>
                <a:headEnd/>
                <a:tailEnd/>
              </a:ln>
            </p:spPr>
            <p:txBody>
              <a:bodyPr/>
              <a:lstStyle/>
              <a:p>
                <a:endParaRPr lang="en-US"/>
              </a:p>
            </p:txBody>
          </p:sp>
          <p:sp>
            <p:nvSpPr>
              <p:cNvPr id="60535" name="Line 119"/>
              <p:cNvSpPr>
                <a:spLocks noChangeShapeType="1"/>
              </p:cNvSpPr>
              <p:nvPr/>
            </p:nvSpPr>
            <p:spPr bwMode="auto">
              <a:xfrm flipV="1">
                <a:off x="3925" y="2317"/>
                <a:ext cx="10" cy="4"/>
              </a:xfrm>
              <a:prstGeom prst="line">
                <a:avLst/>
              </a:prstGeom>
              <a:noFill/>
              <a:ln w="15875">
                <a:solidFill>
                  <a:srgbClr val="000000"/>
                </a:solidFill>
                <a:round/>
                <a:headEnd/>
                <a:tailEnd/>
              </a:ln>
            </p:spPr>
            <p:txBody>
              <a:bodyPr/>
              <a:lstStyle/>
              <a:p>
                <a:endParaRPr lang="en-US"/>
              </a:p>
            </p:txBody>
          </p:sp>
          <p:sp>
            <p:nvSpPr>
              <p:cNvPr id="60536" name="Line 120"/>
              <p:cNvSpPr>
                <a:spLocks noChangeShapeType="1"/>
              </p:cNvSpPr>
              <p:nvPr/>
            </p:nvSpPr>
            <p:spPr bwMode="auto">
              <a:xfrm flipV="1">
                <a:off x="3935" y="2315"/>
                <a:ext cx="4" cy="2"/>
              </a:xfrm>
              <a:prstGeom prst="line">
                <a:avLst/>
              </a:prstGeom>
              <a:noFill/>
              <a:ln w="15875">
                <a:solidFill>
                  <a:srgbClr val="000000"/>
                </a:solidFill>
                <a:round/>
                <a:headEnd/>
                <a:tailEnd/>
              </a:ln>
            </p:spPr>
            <p:txBody>
              <a:bodyPr/>
              <a:lstStyle/>
              <a:p>
                <a:endParaRPr lang="en-US"/>
              </a:p>
            </p:txBody>
          </p:sp>
          <p:sp>
            <p:nvSpPr>
              <p:cNvPr id="60537" name="Line 121"/>
              <p:cNvSpPr>
                <a:spLocks noChangeShapeType="1"/>
              </p:cNvSpPr>
              <p:nvPr/>
            </p:nvSpPr>
            <p:spPr bwMode="auto">
              <a:xfrm flipV="1">
                <a:off x="3954" y="2304"/>
                <a:ext cx="12" cy="3"/>
              </a:xfrm>
              <a:prstGeom prst="line">
                <a:avLst/>
              </a:prstGeom>
              <a:noFill/>
              <a:ln w="15875">
                <a:solidFill>
                  <a:srgbClr val="000000"/>
                </a:solidFill>
                <a:round/>
                <a:headEnd/>
                <a:tailEnd/>
              </a:ln>
            </p:spPr>
            <p:txBody>
              <a:bodyPr/>
              <a:lstStyle/>
              <a:p>
                <a:endParaRPr lang="en-US"/>
              </a:p>
            </p:txBody>
          </p:sp>
          <p:sp>
            <p:nvSpPr>
              <p:cNvPr id="60538" name="Line 122"/>
              <p:cNvSpPr>
                <a:spLocks noChangeShapeType="1"/>
              </p:cNvSpPr>
              <p:nvPr/>
            </p:nvSpPr>
            <p:spPr bwMode="auto">
              <a:xfrm flipV="1">
                <a:off x="3966" y="2302"/>
                <a:ext cx="2" cy="2"/>
              </a:xfrm>
              <a:prstGeom prst="line">
                <a:avLst/>
              </a:prstGeom>
              <a:noFill/>
              <a:ln w="15875">
                <a:solidFill>
                  <a:srgbClr val="000000"/>
                </a:solidFill>
                <a:round/>
                <a:headEnd/>
                <a:tailEnd/>
              </a:ln>
            </p:spPr>
            <p:txBody>
              <a:bodyPr/>
              <a:lstStyle/>
              <a:p>
                <a:endParaRPr lang="en-US"/>
              </a:p>
            </p:txBody>
          </p:sp>
          <p:sp>
            <p:nvSpPr>
              <p:cNvPr id="60539" name="Line 123"/>
              <p:cNvSpPr>
                <a:spLocks noChangeShapeType="1"/>
              </p:cNvSpPr>
              <p:nvPr/>
            </p:nvSpPr>
            <p:spPr bwMode="auto">
              <a:xfrm flipV="1">
                <a:off x="3981" y="2288"/>
                <a:ext cx="11" cy="6"/>
              </a:xfrm>
              <a:prstGeom prst="line">
                <a:avLst/>
              </a:prstGeom>
              <a:noFill/>
              <a:ln w="15875">
                <a:solidFill>
                  <a:srgbClr val="000000"/>
                </a:solidFill>
                <a:round/>
                <a:headEnd/>
                <a:tailEnd/>
              </a:ln>
            </p:spPr>
            <p:txBody>
              <a:bodyPr/>
              <a:lstStyle/>
              <a:p>
                <a:endParaRPr lang="en-US"/>
              </a:p>
            </p:txBody>
          </p:sp>
          <p:sp>
            <p:nvSpPr>
              <p:cNvPr id="60540" name="Line 124"/>
              <p:cNvSpPr>
                <a:spLocks noChangeShapeType="1"/>
              </p:cNvSpPr>
              <p:nvPr/>
            </p:nvSpPr>
            <p:spPr bwMode="auto">
              <a:xfrm>
                <a:off x="3992" y="2288"/>
                <a:ext cx="2" cy="1"/>
              </a:xfrm>
              <a:prstGeom prst="line">
                <a:avLst/>
              </a:prstGeom>
              <a:noFill/>
              <a:ln w="12700">
                <a:solidFill>
                  <a:srgbClr val="000000"/>
                </a:solidFill>
                <a:round/>
                <a:headEnd/>
                <a:tailEnd/>
              </a:ln>
            </p:spPr>
            <p:txBody>
              <a:bodyPr/>
              <a:lstStyle/>
              <a:p>
                <a:endParaRPr lang="en-US"/>
              </a:p>
            </p:txBody>
          </p:sp>
          <p:sp>
            <p:nvSpPr>
              <p:cNvPr id="60541" name="Line 125"/>
              <p:cNvSpPr>
                <a:spLocks noChangeShapeType="1"/>
              </p:cNvSpPr>
              <p:nvPr/>
            </p:nvSpPr>
            <p:spPr bwMode="auto">
              <a:xfrm>
                <a:off x="4008" y="2283"/>
                <a:ext cx="2" cy="1"/>
              </a:xfrm>
              <a:prstGeom prst="line">
                <a:avLst/>
              </a:prstGeom>
              <a:noFill/>
              <a:ln w="12700">
                <a:solidFill>
                  <a:srgbClr val="000000"/>
                </a:solidFill>
                <a:round/>
                <a:headEnd/>
                <a:tailEnd/>
              </a:ln>
            </p:spPr>
            <p:txBody>
              <a:bodyPr/>
              <a:lstStyle/>
              <a:p>
                <a:endParaRPr lang="en-US"/>
              </a:p>
            </p:txBody>
          </p:sp>
          <p:sp>
            <p:nvSpPr>
              <p:cNvPr id="60542" name="Line 126"/>
              <p:cNvSpPr>
                <a:spLocks noChangeShapeType="1"/>
              </p:cNvSpPr>
              <p:nvPr/>
            </p:nvSpPr>
            <p:spPr bwMode="auto">
              <a:xfrm flipV="1">
                <a:off x="4010" y="2277"/>
                <a:ext cx="11" cy="6"/>
              </a:xfrm>
              <a:prstGeom prst="line">
                <a:avLst/>
              </a:prstGeom>
              <a:noFill/>
              <a:ln w="15875">
                <a:solidFill>
                  <a:srgbClr val="000000"/>
                </a:solidFill>
                <a:round/>
                <a:headEnd/>
                <a:tailEnd/>
              </a:ln>
            </p:spPr>
            <p:txBody>
              <a:bodyPr/>
              <a:lstStyle/>
              <a:p>
                <a:endParaRPr lang="en-US"/>
              </a:p>
            </p:txBody>
          </p:sp>
          <p:sp>
            <p:nvSpPr>
              <p:cNvPr id="60543" name="Line 127"/>
              <p:cNvSpPr>
                <a:spLocks noChangeShapeType="1"/>
              </p:cNvSpPr>
              <p:nvPr/>
            </p:nvSpPr>
            <p:spPr bwMode="auto">
              <a:xfrm>
                <a:off x="4021" y="2277"/>
                <a:ext cx="2" cy="1"/>
              </a:xfrm>
              <a:prstGeom prst="line">
                <a:avLst/>
              </a:prstGeom>
              <a:noFill/>
              <a:ln w="12700">
                <a:solidFill>
                  <a:srgbClr val="000000"/>
                </a:solidFill>
                <a:round/>
                <a:headEnd/>
                <a:tailEnd/>
              </a:ln>
            </p:spPr>
            <p:txBody>
              <a:bodyPr/>
              <a:lstStyle/>
              <a:p>
                <a:endParaRPr lang="en-US"/>
              </a:p>
            </p:txBody>
          </p:sp>
          <p:sp>
            <p:nvSpPr>
              <p:cNvPr id="60544" name="Line 128"/>
              <p:cNvSpPr>
                <a:spLocks noChangeShapeType="1"/>
              </p:cNvSpPr>
              <p:nvPr/>
            </p:nvSpPr>
            <p:spPr bwMode="auto">
              <a:xfrm flipV="1">
                <a:off x="4037" y="2265"/>
                <a:ext cx="15" cy="6"/>
              </a:xfrm>
              <a:prstGeom prst="line">
                <a:avLst/>
              </a:prstGeom>
              <a:noFill/>
              <a:ln w="15875">
                <a:solidFill>
                  <a:srgbClr val="000000"/>
                </a:solidFill>
                <a:round/>
                <a:headEnd/>
                <a:tailEnd/>
              </a:ln>
            </p:spPr>
            <p:txBody>
              <a:bodyPr/>
              <a:lstStyle/>
              <a:p>
                <a:endParaRPr lang="en-US"/>
              </a:p>
            </p:txBody>
          </p:sp>
          <p:sp>
            <p:nvSpPr>
              <p:cNvPr id="60545" name="Line 129"/>
              <p:cNvSpPr>
                <a:spLocks noChangeShapeType="1"/>
              </p:cNvSpPr>
              <p:nvPr/>
            </p:nvSpPr>
            <p:spPr bwMode="auto">
              <a:xfrm>
                <a:off x="4065" y="2261"/>
                <a:ext cx="2" cy="1"/>
              </a:xfrm>
              <a:prstGeom prst="line">
                <a:avLst/>
              </a:prstGeom>
              <a:noFill/>
              <a:ln w="12700">
                <a:solidFill>
                  <a:srgbClr val="000000"/>
                </a:solidFill>
                <a:round/>
                <a:headEnd/>
                <a:tailEnd/>
              </a:ln>
            </p:spPr>
            <p:txBody>
              <a:bodyPr/>
              <a:lstStyle/>
              <a:p>
                <a:endParaRPr lang="en-US"/>
              </a:p>
            </p:txBody>
          </p:sp>
          <p:sp>
            <p:nvSpPr>
              <p:cNvPr id="60546" name="Line 130"/>
              <p:cNvSpPr>
                <a:spLocks noChangeShapeType="1"/>
              </p:cNvSpPr>
              <p:nvPr/>
            </p:nvSpPr>
            <p:spPr bwMode="auto">
              <a:xfrm flipV="1">
                <a:off x="4067" y="2256"/>
                <a:ext cx="14" cy="5"/>
              </a:xfrm>
              <a:prstGeom prst="line">
                <a:avLst/>
              </a:prstGeom>
              <a:noFill/>
              <a:ln w="15875">
                <a:solidFill>
                  <a:srgbClr val="000000"/>
                </a:solidFill>
                <a:round/>
                <a:headEnd/>
                <a:tailEnd/>
              </a:ln>
            </p:spPr>
            <p:txBody>
              <a:bodyPr/>
              <a:lstStyle/>
              <a:p>
                <a:endParaRPr lang="en-US"/>
              </a:p>
            </p:txBody>
          </p:sp>
          <p:sp>
            <p:nvSpPr>
              <p:cNvPr id="60547" name="Line 131"/>
              <p:cNvSpPr>
                <a:spLocks noChangeShapeType="1"/>
              </p:cNvSpPr>
              <p:nvPr/>
            </p:nvSpPr>
            <p:spPr bwMode="auto">
              <a:xfrm>
                <a:off x="4096" y="2252"/>
                <a:ext cx="2" cy="1"/>
              </a:xfrm>
              <a:prstGeom prst="line">
                <a:avLst/>
              </a:prstGeom>
              <a:noFill/>
              <a:ln w="12700">
                <a:solidFill>
                  <a:srgbClr val="000000"/>
                </a:solidFill>
                <a:round/>
                <a:headEnd/>
                <a:tailEnd/>
              </a:ln>
            </p:spPr>
            <p:txBody>
              <a:bodyPr/>
              <a:lstStyle/>
              <a:p>
                <a:endParaRPr lang="en-US"/>
              </a:p>
            </p:txBody>
          </p:sp>
          <p:sp>
            <p:nvSpPr>
              <p:cNvPr id="60548" name="Line 132"/>
              <p:cNvSpPr>
                <a:spLocks noChangeShapeType="1"/>
              </p:cNvSpPr>
              <p:nvPr/>
            </p:nvSpPr>
            <p:spPr bwMode="auto">
              <a:xfrm flipV="1">
                <a:off x="4098" y="2246"/>
                <a:ext cx="11" cy="6"/>
              </a:xfrm>
              <a:prstGeom prst="line">
                <a:avLst/>
              </a:prstGeom>
              <a:noFill/>
              <a:ln w="15875">
                <a:solidFill>
                  <a:srgbClr val="000000"/>
                </a:solidFill>
                <a:round/>
                <a:headEnd/>
                <a:tailEnd/>
              </a:ln>
            </p:spPr>
            <p:txBody>
              <a:bodyPr/>
              <a:lstStyle/>
              <a:p>
                <a:endParaRPr lang="en-US"/>
              </a:p>
            </p:txBody>
          </p:sp>
          <p:sp>
            <p:nvSpPr>
              <p:cNvPr id="60549" name="Line 133"/>
              <p:cNvSpPr>
                <a:spLocks noChangeShapeType="1"/>
              </p:cNvSpPr>
              <p:nvPr/>
            </p:nvSpPr>
            <p:spPr bwMode="auto">
              <a:xfrm>
                <a:off x="4123" y="2240"/>
                <a:ext cx="2" cy="1"/>
              </a:xfrm>
              <a:prstGeom prst="line">
                <a:avLst/>
              </a:prstGeom>
              <a:noFill/>
              <a:ln w="12700">
                <a:solidFill>
                  <a:srgbClr val="000000"/>
                </a:solidFill>
                <a:round/>
                <a:headEnd/>
                <a:tailEnd/>
              </a:ln>
            </p:spPr>
            <p:txBody>
              <a:bodyPr/>
              <a:lstStyle/>
              <a:p>
                <a:endParaRPr lang="en-US"/>
              </a:p>
            </p:txBody>
          </p:sp>
          <p:sp>
            <p:nvSpPr>
              <p:cNvPr id="60550" name="Line 134"/>
              <p:cNvSpPr>
                <a:spLocks noChangeShapeType="1"/>
              </p:cNvSpPr>
              <p:nvPr/>
            </p:nvSpPr>
            <p:spPr bwMode="auto">
              <a:xfrm flipV="1">
                <a:off x="4125" y="2236"/>
                <a:ext cx="13" cy="4"/>
              </a:xfrm>
              <a:prstGeom prst="line">
                <a:avLst/>
              </a:prstGeom>
              <a:noFill/>
              <a:ln w="12700">
                <a:solidFill>
                  <a:srgbClr val="000000"/>
                </a:solidFill>
                <a:round/>
                <a:headEnd/>
                <a:tailEnd/>
              </a:ln>
            </p:spPr>
            <p:txBody>
              <a:bodyPr/>
              <a:lstStyle/>
              <a:p>
                <a:endParaRPr lang="en-US"/>
              </a:p>
            </p:txBody>
          </p:sp>
          <p:sp>
            <p:nvSpPr>
              <p:cNvPr id="60551" name="Line 135"/>
              <p:cNvSpPr>
                <a:spLocks noChangeShapeType="1"/>
              </p:cNvSpPr>
              <p:nvPr/>
            </p:nvSpPr>
            <p:spPr bwMode="auto">
              <a:xfrm>
                <a:off x="4154" y="2233"/>
                <a:ext cx="1" cy="1"/>
              </a:xfrm>
              <a:prstGeom prst="line">
                <a:avLst/>
              </a:prstGeom>
              <a:noFill/>
              <a:ln w="12700">
                <a:solidFill>
                  <a:srgbClr val="000000"/>
                </a:solidFill>
                <a:round/>
                <a:headEnd/>
                <a:tailEnd/>
              </a:ln>
            </p:spPr>
            <p:txBody>
              <a:bodyPr/>
              <a:lstStyle/>
              <a:p>
                <a:endParaRPr lang="en-US"/>
              </a:p>
            </p:txBody>
          </p:sp>
          <p:sp>
            <p:nvSpPr>
              <p:cNvPr id="60552" name="Line 136"/>
              <p:cNvSpPr>
                <a:spLocks noChangeShapeType="1"/>
              </p:cNvSpPr>
              <p:nvPr/>
            </p:nvSpPr>
            <p:spPr bwMode="auto">
              <a:xfrm flipV="1">
                <a:off x="4154" y="2227"/>
                <a:ext cx="13" cy="6"/>
              </a:xfrm>
              <a:prstGeom prst="line">
                <a:avLst/>
              </a:prstGeom>
              <a:noFill/>
              <a:ln w="15875">
                <a:solidFill>
                  <a:srgbClr val="000000"/>
                </a:solidFill>
                <a:round/>
                <a:headEnd/>
                <a:tailEnd/>
              </a:ln>
            </p:spPr>
            <p:txBody>
              <a:bodyPr/>
              <a:lstStyle/>
              <a:p>
                <a:endParaRPr lang="en-US"/>
              </a:p>
            </p:txBody>
          </p:sp>
          <p:sp>
            <p:nvSpPr>
              <p:cNvPr id="60553" name="Line 137"/>
              <p:cNvSpPr>
                <a:spLocks noChangeShapeType="1"/>
              </p:cNvSpPr>
              <p:nvPr/>
            </p:nvSpPr>
            <p:spPr bwMode="auto">
              <a:xfrm>
                <a:off x="4182" y="2223"/>
                <a:ext cx="4" cy="1"/>
              </a:xfrm>
              <a:prstGeom prst="line">
                <a:avLst/>
              </a:prstGeom>
              <a:noFill/>
              <a:ln w="12700">
                <a:solidFill>
                  <a:srgbClr val="000000"/>
                </a:solidFill>
                <a:round/>
                <a:headEnd/>
                <a:tailEnd/>
              </a:ln>
            </p:spPr>
            <p:txBody>
              <a:bodyPr/>
              <a:lstStyle/>
              <a:p>
                <a:endParaRPr lang="en-US"/>
              </a:p>
            </p:txBody>
          </p:sp>
          <p:sp>
            <p:nvSpPr>
              <p:cNvPr id="60554" name="Line 138"/>
              <p:cNvSpPr>
                <a:spLocks noChangeShapeType="1"/>
              </p:cNvSpPr>
              <p:nvPr/>
            </p:nvSpPr>
            <p:spPr bwMode="auto">
              <a:xfrm flipV="1">
                <a:off x="4186" y="2219"/>
                <a:ext cx="12" cy="4"/>
              </a:xfrm>
              <a:prstGeom prst="line">
                <a:avLst/>
              </a:prstGeom>
              <a:noFill/>
              <a:ln w="15875">
                <a:solidFill>
                  <a:srgbClr val="000000"/>
                </a:solidFill>
                <a:round/>
                <a:headEnd/>
                <a:tailEnd/>
              </a:ln>
            </p:spPr>
            <p:txBody>
              <a:bodyPr/>
              <a:lstStyle/>
              <a:p>
                <a:endParaRPr lang="en-US"/>
              </a:p>
            </p:txBody>
          </p:sp>
          <p:sp>
            <p:nvSpPr>
              <p:cNvPr id="60555" name="Line 139"/>
              <p:cNvSpPr>
                <a:spLocks noChangeShapeType="1"/>
              </p:cNvSpPr>
              <p:nvPr/>
            </p:nvSpPr>
            <p:spPr bwMode="auto">
              <a:xfrm>
                <a:off x="4213" y="2217"/>
                <a:ext cx="1" cy="1"/>
              </a:xfrm>
              <a:prstGeom prst="line">
                <a:avLst/>
              </a:prstGeom>
              <a:noFill/>
              <a:ln w="12700">
                <a:solidFill>
                  <a:srgbClr val="000000"/>
                </a:solidFill>
                <a:round/>
                <a:headEnd/>
                <a:tailEnd/>
              </a:ln>
            </p:spPr>
            <p:txBody>
              <a:bodyPr/>
              <a:lstStyle/>
              <a:p>
                <a:endParaRPr lang="en-US"/>
              </a:p>
            </p:txBody>
          </p:sp>
          <p:sp>
            <p:nvSpPr>
              <p:cNvPr id="60556" name="Line 140"/>
              <p:cNvSpPr>
                <a:spLocks noChangeShapeType="1"/>
              </p:cNvSpPr>
              <p:nvPr/>
            </p:nvSpPr>
            <p:spPr bwMode="auto">
              <a:xfrm flipV="1">
                <a:off x="4213" y="2213"/>
                <a:ext cx="14" cy="4"/>
              </a:xfrm>
              <a:prstGeom prst="line">
                <a:avLst/>
              </a:prstGeom>
              <a:noFill/>
              <a:ln w="12700">
                <a:solidFill>
                  <a:srgbClr val="000000"/>
                </a:solidFill>
                <a:round/>
                <a:headEnd/>
                <a:tailEnd/>
              </a:ln>
            </p:spPr>
            <p:txBody>
              <a:bodyPr/>
              <a:lstStyle/>
              <a:p>
                <a:endParaRPr lang="en-US"/>
              </a:p>
            </p:txBody>
          </p:sp>
          <p:sp>
            <p:nvSpPr>
              <p:cNvPr id="60557" name="Line 141"/>
              <p:cNvSpPr>
                <a:spLocks noChangeShapeType="1"/>
              </p:cNvSpPr>
              <p:nvPr/>
            </p:nvSpPr>
            <p:spPr bwMode="auto">
              <a:xfrm flipV="1">
                <a:off x="4242" y="2206"/>
                <a:ext cx="15" cy="4"/>
              </a:xfrm>
              <a:prstGeom prst="line">
                <a:avLst/>
              </a:prstGeom>
              <a:noFill/>
              <a:ln w="12700">
                <a:solidFill>
                  <a:srgbClr val="000000"/>
                </a:solidFill>
                <a:round/>
                <a:headEnd/>
                <a:tailEnd/>
              </a:ln>
            </p:spPr>
            <p:txBody>
              <a:bodyPr/>
              <a:lstStyle/>
              <a:p>
                <a:endParaRPr lang="en-US"/>
              </a:p>
            </p:txBody>
          </p:sp>
          <p:sp>
            <p:nvSpPr>
              <p:cNvPr id="60558" name="Line 142"/>
              <p:cNvSpPr>
                <a:spLocks noChangeShapeType="1"/>
              </p:cNvSpPr>
              <p:nvPr/>
            </p:nvSpPr>
            <p:spPr bwMode="auto">
              <a:xfrm>
                <a:off x="4273" y="2204"/>
                <a:ext cx="1" cy="1"/>
              </a:xfrm>
              <a:prstGeom prst="line">
                <a:avLst/>
              </a:prstGeom>
              <a:noFill/>
              <a:ln w="12700">
                <a:solidFill>
                  <a:srgbClr val="000000"/>
                </a:solidFill>
                <a:round/>
                <a:headEnd/>
                <a:tailEnd/>
              </a:ln>
            </p:spPr>
            <p:txBody>
              <a:bodyPr/>
              <a:lstStyle/>
              <a:p>
                <a:endParaRPr lang="en-US"/>
              </a:p>
            </p:txBody>
          </p:sp>
          <p:sp>
            <p:nvSpPr>
              <p:cNvPr id="60559" name="Line 143"/>
              <p:cNvSpPr>
                <a:spLocks noChangeShapeType="1"/>
              </p:cNvSpPr>
              <p:nvPr/>
            </p:nvSpPr>
            <p:spPr bwMode="auto">
              <a:xfrm flipV="1">
                <a:off x="4273" y="2200"/>
                <a:ext cx="15" cy="4"/>
              </a:xfrm>
              <a:prstGeom prst="line">
                <a:avLst/>
              </a:prstGeom>
              <a:noFill/>
              <a:ln w="12700">
                <a:solidFill>
                  <a:srgbClr val="000000"/>
                </a:solidFill>
                <a:round/>
                <a:headEnd/>
                <a:tailEnd/>
              </a:ln>
            </p:spPr>
            <p:txBody>
              <a:bodyPr/>
              <a:lstStyle/>
              <a:p>
                <a:endParaRPr lang="en-US"/>
              </a:p>
            </p:txBody>
          </p:sp>
          <p:sp>
            <p:nvSpPr>
              <p:cNvPr id="60560" name="Line 144"/>
              <p:cNvSpPr>
                <a:spLocks noChangeShapeType="1"/>
              </p:cNvSpPr>
              <p:nvPr/>
            </p:nvSpPr>
            <p:spPr bwMode="auto">
              <a:xfrm flipV="1">
                <a:off x="4301" y="2192"/>
                <a:ext cx="16" cy="4"/>
              </a:xfrm>
              <a:prstGeom prst="line">
                <a:avLst/>
              </a:prstGeom>
              <a:noFill/>
              <a:ln w="12700">
                <a:solidFill>
                  <a:srgbClr val="000000"/>
                </a:solidFill>
                <a:round/>
                <a:headEnd/>
                <a:tailEnd/>
              </a:ln>
            </p:spPr>
            <p:txBody>
              <a:bodyPr/>
              <a:lstStyle/>
              <a:p>
                <a:endParaRPr lang="en-US"/>
              </a:p>
            </p:txBody>
          </p:sp>
          <p:sp>
            <p:nvSpPr>
              <p:cNvPr id="60561" name="Line 145"/>
              <p:cNvSpPr>
                <a:spLocks noChangeShapeType="1"/>
              </p:cNvSpPr>
              <p:nvPr/>
            </p:nvSpPr>
            <p:spPr bwMode="auto">
              <a:xfrm>
                <a:off x="4317" y="2192"/>
                <a:ext cx="1" cy="1"/>
              </a:xfrm>
              <a:prstGeom prst="line">
                <a:avLst/>
              </a:prstGeom>
              <a:noFill/>
              <a:ln w="12700">
                <a:solidFill>
                  <a:srgbClr val="000000"/>
                </a:solidFill>
                <a:round/>
                <a:headEnd/>
                <a:tailEnd/>
              </a:ln>
            </p:spPr>
            <p:txBody>
              <a:bodyPr/>
              <a:lstStyle/>
              <a:p>
                <a:endParaRPr lang="en-US"/>
              </a:p>
            </p:txBody>
          </p:sp>
          <p:sp>
            <p:nvSpPr>
              <p:cNvPr id="60562" name="Line 146"/>
              <p:cNvSpPr>
                <a:spLocks noChangeShapeType="1"/>
              </p:cNvSpPr>
              <p:nvPr/>
            </p:nvSpPr>
            <p:spPr bwMode="auto">
              <a:xfrm>
                <a:off x="4332" y="2190"/>
                <a:ext cx="1" cy="1"/>
              </a:xfrm>
              <a:prstGeom prst="line">
                <a:avLst/>
              </a:prstGeom>
              <a:noFill/>
              <a:ln w="12700">
                <a:solidFill>
                  <a:srgbClr val="000000"/>
                </a:solidFill>
                <a:round/>
                <a:headEnd/>
                <a:tailEnd/>
              </a:ln>
            </p:spPr>
            <p:txBody>
              <a:bodyPr/>
              <a:lstStyle/>
              <a:p>
                <a:endParaRPr lang="en-US"/>
              </a:p>
            </p:txBody>
          </p:sp>
          <p:sp>
            <p:nvSpPr>
              <p:cNvPr id="60563" name="Line 147"/>
              <p:cNvSpPr>
                <a:spLocks noChangeShapeType="1"/>
              </p:cNvSpPr>
              <p:nvPr/>
            </p:nvSpPr>
            <p:spPr bwMode="auto">
              <a:xfrm flipV="1">
                <a:off x="4332" y="2187"/>
                <a:ext cx="13" cy="3"/>
              </a:xfrm>
              <a:prstGeom prst="line">
                <a:avLst/>
              </a:prstGeom>
              <a:noFill/>
              <a:ln w="12700">
                <a:solidFill>
                  <a:srgbClr val="000000"/>
                </a:solidFill>
                <a:round/>
                <a:headEnd/>
                <a:tailEnd/>
              </a:ln>
            </p:spPr>
            <p:txBody>
              <a:bodyPr/>
              <a:lstStyle/>
              <a:p>
                <a:endParaRPr lang="en-US"/>
              </a:p>
            </p:txBody>
          </p:sp>
          <p:sp>
            <p:nvSpPr>
              <p:cNvPr id="60564" name="Line 148"/>
              <p:cNvSpPr>
                <a:spLocks noChangeShapeType="1"/>
              </p:cNvSpPr>
              <p:nvPr/>
            </p:nvSpPr>
            <p:spPr bwMode="auto">
              <a:xfrm>
                <a:off x="4345" y="2187"/>
                <a:ext cx="2" cy="1"/>
              </a:xfrm>
              <a:prstGeom prst="line">
                <a:avLst/>
              </a:prstGeom>
              <a:noFill/>
              <a:ln w="12700">
                <a:solidFill>
                  <a:srgbClr val="000000"/>
                </a:solidFill>
                <a:round/>
                <a:headEnd/>
                <a:tailEnd/>
              </a:ln>
            </p:spPr>
            <p:txBody>
              <a:bodyPr/>
              <a:lstStyle/>
              <a:p>
                <a:endParaRPr lang="en-US"/>
              </a:p>
            </p:txBody>
          </p:sp>
          <p:sp>
            <p:nvSpPr>
              <p:cNvPr id="60565" name="Line 149"/>
              <p:cNvSpPr>
                <a:spLocks noChangeShapeType="1"/>
              </p:cNvSpPr>
              <p:nvPr/>
            </p:nvSpPr>
            <p:spPr bwMode="auto">
              <a:xfrm flipV="1">
                <a:off x="4363" y="2181"/>
                <a:ext cx="13" cy="4"/>
              </a:xfrm>
              <a:prstGeom prst="line">
                <a:avLst/>
              </a:prstGeom>
              <a:noFill/>
              <a:ln w="12700">
                <a:solidFill>
                  <a:srgbClr val="000000"/>
                </a:solidFill>
                <a:round/>
                <a:headEnd/>
                <a:tailEnd/>
              </a:ln>
            </p:spPr>
            <p:txBody>
              <a:bodyPr/>
              <a:lstStyle/>
              <a:p>
                <a:endParaRPr lang="en-US"/>
              </a:p>
            </p:txBody>
          </p:sp>
          <p:sp>
            <p:nvSpPr>
              <p:cNvPr id="60566" name="Line 150"/>
              <p:cNvSpPr>
                <a:spLocks noChangeShapeType="1"/>
              </p:cNvSpPr>
              <p:nvPr/>
            </p:nvSpPr>
            <p:spPr bwMode="auto">
              <a:xfrm>
                <a:off x="4376" y="2181"/>
                <a:ext cx="1" cy="1"/>
              </a:xfrm>
              <a:prstGeom prst="line">
                <a:avLst/>
              </a:prstGeom>
              <a:noFill/>
              <a:ln w="12700">
                <a:solidFill>
                  <a:srgbClr val="000000"/>
                </a:solidFill>
                <a:round/>
                <a:headEnd/>
                <a:tailEnd/>
              </a:ln>
            </p:spPr>
            <p:txBody>
              <a:bodyPr/>
              <a:lstStyle/>
              <a:p>
                <a:endParaRPr lang="en-US"/>
              </a:p>
            </p:txBody>
          </p:sp>
          <p:sp>
            <p:nvSpPr>
              <p:cNvPr id="60567" name="Line 151"/>
              <p:cNvSpPr>
                <a:spLocks noChangeShapeType="1"/>
              </p:cNvSpPr>
              <p:nvPr/>
            </p:nvSpPr>
            <p:spPr bwMode="auto">
              <a:xfrm flipV="1">
                <a:off x="4392" y="2177"/>
                <a:ext cx="13" cy="2"/>
              </a:xfrm>
              <a:prstGeom prst="line">
                <a:avLst/>
              </a:prstGeom>
              <a:noFill/>
              <a:ln w="12700">
                <a:solidFill>
                  <a:srgbClr val="000000"/>
                </a:solidFill>
                <a:round/>
                <a:headEnd/>
                <a:tailEnd/>
              </a:ln>
            </p:spPr>
            <p:txBody>
              <a:bodyPr/>
              <a:lstStyle/>
              <a:p>
                <a:endParaRPr lang="en-US"/>
              </a:p>
            </p:txBody>
          </p:sp>
          <p:sp>
            <p:nvSpPr>
              <p:cNvPr id="60568" name="Line 152"/>
              <p:cNvSpPr>
                <a:spLocks noChangeShapeType="1"/>
              </p:cNvSpPr>
              <p:nvPr/>
            </p:nvSpPr>
            <p:spPr bwMode="auto">
              <a:xfrm>
                <a:off x="4405" y="2177"/>
                <a:ext cx="2" cy="1"/>
              </a:xfrm>
              <a:prstGeom prst="line">
                <a:avLst/>
              </a:prstGeom>
              <a:noFill/>
              <a:ln w="12700">
                <a:solidFill>
                  <a:srgbClr val="000000"/>
                </a:solidFill>
                <a:round/>
                <a:headEnd/>
                <a:tailEnd/>
              </a:ln>
            </p:spPr>
            <p:txBody>
              <a:bodyPr/>
              <a:lstStyle/>
              <a:p>
                <a:endParaRPr lang="en-US"/>
              </a:p>
            </p:txBody>
          </p:sp>
          <p:sp>
            <p:nvSpPr>
              <p:cNvPr id="60569" name="Line 153"/>
              <p:cNvSpPr>
                <a:spLocks noChangeShapeType="1"/>
              </p:cNvSpPr>
              <p:nvPr/>
            </p:nvSpPr>
            <p:spPr bwMode="auto">
              <a:xfrm>
                <a:off x="4422" y="2173"/>
                <a:ext cx="12" cy="1"/>
              </a:xfrm>
              <a:prstGeom prst="line">
                <a:avLst/>
              </a:prstGeom>
              <a:noFill/>
              <a:ln w="12700">
                <a:solidFill>
                  <a:srgbClr val="000000"/>
                </a:solidFill>
                <a:round/>
                <a:headEnd/>
                <a:tailEnd/>
              </a:ln>
            </p:spPr>
            <p:txBody>
              <a:bodyPr/>
              <a:lstStyle/>
              <a:p>
                <a:endParaRPr lang="en-US"/>
              </a:p>
            </p:txBody>
          </p:sp>
          <p:sp>
            <p:nvSpPr>
              <p:cNvPr id="60570" name="Line 154"/>
              <p:cNvSpPr>
                <a:spLocks noChangeShapeType="1"/>
              </p:cNvSpPr>
              <p:nvPr/>
            </p:nvSpPr>
            <p:spPr bwMode="auto">
              <a:xfrm flipV="1">
                <a:off x="4434" y="2169"/>
                <a:ext cx="15" cy="4"/>
              </a:xfrm>
              <a:prstGeom prst="line">
                <a:avLst/>
              </a:prstGeom>
              <a:noFill/>
              <a:ln w="12700">
                <a:solidFill>
                  <a:srgbClr val="000000"/>
                </a:solidFill>
                <a:round/>
                <a:headEnd/>
                <a:tailEnd/>
              </a:ln>
            </p:spPr>
            <p:txBody>
              <a:bodyPr/>
              <a:lstStyle/>
              <a:p>
                <a:endParaRPr lang="en-US"/>
              </a:p>
            </p:txBody>
          </p:sp>
          <p:sp>
            <p:nvSpPr>
              <p:cNvPr id="60571" name="Line 155"/>
              <p:cNvSpPr>
                <a:spLocks noChangeShapeType="1"/>
              </p:cNvSpPr>
              <p:nvPr/>
            </p:nvSpPr>
            <p:spPr bwMode="auto">
              <a:xfrm>
                <a:off x="4464" y="2167"/>
                <a:ext cx="1" cy="1"/>
              </a:xfrm>
              <a:prstGeom prst="line">
                <a:avLst/>
              </a:prstGeom>
              <a:noFill/>
              <a:ln w="12700">
                <a:solidFill>
                  <a:srgbClr val="000000"/>
                </a:solidFill>
                <a:round/>
                <a:headEnd/>
                <a:tailEnd/>
              </a:ln>
            </p:spPr>
            <p:txBody>
              <a:bodyPr/>
              <a:lstStyle/>
              <a:p>
                <a:endParaRPr lang="en-US"/>
              </a:p>
            </p:txBody>
          </p:sp>
          <p:sp>
            <p:nvSpPr>
              <p:cNvPr id="60572" name="Line 156"/>
              <p:cNvSpPr>
                <a:spLocks noChangeShapeType="1"/>
              </p:cNvSpPr>
              <p:nvPr/>
            </p:nvSpPr>
            <p:spPr bwMode="auto">
              <a:xfrm flipV="1">
                <a:off x="4464" y="2165"/>
                <a:ext cx="14" cy="2"/>
              </a:xfrm>
              <a:prstGeom prst="line">
                <a:avLst/>
              </a:prstGeom>
              <a:noFill/>
              <a:ln w="12700">
                <a:solidFill>
                  <a:srgbClr val="000000"/>
                </a:solidFill>
                <a:round/>
                <a:headEnd/>
                <a:tailEnd/>
              </a:ln>
            </p:spPr>
            <p:txBody>
              <a:bodyPr/>
              <a:lstStyle/>
              <a:p>
                <a:endParaRPr lang="en-US"/>
              </a:p>
            </p:txBody>
          </p:sp>
          <p:sp>
            <p:nvSpPr>
              <p:cNvPr id="60573" name="Line 157"/>
              <p:cNvSpPr>
                <a:spLocks noChangeShapeType="1"/>
              </p:cNvSpPr>
              <p:nvPr/>
            </p:nvSpPr>
            <p:spPr bwMode="auto">
              <a:xfrm>
                <a:off x="4478" y="2165"/>
                <a:ext cx="2" cy="1"/>
              </a:xfrm>
              <a:prstGeom prst="line">
                <a:avLst/>
              </a:prstGeom>
              <a:noFill/>
              <a:ln w="12700">
                <a:solidFill>
                  <a:srgbClr val="000000"/>
                </a:solidFill>
                <a:round/>
                <a:headEnd/>
                <a:tailEnd/>
              </a:ln>
            </p:spPr>
            <p:txBody>
              <a:bodyPr/>
              <a:lstStyle/>
              <a:p>
                <a:endParaRPr lang="en-US"/>
              </a:p>
            </p:txBody>
          </p:sp>
          <p:sp>
            <p:nvSpPr>
              <p:cNvPr id="60574" name="Line 158"/>
              <p:cNvSpPr>
                <a:spLocks noChangeShapeType="1"/>
              </p:cNvSpPr>
              <p:nvPr/>
            </p:nvSpPr>
            <p:spPr bwMode="auto">
              <a:xfrm flipV="1">
                <a:off x="4495" y="2162"/>
                <a:ext cx="14" cy="2"/>
              </a:xfrm>
              <a:prstGeom prst="line">
                <a:avLst/>
              </a:prstGeom>
              <a:noFill/>
              <a:ln w="12700">
                <a:solidFill>
                  <a:srgbClr val="000000"/>
                </a:solidFill>
                <a:round/>
                <a:headEnd/>
                <a:tailEnd/>
              </a:ln>
            </p:spPr>
            <p:txBody>
              <a:bodyPr/>
              <a:lstStyle/>
              <a:p>
                <a:endParaRPr lang="en-US"/>
              </a:p>
            </p:txBody>
          </p:sp>
          <p:sp>
            <p:nvSpPr>
              <p:cNvPr id="60575" name="Line 159"/>
              <p:cNvSpPr>
                <a:spLocks noChangeShapeType="1"/>
              </p:cNvSpPr>
              <p:nvPr/>
            </p:nvSpPr>
            <p:spPr bwMode="auto">
              <a:xfrm>
                <a:off x="4509" y="2162"/>
                <a:ext cx="1" cy="1"/>
              </a:xfrm>
              <a:prstGeom prst="line">
                <a:avLst/>
              </a:prstGeom>
              <a:noFill/>
              <a:ln w="12700">
                <a:solidFill>
                  <a:srgbClr val="000000"/>
                </a:solidFill>
                <a:round/>
                <a:headEnd/>
                <a:tailEnd/>
              </a:ln>
            </p:spPr>
            <p:txBody>
              <a:bodyPr/>
              <a:lstStyle/>
              <a:p>
                <a:endParaRPr lang="en-US"/>
              </a:p>
            </p:txBody>
          </p:sp>
          <p:sp>
            <p:nvSpPr>
              <p:cNvPr id="60576" name="Line 160"/>
              <p:cNvSpPr>
                <a:spLocks noChangeShapeType="1"/>
              </p:cNvSpPr>
              <p:nvPr/>
            </p:nvSpPr>
            <p:spPr bwMode="auto">
              <a:xfrm flipV="1">
                <a:off x="4524" y="2158"/>
                <a:ext cx="13" cy="2"/>
              </a:xfrm>
              <a:prstGeom prst="line">
                <a:avLst/>
              </a:prstGeom>
              <a:noFill/>
              <a:ln w="12700">
                <a:solidFill>
                  <a:srgbClr val="000000"/>
                </a:solidFill>
                <a:round/>
                <a:headEnd/>
                <a:tailEnd/>
              </a:ln>
            </p:spPr>
            <p:txBody>
              <a:bodyPr/>
              <a:lstStyle/>
              <a:p>
                <a:endParaRPr lang="en-US"/>
              </a:p>
            </p:txBody>
          </p:sp>
          <p:sp>
            <p:nvSpPr>
              <p:cNvPr id="60577" name="Line 161"/>
              <p:cNvSpPr>
                <a:spLocks noChangeShapeType="1"/>
              </p:cNvSpPr>
              <p:nvPr/>
            </p:nvSpPr>
            <p:spPr bwMode="auto">
              <a:xfrm>
                <a:off x="4537" y="2158"/>
                <a:ext cx="2" cy="1"/>
              </a:xfrm>
              <a:prstGeom prst="line">
                <a:avLst/>
              </a:prstGeom>
              <a:noFill/>
              <a:ln w="12700">
                <a:solidFill>
                  <a:srgbClr val="000000"/>
                </a:solidFill>
                <a:round/>
                <a:headEnd/>
                <a:tailEnd/>
              </a:ln>
            </p:spPr>
            <p:txBody>
              <a:bodyPr/>
              <a:lstStyle/>
              <a:p>
                <a:endParaRPr lang="en-US"/>
              </a:p>
            </p:txBody>
          </p:sp>
          <p:sp>
            <p:nvSpPr>
              <p:cNvPr id="60578" name="Line 162"/>
              <p:cNvSpPr>
                <a:spLocks noChangeShapeType="1"/>
              </p:cNvSpPr>
              <p:nvPr/>
            </p:nvSpPr>
            <p:spPr bwMode="auto">
              <a:xfrm flipV="1">
                <a:off x="4555" y="2154"/>
                <a:ext cx="11" cy="2"/>
              </a:xfrm>
              <a:prstGeom prst="line">
                <a:avLst/>
              </a:prstGeom>
              <a:noFill/>
              <a:ln w="12700">
                <a:solidFill>
                  <a:srgbClr val="000000"/>
                </a:solidFill>
                <a:round/>
                <a:headEnd/>
                <a:tailEnd/>
              </a:ln>
            </p:spPr>
            <p:txBody>
              <a:bodyPr/>
              <a:lstStyle/>
              <a:p>
                <a:endParaRPr lang="en-US"/>
              </a:p>
            </p:txBody>
          </p:sp>
          <p:sp>
            <p:nvSpPr>
              <p:cNvPr id="60579" name="Line 163"/>
              <p:cNvSpPr>
                <a:spLocks noChangeShapeType="1"/>
              </p:cNvSpPr>
              <p:nvPr/>
            </p:nvSpPr>
            <p:spPr bwMode="auto">
              <a:xfrm>
                <a:off x="4566" y="2154"/>
                <a:ext cx="4" cy="1"/>
              </a:xfrm>
              <a:prstGeom prst="line">
                <a:avLst/>
              </a:prstGeom>
              <a:noFill/>
              <a:ln w="12700">
                <a:solidFill>
                  <a:srgbClr val="000000"/>
                </a:solidFill>
                <a:round/>
                <a:headEnd/>
                <a:tailEnd/>
              </a:ln>
            </p:spPr>
            <p:txBody>
              <a:bodyPr/>
              <a:lstStyle/>
              <a:p>
                <a:endParaRPr lang="en-US"/>
              </a:p>
            </p:txBody>
          </p:sp>
          <p:sp>
            <p:nvSpPr>
              <p:cNvPr id="60580" name="Line 164"/>
              <p:cNvSpPr>
                <a:spLocks noChangeShapeType="1"/>
              </p:cNvSpPr>
              <p:nvPr/>
            </p:nvSpPr>
            <p:spPr bwMode="auto">
              <a:xfrm flipV="1">
                <a:off x="4585" y="2150"/>
                <a:ext cx="10" cy="2"/>
              </a:xfrm>
              <a:prstGeom prst="line">
                <a:avLst/>
              </a:prstGeom>
              <a:noFill/>
              <a:ln w="12700">
                <a:solidFill>
                  <a:srgbClr val="000000"/>
                </a:solidFill>
                <a:round/>
                <a:headEnd/>
                <a:tailEnd/>
              </a:ln>
            </p:spPr>
            <p:txBody>
              <a:bodyPr/>
              <a:lstStyle/>
              <a:p>
                <a:endParaRPr lang="en-US"/>
              </a:p>
            </p:txBody>
          </p:sp>
          <p:sp>
            <p:nvSpPr>
              <p:cNvPr id="60581" name="Line 165"/>
              <p:cNvSpPr>
                <a:spLocks noChangeShapeType="1"/>
              </p:cNvSpPr>
              <p:nvPr/>
            </p:nvSpPr>
            <p:spPr bwMode="auto">
              <a:xfrm>
                <a:off x="4595" y="2150"/>
                <a:ext cx="6" cy="1"/>
              </a:xfrm>
              <a:prstGeom prst="line">
                <a:avLst/>
              </a:prstGeom>
              <a:noFill/>
              <a:ln w="12700">
                <a:solidFill>
                  <a:srgbClr val="000000"/>
                </a:solidFill>
                <a:round/>
                <a:headEnd/>
                <a:tailEnd/>
              </a:ln>
            </p:spPr>
            <p:txBody>
              <a:bodyPr/>
              <a:lstStyle/>
              <a:p>
                <a:endParaRPr lang="en-US"/>
              </a:p>
            </p:txBody>
          </p:sp>
          <p:sp>
            <p:nvSpPr>
              <p:cNvPr id="60582" name="Line 166"/>
              <p:cNvSpPr>
                <a:spLocks noChangeShapeType="1"/>
              </p:cNvSpPr>
              <p:nvPr/>
            </p:nvSpPr>
            <p:spPr bwMode="auto">
              <a:xfrm flipV="1">
                <a:off x="4616" y="2146"/>
                <a:ext cx="10" cy="2"/>
              </a:xfrm>
              <a:prstGeom prst="line">
                <a:avLst/>
              </a:prstGeom>
              <a:noFill/>
              <a:ln w="12700">
                <a:solidFill>
                  <a:srgbClr val="000000"/>
                </a:solidFill>
                <a:round/>
                <a:headEnd/>
                <a:tailEnd/>
              </a:ln>
            </p:spPr>
            <p:txBody>
              <a:bodyPr/>
              <a:lstStyle/>
              <a:p>
                <a:endParaRPr lang="en-US"/>
              </a:p>
            </p:txBody>
          </p:sp>
          <p:sp>
            <p:nvSpPr>
              <p:cNvPr id="60583" name="Line 167"/>
              <p:cNvSpPr>
                <a:spLocks noChangeShapeType="1"/>
              </p:cNvSpPr>
              <p:nvPr/>
            </p:nvSpPr>
            <p:spPr bwMode="auto">
              <a:xfrm>
                <a:off x="4626" y="2146"/>
                <a:ext cx="5" cy="1"/>
              </a:xfrm>
              <a:prstGeom prst="line">
                <a:avLst/>
              </a:prstGeom>
              <a:noFill/>
              <a:ln w="12700">
                <a:solidFill>
                  <a:srgbClr val="000000"/>
                </a:solidFill>
                <a:round/>
                <a:headEnd/>
                <a:tailEnd/>
              </a:ln>
            </p:spPr>
            <p:txBody>
              <a:bodyPr/>
              <a:lstStyle/>
              <a:p>
                <a:endParaRPr lang="en-US"/>
              </a:p>
            </p:txBody>
          </p:sp>
          <p:sp>
            <p:nvSpPr>
              <p:cNvPr id="60584" name="Line 168"/>
              <p:cNvSpPr>
                <a:spLocks noChangeShapeType="1"/>
              </p:cNvSpPr>
              <p:nvPr/>
            </p:nvSpPr>
            <p:spPr bwMode="auto">
              <a:xfrm flipV="1">
                <a:off x="4647" y="2142"/>
                <a:ext cx="9" cy="2"/>
              </a:xfrm>
              <a:prstGeom prst="line">
                <a:avLst/>
              </a:prstGeom>
              <a:noFill/>
              <a:ln w="12700">
                <a:solidFill>
                  <a:srgbClr val="000000"/>
                </a:solidFill>
                <a:round/>
                <a:headEnd/>
                <a:tailEnd/>
              </a:ln>
            </p:spPr>
            <p:txBody>
              <a:bodyPr/>
              <a:lstStyle/>
              <a:p>
                <a:endParaRPr lang="en-US"/>
              </a:p>
            </p:txBody>
          </p:sp>
          <p:sp>
            <p:nvSpPr>
              <p:cNvPr id="60585" name="Line 169"/>
              <p:cNvSpPr>
                <a:spLocks noChangeShapeType="1"/>
              </p:cNvSpPr>
              <p:nvPr/>
            </p:nvSpPr>
            <p:spPr bwMode="auto">
              <a:xfrm>
                <a:off x="4656" y="2142"/>
                <a:ext cx="6" cy="1"/>
              </a:xfrm>
              <a:prstGeom prst="line">
                <a:avLst/>
              </a:prstGeom>
              <a:noFill/>
              <a:ln w="12700">
                <a:solidFill>
                  <a:srgbClr val="000000"/>
                </a:solidFill>
                <a:round/>
                <a:headEnd/>
                <a:tailEnd/>
              </a:ln>
            </p:spPr>
            <p:txBody>
              <a:bodyPr/>
              <a:lstStyle/>
              <a:p>
                <a:endParaRPr lang="en-US"/>
              </a:p>
            </p:txBody>
          </p:sp>
          <p:sp>
            <p:nvSpPr>
              <p:cNvPr id="60586" name="Line 170"/>
              <p:cNvSpPr>
                <a:spLocks noChangeShapeType="1"/>
              </p:cNvSpPr>
              <p:nvPr/>
            </p:nvSpPr>
            <p:spPr bwMode="auto">
              <a:xfrm>
                <a:off x="4677" y="2141"/>
                <a:ext cx="6" cy="1"/>
              </a:xfrm>
              <a:prstGeom prst="line">
                <a:avLst/>
              </a:prstGeom>
              <a:noFill/>
              <a:ln w="12700">
                <a:solidFill>
                  <a:srgbClr val="000000"/>
                </a:solidFill>
                <a:round/>
                <a:headEnd/>
                <a:tailEnd/>
              </a:ln>
            </p:spPr>
            <p:txBody>
              <a:bodyPr/>
              <a:lstStyle/>
              <a:p>
                <a:endParaRPr lang="en-US"/>
              </a:p>
            </p:txBody>
          </p:sp>
          <p:sp>
            <p:nvSpPr>
              <p:cNvPr id="60587" name="Line 171"/>
              <p:cNvSpPr>
                <a:spLocks noChangeShapeType="1"/>
              </p:cNvSpPr>
              <p:nvPr/>
            </p:nvSpPr>
            <p:spPr bwMode="auto">
              <a:xfrm flipV="1">
                <a:off x="4683" y="2139"/>
                <a:ext cx="10" cy="2"/>
              </a:xfrm>
              <a:prstGeom prst="line">
                <a:avLst/>
              </a:prstGeom>
              <a:noFill/>
              <a:ln w="12700">
                <a:solidFill>
                  <a:srgbClr val="000000"/>
                </a:solidFill>
                <a:round/>
                <a:headEnd/>
                <a:tailEnd/>
              </a:ln>
            </p:spPr>
            <p:txBody>
              <a:bodyPr/>
              <a:lstStyle/>
              <a:p>
                <a:endParaRPr lang="en-US"/>
              </a:p>
            </p:txBody>
          </p:sp>
          <p:sp>
            <p:nvSpPr>
              <p:cNvPr id="60588" name="Line 172"/>
              <p:cNvSpPr>
                <a:spLocks noChangeShapeType="1"/>
              </p:cNvSpPr>
              <p:nvPr/>
            </p:nvSpPr>
            <p:spPr bwMode="auto">
              <a:xfrm>
                <a:off x="4708" y="2137"/>
                <a:ext cx="4" cy="1"/>
              </a:xfrm>
              <a:prstGeom prst="line">
                <a:avLst/>
              </a:prstGeom>
              <a:noFill/>
              <a:ln w="12700">
                <a:solidFill>
                  <a:srgbClr val="000000"/>
                </a:solidFill>
                <a:round/>
                <a:headEnd/>
                <a:tailEnd/>
              </a:ln>
            </p:spPr>
            <p:txBody>
              <a:bodyPr/>
              <a:lstStyle/>
              <a:p>
                <a:endParaRPr lang="en-US"/>
              </a:p>
            </p:txBody>
          </p:sp>
          <p:sp>
            <p:nvSpPr>
              <p:cNvPr id="60589" name="Line 173"/>
              <p:cNvSpPr>
                <a:spLocks noChangeShapeType="1"/>
              </p:cNvSpPr>
              <p:nvPr/>
            </p:nvSpPr>
            <p:spPr bwMode="auto">
              <a:xfrm>
                <a:off x="4712" y="2137"/>
                <a:ext cx="11" cy="1"/>
              </a:xfrm>
              <a:prstGeom prst="line">
                <a:avLst/>
              </a:prstGeom>
              <a:noFill/>
              <a:ln w="12700">
                <a:solidFill>
                  <a:srgbClr val="000000"/>
                </a:solidFill>
                <a:round/>
                <a:headEnd/>
                <a:tailEnd/>
              </a:ln>
            </p:spPr>
            <p:txBody>
              <a:bodyPr/>
              <a:lstStyle/>
              <a:p>
                <a:endParaRPr lang="en-US"/>
              </a:p>
            </p:txBody>
          </p:sp>
          <p:sp>
            <p:nvSpPr>
              <p:cNvPr id="60590" name="Line 174"/>
              <p:cNvSpPr>
                <a:spLocks noChangeShapeType="1"/>
              </p:cNvSpPr>
              <p:nvPr/>
            </p:nvSpPr>
            <p:spPr bwMode="auto">
              <a:xfrm>
                <a:off x="4739" y="2135"/>
                <a:ext cx="4" cy="1"/>
              </a:xfrm>
              <a:prstGeom prst="line">
                <a:avLst/>
              </a:prstGeom>
              <a:noFill/>
              <a:ln w="12700">
                <a:solidFill>
                  <a:srgbClr val="000000"/>
                </a:solidFill>
                <a:round/>
                <a:headEnd/>
                <a:tailEnd/>
              </a:ln>
            </p:spPr>
            <p:txBody>
              <a:bodyPr/>
              <a:lstStyle/>
              <a:p>
                <a:endParaRPr lang="en-US"/>
              </a:p>
            </p:txBody>
          </p:sp>
          <p:sp>
            <p:nvSpPr>
              <p:cNvPr id="60591" name="Line 175"/>
              <p:cNvSpPr>
                <a:spLocks noChangeShapeType="1"/>
              </p:cNvSpPr>
              <p:nvPr/>
            </p:nvSpPr>
            <p:spPr bwMode="auto">
              <a:xfrm flipV="1">
                <a:off x="4743" y="2133"/>
                <a:ext cx="11" cy="2"/>
              </a:xfrm>
              <a:prstGeom prst="line">
                <a:avLst/>
              </a:prstGeom>
              <a:noFill/>
              <a:ln w="12700">
                <a:solidFill>
                  <a:srgbClr val="000000"/>
                </a:solidFill>
                <a:round/>
                <a:headEnd/>
                <a:tailEnd/>
              </a:ln>
            </p:spPr>
            <p:txBody>
              <a:bodyPr/>
              <a:lstStyle/>
              <a:p>
                <a:endParaRPr lang="en-US"/>
              </a:p>
            </p:txBody>
          </p:sp>
          <p:sp>
            <p:nvSpPr>
              <p:cNvPr id="60592" name="Line 176"/>
              <p:cNvSpPr>
                <a:spLocks noChangeShapeType="1"/>
              </p:cNvSpPr>
              <p:nvPr/>
            </p:nvSpPr>
            <p:spPr bwMode="auto">
              <a:xfrm>
                <a:off x="4769" y="2133"/>
                <a:ext cx="2" cy="1"/>
              </a:xfrm>
              <a:prstGeom prst="line">
                <a:avLst/>
              </a:prstGeom>
              <a:noFill/>
              <a:ln w="12700">
                <a:solidFill>
                  <a:srgbClr val="000000"/>
                </a:solidFill>
                <a:round/>
                <a:headEnd/>
                <a:tailEnd/>
              </a:ln>
            </p:spPr>
            <p:txBody>
              <a:bodyPr/>
              <a:lstStyle/>
              <a:p>
                <a:endParaRPr lang="en-US"/>
              </a:p>
            </p:txBody>
          </p:sp>
          <p:sp>
            <p:nvSpPr>
              <p:cNvPr id="60593" name="Line 177"/>
              <p:cNvSpPr>
                <a:spLocks noChangeShapeType="1"/>
              </p:cNvSpPr>
              <p:nvPr/>
            </p:nvSpPr>
            <p:spPr bwMode="auto">
              <a:xfrm flipV="1">
                <a:off x="4771" y="2131"/>
                <a:ext cx="12" cy="2"/>
              </a:xfrm>
              <a:prstGeom prst="line">
                <a:avLst/>
              </a:prstGeom>
              <a:noFill/>
              <a:ln w="12700">
                <a:solidFill>
                  <a:srgbClr val="000000"/>
                </a:solidFill>
                <a:round/>
                <a:headEnd/>
                <a:tailEnd/>
              </a:ln>
            </p:spPr>
            <p:txBody>
              <a:bodyPr/>
              <a:lstStyle/>
              <a:p>
                <a:endParaRPr lang="en-US"/>
              </a:p>
            </p:txBody>
          </p:sp>
          <p:sp>
            <p:nvSpPr>
              <p:cNvPr id="60594" name="Line 178"/>
              <p:cNvSpPr>
                <a:spLocks noChangeShapeType="1"/>
              </p:cNvSpPr>
              <p:nvPr/>
            </p:nvSpPr>
            <p:spPr bwMode="auto">
              <a:xfrm>
                <a:off x="4798" y="2129"/>
                <a:ext cx="2" cy="1"/>
              </a:xfrm>
              <a:prstGeom prst="line">
                <a:avLst/>
              </a:prstGeom>
              <a:noFill/>
              <a:ln w="12700">
                <a:solidFill>
                  <a:srgbClr val="000000"/>
                </a:solidFill>
                <a:round/>
                <a:headEnd/>
                <a:tailEnd/>
              </a:ln>
            </p:spPr>
            <p:txBody>
              <a:bodyPr/>
              <a:lstStyle/>
              <a:p>
                <a:endParaRPr lang="en-US"/>
              </a:p>
            </p:txBody>
          </p:sp>
          <p:sp>
            <p:nvSpPr>
              <p:cNvPr id="60595" name="Line 179"/>
              <p:cNvSpPr>
                <a:spLocks noChangeShapeType="1"/>
              </p:cNvSpPr>
              <p:nvPr/>
            </p:nvSpPr>
            <p:spPr bwMode="auto">
              <a:xfrm>
                <a:off x="4800" y="2129"/>
                <a:ext cx="14" cy="1"/>
              </a:xfrm>
              <a:prstGeom prst="line">
                <a:avLst/>
              </a:prstGeom>
              <a:noFill/>
              <a:ln w="12700">
                <a:solidFill>
                  <a:srgbClr val="000000"/>
                </a:solidFill>
                <a:round/>
                <a:headEnd/>
                <a:tailEnd/>
              </a:ln>
            </p:spPr>
            <p:txBody>
              <a:bodyPr/>
              <a:lstStyle/>
              <a:p>
                <a:endParaRPr lang="en-US"/>
              </a:p>
            </p:txBody>
          </p:sp>
          <p:sp>
            <p:nvSpPr>
              <p:cNvPr id="60596" name="Line 180"/>
              <p:cNvSpPr>
                <a:spLocks noChangeShapeType="1"/>
              </p:cNvSpPr>
              <p:nvPr/>
            </p:nvSpPr>
            <p:spPr bwMode="auto">
              <a:xfrm>
                <a:off x="4829" y="2127"/>
                <a:ext cx="2" cy="1"/>
              </a:xfrm>
              <a:prstGeom prst="line">
                <a:avLst/>
              </a:prstGeom>
              <a:noFill/>
              <a:ln w="12700">
                <a:solidFill>
                  <a:srgbClr val="000000"/>
                </a:solidFill>
                <a:round/>
                <a:headEnd/>
                <a:tailEnd/>
              </a:ln>
            </p:spPr>
            <p:txBody>
              <a:bodyPr/>
              <a:lstStyle/>
              <a:p>
                <a:endParaRPr lang="en-US"/>
              </a:p>
            </p:txBody>
          </p:sp>
          <p:sp>
            <p:nvSpPr>
              <p:cNvPr id="60597" name="Line 181"/>
              <p:cNvSpPr>
                <a:spLocks noChangeShapeType="1"/>
              </p:cNvSpPr>
              <p:nvPr/>
            </p:nvSpPr>
            <p:spPr bwMode="auto">
              <a:xfrm>
                <a:off x="4831" y="2127"/>
                <a:ext cx="13" cy="1"/>
              </a:xfrm>
              <a:prstGeom prst="line">
                <a:avLst/>
              </a:prstGeom>
              <a:noFill/>
              <a:ln w="12700">
                <a:solidFill>
                  <a:srgbClr val="000000"/>
                </a:solidFill>
                <a:round/>
                <a:headEnd/>
                <a:tailEnd/>
              </a:ln>
            </p:spPr>
            <p:txBody>
              <a:bodyPr/>
              <a:lstStyle/>
              <a:p>
                <a:endParaRPr lang="en-US"/>
              </a:p>
            </p:txBody>
          </p:sp>
          <p:sp>
            <p:nvSpPr>
              <p:cNvPr id="60598" name="Line 182"/>
              <p:cNvSpPr>
                <a:spLocks noChangeShapeType="1"/>
              </p:cNvSpPr>
              <p:nvPr/>
            </p:nvSpPr>
            <p:spPr bwMode="auto">
              <a:xfrm>
                <a:off x="4844" y="2127"/>
                <a:ext cx="1" cy="1"/>
              </a:xfrm>
              <a:prstGeom prst="line">
                <a:avLst/>
              </a:prstGeom>
              <a:noFill/>
              <a:ln w="12700">
                <a:solidFill>
                  <a:srgbClr val="000000"/>
                </a:solidFill>
                <a:round/>
                <a:headEnd/>
                <a:tailEnd/>
              </a:ln>
            </p:spPr>
            <p:txBody>
              <a:bodyPr/>
              <a:lstStyle/>
              <a:p>
                <a:endParaRPr lang="en-US"/>
              </a:p>
            </p:txBody>
          </p:sp>
          <p:sp>
            <p:nvSpPr>
              <p:cNvPr id="60599" name="Freeform 183"/>
              <p:cNvSpPr>
                <a:spLocks/>
              </p:cNvSpPr>
              <p:nvPr/>
            </p:nvSpPr>
            <p:spPr bwMode="auto">
              <a:xfrm>
                <a:off x="3033" y="2565"/>
                <a:ext cx="1811" cy="740"/>
              </a:xfrm>
              <a:custGeom>
                <a:avLst/>
                <a:gdLst/>
                <a:ahLst/>
                <a:cxnLst>
                  <a:cxn ang="0">
                    <a:pos x="349" y="736"/>
                  </a:cxn>
                  <a:cxn ang="0">
                    <a:pos x="395" y="732"/>
                  </a:cxn>
                  <a:cxn ang="0">
                    <a:pos x="658" y="725"/>
                  </a:cxn>
                  <a:cxn ang="0">
                    <a:pos x="1685" y="694"/>
                  </a:cxn>
                  <a:cxn ang="0">
                    <a:pos x="1806" y="650"/>
                  </a:cxn>
                  <a:cxn ang="0">
                    <a:pos x="1809" y="604"/>
                  </a:cxn>
                  <a:cxn ang="0">
                    <a:pos x="1804" y="562"/>
                  </a:cxn>
                  <a:cxn ang="0">
                    <a:pos x="1792" y="519"/>
                  </a:cxn>
                  <a:cxn ang="0">
                    <a:pos x="1781" y="481"/>
                  </a:cxn>
                  <a:cxn ang="0">
                    <a:pos x="1763" y="443"/>
                  </a:cxn>
                  <a:cxn ang="0">
                    <a:pos x="1748" y="408"/>
                  </a:cxn>
                  <a:cxn ang="0">
                    <a:pos x="1727" y="376"/>
                  </a:cxn>
                  <a:cxn ang="0">
                    <a:pos x="1706" y="345"/>
                  </a:cxn>
                  <a:cxn ang="0">
                    <a:pos x="1679" y="314"/>
                  </a:cxn>
                  <a:cxn ang="0">
                    <a:pos x="1652" y="287"/>
                  </a:cxn>
                  <a:cxn ang="0">
                    <a:pos x="1623" y="259"/>
                  </a:cxn>
                  <a:cxn ang="0">
                    <a:pos x="1589" y="236"/>
                  </a:cxn>
                  <a:cxn ang="0">
                    <a:pos x="1554" y="211"/>
                  </a:cxn>
                  <a:cxn ang="0">
                    <a:pos x="1520" y="191"/>
                  </a:cxn>
                  <a:cxn ang="0">
                    <a:pos x="1481" y="170"/>
                  </a:cxn>
                  <a:cxn ang="0">
                    <a:pos x="1439" y="151"/>
                  </a:cxn>
                  <a:cxn ang="0">
                    <a:pos x="1399" y="134"/>
                  </a:cxn>
                  <a:cxn ang="0">
                    <a:pos x="1357" y="118"/>
                  </a:cxn>
                  <a:cxn ang="0">
                    <a:pos x="1314" y="103"/>
                  </a:cxn>
                  <a:cxn ang="0">
                    <a:pos x="1272" y="90"/>
                  </a:cxn>
                  <a:cxn ang="0">
                    <a:pos x="1228" y="76"/>
                  </a:cxn>
                  <a:cxn ang="0">
                    <a:pos x="1186" y="67"/>
                  </a:cxn>
                  <a:cxn ang="0">
                    <a:pos x="1144" y="55"/>
                  </a:cxn>
                  <a:cxn ang="0">
                    <a:pos x="1101" y="46"/>
                  </a:cxn>
                  <a:cxn ang="0">
                    <a:pos x="1057" y="38"/>
                  </a:cxn>
                  <a:cxn ang="0">
                    <a:pos x="1017" y="30"/>
                  </a:cxn>
                  <a:cxn ang="0">
                    <a:pos x="975" y="23"/>
                  </a:cxn>
                  <a:cxn ang="0">
                    <a:pos x="931" y="17"/>
                  </a:cxn>
                  <a:cxn ang="0">
                    <a:pos x="887" y="13"/>
                  </a:cxn>
                  <a:cxn ang="0">
                    <a:pos x="837" y="7"/>
                  </a:cxn>
                  <a:cxn ang="0">
                    <a:pos x="783" y="5"/>
                  </a:cxn>
                  <a:cxn ang="0">
                    <a:pos x="712" y="1"/>
                  </a:cxn>
                  <a:cxn ang="0">
                    <a:pos x="616" y="0"/>
                  </a:cxn>
                  <a:cxn ang="0">
                    <a:pos x="474" y="0"/>
                  </a:cxn>
                  <a:cxn ang="0">
                    <a:pos x="328" y="3"/>
                  </a:cxn>
                  <a:cxn ang="0">
                    <a:pos x="217" y="7"/>
                  </a:cxn>
                  <a:cxn ang="0">
                    <a:pos x="144" y="13"/>
                  </a:cxn>
                  <a:cxn ang="0">
                    <a:pos x="94" y="19"/>
                  </a:cxn>
                  <a:cxn ang="0">
                    <a:pos x="58" y="23"/>
                  </a:cxn>
                  <a:cxn ang="0">
                    <a:pos x="37" y="28"/>
                  </a:cxn>
                  <a:cxn ang="0">
                    <a:pos x="21" y="34"/>
                  </a:cxn>
                  <a:cxn ang="0">
                    <a:pos x="12" y="42"/>
                  </a:cxn>
                  <a:cxn ang="0">
                    <a:pos x="6" y="47"/>
                  </a:cxn>
                  <a:cxn ang="0">
                    <a:pos x="0" y="55"/>
                  </a:cxn>
                </a:cxnLst>
                <a:rect l="0" t="0" r="r" b="b"/>
                <a:pathLst>
                  <a:path w="1811" h="740">
                    <a:moveTo>
                      <a:pt x="330" y="740"/>
                    </a:moveTo>
                    <a:lnTo>
                      <a:pt x="334" y="738"/>
                    </a:lnTo>
                    <a:lnTo>
                      <a:pt x="340" y="736"/>
                    </a:lnTo>
                    <a:lnTo>
                      <a:pt x="349" y="736"/>
                    </a:lnTo>
                    <a:lnTo>
                      <a:pt x="357" y="734"/>
                    </a:lnTo>
                    <a:lnTo>
                      <a:pt x="369" y="734"/>
                    </a:lnTo>
                    <a:lnTo>
                      <a:pt x="380" y="732"/>
                    </a:lnTo>
                    <a:lnTo>
                      <a:pt x="395" y="732"/>
                    </a:lnTo>
                    <a:lnTo>
                      <a:pt x="418" y="730"/>
                    </a:lnTo>
                    <a:lnTo>
                      <a:pt x="449" y="729"/>
                    </a:lnTo>
                    <a:lnTo>
                      <a:pt x="509" y="729"/>
                    </a:lnTo>
                    <a:lnTo>
                      <a:pt x="658" y="725"/>
                    </a:lnTo>
                    <a:lnTo>
                      <a:pt x="1046" y="721"/>
                    </a:lnTo>
                    <a:lnTo>
                      <a:pt x="1382" y="713"/>
                    </a:lnTo>
                    <a:lnTo>
                      <a:pt x="1577" y="706"/>
                    </a:lnTo>
                    <a:lnTo>
                      <a:pt x="1685" y="694"/>
                    </a:lnTo>
                    <a:lnTo>
                      <a:pt x="1744" y="683"/>
                    </a:lnTo>
                    <a:lnTo>
                      <a:pt x="1777" y="671"/>
                    </a:lnTo>
                    <a:lnTo>
                      <a:pt x="1796" y="661"/>
                    </a:lnTo>
                    <a:lnTo>
                      <a:pt x="1806" y="650"/>
                    </a:lnTo>
                    <a:lnTo>
                      <a:pt x="1807" y="636"/>
                    </a:lnTo>
                    <a:lnTo>
                      <a:pt x="1809" y="625"/>
                    </a:lnTo>
                    <a:lnTo>
                      <a:pt x="1811" y="615"/>
                    </a:lnTo>
                    <a:lnTo>
                      <a:pt x="1809" y="604"/>
                    </a:lnTo>
                    <a:lnTo>
                      <a:pt x="1807" y="592"/>
                    </a:lnTo>
                    <a:lnTo>
                      <a:pt x="1807" y="581"/>
                    </a:lnTo>
                    <a:lnTo>
                      <a:pt x="1807" y="571"/>
                    </a:lnTo>
                    <a:lnTo>
                      <a:pt x="1804" y="562"/>
                    </a:lnTo>
                    <a:lnTo>
                      <a:pt x="1802" y="550"/>
                    </a:lnTo>
                    <a:lnTo>
                      <a:pt x="1800" y="539"/>
                    </a:lnTo>
                    <a:lnTo>
                      <a:pt x="1796" y="529"/>
                    </a:lnTo>
                    <a:lnTo>
                      <a:pt x="1792" y="519"/>
                    </a:lnTo>
                    <a:lnTo>
                      <a:pt x="1790" y="510"/>
                    </a:lnTo>
                    <a:lnTo>
                      <a:pt x="1786" y="500"/>
                    </a:lnTo>
                    <a:lnTo>
                      <a:pt x="1784" y="491"/>
                    </a:lnTo>
                    <a:lnTo>
                      <a:pt x="1781" y="481"/>
                    </a:lnTo>
                    <a:lnTo>
                      <a:pt x="1777" y="471"/>
                    </a:lnTo>
                    <a:lnTo>
                      <a:pt x="1771" y="462"/>
                    </a:lnTo>
                    <a:lnTo>
                      <a:pt x="1767" y="452"/>
                    </a:lnTo>
                    <a:lnTo>
                      <a:pt x="1763" y="443"/>
                    </a:lnTo>
                    <a:lnTo>
                      <a:pt x="1761" y="435"/>
                    </a:lnTo>
                    <a:lnTo>
                      <a:pt x="1758" y="425"/>
                    </a:lnTo>
                    <a:lnTo>
                      <a:pt x="1754" y="418"/>
                    </a:lnTo>
                    <a:lnTo>
                      <a:pt x="1748" y="408"/>
                    </a:lnTo>
                    <a:lnTo>
                      <a:pt x="1742" y="399"/>
                    </a:lnTo>
                    <a:lnTo>
                      <a:pt x="1738" y="391"/>
                    </a:lnTo>
                    <a:lnTo>
                      <a:pt x="1733" y="383"/>
                    </a:lnTo>
                    <a:lnTo>
                      <a:pt x="1727" y="376"/>
                    </a:lnTo>
                    <a:lnTo>
                      <a:pt x="1721" y="366"/>
                    </a:lnTo>
                    <a:lnTo>
                      <a:pt x="1715" y="358"/>
                    </a:lnTo>
                    <a:lnTo>
                      <a:pt x="1712" y="351"/>
                    </a:lnTo>
                    <a:lnTo>
                      <a:pt x="1706" y="345"/>
                    </a:lnTo>
                    <a:lnTo>
                      <a:pt x="1698" y="337"/>
                    </a:lnTo>
                    <a:lnTo>
                      <a:pt x="1692" y="330"/>
                    </a:lnTo>
                    <a:lnTo>
                      <a:pt x="1687" y="320"/>
                    </a:lnTo>
                    <a:lnTo>
                      <a:pt x="1679" y="314"/>
                    </a:lnTo>
                    <a:lnTo>
                      <a:pt x="1671" y="306"/>
                    </a:lnTo>
                    <a:lnTo>
                      <a:pt x="1667" y="299"/>
                    </a:lnTo>
                    <a:lnTo>
                      <a:pt x="1660" y="293"/>
                    </a:lnTo>
                    <a:lnTo>
                      <a:pt x="1652" y="287"/>
                    </a:lnTo>
                    <a:lnTo>
                      <a:pt x="1644" y="280"/>
                    </a:lnTo>
                    <a:lnTo>
                      <a:pt x="1637" y="272"/>
                    </a:lnTo>
                    <a:lnTo>
                      <a:pt x="1629" y="266"/>
                    </a:lnTo>
                    <a:lnTo>
                      <a:pt x="1623" y="259"/>
                    </a:lnTo>
                    <a:lnTo>
                      <a:pt x="1616" y="253"/>
                    </a:lnTo>
                    <a:lnTo>
                      <a:pt x="1606" y="247"/>
                    </a:lnTo>
                    <a:lnTo>
                      <a:pt x="1598" y="241"/>
                    </a:lnTo>
                    <a:lnTo>
                      <a:pt x="1589" y="236"/>
                    </a:lnTo>
                    <a:lnTo>
                      <a:pt x="1579" y="228"/>
                    </a:lnTo>
                    <a:lnTo>
                      <a:pt x="1573" y="222"/>
                    </a:lnTo>
                    <a:lnTo>
                      <a:pt x="1564" y="216"/>
                    </a:lnTo>
                    <a:lnTo>
                      <a:pt x="1554" y="211"/>
                    </a:lnTo>
                    <a:lnTo>
                      <a:pt x="1547" y="207"/>
                    </a:lnTo>
                    <a:lnTo>
                      <a:pt x="1535" y="201"/>
                    </a:lnTo>
                    <a:lnTo>
                      <a:pt x="1527" y="195"/>
                    </a:lnTo>
                    <a:lnTo>
                      <a:pt x="1520" y="191"/>
                    </a:lnTo>
                    <a:lnTo>
                      <a:pt x="1508" y="186"/>
                    </a:lnTo>
                    <a:lnTo>
                      <a:pt x="1499" y="180"/>
                    </a:lnTo>
                    <a:lnTo>
                      <a:pt x="1489" y="174"/>
                    </a:lnTo>
                    <a:lnTo>
                      <a:pt x="1481" y="170"/>
                    </a:lnTo>
                    <a:lnTo>
                      <a:pt x="1470" y="165"/>
                    </a:lnTo>
                    <a:lnTo>
                      <a:pt x="1460" y="161"/>
                    </a:lnTo>
                    <a:lnTo>
                      <a:pt x="1449" y="157"/>
                    </a:lnTo>
                    <a:lnTo>
                      <a:pt x="1439" y="151"/>
                    </a:lnTo>
                    <a:lnTo>
                      <a:pt x="1431" y="147"/>
                    </a:lnTo>
                    <a:lnTo>
                      <a:pt x="1420" y="143"/>
                    </a:lnTo>
                    <a:lnTo>
                      <a:pt x="1408" y="138"/>
                    </a:lnTo>
                    <a:lnTo>
                      <a:pt x="1399" y="134"/>
                    </a:lnTo>
                    <a:lnTo>
                      <a:pt x="1389" y="130"/>
                    </a:lnTo>
                    <a:lnTo>
                      <a:pt x="1378" y="126"/>
                    </a:lnTo>
                    <a:lnTo>
                      <a:pt x="1368" y="122"/>
                    </a:lnTo>
                    <a:lnTo>
                      <a:pt x="1357" y="118"/>
                    </a:lnTo>
                    <a:lnTo>
                      <a:pt x="1347" y="115"/>
                    </a:lnTo>
                    <a:lnTo>
                      <a:pt x="1337" y="111"/>
                    </a:lnTo>
                    <a:lnTo>
                      <a:pt x="1326" y="107"/>
                    </a:lnTo>
                    <a:lnTo>
                      <a:pt x="1314" y="103"/>
                    </a:lnTo>
                    <a:lnTo>
                      <a:pt x="1303" y="101"/>
                    </a:lnTo>
                    <a:lnTo>
                      <a:pt x="1293" y="97"/>
                    </a:lnTo>
                    <a:lnTo>
                      <a:pt x="1282" y="94"/>
                    </a:lnTo>
                    <a:lnTo>
                      <a:pt x="1272" y="90"/>
                    </a:lnTo>
                    <a:lnTo>
                      <a:pt x="1261" y="86"/>
                    </a:lnTo>
                    <a:lnTo>
                      <a:pt x="1251" y="82"/>
                    </a:lnTo>
                    <a:lnTo>
                      <a:pt x="1240" y="80"/>
                    </a:lnTo>
                    <a:lnTo>
                      <a:pt x="1228" y="76"/>
                    </a:lnTo>
                    <a:lnTo>
                      <a:pt x="1218" y="74"/>
                    </a:lnTo>
                    <a:lnTo>
                      <a:pt x="1209" y="71"/>
                    </a:lnTo>
                    <a:lnTo>
                      <a:pt x="1197" y="69"/>
                    </a:lnTo>
                    <a:lnTo>
                      <a:pt x="1186" y="67"/>
                    </a:lnTo>
                    <a:lnTo>
                      <a:pt x="1174" y="63"/>
                    </a:lnTo>
                    <a:lnTo>
                      <a:pt x="1163" y="61"/>
                    </a:lnTo>
                    <a:lnTo>
                      <a:pt x="1155" y="59"/>
                    </a:lnTo>
                    <a:lnTo>
                      <a:pt x="1144" y="55"/>
                    </a:lnTo>
                    <a:lnTo>
                      <a:pt x="1132" y="53"/>
                    </a:lnTo>
                    <a:lnTo>
                      <a:pt x="1121" y="51"/>
                    </a:lnTo>
                    <a:lnTo>
                      <a:pt x="1113" y="49"/>
                    </a:lnTo>
                    <a:lnTo>
                      <a:pt x="1101" y="46"/>
                    </a:lnTo>
                    <a:lnTo>
                      <a:pt x="1090" y="44"/>
                    </a:lnTo>
                    <a:lnTo>
                      <a:pt x="1080" y="42"/>
                    </a:lnTo>
                    <a:lnTo>
                      <a:pt x="1071" y="40"/>
                    </a:lnTo>
                    <a:lnTo>
                      <a:pt x="1057" y="38"/>
                    </a:lnTo>
                    <a:lnTo>
                      <a:pt x="1048" y="34"/>
                    </a:lnTo>
                    <a:lnTo>
                      <a:pt x="1036" y="32"/>
                    </a:lnTo>
                    <a:lnTo>
                      <a:pt x="1025" y="30"/>
                    </a:lnTo>
                    <a:lnTo>
                      <a:pt x="1017" y="30"/>
                    </a:lnTo>
                    <a:lnTo>
                      <a:pt x="1005" y="28"/>
                    </a:lnTo>
                    <a:lnTo>
                      <a:pt x="994" y="26"/>
                    </a:lnTo>
                    <a:lnTo>
                      <a:pt x="982" y="24"/>
                    </a:lnTo>
                    <a:lnTo>
                      <a:pt x="975" y="23"/>
                    </a:lnTo>
                    <a:lnTo>
                      <a:pt x="963" y="23"/>
                    </a:lnTo>
                    <a:lnTo>
                      <a:pt x="952" y="21"/>
                    </a:lnTo>
                    <a:lnTo>
                      <a:pt x="940" y="19"/>
                    </a:lnTo>
                    <a:lnTo>
                      <a:pt x="931" y="17"/>
                    </a:lnTo>
                    <a:lnTo>
                      <a:pt x="919" y="17"/>
                    </a:lnTo>
                    <a:lnTo>
                      <a:pt x="908" y="15"/>
                    </a:lnTo>
                    <a:lnTo>
                      <a:pt x="896" y="13"/>
                    </a:lnTo>
                    <a:lnTo>
                      <a:pt x="887" y="13"/>
                    </a:lnTo>
                    <a:lnTo>
                      <a:pt x="873" y="11"/>
                    </a:lnTo>
                    <a:lnTo>
                      <a:pt x="862" y="11"/>
                    </a:lnTo>
                    <a:lnTo>
                      <a:pt x="848" y="9"/>
                    </a:lnTo>
                    <a:lnTo>
                      <a:pt x="837" y="7"/>
                    </a:lnTo>
                    <a:lnTo>
                      <a:pt x="823" y="7"/>
                    </a:lnTo>
                    <a:lnTo>
                      <a:pt x="810" y="5"/>
                    </a:lnTo>
                    <a:lnTo>
                      <a:pt x="794" y="5"/>
                    </a:lnTo>
                    <a:lnTo>
                      <a:pt x="783" y="5"/>
                    </a:lnTo>
                    <a:lnTo>
                      <a:pt x="766" y="3"/>
                    </a:lnTo>
                    <a:lnTo>
                      <a:pt x="748" y="3"/>
                    </a:lnTo>
                    <a:lnTo>
                      <a:pt x="731" y="3"/>
                    </a:lnTo>
                    <a:lnTo>
                      <a:pt x="712" y="1"/>
                    </a:lnTo>
                    <a:lnTo>
                      <a:pt x="693" y="1"/>
                    </a:lnTo>
                    <a:lnTo>
                      <a:pt x="670" y="0"/>
                    </a:lnTo>
                    <a:lnTo>
                      <a:pt x="645" y="0"/>
                    </a:lnTo>
                    <a:lnTo>
                      <a:pt x="616" y="0"/>
                    </a:lnTo>
                    <a:lnTo>
                      <a:pt x="585" y="0"/>
                    </a:lnTo>
                    <a:lnTo>
                      <a:pt x="553" y="0"/>
                    </a:lnTo>
                    <a:lnTo>
                      <a:pt x="514" y="0"/>
                    </a:lnTo>
                    <a:lnTo>
                      <a:pt x="474" y="0"/>
                    </a:lnTo>
                    <a:lnTo>
                      <a:pt x="436" y="1"/>
                    </a:lnTo>
                    <a:lnTo>
                      <a:pt x="397" y="1"/>
                    </a:lnTo>
                    <a:lnTo>
                      <a:pt x="361" y="3"/>
                    </a:lnTo>
                    <a:lnTo>
                      <a:pt x="328" y="3"/>
                    </a:lnTo>
                    <a:lnTo>
                      <a:pt x="294" y="5"/>
                    </a:lnTo>
                    <a:lnTo>
                      <a:pt x="267" y="5"/>
                    </a:lnTo>
                    <a:lnTo>
                      <a:pt x="242" y="7"/>
                    </a:lnTo>
                    <a:lnTo>
                      <a:pt x="217" y="7"/>
                    </a:lnTo>
                    <a:lnTo>
                      <a:pt x="196" y="9"/>
                    </a:lnTo>
                    <a:lnTo>
                      <a:pt x="175" y="9"/>
                    </a:lnTo>
                    <a:lnTo>
                      <a:pt x="157" y="11"/>
                    </a:lnTo>
                    <a:lnTo>
                      <a:pt x="144" y="13"/>
                    </a:lnTo>
                    <a:lnTo>
                      <a:pt x="129" y="13"/>
                    </a:lnTo>
                    <a:lnTo>
                      <a:pt x="115" y="15"/>
                    </a:lnTo>
                    <a:lnTo>
                      <a:pt x="104" y="17"/>
                    </a:lnTo>
                    <a:lnTo>
                      <a:pt x="94" y="19"/>
                    </a:lnTo>
                    <a:lnTo>
                      <a:pt x="83" y="19"/>
                    </a:lnTo>
                    <a:lnTo>
                      <a:pt x="75" y="21"/>
                    </a:lnTo>
                    <a:lnTo>
                      <a:pt x="67" y="23"/>
                    </a:lnTo>
                    <a:lnTo>
                      <a:pt x="58" y="23"/>
                    </a:lnTo>
                    <a:lnTo>
                      <a:pt x="54" y="24"/>
                    </a:lnTo>
                    <a:lnTo>
                      <a:pt x="48" y="26"/>
                    </a:lnTo>
                    <a:lnTo>
                      <a:pt x="42" y="26"/>
                    </a:lnTo>
                    <a:lnTo>
                      <a:pt x="37" y="28"/>
                    </a:lnTo>
                    <a:lnTo>
                      <a:pt x="33" y="30"/>
                    </a:lnTo>
                    <a:lnTo>
                      <a:pt x="29" y="32"/>
                    </a:lnTo>
                    <a:lnTo>
                      <a:pt x="25" y="34"/>
                    </a:lnTo>
                    <a:lnTo>
                      <a:pt x="21" y="34"/>
                    </a:lnTo>
                    <a:lnTo>
                      <a:pt x="17" y="36"/>
                    </a:lnTo>
                    <a:lnTo>
                      <a:pt x="15" y="38"/>
                    </a:lnTo>
                    <a:lnTo>
                      <a:pt x="14" y="40"/>
                    </a:lnTo>
                    <a:lnTo>
                      <a:pt x="12" y="42"/>
                    </a:lnTo>
                    <a:lnTo>
                      <a:pt x="10" y="42"/>
                    </a:lnTo>
                    <a:lnTo>
                      <a:pt x="8" y="44"/>
                    </a:lnTo>
                    <a:lnTo>
                      <a:pt x="8" y="46"/>
                    </a:lnTo>
                    <a:lnTo>
                      <a:pt x="6" y="47"/>
                    </a:lnTo>
                    <a:lnTo>
                      <a:pt x="4" y="49"/>
                    </a:lnTo>
                    <a:lnTo>
                      <a:pt x="2" y="51"/>
                    </a:lnTo>
                    <a:lnTo>
                      <a:pt x="2" y="53"/>
                    </a:lnTo>
                    <a:lnTo>
                      <a:pt x="0" y="55"/>
                    </a:lnTo>
                  </a:path>
                </a:pathLst>
              </a:custGeom>
              <a:noFill/>
              <a:ln w="12700">
                <a:solidFill>
                  <a:srgbClr val="000000"/>
                </a:solidFill>
                <a:prstDash val="solid"/>
                <a:round/>
                <a:headEnd/>
                <a:tailEnd/>
              </a:ln>
            </p:spPr>
            <p:txBody>
              <a:bodyPr/>
              <a:lstStyle/>
              <a:p>
                <a:endParaRPr lang="en-US"/>
              </a:p>
            </p:txBody>
          </p:sp>
          <p:sp>
            <p:nvSpPr>
              <p:cNvPr id="60600" name="Freeform 184"/>
              <p:cNvSpPr>
                <a:spLocks/>
              </p:cNvSpPr>
              <p:nvPr/>
            </p:nvSpPr>
            <p:spPr bwMode="auto">
              <a:xfrm>
                <a:off x="3024" y="2620"/>
                <a:ext cx="13" cy="257"/>
              </a:xfrm>
              <a:custGeom>
                <a:avLst/>
                <a:gdLst/>
                <a:ahLst/>
                <a:cxnLst>
                  <a:cxn ang="0">
                    <a:pos x="9" y="0"/>
                  </a:cxn>
                  <a:cxn ang="0">
                    <a:pos x="7" y="2"/>
                  </a:cxn>
                  <a:cxn ang="0">
                    <a:pos x="5" y="4"/>
                  </a:cxn>
                  <a:cxn ang="0">
                    <a:pos x="5" y="6"/>
                  </a:cxn>
                  <a:cxn ang="0">
                    <a:pos x="5" y="8"/>
                  </a:cxn>
                  <a:cxn ang="0">
                    <a:pos x="3" y="10"/>
                  </a:cxn>
                  <a:cxn ang="0">
                    <a:pos x="3" y="12"/>
                  </a:cxn>
                  <a:cxn ang="0">
                    <a:pos x="3" y="14"/>
                  </a:cxn>
                  <a:cxn ang="0">
                    <a:pos x="1" y="14"/>
                  </a:cxn>
                  <a:cxn ang="0">
                    <a:pos x="1" y="17"/>
                  </a:cxn>
                  <a:cxn ang="0">
                    <a:pos x="1" y="19"/>
                  </a:cxn>
                  <a:cxn ang="0">
                    <a:pos x="1" y="23"/>
                  </a:cxn>
                  <a:cxn ang="0">
                    <a:pos x="0" y="25"/>
                  </a:cxn>
                  <a:cxn ang="0">
                    <a:pos x="0" y="35"/>
                  </a:cxn>
                  <a:cxn ang="0">
                    <a:pos x="0" y="37"/>
                  </a:cxn>
                  <a:cxn ang="0">
                    <a:pos x="0" y="69"/>
                  </a:cxn>
                  <a:cxn ang="0">
                    <a:pos x="0" y="71"/>
                  </a:cxn>
                  <a:cxn ang="0">
                    <a:pos x="0" y="96"/>
                  </a:cxn>
                  <a:cxn ang="0">
                    <a:pos x="1" y="98"/>
                  </a:cxn>
                  <a:cxn ang="0">
                    <a:pos x="1" y="117"/>
                  </a:cxn>
                  <a:cxn ang="0">
                    <a:pos x="1" y="134"/>
                  </a:cxn>
                  <a:cxn ang="0">
                    <a:pos x="3" y="136"/>
                  </a:cxn>
                  <a:cxn ang="0">
                    <a:pos x="3" y="150"/>
                  </a:cxn>
                  <a:cxn ang="0">
                    <a:pos x="3" y="152"/>
                  </a:cxn>
                  <a:cxn ang="0">
                    <a:pos x="3" y="165"/>
                  </a:cxn>
                  <a:cxn ang="0">
                    <a:pos x="5" y="167"/>
                  </a:cxn>
                  <a:cxn ang="0">
                    <a:pos x="5" y="181"/>
                  </a:cxn>
                  <a:cxn ang="0">
                    <a:pos x="5" y="182"/>
                  </a:cxn>
                  <a:cxn ang="0">
                    <a:pos x="5" y="196"/>
                  </a:cxn>
                  <a:cxn ang="0">
                    <a:pos x="7" y="196"/>
                  </a:cxn>
                  <a:cxn ang="0">
                    <a:pos x="7" y="207"/>
                  </a:cxn>
                  <a:cxn ang="0">
                    <a:pos x="9" y="209"/>
                  </a:cxn>
                  <a:cxn ang="0">
                    <a:pos x="9" y="219"/>
                  </a:cxn>
                  <a:cxn ang="0">
                    <a:pos x="9" y="221"/>
                  </a:cxn>
                  <a:cxn ang="0">
                    <a:pos x="9" y="232"/>
                  </a:cxn>
                  <a:cxn ang="0">
                    <a:pos x="11" y="232"/>
                  </a:cxn>
                  <a:cxn ang="0">
                    <a:pos x="11" y="244"/>
                  </a:cxn>
                  <a:cxn ang="0">
                    <a:pos x="11" y="253"/>
                  </a:cxn>
                  <a:cxn ang="0">
                    <a:pos x="13" y="253"/>
                  </a:cxn>
                  <a:cxn ang="0">
                    <a:pos x="13" y="257"/>
                  </a:cxn>
                </a:cxnLst>
                <a:rect l="0" t="0" r="r" b="b"/>
                <a:pathLst>
                  <a:path w="13" h="257">
                    <a:moveTo>
                      <a:pt x="9" y="0"/>
                    </a:moveTo>
                    <a:lnTo>
                      <a:pt x="7" y="2"/>
                    </a:lnTo>
                    <a:lnTo>
                      <a:pt x="5" y="4"/>
                    </a:lnTo>
                    <a:lnTo>
                      <a:pt x="5" y="6"/>
                    </a:lnTo>
                    <a:lnTo>
                      <a:pt x="5" y="8"/>
                    </a:lnTo>
                    <a:lnTo>
                      <a:pt x="3" y="10"/>
                    </a:lnTo>
                    <a:lnTo>
                      <a:pt x="3" y="12"/>
                    </a:lnTo>
                    <a:lnTo>
                      <a:pt x="3" y="14"/>
                    </a:lnTo>
                    <a:lnTo>
                      <a:pt x="1" y="14"/>
                    </a:lnTo>
                    <a:lnTo>
                      <a:pt x="1" y="17"/>
                    </a:lnTo>
                    <a:lnTo>
                      <a:pt x="1" y="19"/>
                    </a:lnTo>
                    <a:lnTo>
                      <a:pt x="1" y="23"/>
                    </a:lnTo>
                    <a:lnTo>
                      <a:pt x="0" y="25"/>
                    </a:lnTo>
                    <a:lnTo>
                      <a:pt x="0" y="35"/>
                    </a:lnTo>
                    <a:lnTo>
                      <a:pt x="0" y="37"/>
                    </a:lnTo>
                    <a:lnTo>
                      <a:pt x="0" y="69"/>
                    </a:lnTo>
                    <a:lnTo>
                      <a:pt x="0" y="71"/>
                    </a:lnTo>
                    <a:lnTo>
                      <a:pt x="0" y="96"/>
                    </a:lnTo>
                    <a:lnTo>
                      <a:pt x="1" y="98"/>
                    </a:lnTo>
                    <a:lnTo>
                      <a:pt x="1" y="117"/>
                    </a:lnTo>
                    <a:lnTo>
                      <a:pt x="1" y="134"/>
                    </a:lnTo>
                    <a:lnTo>
                      <a:pt x="3" y="136"/>
                    </a:lnTo>
                    <a:lnTo>
                      <a:pt x="3" y="150"/>
                    </a:lnTo>
                    <a:lnTo>
                      <a:pt x="3" y="152"/>
                    </a:lnTo>
                    <a:lnTo>
                      <a:pt x="3" y="165"/>
                    </a:lnTo>
                    <a:lnTo>
                      <a:pt x="5" y="167"/>
                    </a:lnTo>
                    <a:lnTo>
                      <a:pt x="5" y="181"/>
                    </a:lnTo>
                    <a:lnTo>
                      <a:pt x="5" y="182"/>
                    </a:lnTo>
                    <a:lnTo>
                      <a:pt x="5" y="196"/>
                    </a:lnTo>
                    <a:lnTo>
                      <a:pt x="7" y="196"/>
                    </a:lnTo>
                    <a:lnTo>
                      <a:pt x="7" y="207"/>
                    </a:lnTo>
                    <a:lnTo>
                      <a:pt x="9" y="209"/>
                    </a:lnTo>
                    <a:lnTo>
                      <a:pt x="9" y="219"/>
                    </a:lnTo>
                    <a:lnTo>
                      <a:pt x="9" y="221"/>
                    </a:lnTo>
                    <a:lnTo>
                      <a:pt x="9" y="232"/>
                    </a:lnTo>
                    <a:lnTo>
                      <a:pt x="11" y="232"/>
                    </a:lnTo>
                    <a:lnTo>
                      <a:pt x="11" y="244"/>
                    </a:lnTo>
                    <a:lnTo>
                      <a:pt x="11" y="253"/>
                    </a:lnTo>
                    <a:lnTo>
                      <a:pt x="13" y="253"/>
                    </a:lnTo>
                    <a:lnTo>
                      <a:pt x="13" y="257"/>
                    </a:lnTo>
                  </a:path>
                </a:pathLst>
              </a:custGeom>
              <a:noFill/>
              <a:ln w="12700">
                <a:solidFill>
                  <a:srgbClr val="000000"/>
                </a:solidFill>
                <a:prstDash val="solid"/>
                <a:round/>
                <a:headEnd/>
                <a:tailEnd/>
              </a:ln>
            </p:spPr>
            <p:txBody>
              <a:bodyPr/>
              <a:lstStyle/>
              <a:p>
                <a:endParaRPr lang="en-US"/>
              </a:p>
            </p:txBody>
          </p:sp>
          <p:sp>
            <p:nvSpPr>
              <p:cNvPr id="60601" name="Freeform 185"/>
              <p:cNvSpPr>
                <a:spLocks/>
              </p:cNvSpPr>
              <p:nvPr/>
            </p:nvSpPr>
            <p:spPr bwMode="auto">
              <a:xfrm>
                <a:off x="3037" y="2877"/>
                <a:ext cx="23" cy="179"/>
              </a:xfrm>
              <a:custGeom>
                <a:avLst/>
                <a:gdLst/>
                <a:ahLst/>
                <a:cxnLst>
                  <a:cxn ang="0">
                    <a:pos x="0" y="0"/>
                  </a:cxn>
                  <a:cxn ang="0">
                    <a:pos x="0" y="6"/>
                  </a:cxn>
                  <a:cxn ang="0">
                    <a:pos x="0" y="8"/>
                  </a:cxn>
                  <a:cxn ang="0">
                    <a:pos x="0" y="18"/>
                  </a:cxn>
                  <a:cxn ang="0">
                    <a:pos x="2" y="18"/>
                  </a:cxn>
                  <a:cxn ang="0">
                    <a:pos x="2" y="25"/>
                  </a:cxn>
                  <a:cxn ang="0">
                    <a:pos x="2" y="27"/>
                  </a:cxn>
                  <a:cxn ang="0">
                    <a:pos x="2" y="35"/>
                  </a:cxn>
                  <a:cxn ang="0">
                    <a:pos x="4" y="35"/>
                  </a:cxn>
                  <a:cxn ang="0">
                    <a:pos x="4" y="44"/>
                  </a:cxn>
                  <a:cxn ang="0">
                    <a:pos x="4" y="52"/>
                  </a:cxn>
                  <a:cxn ang="0">
                    <a:pos x="6" y="52"/>
                  </a:cxn>
                  <a:cxn ang="0">
                    <a:pos x="6" y="60"/>
                  </a:cxn>
                  <a:cxn ang="0">
                    <a:pos x="6" y="62"/>
                  </a:cxn>
                  <a:cxn ang="0">
                    <a:pos x="6" y="69"/>
                  </a:cxn>
                  <a:cxn ang="0">
                    <a:pos x="8" y="69"/>
                  </a:cxn>
                  <a:cxn ang="0">
                    <a:pos x="8" y="77"/>
                  </a:cxn>
                  <a:cxn ang="0">
                    <a:pos x="8" y="83"/>
                  </a:cxn>
                  <a:cxn ang="0">
                    <a:pos x="8" y="85"/>
                  </a:cxn>
                  <a:cxn ang="0">
                    <a:pos x="8" y="88"/>
                  </a:cxn>
                  <a:cxn ang="0">
                    <a:pos x="8" y="90"/>
                  </a:cxn>
                  <a:cxn ang="0">
                    <a:pos x="8" y="96"/>
                  </a:cxn>
                  <a:cxn ang="0">
                    <a:pos x="10" y="98"/>
                  </a:cxn>
                  <a:cxn ang="0">
                    <a:pos x="10" y="104"/>
                  </a:cxn>
                  <a:cxn ang="0">
                    <a:pos x="10" y="106"/>
                  </a:cxn>
                  <a:cxn ang="0">
                    <a:pos x="10" y="112"/>
                  </a:cxn>
                  <a:cxn ang="0">
                    <a:pos x="11" y="112"/>
                  </a:cxn>
                  <a:cxn ang="0">
                    <a:pos x="11" y="117"/>
                  </a:cxn>
                  <a:cxn ang="0">
                    <a:pos x="11" y="123"/>
                  </a:cxn>
                  <a:cxn ang="0">
                    <a:pos x="13" y="125"/>
                  </a:cxn>
                  <a:cxn ang="0">
                    <a:pos x="13" y="127"/>
                  </a:cxn>
                  <a:cxn ang="0">
                    <a:pos x="13" y="129"/>
                  </a:cxn>
                  <a:cxn ang="0">
                    <a:pos x="13" y="135"/>
                  </a:cxn>
                  <a:cxn ang="0">
                    <a:pos x="15" y="135"/>
                  </a:cxn>
                  <a:cxn ang="0">
                    <a:pos x="15" y="140"/>
                  </a:cxn>
                  <a:cxn ang="0">
                    <a:pos x="17" y="140"/>
                  </a:cxn>
                  <a:cxn ang="0">
                    <a:pos x="17" y="146"/>
                  </a:cxn>
                  <a:cxn ang="0">
                    <a:pos x="17" y="152"/>
                  </a:cxn>
                  <a:cxn ang="0">
                    <a:pos x="19" y="152"/>
                  </a:cxn>
                  <a:cxn ang="0">
                    <a:pos x="19" y="158"/>
                  </a:cxn>
                  <a:cxn ang="0">
                    <a:pos x="19" y="163"/>
                  </a:cxn>
                  <a:cxn ang="0">
                    <a:pos x="21" y="163"/>
                  </a:cxn>
                  <a:cxn ang="0">
                    <a:pos x="21" y="167"/>
                  </a:cxn>
                  <a:cxn ang="0">
                    <a:pos x="21" y="171"/>
                  </a:cxn>
                  <a:cxn ang="0">
                    <a:pos x="23" y="173"/>
                  </a:cxn>
                  <a:cxn ang="0">
                    <a:pos x="23" y="177"/>
                  </a:cxn>
                  <a:cxn ang="0">
                    <a:pos x="23" y="179"/>
                  </a:cxn>
                </a:cxnLst>
                <a:rect l="0" t="0" r="r" b="b"/>
                <a:pathLst>
                  <a:path w="23" h="179">
                    <a:moveTo>
                      <a:pt x="0" y="0"/>
                    </a:moveTo>
                    <a:lnTo>
                      <a:pt x="0" y="6"/>
                    </a:lnTo>
                    <a:lnTo>
                      <a:pt x="0" y="8"/>
                    </a:lnTo>
                    <a:lnTo>
                      <a:pt x="0" y="18"/>
                    </a:lnTo>
                    <a:lnTo>
                      <a:pt x="2" y="18"/>
                    </a:lnTo>
                    <a:lnTo>
                      <a:pt x="2" y="25"/>
                    </a:lnTo>
                    <a:lnTo>
                      <a:pt x="2" y="27"/>
                    </a:lnTo>
                    <a:lnTo>
                      <a:pt x="2" y="35"/>
                    </a:lnTo>
                    <a:lnTo>
                      <a:pt x="4" y="35"/>
                    </a:lnTo>
                    <a:lnTo>
                      <a:pt x="4" y="44"/>
                    </a:lnTo>
                    <a:lnTo>
                      <a:pt x="4" y="52"/>
                    </a:lnTo>
                    <a:lnTo>
                      <a:pt x="6" y="52"/>
                    </a:lnTo>
                    <a:lnTo>
                      <a:pt x="6" y="60"/>
                    </a:lnTo>
                    <a:lnTo>
                      <a:pt x="6" y="62"/>
                    </a:lnTo>
                    <a:lnTo>
                      <a:pt x="6" y="69"/>
                    </a:lnTo>
                    <a:lnTo>
                      <a:pt x="8" y="69"/>
                    </a:lnTo>
                    <a:lnTo>
                      <a:pt x="8" y="77"/>
                    </a:lnTo>
                    <a:lnTo>
                      <a:pt x="8" y="83"/>
                    </a:lnTo>
                    <a:lnTo>
                      <a:pt x="8" y="85"/>
                    </a:lnTo>
                    <a:lnTo>
                      <a:pt x="8" y="88"/>
                    </a:lnTo>
                    <a:lnTo>
                      <a:pt x="8" y="90"/>
                    </a:lnTo>
                    <a:lnTo>
                      <a:pt x="8" y="96"/>
                    </a:lnTo>
                    <a:lnTo>
                      <a:pt x="10" y="98"/>
                    </a:lnTo>
                    <a:lnTo>
                      <a:pt x="10" y="104"/>
                    </a:lnTo>
                    <a:lnTo>
                      <a:pt x="10" y="106"/>
                    </a:lnTo>
                    <a:lnTo>
                      <a:pt x="10" y="112"/>
                    </a:lnTo>
                    <a:lnTo>
                      <a:pt x="11" y="112"/>
                    </a:lnTo>
                    <a:lnTo>
                      <a:pt x="11" y="117"/>
                    </a:lnTo>
                    <a:lnTo>
                      <a:pt x="11" y="123"/>
                    </a:lnTo>
                    <a:lnTo>
                      <a:pt x="13" y="125"/>
                    </a:lnTo>
                    <a:lnTo>
                      <a:pt x="13" y="127"/>
                    </a:lnTo>
                    <a:lnTo>
                      <a:pt x="13" y="129"/>
                    </a:lnTo>
                    <a:lnTo>
                      <a:pt x="13" y="135"/>
                    </a:lnTo>
                    <a:lnTo>
                      <a:pt x="15" y="135"/>
                    </a:lnTo>
                    <a:lnTo>
                      <a:pt x="15" y="140"/>
                    </a:lnTo>
                    <a:lnTo>
                      <a:pt x="17" y="140"/>
                    </a:lnTo>
                    <a:lnTo>
                      <a:pt x="17" y="146"/>
                    </a:lnTo>
                    <a:lnTo>
                      <a:pt x="17" y="152"/>
                    </a:lnTo>
                    <a:lnTo>
                      <a:pt x="19" y="152"/>
                    </a:lnTo>
                    <a:lnTo>
                      <a:pt x="19" y="158"/>
                    </a:lnTo>
                    <a:lnTo>
                      <a:pt x="19" y="163"/>
                    </a:lnTo>
                    <a:lnTo>
                      <a:pt x="21" y="163"/>
                    </a:lnTo>
                    <a:lnTo>
                      <a:pt x="21" y="167"/>
                    </a:lnTo>
                    <a:lnTo>
                      <a:pt x="21" y="171"/>
                    </a:lnTo>
                    <a:lnTo>
                      <a:pt x="23" y="173"/>
                    </a:lnTo>
                    <a:lnTo>
                      <a:pt x="23" y="177"/>
                    </a:lnTo>
                    <a:lnTo>
                      <a:pt x="23" y="179"/>
                    </a:lnTo>
                  </a:path>
                </a:pathLst>
              </a:custGeom>
              <a:noFill/>
              <a:ln w="12700">
                <a:solidFill>
                  <a:srgbClr val="000000"/>
                </a:solidFill>
                <a:prstDash val="solid"/>
                <a:round/>
                <a:headEnd/>
                <a:tailEnd/>
              </a:ln>
            </p:spPr>
            <p:txBody>
              <a:bodyPr/>
              <a:lstStyle/>
              <a:p>
                <a:endParaRPr lang="en-US"/>
              </a:p>
            </p:txBody>
          </p:sp>
          <p:sp>
            <p:nvSpPr>
              <p:cNvPr id="60602" name="Freeform 186"/>
              <p:cNvSpPr>
                <a:spLocks/>
              </p:cNvSpPr>
              <p:nvPr/>
            </p:nvSpPr>
            <p:spPr bwMode="auto">
              <a:xfrm>
                <a:off x="3060" y="3056"/>
                <a:ext cx="31" cy="117"/>
              </a:xfrm>
              <a:custGeom>
                <a:avLst/>
                <a:gdLst/>
                <a:ahLst/>
                <a:cxnLst>
                  <a:cxn ang="0">
                    <a:pos x="0" y="0"/>
                  </a:cxn>
                  <a:cxn ang="0">
                    <a:pos x="0" y="2"/>
                  </a:cxn>
                  <a:cxn ang="0">
                    <a:pos x="2" y="2"/>
                  </a:cxn>
                  <a:cxn ang="0">
                    <a:pos x="2" y="7"/>
                  </a:cxn>
                  <a:cxn ang="0">
                    <a:pos x="2" y="11"/>
                  </a:cxn>
                  <a:cxn ang="0">
                    <a:pos x="4" y="11"/>
                  </a:cxn>
                  <a:cxn ang="0">
                    <a:pos x="4" y="15"/>
                  </a:cxn>
                  <a:cxn ang="0">
                    <a:pos x="4" y="21"/>
                  </a:cxn>
                  <a:cxn ang="0">
                    <a:pos x="6" y="21"/>
                  </a:cxn>
                  <a:cxn ang="0">
                    <a:pos x="6" y="25"/>
                  </a:cxn>
                  <a:cxn ang="0">
                    <a:pos x="6" y="27"/>
                  </a:cxn>
                  <a:cxn ang="0">
                    <a:pos x="6" y="28"/>
                  </a:cxn>
                  <a:cxn ang="0">
                    <a:pos x="8" y="30"/>
                  </a:cxn>
                  <a:cxn ang="0">
                    <a:pos x="8" y="32"/>
                  </a:cxn>
                  <a:cxn ang="0">
                    <a:pos x="8" y="34"/>
                  </a:cxn>
                  <a:cxn ang="0">
                    <a:pos x="8" y="38"/>
                  </a:cxn>
                  <a:cxn ang="0">
                    <a:pos x="10" y="38"/>
                  </a:cxn>
                  <a:cxn ang="0">
                    <a:pos x="10" y="40"/>
                  </a:cxn>
                  <a:cxn ang="0">
                    <a:pos x="10" y="44"/>
                  </a:cxn>
                  <a:cxn ang="0">
                    <a:pos x="12" y="44"/>
                  </a:cxn>
                  <a:cxn ang="0">
                    <a:pos x="12" y="48"/>
                  </a:cxn>
                  <a:cxn ang="0">
                    <a:pos x="12" y="51"/>
                  </a:cxn>
                  <a:cxn ang="0">
                    <a:pos x="13" y="51"/>
                  </a:cxn>
                  <a:cxn ang="0">
                    <a:pos x="13" y="55"/>
                  </a:cxn>
                  <a:cxn ang="0">
                    <a:pos x="13" y="59"/>
                  </a:cxn>
                  <a:cxn ang="0">
                    <a:pos x="15" y="59"/>
                  </a:cxn>
                  <a:cxn ang="0">
                    <a:pos x="15" y="61"/>
                  </a:cxn>
                  <a:cxn ang="0">
                    <a:pos x="15" y="63"/>
                  </a:cxn>
                  <a:cxn ang="0">
                    <a:pos x="15" y="67"/>
                  </a:cxn>
                  <a:cxn ang="0">
                    <a:pos x="17" y="67"/>
                  </a:cxn>
                  <a:cxn ang="0">
                    <a:pos x="17" y="71"/>
                  </a:cxn>
                  <a:cxn ang="0">
                    <a:pos x="19" y="71"/>
                  </a:cxn>
                  <a:cxn ang="0">
                    <a:pos x="19" y="73"/>
                  </a:cxn>
                  <a:cxn ang="0">
                    <a:pos x="19" y="74"/>
                  </a:cxn>
                  <a:cxn ang="0">
                    <a:pos x="19" y="76"/>
                  </a:cxn>
                  <a:cxn ang="0">
                    <a:pos x="21" y="76"/>
                  </a:cxn>
                  <a:cxn ang="0">
                    <a:pos x="21" y="80"/>
                  </a:cxn>
                  <a:cxn ang="0">
                    <a:pos x="21" y="82"/>
                  </a:cxn>
                  <a:cxn ang="0">
                    <a:pos x="23" y="84"/>
                  </a:cxn>
                  <a:cxn ang="0">
                    <a:pos x="23" y="86"/>
                  </a:cxn>
                  <a:cxn ang="0">
                    <a:pos x="23" y="88"/>
                  </a:cxn>
                  <a:cxn ang="0">
                    <a:pos x="25" y="88"/>
                  </a:cxn>
                  <a:cxn ang="0">
                    <a:pos x="25" y="90"/>
                  </a:cxn>
                  <a:cxn ang="0">
                    <a:pos x="25" y="92"/>
                  </a:cxn>
                  <a:cxn ang="0">
                    <a:pos x="25" y="94"/>
                  </a:cxn>
                  <a:cxn ang="0">
                    <a:pos x="27" y="94"/>
                  </a:cxn>
                  <a:cxn ang="0">
                    <a:pos x="27" y="98"/>
                  </a:cxn>
                  <a:cxn ang="0">
                    <a:pos x="27" y="99"/>
                  </a:cxn>
                  <a:cxn ang="0">
                    <a:pos x="29" y="101"/>
                  </a:cxn>
                  <a:cxn ang="0">
                    <a:pos x="29" y="103"/>
                  </a:cxn>
                  <a:cxn ang="0">
                    <a:pos x="29" y="105"/>
                  </a:cxn>
                  <a:cxn ang="0">
                    <a:pos x="31" y="105"/>
                  </a:cxn>
                  <a:cxn ang="0">
                    <a:pos x="31" y="109"/>
                  </a:cxn>
                  <a:cxn ang="0">
                    <a:pos x="31" y="111"/>
                  </a:cxn>
                  <a:cxn ang="0">
                    <a:pos x="31" y="113"/>
                  </a:cxn>
                  <a:cxn ang="0">
                    <a:pos x="31" y="115"/>
                  </a:cxn>
                  <a:cxn ang="0">
                    <a:pos x="31" y="117"/>
                  </a:cxn>
                </a:cxnLst>
                <a:rect l="0" t="0" r="r" b="b"/>
                <a:pathLst>
                  <a:path w="31" h="117">
                    <a:moveTo>
                      <a:pt x="0" y="0"/>
                    </a:moveTo>
                    <a:lnTo>
                      <a:pt x="0" y="2"/>
                    </a:lnTo>
                    <a:lnTo>
                      <a:pt x="2" y="2"/>
                    </a:lnTo>
                    <a:lnTo>
                      <a:pt x="2" y="7"/>
                    </a:lnTo>
                    <a:lnTo>
                      <a:pt x="2" y="11"/>
                    </a:lnTo>
                    <a:lnTo>
                      <a:pt x="4" y="11"/>
                    </a:lnTo>
                    <a:lnTo>
                      <a:pt x="4" y="15"/>
                    </a:lnTo>
                    <a:lnTo>
                      <a:pt x="4" y="21"/>
                    </a:lnTo>
                    <a:lnTo>
                      <a:pt x="6" y="21"/>
                    </a:lnTo>
                    <a:lnTo>
                      <a:pt x="6" y="25"/>
                    </a:lnTo>
                    <a:lnTo>
                      <a:pt x="6" y="27"/>
                    </a:lnTo>
                    <a:lnTo>
                      <a:pt x="6" y="28"/>
                    </a:lnTo>
                    <a:lnTo>
                      <a:pt x="8" y="30"/>
                    </a:lnTo>
                    <a:lnTo>
                      <a:pt x="8" y="32"/>
                    </a:lnTo>
                    <a:lnTo>
                      <a:pt x="8" y="34"/>
                    </a:lnTo>
                    <a:lnTo>
                      <a:pt x="8" y="38"/>
                    </a:lnTo>
                    <a:lnTo>
                      <a:pt x="10" y="38"/>
                    </a:lnTo>
                    <a:lnTo>
                      <a:pt x="10" y="40"/>
                    </a:lnTo>
                    <a:lnTo>
                      <a:pt x="10" y="44"/>
                    </a:lnTo>
                    <a:lnTo>
                      <a:pt x="12" y="44"/>
                    </a:lnTo>
                    <a:lnTo>
                      <a:pt x="12" y="48"/>
                    </a:lnTo>
                    <a:lnTo>
                      <a:pt x="12" y="51"/>
                    </a:lnTo>
                    <a:lnTo>
                      <a:pt x="13" y="51"/>
                    </a:lnTo>
                    <a:lnTo>
                      <a:pt x="13" y="55"/>
                    </a:lnTo>
                    <a:lnTo>
                      <a:pt x="13" y="59"/>
                    </a:lnTo>
                    <a:lnTo>
                      <a:pt x="15" y="59"/>
                    </a:lnTo>
                    <a:lnTo>
                      <a:pt x="15" y="61"/>
                    </a:lnTo>
                    <a:lnTo>
                      <a:pt x="15" y="63"/>
                    </a:lnTo>
                    <a:lnTo>
                      <a:pt x="15" y="67"/>
                    </a:lnTo>
                    <a:lnTo>
                      <a:pt x="17" y="67"/>
                    </a:lnTo>
                    <a:lnTo>
                      <a:pt x="17" y="71"/>
                    </a:lnTo>
                    <a:lnTo>
                      <a:pt x="19" y="71"/>
                    </a:lnTo>
                    <a:lnTo>
                      <a:pt x="19" y="73"/>
                    </a:lnTo>
                    <a:lnTo>
                      <a:pt x="19" y="74"/>
                    </a:lnTo>
                    <a:lnTo>
                      <a:pt x="19" y="76"/>
                    </a:lnTo>
                    <a:lnTo>
                      <a:pt x="21" y="76"/>
                    </a:lnTo>
                    <a:lnTo>
                      <a:pt x="21" y="80"/>
                    </a:lnTo>
                    <a:lnTo>
                      <a:pt x="21" y="82"/>
                    </a:lnTo>
                    <a:lnTo>
                      <a:pt x="23" y="84"/>
                    </a:lnTo>
                    <a:lnTo>
                      <a:pt x="23" y="86"/>
                    </a:lnTo>
                    <a:lnTo>
                      <a:pt x="23" y="88"/>
                    </a:lnTo>
                    <a:lnTo>
                      <a:pt x="25" y="88"/>
                    </a:lnTo>
                    <a:lnTo>
                      <a:pt x="25" y="90"/>
                    </a:lnTo>
                    <a:lnTo>
                      <a:pt x="25" y="92"/>
                    </a:lnTo>
                    <a:lnTo>
                      <a:pt x="25" y="94"/>
                    </a:lnTo>
                    <a:lnTo>
                      <a:pt x="27" y="94"/>
                    </a:lnTo>
                    <a:lnTo>
                      <a:pt x="27" y="98"/>
                    </a:lnTo>
                    <a:lnTo>
                      <a:pt x="27" y="99"/>
                    </a:lnTo>
                    <a:lnTo>
                      <a:pt x="29" y="101"/>
                    </a:lnTo>
                    <a:lnTo>
                      <a:pt x="29" y="103"/>
                    </a:lnTo>
                    <a:lnTo>
                      <a:pt x="29" y="105"/>
                    </a:lnTo>
                    <a:lnTo>
                      <a:pt x="31" y="105"/>
                    </a:lnTo>
                    <a:lnTo>
                      <a:pt x="31" y="109"/>
                    </a:lnTo>
                    <a:lnTo>
                      <a:pt x="31" y="111"/>
                    </a:lnTo>
                    <a:lnTo>
                      <a:pt x="31" y="113"/>
                    </a:lnTo>
                    <a:lnTo>
                      <a:pt x="31" y="115"/>
                    </a:lnTo>
                    <a:lnTo>
                      <a:pt x="31" y="117"/>
                    </a:lnTo>
                  </a:path>
                </a:pathLst>
              </a:custGeom>
              <a:noFill/>
              <a:ln w="12700">
                <a:solidFill>
                  <a:srgbClr val="000000"/>
                </a:solidFill>
                <a:prstDash val="solid"/>
                <a:round/>
                <a:headEnd/>
                <a:tailEnd/>
              </a:ln>
            </p:spPr>
            <p:txBody>
              <a:bodyPr/>
              <a:lstStyle/>
              <a:p>
                <a:endParaRPr lang="en-US"/>
              </a:p>
            </p:txBody>
          </p:sp>
          <p:sp>
            <p:nvSpPr>
              <p:cNvPr id="60603" name="Freeform 187"/>
              <p:cNvSpPr>
                <a:spLocks/>
              </p:cNvSpPr>
              <p:nvPr/>
            </p:nvSpPr>
            <p:spPr bwMode="auto">
              <a:xfrm>
                <a:off x="3091" y="3173"/>
                <a:ext cx="34" cy="67"/>
              </a:xfrm>
              <a:custGeom>
                <a:avLst/>
                <a:gdLst/>
                <a:ahLst/>
                <a:cxnLst>
                  <a:cxn ang="0">
                    <a:pos x="0" y="0"/>
                  </a:cxn>
                  <a:cxn ang="0">
                    <a:pos x="2" y="0"/>
                  </a:cxn>
                  <a:cxn ang="0">
                    <a:pos x="2" y="2"/>
                  </a:cxn>
                  <a:cxn ang="0">
                    <a:pos x="2" y="4"/>
                  </a:cxn>
                  <a:cxn ang="0">
                    <a:pos x="2" y="5"/>
                  </a:cxn>
                  <a:cxn ang="0">
                    <a:pos x="4" y="5"/>
                  </a:cxn>
                  <a:cxn ang="0">
                    <a:pos x="4" y="7"/>
                  </a:cxn>
                  <a:cxn ang="0">
                    <a:pos x="4" y="9"/>
                  </a:cxn>
                  <a:cxn ang="0">
                    <a:pos x="5" y="9"/>
                  </a:cxn>
                  <a:cxn ang="0">
                    <a:pos x="5" y="13"/>
                  </a:cxn>
                  <a:cxn ang="0">
                    <a:pos x="7" y="15"/>
                  </a:cxn>
                  <a:cxn ang="0">
                    <a:pos x="7" y="17"/>
                  </a:cxn>
                  <a:cxn ang="0">
                    <a:pos x="9" y="17"/>
                  </a:cxn>
                  <a:cxn ang="0">
                    <a:pos x="9" y="19"/>
                  </a:cxn>
                  <a:cxn ang="0">
                    <a:pos x="9" y="21"/>
                  </a:cxn>
                  <a:cxn ang="0">
                    <a:pos x="11" y="21"/>
                  </a:cxn>
                  <a:cxn ang="0">
                    <a:pos x="11" y="23"/>
                  </a:cxn>
                  <a:cxn ang="0">
                    <a:pos x="11" y="25"/>
                  </a:cxn>
                  <a:cxn ang="0">
                    <a:pos x="13" y="27"/>
                  </a:cxn>
                  <a:cxn ang="0">
                    <a:pos x="13" y="28"/>
                  </a:cxn>
                  <a:cxn ang="0">
                    <a:pos x="13" y="30"/>
                  </a:cxn>
                  <a:cxn ang="0">
                    <a:pos x="15" y="30"/>
                  </a:cxn>
                  <a:cxn ang="0">
                    <a:pos x="15" y="32"/>
                  </a:cxn>
                  <a:cxn ang="0">
                    <a:pos x="15" y="34"/>
                  </a:cxn>
                  <a:cxn ang="0">
                    <a:pos x="17" y="34"/>
                  </a:cxn>
                  <a:cxn ang="0">
                    <a:pos x="17" y="36"/>
                  </a:cxn>
                  <a:cxn ang="0">
                    <a:pos x="17" y="38"/>
                  </a:cxn>
                  <a:cxn ang="0">
                    <a:pos x="19" y="38"/>
                  </a:cxn>
                  <a:cxn ang="0">
                    <a:pos x="19" y="40"/>
                  </a:cxn>
                  <a:cxn ang="0">
                    <a:pos x="19" y="42"/>
                  </a:cxn>
                  <a:cxn ang="0">
                    <a:pos x="21" y="44"/>
                  </a:cxn>
                  <a:cxn ang="0">
                    <a:pos x="21" y="46"/>
                  </a:cxn>
                  <a:cxn ang="0">
                    <a:pos x="23" y="48"/>
                  </a:cxn>
                  <a:cxn ang="0">
                    <a:pos x="23" y="50"/>
                  </a:cxn>
                  <a:cxn ang="0">
                    <a:pos x="25" y="51"/>
                  </a:cxn>
                  <a:cxn ang="0">
                    <a:pos x="25" y="53"/>
                  </a:cxn>
                  <a:cxn ang="0">
                    <a:pos x="27" y="53"/>
                  </a:cxn>
                  <a:cxn ang="0">
                    <a:pos x="27" y="55"/>
                  </a:cxn>
                  <a:cxn ang="0">
                    <a:pos x="27" y="57"/>
                  </a:cxn>
                  <a:cxn ang="0">
                    <a:pos x="28" y="57"/>
                  </a:cxn>
                  <a:cxn ang="0">
                    <a:pos x="28" y="59"/>
                  </a:cxn>
                  <a:cxn ang="0">
                    <a:pos x="30" y="59"/>
                  </a:cxn>
                  <a:cxn ang="0">
                    <a:pos x="30" y="61"/>
                  </a:cxn>
                  <a:cxn ang="0">
                    <a:pos x="30" y="63"/>
                  </a:cxn>
                  <a:cxn ang="0">
                    <a:pos x="32" y="63"/>
                  </a:cxn>
                  <a:cxn ang="0">
                    <a:pos x="32" y="65"/>
                  </a:cxn>
                  <a:cxn ang="0">
                    <a:pos x="34" y="65"/>
                  </a:cxn>
                  <a:cxn ang="0">
                    <a:pos x="34" y="67"/>
                  </a:cxn>
                </a:cxnLst>
                <a:rect l="0" t="0" r="r" b="b"/>
                <a:pathLst>
                  <a:path w="34" h="67">
                    <a:moveTo>
                      <a:pt x="0" y="0"/>
                    </a:moveTo>
                    <a:lnTo>
                      <a:pt x="2" y="0"/>
                    </a:lnTo>
                    <a:lnTo>
                      <a:pt x="2" y="2"/>
                    </a:lnTo>
                    <a:lnTo>
                      <a:pt x="2" y="4"/>
                    </a:lnTo>
                    <a:lnTo>
                      <a:pt x="2" y="5"/>
                    </a:lnTo>
                    <a:lnTo>
                      <a:pt x="4" y="5"/>
                    </a:lnTo>
                    <a:lnTo>
                      <a:pt x="4" y="7"/>
                    </a:lnTo>
                    <a:lnTo>
                      <a:pt x="4" y="9"/>
                    </a:lnTo>
                    <a:lnTo>
                      <a:pt x="5" y="9"/>
                    </a:lnTo>
                    <a:lnTo>
                      <a:pt x="5" y="13"/>
                    </a:lnTo>
                    <a:lnTo>
                      <a:pt x="7" y="15"/>
                    </a:lnTo>
                    <a:lnTo>
                      <a:pt x="7" y="17"/>
                    </a:lnTo>
                    <a:lnTo>
                      <a:pt x="9" y="17"/>
                    </a:lnTo>
                    <a:lnTo>
                      <a:pt x="9" y="19"/>
                    </a:lnTo>
                    <a:lnTo>
                      <a:pt x="9" y="21"/>
                    </a:lnTo>
                    <a:lnTo>
                      <a:pt x="11" y="21"/>
                    </a:lnTo>
                    <a:lnTo>
                      <a:pt x="11" y="23"/>
                    </a:lnTo>
                    <a:lnTo>
                      <a:pt x="11" y="25"/>
                    </a:lnTo>
                    <a:lnTo>
                      <a:pt x="13" y="27"/>
                    </a:lnTo>
                    <a:lnTo>
                      <a:pt x="13" y="28"/>
                    </a:lnTo>
                    <a:lnTo>
                      <a:pt x="13" y="30"/>
                    </a:lnTo>
                    <a:lnTo>
                      <a:pt x="15" y="30"/>
                    </a:lnTo>
                    <a:lnTo>
                      <a:pt x="15" y="32"/>
                    </a:lnTo>
                    <a:lnTo>
                      <a:pt x="15" y="34"/>
                    </a:lnTo>
                    <a:lnTo>
                      <a:pt x="17" y="34"/>
                    </a:lnTo>
                    <a:lnTo>
                      <a:pt x="17" y="36"/>
                    </a:lnTo>
                    <a:lnTo>
                      <a:pt x="17" y="38"/>
                    </a:lnTo>
                    <a:lnTo>
                      <a:pt x="19" y="38"/>
                    </a:lnTo>
                    <a:lnTo>
                      <a:pt x="19" y="40"/>
                    </a:lnTo>
                    <a:lnTo>
                      <a:pt x="19" y="42"/>
                    </a:lnTo>
                    <a:lnTo>
                      <a:pt x="21" y="44"/>
                    </a:lnTo>
                    <a:lnTo>
                      <a:pt x="21" y="46"/>
                    </a:lnTo>
                    <a:lnTo>
                      <a:pt x="23" y="48"/>
                    </a:lnTo>
                    <a:lnTo>
                      <a:pt x="23" y="50"/>
                    </a:lnTo>
                    <a:lnTo>
                      <a:pt x="25" y="51"/>
                    </a:lnTo>
                    <a:lnTo>
                      <a:pt x="25" y="53"/>
                    </a:lnTo>
                    <a:lnTo>
                      <a:pt x="27" y="53"/>
                    </a:lnTo>
                    <a:lnTo>
                      <a:pt x="27" y="55"/>
                    </a:lnTo>
                    <a:lnTo>
                      <a:pt x="27" y="57"/>
                    </a:lnTo>
                    <a:lnTo>
                      <a:pt x="28" y="57"/>
                    </a:lnTo>
                    <a:lnTo>
                      <a:pt x="28" y="59"/>
                    </a:lnTo>
                    <a:lnTo>
                      <a:pt x="30" y="59"/>
                    </a:lnTo>
                    <a:lnTo>
                      <a:pt x="30" y="61"/>
                    </a:lnTo>
                    <a:lnTo>
                      <a:pt x="30" y="63"/>
                    </a:lnTo>
                    <a:lnTo>
                      <a:pt x="32" y="63"/>
                    </a:lnTo>
                    <a:lnTo>
                      <a:pt x="32" y="65"/>
                    </a:lnTo>
                    <a:lnTo>
                      <a:pt x="34" y="65"/>
                    </a:lnTo>
                    <a:lnTo>
                      <a:pt x="34" y="67"/>
                    </a:lnTo>
                  </a:path>
                </a:pathLst>
              </a:custGeom>
              <a:noFill/>
              <a:ln w="12700">
                <a:solidFill>
                  <a:srgbClr val="000000"/>
                </a:solidFill>
                <a:prstDash val="solid"/>
                <a:round/>
                <a:headEnd/>
                <a:tailEnd/>
              </a:ln>
            </p:spPr>
            <p:txBody>
              <a:bodyPr/>
              <a:lstStyle/>
              <a:p>
                <a:endParaRPr lang="en-US"/>
              </a:p>
            </p:txBody>
          </p:sp>
          <p:sp>
            <p:nvSpPr>
              <p:cNvPr id="60604" name="Freeform 188"/>
              <p:cNvSpPr>
                <a:spLocks/>
              </p:cNvSpPr>
              <p:nvPr/>
            </p:nvSpPr>
            <p:spPr bwMode="auto">
              <a:xfrm>
                <a:off x="3125" y="3240"/>
                <a:ext cx="25" cy="34"/>
              </a:xfrm>
              <a:custGeom>
                <a:avLst/>
                <a:gdLst/>
                <a:ahLst/>
                <a:cxnLst>
                  <a:cxn ang="0">
                    <a:pos x="0" y="0"/>
                  </a:cxn>
                  <a:cxn ang="0">
                    <a:pos x="0" y="2"/>
                  </a:cxn>
                  <a:cxn ang="0">
                    <a:pos x="2" y="2"/>
                  </a:cxn>
                  <a:cxn ang="0">
                    <a:pos x="2" y="4"/>
                  </a:cxn>
                  <a:cxn ang="0">
                    <a:pos x="4" y="4"/>
                  </a:cxn>
                  <a:cxn ang="0">
                    <a:pos x="4" y="6"/>
                  </a:cxn>
                  <a:cxn ang="0">
                    <a:pos x="4" y="8"/>
                  </a:cxn>
                  <a:cxn ang="0">
                    <a:pos x="6" y="8"/>
                  </a:cxn>
                  <a:cxn ang="0">
                    <a:pos x="6" y="9"/>
                  </a:cxn>
                  <a:cxn ang="0">
                    <a:pos x="8" y="9"/>
                  </a:cxn>
                  <a:cxn ang="0">
                    <a:pos x="8" y="11"/>
                  </a:cxn>
                  <a:cxn ang="0">
                    <a:pos x="10" y="13"/>
                  </a:cxn>
                  <a:cxn ang="0">
                    <a:pos x="10" y="15"/>
                  </a:cxn>
                  <a:cxn ang="0">
                    <a:pos x="12" y="15"/>
                  </a:cxn>
                  <a:cxn ang="0">
                    <a:pos x="12" y="17"/>
                  </a:cxn>
                  <a:cxn ang="0">
                    <a:pos x="12" y="19"/>
                  </a:cxn>
                  <a:cxn ang="0">
                    <a:pos x="12" y="21"/>
                  </a:cxn>
                  <a:cxn ang="0">
                    <a:pos x="14" y="21"/>
                  </a:cxn>
                  <a:cxn ang="0">
                    <a:pos x="14" y="23"/>
                  </a:cxn>
                  <a:cxn ang="0">
                    <a:pos x="16" y="23"/>
                  </a:cxn>
                  <a:cxn ang="0">
                    <a:pos x="16" y="25"/>
                  </a:cxn>
                  <a:cxn ang="0">
                    <a:pos x="18" y="25"/>
                  </a:cxn>
                  <a:cxn ang="0">
                    <a:pos x="18" y="27"/>
                  </a:cxn>
                  <a:cxn ang="0">
                    <a:pos x="19" y="29"/>
                  </a:cxn>
                  <a:cxn ang="0">
                    <a:pos x="21" y="29"/>
                  </a:cxn>
                  <a:cxn ang="0">
                    <a:pos x="21" y="31"/>
                  </a:cxn>
                  <a:cxn ang="0">
                    <a:pos x="23" y="31"/>
                  </a:cxn>
                  <a:cxn ang="0">
                    <a:pos x="23" y="32"/>
                  </a:cxn>
                  <a:cxn ang="0">
                    <a:pos x="25" y="32"/>
                  </a:cxn>
                  <a:cxn ang="0">
                    <a:pos x="25" y="34"/>
                  </a:cxn>
                </a:cxnLst>
                <a:rect l="0" t="0" r="r" b="b"/>
                <a:pathLst>
                  <a:path w="25" h="34">
                    <a:moveTo>
                      <a:pt x="0" y="0"/>
                    </a:moveTo>
                    <a:lnTo>
                      <a:pt x="0" y="2"/>
                    </a:lnTo>
                    <a:lnTo>
                      <a:pt x="2" y="2"/>
                    </a:lnTo>
                    <a:lnTo>
                      <a:pt x="2" y="4"/>
                    </a:lnTo>
                    <a:lnTo>
                      <a:pt x="4" y="4"/>
                    </a:lnTo>
                    <a:lnTo>
                      <a:pt x="4" y="6"/>
                    </a:lnTo>
                    <a:lnTo>
                      <a:pt x="4" y="8"/>
                    </a:lnTo>
                    <a:lnTo>
                      <a:pt x="6" y="8"/>
                    </a:lnTo>
                    <a:lnTo>
                      <a:pt x="6" y="9"/>
                    </a:lnTo>
                    <a:lnTo>
                      <a:pt x="8" y="9"/>
                    </a:lnTo>
                    <a:lnTo>
                      <a:pt x="8" y="11"/>
                    </a:lnTo>
                    <a:lnTo>
                      <a:pt x="10" y="13"/>
                    </a:lnTo>
                    <a:lnTo>
                      <a:pt x="10" y="15"/>
                    </a:lnTo>
                    <a:lnTo>
                      <a:pt x="12" y="15"/>
                    </a:lnTo>
                    <a:lnTo>
                      <a:pt x="12" y="17"/>
                    </a:lnTo>
                    <a:lnTo>
                      <a:pt x="12" y="19"/>
                    </a:lnTo>
                    <a:lnTo>
                      <a:pt x="12" y="21"/>
                    </a:lnTo>
                    <a:lnTo>
                      <a:pt x="14" y="21"/>
                    </a:lnTo>
                    <a:lnTo>
                      <a:pt x="14" y="23"/>
                    </a:lnTo>
                    <a:lnTo>
                      <a:pt x="16" y="23"/>
                    </a:lnTo>
                    <a:lnTo>
                      <a:pt x="16" y="25"/>
                    </a:lnTo>
                    <a:lnTo>
                      <a:pt x="18" y="25"/>
                    </a:lnTo>
                    <a:lnTo>
                      <a:pt x="18" y="27"/>
                    </a:lnTo>
                    <a:lnTo>
                      <a:pt x="19" y="29"/>
                    </a:lnTo>
                    <a:lnTo>
                      <a:pt x="21" y="29"/>
                    </a:lnTo>
                    <a:lnTo>
                      <a:pt x="21" y="31"/>
                    </a:lnTo>
                    <a:lnTo>
                      <a:pt x="23" y="31"/>
                    </a:lnTo>
                    <a:lnTo>
                      <a:pt x="23" y="32"/>
                    </a:lnTo>
                    <a:lnTo>
                      <a:pt x="25" y="32"/>
                    </a:lnTo>
                    <a:lnTo>
                      <a:pt x="25" y="34"/>
                    </a:lnTo>
                  </a:path>
                </a:pathLst>
              </a:custGeom>
              <a:noFill/>
              <a:ln w="12700">
                <a:solidFill>
                  <a:srgbClr val="000000"/>
                </a:solidFill>
                <a:prstDash val="solid"/>
                <a:round/>
                <a:headEnd/>
                <a:tailEnd/>
              </a:ln>
            </p:spPr>
            <p:txBody>
              <a:bodyPr/>
              <a:lstStyle/>
              <a:p>
                <a:endParaRPr lang="en-US"/>
              </a:p>
            </p:txBody>
          </p:sp>
          <p:sp>
            <p:nvSpPr>
              <p:cNvPr id="60605" name="Freeform 189"/>
              <p:cNvSpPr>
                <a:spLocks/>
              </p:cNvSpPr>
              <p:nvPr/>
            </p:nvSpPr>
            <p:spPr bwMode="auto">
              <a:xfrm>
                <a:off x="3150" y="3274"/>
                <a:ext cx="21" cy="12"/>
              </a:xfrm>
              <a:custGeom>
                <a:avLst/>
                <a:gdLst/>
                <a:ahLst/>
                <a:cxnLst>
                  <a:cxn ang="0">
                    <a:pos x="0" y="0"/>
                  </a:cxn>
                  <a:cxn ang="0">
                    <a:pos x="2" y="0"/>
                  </a:cxn>
                  <a:cxn ang="0">
                    <a:pos x="2" y="2"/>
                  </a:cxn>
                  <a:cxn ang="0">
                    <a:pos x="4" y="2"/>
                  </a:cxn>
                  <a:cxn ang="0">
                    <a:pos x="4" y="4"/>
                  </a:cxn>
                  <a:cxn ang="0">
                    <a:pos x="6" y="4"/>
                  </a:cxn>
                  <a:cxn ang="0">
                    <a:pos x="8" y="4"/>
                  </a:cxn>
                  <a:cxn ang="0">
                    <a:pos x="8" y="6"/>
                  </a:cxn>
                  <a:cxn ang="0">
                    <a:pos x="10" y="6"/>
                  </a:cxn>
                  <a:cxn ang="0">
                    <a:pos x="12" y="6"/>
                  </a:cxn>
                  <a:cxn ang="0">
                    <a:pos x="12" y="8"/>
                  </a:cxn>
                  <a:cxn ang="0">
                    <a:pos x="14" y="8"/>
                  </a:cxn>
                  <a:cxn ang="0">
                    <a:pos x="14" y="10"/>
                  </a:cxn>
                  <a:cxn ang="0">
                    <a:pos x="16" y="10"/>
                  </a:cxn>
                  <a:cxn ang="0">
                    <a:pos x="17" y="10"/>
                  </a:cxn>
                  <a:cxn ang="0">
                    <a:pos x="19" y="12"/>
                  </a:cxn>
                  <a:cxn ang="0">
                    <a:pos x="21" y="12"/>
                  </a:cxn>
                </a:cxnLst>
                <a:rect l="0" t="0" r="r" b="b"/>
                <a:pathLst>
                  <a:path w="21" h="12">
                    <a:moveTo>
                      <a:pt x="0" y="0"/>
                    </a:moveTo>
                    <a:lnTo>
                      <a:pt x="2" y="0"/>
                    </a:lnTo>
                    <a:lnTo>
                      <a:pt x="2" y="2"/>
                    </a:lnTo>
                    <a:lnTo>
                      <a:pt x="4" y="2"/>
                    </a:lnTo>
                    <a:lnTo>
                      <a:pt x="4" y="4"/>
                    </a:lnTo>
                    <a:lnTo>
                      <a:pt x="6" y="4"/>
                    </a:lnTo>
                    <a:lnTo>
                      <a:pt x="8" y="4"/>
                    </a:lnTo>
                    <a:lnTo>
                      <a:pt x="8" y="6"/>
                    </a:lnTo>
                    <a:lnTo>
                      <a:pt x="10" y="6"/>
                    </a:lnTo>
                    <a:lnTo>
                      <a:pt x="12" y="6"/>
                    </a:lnTo>
                    <a:lnTo>
                      <a:pt x="12" y="8"/>
                    </a:lnTo>
                    <a:lnTo>
                      <a:pt x="14" y="8"/>
                    </a:lnTo>
                    <a:lnTo>
                      <a:pt x="14" y="10"/>
                    </a:lnTo>
                    <a:lnTo>
                      <a:pt x="16" y="10"/>
                    </a:lnTo>
                    <a:lnTo>
                      <a:pt x="17" y="10"/>
                    </a:lnTo>
                    <a:lnTo>
                      <a:pt x="19" y="12"/>
                    </a:lnTo>
                    <a:lnTo>
                      <a:pt x="21" y="12"/>
                    </a:lnTo>
                  </a:path>
                </a:pathLst>
              </a:custGeom>
              <a:noFill/>
              <a:ln w="12700">
                <a:solidFill>
                  <a:srgbClr val="000000"/>
                </a:solidFill>
                <a:prstDash val="solid"/>
                <a:round/>
                <a:headEnd/>
                <a:tailEnd/>
              </a:ln>
            </p:spPr>
            <p:txBody>
              <a:bodyPr/>
              <a:lstStyle/>
              <a:p>
                <a:endParaRPr lang="en-US"/>
              </a:p>
            </p:txBody>
          </p:sp>
          <p:sp>
            <p:nvSpPr>
              <p:cNvPr id="60606" name="Freeform 190"/>
              <p:cNvSpPr>
                <a:spLocks/>
              </p:cNvSpPr>
              <p:nvPr/>
            </p:nvSpPr>
            <p:spPr bwMode="auto">
              <a:xfrm>
                <a:off x="3171" y="3286"/>
                <a:ext cx="10" cy="2"/>
              </a:xfrm>
              <a:custGeom>
                <a:avLst/>
                <a:gdLst/>
                <a:ahLst/>
                <a:cxnLst>
                  <a:cxn ang="0">
                    <a:pos x="0" y="0"/>
                  </a:cxn>
                  <a:cxn ang="0">
                    <a:pos x="2" y="0"/>
                  </a:cxn>
                  <a:cxn ang="0">
                    <a:pos x="4" y="0"/>
                  </a:cxn>
                  <a:cxn ang="0">
                    <a:pos x="6" y="0"/>
                  </a:cxn>
                  <a:cxn ang="0">
                    <a:pos x="6" y="2"/>
                  </a:cxn>
                  <a:cxn ang="0">
                    <a:pos x="8" y="2"/>
                  </a:cxn>
                  <a:cxn ang="0">
                    <a:pos x="10" y="2"/>
                  </a:cxn>
                  <a:cxn ang="0">
                    <a:pos x="10" y="0"/>
                  </a:cxn>
                </a:cxnLst>
                <a:rect l="0" t="0" r="r" b="b"/>
                <a:pathLst>
                  <a:path w="10" h="2">
                    <a:moveTo>
                      <a:pt x="0" y="0"/>
                    </a:moveTo>
                    <a:lnTo>
                      <a:pt x="2" y="0"/>
                    </a:lnTo>
                    <a:lnTo>
                      <a:pt x="4" y="0"/>
                    </a:lnTo>
                    <a:lnTo>
                      <a:pt x="6" y="0"/>
                    </a:lnTo>
                    <a:lnTo>
                      <a:pt x="6" y="2"/>
                    </a:lnTo>
                    <a:lnTo>
                      <a:pt x="8" y="2"/>
                    </a:lnTo>
                    <a:lnTo>
                      <a:pt x="10" y="2"/>
                    </a:lnTo>
                    <a:lnTo>
                      <a:pt x="10" y="0"/>
                    </a:lnTo>
                  </a:path>
                </a:pathLst>
              </a:custGeom>
              <a:noFill/>
              <a:ln w="12700">
                <a:solidFill>
                  <a:srgbClr val="000000"/>
                </a:solidFill>
                <a:prstDash val="solid"/>
                <a:round/>
                <a:headEnd/>
                <a:tailEnd/>
              </a:ln>
            </p:spPr>
            <p:txBody>
              <a:bodyPr/>
              <a:lstStyle/>
              <a:p>
                <a:endParaRPr lang="en-US"/>
              </a:p>
            </p:txBody>
          </p:sp>
          <p:sp>
            <p:nvSpPr>
              <p:cNvPr id="60607" name="Line 191"/>
              <p:cNvSpPr>
                <a:spLocks noChangeShapeType="1"/>
              </p:cNvSpPr>
              <p:nvPr/>
            </p:nvSpPr>
            <p:spPr bwMode="auto">
              <a:xfrm>
                <a:off x="3012" y="2108"/>
                <a:ext cx="1" cy="31"/>
              </a:xfrm>
              <a:prstGeom prst="line">
                <a:avLst/>
              </a:prstGeom>
              <a:noFill/>
              <a:ln w="12700">
                <a:solidFill>
                  <a:srgbClr val="000000"/>
                </a:solidFill>
                <a:round/>
                <a:headEnd/>
                <a:tailEnd/>
              </a:ln>
            </p:spPr>
            <p:txBody>
              <a:bodyPr/>
              <a:lstStyle/>
              <a:p>
                <a:endParaRPr lang="en-US"/>
              </a:p>
            </p:txBody>
          </p:sp>
          <p:sp>
            <p:nvSpPr>
              <p:cNvPr id="60608" name="Line 192"/>
              <p:cNvSpPr>
                <a:spLocks noChangeShapeType="1"/>
              </p:cNvSpPr>
              <p:nvPr/>
            </p:nvSpPr>
            <p:spPr bwMode="auto">
              <a:xfrm>
                <a:off x="3012" y="2169"/>
                <a:ext cx="1" cy="16"/>
              </a:xfrm>
              <a:prstGeom prst="line">
                <a:avLst/>
              </a:prstGeom>
              <a:noFill/>
              <a:ln w="12700">
                <a:solidFill>
                  <a:srgbClr val="000000"/>
                </a:solidFill>
                <a:round/>
                <a:headEnd/>
                <a:tailEnd/>
              </a:ln>
            </p:spPr>
            <p:txBody>
              <a:bodyPr/>
              <a:lstStyle/>
              <a:p>
                <a:endParaRPr lang="en-US"/>
              </a:p>
            </p:txBody>
          </p:sp>
          <p:sp>
            <p:nvSpPr>
              <p:cNvPr id="60609" name="Line 193"/>
              <p:cNvSpPr>
                <a:spLocks noChangeShapeType="1"/>
              </p:cNvSpPr>
              <p:nvPr/>
            </p:nvSpPr>
            <p:spPr bwMode="auto">
              <a:xfrm>
                <a:off x="3012" y="2185"/>
                <a:ext cx="1" cy="15"/>
              </a:xfrm>
              <a:prstGeom prst="line">
                <a:avLst/>
              </a:prstGeom>
              <a:noFill/>
              <a:ln w="12700">
                <a:solidFill>
                  <a:srgbClr val="000000"/>
                </a:solidFill>
                <a:round/>
                <a:headEnd/>
                <a:tailEnd/>
              </a:ln>
            </p:spPr>
            <p:txBody>
              <a:bodyPr/>
              <a:lstStyle/>
              <a:p>
                <a:endParaRPr lang="en-US"/>
              </a:p>
            </p:txBody>
          </p:sp>
          <p:sp>
            <p:nvSpPr>
              <p:cNvPr id="60610" name="Line 194"/>
              <p:cNvSpPr>
                <a:spLocks noChangeShapeType="1"/>
              </p:cNvSpPr>
              <p:nvPr/>
            </p:nvSpPr>
            <p:spPr bwMode="auto">
              <a:xfrm>
                <a:off x="3014" y="2231"/>
                <a:ext cx="1" cy="17"/>
              </a:xfrm>
              <a:prstGeom prst="line">
                <a:avLst/>
              </a:prstGeom>
              <a:noFill/>
              <a:ln w="12700">
                <a:solidFill>
                  <a:srgbClr val="000000"/>
                </a:solidFill>
                <a:round/>
                <a:headEnd/>
                <a:tailEnd/>
              </a:ln>
            </p:spPr>
            <p:txBody>
              <a:bodyPr/>
              <a:lstStyle/>
              <a:p>
                <a:endParaRPr lang="en-US"/>
              </a:p>
            </p:txBody>
          </p:sp>
          <p:sp>
            <p:nvSpPr>
              <p:cNvPr id="60611" name="Line 195"/>
              <p:cNvSpPr>
                <a:spLocks noChangeShapeType="1"/>
              </p:cNvSpPr>
              <p:nvPr/>
            </p:nvSpPr>
            <p:spPr bwMode="auto">
              <a:xfrm>
                <a:off x="3014" y="2248"/>
                <a:ext cx="1" cy="13"/>
              </a:xfrm>
              <a:prstGeom prst="line">
                <a:avLst/>
              </a:prstGeom>
              <a:noFill/>
              <a:ln w="12700">
                <a:solidFill>
                  <a:srgbClr val="000000"/>
                </a:solidFill>
                <a:round/>
                <a:headEnd/>
                <a:tailEnd/>
              </a:ln>
            </p:spPr>
            <p:txBody>
              <a:bodyPr/>
              <a:lstStyle/>
              <a:p>
                <a:endParaRPr lang="en-US"/>
              </a:p>
            </p:txBody>
          </p:sp>
          <p:sp>
            <p:nvSpPr>
              <p:cNvPr id="60612" name="Line 196"/>
              <p:cNvSpPr>
                <a:spLocks noChangeShapeType="1"/>
              </p:cNvSpPr>
              <p:nvPr/>
            </p:nvSpPr>
            <p:spPr bwMode="auto">
              <a:xfrm>
                <a:off x="3014" y="2292"/>
                <a:ext cx="1" cy="8"/>
              </a:xfrm>
              <a:prstGeom prst="line">
                <a:avLst/>
              </a:prstGeom>
              <a:noFill/>
              <a:ln w="12700">
                <a:solidFill>
                  <a:srgbClr val="000000"/>
                </a:solidFill>
                <a:round/>
                <a:headEnd/>
                <a:tailEnd/>
              </a:ln>
            </p:spPr>
            <p:txBody>
              <a:bodyPr/>
              <a:lstStyle/>
              <a:p>
                <a:endParaRPr lang="en-US"/>
              </a:p>
            </p:txBody>
          </p:sp>
          <p:sp>
            <p:nvSpPr>
              <p:cNvPr id="60613" name="Line 197"/>
              <p:cNvSpPr>
                <a:spLocks noChangeShapeType="1"/>
              </p:cNvSpPr>
              <p:nvPr/>
            </p:nvSpPr>
            <p:spPr bwMode="auto">
              <a:xfrm>
                <a:off x="3014" y="2300"/>
                <a:ext cx="1" cy="23"/>
              </a:xfrm>
              <a:prstGeom prst="line">
                <a:avLst/>
              </a:prstGeom>
              <a:noFill/>
              <a:ln w="12700">
                <a:solidFill>
                  <a:srgbClr val="000000"/>
                </a:solidFill>
                <a:round/>
                <a:headEnd/>
                <a:tailEnd/>
              </a:ln>
            </p:spPr>
            <p:txBody>
              <a:bodyPr/>
              <a:lstStyle/>
              <a:p>
                <a:endParaRPr lang="en-US"/>
              </a:p>
            </p:txBody>
          </p:sp>
          <p:sp>
            <p:nvSpPr>
              <p:cNvPr id="60614" name="Line 198"/>
              <p:cNvSpPr>
                <a:spLocks noChangeShapeType="1"/>
              </p:cNvSpPr>
              <p:nvPr/>
            </p:nvSpPr>
            <p:spPr bwMode="auto">
              <a:xfrm>
                <a:off x="3014" y="2354"/>
                <a:ext cx="2" cy="30"/>
              </a:xfrm>
              <a:prstGeom prst="line">
                <a:avLst/>
              </a:prstGeom>
              <a:noFill/>
              <a:ln w="12700">
                <a:solidFill>
                  <a:srgbClr val="000000"/>
                </a:solidFill>
                <a:round/>
                <a:headEnd/>
                <a:tailEnd/>
              </a:ln>
            </p:spPr>
            <p:txBody>
              <a:bodyPr/>
              <a:lstStyle/>
              <a:p>
                <a:endParaRPr lang="en-US"/>
              </a:p>
            </p:txBody>
          </p:sp>
          <p:sp>
            <p:nvSpPr>
              <p:cNvPr id="60615" name="Line 199"/>
              <p:cNvSpPr>
                <a:spLocks noChangeShapeType="1"/>
              </p:cNvSpPr>
              <p:nvPr/>
            </p:nvSpPr>
            <p:spPr bwMode="auto">
              <a:xfrm>
                <a:off x="3016" y="2415"/>
                <a:ext cx="1" cy="4"/>
              </a:xfrm>
              <a:prstGeom prst="line">
                <a:avLst/>
              </a:prstGeom>
              <a:noFill/>
              <a:ln w="12700">
                <a:solidFill>
                  <a:srgbClr val="000000"/>
                </a:solidFill>
                <a:round/>
                <a:headEnd/>
                <a:tailEnd/>
              </a:ln>
            </p:spPr>
            <p:txBody>
              <a:bodyPr/>
              <a:lstStyle/>
              <a:p>
                <a:endParaRPr lang="en-US"/>
              </a:p>
            </p:txBody>
          </p:sp>
          <p:sp>
            <p:nvSpPr>
              <p:cNvPr id="60616" name="Line 200"/>
              <p:cNvSpPr>
                <a:spLocks noChangeShapeType="1"/>
              </p:cNvSpPr>
              <p:nvPr/>
            </p:nvSpPr>
            <p:spPr bwMode="auto">
              <a:xfrm>
                <a:off x="3016" y="2419"/>
                <a:ext cx="1" cy="27"/>
              </a:xfrm>
              <a:prstGeom prst="line">
                <a:avLst/>
              </a:prstGeom>
              <a:noFill/>
              <a:ln w="12700">
                <a:solidFill>
                  <a:srgbClr val="000000"/>
                </a:solidFill>
                <a:round/>
                <a:headEnd/>
                <a:tailEnd/>
              </a:ln>
            </p:spPr>
            <p:txBody>
              <a:bodyPr/>
              <a:lstStyle/>
              <a:p>
                <a:endParaRPr lang="en-US"/>
              </a:p>
            </p:txBody>
          </p:sp>
          <p:sp>
            <p:nvSpPr>
              <p:cNvPr id="60617" name="Line 201"/>
              <p:cNvSpPr>
                <a:spLocks noChangeShapeType="1"/>
              </p:cNvSpPr>
              <p:nvPr/>
            </p:nvSpPr>
            <p:spPr bwMode="auto">
              <a:xfrm>
                <a:off x="3018" y="2476"/>
                <a:ext cx="1" cy="2"/>
              </a:xfrm>
              <a:prstGeom prst="line">
                <a:avLst/>
              </a:prstGeom>
              <a:noFill/>
              <a:ln w="12700">
                <a:solidFill>
                  <a:srgbClr val="000000"/>
                </a:solidFill>
                <a:round/>
                <a:headEnd/>
                <a:tailEnd/>
              </a:ln>
            </p:spPr>
            <p:txBody>
              <a:bodyPr/>
              <a:lstStyle/>
              <a:p>
                <a:endParaRPr lang="en-US"/>
              </a:p>
            </p:txBody>
          </p:sp>
          <p:sp>
            <p:nvSpPr>
              <p:cNvPr id="60618" name="Line 202"/>
              <p:cNvSpPr>
                <a:spLocks noChangeShapeType="1"/>
              </p:cNvSpPr>
              <p:nvPr/>
            </p:nvSpPr>
            <p:spPr bwMode="auto">
              <a:xfrm>
                <a:off x="3018" y="2478"/>
                <a:ext cx="1" cy="25"/>
              </a:xfrm>
              <a:prstGeom prst="line">
                <a:avLst/>
              </a:prstGeom>
              <a:noFill/>
              <a:ln w="12700">
                <a:solidFill>
                  <a:srgbClr val="000000"/>
                </a:solidFill>
                <a:round/>
                <a:headEnd/>
                <a:tailEnd/>
              </a:ln>
            </p:spPr>
            <p:txBody>
              <a:bodyPr/>
              <a:lstStyle/>
              <a:p>
                <a:endParaRPr lang="en-US"/>
              </a:p>
            </p:txBody>
          </p:sp>
          <p:sp>
            <p:nvSpPr>
              <p:cNvPr id="60619" name="Line 203"/>
              <p:cNvSpPr>
                <a:spLocks noChangeShapeType="1"/>
              </p:cNvSpPr>
              <p:nvPr/>
            </p:nvSpPr>
            <p:spPr bwMode="auto">
              <a:xfrm>
                <a:off x="3018" y="2503"/>
                <a:ext cx="1" cy="4"/>
              </a:xfrm>
              <a:prstGeom prst="line">
                <a:avLst/>
              </a:prstGeom>
              <a:noFill/>
              <a:ln w="12700">
                <a:solidFill>
                  <a:srgbClr val="000000"/>
                </a:solidFill>
                <a:round/>
                <a:headEnd/>
                <a:tailEnd/>
              </a:ln>
            </p:spPr>
            <p:txBody>
              <a:bodyPr/>
              <a:lstStyle/>
              <a:p>
                <a:endParaRPr lang="en-US"/>
              </a:p>
            </p:txBody>
          </p:sp>
          <p:sp>
            <p:nvSpPr>
              <p:cNvPr id="60620" name="Line 204"/>
              <p:cNvSpPr>
                <a:spLocks noChangeShapeType="1"/>
              </p:cNvSpPr>
              <p:nvPr/>
            </p:nvSpPr>
            <p:spPr bwMode="auto">
              <a:xfrm>
                <a:off x="3018" y="2538"/>
                <a:ext cx="1" cy="9"/>
              </a:xfrm>
              <a:prstGeom prst="line">
                <a:avLst/>
              </a:prstGeom>
              <a:noFill/>
              <a:ln w="12700">
                <a:solidFill>
                  <a:srgbClr val="000000"/>
                </a:solidFill>
                <a:round/>
                <a:headEnd/>
                <a:tailEnd/>
              </a:ln>
            </p:spPr>
            <p:txBody>
              <a:bodyPr/>
              <a:lstStyle/>
              <a:p>
                <a:endParaRPr lang="en-US"/>
              </a:p>
            </p:txBody>
          </p:sp>
          <p:sp>
            <p:nvSpPr>
              <p:cNvPr id="60621" name="Line 205"/>
              <p:cNvSpPr>
                <a:spLocks noChangeShapeType="1"/>
              </p:cNvSpPr>
              <p:nvPr/>
            </p:nvSpPr>
            <p:spPr bwMode="auto">
              <a:xfrm>
                <a:off x="3018" y="2547"/>
                <a:ext cx="2" cy="21"/>
              </a:xfrm>
              <a:prstGeom prst="line">
                <a:avLst/>
              </a:prstGeom>
              <a:noFill/>
              <a:ln w="12700">
                <a:solidFill>
                  <a:srgbClr val="000000"/>
                </a:solidFill>
                <a:round/>
                <a:headEnd/>
                <a:tailEnd/>
              </a:ln>
            </p:spPr>
            <p:txBody>
              <a:bodyPr/>
              <a:lstStyle/>
              <a:p>
                <a:endParaRPr lang="en-US"/>
              </a:p>
            </p:txBody>
          </p:sp>
          <p:sp>
            <p:nvSpPr>
              <p:cNvPr id="60622" name="Line 206"/>
              <p:cNvSpPr>
                <a:spLocks noChangeShapeType="1"/>
              </p:cNvSpPr>
              <p:nvPr/>
            </p:nvSpPr>
            <p:spPr bwMode="auto">
              <a:xfrm>
                <a:off x="3020" y="2599"/>
                <a:ext cx="1" cy="4"/>
              </a:xfrm>
              <a:prstGeom prst="line">
                <a:avLst/>
              </a:prstGeom>
              <a:noFill/>
              <a:ln w="12700">
                <a:solidFill>
                  <a:srgbClr val="000000"/>
                </a:solidFill>
                <a:round/>
                <a:headEnd/>
                <a:tailEnd/>
              </a:ln>
            </p:spPr>
            <p:txBody>
              <a:bodyPr/>
              <a:lstStyle/>
              <a:p>
                <a:endParaRPr lang="en-US"/>
              </a:p>
            </p:txBody>
          </p:sp>
          <p:sp>
            <p:nvSpPr>
              <p:cNvPr id="60623" name="Line 207"/>
              <p:cNvSpPr>
                <a:spLocks noChangeShapeType="1"/>
              </p:cNvSpPr>
              <p:nvPr/>
            </p:nvSpPr>
            <p:spPr bwMode="auto">
              <a:xfrm>
                <a:off x="3020" y="2603"/>
                <a:ext cx="2" cy="17"/>
              </a:xfrm>
              <a:prstGeom prst="line">
                <a:avLst/>
              </a:prstGeom>
              <a:noFill/>
              <a:ln w="12700">
                <a:solidFill>
                  <a:srgbClr val="000000"/>
                </a:solidFill>
                <a:round/>
                <a:headEnd/>
                <a:tailEnd/>
              </a:ln>
            </p:spPr>
            <p:txBody>
              <a:bodyPr/>
              <a:lstStyle/>
              <a:p>
                <a:endParaRPr lang="en-US"/>
              </a:p>
            </p:txBody>
          </p:sp>
        </p:grpSp>
        <p:grpSp>
          <p:nvGrpSpPr>
            <p:cNvPr id="4" name="Group 409"/>
            <p:cNvGrpSpPr>
              <a:grpSpLocks/>
            </p:cNvGrpSpPr>
            <p:nvPr/>
          </p:nvGrpSpPr>
          <p:grpSpPr bwMode="auto">
            <a:xfrm>
              <a:off x="3022" y="2620"/>
              <a:ext cx="302" cy="669"/>
              <a:chOff x="3022" y="2620"/>
              <a:chExt cx="302" cy="669"/>
            </a:xfrm>
          </p:grpSpPr>
          <p:sp>
            <p:nvSpPr>
              <p:cNvPr id="60625" name="Line 209"/>
              <p:cNvSpPr>
                <a:spLocks noChangeShapeType="1"/>
              </p:cNvSpPr>
              <p:nvPr/>
            </p:nvSpPr>
            <p:spPr bwMode="auto">
              <a:xfrm>
                <a:off x="3022" y="2620"/>
                <a:ext cx="1" cy="10"/>
              </a:xfrm>
              <a:prstGeom prst="line">
                <a:avLst/>
              </a:prstGeom>
              <a:noFill/>
              <a:ln w="12700">
                <a:solidFill>
                  <a:srgbClr val="000000"/>
                </a:solidFill>
                <a:round/>
                <a:headEnd/>
                <a:tailEnd/>
              </a:ln>
            </p:spPr>
            <p:txBody>
              <a:bodyPr/>
              <a:lstStyle/>
              <a:p>
                <a:endParaRPr lang="en-US"/>
              </a:p>
            </p:txBody>
          </p:sp>
          <p:sp>
            <p:nvSpPr>
              <p:cNvPr id="60626" name="Line 210"/>
              <p:cNvSpPr>
                <a:spLocks noChangeShapeType="1"/>
              </p:cNvSpPr>
              <p:nvPr/>
            </p:nvSpPr>
            <p:spPr bwMode="auto">
              <a:xfrm>
                <a:off x="3024" y="2660"/>
                <a:ext cx="1" cy="2"/>
              </a:xfrm>
              <a:prstGeom prst="line">
                <a:avLst/>
              </a:prstGeom>
              <a:noFill/>
              <a:ln w="12700">
                <a:solidFill>
                  <a:srgbClr val="000000"/>
                </a:solidFill>
                <a:round/>
                <a:headEnd/>
                <a:tailEnd/>
              </a:ln>
            </p:spPr>
            <p:txBody>
              <a:bodyPr/>
              <a:lstStyle/>
              <a:p>
                <a:endParaRPr lang="en-US"/>
              </a:p>
            </p:txBody>
          </p:sp>
          <p:sp>
            <p:nvSpPr>
              <p:cNvPr id="60627" name="Line 211"/>
              <p:cNvSpPr>
                <a:spLocks noChangeShapeType="1"/>
              </p:cNvSpPr>
              <p:nvPr/>
            </p:nvSpPr>
            <p:spPr bwMode="auto">
              <a:xfrm>
                <a:off x="3024" y="2662"/>
                <a:ext cx="1" cy="14"/>
              </a:xfrm>
              <a:prstGeom prst="line">
                <a:avLst/>
              </a:prstGeom>
              <a:noFill/>
              <a:ln w="12700">
                <a:solidFill>
                  <a:srgbClr val="000000"/>
                </a:solidFill>
                <a:round/>
                <a:headEnd/>
                <a:tailEnd/>
              </a:ln>
            </p:spPr>
            <p:txBody>
              <a:bodyPr/>
              <a:lstStyle/>
              <a:p>
                <a:endParaRPr lang="en-US"/>
              </a:p>
            </p:txBody>
          </p:sp>
          <p:sp>
            <p:nvSpPr>
              <p:cNvPr id="60628" name="Line 212"/>
              <p:cNvSpPr>
                <a:spLocks noChangeShapeType="1"/>
              </p:cNvSpPr>
              <p:nvPr/>
            </p:nvSpPr>
            <p:spPr bwMode="auto">
              <a:xfrm>
                <a:off x="3024" y="2676"/>
                <a:ext cx="1" cy="11"/>
              </a:xfrm>
              <a:prstGeom prst="line">
                <a:avLst/>
              </a:prstGeom>
              <a:noFill/>
              <a:ln w="12700">
                <a:solidFill>
                  <a:srgbClr val="000000"/>
                </a:solidFill>
                <a:round/>
                <a:headEnd/>
                <a:tailEnd/>
              </a:ln>
            </p:spPr>
            <p:txBody>
              <a:bodyPr/>
              <a:lstStyle/>
              <a:p>
                <a:endParaRPr lang="en-US"/>
              </a:p>
            </p:txBody>
          </p:sp>
          <p:sp>
            <p:nvSpPr>
              <p:cNvPr id="60629" name="Line 213"/>
              <p:cNvSpPr>
                <a:spLocks noChangeShapeType="1"/>
              </p:cNvSpPr>
              <p:nvPr/>
            </p:nvSpPr>
            <p:spPr bwMode="auto">
              <a:xfrm>
                <a:off x="3024" y="2687"/>
                <a:ext cx="1" cy="4"/>
              </a:xfrm>
              <a:prstGeom prst="line">
                <a:avLst/>
              </a:prstGeom>
              <a:noFill/>
              <a:ln w="12700">
                <a:solidFill>
                  <a:srgbClr val="000000"/>
                </a:solidFill>
                <a:round/>
                <a:headEnd/>
                <a:tailEnd/>
              </a:ln>
            </p:spPr>
            <p:txBody>
              <a:bodyPr/>
              <a:lstStyle/>
              <a:p>
                <a:endParaRPr lang="en-US"/>
              </a:p>
            </p:txBody>
          </p:sp>
          <p:sp>
            <p:nvSpPr>
              <p:cNvPr id="60630" name="Line 214"/>
              <p:cNvSpPr>
                <a:spLocks noChangeShapeType="1"/>
              </p:cNvSpPr>
              <p:nvPr/>
            </p:nvSpPr>
            <p:spPr bwMode="auto">
              <a:xfrm>
                <a:off x="3025" y="2722"/>
                <a:ext cx="1" cy="1"/>
              </a:xfrm>
              <a:prstGeom prst="line">
                <a:avLst/>
              </a:prstGeom>
              <a:noFill/>
              <a:ln w="12700">
                <a:solidFill>
                  <a:srgbClr val="000000"/>
                </a:solidFill>
                <a:round/>
                <a:headEnd/>
                <a:tailEnd/>
              </a:ln>
            </p:spPr>
            <p:txBody>
              <a:bodyPr/>
              <a:lstStyle/>
              <a:p>
                <a:endParaRPr lang="en-US"/>
              </a:p>
            </p:txBody>
          </p:sp>
          <p:sp>
            <p:nvSpPr>
              <p:cNvPr id="60631" name="Line 215"/>
              <p:cNvSpPr>
                <a:spLocks noChangeShapeType="1"/>
              </p:cNvSpPr>
              <p:nvPr/>
            </p:nvSpPr>
            <p:spPr bwMode="auto">
              <a:xfrm>
                <a:off x="3025" y="2722"/>
                <a:ext cx="1" cy="9"/>
              </a:xfrm>
              <a:prstGeom prst="line">
                <a:avLst/>
              </a:prstGeom>
              <a:noFill/>
              <a:ln w="12700">
                <a:solidFill>
                  <a:srgbClr val="000000"/>
                </a:solidFill>
                <a:round/>
                <a:headEnd/>
                <a:tailEnd/>
              </a:ln>
            </p:spPr>
            <p:txBody>
              <a:bodyPr/>
              <a:lstStyle/>
              <a:p>
                <a:endParaRPr lang="en-US"/>
              </a:p>
            </p:txBody>
          </p:sp>
          <p:sp>
            <p:nvSpPr>
              <p:cNvPr id="60632" name="Line 216"/>
              <p:cNvSpPr>
                <a:spLocks noChangeShapeType="1"/>
              </p:cNvSpPr>
              <p:nvPr/>
            </p:nvSpPr>
            <p:spPr bwMode="auto">
              <a:xfrm>
                <a:off x="3025" y="2731"/>
                <a:ext cx="2" cy="10"/>
              </a:xfrm>
              <a:prstGeom prst="line">
                <a:avLst/>
              </a:prstGeom>
              <a:noFill/>
              <a:ln w="12700">
                <a:solidFill>
                  <a:srgbClr val="000000"/>
                </a:solidFill>
                <a:round/>
                <a:headEnd/>
                <a:tailEnd/>
              </a:ln>
            </p:spPr>
            <p:txBody>
              <a:bodyPr/>
              <a:lstStyle/>
              <a:p>
                <a:endParaRPr lang="en-US"/>
              </a:p>
            </p:txBody>
          </p:sp>
          <p:sp>
            <p:nvSpPr>
              <p:cNvPr id="60633" name="Line 217"/>
              <p:cNvSpPr>
                <a:spLocks noChangeShapeType="1"/>
              </p:cNvSpPr>
              <p:nvPr/>
            </p:nvSpPr>
            <p:spPr bwMode="auto">
              <a:xfrm>
                <a:off x="3027" y="2741"/>
                <a:ext cx="1" cy="10"/>
              </a:xfrm>
              <a:prstGeom prst="line">
                <a:avLst/>
              </a:prstGeom>
              <a:noFill/>
              <a:ln w="12700">
                <a:solidFill>
                  <a:srgbClr val="000000"/>
                </a:solidFill>
                <a:round/>
                <a:headEnd/>
                <a:tailEnd/>
              </a:ln>
            </p:spPr>
            <p:txBody>
              <a:bodyPr/>
              <a:lstStyle/>
              <a:p>
                <a:endParaRPr lang="en-US"/>
              </a:p>
            </p:txBody>
          </p:sp>
          <p:sp>
            <p:nvSpPr>
              <p:cNvPr id="60634" name="Line 218"/>
              <p:cNvSpPr>
                <a:spLocks noChangeShapeType="1"/>
              </p:cNvSpPr>
              <p:nvPr/>
            </p:nvSpPr>
            <p:spPr bwMode="auto">
              <a:xfrm>
                <a:off x="3027" y="2751"/>
                <a:ext cx="1" cy="2"/>
              </a:xfrm>
              <a:prstGeom prst="line">
                <a:avLst/>
              </a:prstGeom>
              <a:noFill/>
              <a:ln w="12700">
                <a:solidFill>
                  <a:srgbClr val="000000"/>
                </a:solidFill>
                <a:round/>
                <a:headEnd/>
                <a:tailEnd/>
              </a:ln>
            </p:spPr>
            <p:txBody>
              <a:bodyPr/>
              <a:lstStyle/>
              <a:p>
                <a:endParaRPr lang="en-US"/>
              </a:p>
            </p:txBody>
          </p:sp>
          <p:sp>
            <p:nvSpPr>
              <p:cNvPr id="60635" name="Line 219"/>
              <p:cNvSpPr>
                <a:spLocks noChangeShapeType="1"/>
              </p:cNvSpPr>
              <p:nvPr/>
            </p:nvSpPr>
            <p:spPr bwMode="auto">
              <a:xfrm>
                <a:off x="3029" y="2781"/>
                <a:ext cx="1" cy="2"/>
              </a:xfrm>
              <a:prstGeom prst="line">
                <a:avLst/>
              </a:prstGeom>
              <a:noFill/>
              <a:ln w="12700">
                <a:solidFill>
                  <a:srgbClr val="000000"/>
                </a:solidFill>
                <a:round/>
                <a:headEnd/>
                <a:tailEnd/>
              </a:ln>
            </p:spPr>
            <p:txBody>
              <a:bodyPr/>
              <a:lstStyle/>
              <a:p>
                <a:endParaRPr lang="en-US"/>
              </a:p>
            </p:txBody>
          </p:sp>
          <p:sp>
            <p:nvSpPr>
              <p:cNvPr id="60636" name="Line 220"/>
              <p:cNvSpPr>
                <a:spLocks noChangeShapeType="1"/>
              </p:cNvSpPr>
              <p:nvPr/>
            </p:nvSpPr>
            <p:spPr bwMode="auto">
              <a:xfrm>
                <a:off x="3029" y="2783"/>
                <a:ext cx="2" cy="8"/>
              </a:xfrm>
              <a:prstGeom prst="line">
                <a:avLst/>
              </a:prstGeom>
              <a:noFill/>
              <a:ln w="12700">
                <a:solidFill>
                  <a:srgbClr val="000000"/>
                </a:solidFill>
                <a:round/>
                <a:headEnd/>
                <a:tailEnd/>
              </a:ln>
            </p:spPr>
            <p:txBody>
              <a:bodyPr/>
              <a:lstStyle/>
              <a:p>
                <a:endParaRPr lang="en-US"/>
              </a:p>
            </p:txBody>
          </p:sp>
          <p:sp>
            <p:nvSpPr>
              <p:cNvPr id="60637" name="Line 221"/>
              <p:cNvSpPr>
                <a:spLocks noChangeShapeType="1"/>
              </p:cNvSpPr>
              <p:nvPr/>
            </p:nvSpPr>
            <p:spPr bwMode="auto">
              <a:xfrm>
                <a:off x="3031" y="2791"/>
                <a:ext cx="1" cy="10"/>
              </a:xfrm>
              <a:prstGeom prst="line">
                <a:avLst/>
              </a:prstGeom>
              <a:noFill/>
              <a:ln w="12700">
                <a:solidFill>
                  <a:srgbClr val="000000"/>
                </a:solidFill>
                <a:round/>
                <a:headEnd/>
                <a:tailEnd/>
              </a:ln>
            </p:spPr>
            <p:txBody>
              <a:bodyPr/>
              <a:lstStyle/>
              <a:p>
                <a:endParaRPr lang="en-US"/>
              </a:p>
            </p:txBody>
          </p:sp>
          <p:sp>
            <p:nvSpPr>
              <p:cNvPr id="60638" name="Line 222"/>
              <p:cNvSpPr>
                <a:spLocks noChangeShapeType="1"/>
              </p:cNvSpPr>
              <p:nvPr/>
            </p:nvSpPr>
            <p:spPr bwMode="auto">
              <a:xfrm>
                <a:off x="3031" y="2801"/>
                <a:ext cx="2" cy="7"/>
              </a:xfrm>
              <a:prstGeom prst="line">
                <a:avLst/>
              </a:prstGeom>
              <a:noFill/>
              <a:ln w="12700">
                <a:solidFill>
                  <a:srgbClr val="000000"/>
                </a:solidFill>
                <a:round/>
                <a:headEnd/>
                <a:tailEnd/>
              </a:ln>
            </p:spPr>
            <p:txBody>
              <a:bodyPr/>
              <a:lstStyle/>
              <a:p>
                <a:endParaRPr lang="en-US"/>
              </a:p>
            </p:txBody>
          </p:sp>
          <p:sp>
            <p:nvSpPr>
              <p:cNvPr id="60639" name="Line 223"/>
              <p:cNvSpPr>
                <a:spLocks noChangeShapeType="1"/>
              </p:cNvSpPr>
              <p:nvPr/>
            </p:nvSpPr>
            <p:spPr bwMode="auto">
              <a:xfrm>
                <a:off x="3033" y="2808"/>
                <a:ext cx="1" cy="4"/>
              </a:xfrm>
              <a:prstGeom prst="line">
                <a:avLst/>
              </a:prstGeom>
              <a:noFill/>
              <a:ln w="12700">
                <a:solidFill>
                  <a:srgbClr val="000000"/>
                </a:solidFill>
                <a:round/>
                <a:headEnd/>
                <a:tailEnd/>
              </a:ln>
            </p:spPr>
            <p:txBody>
              <a:bodyPr/>
              <a:lstStyle/>
              <a:p>
                <a:endParaRPr lang="en-US"/>
              </a:p>
            </p:txBody>
          </p:sp>
          <p:sp>
            <p:nvSpPr>
              <p:cNvPr id="60640" name="Line 224"/>
              <p:cNvSpPr>
                <a:spLocks noChangeShapeType="1"/>
              </p:cNvSpPr>
              <p:nvPr/>
            </p:nvSpPr>
            <p:spPr bwMode="auto">
              <a:xfrm>
                <a:off x="3035" y="2843"/>
                <a:ext cx="2" cy="4"/>
              </a:xfrm>
              <a:prstGeom prst="line">
                <a:avLst/>
              </a:prstGeom>
              <a:noFill/>
              <a:ln w="15875">
                <a:solidFill>
                  <a:srgbClr val="000000"/>
                </a:solidFill>
                <a:round/>
                <a:headEnd/>
                <a:tailEnd/>
              </a:ln>
            </p:spPr>
            <p:txBody>
              <a:bodyPr/>
              <a:lstStyle/>
              <a:p>
                <a:endParaRPr lang="en-US"/>
              </a:p>
            </p:txBody>
          </p:sp>
          <p:sp>
            <p:nvSpPr>
              <p:cNvPr id="60641" name="Line 225"/>
              <p:cNvSpPr>
                <a:spLocks noChangeShapeType="1"/>
              </p:cNvSpPr>
              <p:nvPr/>
            </p:nvSpPr>
            <p:spPr bwMode="auto">
              <a:xfrm>
                <a:off x="3037" y="2847"/>
                <a:ext cx="1" cy="5"/>
              </a:xfrm>
              <a:prstGeom prst="line">
                <a:avLst/>
              </a:prstGeom>
              <a:noFill/>
              <a:ln w="12700">
                <a:solidFill>
                  <a:srgbClr val="000000"/>
                </a:solidFill>
                <a:round/>
                <a:headEnd/>
                <a:tailEnd/>
              </a:ln>
            </p:spPr>
            <p:txBody>
              <a:bodyPr/>
              <a:lstStyle/>
              <a:p>
                <a:endParaRPr lang="en-US"/>
              </a:p>
            </p:txBody>
          </p:sp>
          <p:sp>
            <p:nvSpPr>
              <p:cNvPr id="60642" name="Line 226"/>
              <p:cNvSpPr>
                <a:spLocks noChangeShapeType="1"/>
              </p:cNvSpPr>
              <p:nvPr/>
            </p:nvSpPr>
            <p:spPr bwMode="auto">
              <a:xfrm>
                <a:off x="3037" y="2852"/>
                <a:ext cx="1" cy="6"/>
              </a:xfrm>
              <a:prstGeom prst="line">
                <a:avLst/>
              </a:prstGeom>
              <a:noFill/>
              <a:ln w="12700">
                <a:solidFill>
                  <a:srgbClr val="000000"/>
                </a:solidFill>
                <a:round/>
                <a:headEnd/>
                <a:tailEnd/>
              </a:ln>
            </p:spPr>
            <p:txBody>
              <a:bodyPr/>
              <a:lstStyle/>
              <a:p>
                <a:endParaRPr lang="en-US"/>
              </a:p>
            </p:txBody>
          </p:sp>
          <p:sp>
            <p:nvSpPr>
              <p:cNvPr id="60643" name="Line 227"/>
              <p:cNvSpPr>
                <a:spLocks noChangeShapeType="1"/>
              </p:cNvSpPr>
              <p:nvPr/>
            </p:nvSpPr>
            <p:spPr bwMode="auto">
              <a:xfrm>
                <a:off x="3037" y="2858"/>
                <a:ext cx="1" cy="6"/>
              </a:xfrm>
              <a:prstGeom prst="line">
                <a:avLst/>
              </a:prstGeom>
              <a:noFill/>
              <a:ln w="12700">
                <a:solidFill>
                  <a:srgbClr val="000000"/>
                </a:solidFill>
                <a:round/>
                <a:headEnd/>
                <a:tailEnd/>
              </a:ln>
            </p:spPr>
            <p:txBody>
              <a:bodyPr/>
              <a:lstStyle/>
              <a:p>
                <a:endParaRPr lang="en-US"/>
              </a:p>
            </p:txBody>
          </p:sp>
          <p:sp>
            <p:nvSpPr>
              <p:cNvPr id="60644" name="Line 228"/>
              <p:cNvSpPr>
                <a:spLocks noChangeShapeType="1"/>
              </p:cNvSpPr>
              <p:nvPr/>
            </p:nvSpPr>
            <p:spPr bwMode="auto">
              <a:xfrm>
                <a:off x="3037" y="2864"/>
                <a:ext cx="2" cy="6"/>
              </a:xfrm>
              <a:prstGeom prst="line">
                <a:avLst/>
              </a:prstGeom>
              <a:noFill/>
              <a:ln w="15875">
                <a:solidFill>
                  <a:srgbClr val="000000"/>
                </a:solidFill>
                <a:round/>
                <a:headEnd/>
                <a:tailEnd/>
              </a:ln>
            </p:spPr>
            <p:txBody>
              <a:bodyPr/>
              <a:lstStyle/>
              <a:p>
                <a:endParaRPr lang="en-US"/>
              </a:p>
            </p:txBody>
          </p:sp>
          <p:sp>
            <p:nvSpPr>
              <p:cNvPr id="60645" name="Line 229"/>
              <p:cNvSpPr>
                <a:spLocks noChangeShapeType="1"/>
              </p:cNvSpPr>
              <p:nvPr/>
            </p:nvSpPr>
            <p:spPr bwMode="auto">
              <a:xfrm>
                <a:off x="3039" y="2870"/>
                <a:ext cx="1" cy="3"/>
              </a:xfrm>
              <a:prstGeom prst="line">
                <a:avLst/>
              </a:prstGeom>
              <a:noFill/>
              <a:ln w="12700">
                <a:solidFill>
                  <a:srgbClr val="000000"/>
                </a:solidFill>
                <a:round/>
                <a:headEnd/>
                <a:tailEnd/>
              </a:ln>
            </p:spPr>
            <p:txBody>
              <a:bodyPr/>
              <a:lstStyle/>
              <a:p>
                <a:endParaRPr lang="en-US"/>
              </a:p>
            </p:txBody>
          </p:sp>
          <p:sp>
            <p:nvSpPr>
              <p:cNvPr id="60646" name="Line 230"/>
              <p:cNvSpPr>
                <a:spLocks noChangeShapeType="1"/>
              </p:cNvSpPr>
              <p:nvPr/>
            </p:nvSpPr>
            <p:spPr bwMode="auto">
              <a:xfrm>
                <a:off x="3043" y="2902"/>
                <a:ext cx="1" cy="4"/>
              </a:xfrm>
              <a:prstGeom prst="line">
                <a:avLst/>
              </a:prstGeom>
              <a:noFill/>
              <a:ln w="12700">
                <a:solidFill>
                  <a:srgbClr val="000000"/>
                </a:solidFill>
                <a:round/>
                <a:headEnd/>
                <a:tailEnd/>
              </a:ln>
            </p:spPr>
            <p:txBody>
              <a:bodyPr/>
              <a:lstStyle/>
              <a:p>
                <a:endParaRPr lang="en-US"/>
              </a:p>
            </p:txBody>
          </p:sp>
          <p:sp>
            <p:nvSpPr>
              <p:cNvPr id="60647" name="Line 231"/>
              <p:cNvSpPr>
                <a:spLocks noChangeShapeType="1"/>
              </p:cNvSpPr>
              <p:nvPr/>
            </p:nvSpPr>
            <p:spPr bwMode="auto">
              <a:xfrm>
                <a:off x="3043" y="2906"/>
                <a:ext cx="1" cy="4"/>
              </a:xfrm>
              <a:prstGeom prst="line">
                <a:avLst/>
              </a:prstGeom>
              <a:noFill/>
              <a:ln w="12700">
                <a:solidFill>
                  <a:srgbClr val="000000"/>
                </a:solidFill>
                <a:round/>
                <a:headEnd/>
                <a:tailEnd/>
              </a:ln>
            </p:spPr>
            <p:txBody>
              <a:bodyPr/>
              <a:lstStyle/>
              <a:p>
                <a:endParaRPr lang="en-US"/>
              </a:p>
            </p:txBody>
          </p:sp>
          <p:sp>
            <p:nvSpPr>
              <p:cNvPr id="60648" name="Line 232"/>
              <p:cNvSpPr>
                <a:spLocks noChangeShapeType="1"/>
              </p:cNvSpPr>
              <p:nvPr/>
            </p:nvSpPr>
            <p:spPr bwMode="auto">
              <a:xfrm>
                <a:off x="3043" y="2910"/>
                <a:ext cx="2" cy="4"/>
              </a:xfrm>
              <a:prstGeom prst="line">
                <a:avLst/>
              </a:prstGeom>
              <a:noFill/>
              <a:ln w="15875">
                <a:solidFill>
                  <a:srgbClr val="000000"/>
                </a:solidFill>
                <a:round/>
                <a:headEnd/>
                <a:tailEnd/>
              </a:ln>
            </p:spPr>
            <p:txBody>
              <a:bodyPr/>
              <a:lstStyle/>
              <a:p>
                <a:endParaRPr lang="en-US"/>
              </a:p>
            </p:txBody>
          </p:sp>
          <p:sp>
            <p:nvSpPr>
              <p:cNvPr id="60649" name="Line 233"/>
              <p:cNvSpPr>
                <a:spLocks noChangeShapeType="1"/>
              </p:cNvSpPr>
              <p:nvPr/>
            </p:nvSpPr>
            <p:spPr bwMode="auto">
              <a:xfrm>
                <a:off x="3045" y="2914"/>
                <a:ext cx="1" cy="4"/>
              </a:xfrm>
              <a:prstGeom prst="line">
                <a:avLst/>
              </a:prstGeom>
              <a:noFill/>
              <a:ln w="12700">
                <a:solidFill>
                  <a:srgbClr val="000000"/>
                </a:solidFill>
                <a:round/>
                <a:headEnd/>
                <a:tailEnd/>
              </a:ln>
            </p:spPr>
            <p:txBody>
              <a:bodyPr/>
              <a:lstStyle/>
              <a:p>
                <a:endParaRPr lang="en-US"/>
              </a:p>
            </p:txBody>
          </p:sp>
          <p:sp>
            <p:nvSpPr>
              <p:cNvPr id="60650" name="Line 234"/>
              <p:cNvSpPr>
                <a:spLocks noChangeShapeType="1"/>
              </p:cNvSpPr>
              <p:nvPr/>
            </p:nvSpPr>
            <p:spPr bwMode="auto">
              <a:xfrm>
                <a:off x="3045" y="2918"/>
                <a:ext cx="1" cy="3"/>
              </a:xfrm>
              <a:prstGeom prst="line">
                <a:avLst/>
              </a:prstGeom>
              <a:noFill/>
              <a:ln w="12700">
                <a:solidFill>
                  <a:srgbClr val="000000"/>
                </a:solidFill>
                <a:round/>
                <a:headEnd/>
                <a:tailEnd/>
              </a:ln>
            </p:spPr>
            <p:txBody>
              <a:bodyPr/>
              <a:lstStyle/>
              <a:p>
                <a:endParaRPr lang="en-US"/>
              </a:p>
            </p:txBody>
          </p:sp>
          <p:sp>
            <p:nvSpPr>
              <p:cNvPr id="60651" name="Line 235"/>
              <p:cNvSpPr>
                <a:spLocks noChangeShapeType="1"/>
              </p:cNvSpPr>
              <p:nvPr/>
            </p:nvSpPr>
            <p:spPr bwMode="auto">
              <a:xfrm>
                <a:off x="3045" y="2921"/>
                <a:ext cx="1" cy="6"/>
              </a:xfrm>
              <a:prstGeom prst="line">
                <a:avLst/>
              </a:prstGeom>
              <a:noFill/>
              <a:ln w="12700">
                <a:solidFill>
                  <a:srgbClr val="000000"/>
                </a:solidFill>
                <a:round/>
                <a:headEnd/>
                <a:tailEnd/>
              </a:ln>
            </p:spPr>
            <p:txBody>
              <a:bodyPr/>
              <a:lstStyle/>
              <a:p>
                <a:endParaRPr lang="en-US"/>
              </a:p>
            </p:txBody>
          </p:sp>
          <p:sp>
            <p:nvSpPr>
              <p:cNvPr id="60652" name="Line 236"/>
              <p:cNvSpPr>
                <a:spLocks noChangeShapeType="1"/>
              </p:cNvSpPr>
              <p:nvPr/>
            </p:nvSpPr>
            <p:spPr bwMode="auto">
              <a:xfrm>
                <a:off x="3045" y="2927"/>
                <a:ext cx="1" cy="4"/>
              </a:xfrm>
              <a:prstGeom prst="line">
                <a:avLst/>
              </a:prstGeom>
              <a:noFill/>
              <a:ln w="12700">
                <a:solidFill>
                  <a:srgbClr val="000000"/>
                </a:solidFill>
                <a:round/>
                <a:headEnd/>
                <a:tailEnd/>
              </a:ln>
            </p:spPr>
            <p:txBody>
              <a:bodyPr/>
              <a:lstStyle/>
              <a:p>
                <a:endParaRPr lang="en-US"/>
              </a:p>
            </p:txBody>
          </p:sp>
          <p:sp>
            <p:nvSpPr>
              <p:cNvPr id="60653" name="Line 237"/>
              <p:cNvSpPr>
                <a:spLocks noChangeShapeType="1"/>
              </p:cNvSpPr>
              <p:nvPr/>
            </p:nvSpPr>
            <p:spPr bwMode="auto">
              <a:xfrm>
                <a:off x="3045" y="2931"/>
                <a:ext cx="1" cy="2"/>
              </a:xfrm>
              <a:prstGeom prst="line">
                <a:avLst/>
              </a:prstGeom>
              <a:noFill/>
              <a:ln w="12700">
                <a:solidFill>
                  <a:srgbClr val="000000"/>
                </a:solidFill>
                <a:round/>
                <a:headEnd/>
                <a:tailEnd/>
              </a:ln>
            </p:spPr>
            <p:txBody>
              <a:bodyPr/>
              <a:lstStyle/>
              <a:p>
                <a:endParaRPr lang="en-US"/>
              </a:p>
            </p:txBody>
          </p:sp>
          <p:sp>
            <p:nvSpPr>
              <p:cNvPr id="60654" name="Line 238"/>
              <p:cNvSpPr>
                <a:spLocks noChangeShapeType="1"/>
              </p:cNvSpPr>
              <p:nvPr/>
            </p:nvSpPr>
            <p:spPr bwMode="auto">
              <a:xfrm>
                <a:off x="3048" y="2964"/>
                <a:ext cx="2" cy="1"/>
              </a:xfrm>
              <a:prstGeom prst="line">
                <a:avLst/>
              </a:prstGeom>
              <a:noFill/>
              <a:ln w="15875">
                <a:solidFill>
                  <a:srgbClr val="000000"/>
                </a:solidFill>
                <a:round/>
                <a:headEnd/>
                <a:tailEnd/>
              </a:ln>
            </p:spPr>
            <p:txBody>
              <a:bodyPr/>
              <a:lstStyle/>
              <a:p>
                <a:endParaRPr lang="en-US"/>
              </a:p>
            </p:txBody>
          </p:sp>
          <p:sp>
            <p:nvSpPr>
              <p:cNvPr id="60655" name="Line 239"/>
              <p:cNvSpPr>
                <a:spLocks noChangeShapeType="1"/>
              </p:cNvSpPr>
              <p:nvPr/>
            </p:nvSpPr>
            <p:spPr bwMode="auto">
              <a:xfrm>
                <a:off x="3050" y="2965"/>
                <a:ext cx="1" cy="2"/>
              </a:xfrm>
              <a:prstGeom prst="line">
                <a:avLst/>
              </a:prstGeom>
              <a:noFill/>
              <a:ln w="12700">
                <a:solidFill>
                  <a:srgbClr val="000000"/>
                </a:solidFill>
                <a:round/>
                <a:headEnd/>
                <a:tailEnd/>
              </a:ln>
            </p:spPr>
            <p:txBody>
              <a:bodyPr/>
              <a:lstStyle/>
              <a:p>
                <a:endParaRPr lang="en-US"/>
              </a:p>
            </p:txBody>
          </p:sp>
          <p:sp>
            <p:nvSpPr>
              <p:cNvPr id="60656" name="Line 240"/>
              <p:cNvSpPr>
                <a:spLocks noChangeShapeType="1"/>
              </p:cNvSpPr>
              <p:nvPr/>
            </p:nvSpPr>
            <p:spPr bwMode="auto">
              <a:xfrm>
                <a:off x="3050" y="2967"/>
                <a:ext cx="1" cy="4"/>
              </a:xfrm>
              <a:prstGeom prst="line">
                <a:avLst/>
              </a:prstGeom>
              <a:noFill/>
              <a:ln w="12700">
                <a:solidFill>
                  <a:srgbClr val="000000"/>
                </a:solidFill>
                <a:round/>
                <a:headEnd/>
                <a:tailEnd/>
              </a:ln>
            </p:spPr>
            <p:txBody>
              <a:bodyPr/>
              <a:lstStyle/>
              <a:p>
                <a:endParaRPr lang="en-US"/>
              </a:p>
            </p:txBody>
          </p:sp>
          <p:sp>
            <p:nvSpPr>
              <p:cNvPr id="60657" name="Line 241"/>
              <p:cNvSpPr>
                <a:spLocks noChangeShapeType="1"/>
              </p:cNvSpPr>
              <p:nvPr/>
            </p:nvSpPr>
            <p:spPr bwMode="auto">
              <a:xfrm>
                <a:off x="3050" y="2971"/>
                <a:ext cx="1" cy="4"/>
              </a:xfrm>
              <a:prstGeom prst="line">
                <a:avLst/>
              </a:prstGeom>
              <a:noFill/>
              <a:ln w="12700">
                <a:solidFill>
                  <a:srgbClr val="000000"/>
                </a:solidFill>
                <a:round/>
                <a:headEnd/>
                <a:tailEnd/>
              </a:ln>
            </p:spPr>
            <p:txBody>
              <a:bodyPr/>
              <a:lstStyle/>
              <a:p>
                <a:endParaRPr lang="en-US"/>
              </a:p>
            </p:txBody>
          </p:sp>
          <p:sp>
            <p:nvSpPr>
              <p:cNvPr id="60658" name="Line 242"/>
              <p:cNvSpPr>
                <a:spLocks noChangeShapeType="1"/>
              </p:cNvSpPr>
              <p:nvPr/>
            </p:nvSpPr>
            <p:spPr bwMode="auto">
              <a:xfrm>
                <a:off x="3050" y="2975"/>
                <a:ext cx="2" cy="4"/>
              </a:xfrm>
              <a:prstGeom prst="line">
                <a:avLst/>
              </a:prstGeom>
              <a:noFill/>
              <a:ln w="15875">
                <a:solidFill>
                  <a:srgbClr val="000000"/>
                </a:solidFill>
                <a:round/>
                <a:headEnd/>
                <a:tailEnd/>
              </a:ln>
            </p:spPr>
            <p:txBody>
              <a:bodyPr/>
              <a:lstStyle/>
              <a:p>
                <a:endParaRPr lang="en-US"/>
              </a:p>
            </p:txBody>
          </p:sp>
          <p:sp>
            <p:nvSpPr>
              <p:cNvPr id="60659" name="Line 243"/>
              <p:cNvSpPr>
                <a:spLocks noChangeShapeType="1"/>
              </p:cNvSpPr>
              <p:nvPr/>
            </p:nvSpPr>
            <p:spPr bwMode="auto">
              <a:xfrm>
                <a:off x="3052" y="2979"/>
                <a:ext cx="2" cy="4"/>
              </a:xfrm>
              <a:prstGeom prst="line">
                <a:avLst/>
              </a:prstGeom>
              <a:noFill/>
              <a:ln w="15875">
                <a:solidFill>
                  <a:srgbClr val="000000"/>
                </a:solidFill>
                <a:round/>
                <a:headEnd/>
                <a:tailEnd/>
              </a:ln>
            </p:spPr>
            <p:txBody>
              <a:bodyPr/>
              <a:lstStyle/>
              <a:p>
                <a:endParaRPr lang="en-US"/>
              </a:p>
            </p:txBody>
          </p:sp>
          <p:sp>
            <p:nvSpPr>
              <p:cNvPr id="60660" name="Line 244"/>
              <p:cNvSpPr>
                <a:spLocks noChangeShapeType="1"/>
              </p:cNvSpPr>
              <p:nvPr/>
            </p:nvSpPr>
            <p:spPr bwMode="auto">
              <a:xfrm>
                <a:off x="3054" y="2983"/>
                <a:ext cx="1" cy="2"/>
              </a:xfrm>
              <a:prstGeom prst="line">
                <a:avLst/>
              </a:prstGeom>
              <a:noFill/>
              <a:ln w="12700">
                <a:solidFill>
                  <a:srgbClr val="000000"/>
                </a:solidFill>
                <a:round/>
                <a:headEnd/>
                <a:tailEnd/>
              </a:ln>
            </p:spPr>
            <p:txBody>
              <a:bodyPr/>
              <a:lstStyle/>
              <a:p>
                <a:endParaRPr lang="en-US"/>
              </a:p>
            </p:txBody>
          </p:sp>
          <p:sp>
            <p:nvSpPr>
              <p:cNvPr id="60661" name="Line 245"/>
              <p:cNvSpPr>
                <a:spLocks noChangeShapeType="1"/>
              </p:cNvSpPr>
              <p:nvPr/>
            </p:nvSpPr>
            <p:spPr bwMode="auto">
              <a:xfrm>
                <a:off x="3054" y="2985"/>
                <a:ext cx="1" cy="4"/>
              </a:xfrm>
              <a:prstGeom prst="line">
                <a:avLst/>
              </a:prstGeom>
              <a:noFill/>
              <a:ln w="12700">
                <a:solidFill>
                  <a:srgbClr val="000000"/>
                </a:solidFill>
                <a:round/>
                <a:headEnd/>
                <a:tailEnd/>
              </a:ln>
            </p:spPr>
            <p:txBody>
              <a:bodyPr/>
              <a:lstStyle/>
              <a:p>
                <a:endParaRPr lang="en-US"/>
              </a:p>
            </p:txBody>
          </p:sp>
          <p:sp>
            <p:nvSpPr>
              <p:cNvPr id="60662" name="Line 246"/>
              <p:cNvSpPr>
                <a:spLocks noChangeShapeType="1"/>
              </p:cNvSpPr>
              <p:nvPr/>
            </p:nvSpPr>
            <p:spPr bwMode="auto">
              <a:xfrm>
                <a:off x="3054" y="2989"/>
                <a:ext cx="1" cy="3"/>
              </a:xfrm>
              <a:prstGeom prst="line">
                <a:avLst/>
              </a:prstGeom>
              <a:noFill/>
              <a:ln w="12700">
                <a:solidFill>
                  <a:srgbClr val="000000"/>
                </a:solidFill>
                <a:round/>
                <a:headEnd/>
                <a:tailEnd/>
              </a:ln>
            </p:spPr>
            <p:txBody>
              <a:bodyPr/>
              <a:lstStyle/>
              <a:p>
                <a:endParaRPr lang="en-US"/>
              </a:p>
            </p:txBody>
          </p:sp>
          <p:sp>
            <p:nvSpPr>
              <p:cNvPr id="60663" name="Line 247"/>
              <p:cNvSpPr>
                <a:spLocks noChangeShapeType="1"/>
              </p:cNvSpPr>
              <p:nvPr/>
            </p:nvSpPr>
            <p:spPr bwMode="auto">
              <a:xfrm>
                <a:off x="3062" y="3019"/>
                <a:ext cx="1" cy="4"/>
              </a:xfrm>
              <a:prstGeom prst="line">
                <a:avLst/>
              </a:prstGeom>
              <a:noFill/>
              <a:ln w="12700">
                <a:solidFill>
                  <a:srgbClr val="000000"/>
                </a:solidFill>
                <a:round/>
                <a:headEnd/>
                <a:tailEnd/>
              </a:ln>
            </p:spPr>
            <p:txBody>
              <a:bodyPr/>
              <a:lstStyle/>
              <a:p>
                <a:endParaRPr lang="en-US"/>
              </a:p>
            </p:txBody>
          </p:sp>
          <p:sp>
            <p:nvSpPr>
              <p:cNvPr id="60664" name="Line 248"/>
              <p:cNvSpPr>
                <a:spLocks noChangeShapeType="1"/>
              </p:cNvSpPr>
              <p:nvPr/>
            </p:nvSpPr>
            <p:spPr bwMode="auto">
              <a:xfrm>
                <a:off x="3062" y="3023"/>
                <a:ext cx="1" cy="2"/>
              </a:xfrm>
              <a:prstGeom prst="line">
                <a:avLst/>
              </a:prstGeom>
              <a:noFill/>
              <a:ln w="12700">
                <a:solidFill>
                  <a:srgbClr val="000000"/>
                </a:solidFill>
                <a:round/>
                <a:headEnd/>
                <a:tailEnd/>
              </a:ln>
            </p:spPr>
            <p:txBody>
              <a:bodyPr/>
              <a:lstStyle/>
              <a:p>
                <a:endParaRPr lang="en-US"/>
              </a:p>
            </p:txBody>
          </p:sp>
          <p:sp>
            <p:nvSpPr>
              <p:cNvPr id="60665" name="Line 249"/>
              <p:cNvSpPr>
                <a:spLocks noChangeShapeType="1"/>
              </p:cNvSpPr>
              <p:nvPr/>
            </p:nvSpPr>
            <p:spPr bwMode="auto">
              <a:xfrm>
                <a:off x="3062" y="3025"/>
                <a:ext cx="1" cy="4"/>
              </a:xfrm>
              <a:prstGeom prst="line">
                <a:avLst/>
              </a:prstGeom>
              <a:noFill/>
              <a:ln w="12700">
                <a:solidFill>
                  <a:srgbClr val="000000"/>
                </a:solidFill>
                <a:round/>
                <a:headEnd/>
                <a:tailEnd/>
              </a:ln>
            </p:spPr>
            <p:txBody>
              <a:bodyPr/>
              <a:lstStyle/>
              <a:p>
                <a:endParaRPr lang="en-US"/>
              </a:p>
            </p:txBody>
          </p:sp>
          <p:sp>
            <p:nvSpPr>
              <p:cNvPr id="60666" name="Line 250"/>
              <p:cNvSpPr>
                <a:spLocks noChangeShapeType="1"/>
              </p:cNvSpPr>
              <p:nvPr/>
            </p:nvSpPr>
            <p:spPr bwMode="auto">
              <a:xfrm>
                <a:off x="3062" y="3029"/>
                <a:ext cx="2" cy="2"/>
              </a:xfrm>
              <a:prstGeom prst="line">
                <a:avLst/>
              </a:prstGeom>
              <a:noFill/>
              <a:ln w="15875">
                <a:solidFill>
                  <a:srgbClr val="000000"/>
                </a:solidFill>
                <a:round/>
                <a:headEnd/>
                <a:tailEnd/>
              </a:ln>
            </p:spPr>
            <p:txBody>
              <a:bodyPr/>
              <a:lstStyle/>
              <a:p>
                <a:endParaRPr lang="en-US"/>
              </a:p>
            </p:txBody>
          </p:sp>
          <p:sp>
            <p:nvSpPr>
              <p:cNvPr id="60667" name="Line 251"/>
              <p:cNvSpPr>
                <a:spLocks noChangeShapeType="1"/>
              </p:cNvSpPr>
              <p:nvPr/>
            </p:nvSpPr>
            <p:spPr bwMode="auto">
              <a:xfrm>
                <a:off x="3064" y="3031"/>
                <a:ext cx="1" cy="4"/>
              </a:xfrm>
              <a:prstGeom prst="line">
                <a:avLst/>
              </a:prstGeom>
              <a:noFill/>
              <a:ln w="12700">
                <a:solidFill>
                  <a:srgbClr val="000000"/>
                </a:solidFill>
                <a:round/>
                <a:headEnd/>
                <a:tailEnd/>
              </a:ln>
            </p:spPr>
            <p:txBody>
              <a:bodyPr/>
              <a:lstStyle/>
              <a:p>
                <a:endParaRPr lang="en-US"/>
              </a:p>
            </p:txBody>
          </p:sp>
          <p:sp>
            <p:nvSpPr>
              <p:cNvPr id="60668" name="Line 252"/>
              <p:cNvSpPr>
                <a:spLocks noChangeShapeType="1"/>
              </p:cNvSpPr>
              <p:nvPr/>
            </p:nvSpPr>
            <p:spPr bwMode="auto">
              <a:xfrm>
                <a:off x="3064" y="3035"/>
                <a:ext cx="1" cy="1"/>
              </a:xfrm>
              <a:prstGeom prst="line">
                <a:avLst/>
              </a:prstGeom>
              <a:noFill/>
              <a:ln w="12700">
                <a:solidFill>
                  <a:srgbClr val="000000"/>
                </a:solidFill>
                <a:round/>
                <a:headEnd/>
                <a:tailEnd/>
              </a:ln>
            </p:spPr>
            <p:txBody>
              <a:bodyPr/>
              <a:lstStyle/>
              <a:p>
                <a:endParaRPr lang="en-US"/>
              </a:p>
            </p:txBody>
          </p:sp>
          <p:sp>
            <p:nvSpPr>
              <p:cNvPr id="60669" name="Line 253"/>
              <p:cNvSpPr>
                <a:spLocks noChangeShapeType="1"/>
              </p:cNvSpPr>
              <p:nvPr/>
            </p:nvSpPr>
            <p:spPr bwMode="auto">
              <a:xfrm>
                <a:off x="3064" y="3036"/>
                <a:ext cx="2" cy="2"/>
              </a:xfrm>
              <a:prstGeom prst="line">
                <a:avLst/>
              </a:prstGeom>
              <a:noFill/>
              <a:ln w="15875">
                <a:solidFill>
                  <a:srgbClr val="000000"/>
                </a:solidFill>
                <a:round/>
                <a:headEnd/>
                <a:tailEnd/>
              </a:ln>
            </p:spPr>
            <p:txBody>
              <a:bodyPr/>
              <a:lstStyle/>
              <a:p>
                <a:endParaRPr lang="en-US"/>
              </a:p>
            </p:txBody>
          </p:sp>
          <p:sp>
            <p:nvSpPr>
              <p:cNvPr id="60670" name="Line 254"/>
              <p:cNvSpPr>
                <a:spLocks noChangeShapeType="1"/>
              </p:cNvSpPr>
              <p:nvPr/>
            </p:nvSpPr>
            <p:spPr bwMode="auto">
              <a:xfrm>
                <a:off x="3066" y="3038"/>
                <a:ext cx="1" cy="4"/>
              </a:xfrm>
              <a:prstGeom prst="line">
                <a:avLst/>
              </a:prstGeom>
              <a:noFill/>
              <a:ln w="12700">
                <a:solidFill>
                  <a:srgbClr val="000000"/>
                </a:solidFill>
                <a:round/>
                <a:headEnd/>
                <a:tailEnd/>
              </a:ln>
            </p:spPr>
            <p:txBody>
              <a:bodyPr/>
              <a:lstStyle/>
              <a:p>
                <a:endParaRPr lang="en-US"/>
              </a:p>
            </p:txBody>
          </p:sp>
          <p:sp>
            <p:nvSpPr>
              <p:cNvPr id="60671" name="Line 255"/>
              <p:cNvSpPr>
                <a:spLocks noChangeShapeType="1"/>
              </p:cNvSpPr>
              <p:nvPr/>
            </p:nvSpPr>
            <p:spPr bwMode="auto">
              <a:xfrm>
                <a:off x="3066" y="3042"/>
                <a:ext cx="1" cy="2"/>
              </a:xfrm>
              <a:prstGeom prst="line">
                <a:avLst/>
              </a:prstGeom>
              <a:noFill/>
              <a:ln w="12700">
                <a:solidFill>
                  <a:srgbClr val="000000"/>
                </a:solidFill>
                <a:round/>
                <a:headEnd/>
                <a:tailEnd/>
              </a:ln>
            </p:spPr>
            <p:txBody>
              <a:bodyPr/>
              <a:lstStyle/>
              <a:p>
                <a:endParaRPr lang="en-US"/>
              </a:p>
            </p:txBody>
          </p:sp>
          <p:sp>
            <p:nvSpPr>
              <p:cNvPr id="60672" name="Line 256"/>
              <p:cNvSpPr>
                <a:spLocks noChangeShapeType="1"/>
              </p:cNvSpPr>
              <p:nvPr/>
            </p:nvSpPr>
            <p:spPr bwMode="auto">
              <a:xfrm>
                <a:off x="3066" y="3044"/>
                <a:ext cx="2" cy="2"/>
              </a:xfrm>
              <a:prstGeom prst="line">
                <a:avLst/>
              </a:prstGeom>
              <a:noFill/>
              <a:ln w="15875">
                <a:solidFill>
                  <a:srgbClr val="000000"/>
                </a:solidFill>
                <a:round/>
                <a:headEnd/>
                <a:tailEnd/>
              </a:ln>
            </p:spPr>
            <p:txBody>
              <a:bodyPr/>
              <a:lstStyle/>
              <a:p>
                <a:endParaRPr lang="en-US"/>
              </a:p>
            </p:txBody>
          </p:sp>
          <p:sp>
            <p:nvSpPr>
              <p:cNvPr id="60673" name="Line 257"/>
              <p:cNvSpPr>
                <a:spLocks noChangeShapeType="1"/>
              </p:cNvSpPr>
              <p:nvPr/>
            </p:nvSpPr>
            <p:spPr bwMode="auto">
              <a:xfrm>
                <a:off x="3068" y="3046"/>
                <a:ext cx="1" cy="2"/>
              </a:xfrm>
              <a:prstGeom prst="line">
                <a:avLst/>
              </a:prstGeom>
              <a:noFill/>
              <a:ln w="12700">
                <a:solidFill>
                  <a:srgbClr val="000000"/>
                </a:solidFill>
                <a:round/>
                <a:headEnd/>
                <a:tailEnd/>
              </a:ln>
            </p:spPr>
            <p:txBody>
              <a:bodyPr/>
              <a:lstStyle/>
              <a:p>
                <a:endParaRPr lang="en-US"/>
              </a:p>
            </p:txBody>
          </p:sp>
          <p:sp>
            <p:nvSpPr>
              <p:cNvPr id="60674" name="Line 258"/>
              <p:cNvSpPr>
                <a:spLocks noChangeShapeType="1"/>
              </p:cNvSpPr>
              <p:nvPr/>
            </p:nvSpPr>
            <p:spPr bwMode="auto">
              <a:xfrm>
                <a:off x="3068" y="3048"/>
                <a:ext cx="1" cy="1"/>
              </a:xfrm>
              <a:prstGeom prst="line">
                <a:avLst/>
              </a:prstGeom>
              <a:noFill/>
              <a:ln w="12700">
                <a:solidFill>
                  <a:srgbClr val="000000"/>
                </a:solidFill>
                <a:round/>
                <a:headEnd/>
                <a:tailEnd/>
              </a:ln>
            </p:spPr>
            <p:txBody>
              <a:bodyPr/>
              <a:lstStyle/>
              <a:p>
                <a:endParaRPr lang="en-US"/>
              </a:p>
            </p:txBody>
          </p:sp>
          <p:sp>
            <p:nvSpPr>
              <p:cNvPr id="60675" name="Line 259"/>
              <p:cNvSpPr>
                <a:spLocks noChangeShapeType="1"/>
              </p:cNvSpPr>
              <p:nvPr/>
            </p:nvSpPr>
            <p:spPr bwMode="auto">
              <a:xfrm>
                <a:off x="3070" y="3052"/>
                <a:ext cx="1" cy="2"/>
              </a:xfrm>
              <a:prstGeom prst="line">
                <a:avLst/>
              </a:prstGeom>
              <a:noFill/>
              <a:ln w="12700">
                <a:solidFill>
                  <a:srgbClr val="000000"/>
                </a:solidFill>
                <a:round/>
                <a:headEnd/>
                <a:tailEnd/>
              </a:ln>
            </p:spPr>
            <p:txBody>
              <a:bodyPr/>
              <a:lstStyle/>
              <a:p>
                <a:endParaRPr lang="en-US"/>
              </a:p>
            </p:txBody>
          </p:sp>
          <p:sp>
            <p:nvSpPr>
              <p:cNvPr id="60676" name="Line 260"/>
              <p:cNvSpPr>
                <a:spLocks noChangeShapeType="1"/>
              </p:cNvSpPr>
              <p:nvPr/>
            </p:nvSpPr>
            <p:spPr bwMode="auto">
              <a:xfrm>
                <a:off x="3070" y="3054"/>
                <a:ext cx="1" cy="4"/>
              </a:xfrm>
              <a:prstGeom prst="line">
                <a:avLst/>
              </a:prstGeom>
              <a:noFill/>
              <a:ln w="12700">
                <a:solidFill>
                  <a:srgbClr val="000000"/>
                </a:solidFill>
                <a:round/>
                <a:headEnd/>
                <a:tailEnd/>
              </a:ln>
            </p:spPr>
            <p:txBody>
              <a:bodyPr/>
              <a:lstStyle/>
              <a:p>
                <a:endParaRPr lang="en-US"/>
              </a:p>
            </p:txBody>
          </p:sp>
          <p:sp>
            <p:nvSpPr>
              <p:cNvPr id="60677" name="Line 261"/>
              <p:cNvSpPr>
                <a:spLocks noChangeShapeType="1"/>
              </p:cNvSpPr>
              <p:nvPr/>
            </p:nvSpPr>
            <p:spPr bwMode="auto">
              <a:xfrm>
                <a:off x="3070" y="3058"/>
                <a:ext cx="1" cy="1"/>
              </a:xfrm>
              <a:prstGeom prst="line">
                <a:avLst/>
              </a:prstGeom>
              <a:noFill/>
              <a:ln w="12700">
                <a:solidFill>
                  <a:srgbClr val="000000"/>
                </a:solidFill>
                <a:round/>
                <a:headEnd/>
                <a:tailEnd/>
              </a:ln>
            </p:spPr>
            <p:txBody>
              <a:bodyPr/>
              <a:lstStyle/>
              <a:p>
                <a:endParaRPr lang="en-US"/>
              </a:p>
            </p:txBody>
          </p:sp>
          <p:sp>
            <p:nvSpPr>
              <p:cNvPr id="60678" name="Line 262"/>
              <p:cNvSpPr>
                <a:spLocks noChangeShapeType="1"/>
              </p:cNvSpPr>
              <p:nvPr/>
            </p:nvSpPr>
            <p:spPr bwMode="auto">
              <a:xfrm>
                <a:off x="3070" y="3059"/>
                <a:ext cx="2" cy="2"/>
              </a:xfrm>
              <a:prstGeom prst="line">
                <a:avLst/>
              </a:prstGeom>
              <a:noFill/>
              <a:ln w="15875">
                <a:solidFill>
                  <a:srgbClr val="000000"/>
                </a:solidFill>
                <a:round/>
                <a:headEnd/>
                <a:tailEnd/>
              </a:ln>
            </p:spPr>
            <p:txBody>
              <a:bodyPr/>
              <a:lstStyle/>
              <a:p>
                <a:endParaRPr lang="en-US"/>
              </a:p>
            </p:txBody>
          </p:sp>
          <p:sp>
            <p:nvSpPr>
              <p:cNvPr id="60679" name="Line 263"/>
              <p:cNvSpPr>
                <a:spLocks noChangeShapeType="1"/>
              </p:cNvSpPr>
              <p:nvPr/>
            </p:nvSpPr>
            <p:spPr bwMode="auto">
              <a:xfrm>
                <a:off x="3072" y="3061"/>
                <a:ext cx="1" cy="2"/>
              </a:xfrm>
              <a:prstGeom prst="line">
                <a:avLst/>
              </a:prstGeom>
              <a:noFill/>
              <a:ln w="12700">
                <a:solidFill>
                  <a:srgbClr val="000000"/>
                </a:solidFill>
                <a:round/>
                <a:headEnd/>
                <a:tailEnd/>
              </a:ln>
            </p:spPr>
            <p:txBody>
              <a:bodyPr/>
              <a:lstStyle/>
              <a:p>
                <a:endParaRPr lang="en-US"/>
              </a:p>
            </p:txBody>
          </p:sp>
          <p:sp>
            <p:nvSpPr>
              <p:cNvPr id="60680" name="Line 264"/>
              <p:cNvSpPr>
                <a:spLocks noChangeShapeType="1"/>
              </p:cNvSpPr>
              <p:nvPr/>
            </p:nvSpPr>
            <p:spPr bwMode="auto">
              <a:xfrm>
                <a:off x="3072" y="3063"/>
                <a:ext cx="1" cy="2"/>
              </a:xfrm>
              <a:prstGeom prst="line">
                <a:avLst/>
              </a:prstGeom>
              <a:noFill/>
              <a:ln w="12700">
                <a:solidFill>
                  <a:srgbClr val="000000"/>
                </a:solidFill>
                <a:round/>
                <a:headEnd/>
                <a:tailEnd/>
              </a:ln>
            </p:spPr>
            <p:txBody>
              <a:bodyPr/>
              <a:lstStyle/>
              <a:p>
                <a:endParaRPr lang="en-US"/>
              </a:p>
            </p:txBody>
          </p:sp>
          <p:sp>
            <p:nvSpPr>
              <p:cNvPr id="60681" name="Line 265"/>
              <p:cNvSpPr>
                <a:spLocks noChangeShapeType="1"/>
              </p:cNvSpPr>
              <p:nvPr/>
            </p:nvSpPr>
            <p:spPr bwMode="auto">
              <a:xfrm>
                <a:off x="3072" y="3065"/>
                <a:ext cx="1" cy="2"/>
              </a:xfrm>
              <a:prstGeom prst="line">
                <a:avLst/>
              </a:prstGeom>
              <a:noFill/>
              <a:ln w="15875">
                <a:solidFill>
                  <a:srgbClr val="000000"/>
                </a:solidFill>
                <a:round/>
                <a:headEnd/>
                <a:tailEnd/>
              </a:ln>
            </p:spPr>
            <p:txBody>
              <a:bodyPr/>
              <a:lstStyle/>
              <a:p>
                <a:endParaRPr lang="en-US"/>
              </a:p>
            </p:txBody>
          </p:sp>
          <p:sp>
            <p:nvSpPr>
              <p:cNvPr id="60682" name="Line 266"/>
              <p:cNvSpPr>
                <a:spLocks noChangeShapeType="1"/>
              </p:cNvSpPr>
              <p:nvPr/>
            </p:nvSpPr>
            <p:spPr bwMode="auto">
              <a:xfrm>
                <a:off x="3073" y="3067"/>
                <a:ext cx="1" cy="2"/>
              </a:xfrm>
              <a:prstGeom prst="line">
                <a:avLst/>
              </a:prstGeom>
              <a:noFill/>
              <a:ln w="12700">
                <a:solidFill>
                  <a:srgbClr val="000000"/>
                </a:solidFill>
                <a:round/>
                <a:headEnd/>
                <a:tailEnd/>
              </a:ln>
            </p:spPr>
            <p:txBody>
              <a:bodyPr/>
              <a:lstStyle/>
              <a:p>
                <a:endParaRPr lang="en-US"/>
              </a:p>
            </p:txBody>
          </p:sp>
          <p:sp>
            <p:nvSpPr>
              <p:cNvPr id="60683" name="Line 267"/>
              <p:cNvSpPr>
                <a:spLocks noChangeShapeType="1"/>
              </p:cNvSpPr>
              <p:nvPr/>
            </p:nvSpPr>
            <p:spPr bwMode="auto">
              <a:xfrm>
                <a:off x="3073" y="3069"/>
                <a:ext cx="1" cy="4"/>
              </a:xfrm>
              <a:prstGeom prst="line">
                <a:avLst/>
              </a:prstGeom>
              <a:noFill/>
              <a:ln w="12700">
                <a:solidFill>
                  <a:srgbClr val="000000"/>
                </a:solidFill>
                <a:round/>
                <a:headEnd/>
                <a:tailEnd/>
              </a:ln>
            </p:spPr>
            <p:txBody>
              <a:bodyPr/>
              <a:lstStyle/>
              <a:p>
                <a:endParaRPr lang="en-US"/>
              </a:p>
            </p:txBody>
          </p:sp>
          <p:sp>
            <p:nvSpPr>
              <p:cNvPr id="60684" name="Line 268"/>
              <p:cNvSpPr>
                <a:spLocks noChangeShapeType="1"/>
              </p:cNvSpPr>
              <p:nvPr/>
            </p:nvSpPr>
            <p:spPr bwMode="auto">
              <a:xfrm>
                <a:off x="3073" y="3073"/>
                <a:ext cx="2" cy="2"/>
              </a:xfrm>
              <a:prstGeom prst="line">
                <a:avLst/>
              </a:prstGeom>
              <a:noFill/>
              <a:ln w="15875">
                <a:solidFill>
                  <a:srgbClr val="000000"/>
                </a:solidFill>
                <a:round/>
                <a:headEnd/>
                <a:tailEnd/>
              </a:ln>
            </p:spPr>
            <p:txBody>
              <a:bodyPr/>
              <a:lstStyle/>
              <a:p>
                <a:endParaRPr lang="en-US"/>
              </a:p>
            </p:txBody>
          </p:sp>
          <p:sp>
            <p:nvSpPr>
              <p:cNvPr id="60685" name="Line 269"/>
              <p:cNvSpPr>
                <a:spLocks noChangeShapeType="1"/>
              </p:cNvSpPr>
              <p:nvPr/>
            </p:nvSpPr>
            <p:spPr bwMode="auto">
              <a:xfrm>
                <a:off x="3075" y="3075"/>
                <a:ext cx="1" cy="2"/>
              </a:xfrm>
              <a:prstGeom prst="line">
                <a:avLst/>
              </a:prstGeom>
              <a:noFill/>
              <a:ln w="12700">
                <a:solidFill>
                  <a:srgbClr val="000000"/>
                </a:solidFill>
                <a:round/>
                <a:headEnd/>
                <a:tailEnd/>
              </a:ln>
            </p:spPr>
            <p:txBody>
              <a:bodyPr/>
              <a:lstStyle/>
              <a:p>
                <a:endParaRPr lang="en-US"/>
              </a:p>
            </p:txBody>
          </p:sp>
          <p:sp>
            <p:nvSpPr>
              <p:cNvPr id="60686" name="Line 270"/>
              <p:cNvSpPr>
                <a:spLocks noChangeShapeType="1"/>
              </p:cNvSpPr>
              <p:nvPr/>
            </p:nvSpPr>
            <p:spPr bwMode="auto">
              <a:xfrm>
                <a:off x="3075" y="3077"/>
                <a:ext cx="1" cy="2"/>
              </a:xfrm>
              <a:prstGeom prst="line">
                <a:avLst/>
              </a:prstGeom>
              <a:noFill/>
              <a:ln w="12700">
                <a:solidFill>
                  <a:srgbClr val="000000"/>
                </a:solidFill>
                <a:round/>
                <a:headEnd/>
                <a:tailEnd/>
              </a:ln>
            </p:spPr>
            <p:txBody>
              <a:bodyPr/>
              <a:lstStyle/>
              <a:p>
                <a:endParaRPr lang="en-US"/>
              </a:p>
            </p:txBody>
          </p:sp>
          <p:sp>
            <p:nvSpPr>
              <p:cNvPr id="60687" name="Line 271"/>
              <p:cNvSpPr>
                <a:spLocks noChangeShapeType="1"/>
              </p:cNvSpPr>
              <p:nvPr/>
            </p:nvSpPr>
            <p:spPr bwMode="auto">
              <a:xfrm>
                <a:off x="3075" y="3079"/>
                <a:ext cx="2" cy="2"/>
              </a:xfrm>
              <a:prstGeom prst="line">
                <a:avLst/>
              </a:prstGeom>
              <a:noFill/>
              <a:ln w="15875">
                <a:solidFill>
                  <a:srgbClr val="000000"/>
                </a:solidFill>
                <a:round/>
                <a:headEnd/>
                <a:tailEnd/>
              </a:ln>
            </p:spPr>
            <p:txBody>
              <a:bodyPr/>
              <a:lstStyle/>
              <a:p>
                <a:endParaRPr lang="en-US"/>
              </a:p>
            </p:txBody>
          </p:sp>
          <p:sp>
            <p:nvSpPr>
              <p:cNvPr id="60688" name="Line 272"/>
              <p:cNvSpPr>
                <a:spLocks noChangeShapeType="1"/>
              </p:cNvSpPr>
              <p:nvPr/>
            </p:nvSpPr>
            <p:spPr bwMode="auto">
              <a:xfrm>
                <a:off x="3085" y="3107"/>
                <a:ext cx="1" cy="1"/>
              </a:xfrm>
              <a:prstGeom prst="line">
                <a:avLst/>
              </a:prstGeom>
              <a:noFill/>
              <a:ln w="12700">
                <a:solidFill>
                  <a:srgbClr val="000000"/>
                </a:solidFill>
                <a:round/>
                <a:headEnd/>
                <a:tailEnd/>
              </a:ln>
            </p:spPr>
            <p:txBody>
              <a:bodyPr/>
              <a:lstStyle/>
              <a:p>
                <a:endParaRPr lang="en-US"/>
              </a:p>
            </p:txBody>
          </p:sp>
          <p:sp>
            <p:nvSpPr>
              <p:cNvPr id="60689" name="Line 273"/>
              <p:cNvSpPr>
                <a:spLocks noChangeShapeType="1"/>
              </p:cNvSpPr>
              <p:nvPr/>
            </p:nvSpPr>
            <p:spPr bwMode="auto">
              <a:xfrm>
                <a:off x="3085" y="3107"/>
                <a:ext cx="2" cy="2"/>
              </a:xfrm>
              <a:prstGeom prst="line">
                <a:avLst/>
              </a:prstGeom>
              <a:noFill/>
              <a:ln w="15875">
                <a:solidFill>
                  <a:srgbClr val="000000"/>
                </a:solidFill>
                <a:round/>
                <a:headEnd/>
                <a:tailEnd/>
              </a:ln>
            </p:spPr>
            <p:txBody>
              <a:bodyPr/>
              <a:lstStyle/>
              <a:p>
                <a:endParaRPr lang="en-US"/>
              </a:p>
            </p:txBody>
          </p:sp>
          <p:sp>
            <p:nvSpPr>
              <p:cNvPr id="60690" name="Line 274"/>
              <p:cNvSpPr>
                <a:spLocks noChangeShapeType="1"/>
              </p:cNvSpPr>
              <p:nvPr/>
            </p:nvSpPr>
            <p:spPr bwMode="auto">
              <a:xfrm>
                <a:off x="3087" y="3109"/>
                <a:ext cx="1" cy="2"/>
              </a:xfrm>
              <a:prstGeom prst="line">
                <a:avLst/>
              </a:prstGeom>
              <a:noFill/>
              <a:ln w="12700">
                <a:solidFill>
                  <a:srgbClr val="000000"/>
                </a:solidFill>
                <a:round/>
                <a:headEnd/>
                <a:tailEnd/>
              </a:ln>
            </p:spPr>
            <p:txBody>
              <a:bodyPr/>
              <a:lstStyle/>
              <a:p>
                <a:endParaRPr lang="en-US"/>
              </a:p>
            </p:txBody>
          </p:sp>
          <p:sp>
            <p:nvSpPr>
              <p:cNvPr id="60691" name="Line 275"/>
              <p:cNvSpPr>
                <a:spLocks noChangeShapeType="1"/>
              </p:cNvSpPr>
              <p:nvPr/>
            </p:nvSpPr>
            <p:spPr bwMode="auto">
              <a:xfrm>
                <a:off x="3087" y="3111"/>
                <a:ext cx="2" cy="2"/>
              </a:xfrm>
              <a:prstGeom prst="line">
                <a:avLst/>
              </a:prstGeom>
              <a:noFill/>
              <a:ln w="15875">
                <a:solidFill>
                  <a:srgbClr val="000000"/>
                </a:solidFill>
                <a:round/>
                <a:headEnd/>
                <a:tailEnd/>
              </a:ln>
            </p:spPr>
            <p:txBody>
              <a:bodyPr/>
              <a:lstStyle/>
              <a:p>
                <a:endParaRPr lang="en-US"/>
              </a:p>
            </p:txBody>
          </p:sp>
          <p:sp>
            <p:nvSpPr>
              <p:cNvPr id="60692" name="Line 276"/>
              <p:cNvSpPr>
                <a:spLocks noChangeShapeType="1"/>
              </p:cNvSpPr>
              <p:nvPr/>
            </p:nvSpPr>
            <p:spPr bwMode="auto">
              <a:xfrm>
                <a:off x="3089" y="3113"/>
                <a:ext cx="1" cy="2"/>
              </a:xfrm>
              <a:prstGeom prst="line">
                <a:avLst/>
              </a:prstGeom>
              <a:noFill/>
              <a:ln w="12700">
                <a:solidFill>
                  <a:srgbClr val="000000"/>
                </a:solidFill>
                <a:round/>
                <a:headEnd/>
                <a:tailEnd/>
              </a:ln>
            </p:spPr>
            <p:txBody>
              <a:bodyPr/>
              <a:lstStyle/>
              <a:p>
                <a:endParaRPr lang="en-US"/>
              </a:p>
            </p:txBody>
          </p:sp>
          <p:sp>
            <p:nvSpPr>
              <p:cNvPr id="60693" name="Line 277"/>
              <p:cNvSpPr>
                <a:spLocks noChangeShapeType="1"/>
              </p:cNvSpPr>
              <p:nvPr/>
            </p:nvSpPr>
            <p:spPr bwMode="auto">
              <a:xfrm>
                <a:off x="3089" y="3115"/>
                <a:ext cx="1" cy="2"/>
              </a:xfrm>
              <a:prstGeom prst="line">
                <a:avLst/>
              </a:prstGeom>
              <a:noFill/>
              <a:ln w="12700">
                <a:solidFill>
                  <a:srgbClr val="000000"/>
                </a:solidFill>
                <a:round/>
                <a:headEnd/>
                <a:tailEnd/>
              </a:ln>
            </p:spPr>
            <p:txBody>
              <a:bodyPr/>
              <a:lstStyle/>
              <a:p>
                <a:endParaRPr lang="en-US"/>
              </a:p>
            </p:txBody>
          </p:sp>
          <p:sp>
            <p:nvSpPr>
              <p:cNvPr id="60694" name="Line 278"/>
              <p:cNvSpPr>
                <a:spLocks noChangeShapeType="1"/>
              </p:cNvSpPr>
              <p:nvPr/>
            </p:nvSpPr>
            <p:spPr bwMode="auto">
              <a:xfrm>
                <a:off x="3089" y="3117"/>
                <a:ext cx="1" cy="2"/>
              </a:xfrm>
              <a:prstGeom prst="line">
                <a:avLst/>
              </a:prstGeom>
              <a:noFill/>
              <a:ln w="12700">
                <a:solidFill>
                  <a:srgbClr val="000000"/>
                </a:solidFill>
                <a:round/>
                <a:headEnd/>
                <a:tailEnd/>
              </a:ln>
            </p:spPr>
            <p:txBody>
              <a:bodyPr/>
              <a:lstStyle/>
              <a:p>
                <a:endParaRPr lang="en-US"/>
              </a:p>
            </p:txBody>
          </p:sp>
          <p:sp>
            <p:nvSpPr>
              <p:cNvPr id="60695" name="Line 279"/>
              <p:cNvSpPr>
                <a:spLocks noChangeShapeType="1"/>
              </p:cNvSpPr>
              <p:nvPr/>
            </p:nvSpPr>
            <p:spPr bwMode="auto">
              <a:xfrm>
                <a:off x="3089" y="3119"/>
                <a:ext cx="2" cy="2"/>
              </a:xfrm>
              <a:prstGeom prst="line">
                <a:avLst/>
              </a:prstGeom>
              <a:noFill/>
              <a:ln w="15875">
                <a:solidFill>
                  <a:srgbClr val="000000"/>
                </a:solidFill>
                <a:round/>
                <a:headEnd/>
                <a:tailEnd/>
              </a:ln>
            </p:spPr>
            <p:txBody>
              <a:bodyPr/>
              <a:lstStyle/>
              <a:p>
                <a:endParaRPr lang="en-US"/>
              </a:p>
            </p:txBody>
          </p:sp>
          <p:sp>
            <p:nvSpPr>
              <p:cNvPr id="60696" name="Line 280"/>
              <p:cNvSpPr>
                <a:spLocks noChangeShapeType="1"/>
              </p:cNvSpPr>
              <p:nvPr/>
            </p:nvSpPr>
            <p:spPr bwMode="auto">
              <a:xfrm>
                <a:off x="3091" y="3121"/>
                <a:ext cx="1" cy="2"/>
              </a:xfrm>
              <a:prstGeom prst="line">
                <a:avLst/>
              </a:prstGeom>
              <a:noFill/>
              <a:ln w="12700">
                <a:solidFill>
                  <a:srgbClr val="000000"/>
                </a:solidFill>
                <a:round/>
                <a:headEnd/>
                <a:tailEnd/>
              </a:ln>
            </p:spPr>
            <p:txBody>
              <a:bodyPr/>
              <a:lstStyle/>
              <a:p>
                <a:endParaRPr lang="en-US"/>
              </a:p>
            </p:txBody>
          </p:sp>
          <p:sp>
            <p:nvSpPr>
              <p:cNvPr id="60697" name="Line 281"/>
              <p:cNvSpPr>
                <a:spLocks noChangeShapeType="1"/>
              </p:cNvSpPr>
              <p:nvPr/>
            </p:nvSpPr>
            <p:spPr bwMode="auto">
              <a:xfrm>
                <a:off x="3091" y="3123"/>
                <a:ext cx="1" cy="2"/>
              </a:xfrm>
              <a:prstGeom prst="line">
                <a:avLst/>
              </a:prstGeom>
              <a:noFill/>
              <a:ln w="12700">
                <a:solidFill>
                  <a:srgbClr val="000000"/>
                </a:solidFill>
                <a:round/>
                <a:headEnd/>
                <a:tailEnd/>
              </a:ln>
            </p:spPr>
            <p:txBody>
              <a:bodyPr/>
              <a:lstStyle/>
              <a:p>
                <a:endParaRPr lang="en-US"/>
              </a:p>
            </p:txBody>
          </p:sp>
          <p:sp>
            <p:nvSpPr>
              <p:cNvPr id="60698" name="Line 282"/>
              <p:cNvSpPr>
                <a:spLocks noChangeShapeType="1"/>
              </p:cNvSpPr>
              <p:nvPr/>
            </p:nvSpPr>
            <p:spPr bwMode="auto">
              <a:xfrm>
                <a:off x="3091" y="3125"/>
                <a:ext cx="1" cy="2"/>
              </a:xfrm>
              <a:prstGeom prst="line">
                <a:avLst/>
              </a:prstGeom>
              <a:noFill/>
              <a:ln w="12700">
                <a:solidFill>
                  <a:srgbClr val="000000"/>
                </a:solidFill>
                <a:round/>
                <a:headEnd/>
                <a:tailEnd/>
              </a:ln>
            </p:spPr>
            <p:txBody>
              <a:bodyPr/>
              <a:lstStyle/>
              <a:p>
                <a:endParaRPr lang="en-US"/>
              </a:p>
            </p:txBody>
          </p:sp>
          <p:sp>
            <p:nvSpPr>
              <p:cNvPr id="60699" name="Line 283"/>
              <p:cNvSpPr>
                <a:spLocks noChangeShapeType="1"/>
              </p:cNvSpPr>
              <p:nvPr/>
            </p:nvSpPr>
            <p:spPr bwMode="auto">
              <a:xfrm>
                <a:off x="3091" y="3127"/>
                <a:ext cx="1" cy="2"/>
              </a:xfrm>
              <a:prstGeom prst="line">
                <a:avLst/>
              </a:prstGeom>
              <a:noFill/>
              <a:ln w="12700">
                <a:solidFill>
                  <a:srgbClr val="000000"/>
                </a:solidFill>
                <a:round/>
                <a:headEnd/>
                <a:tailEnd/>
              </a:ln>
            </p:spPr>
            <p:txBody>
              <a:bodyPr/>
              <a:lstStyle/>
              <a:p>
                <a:endParaRPr lang="en-US"/>
              </a:p>
            </p:txBody>
          </p:sp>
          <p:sp>
            <p:nvSpPr>
              <p:cNvPr id="60700" name="Line 284"/>
              <p:cNvSpPr>
                <a:spLocks noChangeShapeType="1"/>
              </p:cNvSpPr>
              <p:nvPr/>
            </p:nvSpPr>
            <p:spPr bwMode="auto">
              <a:xfrm>
                <a:off x="3091" y="3129"/>
                <a:ext cx="1" cy="1"/>
              </a:xfrm>
              <a:prstGeom prst="line">
                <a:avLst/>
              </a:prstGeom>
              <a:noFill/>
              <a:ln w="12700">
                <a:solidFill>
                  <a:srgbClr val="000000"/>
                </a:solidFill>
                <a:round/>
                <a:headEnd/>
                <a:tailEnd/>
              </a:ln>
            </p:spPr>
            <p:txBody>
              <a:bodyPr/>
              <a:lstStyle/>
              <a:p>
                <a:endParaRPr lang="en-US"/>
              </a:p>
            </p:txBody>
          </p:sp>
          <p:sp>
            <p:nvSpPr>
              <p:cNvPr id="60701" name="Line 285"/>
              <p:cNvSpPr>
                <a:spLocks noChangeShapeType="1"/>
              </p:cNvSpPr>
              <p:nvPr/>
            </p:nvSpPr>
            <p:spPr bwMode="auto">
              <a:xfrm>
                <a:off x="3091" y="3130"/>
                <a:ext cx="2" cy="1"/>
              </a:xfrm>
              <a:prstGeom prst="line">
                <a:avLst/>
              </a:prstGeom>
              <a:noFill/>
              <a:ln w="12700">
                <a:solidFill>
                  <a:srgbClr val="000000"/>
                </a:solidFill>
                <a:round/>
                <a:headEnd/>
                <a:tailEnd/>
              </a:ln>
            </p:spPr>
            <p:txBody>
              <a:bodyPr/>
              <a:lstStyle/>
              <a:p>
                <a:endParaRPr lang="en-US"/>
              </a:p>
            </p:txBody>
          </p:sp>
          <p:sp>
            <p:nvSpPr>
              <p:cNvPr id="60702" name="Line 286"/>
              <p:cNvSpPr>
                <a:spLocks noChangeShapeType="1"/>
              </p:cNvSpPr>
              <p:nvPr/>
            </p:nvSpPr>
            <p:spPr bwMode="auto">
              <a:xfrm>
                <a:off x="3093" y="3130"/>
                <a:ext cx="1" cy="2"/>
              </a:xfrm>
              <a:prstGeom prst="line">
                <a:avLst/>
              </a:prstGeom>
              <a:noFill/>
              <a:ln w="12700">
                <a:solidFill>
                  <a:srgbClr val="000000"/>
                </a:solidFill>
                <a:round/>
                <a:headEnd/>
                <a:tailEnd/>
              </a:ln>
            </p:spPr>
            <p:txBody>
              <a:bodyPr/>
              <a:lstStyle/>
              <a:p>
                <a:endParaRPr lang="en-US"/>
              </a:p>
            </p:txBody>
          </p:sp>
          <p:sp>
            <p:nvSpPr>
              <p:cNvPr id="60703" name="Line 287"/>
              <p:cNvSpPr>
                <a:spLocks noChangeShapeType="1"/>
              </p:cNvSpPr>
              <p:nvPr/>
            </p:nvSpPr>
            <p:spPr bwMode="auto">
              <a:xfrm>
                <a:off x="3093" y="3132"/>
                <a:ext cx="1" cy="1"/>
              </a:xfrm>
              <a:prstGeom prst="line">
                <a:avLst/>
              </a:prstGeom>
              <a:noFill/>
              <a:ln w="12700">
                <a:solidFill>
                  <a:srgbClr val="000000"/>
                </a:solidFill>
                <a:round/>
                <a:headEnd/>
                <a:tailEnd/>
              </a:ln>
            </p:spPr>
            <p:txBody>
              <a:bodyPr/>
              <a:lstStyle/>
              <a:p>
                <a:endParaRPr lang="en-US"/>
              </a:p>
            </p:txBody>
          </p:sp>
          <p:sp>
            <p:nvSpPr>
              <p:cNvPr id="60704" name="Line 288"/>
              <p:cNvSpPr>
                <a:spLocks noChangeShapeType="1"/>
              </p:cNvSpPr>
              <p:nvPr/>
            </p:nvSpPr>
            <p:spPr bwMode="auto">
              <a:xfrm>
                <a:off x="3104" y="3157"/>
                <a:ext cx="1" cy="2"/>
              </a:xfrm>
              <a:prstGeom prst="line">
                <a:avLst/>
              </a:prstGeom>
              <a:noFill/>
              <a:ln w="12700">
                <a:solidFill>
                  <a:srgbClr val="000000"/>
                </a:solidFill>
                <a:round/>
                <a:headEnd/>
                <a:tailEnd/>
              </a:ln>
            </p:spPr>
            <p:txBody>
              <a:bodyPr/>
              <a:lstStyle/>
              <a:p>
                <a:endParaRPr lang="en-US"/>
              </a:p>
            </p:txBody>
          </p:sp>
          <p:sp>
            <p:nvSpPr>
              <p:cNvPr id="60705" name="Line 289"/>
              <p:cNvSpPr>
                <a:spLocks noChangeShapeType="1"/>
              </p:cNvSpPr>
              <p:nvPr/>
            </p:nvSpPr>
            <p:spPr bwMode="auto">
              <a:xfrm>
                <a:off x="3104" y="3159"/>
                <a:ext cx="2" cy="2"/>
              </a:xfrm>
              <a:prstGeom prst="line">
                <a:avLst/>
              </a:prstGeom>
              <a:noFill/>
              <a:ln w="15875">
                <a:solidFill>
                  <a:srgbClr val="000000"/>
                </a:solidFill>
                <a:round/>
                <a:headEnd/>
                <a:tailEnd/>
              </a:ln>
            </p:spPr>
            <p:txBody>
              <a:bodyPr/>
              <a:lstStyle/>
              <a:p>
                <a:endParaRPr lang="en-US"/>
              </a:p>
            </p:txBody>
          </p:sp>
          <p:sp>
            <p:nvSpPr>
              <p:cNvPr id="60706" name="Line 290"/>
              <p:cNvSpPr>
                <a:spLocks noChangeShapeType="1"/>
              </p:cNvSpPr>
              <p:nvPr/>
            </p:nvSpPr>
            <p:spPr bwMode="auto">
              <a:xfrm>
                <a:off x="3106" y="3161"/>
                <a:ext cx="1" cy="2"/>
              </a:xfrm>
              <a:prstGeom prst="line">
                <a:avLst/>
              </a:prstGeom>
              <a:noFill/>
              <a:ln w="12700">
                <a:solidFill>
                  <a:srgbClr val="000000"/>
                </a:solidFill>
                <a:round/>
                <a:headEnd/>
                <a:tailEnd/>
              </a:ln>
            </p:spPr>
            <p:txBody>
              <a:bodyPr/>
              <a:lstStyle/>
              <a:p>
                <a:endParaRPr lang="en-US"/>
              </a:p>
            </p:txBody>
          </p:sp>
          <p:sp>
            <p:nvSpPr>
              <p:cNvPr id="60707" name="Line 291"/>
              <p:cNvSpPr>
                <a:spLocks noChangeShapeType="1"/>
              </p:cNvSpPr>
              <p:nvPr/>
            </p:nvSpPr>
            <p:spPr bwMode="auto">
              <a:xfrm>
                <a:off x="3106" y="3163"/>
                <a:ext cx="1" cy="4"/>
              </a:xfrm>
              <a:prstGeom prst="line">
                <a:avLst/>
              </a:prstGeom>
              <a:noFill/>
              <a:ln w="12700">
                <a:solidFill>
                  <a:srgbClr val="000000"/>
                </a:solidFill>
                <a:round/>
                <a:headEnd/>
                <a:tailEnd/>
              </a:ln>
            </p:spPr>
            <p:txBody>
              <a:bodyPr/>
              <a:lstStyle/>
              <a:p>
                <a:endParaRPr lang="en-US"/>
              </a:p>
            </p:txBody>
          </p:sp>
          <p:sp>
            <p:nvSpPr>
              <p:cNvPr id="60708" name="Line 292"/>
              <p:cNvSpPr>
                <a:spLocks noChangeShapeType="1"/>
              </p:cNvSpPr>
              <p:nvPr/>
            </p:nvSpPr>
            <p:spPr bwMode="auto">
              <a:xfrm>
                <a:off x="3106" y="3167"/>
                <a:ext cx="2" cy="1"/>
              </a:xfrm>
              <a:prstGeom prst="line">
                <a:avLst/>
              </a:prstGeom>
              <a:noFill/>
              <a:ln w="12700">
                <a:solidFill>
                  <a:srgbClr val="000000"/>
                </a:solidFill>
                <a:round/>
                <a:headEnd/>
                <a:tailEnd/>
              </a:ln>
            </p:spPr>
            <p:txBody>
              <a:bodyPr/>
              <a:lstStyle/>
              <a:p>
                <a:endParaRPr lang="en-US"/>
              </a:p>
            </p:txBody>
          </p:sp>
          <p:sp>
            <p:nvSpPr>
              <p:cNvPr id="60709" name="Line 293"/>
              <p:cNvSpPr>
                <a:spLocks noChangeShapeType="1"/>
              </p:cNvSpPr>
              <p:nvPr/>
            </p:nvSpPr>
            <p:spPr bwMode="auto">
              <a:xfrm>
                <a:off x="3108" y="3167"/>
                <a:ext cx="1" cy="2"/>
              </a:xfrm>
              <a:prstGeom prst="line">
                <a:avLst/>
              </a:prstGeom>
              <a:noFill/>
              <a:ln w="12700">
                <a:solidFill>
                  <a:srgbClr val="000000"/>
                </a:solidFill>
                <a:round/>
                <a:headEnd/>
                <a:tailEnd/>
              </a:ln>
            </p:spPr>
            <p:txBody>
              <a:bodyPr/>
              <a:lstStyle/>
              <a:p>
                <a:endParaRPr lang="en-US"/>
              </a:p>
            </p:txBody>
          </p:sp>
          <p:sp>
            <p:nvSpPr>
              <p:cNvPr id="60710" name="Line 294"/>
              <p:cNvSpPr>
                <a:spLocks noChangeShapeType="1"/>
              </p:cNvSpPr>
              <p:nvPr/>
            </p:nvSpPr>
            <p:spPr bwMode="auto">
              <a:xfrm>
                <a:off x="3108" y="3169"/>
                <a:ext cx="1" cy="2"/>
              </a:xfrm>
              <a:prstGeom prst="line">
                <a:avLst/>
              </a:prstGeom>
              <a:noFill/>
              <a:ln w="12700">
                <a:solidFill>
                  <a:srgbClr val="000000"/>
                </a:solidFill>
                <a:round/>
                <a:headEnd/>
                <a:tailEnd/>
              </a:ln>
            </p:spPr>
            <p:txBody>
              <a:bodyPr/>
              <a:lstStyle/>
              <a:p>
                <a:endParaRPr lang="en-US"/>
              </a:p>
            </p:txBody>
          </p:sp>
          <p:sp>
            <p:nvSpPr>
              <p:cNvPr id="60711" name="Line 295"/>
              <p:cNvSpPr>
                <a:spLocks noChangeShapeType="1"/>
              </p:cNvSpPr>
              <p:nvPr/>
            </p:nvSpPr>
            <p:spPr bwMode="auto">
              <a:xfrm>
                <a:off x="3108" y="3171"/>
                <a:ext cx="2" cy="1"/>
              </a:xfrm>
              <a:prstGeom prst="line">
                <a:avLst/>
              </a:prstGeom>
              <a:noFill/>
              <a:ln w="12700">
                <a:solidFill>
                  <a:srgbClr val="000000"/>
                </a:solidFill>
                <a:round/>
                <a:headEnd/>
                <a:tailEnd/>
              </a:ln>
            </p:spPr>
            <p:txBody>
              <a:bodyPr/>
              <a:lstStyle/>
              <a:p>
                <a:endParaRPr lang="en-US"/>
              </a:p>
            </p:txBody>
          </p:sp>
          <p:sp>
            <p:nvSpPr>
              <p:cNvPr id="60712" name="Line 296"/>
              <p:cNvSpPr>
                <a:spLocks noChangeShapeType="1"/>
              </p:cNvSpPr>
              <p:nvPr/>
            </p:nvSpPr>
            <p:spPr bwMode="auto">
              <a:xfrm>
                <a:off x="3110" y="3171"/>
                <a:ext cx="1" cy="2"/>
              </a:xfrm>
              <a:prstGeom prst="line">
                <a:avLst/>
              </a:prstGeom>
              <a:noFill/>
              <a:ln w="12700">
                <a:solidFill>
                  <a:srgbClr val="000000"/>
                </a:solidFill>
                <a:round/>
                <a:headEnd/>
                <a:tailEnd/>
              </a:ln>
            </p:spPr>
            <p:txBody>
              <a:bodyPr/>
              <a:lstStyle/>
              <a:p>
                <a:endParaRPr lang="en-US"/>
              </a:p>
            </p:txBody>
          </p:sp>
          <p:sp>
            <p:nvSpPr>
              <p:cNvPr id="60713" name="Line 297"/>
              <p:cNvSpPr>
                <a:spLocks noChangeShapeType="1"/>
              </p:cNvSpPr>
              <p:nvPr/>
            </p:nvSpPr>
            <p:spPr bwMode="auto">
              <a:xfrm>
                <a:off x="3110" y="3173"/>
                <a:ext cx="1" cy="2"/>
              </a:xfrm>
              <a:prstGeom prst="line">
                <a:avLst/>
              </a:prstGeom>
              <a:noFill/>
              <a:ln w="12700">
                <a:solidFill>
                  <a:srgbClr val="000000"/>
                </a:solidFill>
                <a:round/>
                <a:headEnd/>
                <a:tailEnd/>
              </a:ln>
            </p:spPr>
            <p:txBody>
              <a:bodyPr/>
              <a:lstStyle/>
              <a:p>
                <a:endParaRPr lang="en-US"/>
              </a:p>
            </p:txBody>
          </p:sp>
          <p:sp>
            <p:nvSpPr>
              <p:cNvPr id="60714" name="Line 298"/>
              <p:cNvSpPr>
                <a:spLocks noChangeShapeType="1"/>
              </p:cNvSpPr>
              <p:nvPr/>
            </p:nvSpPr>
            <p:spPr bwMode="auto">
              <a:xfrm>
                <a:off x="3110" y="3175"/>
                <a:ext cx="2" cy="1"/>
              </a:xfrm>
              <a:prstGeom prst="line">
                <a:avLst/>
              </a:prstGeom>
              <a:noFill/>
              <a:ln w="12700">
                <a:solidFill>
                  <a:srgbClr val="000000"/>
                </a:solidFill>
                <a:round/>
                <a:headEnd/>
                <a:tailEnd/>
              </a:ln>
            </p:spPr>
            <p:txBody>
              <a:bodyPr/>
              <a:lstStyle/>
              <a:p>
                <a:endParaRPr lang="en-US"/>
              </a:p>
            </p:txBody>
          </p:sp>
          <p:sp>
            <p:nvSpPr>
              <p:cNvPr id="60715" name="Line 299"/>
              <p:cNvSpPr>
                <a:spLocks noChangeShapeType="1"/>
              </p:cNvSpPr>
              <p:nvPr/>
            </p:nvSpPr>
            <p:spPr bwMode="auto">
              <a:xfrm>
                <a:off x="3112" y="3175"/>
                <a:ext cx="1" cy="2"/>
              </a:xfrm>
              <a:prstGeom prst="line">
                <a:avLst/>
              </a:prstGeom>
              <a:noFill/>
              <a:ln w="12700">
                <a:solidFill>
                  <a:srgbClr val="000000"/>
                </a:solidFill>
                <a:round/>
                <a:headEnd/>
                <a:tailEnd/>
              </a:ln>
            </p:spPr>
            <p:txBody>
              <a:bodyPr/>
              <a:lstStyle/>
              <a:p>
                <a:endParaRPr lang="en-US"/>
              </a:p>
            </p:txBody>
          </p:sp>
          <p:sp>
            <p:nvSpPr>
              <p:cNvPr id="60716" name="Line 300"/>
              <p:cNvSpPr>
                <a:spLocks noChangeShapeType="1"/>
              </p:cNvSpPr>
              <p:nvPr/>
            </p:nvSpPr>
            <p:spPr bwMode="auto">
              <a:xfrm>
                <a:off x="3112" y="3177"/>
                <a:ext cx="1" cy="1"/>
              </a:xfrm>
              <a:prstGeom prst="line">
                <a:avLst/>
              </a:prstGeom>
              <a:noFill/>
              <a:ln w="12700">
                <a:solidFill>
                  <a:srgbClr val="000000"/>
                </a:solidFill>
                <a:round/>
                <a:headEnd/>
                <a:tailEnd/>
              </a:ln>
            </p:spPr>
            <p:txBody>
              <a:bodyPr/>
              <a:lstStyle/>
              <a:p>
                <a:endParaRPr lang="en-US"/>
              </a:p>
            </p:txBody>
          </p:sp>
          <p:sp>
            <p:nvSpPr>
              <p:cNvPr id="60717" name="Line 301"/>
              <p:cNvSpPr>
                <a:spLocks noChangeShapeType="1"/>
              </p:cNvSpPr>
              <p:nvPr/>
            </p:nvSpPr>
            <p:spPr bwMode="auto">
              <a:xfrm>
                <a:off x="3112" y="3178"/>
                <a:ext cx="2" cy="1"/>
              </a:xfrm>
              <a:prstGeom prst="line">
                <a:avLst/>
              </a:prstGeom>
              <a:noFill/>
              <a:ln w="12700">
                <a:solidFill>
                  <a:srgbClr val="000000"/>
                </a:solidFill>
                <a:round/>
                <a:headEnd/>
                <a:tailEnd/>
              </a:ln>
            </p:spPr>
            <p:txBody>
              <a:bodyPr/>
              <a:lstStyle/>
              <a:p>
                <a:endParaRPr lang="en-US"/>
              </a:p>
            </p:txBody>
          </p:sp>
          <p:sp>
            <p:nvSpPr>
              <p:cNvPr id="60718" name="Line 302"/>
              <p:cNvSpPr>
                <a:spLocks noChangeShapeType="1"/>
              </p:cNvSpPr>
              <p:nvPr/>
            </p:nvSpPr>
            <p:spPr bwMode="auto">
              <a:xfrm>
                <a:off x="3114" y="3178"/>
                <a:ext cx="1" cy="2"/>
              </a:xfrm>
              <a:prstGeom prst="line">
                <a:avLst/>
              </a:prstGeom>
              <a:noFill/>
              <a:ln w="12700">
                <a:solidFill>
                  <a:srgbClr val="000000"/>
                </a:solidFill>
                <a:round/>
                <a:headEnd/>
                <a:tailEnd/>
              </a:ln>
            </p:spPr>
            <p:txBody>
              <a:bodyPr/>
              <a:lstStyle/>
              <a:p>
                <a:endParaRPr lang="en-US"/>
              </a:p>
            </p:txBody>
          </p:sp>
          <p:sp>
            <p:nvSpPr>
              <p:cNvPr id="60719" name="Line 303"/>
              <p:cNvSpPr>
                <a:spLocks noChangeShapeType="1"/>
              </p:cNvSpPr>
              <p:nvPr/>
            </p:nvSpPr>
            <p:spPr bwMode="auto">
              <a:xfrm>
                <a:off x="3125" y="3203"/>
                <a:ext cx="1" cy="1"/>
              </a:xfrm>
              <a:prstGeom prst="line">
                <a:avLst/>
              </a:prstGeom>
              <a:noFill/>
              <a:ln w="12700">
                <a:solidFill>
                  <a:srgbClr val="000000"/>
                </a:solidFill>
                <a:round/>
                <a:headEnd/>
                <a:tailEnd/>
              </a:ln>
            </p:spPr>
            <p:txBody>
              <a:bodyPr/>
              <a:lstStyle/>
              <a:p>
                <a:endParaRPr lang="en-US"/>
              </a:p>
            </p:txBody>
          </p:sp>
          <p:sp>
            <p:nvSpPr>
              <p:cNvPr id="60720" name="Line 304"/>
              <p:cNvSpPr>
                <a:spLocks noChangeShapeType="1"/>
              </p:cNvSpPr>
              <p:nvPr/>
            </p:nvSpPr>
            <p:spPr bwMode="auto">
              <a:xfrm>
                <a:off x="3125" y="3203"/>
                <a:ext cx="2" cy="1"/>
              </a:xfrm>
              <a:prstGeom prst="line">
                <a:avLst/>
              </a:prstGeom>
              <a:noFill/>
              <a:ln w="12700">
                <a:solidFill>
                  <a:srgbClr val="000000"/>
                </a:solidFill>
                <a:round/>
                <a:headEnd/>
                <a:tailEnd/>
              </a:ln>
            </p:spPr>
            <p:txBody>
              <a:bodyPr/>
              <a:lstStyle/>
              <a:p>
                <a:endParaRPr lang="en-US"/>
              </a:p>
            </p:txBody>
          </p:sp>
          <p:sp>
            <p:nvSpPr>
              <p:cNvPr id="60721" name="Line 305"/>
              <p:cNvSpPr>
                <a:spLocks noChangeShapeType="1"/>
              </p:cNvSpPr>
              <p:nvPr/>
            </p:nvSpPr>
            <p:spPr bwMode="auto">
              <a:xfrm>
                <a:off x="3127" y="3203"/>
                <a:ext cx="1" cy="2"/>
              </a:xfrm>
              <a:prstGeom prst="line">
                <a:avLst/>
              </a:prstGeom>
              <a:noFill/>
              <a:ln w="12700">
                <a:solidFill>
                  <a:srgbClr val="000000"/>
                </a:solidFill>
                <a:round/>
                <a:headEnd/>
                <a:tailEnd/>
              </a:ln>
            </p:spPr>
            <p:txBody>
              <a:bodyPr/>
              <a:lstStyle/>
              <a:p>
                <a:endParaRPr lang="en-US"/>
              </a:p>
            </p:txBody>
          </p:sp>
          <p:sp>
            <p:nvSpPr>
              <p:cNvPr id="60722" name="Line 306"/>
              <p:cNvSpPr>
                <a:spLocks noChangeShapeType="1"/>
              </p:cNvSpPr>
              <p:nvPr/>
            </p:nvSpPr>
            <p:spPr bwMode="auto">
              <a:xfrm>
                <a:off x="3127" y="3205"/>
                <a:ext cx="2" cy="2"/>
              </a:xfrm>
              <a:prstGeom prst="line">
                <a:avLst/>
              </a:prstGeom>
              <a:noFill/>
              <a:ln w="15875">
                <a:solidFill>
                  <a:srgbClr val="000000"/>
                </a:solidFill>
                <a:round/>
                <a:headEnd/>
                <a:tailEnd/>
              </a:ln>
            </p:spPr>
            <p:txBody>
              <a:bodyPr/>
              <a:lstStyle/>
              <a:p>
                <a:endParaRPr lang="en-US"/>
              </a:p>
            </p:txBody>
          </p:sp>
          <p:sp>
            <p:nvSpPr>
              <p:cNvPr id="60723" name="Line 307"/>
              <p:cNvSpPr>
                <a:spLocks noChangeShapeType="1"/>
              </p:cNvSpPr>
              <p:nvPr/>
            </p:nvSpPr>
            <p:spPr bwMode="auto">
              <a:xfrm>
                <a:off x="3129" y="3207"/>
                <a:ext cx="1" cy="2"/>
              </a:xfrm>
              <a:prstGeom prst="line">
                <a:avLst/>
              </a:prstGeom>
              <a:noFill/>
              <a:ln w="12700">
                <a:solidFill>
                  <a:srgbClr val="000000"/>
                </a:solidFill>
                <a:round/>
                <a:headEnd/>
                <a:tailEnd/>
              </a:ln>
            </p:spPr>
            <p:txBody>
              <a:bodyPr/>
              <a:lstStyle/>
              <a:p>
                <a:endParaRPr lang="en-US"/>
              </a:p>
            </p:txBody>
          </p:sp>
          <p:sp>
            <p:nvSpPr>
              <p:cNvPr id="60724" name="Line 308"/>
              <p:cNvSpPr>
                <a:spLocks noChangeShapeType="1"/>
              </p:cNvSpPr>
              <p:nvPr/>
            </p:nvSpPr>
            <p:spPr bwMode="auto">
              <a:xfrm>
                <a:off x="3129" y="3209"/>
                <a:ext cx="2" cy="1"/>
              </a:xfrm>
              <a:prstGeom prst="line">
                <a:avLst/>
              </a:prstGeom>
              <a:noFill/>
              <a:ln w="12700">
                <a:solidFill>
                  <a:srgbClr val="000000"/>
                </a:solidFill>
                <a:round/>
                <a:headEnd/>
                <a:tailEnd/>
              </a:ln>
            </p:spPr>
            <p:txBody>
              <a:bodyPr/>
              <a:lstStyle/>
              <a:p>
                <a:endParaRPr lang="en-US"/>
              </a:p>
            </p:txBody>
          </p:sp>
          <p:sp>
            <p:nvSpPr>
              <p:cNvPr id="60725" name="Line 309"/>
              <p:cNvSpPr>
                <a:spLocks noChangeShapeType="1"/>
              </p:cNvSpPr>
              <p:nvPr/>
            </p:nvSpPr>
            <p:spPr bwMode="auto">
              <a:xfrm>
                <a:off x="3131" y="3209"/>
                <a:ext cx="1" cy="4"/>
              </a:xfrm>
              <a:prstGeom prst="line">
                <a:avLst/>
              </a:prstGeom>
              <a:noFill/>
              <a:ln w="12700">
                <a:solidFill>
                  <a:srgbClr val="000000"/>
                </a:solidFill>
                <a:round/>
                <a:headEnd/>
                <a:tailEnd/>
              </a:ln>
            </p:spPr>
            <p:txBody>
              <a:bodyPr/>
              <a:lstStyle/>
              <a:p>
                <a:endParaRPr lang="en-US"/>
              </a:p>
            </p:txBody>
          </p:sp>
          <p:sp>
            <p:nvSpPr>
              <p:cNvPr id="60726" name="Line 310"/>
              <p:cNvSpPr>
                <a:spLocks noChangeShapeType="1"/>
              </p:cNvSpPr>
              <p:nvPr/>
            </p:nvSpPr>
            <p:spPr bwMode="auto">
              <a:xfrm>
                <a:off x="3131" y="3213"/>
                <a:ext cx="2" cy="2"/>
              </a:xfrm>
              <a:prstGeom prst="line">
                <a:avLst/>
              </a:prstGeom>
              <a:noFill/>
              <a:ln w="15875">
                <a:solidFill>
                  <a:srgbClr val="000000"/>
                </a:solidFill>
                <a:round/>
                <a:headEnd/>
                <a:tailEnd/>
              </a:ln>
            </p:spPr>
            <p:txBody>
              <a:bodyPr/>
              <a:lstStyle/>
              <a:p>
                <a:endParaRPr lang="en-US"/>
              </a:p>
            </p:txBody>
          </p:sp>
          <p:sp>
            <p:nvSpPr>
              <p:cNvPr id="60727" name="Line 311"/>
              <p:cNvSpPr>
                <a:spLocks noChangeShapeType="1"/>
              </p:cNvSpPr>
              <p:nvPr/>
            </p:nvSpPr>
            <p:spPr bwMode="auto">
              <a:xfrm>
                <a:off x="3133" y="3215"/>
                <a:ext cx="1" cy="2"/>
              </a:xfrm>
              <a:prstGeom prst="line">
                <a:avLst/>
              </a:prstGeom>
              <a:noFill/>
              <a:ln w="12700">
                <a:solidFill>
                  <a:srgbClr val="000000"/>
                </a:solidFill>
                <a:round/>
                <a:headEnd/>
                <a:tailEnd/>
              </a:ln>
            </p:spPr>
            <p:txBody>
              <a:bodyPr/>
              <a:lstStyle/>
              <a:p>
                <a:endParaRPr lang="en-US"/>
              </a:p>
            </p:txBody>
          </p:sp>
          <p:sp>
            <p:nvSpPr>
              <p:cNvPr id="60728" name="Line 312"/>
              <p:cNvSpPr>
                <a:spLocks noChangeShapeType="1"/>
              </p:cNvSpPr>
              <p:nvPr/>
            </p:nvSpPr>
            <p:spPr bwMode="auto">
              <a:xfrm>
                <a:off x="3133" y="3217"/>
                <a:ext cx="2" cy="2"/>
              </a:xfrm>
              <a:prstGeom prst="line">
                <a:avLst/>
              </a:prstGeom>
              <a:noFill/>
              <a:ln w="15875">
                <a:solidFill>
                  <a:srgbClr val="000000"/>
                </a:solidFill>
                <a:round/>
                <a:headEnd/>
                <a:tailEnd/>
              </a:ln>
            </p:spPr>
            <p:txBody>
              <a:bodyPr/>
              <a:lstStyle/>
              <a:p>
                <a:endParaRPr lang="en-US"/>
              </a:p>
            </p:txBody>
          </p:sp>
          <p:sp>
            <p:nvSpPr>
              <p:cNvPr id="60729" name="Line 313"/>
              <p:cNvSpPr>
                <a:spLocks noChangeShapeType="1"/>
              </p:cNvSpPr>
              <p:nvPr/>
            </p:nvSpPr>
            <p:spPr bwMode="auto">
              <a:xfrm>
                <a:off x="3135" y="3219"/>
                <a:ext cx="1" cy="2"/>
              </a:xfrm>
              <a:prstGeom prst="line">
                <a:avLst/>
              </a:prstGeom>
              <a:noFill/>
              <a:ln w="12700">
                <a:solidFill>
                  <a:srgbClr val="000000"/>
                </a:solidFill>
                <a:round/>
                <a:headEnd/>
                <a:tailEnd/>
              </a:ln>
            </p:spPr>
            <p:txBody>
              <a:bodyPr/>
              <a:lstStyle/>
              <a:p>
                <a:endParaRPr lang="en-US"/>
              </a:p>
            </p:txBody>
          </p:sp>
          <p:sp>
            <p:nvSpPr>
              <p:cNvPr id="60730" name="Line 314"/>
              <p:cNvSpPr>
                <a:spLocks noChangeShapeType="1"/>
              </p:cNvSpPr>
              <p:nvPr/>
            </p:nvSpPr>
            <p:spPr bwMode="auto">
              <a:xfrm>
                <a:off x="3135" y="3221"/>
                <a:ext cx="2" cy="1"/>
              </a:xfrm>
              <a:prstGeom prst="line">
                <a:avLst/>
              </a:prstGeom>
              <a:noFill/>
              <a:ln w="12700">
                <a:solidFill>
                  <a:srgbClr val="000000"/>
                </a:solidFill>
                <a:round/>
                <a:headEnd/>
                <a:tailEnd/>
              </a:ln>
            </p:spPr>
            <p:txBody>
              <a:bodyPr/>
              <a:lstStyle/>
              <a:p>
                <a:endParaRPr lang="en-US"/>
              </a:p>
            </p:txBody>
          </p:sp>
          <p:sp>
            <p:nvSpPr>
              <p:cNvPr id="60731" name="Line 315"/>
              <p:cNvSpPr>
                <a:spLocks noChangeShapeType="1"/>
              </p:cNvSpPr>
              <p:nvPr/>
            </p:nvSpPr>
            <p:spPr bwMode="auto">
              <a:xfrm>
                <a:off x="3137" y="3221"/>
                <a:ext cx="1" cy="2"/>
              </a:xfrm>
              <a:prstGeom prst="line">
                <a:avLst/>
              </a:prstGeom>
              <a:noFill/>
              <a:ln w="12700">
                <a:solidFill>
                  <a:srgbClr val="000000"/>
                </a:solidFill>
                <a:round/>
                <a:headEnd/>
                <a:tailEnd/>
              </a:ln>
            </p:spPr>
            <p:txBody>
              <a:bodyPr/>
              <a:lstStyle/>
              <a:p>
                <a:endParaRPr lang="en-US"/>
              </a:p>
            </p:txBody>
          </p:sp>
          <p:sp>
            <p:nvSpPr>
              <p:cNvPr id="60732" name="Line 316"/>
              <p:cNvSpPr>
                <a:spLocks noChangeShapeType="1"/>
              </p:cNvSpPr>
              <p:nvPr/>
            </p:nvSpPr>
            <p:spPr bwMode="auto">
              <a:xfrm>
                <a:off x="3137" y="3223"/>
                <a:ext cx="1" cy="1"/>
              </a:xfrm>
              <a:prstGeom prst="line">
                <a:avLst/>
              </a:prstGeom>
              <a:noFill/>
              <a:ln w="12700">
                <a:solidFill>
                  <a:srgbClr val="000000"/>
                </a:solidFill>
                <a:round/>
                <a:headEnd/>
                <a:tailEnd/>
              </a:ln>
            </p:spPr>
            <p:txBody>
              <a:bodyPr/>
              <a:lstStyle/>
              <a:p>
                <a:endParaRPr lang="en-US"/>
              </a:p>
            </p:txBody>
          </p:sp>
          <p:sp>
            <p:nvSpPr>
              <p:cNvPr id="60733" name="Line 317"/>
              <p:cNvSpPr>
                <a:spLocks noChangeShapeType="1"/>
              </p:cNvSpPr>
              <p:nvPr/>
            </p:nvSpPr>
            <p:spPr bwMode="auto">
              <a:xfrm>
                <a:off x="3137" y="3224"/>
                <a:ext cx="1" cy="2"/>
              </a:xfrm>
              <a:prstGeom prst="line">
                <a:avLst/>
              </a:prstGeom>
              <a:noFill/>
              <a:ln w="12700">
                <a:solidFill>
                  <a:srgbClr val="000000"/>
                </a:solidFill>
                <a:round/>
                <a:headEnd/>
                <a:tailEnd/>
              </a:ln>
            </p:spPr>
            <p:txBody>
              <a:bodyPr/>
              <a:lstStyle/>
              <a:p>
                <a:endParaRPr lang="en-US"/>
              </a:p>
            </p:txBody>
          </p:sp>
          <p:sp>
            <p:nvSpPr>
              <p:cNvPr id="60734" name="Line 318"/>
              <p:cNvSpPr>
                <a:spLocks noChangeShapeType="1"/>
              </p:cNvSpPr>
              <p:nvPr/>
            </p:nvSpPr>
            <p:spPr bwMode="auto">
              <a:xfrm>
                <a:off x="3150" y="3244"/>
                <a:ext cx="2" cy="2"/>
              </a:xfrm>
              <a:prstGeom prst="line">
                <a:avLst/>
              </a:prstGeom>
              <a:noFill/>
              <a:ln w="15875">
                <a:solidFill>
                  <a:srgbClr val="000000"/>
                </a:solidFill>
                <a:round/>
                <a:headEnd/>
                <a:tailEnd/>
              </a:ln>
            </p:spPr>
            <p:txBody>
              <a:bodyPr/>
              <a:lstStyle/>
              <a:p>
                <a:endParaRPr lang="en-US"/>
              </a:p>
            </p:txBody>
          </p:sp>
          <p:sp>
            <p:nvSpPr>
              <p:cNvPr id="60735" name="Line 319"/>
              <p:cNvSpPr>
                <a:spLocks noChangeShapeType="1"/>
              </p:cNvSpPr>
              <p:nvPr/>
            </p:nvSpPr>
            <p:spPr bwMode="auto">
              <a:xfrm>
                <a:off x="3152" y="3246"/>
                <a:ext cx="2" cy="2"/>
              </a:xfrm>
              <a:prstGeom prst="line">
                <a:avLst/>
              </a:prstGeom>
              <a:noFill/>
              <a:ln w="15875">
                <a:solidFill>
                  <a:srgbClr val="000000"/>
                </a:solidFill>
                <a:round/>
                <a:headEnd/>
                <a:tailEnd/>
              </a:ln>
            </p:spPr>
            <p:txBody>
              <a:bodyPr/>
              <a:lstStyle/>
              <a:p>
                <a:endParaRPr lang="en-US"/>
              </a:p>
            </p:txBody>
          </p:sp>
          <p:sp>
            <p:nvSpPr>
              <p:cNvPr id="60736" name="Line 320"/>
              <p:cNvSpPr>
                <a:spLocks noChangeShapeType="1"/>
              </p:cNvSpPr>
              <p:nvPr/>
            </p:nvSpPr>
            <p:spPr bwMode="auto">
              <a:xfrm>
                <a:off x="3154" y="3248"/>
                <a:ext cx="1" cy="1"/>
              </a:xfrm>
              <a:prstGeom prst="line">
                <a:avLst/>
              </a:prstGeom>
              <a:noFill/>
              <a:ln w="12700">
                <a:solidFill>
                  <a:srgbClr val="000000"/>
                </a:solidFill>
                <a:round/>
                <a:headEnd/>
                <a:tailEnd/>
              </a:ln>
            </p:spPr>
            <p:txBody>
              <a:bodyPr/>
              <a:lstStyle/>
              <a:p>
                <a:endParaRPr lang="en-US"/>
              </a:p>
            </p:txBody>
          </p:sp>
          <p:sp>
            <p:nvSpPr>
              <p:cNvPr id="60737" name="Line 321"/>
              <p:cNvSpPr>
                <a:spLocks noChangeShapeType="1"/>
              </p:cNvSpPr>
              <p:nvPr/>
            </p:nvSpPr>
            <p:spPr bwMode="auto">
              <a:xfrm>
                <a:off x="3154" y="3249"/>
                <a:ext cx="2" cy="1"/>
              </a:xfrm>
              <a:prstGeom prst="line">
                <a:avLst/>
              </a:prstGeom>
              <a:noFill/>
              <a:ln w="12700">
                <a:solidFill>
                  <a:srgbClr val="000000"/>
                </a:solidFill>
                <a:round/>
                <a:headEnd/>
                <a:tailEnd/>
              </a:ln>
            </p:spPr>
            <p:txBody>
              <a:bodyPr/>
              <a:lstStyle/>
              <a:p>
                <a:endParaRPr lang="en-US"/>
              </a:p>
            </p:txBody>
          </p:sp>
          <p:sp>
            <p:nvSpPr>
              <p:cNvPr id="60738" name="Line 322"/>
              <p:cNvSpPr>
                <a:spLocks noChangeShapeType="1"/>
              </p:cNvSpPr>
              <p:nvPr/>
            </p:nvSpPr>
            <p:spPr bwMode="auto">
              <a:xfrm>
                <a:off x="3156" y="3249"/>
                <a:ext cx="1" cy="2"/>
              </a:xfrm>
              <a:prstGeom prst="line">
                <a:avLst/>
              </a:prstGeom>
              <a:noFill/>
              <a:ln w="12700">
                <a:solidFill>
                  <a:srgbClr val="000000"/>
                </a:solidFill>
                <a:round/>
                <a:headEnd/>
                <a:tailEnd/>
              </a:ln>
            </p:spPr>
            <p:txBody>
              <a:bodyPr/>
              <a:lstStyle/>
              <a:p>
                <a:endParaRPr lang="en-US"/>
              </a:p>
            </p:txBody>
          </p:sp>
          <p:sp>
            <p:nvSpPr>
              <p:cNvPr id="60739" name="Line 323"/>
              <p:cNvSpPr>
                <a:spLocks noChangeShapeType="1"/>
              </p:cNvSpPr>
              <p:nvPr/>
            </p:nvSpPr>
            <p:spPr bwMode="auto">
              <a:xfrm>
                <a:off x="3156" y="3251"/>
                <a:ext cx="2" cy="1"/>
              </a:xfrm>
              <a:prstGeom prst="line">
                <a:avLst/>
              </a:prstGeom>
              <a:noFill/>
              <a:ln w="12700">
                <a:solidFill>
                  <a:srgbClr val="000000"/>
                </a:solidFill>
                <a:round/>
                <a:headEnd/>
                <a:tailEnd/>
              </a:ln>
            </p:spPr>
            <p:txBody>
              <a:bodyPr/>
              <a:lstStyle/>
              <a:p>
                <a:endParaRPr lang="en-US"/>
              </a:p>
            </p:txBody>
          </p:sp>
          <p:sp>
            <p:nvSpPr>
              <p:cNvPr id="60740" name="Line 324"/>
              <p:cNvSpPr>
                <a:spLocks noChangeShapeType="1"/>
              </p:cNvSpPr>
              <p:nvPr/>
            </p:nvSpPr>
            <p:spPr bwMode="auto">
              <a:xfrm>
                <a:off x="3158" y="3251"/>
                <a:ext cx="1" cy="2"/>
              </a:xfrm>
              <a:prstGeom prst="line">
                <a:avLst/>
              </a:prstGeom>
              <a:noFill/>
              <a:ln w="12700">
                <a:solidFill>
                  <a:srgbClr val="000000"/>
                </a:solidFill>
                <a:round/>
                <a:headEnd/>
                <a:tailEnd/>
              </a:ln>
            </p:spPr>
            <p:txBody>
              <a:bodyPr/>
              <a:lstStyle/>
              <a:p>
                <a:endParaRPr lang="en-US"/>
              </a:p>
            </p:txBody>
          </p:sp>
          <p:sp>
            <p:nvSpPr>
              <p:cNvPr id="60741" name="Line 325"/>
              <p:cNvSpPr>
                <a:spLocks noChangeShapeType="1"/>
              </p:cNvSpPr>
              <p:nvPr/>
            </p:nvSpPr>
            <p:spPr bwMode="auto">
              <a:xfrm>
                <a:off x="3158" y="3253"/>
                <a:ext cx="2" cy="2"/>
              </a:xfrm>
              <a:prstGeom prst="line">
                <a:avLst/>
              </a:prstGeom>
              <a:noFill/>
              <a:ln w="15875">
                <a:solidFill>
                  <a:srgbClr val="000000"/>
                </a:solidFill>
                <a:round/>
                <a:headEnd/>
                <a:tailEnd/>
              </a:ln>
            </p:spPr>
            <p:txBody>
              <a:bodyPr/>
              <a:lstStyle/>
              <a:p>
                <a:endParaRPr lang="en-US"/>
              </a:p>
            </p:txBody>
          </p:sp>
          <p:sp>
            <p:nvSpPr>
              <p:cNvPr id="60742" name="Line 326"/>
              <p:cNvSpPr>
                <a:spLocks noChangeShapeType="1"/>
              </p:cNvSpPr>
              <p:nvPr/>
            </p:nvSpPr>
            <p:spPr bwMode="auto">
              <a:xfrm>
                <a:off x="3160" y="3255"/>
                <a:ext cx="2" cy="2"/>
              </a:xfrm>
              <a:prstGeom prst="line">
                <a:avLst/>
              </a:prstGeom>
              <a:noFill/>
              <a:ln w="15875">
                <a:solidFill>
                  <a:srgbClr val="000000"/>
                </a:solidFill>
                <a:round/>
                <a:headEnd/>
                <a:tailEnd/>
              </a:ln>
            </p:spPr>
            <p:txBody>
              <a:bodyPr/>
              <a:lstStyle/>
              <a:p>
                <a:endParaRPr lang="en-US"/>
              </a:p>
            </p:txBody>
          </p:sp>
          <p:sp>
            <p:nvSpPr>
              <p:cNvPr id="60743" name="Line 327"/>
              <p:cNvSpPr>
                <a:spLocks noChangeShapeType="1"/>
              </p:cNvSpPr>
              <p:nvPr/>
            </p:nvSpPr>
            <p:spPr bwMode="auto">
              <a:xfrm>
                <a:off x="3162" y="3257"/>
                <a:ext cx="1" cy="2"/>
              </a:xfrm>
              <a:prstGeom prst="line">
                <a:avLst/>
              </a:prstGeom>
              <a:noFill/>
              <a:ln w="12700">
                <a:solidFill>
                  <a:srgbClr val="000000"/>
                </a:solidFill>
                <a:round/>
                <a:headEnd/>
                <a:tailEnd/>
              </a:ln>
            </p:spPr>
            <p:txBody>
              <a:bodyPr/>
              <a:lstStyle/>
              <a:p>
                <a:endParaRPr lang="en-US"/>
              </a:p>
            </p:txBody>
          </p:sp>
          <p:sp>
            <p:nvSpPr>
              <p:cNvPr id="60744" name="Line 328"/>
              <p:cNvSpPr>
                <a:spLocks noChangeShapeType="1"/>
              </p:cNvSpPr>
              <p:nvPr/>
            </p:nvSpPr>
            <p:spPr bwMode="auto">
              <a:xfrm>
                <a:off x="3162" y="3259"/>
                <a:ext cx="2" cy="1"/>
              </a:xfrm>
              <a:prstGeom prst="line">
                <a:avLst/>
              </a:prstGeom>
              <a:noFill/>
              <a:ln w="12700">
                <a:solidFill>
                  <a:srgbClr val="000000"/>
                </a:solidFill>
                <a:round/>
                <a:headEnd/>
                <a:tailEnd/>
              </a:ln>
            </p:spPr>
            <p:txBody>
              <a:bodyPr/>
              <a:lstStyle/>
              <a:p>
                <a:endParaRPr lang="en-US"/>
              </a:p>
            </p:txBody>
          </p:sp>
          <p:sp>
            <p:nvSpPr>
              <p:cNvPr id="60745" name="Line 329"/>
              <p:cNvSpPr>
                <a:spLocks noChangeShapeType="1"/>
              </p:cNvSpPr>
              <p:nvPr/>
            </p:nvSpPr>
            <p:spPr bwMode="auto">
              <a:xfrm>
                <a:off x="3164" y="3259"/>
                <a:ext cx="1" cy="2"/>
              </a:xfrm>
              <a:prstGeom prst="line">
                <a:avLst/>
              </a:prstGeom>
              <a:noFill/>
              <a:ln w="12700">
                <a:solidFill>
                  <a:srgbClr val="000000"/>
                </a:solidFill>
                <a:round/>
                <a:headEnd/>
                <a:tailEnd/>
              </a:ln>
            </p:spPr>
            <p:txBody>
              <a:bodyPr/>
              <a:lstStyle/>
              <a:p>
                <a:endParaRPr lang="en-US"/>
              </a:p>
            </p:txBody>
          </p:sp>
          <p:sp>
            <p:nvSpPr>
              <p:cNvPr id="60746" name="Line 330"/>
              <p:cNvSpPr>
                <a:spLocks noChangeShapeType="1"/>
              </p:cNvSpPr>
              <p:nvPr/>
            </p:nvSpPr>
            <p:spPr bwMode="auto">
              <a:xfrm>
                <a:off x="3164" y="3261"/>
                <a:ext cx="2" cy="2"/>
              </a:xfrm>
              <a:prstGeom prst="line">
                <a:avLst/>
              </a:prstGeom>
              <a:noFill/>
              <a:ln w="15875">
                <a:solidFill>
                  <a:srgbClr val="000000"/>
                </a:solidFill>
                <a:round/>
                <a:headEnd/>
                <a:tailEnd/>
              </a:ln>
            </p:spPr>
            <p:txBody>
              <a:bodyPr/>
              <a:lstStyle/>
              <a:p>
                <a:endParaRPr lang="en-US"/>
              </a:p>
            </p:txBody>
          </p:sp>
          <p:sp>
            <p:nvSpPr>
              <p:cNvPr id="60747" name="Line 331"/>
              <p:cNvSpPr>
                <a:spLocks noChangeShapeType="1"/>
              </p:cNvSpPr>
              <p:nvPr/>
            </p:nvSpPr>
            <p:spPr bwMode="auto">
              <a:xfrm>
                <a:off x="3166" y="3263"/>
                <a:ext cx="1" cy="2"/>
              </a:xfrm>
              <a:prstGeom prst="line">
                <a:avLst/>
              </a:prstGeom>
              <a:noFill/>
              <a:ln w="15875">
                <a:solidFill>
                  <a:srgbClr val="000000"/>
                </a:solidFill>
                <a:round/>
                <a:headEnd/>
                <a:tailEnd/>
              </a:ln>
            </p:spPr>
            <p:txBody>
              <a:bodyPr/>
              <a:lstStyle/>
              <a:p>
                <a:endParaRPr lang="en-US"/>
              </a:p>
            </p:txBody>
          </p:sp>
          <p:sp>
            <p:nvSpPr>
              <p:cNvPr id="60748" name="Line 332"/>
              <p:cNvSpPr>
                <a:spLocks noChangeShapeType="1"/>
              </p:cNvSpPr>
              <p:nvPr/>
            </p:nvSpPr>
            <p:spPr bwMode="auto">
              <a:xfrm>
                <a:off x="3183" y="3278"/>
                <a:ext cx="2" cy="1"/>
              </a:xfrm>
              <a:prstGeom prst="line">
                <a:avLst/>
              </a:prstGeom>
              <a:noFill/>
              <a:ln w="12700">
                <a:solidFill>
                  <a:srgbClr val="000000"/>
                </a:solidFill>
                <a:round/>
                <a:headEnd/>
                <a:tailEnd/>
              </a:ln>
            </p:spPr>
            <p:txBody>
              <a:bodyPr/>
              <a:lstStyle/>
              <a:p>
                <a:endParaRPr lang="en-US"/>
              </a:p>
            </p:txBody>
          </p:sp>
          <p:sp>
            <p:nvSpPr>
              <p:cNvPr id="60749" name="Line 333"/>
              <p:cNvSpPr>
                <a:spLocks noChangeShapeType="1"/>
              </p:cNvSpPr>
              <p:nvPr/>
            </p:nvSpPr>
            <p:spPr bwMode="auto">
              <a:xfrm>
                <a:off x="3185" y="3278"/>
                <a:ext cx="1" cy="2"/>
              </a:xfrm>
              <a:prstGeom prst="line">
                <a:avLst/>
              </a:prstGeom>
              <a:noFill/>
              <a:ln w="12700">
                <a:solidFill>
                  <a:srgbClr val="000000"/>
                </a:solidFill>
                <a:round/>
                <a:headEnd/>
                <a:tailEnd/>
              </a:ln>
            </p:spPr>
            <p:txBody>
              <a:bodyPr/>
              <a:lstStyle/>
              <a:p>
                <a:endParaRPr lang="en-US"/>
              </a:p>
            </p:txBody>
          </p:sp>
          <p:sp>
            <p:nvSpPr>
              <p:cNvPr id="60750" name="Line 334"/>
              <p:cNvSpPr>
                <a:spLocks noChangeShapeType="1"/>
              </p:cNvSpPr>
              <p:nvPr/>
            </p:nvSpPr>
            <p:spPr bwMode="auto">
              <a:xfrm>
                <a:off x="3185" y="3280"/>
                <a:ext cx="2" cy="1"/>
              </a:xfrm>
              <a:prstGeom prst="line">
                <a:avLst/>
              </a:prstGeom>
              <a:noFill/>
              <a:ln w="12700">
                <a:solidFill>
                  <a:srgbClr val="000000"/>
                </a:solidFill>
                <a:round/>
                <a:headEnd/>
                <a:tailEnd/>
              </a:ln>
            </p:spPr>
            <p:txBody>
              <a:bodyPr/>
              <a:lstStyle/>
              <a:p>
                <a:endParaRPr lang="en-US"/>
              </a:p>
            </p:txBody>
          </p:sp>
          <p:sp>
            <p:nvSpPr>
              <p:cNvPr id="60751" name="Line 335"/>
              <p:cNvSpPr>
                <a:spLocks noChangeShapeType="1"/>
              </p:cNvSpPr>
              <p:nvPr/>
            </p:nvSpPr>
            <p:spPr bwMode="auto">
              <a:xfrm>
                <a:off x="3187" y="3280"/>
                <a:ext cx="2" cy="2"/>
              </a:xfrm>
              <a:prstGeom prst="line">
                <a:avLst/>
              </a:prstGeom>
              <a:noFill/>
              <a:ln w="15875">
                <a:solidFill>
                  <a:srgbClr val="000000"/>
                </a:solidFill>
                <a:round/>
                <a:headEnd/>
                <a:tailEnd/>
              </a:ln>
            </p:spPr>
            <p:txBody>
              <a:bodyPr/>
              <a:lstStyle/>
              <a:p>
                <a:endParaRPr lang="en-US"/>
              </a:p>
            </p:txBody>
          </p:sp>
          <p:sp>
            <p:nvSpPr>
              <p:cNvPr id="60752" name="Line 336"/>
              <p:cNvSpPr>
                <a:spLocks noChangeShapeType="1"/>
              </p:cNvSpPr>
              <p:nvPr/>
            </p:nvSpPr>
            <p:spPr bwMode="auto">
              <a:xfrm>
                <a:off x="3189" y="3282"/>
                <a:ext cx="1" cy="1"/>
              </a:xfrm>
              <a:prstGeom prst="line">
                <a:avLst/>
              </a:prstGeom>
              <a:noFill/>
              <a:ln w="12700">
                <a:solidFill>
                  <a:srgbClr val="000000"/>
                </a:solidFill>
                <a:round/>
                <a:headEnd/>
                <a:tailEnd/>
              </a:ln>
            </p:spPr>
            <p:txBody>
              <a:bodyPr/>
              <a:lstStyle/>
              <a:p>
                <a:endParaRPr lang="en-US"/>
              </a:p>
            </p:txBody>
          </p:sp>
          <p:sp>
            <p:nvSpPr>
              <p:cNvPr id="60753" name="Line 337"/>
              <p:cNvSpPr>
                <a:spLocks noChangeShapeType="1"/>
              </p:cNvSpPr>
              <p:nvPr/>
            </p:nvSpPr>
            <p:spPr bwMode="auto">
              <a:xfrm>
                <a:off x="3190" y="3282"/>
                <a:ext cx="2" cy="1"/>
              </a:xfrm>
              <a:prstGeom prst="line">
                <a:avLst/>
              </a:prstGeom>
              <a:noFill/>
              <a:ln w="12700">
                <a:solidFill>
                  <a:srgbClr val="000000"/>
                </a:solidFill>
                <a:round/>
                <a:headEnd/>
                <a:tailEnd/>
              </a:ln>
            </p:spPr>
            <p:txBody>
              <a:bodyPr/>
              <a:lstStyle/>
              <a:p>
                <a:endParaRPr lang="en-US"/>
              </a:p>
            </p:txBody>
          </p:sp>
          <p:sp>
            <p:nvSpPr>
              <p:cNvPr id="60754" name="Line 338"/>
              <p:cNvSpPr>
                <a:spLocks noChangeShapeType="1"/>
              </p:cNvSpPr>
              <p:nvPr/>
            </p:nvSpPr>
            <p:spPr bwMode="auto">
              <a:xfrm>
                <a:off x="3192" y="3282"/>
                <a:ext cx="1" cy="2"/>
              </a:xfrm>
              <a:prstGeom prst="line">
                <a:avLst/>
              </a:prstGeom>
              <a:noFill/>
              <a:ln w="12700">
                <a:solidFill>
                  <a:srgbClr val="000000"/>
                </a:solidFill>
                <a:round/>
                <a:headEnd/>
                <a:tailEnd/>
              </a:ln>
            </p:spPr>
            <p:txBody>
              <a:bodyPr/>
              <a:lstStyle/>
              <a:p>
                <a:endParaRPr lang="en-US"/>
              </a:p>
            </p:txBody>
          </p:sp>
          <p:sp>
            <p:nvSpPr>
              <p:cNvPr id="60755" name="Line 339"/>
              <p:cNvSpPr>
                <a:spLocks noChangeShapeType="1"/>
              </p:cNvSpPr>
              <p:nvPr/>
            </p:nvSpPr>
            <p:spPr bwMode="auto">
              <a:xfrm>
                <a:off x="3192" y="3284"/>
                <a:ext cx="2" cy="1"/>
              </a:xfrm>
              <a:prstGeom prst="line">
                <a:avLst/>
              </a:prstGeom>
              <a:noFill/>
              <a:ln w="12700">
                <a:solidFill>
                  <a:srgbClr val="000000"/>
                </a:solidFill>
                <a:round/>
                <a:headEnd/>
                <a:tailEnd/>
              </a:ln>
            </p:spPr>
            <p:txBody>
              <a:bodyPr/>
              <a:lstStyle/>
              <a:p>
                <a:endParaRPr lang="en-US"/>
              </a:p>
            </p:txBody>
          </p:sp>
          <p:sp>
            <p:nvSpPr>
              <p:cNvPr id="60756" name="Line 340"/>
              <p:cNvSpPr>
                <a:spLocks noChangeShapeType="1"/>
              </p:cNvSpPr>
              <p:nvPr/>
            </p:nvSpPr>
            <p:spPr bwMode="auto">
              <a:xfrm>
                <a:off x="3194" y="3284"/>
                <a:ext cx="2" cy="1"/>
              </a:xfrm>
              <a:prstGeom prst="line">
                <a:avLst/>
              </a:prstGeom>
              <a:noFill/>
              <a:ln w="12700">
                <a:solidFill>
                  <a:srgbClr val="000000"/>
                </a:solidFill>
                <a:round/>
                <a:headEnd/>
                <a:tailEnd/>
              </a:ln>
            </p:spPr>
            <p:txBody>
              <a:bodyPr/>
              <a:lstStyle/>
              <a:p>
                <a:endParaRPr lang="en-US"/>
              </a:p>
            </p:txBody>
          </p:sp>
          <p:sp>
            <p:nvSpPr>
              <p:cNvPr id="60757" name="Line 341"/>
              <p:cNvSpPr>
                <a:spLocks noChangeShapeType="1"/>
              </p:cNvSpPr>
              <p:nvPr/>
            </p:nvSpPr>
            <p:spPr bwMode="auto">
              <a:xfrm>
                <a:off x="3196" y="3284"/>
                <a:ext cx="1" cy="2"/>
              </a:xfrm>
              <a:prstGeom prst="line">
                <a:avLst/>
              </a:prstGeom>
              <a:noFill/>
              <a:ln w="12700">
                <a:solidFill>
                  <a:srgbClr val="000000"/>
                </a:solidFill>
                <a:round/>
                <a:headEnd/>
                <a:tailEnd/>
              </a:ln>
            </p:spPr>
            <p:txBody>
              <a:bodyPr/>
              <a:lstStyle/>
              <a:p>
                <a:endParaRPr lang="en-US"/>
              </a:p>
            </p:txBody>
          </p:sp>
          <p:sp>
            <p:nvSpPr>
              <p:cNvPr id="60758" name="Line 342"/>
              <p:cNvSpPr>
                <a:spLocks noChangeShapeType="1"/>
              </p:cNvSpPr>
              <p:nvPr/>
            </p:nvSpPr>
            <p:spPr bwMode="auto">
              <a:xfrm>
                <a:off x="3196" y="3286"/>
                <a:ext cx="2" cy="1"/>
              </a:xfrm>
              <a:prstGeom prst="line">
                <a:avLst/>
              </a:prstGeom>
              <a:noFill/>
              <a:ln w="12700">
                <a:solidFill>
                  <a:srgbClr val="000000"/>
                </a:solidFill>
                <a:round/>
                <a:headEnd/>
                <a:tailEnd/>
              </a:ln>
            </p:spPr>
            <p:txBody>
              <a:bodyPr/>
              <a:lstStyle/>
              <a:p>
                <a:endParaRPr lang="en-US"/>
              </a:p>
            </p:txBody>
          </p:sp>
          <p:sp>
            <p:nvSpPr>
              <p:cNvPr id="60759" name="Line 343"/>
              <p:cNvSpPr>
                <a:spLocks noChangeShapeType="1"/>
              </p:cNvSpPr>
              <p:nvPr/>
            </p:nvSpPr>
            <p:spPr bwMode="auto">
              <a:xfrm>
                <a:off x="3198" y="3286"/>
                <a:ext cx="2" cy="1"/>
              </a:xfrm>
              <a:prstGeom prst="line">
                <a:avLst/>
              </a:prstGeom>
              <a:noFill/>
              <a:ln w="12700">
                <a:solidFill>
                  <a:srgbClr val="000000"/>
                </a:solidFill>
                <a:round/>
                <a:headEnd/>
                <a:tailEnd/>
              </a:ln>
            </p:spPr>
            <p:txBody>
              <a:bodyPr/>
              <a:lstStyle/>
              <a:p>
                <a:endParaRPr lang="en-US"/>
              </a:p>
            </p:txBody>
          </p:sp>
          <p:sp>
            <p:nvSpPr>
              <p:cNvPr id="60760" name="Line 344"/>
              <p:cNvSpPr>
                <a:spLocks noChangeShapeType="1"/>
              </p:cNvSpPr>
              <p:nvPr/>
            </p:nvSpPr>
            <p:spPr bwMode="auto">
              <a:xfrm>
                <a:off x="3200" y="3286"/>
                <a:ext cx="2" cy="1"/>
              </a:xfrm>
              <a:prstGeom prst="line">
                <a:avLst/>
              </a:prstGeom>
              <a:noFill/>
              <a:ln w="12700">
                <a:solidFill>
                  <a:srgbClr val="000000"/>
                </a:solidFill>
                <a:round/>
                <a:headEnd/>
                <a:tailEnd/>
              </a:ln>
            </p:spPr>
            <p:txBody>
              <a:bodyPr/>
              <a:lstStyle/>
              <a:p>
                <a:endParaRPr lang="en-US"/>
              </a:p>
            </p:txBody>
          </p:sp>
          <p:sp>
            <p:nvSpPr>
              <p:cNvPr id="60761" name="Line 345"/>
              <p:cNvSpPr>
                <a:spLocks noChangeShapeType="1"/>
              </p:cNvSpPr>
              <p:nvPr/>
            </p:nvSpPr>
            <p:spPr bwMode="auto">
              <a:xfrm>
                <a:off x="3202" y="3286"/>
                <a:ext cx="1" cy="2"/>
              </a:xfrm>
              <a:prstGeom prst="line">
                <a:avLst/>
              </a:prstGeom>
              <a:noFill/>
              <a:ln w="12700">
                <a:solidFill>
                  <a:srgbClr val="000000"/>
                </a:solidFill>
                <a:round/>
                <a:headEnd/>
                <a:tailEnd/>
              </a:ln>
            </p:spPr>
            <p:txBody>
              <a:bodyPr/>
              <a:lstStyle/>
              <a:p>
                <a:endParaRPr lang="en-US"/>
              </a:p>
            </p:txBody>
          </p:sp>
          <p:sp>
            <p:nvSpPr>
              <p:cNvPr id="60762" name="Line 346"/>
              <p:cNvSpPr>
                <a:spLocks noChangeShapeType="1"/>
              </p:cNvSpPr>
              <p:nvPr/>
            </p:nvSpPr>
            <p:spPr bwMode="auto">
              <a:xfrm>
                <a:off x="3202" y="3288"/>
                <a:ext cx="2" cy="1"/>
              </a:xfrm>
              <a:prstGeom prst="line">
                <a:avLst/>
              </a:prstGeom>
              <a:noFill/>
              <a:ln w="12700">
                <a:solidFill>
                  <a:srgbClr val="000000"/>
                </a:solidFill>
                <a:round/>
                <a:headEnd/>
                <a:tailEnd/>
              </a:ln>
            </p:spPr>
            <p:txBody>
              <a:bodyPr/>
              <a:lstStyle/>
              <a:p>
                <a:endParaRPr lang="en-US"/>
              </a:p>
            </p:txBody>
          </p:sp>
          <p:sp>
            <p:nvSpPr>
              <p:cNvPr id="60763" name="Line 347"/>
              <p:cNvSpPr>
                <a:spLocks noChangeShapeType="1"/>
              </p:cNvSpPr>
              <p:nvPr/>
            </p:nvSpPr>
            <p:spPr bwMode="auto">
              <a:xfrm>
                <a:off x="3204" y="3288"/>
                <a:ext cx="2" cy="1"/>
              </a:xfrm>
              <a:prstGeom prst="line">
                <a:avLst/>
              </a:prstGeom>
              <a:noFill/>
              <a:ln w="12700">
                <a:solidFill>
                  <a:srgbClr val="000000"/>
                </a:solidFill>
                <a:round/>
                <a:headEnd/>
                <a:tailEnd/>
              </a:ln>
            </p:spPr>
            <p:txBody>
              <a:bodyPr/>
              <a:lstStyle/>
              <a:p>
                <a:endParaRPr lang="en-US"/>
              </a:p>
            </p:txBody>
          </p:sp>
          <p:sp>
            <p:nvSpPr>
              <p:cNvPr id="60764" name="Line 348"/>
              <p:cNvSpPr>
                <a:spLocks noChangeShapeType="1"/>
              </p:cNvSpPr>
              <p:nvPr/>
            </p:nvSpPr>
            <p:spPr bwMode="auto">
              <a:xfrm>
                <a:off x="3233" y="3282"/>
                <a:ext cx="1" cy="1"/>
              </a:xfrm>
              <a:prstGeom prst="line">
                <a:avLst/>
              </a:prstGeom>
              <a:noFill/>
              <a:ln w="12700">
                <a:solidFill>
                  <a:srgbClr val="000000"/>
                </a:solidFill>
                <a:round/>
                <a:headEnd/>
                <a:tailEnd/>
              </a:ln>
            </p:spPr>
            <p:txBody>
              <a:bodyPr/>
              <a:lstStyle/>
              <a:p>
                <a:endParaRPr lang="en-US"/>
              </a:p>
            </p:txBody>
          </p:sp>
          <p:sp>
            <p:nvSpPr>
              <p:cNvPr id="60765" name="Line 349"/>
              <p:cNvSpPr>
                <a:spLocks noChangeShapeType="1"/>
              </p:cNvSpPr>
              <p:nvPr/>
            </p:nvSpPr>
            <p:spPr bwMode="auto">
              <a:xfrm>
                <a:off x="3233" y="3282"/>
                <a:ext cx="2" cy="1"/>
              </a:xfrm>
              <a:prstGeom prst="line">
                <a:avLst/>
              </a:prstGeom>
              <a:noFill/>
              <a:ln w="12700">
                <a:solidFill>
                  <a:srgbClr val="000000"/>
                </a:solidFill>
                <a:round/>
                <a:headEnd/>
                <a:tailEnd/>
              </a:ln>
            </p:spPr>
            <p:txBody>
              <a:bodyPr/>
              <a:lstStyle/>
              <a:p>
                <a:endParaRPr lang="en-US"/>
              </a:p>
            </p:txBody>
          </p:sp>
          <p:sp>
            <p:nvSpPr>
              <p:cNvPr id="60766" name="Line 350"/>
              <p:cNvSpPr>
                <a:spLocks noChangeShapeType="1"/>
              </p:cNvSpPr>
              <p:nvPr/>
            </p:nvSpPr>
            <p:spPr bwMode="auto">
              <a:xfrm flipV="1">
                <a:off x="3235" y="3280"/>
                <a:ext cx="1" cy="2"/>
              </a:xfrm>
              <a:prstGeom prst="line">
                <a:avLst/>
              </a:prstGeom>
              <a:noFill/>
              <a:ln w="12700">
                <a:solidFill>
                  <a:srgbClr val="000000"/>
                </a:solidFill>
                <a:round/>
                <a:headEnd/>
                <a:tailEnd/>
              </a:ln>
            </p:spPr>
            <p:txBody>
              <a:bodyPr/>
              <a:lstStyle/>
              <a:p>
                <a:endParaRPr lang="en-US"/>
              </a:p>
            </p:txBody>
          </p:sp>
          <p:sp>
            <p:nvSpPr>
              <p:cNvPr id="60767" name="Line 351"/>
              <p:cNvSpPr>
                <a:spLocks noChangeShapeType="1"/>
              </p:cNvSpPr>
              <p:nvPr/>
            </p:nvSpPr>
            <p:spPr bwMode="auto">
              <a:xfrm>
                <a:off x="3235" y="3280"/>
                <a:ext cx="2" cy="1"/>
              </a:xfrm>
              <a:prstGeom prst="line">
                <a:avLst/>
              </a:prstGeom>
              <a:noFill/>
              <a:ln w="12700">
                <a:solidFill>
                  <a:srgbClr val="000000"/>
                </a:solidFill>
                <a:round/>
                <a:headEnd/>
                <a:tailEnd/>
              </a:ln>
            </p:spPr>
            <p:txBody>
              <a:bodyPr/>
              <a:lstStyle/>
              <a:p>
                <a:endParaRPr lang="en-US"/>
              </a:p>
            </p:txBody>
          </p:sp>
          <p:sp>
            <p:nvSpPr>
              <p:cNvPr id="60768" name="Line 352"/>
              <p:cNvSpPr>
                <a:spLocks noChangeShapeType="1"/>
              </p:cNvSpPr>
              <p:nvPr/>
            </p:nvSpPr>
            <p:spPr bwMode="auto">
              <a:xfrm>
                <a:off x="3237" y="3280"/>
                <a:ext cx="1" cy="1"/>
              </a:xfrm>
              <a:prstGeom prst="line">
                <a:avLst/>
              </a:prstGeom>
              <a:noFill/>
              <a:ln w="12700">
                <a:solidFill>
                  <a:srgbClr val="000000"/>
                </a:solidFill>
                <a:round/>
                <a:headEnd/>
                <a:tailEnd/>
              </a:ln>
            </p:spPr>
            <p:txBody>
              <a:bodyPr/>
              <a:lstStyle/>
              <a:p>
                <a:endParaRPr lang="en-US"/>
              </a:p>
            </p:txBody>
          </p:sp>
          <p:sp>
            <p:nvSpPr>
              <p:cNvPr id="60769" name="Line 353"/>
              <p:cNvSpPr>
                <a:spLocks noChangeShapeType="1"/>
              </p:cNvSpPr>
              <p:nvPr/>
            </p:nvSpPr>
            <p:spPr bwMode="auto">
              <a:xfrm flipV="1">
                <a:off x="3238" y="3278"/>
                <a:ext cx="1" cy="2"/>
              </a:xfrm>
              <a:prstGeom prst="line">
                <a:avLst/>
              </a:prstGeom>
              <a:noFill/>
              <a:ln w="12700">
                <a:solidFill>
                  <a:srgbClr val="000000"/>
                </a:solidFill>
                <a:round/>
                <a:headEnd/>
                <a:tailEnd/>
              </a:ln>
            </p:spPr>
            <p:txBody>
              <a:bodyPr/>
              <a:lstStyle/>
              <a:p>
                <a:endParaRPr lang="en-US"/>
              </a:p>
            </p:txBody>
          </p:sp>
          <p:sp>
            <p:nvSpPr>
              <p:cNvPr id="60770" name="Line 354"/>
              <p:cNvSpPr>
                <a:spLocks noChangeShapeType="1"/>
              </p:cNvSpPr>
              <p:nvPr/>
            </p:nvSpPr>
            <p:spPr bwMode="auto">
              <a:xfrm>
                <a:off x="3238" y="3278"/>
                <a:ext cx="2" cy="1"/>
              </a:xfrm>
              <a:prstGeom prst="line">
                <a:avLst/>
              </a:prstGeom>
              <a:noFill/>
              <a:ln w="12700">
                <a:solidFill>
                  <a:srgbClr val="000000"/>
                </a:solidFill>
                <a:round/>
                <a:headEnd/>
                <a:tailEnd/>
              </a:ln>
            </p:spPr>
            <p:txBody>
              <a:bodyPr/>
              <a:lstStyle/>
              <a:p>
                <a:endParaRPr lang="en-US"/>
              </a:p>
            </p:txBody>
          </p:sp>
          <p:sp>
            <p:nvSpPr>
              <p:cNvPr id="60771" name="Line 355"/>
              <p:cNvSpPr>
                <a:spLocks noChangeShapeType="1"/>
              </p:cNvSpPr>
              <p:nvPr/>
            </p:nvSpPr>
            <p:spPr bwMode="auto">
              <a:xfrm>
                <a:off x="3240" y="3278"/>
                <a:ext cx="2" cy="1"/>
              </a:xfrm>
              <a:prstGeom prst="line">
                <a:avLst/>
              </a:prstGeom>
              <a:noFill/>
              <a:ln w="12700">
                <a:solidFill>
                  <a:srgbClr val="000000"/>
                </a:solidFill>
                <a:round/>
                <a:headEnd/>
                <a:tailEnd/>
              </a:ln>
            </p:spPr>
            <p:txBody>
              <a:bodyPr/>
              <a:lstStyle/>
              <a:p>
                <a:endParaRPr lang="en-US"/>
              </a:p>
            </p:txBody>
          </p:sp>
          <p:sp>
            <p:nvSpPr>
              <p:cNvPr id="60772" name="Line 356"/>
              <p:cNvSpPr>
                <a:spLocks noChangeShapeType="1"/>
              </p:cNvSpPr>
              <p:nvPr/>
            </p:nvSpPr>
            <p:spPr bwMode="auto">
              <a:xfrm flipV="1">
                <a:off x="3242" y="3276"/>
                <a:ext cx="1" cy="2"/>
              </a:xfrm>
              <a:prstGeom prst="line">
                <a:avLst/>
              </a:prstGeom>
              <a:noFill/>
              <a:ln w="12700">
                <a:solidFill>
                  <a:srgbClr val="000000"/>
                </a:solidFill>
                <a:round/>
                <a:headEnd/>
                <a:tailEnd/>
              </a:ln>
            </p:spPr>
            <p:txBody>
              <a:bodyPr/>
              <a:lstStyle/>
              <a:p>
                <a:endParaRPr lang="en-US"/>
              </a:p>
            </p:txBody>
          </p:sp>
          <p:sp>
            <p:nvSpPr>
              <p:cNvPr id="60773" name="Line 357"/>
              <p:cNvSpPr>
                <a:spLocks noChangeShapeType="1"/>
              </p:cNvSpPr>
              <p:nvPr/>
            </p:nvSpPr>
            <p:spPr bwMode="auto">
              <a:xfrm>
                <a:off x="3242" y="3276"/>
                <a:ext cx="2" cy="1"/>
              </a:xfrm>
              <a:prstGeom prst="line">
                <a:avLst/>
              </a:prstGeom>
              <a:noFill/>
              <a:ln w="12700">
                <a:solidFill>
                  <a:srgbClr val="000000"/>
                </a:solidFill>
                <a:round/>
                <a:headEnd/>
                <a:tailEnd/>
              </a:ln>
            </p:spPr>
            <p:txBody>
              <a:bodyPr/>
              <a:lstStyle/>
              <a:p>
                <a:endParaRPr lang="en-US"/>
              </a:p>
            </p:txBody>
          </p:sp>
          <p:sp>
            <p:nvSpPr>
              <p:cNvPr id="60774" name="Line 358"/>
              <p:cNvSpPr>
                <a:spLocks noChangeShapeType="1"/>
              </p:cNvSpPr>
              <p:nvPr/>
            </p:nvSpPr>
            <p:spPr bwMode="auto">
              <a:xfrm flipV="1">
                <a:off x="3244" y="3274"/>
                <a:ext cx="1" cy="2"/>
              </a:xfrm>
              <a:prstGeom prst="line">
                <a:avLst/>
              </a:prstGeom>
              <a:noFill/>
              <a:ln w="12700">
                <a:solidFill>
                  <a:srgbClr val="000000"/>
                </a:solidFill>
                <a:round/>
                <a:headEnd/>
                <a:tailEnd/>
              </a:ln>
            </p:spPr>
            <p:txBody>
              <a:bodyPr/>
              <a:lstStyle/>
              <a:p>
                <a:endParaRPr lang="en-US"/>
              </a:p>
            </p:txBody>
          </p:sp>
          <p:sp>
            <p:nvSpPr>
              <p:cNvPr id="60775" name="Line 359"/>
              <p:cNvSpPr>
                <a:spLocks noChangeShapeType="1"/>
              </p:cNvSpPr>
              <p:nvPr/>
            </p:nvSpPr>
            <p:spPr bwMode="auto">
              <a:xfrm>
                <a:off x="3244" y="3274"/>
                <a:ext cx="2" cy="1"/>
              </a:xfrm>
              <a:prstGeom prst="line">
                <a:avLst/>
              </a:prstGeom>
              <a:noFill/>
              <a:ln w="12700">
                <a:solidFill>
                  <a:srgbClr val="000000"/>
                </a:solidFill>
                <a:round/>
                <a:headEnd/>
                <a:tailEnd/>
              </a:ln>
            </p:spPr>
            <p:txBody>
              <a:bodyPr/>
              <a:lstStyle/>
              <a:p>
                <a:endParaRPr lang="en-US"/>
              </a:p>
            </p:txBody>
          </p:sp>
          <p:sp>
            <p:nvSpPr>
              <p:cNvPr id="60776" name="Line 360"/>
              <p:cNvSpPr>
                <a:spLocks noChangeShapeType="1"/>
              </p:cNvSpPr>
              <p:nvPr/>
            </p:nvSpPr>
            <p:spPr bwMode="auto">
              <a:xfrm flipV="1">
                <a:off x="3246" y="3272"/>
                <a:ext cx="1" cy="2"/>
              </a:xfrm>
              <a:prstGeom prst="line">
                <a:avLst/>
              </a:prstGeom>
              <a:noFill/>
              <a:ln w="12700">
                <a:solidFill>
                  <a:srgbClr val="000000"/>
                </a:solidFill>
                <a:round/>
                <a:headEnd/>
                <a:tailEnd/>
              </a:ln>
            </p:spPr>
            <p:txBody>
              <a:bodyPr/>
              <a:lstStyle/>
              <a:p>
                <a:endParaRPr lang="en-US"/>
              </a:p>
            </p:txBody>
          </p:sp>
          <p:sp>
            <p:nvSpPr>
              <p:cNvPr id="60777" name="Line 361"/>
              <p:cNvSpPr>
                <a:spLocks noChangeShapeType="1"/>
              </p:cNvSpPr>
              <p:nvPr/>
            </p:nvSpPr>
            <p:spPr bwMode="auto">
              <a:xfrm>
                <a:off x="3246" y="3272"/>
                <a:ext cx="2" cy="1"/>
              </a:xfrm>
              <a:prstGeom prst="line">
                <a:avLst/>
              </a:prstGeom>
              <a:noFill/>
              <a:ln w="12700">
                <a:solidFill>
                  <a:srgbClr val="000000"/>
                </a:solidFill>
                <a:round/>
                <a:headEnd/>
                <a:tailEnd/>
              </a:ln>
            </p:spPr>
            <p:txBody>
              <a:bodyPr/>
              <a:lstStyle/>
              <a:p>
                <a:endParaRPr lang="en-US"/>
              </a:p>
            </p:txBody>
          </p:sp>
          <p:sp>
            <p:nvSpPr>
              <p:cNvPr id="60778" name="Line 362"/>
              <p:cNvSpPr>
                <a:spLocks noChangeShapeType="1"/>
              </p:cNvSpPr>
              <p:nvPr/>
            </p:nvSpPr>
            <p:spPr bwMode="auto">
              <a:xfrm flipV="1">
                <a:off x="3248" y="3271"/>
                <a:ext cx="2" cy="1"/>
              </a:xfrm>
              <a:prstGeom prst="line">
                <a:avLst/>
              </a:prstGeom>
              <a:noFill/>
              <a:ln w="15875">
                <a:solidFill>
                  <a:srgbClr val="000000"/>
                </a:solidFill>
                <a:round/>
                <a:headEnd/>
                <a:tailEnd/>
              </a:ln>
            </p:spPr>
            <p:txBody>
              <a:bodyPr/>
              <a:lstStyle/>
              <a:p>
                <a:endParaRPr lang="en-US"/>
              </a:p>
            </p:txBody>
          </p:sp>
          <p:sp>
            <p:nvSpPr>
              <p:cNvPr id="60779" name="Line 363"/>
              <p:cNvSpPr>
                <a:spLocks noChangeShapeType="1"/>
              </p:cNvSpPr>
              <p:nvPr/>
            </p:nvSpPr>
            <p:spPr bwMode="auto">
              <a:xfrm flipV="1">
                <a:off x="3250" y="3269"/>
                <a:ext cx="2" cy="2"/>
              </a:xfrm>
              <a:prstGeom prst="line">
                <a:avLst/>
              </a:prstGeom>
              <a:noFill/>
              <a:ln w="15875">
                <a:solidFill>
                  <a:srgbClr val="000000"/>
                </a:solidFill>
                <a:round/>
                <a:headEnd/>
                <a:tailEnd/>
              </a:ln>
            </p:spPr>
            <p:txBody>
              <a:bodyPr/>
              <a:lstStyle/>
              <a:p>
                <a:endParaRPr lang="en-US"/>
              </a:p>
            </p:txBody>
          </p:sp>
          <p:sp>
            <p:nvSpPr>
              <p:cNvPr id="60780" name="Line 364"/>
              <p:cNvSpPr>
                <a:spLocks noChangeShapeType="1"/>
              </p:cNvSpPr>
              <p:nvPr/>
            </p:nvSpPr>
            <p:spPr bwMode="auto">
              <a:xfrm flipV="1">
                <a:off x="3252" y="3267"/>
                <a:ext cx="1" cy="2"/>
              </a:xfrm>
              <a:prstGeom prst="line">
                <a:avLst/>
              </a:prstGeom>
              <a:noFill/>
              <a:ln w="12700">
                <a:solidFill>
                  <a:srgbClr val="000000"/>
                </a:solidFill>
                <a:round/>
                <a:headEnd/>
                <a:tailEnd/>
              </a:ln>
            </p:spPr>
            <p:txBody>
              <a:bodyPr/>
              <a:lstStyle/>
              <a:p>
                <a:endParaRPr lang="en-US"/>
              </a:p>
            </p:txBody>
          </p:sp>
          <p:sp>
            <p:nvSpPr>
              <p:cNvPr id="60781" name="Line 365"/>
              <p:cNvSpPr>
                <a:spLocks noChangeShapeType="1"/>
              </p:cNvSpPr>
              <p:nvPr/>
            </p:nvSpPr>
            <p:spPr bwMode="auto">
              <a:xfrm>
                <a:off x="3252" y="3267"/>
                <a:ext cx="2" cy="1"/>
              </a:xfrm>
              <a:prstGeom prst="line">
                <a:avLst/>
              </a:prstGeom>
              <a:noFill/>
              <a:ln w="12700">
                <a:solidFill>
                  <a:srgbClr val="000000"/>
                </a:solidFill>
                <a:round/>
                <a:headEnd/>
                <a:tailEnd/>
              </a:ln>
            </p:spPr>
            <p:txBody>
              <a:bodyPr/>
              <a:lstStyle/>
              <a:p>
                <a:endParaRPr lang="en-US"/>
              </a:p>
            </p:txBody>
          </p:sp>
          <p:sp>
            <p:nvSpPr>
              <p:cNvPr id="60782" name="Line 366"/>
              <p:cNvSpPr>
                <a:spLocks noChangeShapeType="1"/>
              </p:cNvSpPr>
              <p:nvPr/>
            </p:nvSpPr>
            <p:spPr bwMode="auto">
              <a:xfrm flipV="1">
                <a:off x="3254" y="3265"/>
                <a:ext cx="1" cy="2"/>
              </a:xfrm>
              <a:prstGeom prst="line">
                <a:avLst/>
              </a:prstGeom>
              <a:noFill/>
              <a:ln w="12700">
                <a:solidFill>
                  <a:srgbClr val="000000"/>
                </a:solidFill>
                <a:round/>
                <a:headEnd/>
                <a:tailEnd/>
              </a:ln>
            </p:spPr>
            <p:txBody>
              <a:bodyPr/>
              <a:lstStyle/>
              <a:p>
                <a:endParaRPr lang="en-US"/>
              </a:p>
            </p:txBody>
          </p:sp>
          <p:sp>
            <p:nvSpPr>
              <p:cNvPr id="60783" name="Line 367"/>
              <p:cNvSpPr>
                <a:spLocks noChangeShapeType="1"/>
              </p:cNvSpPr>
              <p:nvPr/>
            </p:nvSpPr>
            <p:spPr bwMode="auto">
              <a:xfrm>
                <a:off x="3254" y="3265"/>
                <a:ext cx="2" cy="1"/>
              </a:xfrm>
              <a:prstGeom prst="line">
                <a:avLst/>
              </a:prstGeom>
              <a:noFill/>
              <a:ln w="12700">
                <a:solidFill>
                  <a:srgbClr val="000000"/>
                </a:solidFill>
                <a:round/>
                <a:headEnd/>
                <a:tailEnd/>
              </a:ln>
            </p:spPr>
            <p:txBody>
              <a:bodyPr/>
              <a:lstStyle/>
              <a:p>
                <a:endParaRPr lang="en-US"/>
              </a:p>
            </p:txBody>
          </p:sp>
          <p:sp>
            <p:nvSpPr>
              <p:cNvPr id="60784" name="Line 368"/>
              <p:cNvSpPr>
                <a:spLocks noChangeShapeType="1"/>
              </p:cNvSpPr>
              <p:nvPr/>
            </p:nvSpPr>
            <p:spPr bwMode="auto">
              <a:xfrm>
                <a:off x="3256" y="3265"/>
                <a:ext cx="1" cy="1"/>
              </a:xfrm>
              <a:prstGeom prst="line">
                <a:avLst/>
              </a:prstGeom>
              <a:noFill/>
              <a:ln w="12700">
                <a:solidFill>
                  <a:srgbClr val="000000"/>
                </a:solidFill>
                <a:round/>
                <a:headEnd/>
                <a:tailEnd/>
              </a:ln>
            </p:spPr>
            <p:txBody>
              <a:bodyPr/>
              <a:lstStyle/>
              <a:p>
                <a:endParaRPr lang="en-US"/>
              </a:p>
            </p:txBody>
          </p:sp>
          <p:sp>
            <p:nvSpPr>
              <p:cNvPr id="60785" name="Line 369"/>
              <p:cNvSpPr>
                <a:spLocks noChangeShapeType="1"/>
              </p:cNvSpPr>
              <p:nvPr/>
            </p:nvSpPr>
            <p:spPr bwMode="auto">
              <a:xfrm>
                <a:off x="3271" y="3246"/>
                <a:ext cx="1" cy="1"/>
              </a:xfrm>
              <a:prstGeom prst="line">
                <a:avLst/>
              </a:prstGeom>
              <a:noFill/>
              <a:ln w="12700">
                <a:solidFill>
                  <a:srgbClr val="000000"/>
                </a:solidFill>
                <a:round/>
                <a:headEnd/>
                <a:tailEnd/>
              </a:ln>
            </p:spPr>
            <p:txBody>
              <a:bodyPr/>
              <a:lstStyle/>
              <a:p>
                <a:endParaRPr lang="en-US"/>
              </a:p>
            </p:txBody>
          </p:sp>
          <p:sp>
            <p:nvSpPr>
              <p:cNvPr id="60786" name="Line 370"/>
              <p:cNvSpPr>
                <a:spLocks noChangeShapeType="1"/>
              </p:cNvSpPr>
              <p:nvPr/>
            </p:nvSpPr>
            <p:spPr bwMode="auto">
              <a:xfrm flipV="1">
                <a:off x="3271" y="3244"/>
                <a:ext cx="1" cy="2"/>
              </a:xfrm>
              <a:prstGeom prst="line">
                <a:avLst/>
              </a:prstGeom>
              <a:noFill/>
              <a:ln w="12700">
                <a:solidFill>
                  <a:srgbClr val="000000"/>
                </a:solidFill>
                <a:round/>
                <a:headEnd/>
                <a:tailEnd/>
              </a:ln>
            </p:spPr>
            <p:txBody>
              <a:bodyPr/>
              <a:lstStyle/>
              <a:p>
                <a:endParaRPr lang="en-US"/>
              </a:p>
            </p:txBody>
          </p:sp>
          <p:sp>
            <p:nvSpPr>
              <p:cNvPr id="60787" name="Line 371"/>
              <p:cNvSpPr>
                <a:spLocks noChangeShapeType="1"/>
              </p:cNvSpPr>
              <p:nvPr/>
            </p:nvSpPr>
            <p:spPr bwMode="auto">
              <a:xfrm>
                <a:off x="3271" y="3244"/>
                <a:ext cx="2" cy="1"/>
              </a:xfrm>
              <a:prstGeom prst="line">
                <a:avLst/>
              </a:prstGeom>
              <a:noFill/>
              <a:ln w="12700">
                <a:solidFill>
                  <a:srgbClr val="000000"/>
                </a:solidFill>
                <a:round/>
                <a:headEnd/>
                <a:tailEnd/>
              </a:ln>
            </p:spPr>
            <p:txBody>
              <a:bodyPr/>
              <a:lstStyle/>
              <a:p>
                <a:endParaRPr lang="en-US"/>
              </a:p>
            </p:txBody>
          </p:sp>
          <p:sp>
            <p:nvSpPr>
              <p:cNvPr id="60788" name="Line 372"/>
              <p:cNvSpPr>
                <a:spLocks noChangeShapeType="1"/>
              </p:cNvSpPr>
              <p:nvPr/>
            </p:nvSpPr>
            <p:spPr bwMode="auto">
              <a:xfrm flipV="1">
                <a:off x="3273" y="3242"/>
                <a:ext cx="1" cy="2"/>
              </a:xfrm>
              <a:prstGeom prst="line">
                <a:avLst/>
              </a:prstGeom>
              <a:noFill/>
              <a:ln w="12700">
                <a:solidFill>
                  <a:srgbClr val="000000"/>
                </a:solidFill>
                <a:round/>
                <a:headEnd/>
                <a:tailEnd/>
              </a:ln>
            </p:spPr>
            <p:txBody>
              <a:bodyPr/>
              <a:lstStyle/>
              <a:p>
                <a:endParaRPr lang="en-US"/>
              </a:p>
            </p:txBody>
          </p:sp>
          <p:sp>
            <p:nvSpPr>
              <p:cNvPr id="60789" name="Line 373"/>
              <p:cNvSpPr>
                <a:spLocks noChangeShapeType="1"/>
              </p:cNvSpPr>
              <p:nvPr/>
            </p:nvSpPr>
            <p:spPr bwMode="auto">
              <a:xfrm flipV="1">
                <a:off x="3273" y="3240"/>
                <a:ext cx="2" cy="2"/>
              </a:xfrm>
              <a:prstGeom prst="line">
                <a:avLst/>
              </a:prstGeom>
              <a:noFill/>
              <a:ln w="15875">
                <a:solidFill>
                  <a:srgbClr val="000000"/>
                </a:solidFill>
                <a:round/>
                <a:headEnd/>
                <a:tailEnd/>
              </a:ln>
            </p:spPr>
            <p:txBody>
              <a:bodyPr/>
              <a:lstStyle/>
              <a:p>
                <a:endParaRPr lang="en-US"/>
              </a:p>
            </p:txBody>
          </p:sp>
          <p:sp>
            <p:nvSpPr>
              <p:cNvPr id="60790" name="Line 374"/>
              <p:cNvSpPr>
                <a:spLocks noChangeShapeType="1"/>
              </p:cNvSpPr>
              <p:nvPr/>
            </p:nvSpPr>
            <p:spPr bwMode="auto">
              <a:xfrm flipV="1">
                <a:off x="3275" y="3238"/>
                <a:ext cx="1" cy="2"/>
              </a:xfrm>
              <a:prstGeom prst="line">
                <a:avLst/>
              </a:prstGeom>
              <a:noFill/>
              <a:ln w="12700">
                <a:solidFill>
                  <a:srgbClr val="000000"/>
                </a:solidFill>
                <a:round/>
                <a:headEnd/>
                <a:tailEnd/>
              </a:ln>
            </p:spPr>
            <p:txBody>
              <a:bodyPr/>
              <a:lstStyle/>
              <a:p>
                <a:endParaRPr lang="en-US"/>
              </a:p>
            </p:txBody>
          </p:sp>
          <p:sp>
            <p:nvSpPr>
              <p:cNvPr id="60791" name="Line 375"/>
              <p:cNvSpPr>
                <a:spLocks noChangeShapeType="1"/>
              </p:cNvSpPr>
              <p:nvPr/>
            </p:nvSpPr>
            <p:spPr bwMode="auto">
              <a:xfrm flipV="1">
                <a:off x="3275" y="3236"/>
                <a:ext cx="1" cy="2"/>
              </a:xfrm>
              <a:prstGeom prst="line">
                <a:avLst/>
              </a:prstGeom>
              <a:noFill/>
              <a:ln w="12700">
                <a:solidFill>
                  <a:srgbClr val="000000"/>
                </a:solidFill>
                <a:round/>
                <a:headEnd/>
                <a:tailEnd/>
              </a:ln>
            </p:spPr>
            <p:txBody>
              <a:bodyPr/>
              <a:lstStyle/>
              <a:p>
                <a:endParaRPr lang="en-US"/>
              </a:p>
            </p:txBody>
          </p:sp>
          <p:sp>
            <p:nvSpPr>
              <p:cNvPr id="60792" name="Line 376"/>
              <p:cNvSpPr>
                <a:spLocks noChangeShapeType="1"/>
              </p:cNvSpPr>
              <p:nvPr/>
            </p:nvSpPr>
            <p:spPr bwMode="auto">
              <a:xfrm>
                <a:off x="3275" y="3236"/>
                <a:ext cx="2" cy="1"/>
              </a:xfrm>
              <a:prstGeom prst="line">
                <a:avLst/>
              </a:prstGeom>
              <a:noFill/>
              <a:ln w="12700">
                <a:solidFill>
                  <a:srgbClr val="000000"/>
                </a:solidFill>
                <a:round/>
                <a:headEnd/>
                <a:tailEnd/>
              </a:ln>
            </p:spPr>
            <p:txBody>
              <a:bodyPr/>
              <a:lstStyle/>
              <a:p>
                <a:endParaRPr lang="en-US"/>
              </a:p>
            </p:txBody>
          </p:sp>
          <p:sp>
            <p:nvSpPr>
              <p:cNvPr id="60793" name="Line 377"/>
              <p:cNvSpPr>
                <a:spLocks noChangeShapeType="1"/>
              </p:cNvSpPr>
              <p:nvPr/>
            </p:nvSpPr>
            <p:spPr bwMode="auto">
              <a:xfrm flipV="1">
                <a:off x="3277" y="3234"/>
                <a:ext cx="1" cy="2"/>
              </a:xfrm>
              <a:prstGeom prst="line">
                <a:avLst/>
              </a:prstGeom>
              <a:noFill/>
              <a:ln w="12700">
                <a:solidFill>
                  <a:srgbClr val="000000"/>
                </a:solidFill>
                <a:round/>
                <a:headEnd/>
                <a:tailEnd/>
              </a:ln>
            </p:spPr>
            <p:txBody>
              <a:bodyPr/>
              <a:lstStyle/>
              <a:p>
                <a:endParaRPr lang="en-US"/>
              </a:p>
            </p:txBody>
          </p:sp>
          <p:sp>
            <p:nvSpPr>
              <p:cNvPr id="60794" name="Line 378"/>
              <p:cNvSpPr>
                <a:spLocks noChangeShapeType="1"/>
              </p:cNvSpPr>
              <p:nvPr/>
            </p:nvSpPr>
            <p:spPr bwMode="auto">
              <a:xfrm flipV="1">
                <a:off x="3277" y="3232"/>
                <a:ext cx="1" cy="2"/>
              </a:xfrm>
              <a:prstGeom prst="line">
                <a:avLst/>
              </a:prstGeom>
              <a:noFill/>
              <a:ln w="12700">
                <a:solidFill>
                  <a:srgbClr val="000000"/>
                </a:solidFill>
                <a:round/>
                <a:headEnd/>
                <a:tailEnd/>
              </a:ln>
            </p:spPr>
            <p:txBody>
              <a:bodyPr/>
              <a:lstStyle/>
              <a:p>
                <a:endParaRPr lang="en-US"/>
              </a:p>
            </p:txBody>
          </p:sp>
          <p:sp>
            <p:nvSpPr>
              <p:cNvPr id="60795" name="Line 379"/>
              <p:cNvSpPr>
                <a:spLocks noChangeShapeType="1"/>
              </p:cNvSpPr>
              <p:nvPr/>
            </p:nvSpPr>
            <p:spPr bwMode="auto">
              <a:xfrm>
                <a:off x="3277" y="3232"/>
                <a:ext cx="2" cy="1"/>
              </a:xfrm>
              <a:prstGeom prst="line">
                <a:avLst/>
              </a:prstGeom>
              <a:noFill/>
              <a:ln w="12700">
                <a:solidFill>
                  <a:srgbClr val="000000"/>
                </a:solidFill>
                <a:round/>
                <a:headEnd/>
                <a:tailEnd/>
              </a:ln>
            </p:spPr>
            <p:txBody>
              <a:bodyPr/>
              <a:lstStyle/>
              <a:p>
                <a:endParaRPr lang="en-US"/>
              </a:p>
            </p:txBody>
          </p:sp>
          <p:sp>
            <p:nvSpPr>
              <p:cNvPr id="60796" name="Line 380"/>
              <p:cNvSpPr>
                <a:spLocks noChangeShapeType="1"/>
              </p:cNvSpPr>
              <p:nvPr/>
            </p:nvSpPr>
            <p:spPr bwMode="auto">
              <a:xfrm flipV="1">
                <a:off x="3279" y="3230"/>
                <a:ext cx="1" cy="2"/>
              </a:xfrm>
              <a:prstGeom prst="line">
                <a:avLst/>
              </a:prstGeom>
              <a:noFill/>
              <a:ln w="12700">
                <a:solidFill>
                  <a:srgbClr val="000000"/>
                </a:solidFill>
                <a:round/>
                <a:headEnd/>
                <a:tailEnd/>
              </a:ln>
            </p:spPr>
            <p:txBody>
              <a:bodyPr/>
              <a:lstStyle/>
              <a:p>
                <a:endParaRPr lang="en-US"/>
              </a:p>
            </p:txBody>
          </p:sp>
          <p:sp>
            <p:nvSpPr>
              <p:cNvPr id="60797" name="Line 381"/>
              <p:cNvSpPr>
                <a:spLocks noChangeShapeType="1"/>
              </p:cNvSpPr>
              <p:nvPr/>
            </p:nvSpPr>
            <p:spPr bwMode="auto">
              <a:xfrm>
                <a:off x="3279" y="3230"/>
                <a:ext cx="2" cy="1"/>
              </a:xfrm>
              <a:prstGeom prst="line">
                <a:avLst/>
              </a:prstGeom>
              <a:noFill/>
              <a:ln w="12700">
                <a:solidFill>
                  <a:srgbClr val="000000"/>
                </a:solidFill>
                <a:round/>
                <a:headEnd/>
                <a:tailEnd/>
              </a:ln>
            </p:spPr>
            <p:txBody>
              <a:bodyPr/>
              <a:lstStyle/>
              <a:p>
                <a:endParaRPr lang="en-US"/>
              </a:p>
            </p:txBody>
          </p:sp>
          <p:sp>
            <p:nvSpPr>
              <p:cNvPr id="60798" name="Line 382"/>
              <p:cNvSpPr>
                <a:spLocks noChangeShapeType="1"/>
              </p:cNvSpPr>
              <p:nvPr/>
            </p:nvSpPr>
            <p:spPr bwMode="auto">
              <a:xfrm flipV="1">
                <a:off x="3281" y="3228"/>
                <a:ext cx="1" cy="2"/>
              </a:xfrm>
              <a:prstGeom prst="line">
                <a:avLst/>
              </a:prstGeom>
              <a:noFill/>
              <a:ln w="12700">
                <a:solidFill>
                  <a:srgbClr val="000000"/>
                </a:solidFill>
                <a:round/>
                <a:headEnd/>
                <a:tailEnd/>
              </a:ln>
            </p:spPr>
            <p:txBody>
              <a:bodyPr/>
              <a:lstStyle/>
              <a:p>
                <a:endParaRPr lang="en-US"/>
              </a:p>
            </p:txBody>
          </p:sp>
          <p:sp>
            <p:nvSpPr>
              <p:cNvPr id="60799" name="Line 383"/>
              <p:cNvSpPr>
                <a:spLocks noChangeShapeType="1"/>
              </p:cNvSpPr>
              <p:nvPr/>
            </p:nvSpPr>
            <p:spPr bwMode="auto">
              <a:xfrm flipV="1">
                <a:off x="3281" y="3226"/>
                <a:ext cx="2" cy="2"/>
              </a:xfrm>
              <a:prstGeom prst="line">
                <a:avLst/>
              </a:prstGeom>
              <a:noFill/>
              <a:ln w="15875">
                <a:solidFill>
                  <a:srgbClr val="000000"/>
                </a:solidFill>
                <a:round/>
                <a:headEnd/>
                <a:tailEnd/>
              </a:ln>
            </p:spPr>
            <p:txBody>
              <a:bodyPr/>
              <a:lstStyle/>
              <a:p>
                <a:endParaRPr lang="en-US"/>
              </a:p>
            </p:txBody>
          </p:sp>
          <p:sp>
            <p:nvSpPr>
              <p:cNvPr id="60800" name="Line 384"/>
              <p:cNvSpPr>
                <a:spLocks noChangeShapeType="1"/>
              </p:cNvSpPr>
              <p:nvPr/>
            </p:nvSpPr>
            <p:spPr bwMode="auto">
              <a:xfrm>
                <a:off x="3283" y="3226"/>
                <a:ext cx="1" cy="1"/>
              </a:xfrm>
              <a:prstGeom prst="line">
                <a:avLst/>
              </a:prstGeom>
              <a:noFill/>
              <a:ln w="12700">
                <a:solidFill>
                  <a:srgbClr val="000000"/>
                </a:solidFill>
                <a:round/>
                <a:headEnd/>
                <a:tailEnd/>
              </a:ln>
            </p:spPr>
            <p:txBody>
              <a:bodyPr/>
              <a:lstStyle/>
              <a:p>
                <a:endParaRPr lang="en-US"/>
              </a:p>
            </p:txBody>
          </p:sp>
          <p:sp>
            <p:nvSpPr>
              <p:cNvPr id="60801" name="Line 385"/>
              <p:cNvSpPr>
                <a:spLocks noChangeShapeType="1"/>
              </p:cNvSpPr>
              <p:nvPr/>
            </p:nvSpPr>
            <p:spPr bwMode="auto">
              <a:xfrm>
                <a:off x="3294" y="3205"/>
                <a:ext cx="2" cy="1"/>
              </a:xfrm>
              <a:prstGeom prst="line">
                <a:avLst/>
              </a:prstGeom>
              <a:noFill/>
              <a:ln w="12700">
                <a:solidFill>
                  <a:srgbClr val="000000"/>
                </a:solidFill>
                <a:round/>
                <a:headEnd/>
                <a:tailEnd/>
              </a:ln>
            </p:spPr>
            <p:txBody>
              <a:bodyPr/>
              <a:lstStyle/>
              <a:p>
                <a:endParaRPr lang="en-US"/>
              </a:p>
            </p:txBody>
          </p:sp>
          <p:sp>
            <p:nvSpPr>
              <p:cNvPr id="60802" name="Line 386"/>
              <p:cNvSpPr>
                <a:spLocks noChangeShapeType="1"/>
              </p:cNvSpPr>
              <p:nvPr/>
            </p:nvSpPr>
            <p:spPr bwMode="auto">
              <a:xfrm flipV="1">
                <a:off x="3296" y="3203"/>
                <a:ext cx="1" cy="2"/>
              </a:xfrm>
              <a:prstGeom prst="line">
                <a:avLst/>
              </a:prstGeom>
              <a:noFill/>
              <a:ln w="12700">
                <a:solidFill>
                  <a:srgbClr val="000000"/>
                </a:solidFill>
                <a:round/>
                <a:headEnd/>
                <a:tailEnd/>
              </a:ln>
            </p:spPr>
            <p:txBody>
              <a:bodyPr/>
              <a:lstStyle/>
              <a:p>
                <a:endParaRPr lang="en-US"/>
              </a:p>
            </p:txBody>
          </p:sp>
          <p:sp>
            <p:nvSpPr>
              <p:cNvPr id="60803" name="Line 387"/>
              <p:cNvSpPr>
                <a:spLocks noChangeShapeType="1"/>
              </p:cNvSpPr>
              <p:nvPr/>
            </p:nvSpPr>
            <p:spPr bwMode="auto">
              <a:xfrm flipV="1">
                <a:off x="3296" y="3201"/>
                <a:ext cx="1" cy="2"/>
              </a:xfrm>
              <a:prstGeom prst="line">
                <a:avLst/>
              </a:prstGeom>
              <a:noFill/>
              <a:ln w="12700">
                <a:solidFill>
                  <a:srgbClr val="000000"/>
                </a:solidFill>
                <a:round/>
                <a:headEnd/>
                <a:tailEnd/>
              </a:ln>
            </p:spPr>
            <p:txBody>
              <a:bodyPr/>
              <a:lstStyle/>
              <a:p>
                <a:endParaRPr lang="en-US"/>
              </a:p>
            </p:txBody>
          </p:sp>
          <p:sp>
            <p:nvSpPr>
              <p:cNvPr id="60804" name="Line 388"/>
              <p:cNvSpPr>
                <a:spLocks noChangeShapeType="1"/>
              </p:cNvSpPr>
              <p:nvPr/>
            </p:nvSpPr>
            <p:spPr bwMode="auto">
              <a:xfrm flipV="1">
                <a:off x="3296" y="3200"/>
                <a:ext cx="2" cy="1"/>
              </a:xfrm>
              <a:prstGeom prst="line">
                <a:avLst/>
              </a:prstGeom>
              <a:noFill/>
              <a:ln w="15875">
                <a:solidFill>
                  <a:srgbClr val="000000"/>
                </a:solidFill>
                <a:round/>
                <a:headEnd/>
                <a:tailEnd/>
              </a:ln>
            </p:spPr>
            <p:txBody>
              <a:bodyPr/>
              <a:lstStyle/>
              <a:p>
                <a:endParaRPr lang="en-US"/>
              </a:p>
            </p:txBody>
          </p:sp>
          <p:sp>
            <p:nvSpPr>
              <p:cNvPr id="60805" name="Line 389"/>
              <p:cNvSpPr>
                <a:spLocks noChangeShapeType="1"/>
              </p:cNvSpPr>
              <p:nvPr/>
            </p:nvSpPr>
            <p:spPr bwMode="auto">
              <a:xfrm flipV="1">
                <a:off x="3298" y="3198"/>
                <a:ext cx="1" cy="2"/>
              </a:xfrm>
              <a:prstGeom prst="line">
                <a:avLst/>
              </a:prstGeom>
              <a:noFill/>
              <a:ln w="12700">
                <a:solidFill>
                  <a:srgbClr val="000000"/>
                </a:solidFill>
                <a:round/>
                <a:headEnd/>
                <a:tailEnd/>
              </a:ln>
            </p:spPr>
            <p:txBody>
              <a:bodyPr/>
              <a:lstStyle/>
              <a:p>
                <a:endParaRPr lang="en-US"/>
              </a:p>
            </p:txBody>
          </p:sp>
          <p:sp>
            <p:nvSpPr>
              <p:cNvPr id="60806" name="Line 390"/>
              <p:cNvSpPr>
                <a:spLocks noChangeShapeType="1"/>
              </p:cNvSpPr>
              <p:nvPr/>
            </p:nvSpPr>
            <p:spPr bwMode="auto">
              <a:xfrm>
                <a:off x="3298" y="3198"/>
                <a:ext cx="2" cy="1"/>
              </a:xfrm>
              <a:prstGeom prst="line">
                <a:avLst/>
              </a:prstGeom>
              <a:noFill/>
              <a:ln w="12700">
                <a:solidFill>
                  <a:srgbClr val="000000"/>
                </a:solidFill>
                <a:round/>
                <a:headEnd/>
                <a:tailEnd/>
              </a:ln>
            </p:spPr>
            <p:txBody>
              <a:bodyPr/>
              <a:lstStyle/>
              <a:p>
                <a:endParaRPr lang="en-US"/>
              </a:p>
            </p:txBody>
          </p:sp>
          <p:sp>
            <p:nvSpPr>
              <p:cNvPr id="60807" name="Line 391"/>
              <p:cNvSpPr>
                <a:spLocks noChangeShapeType="1"/>
              </p:cNvSpPr>
              <p:nvPr/>
            </p:nvSpPr>
            <p:spPr bwMode="auto">
              <a:xfrm flipV="1">
                <a:off x="3300" y="3196"/>
                <a:ext cx="1" cy="2"/>
              </a:xfrm>
              <a:prstGeom prst="line">
                <a:avLst/>
              </a:prstGeom>
              <a:noFill/>
              <a:ln w="12700">
                <a:solidFill>
                  <a:srgbClr val="000000"/>
                </a:solidFill>
                <a:round/>
                <a:headEnd/>
                <a:tailEnd/>
              </a:ln>
            </p:spPr>
            <p:txBody>
              <a:bodyPr/>
              <a:lstStyle/>
              <a:p>
                <a:endParaRPr lang="en-US"/>
              </a:p>
            </p:txBody>
          </p:sp>
          <p:sp>
            <p:nvSpPr>
              <p:cNvPr id="60808" name="Line 392"/>
              <p:cNvSpPr>
                <a:spLocks noChangeShapeType="1"/>
              </p:cNvSpPr>
              <p:nvPr/>
            </p:nvSpPr>
            <p:spPr bwMode="auto">
              <a:xfrm flipV="1">
                <a:off x="3300" y="3194"/>
                <a:ext cx="2" cy="2"/>
              </a:xfrm>
              <a:prstGeom prst="line">
                <a:avLst/>
              </a:prstGeom>
              <a:noFill/>
              <a:ln w="15875">
                <a:solidFill>
                  <a:srgbClr val="000000"/>
                </a:solidFill>
                <a:round/>
                <a:headEnd/>
                <a:tailEnd/>
              </a:ln>
            </p:spPr>
            <p:txBody>
              <a:bodyPr/>
              <a:lstStyle/>
              <a:p>
                <a:endParaRPr lang="en-US"/>
              </a:p>
            </p:txBody>
          </p:sp>
          <p:sp>
            <p:nvSpPr>
              <p:cNvPr id="60809" name="Line 393"/>
              <p:cNvSpPr>
                <a:spLocks noChangeShapeType="1"/>
              </p:cNvSpPr>
              <p:nvPr/>
            </p:nvSpPr>
            <p:spPr bwMode="auto">
              <a:xfrm flipV="1">
                <a:off x="3302" y="3192"/>
                <a:ext cx="1" cy="2"/>
              </a:xfrm>
              <a:prstGeom prst="line">
                <a:avLst/>
              </a:prstGeom>
              <a:noFill/>
              <a:ln w="12700">
                <a:solidFill>
                  <a:srgbClr val="000000"/>
                </a:solidFill>
                <a:round/>
                <a:headEnd/>
                <a:tailEnd/>
              </a:ln>
            </p:spPr>
            <p:txBody>
              <a:bodyPr/>
              <a:lstStyle/>
              <a:p>
                <a:endParaRPr lang="en-US"/>
              </a:p>
            </p:txBody>
          </p:sp>
          <p:sp>
            <p:nvSpPr>
              <p:cNvPr id="60810" name="Line 394"/>
              <p:cNvSpPr>
                <a:spLocks noChangeShapeType="1"/>
              </p:cNvSpPr>
              <p:nvPr/>
            </p:nvSpPr>
            <p:spPr bwMode="auto">
              <a:xfrm flipV="1">
                <a:off x="3302" y="3190"/>
                <a:ext cx="2" cy="2"/>
              </a:xfrm>
              <a:prstGeom prst="line">
                <a:avLst/>
              </a:prstGeom>
              <a:noFill/>
              <a:ln w="15875">
                <a:solidFill>
                  <a:srgbClr val="000000"/>
                </a:solidFill>
                <a:round/>
                <a:headEnd/>
                <a:tailEnd/>
              </a:ln>
            </p:spPr>
            <p:txBody>
              <a:bodyPr/>
              <a:lstStyle/>
              <a:p>
                <a:endParaRPr lang="en-US"/>
              </a:p>
            </p:txBody>
          </p:sp>
          <p:sp>
            <p:nvSpPr>
              <p:cNvPr id="60811" name="Line 395"/>
              <p:cNvSpPr>
                <a:spLocks noChangeShapeType="1"/>
              </p:cNvSpPr>
              <p:nvPr/>
            </p:nvSpPr>
            <p:spPr bwMode="auto">
              <a:xfrm flipV="1">
                <a:off x="3304" y="3188"/>
                <a:ext cx="1" cy="2"/>
              </a:xfrm>
              <a:prstGeom prst="line">
                <a:avLst/>
              </a:prstGeom>
              <a:noFill/>
              <a:ln w="12700">
                <a:solidFill>
                  <a:srgbClr val="000000"/>
                </a:solidFill>
                <a:round/>
                <a:headEnd/>
                <a:tailEnd/>
              </a:ln>
            </p:spPr>
            <p:txBody>
              <a:bodyPr/>
              <a:lstStyle/>
              <a:p>
                <a:endParaRPr lang="en-US"/>
              </a:p>
            </p:txBody>
          </p:sp>
          <p:sp>
            <p:nvSpPr>
              <p:cNvPr id="60812" name="Line 396"/>
              <p:cNvSpPr>
                <a:spLocks noChangeShapeType="1"/>
              </p:cNvSpPr>
              <p:nvPr/>
            </p:nvSpPr>
            <p:spPr bwMode="auto">
              <a:xfrm flipV="1">
                <a:off x="3304" y="3186"/>
                <a:ext cx="1" cy="2"/>
              </a:xfrm>
              <a:prstGeom prst="line">
                <a:avLst/>
              </a:prstGeom>
              <a:noFill/>
              <a:ln w="12700">
                <a:solidFill>
                  <a:srgbClr val="000000"/>
                </a:solidFill>
                <a:round/>
                <a:headEnd/>
                <a:tailEnd/>
              </a:ln>
            </p:spPr>
            <p:txBody>
              <a:bodyPr/>
              <a:lstStyle/>
              <a:p>
                <a:endParaRPr lang="en-US"/>
              </a:p>
            </p:txBody>
          </p:sp>
          <p:sp>
            <p:nvSpPr>
              <p:cNvPr id="60813" name="Line 397"/>
              <p:cNvSpPr>
                <a:spLocks noChangeShapeType="1"/>
              </p:cNvSpPr>
              <p:nvPr/>
            </p:nvSpPr>
            <p:spPr bwMode="auto">
              <a:xfrm>
                <a:off x="3304" y="3186"/>
                <a:ext cx="2" cy="1"/>
              </a:xfrm>
              <a:prstGeom prst="line">
                <a:avLst/>
              </a:prstGeom>
              <a:noFill/>
              <a:ln w="12700">
                <a:solidFill>
                  <a:srgbClr val="000000"/>
                </a:solidFill>
                <a:round/>
                <a:headEnd/>
                <a:tailEnd/>
              </a:ln>
            </p:spPr>
            <p:txBody>
              <a:bodyPr/>
              <a:lstStyle/>
              <a:p>
                <a:endParaRPr lang="en-US"/>
              </a:p>
            </p:txBody>
          </p:sp>
          <p:sp>
            <p:nvSpPr>
              <p:cNvPr id="60814" name="Line 398"/>
              <p:cNvSpPr>
                <a:spLocks noChangeShapeType="1"/>
              </p:cNvSpPr>
              <p:nvPr/>
            </p:nvSpPr>
            <p:spPr bwMode="auto">
              <a:xfrm flipV="1">
                <a:off x="3306" y="3184"/>
                <a:ext cx="1" cy="2"/>
              </a:xfrm>
              <a:prstGeom prst="line">
                <a:avLst/>
              </a:prstGeom>
              <a:noFill/>
              <a:ln w="12700">
                <a:solidFill>
                  <a:srgbClr val="000000"/>
                </a:solidFill>
                <a:round/>
                <a:headEnd/>
                <a:tailEnd/>
              </a:ln>
            </p:spPr>
            <p:txBody>
              <a:bodyPr/>
              <a:lstStyle/>
              <a:p>
                <a:endParaRPr lang="en-US"/>
              </a:p>
            </p:txBody>
          </p:sp>
          <p:sp>
            <p:nvSpPr>
              <p:cNvPr id="60815" name="Line 399"/>
              <p:cNvSpPr>
                <a:spLocks noChangeShapeType="1"/>
              </p:cNvSpPr>
              <p:nvPr/>
            </p:nvSpPr>
            <p:spPr bwMode="auto">
              <a:xfrm>
                <a:off x="3306" y="3184"/>
                <a:ext cx="2" cy="1"/>
              </a:xfrm>
              <a:prstGeom prst="line">
                <a:avLst/>
              </a:prstGeom>
              <a:noFill/>
              <a:ln w="12700">
                <a:solidFill>
                  <a:srgbClr val="000000"/>
                </a:solidFill>
                <a:round/>
                <a:headEnd/>
                <a:tailEnd/>
              </a:ln>
            </p:spPr>
            <p:txBody>
              <a:bodyPr/>
              <a:lstStyle/>
              <a:p>
                <a:endParaRPr lang="en-US"/>
              </a:p>
            </p:txBody>
          </p:sp>
          <p:sp>
            <p:nvSpPr>
              <p:cNvPr id="60816" name="Line 400"/>
              <p:cNvSpPr>
                <a:spLocks noChangeShapeType="1"/>
              </p:cNvSpPr>
              <p:nvPr/>
            </p:nvSpPr>
            <p:spPr bwMode="auto">
              <a:xfrm flipV="1">
                <a:off x="3319" y="3159"/>
                <a:ext cx="1" cy="2"/>
              </a:xfrm>
              <a:prstGeom prst="line">
                <a:avLst/>
              </a:prstGeom>
              <a:noFill/>
              <a:ln w="12700">
                <a:solidFill>
                  <a:srgbClr val="000000"/>
                </a:solidFill>
                <a:round/>
                <a:headEnd/>
                <a:tailEnd/>
              </a:ln>
            </p:spPr>
            <p:txBody>
              <a:bodyPr/>
              <a:lstStyle/>
              <a:p>
                <a:endParaRPr lang="en-US"/>
              </a:p>
            </p:txBody>
          </p:sp>
          <p:sp>
            <p:nvSpPr>
              <p:cNvPr id="60817" name="Line 401"/>
              <p:cNvSpPr>
                <a:spLocks noChangeShapeType="1"/>
              </p:cNvSpPr>
              <p:nvPr/>
            </p:nvSpPr>
            <p:spPr bwMode="auto">
              <a:xfrm flipV="1">
                <a:off x="3319" y="3157"/>
                <a:ext cx="2" cy="2"/>
              </a:xfrm>
              <a:prstGeom prst="line">
                <a:avLst/>
              </a:prstGeom>
              <a:noFill/>
              <a:ln w="15875">
                <a:solidFill>
                  <a:srgbClr val="000000"/>
                </a:solidFill>
                <a:round/>
                <a:headEnd/>
                <a:tailEnd/>
              </a:ln>
            </p:spPr>
            <p:txBody>
              <a:bodyPr/>
              <a:lstStyle/>
              <a:p>
                <a:endParaRPr lang="en-US"/>
              </a:p>
            </p:txBody>
          </p:sp>
          <p:sp>
            <p:nvSpPr>
              <p:cNvPr id="60818" name="Line 402"/>
              <p:cNvSpPr>
                <a:spLocks noChangeShapeType="1"/>
              </p:cNvSpPr>
              <p:nvPr/>
            </p:nvSpPr>
            <p:spPr bwMode="auto">
              <a:xfrm flipV="1">
                <a:off x="3321" y="3155"/>
                <a:ext cx="1" cy="2"/>
              </a:xfrm>
              <a:prstGeom prst="line">
                <a:avLst/>
              </a:prstGeom>
              <a:noFill/>
              <a:ln w="12700">
                <a:solidFill>
                  <a:srgbClr val="000000"/>
                </a:solidFill>
                <a:round/>
                <a:headEnd/>
                <a:tailEnd/>
              </a:ln>
            </p:spPr>
            <p:txBody>
              <a:bodyPr/>
              <a:lstStyle/>
              <a:p>
                <a:endParaRPr lang="en-US"/>
              </a:p>
            </p:txBody>
          </p:sp>
          <p:sp>
            <p:nvSpPr>
              <p:cNvPr id="60819" name="Line 403"/>
              <p:cNvSpPr>
                <a:spLocks noChangeShapeType="1"/>
              </p:cNvSpPr>
              <p:nvPr/>
            </p:nvSpPr>
            <p:spPr bwMode="auto">
              <a:xfrm flipV="1">
                <a:off x="3321" y="3154"/>
                <a:ext cx="1" cy="1"/>
              </a:xfrm>
              <a:prstGeom prst="line">
                <a:avLst/>
              </a:prstGeom>
              <a:noFill/>
              <a:ln w="12700">
                <a:solidFill>
                  <a:srgbClr val="000000"/>
                </a:solidFill>
                <a:round/>
                <a:headEnd/>
                <a:tailEnd/>
              </a:ln>
            </p:spPr>
            <p:txBody>
              <a:bodyPr/>
              <a:lstStyle/>
              <a:p>
                <a:endParaRPr lang="en-US"/>
              </a:p>
            </p:txBody>
          </p:sp>
          <p:sp>
            <p:nvSpPr>
              <p:cNvPr id="60820" name="Line 404"/>
              <p:cNvSpPr>
                <a:spLocks noChangeShapeType="1"/>
              </p:cNvSpPr>
              <p:nvPr/>
            </p:nvSpPr>
            <p:spPr bwMode="auto">
              <a:xfrm flipV="1">
                <a:off x="3321" y="3152"/>
                <a:ext cx="1" cy="2"/>
              </a:xfrm>
              <a:prstGeom prst="line">
                <a:avLst/>
              </a:prstGeom>
              <a:noFill/>
              <a:ln w="12700">
                <a:solidFill>
                  <a:srgbClr val="000000"/>
                </a:solidFill>
                <a:round/>
                <a:headEnd/>
                <a:tailEnd/>
              </a:ln>
            </p:spPr>
            <p:txBody>
              <a:bodyPr/>
              <a:lstStyle/>
              <a:p>
                <a:endParaRPr lang="en-US"/>
              </a:p>
            </p:txBody>
          </p:sp>
          <p:sp>
            <p:nvSpPr>
              <p:cNvPr id="60821" name="Line 405"/>
              <p:cNvSpPr>
                <a:spLocks noChangeShapeType="1"/>
              </p:cNvSpPr>
              <p:nvPr/>
            </p:nvSpPr>
            <p:spPr bwMode="auto">
              <a:xfrm flipV="1">
                <a:off x="3321" y="3150"/>
                <a:ext cx="1" cy="2"/>
              </a:xfrm>
              <a:prstGeom prst="line">
                <a:avLst/>
              </a:prstGeom>
              <a:noFill/>
              <a:ln w="12700">
                <a:solidFill>
                  <a:srgbClr val="000000"/>
                </a:solidFill>
                <a:round/>
                <a:headEnd/>
                <a:tailEnd/>
              </a:ln>
            </p:spPr>
            <p:txBody>
              <a:bodyPr/>
              <a:lstStyle/>
              <a:p>
                <a:endParaRPr lang="en-US"/>
              </a:p>
            </p:txBody>
          </p:sp>
          <p:sp>
            <p:nvSpPr>
              <p:cNvPr id="60822" name="Line 406"/>
              <p:cNvSpPr>
                <a:spLocks noChangeShapeType="1"/>
              </p:cNvSpPr>
              <p:nvPr/>
            </p:nvSpPr>
            <p:spPr bwMode="auto">
              <a:xfrm>
                <a:off x="3321" y="3150"/>
                <a:ext cx="2" cy="1"/>
              </a:xfrm>
              <a:prstGeom prst="line">
                <a:avLst/>
              </a:prstGeom>
              <a:noFill/>
              <a:ln w="12700">
                <a:solidFill>
                  <a:srgbClr val="000000"/>
                </a:solidFill>
                <a:round/>
                <a:headEnd/>
                <a:tailEnd/>
              </a:ln>
            </p:spPr>
            <p:txBody>
              <a:bodyPr/>
              <a:lstStyle/>
              <a:p>
                <a:endParaRPr lang="en-US"/>
              </a:p>
            </p:txBody>
          </p:sp>
          <p:sp>
            <p:nvSpPr>
              <p:cNvPr id="60823" name="Line 407"/>
              <p:cNvSpPr>
                <a:spLocks noChangeShapeType="1"/>
              </p:cNvSpPr>
              <p:nvPr/>
            </p:nvSpPr>
            <p:spPr bwMode="auto">
              <a:xfrm flipV="1">
                <a:off x="3323" y="3148"/>
                <a:ext cx="1" cy="2"/>
              </a:xfrm>
              <a:prstGeom prst="line">
                <a:avLst/>
              </a:prstGeom>
              <a:noFill/>
              <a:ln w="12700">
                <a:solidFill>
                  <a:srgbClr val="000000"/>
                </a:solidFill>
                <a:round/>
                <a:headEnd/>
                <a:tailEnd/>
              </a:ln>
            </p:spPr>
            <p:txBody>
              <a:bodyPr/>
              <a:lstStyle/>
              <a:p>
                <a:endParaRPr lang="en-US"/>
              </a:p>
            </p:txBody>
          </p:sp>
          <p:sp>
            <p:nvSpPr>
              <p:cNvPr id="60824" name="Line 408"/>
              <p:cNvSpPr>
                <a:spLocks noChangeShapeType="1"/>
              </p:cNvSpPr>
              <p:nvPr/>
            </p:nvSpPr>
            <p:spPr bwMode="auto">
              <a:xfrm flipV="1">
                <a:off x="3323" y="3146"/>
                <a:ext cx="1" cy="2"/>
              </a:xfrm>
              <a:prstGeom prst="line">
                <a:avLst/>
              </a:prstGeom>
              <a:noFill/>
              <a:ln w="12700">
                <a:solidFill>
                  <a:srgbClr val="000000"/>
                </a:solidFill>
                <a:round/>
                <a:headEnd/>
                <a:tailEnd/>
              </a:ln>
            </p:spPr>
            <p:txBody>
              <a:bodyPr/>
              <a:lstStyle/>
              <a:p>
                <a:endParaRPr lang="en-US"/>
              </a:p>
            </p:txBody>
          </p:sp>
        </p:grpSp>
        <p:grpSp>
          <p:nvGrpSpPr>
            <p:cNvPr id="5" name="Group 610"/>
            <p:cNvGrpSpPr>
              <a:grpSpLocks/>
            </p:cNvGrpSpPr>
            <p:nvPr/>
          </p:nvGrpSpPr>
          <p:grpSpPr bwMode="auto">
            <a:xfrm>
              <a:off x="3323" y="2653"/>
              <a:ext cx="297" cy="494"/>
              <a:chOff x="3323" y="2653"/>
              <a:chExt cx="297" cy="494"/>
            </a:xfrm>
          </p:grpSpPr>
          <p:sp>
            <p:nvSpPr>
              <p:cNvPr id="60826" name="Line 410"/>
              <p:cNvSpPr>
                <a:spLocks noChangeShapeType="1"/>
              </p:cNvSpPr>
              <p:nvPr/>
            </p:nvSpPr>
            <p:spPr bwMode="auto">
              <a:xfrm>
                <a:off x="3323" y="3146"/>
                <a:ext cx="2" cy="1"/>
              </a:xfrm>
              <a:prstGeom prst="line">
                <a:avLst/>
              </a:prstGeom>
              <a:noFill/>
              <a:ln w="12700">
                <a:solidFill>
                  <a:srgbClr val="000000"/>
                </a:solidFill>
                <a:round/>
                <a:headEnd/>
                <a:tailEnd/>
              </a:ln>
            </p:spPr>
            <p:txBody>
              <a:bodyPr/>
              <a:lstStyle/>
              <a:p>
                <a:endParaRPr lang="en-US"/>
              </a:p>
            </p:txBody>
          </p:sp>
          <p:sp>
            <p:nvSpPr>
              <p:cNvPr id="60827" name="Line 411"/>
              <p:cNvSpPr>
                <a:spLocks noChangeShapeType="1"/>
              </p:cNvSpPr>
              <p:nvPr/>
            </p:nvSpPr>
            <p:spPr bwMode="auto">
              <a:xfrm flipV="1">
                <a:off x="3325" y="3144"/>
                <a:ext cx="1" cy="2"/>
              </a:xfrm>
              <a:prstGeom prst="line">
                <a:avLst/>
              </a:prstGeom>
              <a:noFill/>
              <a:ln w="12700">
                <a:solidFill>
                  <a:srgbClr val="000000"/>
                </a:solidFill>
                <a:round/>
                <a:headEnd/>
                <a:tailEnd/>
              </a:ln>
            </p:spPr>
            <p:txBody>
              <a:bodyPr/>
              <a:lstStyle/>
              <a:p>
                <a:endParaRPr lang="en-US"/>
              </a:p>
            </p:txBody>
          </p:sp>
          <p:sp>
            <p:nvSpPr>
              <p:cNvPr id="60828" name="Line 412"/>
              <p:cNvSpPr>
                <a:spLocks noChangeShapeType="1"/>
              </p:cNvSpPr>
              <p:nvPr/>
            </p:nvSpPr>
            <p:spPr bwMode="auto">
              <a:xfrm flipV="1">
                <a:off x="3325" y="3142"/>
                <a:ext cx="2" cy="2"/>
              </a:xfrm>
              <a:prstGeom prst="line">
                <a:avLst/>
              </a:prstGeom>
              <a:noFill/>
              <a:ln w="15875">
                <a:solidFill>
                  <a:srgbClr val="000000"/>
                </a:solidFill>
                <a:round/>
                <a:headEnd/>
                <a:tailEnd/>
              </a:ln>
            </p:spPr>
            <p:txBody>
              <a:bodyPr/>
              <a:lstStyle/>
              <a:p>
                <a:endParaRPr lang="en-US"/>
              </a:p>
            </p:txBody>
          </p:sp>
          <p:sp>
            <p:nvSpPr>
              <p:cNvPr id="60829" name="Line 413"/>
              <p:cNvSpPr>
                <a:spLocks noChangeShapeType="1"/>
              </p:cNvSpPr>
              <p:nvPr/>
            </p:nvSpPr>
            <p:spPr bwMode="auto">
              <a:xfrm flipV="1">
                <a:off x="3327" y="3140"/>
                <a:ext cx="1" cy="2"/>
              </a:xfrm>
              <a:prstGeom prst="line">
                <a:avLst/>
              </a:prstGeom>
              <a:noFill/>
              <a:ln w="12700">
                <a:solidFill>
                  <a:srgbClr val="000000"/>
                </a:solidFill>
                <a:round/>
                <a:headEnd/>
                <a:tailEnd/>
              </a:ln>
            </p:spPr>
            <p:txBody>
              <a:bodyPr/>
              <a:lstStyle/>
              <a:p>
                <a:endParaRPr lang="en-US"/>
              </a:p>
            </p:txBody>
          </p:sp>
          <p:sp>
            <p:nvSpPr>
              <p:cNvPr id="60830" name="Line 414"/>
              <p:cNvSpPr>
                <a:spLocks noChangeShapeType="1"/>
              </p:cNvSpPr>
              <p:nvPr/>
            </p:nvSpPr>
            <p:spPr bwMode="auto">
              <a:xfrm flipV="1">
                <a:off x="3327" y="3138"/>
                <a:ext cx="2" cy="2"/>
              </a:xfrm>
              <a:prstGeom prst="line">
                <a:avLst/>
              </a:prstGeom>
              <a:noFill/>
              <a:ln w="15875">
                <a:solidFill>
                  <a:srgbClr val="000000"/>
                </a:solidFill>
                <a:round/>
                <a:headEnd/>
                <a:tailEnd/>
              </a:ln>
            </p:spPr>
            <p:txBody>
              <a:bodyPr/>
              <a:lstStyle/>
              <a:p>
                <a:endParaRPr lang="en-US"/>
              </a:p>
            </p:txBody>
          </p:sp>
          <p:sp>
            <p:nvSpPr>
              <p:cNvPr id="60831" name="Line 415"/>
              <p:cNvSpPr>
                <a:spLocks noChangeShapeType="1"/>
              </p:cNvSpPr>
              <p:nvPr/>
            </p:nvSpPr>
            <p:spPr bwMode="auto">
              <a:xfrm flipV="1">
                <a:off x="3329" y="3136"/>
                <a:ext cx="2" cy="2"/>
              </a:xfrm>
              <a:prstGeom prst="line">
                <a:avLst/>
              </a:prstGeom>
              <a:noFill/>
              <a:ln w="15875">
                <a:solidFill>
                  <a:srgbClr val="000000"/>
                </a:solidFill>
                <a:round/>
                <a:headEnd/>
                <a:tailEnd/>
              </a:ln>
            </p:spPr>
            <p:txBody>
              <a:bodyPr/>
              <a:lstStyle/>
              <a:p>
                <a:endParaRPr lang="en-US"/>
              </a:p>
            </p:txBody>
          </p:sp>
          <p:sp>
            <p:nvSpPr>
              <p:cNvPr id="60832" name="Line 416"/>
              <p:cNvSpPr>
                <a:spLocks noChangeShapeType="1"/>
              </p:cNvSpPr>
              <p:nvPr/>
            </p:nvSpPr>
            <p:spPr bwMode="auto">
              <a:xfrm>
                <a:off x="3340" y="3113"/>
                <a:ext cx="1" cy="1"/>
              </a:xfrm>
              <a:prstGeom prst="line">
                <a:avLst/>
              </a:prstGeom>
              <a:noFill/>
              <a:ln w="12700">
                <a:solidFill>
                  <a:srgbClr val="000000"/>
                </a:solidFill>
                <a:round/>
                <a:headEnd/>
                <a:tailEnd/>
              </a:ln>
            </p:spPr>
            <p:txBody>
              <a:bodyPr/>
              <a:lstStyle/>
              <a:p>
                <a:endParaRPr lang="en-US"/>
              </a:p>
            </p:txBody>
          </p:sp>
          <p:sp>
            <p:nvSpPr>
              <p:cNvPr id="60833" name="Line 417"/>
              <p:cNvSpPr>
                <a:spLocks noChangeShapeType="1"/>
              </p:cNvSpPr>
              <p:nvPr/>
            </p:nvSpPr>
            <p:spPr bwMode="auto">
              <a:xfrm flipV="1">
                <a:off x="3340" y="3111"/>
                <a:ext cx="1" cy="2"/>
              </a:xfrm>
              <a:prstGeom prst="line">
                <a:avLst/>
              </a:prstGeom>
              <a:noFill/>
              <a:ln w="12700">
                <a:solidFill>
                  <a:srgbClr val="000000"/>
                </a:solidFill>
                <a:round/>
                <a:headEnd/>
                <a:tailEnd/>
              </a:ln>
            </p:spPr>
            <p:txBody>
              <a:bodyPr/>
              <a:lstStyle/>
              <a:p>
                <a:endParaRPr lang="en-US"/>
              </a:p>
            </p:txBody>
          </p:sp>
          <p:sp>
            <p:nvSpPr>
              <p:cNvPr id="60834" name="Line 418"/>
              <p:cNvSpPr>
                <a:spLocks noChangeShapeType="1"/>
              </p:cNvSpPr>
              <p:nvPr/>
            </p:nvSpPr>
            <p:spPr bwMode="auto">
              <a:xfrm flipV="1">
                <a:off x="3340" y="3109"/>
                <a:ext cx="2" cy="2"/>
              </a:xfrm>
              <a:prstGeom prst="line">
                <a:avLst/>
              </a:prstGeom>
              <a:noFill/>
              <a:ln w="15875">
                <a:solidFill>
                  <a:srgbClr val="000000"/>
                </a:solidFill>
                <a:round/>
                <a:headEnd/>
                <a:tailEnd/>
              </a:ln>
            </p:spPr>
            <p:txBody>
              <a:bodyPr/>
              <a:lstStyle/>
              <a:p>
                <a:endParaRPr lang="en-US"/>
              </a:p>
            </p:txBody>
          </p:sp>
          <p:sp>
            <p:nvSpPr>
              <p:cNvPr id="60835" name="Line 419"/>
              <p:cNvSpPr>
                <a:spLocks noChangeShapeType="1"/>
              </p:cNvSpPr>
              <p:nvPr/>
            </p:nvSpPr>
            <p:spPr bwMode="auto">
              <a:xfrm flipV="1">
                <a:off x="3342" y="3107"/>
                <a:ext cx="1" cy="2"/>
              </a:xfrm>
              <a:prstGeom prst="line">
                <a:avLst/>
              </a:prstGeom>
              <a:noFill/>
              <a:ln w="12700">
                <a:solidFill>
                  <a:srgbClr val="000000"/>
                </a:solidFill>
                <a:round/>
                <a:headEnd/>
                <a:tailEnd/>
              </a:ln>
            </p:spPr>
            <p:txBody>
              <a:bodyPr/>
              <a:lstStyle/>
              <a:p>
                <a:endParaRPr lang="en-US"/>
              </a:p>
            </p:txBody>
          </p:sp>
          <p:sp>
            <p:nvSpPr>
              <p:cNvPr id="60836" name="Line 420"/>
              <p:cNvSpPr>
                <a:spLocks noChangeShapeType="1"/>
              </p:cNvSpPr>
              <p:nvPr/>
            </p:nvSpPr>
            <p:spPr bwMode="auto">
              <a:xfrm flipV="1">
                <a:off x="3342" y="3106"/>
                <a:ext cx="2" cy="1"/>
              </a:xfrm>
              <a:prstGeom prst="line">
                <a:avLst/>
              </a:prstGeom>
              <a:noFill/>
              <a:ln w="15875">
                <a:solidFill>
                  <a:srgbClr val="000000"/>
                </a:solidFill>
                <a:round/>
                <a:headEnd/>
                <a:tailEnd/>
              </a:ln>
            </p:spPr>
            <p:txBody>
              <a:bodyPr/>
              <a:lstStyle/>
              <a:p>
                <a:endParaRPr lang="en-US"/>
              </a:p>
            </p:txBody>
          </p:sp>
          <p:sp>
            <p:nvSpPr>
              <p:cNvPr id="60837" name="Line 421"/>
              <p:cNvSpPr>
                <a:spLocks noChangeShapeType="1"/>
              </p:cNvSpPr>
              <p:nvPr/>
            </p:nvSpPr>
            <p:spPr bwMode="auto">
              <a:xfrm flipV="1">
                <a:off x="3344" y="3104"/>
                <a:ext cx="1" cy="2"/>
              </a:xfrm>
              <a:prstGeom prst="line">
                <a:avLst/>
              </a:prstGeom>
              <a:noFill/>
              <a:ln w="12700">
                <a:solidFill>
                  <a:srgbClr val="000000"/>
                </a:solidFill>
                <a:round/>
                <a:headEnd/>
                <a:tailEnd/>
              </a:ln>
            </p:spPr>
            <p:txBody>
              <a:bodyPr/>
              <a:lstStyle/>
              <a:p>
                <a:endParaRPr lang="en-US"/>
              </a:p>
            </p:txBody>
          </p:sp>
          <p:sp>
            <p:nvSpPr>
              <p:cNvPr id="60838" name="Line 422"/>
              <p:cNvSpPr>
                <a:spLocks noChangeShapeType="1"/>
              </p:cNvSpPr>
              <p:nvPr/>
            </p:nvSpPr>
            <p:spPr bwMode="auto">
              <a:xfrm flipV="1">
                <a:off x="3344" y="3102"/>
                <a:ext cx="2" cy="2"/>
              </a:xfrm>
              <a:prstGeom prst="line">
                <a:avLst/>
              </a:prstGeom>
              <a:noFill/>
              <a:ln w="15875">
                <a:solidFill>
                  <a:srgbClr val="000000"/>
                </a:solidFill>
                <a:round/>
                <a:headEnd/>
                <a:tailEnd/>
              </a:ln>
            </p:spPr>
            <p:txBody>
              <a:bodyPr/>
              <a:lstStyle/>
              <a:p>
                <a:endParaRPr lang="en-US"/>
              </a:p>
            </p:txBody>
          </p:sp>
          <p:sp>
            <p:nvSpPr>
              <p:cNvPr id="60839" name="Line 423"/>
              <p:cNvSpPr>
                <a:spLocks noChangeShapeType="1"/>
              </p:cNvSpPr>
              <p:nvPr/>
            </p:nvSpPr>
            <p:spPr bwMode="auto">
              <a:xfrm flipV="1">
                <a:off x="3346" y="3100"/>
                <a:ext cx="1" cy="2"/>
              </a:xfrm>
              <a:prstGeom prst="line">
                <a:avLst/>
              </a:prstGeom>
              <a:noFill/>
              <a:ln w="12700">
                <a:solidFill>
                  <a:srgbClr val="000000"/>
                </a:solidFill>
                <a:round/>
                <a:headEnd/>
                <a:tailEnd/>
              </a:ln>
            </p:spPr>
            <p:txBody>
              <a:bodyPr/>
              <a:lstStyle/>
              <a:p>
                <a:endParaRPr lang="en-US"/>
              </a:p>
            </p:txBody>
          </p:sp>
          <p:sp>
            <p:nvSpPr>
              <p:cNvPr id="60840" name="Line 424"/>
              <p:cNvSpPr>
                <a:spLocks noChangeShapeType="1"/>
              </p:cNvSpPr>
              <p:nvPr/>
            </p:nvSpPr>
            <p:spPr bwMode="auto">
              <a:xfrm flipV="1">
                <a:off x="3346" y="3098"/>
                <a:ext cx="2" cy="2"/>
              </a:xfrm>
              <a:prstGeom prst="line">
                <a:avLst/>
              </a:prstGeom>
              <a:noFill/>
              <a:ln w="15875">
                <a:solidFill>
                  <a:srgbClr val="000000"/>
                </a:solidFill>
                <a:round/>
                <a:headEnd/>
                <a:tailEnd/>
              </a:ln>
            </p:spPr>
            <p:txBody>
              <a:bodyPr/>
              <a:lstStyle/>
              <a:p>
                <a:endParaRPr lang="en-US"/>
              </a:p>
            </p:txBody>
          </p:sp>
          <p:sp>
            <p:nvSpPr>
              <p:cNvPr id="60841" name="Line 425"/>
              <p:cNvSpPr>
                <a:spLocks noChangeShapeType="1"/>
              </p:cNvSpPr>
              <p:nvPr/>
            </p:nvSpPr>
            <p:spPr bwMode="auto">
              <a:xfrm flipV="1">
                <a:off x="3348" y="3096"/>
                <a:ext cx="1" cy="2"/>
              </a:xfrm>
              <a:prstGeom prst="line">
                <a:avLst/>
              </a:prstGeom>
              <a:noFill/>
              <a:ln w="12700">
                <a:solidFill>
                  <a:srgbClr val="000000"/>
                </a:solidFill>
                <a:round/>
                <a:headEnd/>
                <a:tailEnd/>
              </a:ln>
            </p:spPr>
            <p:txBody>
              <a:bodyPr/>
              <a:lstStyle/>
              <a:p>
                <a:endParaRPr lang="en-US"/>
              </a:p>
            </p:txBody>
          </p:sp>
          <p:sp>
            <p:nvSpPr>
              <p:cNvPr id="60842" name="Line 426"/>
              <p:cNvSpPr>
                <a:spLocks noChangeShapeType="1"/>
              </p:cNvSpPr>
              <p:nvPr/>
            </p:nvSpPr>
            <p:spPr bwMode="auto">
              <a:xfrm flipV="1">
                <a:off x="3348" y="3094"/>
                <a:ext cx="1" cy="2"/>
              </a:xfrm>
              <a:prstGeom prst="line">
                <a:avLst/>
              </a:prstGeom>
              <a:noFill/>
              <a:ln w="12700">
                <a:solidFill>
                  <a:srgbClr val="000000"/>
                </a:solidFill>
                <a:round/>
                <a:headEnd/>
                <a:tailEnd/>
              </a:ln>
            </p:spPr>
            <p:txBody>
              <a:bodyPr/>
              <a:lstStyle/>
              <a:p>
                <a:endParaRPr lang="en-US"/>
              </a:p>
            </p:txBody>
          </p:sp>
          <p:sp>
            <p:nvSpPr>
              <p:cNvPr id="60843" name="Line 427"/>
              <p:cNvSpPr>
                <a:spLocks noChangeShapeType="1"/>
              </p:cNvSpPr>
              <p:nvPr/>
            </p:nvSpPr>
            <p:spPr bwMode="auto">
              <a:xfrm>
                <a:off x="3348" y="3094"/>
                <a:ext cx="2" cy="1"/>
              </a:xfrm>
              <a:prstGeom prst="line">
                <a:avLst/>
              </a:prstGeom>
              <a:noFill/>
              <a:ln w="12700">
                <a:solidFill>
                  <a:srgbClr val="000000"/>
                </a:solidFill>
                <a:round/>
                <a:headEnd/>
                <a:tailEnd/>
              </a:ln>
            </p:spPr>
            <p:txBody>
              <a:bodyPr/>
              <a:lstStyle/>
              <a:p>
                <a:endParaRPr lang="en-US"/>
              </a:p>
            </p:txBody>
          </p:sp>
          <p:sp>
            <p:nvSpPr>
              <p:cNvPr id="60844" name="Line 428"/>
              <p:cNvSpPr>
                <a:spLocks noChangeShapeType="1"/>
              </p:cNvSpPr>
              <p:nvPr/>
            </p:nvSpPr>
            <p:spPr bwMode="auto">
              <a:xfrm flipV="1">
                <a:off x="3350" y="3092"/>
                <a:ext cx="1" cy="2"/>
              </a:xfrm>
              <a:prstGeom prst="line">
                <a:avLst/>
              </a:prstGeom>
              <a:noFill/>
              <a:ln w="12700">
                <a:solidFill>
                  <a:srgbClr val="000000"/>
                </a:solidFill>
                <a:round/>
                <a:headEnd/>
                <a:tailEnd/>
              </a:ln>
            </p:spPr>
            <p:txBody>
              <a:bodyPr/>
              <a:lstStyle/>
              <a:p>
                <a:endParaRPr lang="en-US"/>
              </a:p>
            </p:txBody>
          </p:sp>
          <p:sp>
            <p:nvSpPr>
              <p:cNvPr id="60845" name="Line 429"/>
              <p:cNvSpPr>
                <a:spLocks noChangeShapeType="1"/>
              </p:cNvSpPr>
              <p:nvPr/>
            </p:nvSpPr>
            <p:spPr bwMode="auto">
              <a:xfrm flipV="1">
                <a:off x="3350" y="3090"/>
                <a:ext cx="2" cy="2"/>
              </a:xfrm>
              <a:prstGeom prst="line">
                <a:avLst/>
              </a:prstGeom>
              <a:noFill/>
              <a:ln w="15875">
                <a:solidFill>
                  <a:srgbClr val="000000"/>
                </a:solidFill>
                <a:round/>
                <a:headEnd/>
                <a:tailEnd/>
              </a:ln>
            </p:spPr>
            <p:txBody>
              <a:bodyPr/>
              <a:lstStyle/>
              <a:p>
                <a:endParaRPr lang="en-US"/>
              </a:p>
            </p:txBody>
          </p:sp>
          <p:sp>
            <p:nvSpPr>
              <p:cNvPr id="60846" name="Line 430"/>
              <p:cNvSpPr>
                <a:spLocks noChangeShapeType="1"/>
              </p:cNvSpPr>
              <p:nvPr/>
            </p:nvSpPr>
            <p:spPr bwMode="auto">
              <a:xfrm flipV="1">
                <a:off x="3352" y="3088"/>
                <a:ext cx="1" cy="2"/>
              </a:xfrm>
              <a:prstGeom prst="line">
                <a:avLst/>
              </a:prstGeom>
              <a:noFill/>
              <a:ln w="12700">
                <a:solidFill>
                  <a:srgbClr val="000000"/>
                </a:solidFill>
                <a:round/>
                <a:headEnd/>
                <a:tailEnd/>
              </a:ln>
            </p:spPr>
            <p:txBody>
              <a:bodyPr/>
              <a:lstStyle/>
              <a:p>
                <a:endParaRPr lang="en-US"/>
              </a:p>
            </p:txBody>
          </p:sp>
          <p:sp>
            <p:nvSpPr>
              <p:cNvPr id="60847" name="Line 431"/>
              <p:cNvSpPr>
                <a:spLocks noChangeShapeType="1"/>
              </p:cNvSpPr>
              <p:nvPr/>
            </p:nvSpPr>
            <p:spPr bwMode="auto">
              <a:xfrm flipV="1">
                <a:off x="3352" y="3086"/>
                <a:ext cx="2" cy="2"/>
              </a:xfrm>
              <a:prstGeom prst="line">
                <a:avLst/>
              </a:prstGeom>
              <a:noFill/>
              <a:ln w="15875">
                <a:solidFill>
                  <a:srgbClr val="000000"/>
                </a:solidFill>
                <a:round/>
                <a:headEnd/>
                <a:tailEnd/>
              </a:ln>
            </p:spPr>
            <p:txBody>
              <a:bodyPr/>
              <a:lstStyle/>
              <a:p>
                <a:endParaRPr lang="en-US"/>
              </a:p>
            </p:txBody>
          </p:sp>
          <p:sp>
            <p:nvSpPr>
              <p:cNvPr id="60848" name="Line 432"/>
              <p:cNvSpPr>
                <a:spLocks noChangeShapeType="1"/>
              </p:cNvSpPr>
              <p:nvPr/>
            </p:nvSpPr>
            <p:spPr bwMode="auto">
              <a:xfrm flipV="1">
                <a:off x="3354" y="3084"/>
                <a:ext cx="1" cy="2"/>
              </a:xfrm>
              <a:prstGeom prst="line">
                <a:avLst/>
              </a:prstGeom>
              <a:noFill/>
              <a:ln w="12700">
                <a:solidFill>
                  <a:srgbClr val="000000"/>
                </a:solidFill>
                <a:round/>
                <a:headEnd/>
                <a:tailEnd/>
              </a:ln>
            </p:spPr>
            <p:txBody>
              <a:bodyPr/>
              <a:lstStyle/>
              <a:p>
                <a:endParaRPr lang="en-US"/>
              </a:p>
            </p:txBody>
          </p:sp>
          <p:sp>
            <p:nvSpPr>
              <p:cNvPr id="60849" name="Line 433"/>
              <p:cNvSpPr>
                <a:spLocks noChangeShapeType="1"/>
              </p:cNvSpPr>
              <p:nvPr/>
            </p:nvSpPr>
            <p:spPr bwMode="auto">
              <a:xfrm>
                <a:off x="3354" y="3084"/>
                <a:ext cx="1" cy="1"/>
              </a:xfrm>
              <a:prstGeom prst="line">
                <a:avLst/>
              </a:prstGeom>
              <a:noFill/>
              <a:ln w="12700">
                <a:solidFill>
                  <a:srgbClr val="000000"/>
                </a:solidFill>
                <a:round/>
                <a:headEnd/>
                <a:tailEnd/>
              </a:ln>
            </p:spPr>
            <p:txBody>
              <a:bodyPr/>
              <a:lstStyle/>
              <a:p>
                <a:endParaRPr lang="en-US"/>
              </a:p>
            </p:txBody>
          </p:sp>
          <p:sp>
            <p:nvSpPr>
              <p:cNvPr id="60850" name="Line 434"/>
              <p:cNvSpPr>
                <a:spLocks noChangeShapeType="1"/>
              </p:cNvSpPr>
              <p:nvPr/>
            </p:nvSpPr>
            <p:spPr bwMode="auto">
              <a:xfrm flipV="1">
                <a:off x="3355" y="3083"/>
                <a:ext cx="1" cy="1"/>
              </a:xfrm>
              <a:prstGeom prst="line">
                <a:avLst/>
              </a:prstGeom>
              <a:noFill/>
              <a:ln w="12700">
                <a:solidFill>
                  <a:srgbClr val="000000"/>
                </a:solidFill>
                <a:round/>
                <a:headEnd/>
                <a:tailEnd/>
              </a:ln>
            </p:spPr>
            <p:txBody>
              <a:bodyPr/>
              <a:lstStyle/>
              <a:p>
                <a:endParaRPr lang="en-US"/>
              </a:p>
            </p:txBody>
          </p:sp>
          <p:sp>
            <p:nvSpPr>
              <p:cNvPr id="60851" name="Line 435"/>
              <p:cNvSpPr>
                <a:spLocks noChangeShapeType="1"/>
              </p:cNvSpPr>
              <p:nvPr/>
            </p:nvSpPr>
            <p:spPr bwMode="auto">
              <a:xfrm flipV="1">
                <a:off x="3355" y="3081"/>
                <a:ext cx="1" cy="2"/>
              </a:xfrm>
              <a:prstGeom prst="line">
                <a:avLst/>
              </a:prstGeom>
              <a:noFill/>
              <a:ln w="12700">
                <a:solidFill>
                  <a:srgbClr val="000000"/>
                </a:solidFill>
                <a:round/>
                <a:headEnd/>
                <a:tailEnd/>
              </a:ln>
            </p:spPr>
            <p:txBody>
              <a:bodyPr/>
              <a:lstStyle/>
              <a:p>
                <a:endParaRPr lang="en-US"/>
              </a:p>
            </p:txBody>
          </p:sp>
          <p:sp>
            <p:nvSpPr>
              <p:cNvPr id="60852" name="Line 436"/>
              <p:cNvSpPr>
                <a:spLocks noChangeShapeType="1"/>
              </p:cNvSpPr>
              <p:nvPr/>
            </p:nvSpPr>
            <p:spPr bwMode="auto">
              <a:xfrm>
                <a:off x="3355" y="3081"/>
                <a:ext cx="2" cy="1"/>
              </a:xfrm>
              <a:prstGeom prst="line">
                <a:avLst/>
              </a:prstGeom>
              <a:noFill/>
              <a:ln w="12700">
                <a:solidFill>
                  <a:srgbClr val="000000"/>
                </a:solidFill>
                <a:round/>
                <a:headEnd/>
                <a:tailEnd/>
              </a:ln>
            </p:spPr>
            <p:txBody>
              <a:bodyPr/>
              <a:lstStyle/>
              <a:p>
                <a:endParaRPr lang="en-US"/>
              </a:p>
            </p:txBody>
          </p:sp>
          <p:sp>
            <p:nvSpPr>
              <p:cNvPr id="60853" name="Line 437"/>
              <p:cNvSpPr>
                <a:spLocks noChangeShapeType="1"/>
              </p:cNvSpPr>
              <p:nvPr/>
            </p:nvSpPr>
            <p:spPr bwMode="auto">
              <a:xfrm flipV="1">
                <a:off x="3357" y="3079"/>
                <a:ext cx="1" cy="2"/>
              </a:xfrm>
              <a:prstGeom prst="line">
                <a:avLst/>
              </a:prstGeom>
              <a:noFill/>
              <a:ln w="12700">
                <a:solidFill>
                  <a:srgbClr val="000000"/>
                </a:solidFill>
                <a:round/>
                <a:headEnd/>
                <a:tailEnd/>
              </a:ln>
            </p:spPr>
            <p:txBody>
              <a:bodyPr/>
              <a:lstStyle/>
              <a:p>
                <a:endParaRPr lang="en-US"/>
              </a:p>
            </p:txBody>
          </p:sp>
          <p:sp>
            <p:nvSpPr>
              <p:cNvPr id="60854" name="Line 438"/>
              <p:cNvSpPr>
                <a:spLocks noChangeShapeType="1"/>
              </p:cNvSpPr>
              <p:nvPr/>
            </p:nvSpPr>
            <p:spPr bwMode="auto">
              <a:xfrm flipV="1">
                <a:off x="3357" y="3077"/>
                <a:ext cx="1" cy="2"/>
              </a:xfrm>
              <a:prstGeom prst="line">
                <a:avLst/>
              </a:prstGeom>
              <a:noFill/>
              <a:ln w="12700">
                <a:solidFill>
                  <a:srgbClr val="000000"/>
                </a:solidFill>
                <a:round/>
                <a:headEnd/>
                <a:tailEnd/>
              </a:ln>
            </p:spPr>
            <p:txBody>
              <a:bodyPr/>
              <a:lstStyle/>
              <a:p>
                <a:endParaRPr lang="en-US"/>
              </a:p>
            </p:txBody>
          </p:sp>
          <p:sp>
            <p:nvSpPr>
              <p:cNvPr id="60855" name="Line 439"/>
              <p:cNvSpPr>
                <a:spLocks noChangeShapeType="1"/>
              </p:cNvSpPr>
              <p:nvPr/>
            </p:nvSpPr>
            <p:spPr bwMode="auto">
              <a:xfrm>
                <a:off x="3357" y="3077"/>
                <a:ext cx="2" cy="1"/>
              </a:xfrm>
              <a:prstGeom prst="line">
                <a:avLst/>
              </a:prstGeom>
              <a:noFill/>
              <a:ln w="12700">
                <a:solidFill>
                  <a:srgbClr val="000000"/>
                </a:solidFill>
                <a:round/>
                <a:headEnd/>
                <a:tailEnd/>
              </a:ln>
            </p:spPr>
            <p:txBody>
              <a:bodyPr/>
              <a:lstStyle/>
              <a:p>
                <a:endParaRPr lang="en-US"/>
              </a:p>
            </p:txBody>
          </p:sp>
          <p:sp>
            <p:nvSpPr>
              <p:cNvPr id="60856" name="Line 440"/>
              <p:cNvSpPr>
                <a:spLocks noChangeShapeType="1"/>
              </p:cNvSpPr>
              <p:nvPr/>
            </p:nvSpPr>
            <p:spPr bwMode="auto">
              <a:xfrm flipV="1">
                <a:off x="3359" y="3075"/>
                <a:ext cx="1" cy="2"/>
              </a:xfrm>
              <a:prstGeom prst="line">
                <a:avLst/>
              </a:prstGeom>
              <a:noFill/>
              <a:ln w="12700">
                <a:solidFill>
                  <a:srgbClr val="000000"/>
                </a:solidFill>
                <a:round/>
                <a:headEnd/>
                <a:tailEnd/>
              </a:ln>
            </p:spPr>
            <p:txBody>
              <a:bodyPr/>
              <a:lstStyle/>
              <a:p>
                <a:endParaRPr lang="en-US"/>
              </a:p>
            </p:txBody>
          </p:sp>
          <p:sp>
            <p:nvSpPr>
              <p:cNvPr id="60857" name="Line 441"/>
              <p:cNvSpPr>
                <a:spLocks noChangeShapeType="1"/>
              </p:cNvSpPr>
              <p:nvPr/>
            </p:nvSpPr>
            <p:spPr bwMode="auto">
              <a:xfrm flipV="1">
                <a:off x="3359" y="3073"/>
                <a:ext cx="1" cy="2"/>
              </a:xfrm>
              <a:prstGeom prst="line">
                <a:avLst/>
              </a:prstGeom>
              <a:noFill/>
              <a:ln w="12700">
                <a:solidFill>
                  <a:srgbClr val="000000"/>
                </a:solidFill>
                <a:round/>
                <a:headEnd/>
                <a:tailEnd/>
              </a:ln>
            </p:spPr>
            <p:txBody>
              <a:bodyPr/>
              <a:lstStyle/>
              <a:p>
                <a:endParaRPr lang="en-US"/>
              </a:p>
            </p:txBody>
          </p:sp>
          <p:sp>
            <p:nvSpPr>
              <p:cNvPr id="60858" name="Line 442"/>
              <p:cNvSpPr>
                <a:spLocks noChangeShapeType="1"/>
              </p:cNvSpPr>
              <p:nvPr/>
            </p:nvSpPr>
            <p:spPr bwMode="auto">
              <a:xfrm flipV="1">
                <a:off x="3359" y="3071"/>
                <a:ext cx="1" cy="2"/>
              </a:xfrm>
              <a:prstGeom prst="line">
                <a:avLst/>
              </a:prstGeom>
              <a:noFill/>
              <a:ln w="12700">
                <a:solidFill>
                  <a:srgbClr val="000000"/>
                </a:solidFill>
                <a:round/>
                <a:headEnd/>
                <a:tailEnd/>
              </a:ln>
            </p:spPr>
            <p:txBody>
              <a:bodyPr/>
              <a:lstStyle/>
              <a:p>
                <a:endParaRPr lang="en-US"/>
              </a:p>
            </p:txBody>
          </p:sp>
          <p:sp>
            <p:nvSpPr>
              <p:cNvPr id="60859" name="Line 443"/>
              <p:cNvSpPr>
                <a:spLocks noChangeShapeType="1"/>
              </p:cNvSpPr>
              <p:nvPr/>
            </p:nvSpPr>
            <p:spPr bwMode="auto">
              <a:xfrm flipV="1">
                <a:off x="3359" y="3069"/>
                <a:ext cx="2" cy="2"/>
              </a:xfrm>
              <a:prstGeom prst="line">
                <a:avLst/>
              </a:prstGeom>
              <a:noFill/>
              <a:ln w="15875">
                <a:solidFill>
                  <a:srgbClr val="000000"/>
                </a:solidFill>
                <a:round/>
                <a:headEnd/>
                <a:tailEnd/>
              </a:ln>
            </p:spPr>
            <p:txBody>
              <a:bodyPr/>
              <a:lstStyle/>
              <a:p>
                <a:endParaRPr lang="en-US"/>
              </a:p>
            </p:txBody>
          </p:sp>
          <p:sp>
            <p:nvSpPr>
              <p:cNvPr id="60860" name="Line 444"/>
              <p:cNvSpPr>
                <a:spLocks noChangeShapeType="1"/>
              </p:cNvSpPr>
              <p:nvPr/>
            </p:nvSpPr>
            <p:spPr bwMode="auto">
              <a:xfrm flipV="1">
                <a:off x="3361" y="3067"/>
                <a:ext cx="1" cy="2"/>
              </a:xfrm>
              <a:prstGeom prst="line">
                <a:avLst/>
              </a:prstGeom>
              <a:noFill/>
              <a:ln w="12700">
                <a:solidFill>
                  <a:srgbClr val="000000"/>
                </a:solidFill>
                <a:round/>
                <a:headEnd/>
                <a:tailEnd/>
              </a:ln>
            </p:spPr>
            <p:txBody>
              <a:bodyPr/>
              <a:lstStyle/>
              <a:p>
                <a:endParaRPr lang="en-US"/>
              </a:p>
            </p:txBody>
          </p:sp>
          <p:sp>
            <p:nvSpPr>
              <p:cNvPr id="60861" name="Line 445"/>
              <p:cNvSpPr>
                <a:spLocks noChangeShapeType="1"/>
              </p:cNvSpPr>
              <p:nvPr/>
            </p:nvSpPr>
            <p:spPr bwMode="auto">
              <a:xfrm>
                <a:off x="3361" y="3067"/>
                <a:ext cx="1" cy="1"/>
              </a:xfrm>
              <a:prstGeom prst="line">
                <a:avLst/>
              </a:prstGeom>
              <a:noFill/>
              <a:ln w="12700">
                <a:solidFill>
                  <a:srgbClr val="000000"/>
                </a:solidFill>
                <a:round/>
                <a:headEnd/>
                <a:tailEnd/>
              </a:ln>
            </p:spPr>
            <p:txBody>
              <a:bodyPr/>
              <a:lstStyle/>
              <a:p>
                <a:endParaRPr lang="en-US"/>
              </a:p>
            </p:txBody>
          </p:sp>
          <p:sp>
            <p:nvSpPr>
              <p:cNvPr id="60862" name="Line 446"/>
              <p:cNvSpPr>
                <a:spLocks noChangeShapeType="1"/>
              </p:cNvSpPr>
              <p:nvPr/>
            </p:nvSpPr>
            <p:spPr bwMode="auto">
              <a:xfrm flipV="1">
                <a:off x="3373" y="3040"/>
                <a:ext cx="1" cy="2"/>
              </a:xfrm>
              <a:prstGeom prst="line">
                <a:avLst/>
              </a:prstGeom>
              <a:noFill/>
              <a:ln w="12700">
                <a:solidFill>
                  <a:srgbClr val="000000"/>
                </a:solidFill>
                <a:round/>
                <a:headEnd/>
                <a:tailEnd/>
              </a:ln>
            </p:spPr>
            <p:txBody>
              <a:bodyPr/>
              <a:lstStyle/>
              <a:p>
                <a:endParaRPr lang="en-US"/>
              </a:p>
            </p:txBody>
          </p:sp>
          <p:sp>
            <p:nvSpPr>
              <p:cNvPr id="60863" name="Line 447"/>
              <p:cNvSpPr>
                <a:spLocks noChangeShapeType="1"/>
              </p:cNvSpPr>
              <p:nvPr/>
            </p:nvSpPr>
            <p:spPr bwMode="auto">
              <a:xfrm flipV="1">
                <a:off x="3373" y="3038"/>
                <a:ext cx="1" cy="2"/>
              </a:xfrm>
              <a:prstGeom prst="line">
                <a:avLst/>
              </a:prstGeom>
              <a:noFill/>
              <a:ln w="12700">
                <a:solidFill>
                  <a:srgbClr val="000000"/>
                </a:solidFill>
                <a:round/>
                <a:headEnd/>
                <a:tailEnd/>
              </a:ln>
            </p:spPr>
            <p:txBody>
              <a:bodyPr/>
              <a:lstStyle/>
              <a:p>
                <a:endParaRPr lang="en-US"/>
              </a:p>
            </p:txBody>
          </p:sp>
          <p:sp>
            <p:nvSpPr>
              <p:cNvPr id="60864" name="Line 448"/>
              <p:cNvSpPr>
                <a:spLocks noChangeShapeType="1"/>
              </p:cNvSpPr>
              <p:nvPr/>
            </p:nvSpPr>
            <p:spPr bwMode="auto">
              <a:xfrm flipV="1">
                <a:off x="3373" y="3036"/>
                <a:ext cx="2" cy="2"/>
              </a:xfrm>
              <a:prstGeom prst="line">
                <a:avLst/>
              </a:prstGeom>
              <a:noFill/>
              <a:ln w="15875">
                <a:solidFill>
                  <a:srgbClr val="000000"/>
                </a:solidFill>
                <a:round/>
                <a:headEnd/>
                <a:tailEnd/>
              </a:ln>
            </p:spPr>
            <p:txBody>
              <a:bodyPr/>
              <a:lstStyle/>
              <a:p>
                <a:endParaRPr lang="en-US"/>
              </a:p>
            </p:txBody>
          </p:sp>
          <p:sp>
            <p:nvSpPr>
              <p:cNvPr id="60865" name="Line 449"/>
              <p:cNvSpPr>
                <a:spLocks noChangeShapeType="1"/>
              </p:cNvSpPr>
              <p:nvPr/>
            </p:nvSpPr>
            <p:spPr bwMode="auto">
              <a:xfrm flipV="1">
                <a:off x="3375" y="3035"/>
                <a:ext cx="2" cy="1"/>
              </a:xfrm>
              <a:prstGeom prst="line">
                <a:avLst/>
              </a:prstGeom>
              <a:noFill/>
              <a:ln w="15875">
                <a:solidFill>
                  <a:srgbClr val="000000"/>
                </a:solidFill>
                <a:round/>
                <a:headEnd/>
                <a:tailEnd/>
              </a:ln>
            </p:spPr>
            <p:txBody>
              <a:bodyPr/>
              <a:lstStyle/>
              <a:p>
                <a:endParaRPr lang="en-US"/>
              </a:p>
            </p:txBody>
          </p:sp>
          <p:sp>
            <p:nvSpPr>
              <p:cNvPr id="60866" name="Line 450"/>
              <p:cNvSpPr>
                <a:spLocks noChangeShapeType="1"/>
              </p:cNvSpPr>
              <p:nvPr/>
            </p:nvSpPr>
            <p:spPr bwMode="auto">
              <a:xfrm flipV="1">
                <a:off x="3377" y="3033"/>
                <a:ext cx="1" cy="2"/>
              </a:xfrm>
              <a:prstGeom prst="line">
                <a:avLst/>
              </a:prstGeom>
              <a:noFill/>
              <a:ln w="12700">
                <a:solidFill>
                  <a:srgbClr val="000000"/>
                </a:solidFill>
                <a:round/>
                <a:headEnd/>
                <a:tailEnd/>
              </a:ln>
            </p:spPr>
            <p:txBody>
              <a:bodyPr/>
              <a:lstStyle/>
              <a:p>
                <a:endParaRPr lang="en-US"/>
              </a:p>
            </p:txBody>
          </p:sp>
          <p:sp>
            <p:nvSpPr>
              <p:cNvPr id="60867" name="Line 451"/>
              <p:cNvSpPr>
                <a:spLocks noChangeShapeType="1"/>
              </p:cNvSpPr>
              <p:nvPr/>
            </p:nvSpPr>
            <p:spPr bwMode="auto">
              <a:xfrm flipV="1">
                <a:off x="3377" y="3031"/>
                <a:ext cx="1" cy="2"/>
              </a:xfrm>
              <a:prstGeom prst="line">
                <a:avLst/>
              </a:prstGeom>
              <a:noFill/>
              <a:ln w="12700">
                <a:solidFill>
                  <a:srgbClr val="000000"/>
                </a:solidFill>
                <a:round/>
                <a:headEnd/>
                <a:tailEnd/>
              </a:ln>
            </p:spPr>
            <p:txBody>
              <a:bodyPr/>
              <a:lstStyle/>
              <a:p>
                <a:endParaRPr lang="en-US"/>
              </a:p>
            </p:txBody>
          </p:sp>
          <p:sp>
            <p:nvSpPr>
              <p:cNvPr id="60868" name="Line 452"/>
              <p:cNvSpPr>
                <a:spLocks noChangeShapeType="1"/>
              </p:cNvSpPr>
              <p:nvPr/>
            </p:nvSpPr>
            <p:spPr bwMode="auto">
              <a:xfrm>
                <a:off x="3377" y="3031"/>
                <a:ext cx="1" cy="1"/>
              </a:xfrm>
              <a:prstGeom prst="line">
                <a:avLst/>
              </a:prstGeom>
              <a:noFill/>
              <a:ln w="12700">
                <a:solidFill>
                  <a:srgbClr val="000000"/>
                </a:solidFill>
                <a:round/>
                <a:headEnd/>
                <a:tailEnd/>
              </a:ln>
            </p:spPr>
            <p:txBody>
              <a:bodyPr/>
              <a:lstStyle/>
              <a:p>
                <a:endParaRPr lang="en-US"/>
              </a:p>
            </p:txBody>
          </p:sp>
          <p:sp>
            <p:nvSpPr>
              <p:cNvPr id="60869" name="Line 453"/>
              <p:cNvSpPr>
                <a:spLocks noChangeShapeType="1"/>
              </p:cNvSpPr>
              <p:nvPr/>
            </p:nvSpPr>
            <p:spPr bwMode="auto">
              <a:xfrm flipV="1">
                <a:off x="3378" y="3029"/>
                <a:ext cx="1" cy="2"/>
              </a:xfrm>
              <a:prstGeom prst="line">
                <a:avLst/>
              </a:prstGeom>
              <a:noFill/>
              <a:ln w="12700">
                <a:solidFill>
                  <a:srgbClr val="000000"/>
                </a:solidFill>
                <a:round/>
                <a:headEnd/>
                <a:tailEnd/>
              </a:ln>
            </p:spPr>
            <p:txBody>
              <a:bodyPr/>
              <a:lstStyle/>
              <a:p>
                <a:endParaRPr lang="en-US"/>
              </a:p>
            </p:txBody>
          </p:sp>
          <p:sp>
            <p:nvSpPr>
              <p:cNvPr id="60870" name="Line 454"/>
              <p:cNvSpPr>
                <a:spLocks noChangeShapeType="1"/>
              </p:cNvSpPr>
              <p:nvPr/>
            </p:nvSpPr>
            <p:spPr bwMode="auto">
              <a:xfrm flipV="1">
                <a:off x="3378" y="3027"/>
                <a:ext cx="1" cy="2"/>
              </a:xfrm>
              <a:prstGeom prst="line">
                <a:avLst/>
              </a:prstGeom>
              <a:noFill/>
              <a:ln w="12700">
                <a:solidFill>
                  <a:srgbClr val="000000"/>
                </a:solidFill>
                <a:round/>
                <a:headEnd/>
                <a:tailEnd/>
              </a:ln>
            </p:spPr>
            <p:txBody>
              <a:bodyPr/>
              <a:lstStyle/>
              <a:p>
                <a:endParaRPr lang="en-US"/>
              </a:p>
            </p:txBody>
          </p:sp>
          <p:sp>
            <p:nvSpPr>
              <p:cNvPr id="60871" name="Line 455"/>
              <p:cNvSpPr>
                <a:spLocks noChangeShapeType="1"/>
              </p:cNvSpPr>
              <p:nvPr/>
            </p:nvSpPr>
            <p:spPr bwMode="auto">
              <a:xfrm flipV="1">
                <a:off x="3378" y="3025"/>
                <a:ext cx="2" cy="2"/>
              </a:xfrm>
              <a:prstGeom prst="line">
                <a:avLst/>
              </a:prstGeom>
              <a:noFill/>
              <a:ln w="15875">
                <a:solidFill>
                  <a:srgbClr val="000000"/>
                </a:solidFill>
                <a:round/>
                <a:headEnd/>
                <a:tailEnd/>
              </a:ln>
            </p:spPr>
            <p:txBody>
              <a:bodyPr/>
              <a:lstStyle/>
              <a:p>
                <a:endParaRPr lang="en-US"/>
              </a:p>
            </p:txBody>
          </p:sp>
          <p:sp>
            <p:nvSpPr>
              <p:cNvPr id="60872" name="Line 456"/>
              <p:cNvSpPr>
                <a:spLocks noChangeShapeType="1"/>
              </p:cNvSpPr>
              <p:nvPr/>
            </p:nvSpPr>
            <p:spPr bwMode="auto">
              <a:xfrm flipV="1">
                <a:off x="3380" y="3023"/>
                <a:ext cx="1" cy="2"/>
              </a:xfrm>
              <a:prstGeom prst="line">
                <a:avLst/>
              </a:prstGeom>
              <a:noFill/>
              <a:ln w="12700">
                <a:solidFill>
                  <a:srgbClr val="000000"/>
                </a:solidFill>
                <a:round/>
                <a:headEnd/>
                <a:tailEnd/>
              </a:ln>
            </p:spPr>
            <p:txBody>
              <a:bodyPr/>
              <a:lstStyle/>
              <a:p>
                <a:endParaRPr lang="en-US"/>
              </a:p>
            </p:txBody>
          </p:sp>
          <p:sp>
            <p:nvSpPr>
              <p:cNvPr id="60873" name="Line 457"/>
              <p:cNvSpPr>
                <a:spLocks noChangeShapeType="1"/>
              </p:cNvSpPr>
              <p:nvPr/>
            </p:nvSpPr>
            <p:spPr bwMode="auto">
              <a:xfrm flipV="1">
                <a:off x="3380" y="3021"/>
                <a:ext cx="2" cy="2"/>
              </a:xfrm>
              <a:prstGeom prst="line">
                <a:avLst/>
              </a:prstGeom>
              <a:noFill/>
              <a:ln w="15875">
                <a:solidFill>
                  <a:srgbClr val="000000"/>
                </a:solidFill>
                <a:round/>
                <a:headEnd/>
                <a:tailEnd/>
              </a:ln>
            </p:spPr>
            <p:txBody>
              <a:bodyPr/>
              <a:lstStyle/>
              <a:p>
                <a:endParaRPr lang="en-US"/>
              </a:p>
            </p:txBody>
          </p:sp>
          <p:sp>
            <p:nvSpPr>
              <p:cNvPr id="60874" name="Line 458"/>
              <p:cNvSpPr>
                <a:spLocks noChangeShapeType="1"/>
              </p:cNvSpPr>
              <p:nvPr/>
            </p:nvSpPr>
            <p:spPr bwMode="auto">
              <a:xfrm flipV="1">
                <a:off x="3382" y="3019"/>
                <a:ext cx="1" cy="2"/>
              </a:xfrm>
              <a:prstGeom prst="line">
                <a:avLst/>
              </a:prstGeom>
              <a:noFill/>
              <a:ln w="12700">
                <a:solidFill>
                  <a:srgbClr val="000000"/>
                </a:solidFill>
                <a:round/>
                <a:headEnd/>
                <a:tailEnd/>
              </a:ln>
            </p:spPr>
            <p:txBody>
              <a:bodyPr/>
              <a:lstStyle/>
              <a:p>
                <a:endParaRPr lang="en-US"/>
              </a:p>
            </p:txBody>
          </p:sp>
          <p:sp>
            <p:nvSpPr>
              <p:cNvPr id="60875" name="Line 459"/>
              <p:cNvSpPr>
                <a:spLocks noChangeShapeType="1"/>
              </p:cNvSpPr>
              <p:nvPr/>
            </p:nvSpPr>
            <p:spPr bwMode="auto">
              <a:xfrm flipV="1">
                <a:off x="3382" y="3017"/>
                <a:ext cx="2" cy="2"/>
              </a:xfrm>
              <a:prstGeom prst="line">
                <a:avLst/>
              </a:prstGeom>
              <a:noFill/>
              <a:ln w="15875">
                <a:solidFill>
                  <a:srgbClr val="000000"/>
                </a:solidFill>
                <a:round/>
                <a:headEnd/>
                <a:tailEnd/>
              </a:ln>
            </p:spPr>
            <p:txBody>
              <a:bodyPr/>
              <a:lstStyle/>
              <a:p>
                <a:endParaRPr lang="en-US"/>
              </a:p>
            </p:txBody>
          </p:sp>
          <p:sp>
            <p:nvSpPr>
              <p:cNvPr id="60876" name="Line 460"/>
              <p:cNvSpPr>
                <a:spLocks noChangeShapeType="1"/>
              </p:cNvSpPr>
              <p:nvPr/>
            </p:nvSpPr>
            <p:spPr bwMode="auto">
              <a:xfrm>
                <a:off x="3384" y="3017"/>
                <a:ext cx="1" cy="1"/>
              </a:xfrm>
              <a:prstGeom prst="line">
                <a:avLst/>
              </a:prstGeom>
              <a:noFill/>
              <a:ln w="12700">
                <a:solidFill>
                  <a:srgbClr val="000000"/>
                </a:solidFill>
                <a:round/>
                <a:headEnd/>
                <a:tailEnd/>
              </a:ln>
            </p:spPr>
            <p:txBody>
              <a:bodyPr/>
              <a:lstStyle/>
              <a:p>
                <a:endParaRPr lang="en-US"/>
              </a:p>
            </p:txBody>
          </p:sp>
          <p:sp>
            <p:nvSpPr>
              <p:cNvPr id="60877" name="Line 461"/>
              <p:cNvSpPr>
                <a:spLocks noChangeShapeType="1"/>
              </p:cNvSpPr>
              <p:nvPr/>
            </p:nvSpPr>
            <p:spPr bwMode="auto">
              <a:xfrm>
                <a:off x="3394" y="2992"/>
                <a:ext cx="1" cy="1"/>
              </a:xfrm>
              <a:prstGeom prst="line">
                <a:avLst/>
              </a:prstGeom>
              <a:noFill/>
              <a:ln w="12700">
                <a:solidFill>
                  <a:srgbClr val="000000"/>
                </a:solidFill>
                <a:round/>
                <a:headEnd/>
                <a:tailEnd/>
              </a:ln>
            </p:spPr>
            <p:txBody>
              <a:bodyPr/>
              <a:lstStyle/>
              <a:p>
                <a:endParaRPr lang="en-US"/>
              </a:p>
            </p:txBody>
          </p:sp>
          <p:sp>
            <p:nvSpPr>
              <p:cNvPr id="60878" name="Line 462"/>
              <p:cNvSpPr>
                <a:spLocks noChangeShapeType="1"/>
              </p:cNvSpPr>
              <p:nvPr/>
            </p:nvSpPr>
            <p:spPr bwMode="auto">
              <a:xfrm>
                <a:off x="3394" y="2992"/>
                <a:ext cx="2" cy="1"/>
              </a:xfrm>
              <a:prstGeom prst="line">
                <a:avLst/>
              </a:prstGeom>
              <a:noFill/>
              <a:ln w="12700">
                <a:solidFill>
                  <a:srgbClr val="000000"/>
                </a:solidFill>
                <a:round/>
                <a:headEnd/>
                <a:tailEnd/>
              </a:ln>
            </p:spPr>
            <p:txBody>
              <a:bodyPr/>
              <a:lstStyle/>
              <a:p>
                <a:endParaRPr lang="en-US"/>
              </a:p>
            </p:txBody>
          </p:sp>
          <p:sp>
            <p:nvSpPr>
              <p:cNvPr id="60879" name="Line 463"/>
              <p:cNvSpPr>
                <a:spLocks noChangeShapeType="1"/>
              </p:cNvSpPr>
              <p:nvPr/>
            </p:nvSpPr>
            <p:spPr bwMode="auto">
              <a:xfrm flipV="1">
                <a:off x="3396" y="2990"/>
                <a:ext cx="1" cy="2"/>
              </a:xfrm>
              <a:prstGeom prst="line">
                <a:avLst/>
              </a:prstGeom>
              <a:noFill/>
              <a:ln w="12700">
                <a:solidFill>
                  <a:srgbClr val="000000"/>
                </a:solidFill>
                <a:round/>
                <a:headEnd/>
                <a:tailEnd/>
              </a:ln>
            </p:spPr>
            <p:txBody>
              <a:bodyPr/>
              <a:lstStyle/>
              <a:p>
                <a:endParaRPr lang="en-US"/>
              </a:p>
            </p:txBody>
          </p:sp>
          <p:sp>
            <p:nvSpPr>
              <p:cNvPr id="60880" name="Line 464"/>
              <p:cNvSpPr>
                <a:spLocks noChangeShapeType="1"/>
              </p:cNvSpPr>
              <p:nvPr/>
            </p:nvSpPr>
            <p:spPr bwMode="auto">
              <a:xfrm flipV="1">
                <a:off x="3396" y="2989"/>
                <a:ext cx="1" cy="1"/>
              </a:xfrm>
              <a:prstGeom prst="line">
                <a:avLst/>
              </a:prstGeom>
              <a:noFill/>
              <a:ln w="12700">
                <a:solidFill>
                  <a:srgbClr val="000000"/>
                </a:solidFill>
                <a:round/>
                <a:headEnd/>
                <a:tailEnd/>
              </a:ln>
            </p:spPr>
            <p:txBody>
              <a:bodyPr/>
              <a:lstStyle/>
              <a:p>
                <a:endParaRPr lang="en-US"/>
              </a:p>
            </p:txBody>
          </p:sp>
          <p:sp>
            <p:nvSpPr>
              <p:cNvPr id="60881" name="Line 465"/>
              <p:cNvSpPr>
                <a:spLocks noChangeShapeType="1"/>
              </p:cNvSpPr>
              <p:nvPr/>
            </p:nvSpPr>
            <p:spPr bwMode="auto">
              <a:xfrm>
                <a:off x="3396" y="2989"/>
                <a:ext cx="2" cy="1"/>
              </a:xfrm>
              <a:prstGeom prst="line">
                <a:avLst/>
              </a:prstGeom>
              <a:noFill/>
              <a:ln w="12700">
                <a:solidFill>
                  <a:srgbClr val="000000"/>
                </a:solidFill>
                <a:round/>
                <a:headEnd/>
                <a:tailEnd/>
              </a:ln>
            </p:spPr>
            <p:txBody>
              <a:bodyPr/>
              <a:lstStyle/>
              <a:p>
                <a:endParaRPr lang="en-US"/>
              </a:p>
            </p:txBody>
          </p:sp>
          <p:sp>
            <p:nvSpPr>
              <p:cNvPr id="60882" name="Line 466"/>
              <p:cNvSpPr>
                <a:spLocks noChangeShapeType="1"/>
              </p:cNvSpPr>
              <p:nvPr/>
            </p:nvSpPr>
            <p:spPr bwMode="auto">
              <a:xfrm flipV="1">
                <a:off x="3398" y="2987"/>
                <a:ext cx="1" cy="2"/>
              </a:xfrm>
              <a:prstGeom prst="line">
                <a:avLst/>
              </a:prstGeom>
              <a:noFill/>
              <a:ln w="12700">
                <a:solidFill>
                  <a:srgbClr val="000000"/>
                </a:solidFill>
                <a:round/>
                <a:headEnd/>
                <a:tailEnd/>
              </a:ln>
            </p:spPr>
            <p:txBody>
              <a:bodyPr/>
              <a:lstStyle/>
              <a:p>
                <a:endParaRPr lang="en-US"/>
              </a:p>
            </p:txBody>
          </p:sp>
          <p:sp>
            <p:nvSpPr>
              <p:cNvPr id="60883" name="Line 467"/>
              <p:cNvSpPr>
                <a:spLocks noChangeShapeType="1"/>
              </p:cNvSpPr>
              <p:nvPr/>
            </p:nvSpPr>
            <p:spPr bwMode="auto">
              <a:xfrm flipV="1">
                <a:off x="3398" y="2985"/>
                <a:ext cx="1" cy="2"/>
              </a:xfrm>
              <a:prstGeom prst="line">
                <a:avLst/>
              </a:prstGeom>
              <a:noFill/>
              <a:ln w="12700">
                <a:solidFill>
                  <a:srgbClr val="000000"/>
                </a:solidFill>
                <a:round/>
                <a:headEnd/>
                <a:tailEnd/>
              </a:ln>
            </p:spPr>
            <p:txBody>
              <a:bodyPr/>
              <a:lstStyle/>
              <a:p>
                <a:endParaRPr lang="en-US"/>
              </a:p>
            </p:txBody>
          </p:sp>
          <p:sp>
            <p:nvSpPr>
              <p:cNvPr id="60884" name="Line 468"/>
              <p:cNvSpPr>
                <a:spLocks noChangeShapeType="1"/>
              </p:cNvSpPr>
              <p:nvPr/>
            </p:nvSpPr>
            <p:spPr bwMode="auto">
              <a:xfrm>
                <a:off x="3398" y="2985"/>
                <a:ext cx="2" cy="1"/>
              </a:xfrm>
              <a:prstGeom prst="line">
                <a:avLst/>
              </a:prstGeom>
              <a:noFill/>
              <a:ln w="12700">
                <a:solidFill>
                  <a:srgbClr val="000000"/>
                </a:solidFill>
                <a:round/>
                <a:headEnd/>
                <a:tailEnd/>
              </a:ln>
            </p:spPr>
            <p:txBody>
              <a:bodyPr/>
              <a:lstStyle/>
              <a:p>
                <a:endParaRPr lang="en-US"/>
              </a:p>
            </p:txBody>
          </p:sp>
          <p:sp>
            <p:nvSpPr>
              <p:cNvPr id="60885" name="Line 469"/>
              <p:cNvSpPr>
                <a:spLocks noChangeShapeType="1"/>
              </p:cNvSpPr>
              <p:nvPr/>
            </p:nvSpPr>
            <p:spPr bwMode="auto">
              <a:xfrm flipV="1">
                <a:off x="3400" y="2983"/>
                <a:ext cx="1" cy="2"/>
              </a:xfrm>
              <a:prstGeom prst="line">
                <a:avLst/>
              </a:prstGeom>
              <a:noFill/>
              <a:ln w="12700">
                <a:solidFill>
                  <a:srgbClr val="000000"/>
                </a:solidFill>
                <a:round/>
                <a:headEnd/>
                <a:tailEnd/>
              </a:ln>
            </p:spPr>
            <p:txBody>
              <a:bodyPr/>
              <a:lstStyle/>
              <a:p>
                <a:endParaRPr lang="en-US"/>
              </a:p>
            </p:txBody>
          </p:sp>
          <p:sp>
            <p:nvSpPr>
              <p:cNvPr id="60886" name="Line 470"/>
              <p:cNvSpPr>
                <a:spLocks noChangeShapeType="1"/>
              </p:cNvSpPr>
              <p:nvPr/>
            </p:nvSpPr>
            <p:spPr bwMode="auto">
              <a:xfrm flipV="1">
                <a:off x="3400" y="2981"/>
                <a:ext cx="2" cy="2"/>
              </a:xfrm>
              <a:prstGeom prst="line">
                <a:avLst/>
              </a:prstGeom>
              <a:noFill/>
              <a:ln w="15875">
                <a:solidFill>
                  <a:srgbClr val="000000"/>
                </a:solidFill>
                <a:round/>
                <a:headEnd/>
                <a:tailEnd/>
              </a:ln>
            </p:spPr>
            <p:txBody>
              <a:bodyPr/>
              <a:lstStyle/>
              <a:p>
                <a:endParaRPr lang="en-US"/>
              </a:p>
            </p:txBody>
          </p:sp>
          <p:sp>
            <p:nvSpPr>
              <p:cNvPr id="60887" name="Line 471"/>
              <p:cNvSpPr>
                <a:spLocks noChangeShapeType="1"/>
              </p:cNvSpPr>
              <p:nvPr/>
            </p:nvSpPr>
            <p:spPr bwMode="auto">
              <a:xfrm flipV="1">
                <a:off x="3402" y="2979"/>
                <a:ext cx="1" cy="2"/>
              </a:xfrm>
              <a:prstGeom prst="line">
                <a:avLst/>
              </a:prstGeom>
              <a:noFill/>
              <a:ln w="12700">
                <a:solidFill>
                  <a:srgbClr val="000000"/>
                </a:solidFill>
                <a:round/>
                <a:headEnd/>
                <a:tailEnd/>
              </a:ln>
            </p:spPr>
            <p:txBody>
              <a:bodyPr/>
              <a:lstStyle/>
              <a:p>
                <a:endParaRPr lang="en-US"/>
              </a:p>
            </p:txBody>
          </p:sp>
          <p:sp>
            <p:nvSpPr>
              <p:cNvPr id="60888" name="Line 472"/>
              <p:cNvSpPr>
                <a:spLocks noChangeShapeType="1"/>
              </p:cNvSpPr>
              <p:nvPr/>
            </p:nvSpPr>
            <p:spPr bwMode="auto">
              <a:xfrm flipV="1">
                <a:off x="3402" y="2977"/>
                <a:ext cx="1" cy="2"/>
              </a:xfrm>
              <a:prstGeom prst="line">
                <a:avLst/>
              </a:prstGeom>
              <a:noFill/>
              <a:ln w="15875">
                <a:solidFill>
                  <a:srgbClr val="000000"/>
                </a:solidFill>
                <a:round/>
                <a:headEnd/>
                <a:tailEnd/>
              </a:ln>
            </p:spPr>
            <p:txBody>
              <a:bodyPr/>
              <a:lstStyle/>
              <a:p>
                <a:endParaRPr lang="en-US"/>
              </a:p>
            </p:txBody>
          </p:sp>
          <p:sp>
            <p:nvSpPr>
              <p:cNvPr id="60889" name="Line 473"/>
              <p:cNvSpPr>
                <a:spLocks noChangeShapeType="1"/>
              </p:cNvSpPr>
              <p:nvPr/>
            </p:nvSpPr>
            <p:spPr bwMode="auto">
              <a:xfrm flipV="1">
                <a:off x="3403" y="2975"/>
                <a:ext cx="1" cy="2"/>
              </a:xfrm>
              <a:prstGeom prst="line">
                <a:avLst/>
              </a:prstGeom>
              <a:noFill/>
              <a:ln w="12700">
                <a:solidFill>
                  <a:srgbClr val="000000"/>
                </a:solidFill>
                <a:round/>
                <a:headEnd/>
                <a:tailEnd/>
              </a:ln>
            </p:spPr>
            <p:txBody>
              <a:bodyPr/>
              <a:lstStyle/>
              <a:p>
                <a:endParaRPr lang="en-US"/>
              </a:p>
            </p:txBody>
          </p:sp>
          <p:sp>
            <p:nvSpPr>
              <p:cNvPr id="60890" name="Line 474"/>
              <p:cNvSpPr>
                <a:spLocks noChangeShapeType="1"/>
              </p:cNvSpPr>
              <p:nvPr/>
            </p:nvSpPr>
            <p:spPr bwMode="auto">
              <a:xfrm flipV="1">
                <a:off x="3403" y="2973"/>
                <a:ext cx="1" cy="2"/>
              </a:xfrm>
              <a:prstGeom prst="line">
                <a:avLst/>
              </a:prstGeom>
              <a:noFill/>
              <a:ln w="12700">
                <a:solidFill>
                  <a:srgbClr val="000000"/>
                </a:solidFill>
                <a:round/>
                <a:headEnd/>
                <a:tailEnd/>
              </a:ln>
            </p:spPr>
            <p:txBody>
              <a:bodyPr/>
              <a:lstStyle/>
              <a:p>
                <a:endParaRPr lang="en-US"/>
              </a:p>
            </p:txBody>
          </p:sp>
          <p:sp>
            <p:nvSpPr>
              <p:cNvPr id="60891" name="Line 475"/>
              <p:cNvSpPr>
                <a:spLocks noChangeShapeType="1"/>
              </p:cNvSpPr>
              <p:nvPr/>
            </p:nvSpPr>
            <p:spPr bwMode="auto">
              <a:xfrm flipV="1">
                <a:off x="3403" y="2971"/>
                <a:ext cx="2" cy="2"/>
              </a:xfrm>
              <a:prstGeom prst="line">
                <a:avLst/>
              </a:prstGeom>
              <a:noFill/>
              <a:ln w="15875">
                <a:solidFill>
                  <a:srgbClr val="000000"/>
                </a:solidFill>
                <a:round/>
                <a:headEnd/>
                <a:tailEnd/>
              </a:ln>
            </p:spPr>
            <p:txBody>
              <a:bodyPr/>
              <a:lstStyle/>
              <a:p>
                <a:endParaRPr lang="en-US"/>
              </a:p>
            </p:txBody>
          </p:sp>
          <p:sp>
            <p:nvSpPr>
              <p:cNvPr id="60892" name="Line 476"/>
              <p:cNvSpPr>
                <a:spLocks noChangeShapeType="1"/>
              </p:cNvSpPr>
              <p:nvPr/>
            </p:nvSpPr>
            <p:spPr bwMode="auto">
              <a:xfrm flipV="1">
                <a:off x="3405" y="2969"/>
                <a:ext cx="1" cy="2"/>
              </a:xfrm>
              <a:prstGeom prst="line">
                <a:avLst/>
              </a:prstGeom>
              <a:noFill/>
              <a:ln w="12700">
                <a:solidFill>
                  <a:srgbClr val="000000"/>
                </a:solidFill>
                <a:round/>
                <a:headEnd/>
                <a:tailEnd/>
              </a:ln>
            </p:spPr>
            <p:txBody>
              <a:bodyPr/>
              <a:lstStyle/>
              <a:p>
                <a:endParaRPr lang="en-US"/>
              </a:p>
            </p:txBody>
          </p:sp>
          <p:sp>
            <p:nvSpPr>
              <p:cNvPr id="60893" name="Line 477"/>
              <p:cNvSpPr>
                <a:spLocks noChangeShapeType="1"/>
              </p:cNvSpPr>
              <p:nvPr/>
            </p:nvSpPr>
            <p:spPr bwMode="auto">
              <a:xfrm flipV="1">
                <a:off x="3409" y="2962"/>
                <a:ext cx="1" cy="2"/>
              </a:xfrm>
              <a:prstGeom prst="line">
                <a:avLst/>
              </a:prstGeom>
              <a:noFill/>
              <a:ln w="12700">
                <a:solidFill>
                  <a:srgbClr val="000000"/>
                </a:solidFill>
                <a:round/>
                <a:headEnd/>
                <a:tailEnd/>
              </a:ln>
            </p:spPr>
            <p:txBody>
              <a:bodyPr/>
              <a:lstStyle/>
              <a:p>
                <a:endParaRPr lang="en-US"/>
              </a:p>
            </p:txBody>
          </p:sp>
          <p:sp>
            <p:nvSpPr>
              <p:cNvPr id="60894" name="Line 478"/>
              <p:cNvSpPr>
                <a:spLocks noChangeShapeType="1"/>
              </p:cNvSpPr>
              <p:nvPr/>
            </p:nvSpPr>
            <p:spPr bwMode="auto">
              <a:xfrm flipV="1">
                <a:off x="3409" y="2960"/>
                <a:ext cx="2" cy="2"/>
              </a:xfrm>
              <a:prstGeom prst="line">
                <a:avLst/>
              </a:prstGeom>
              <a:noFill/>
              <a:ln w="15875">
                <a:solidFill>
                  <a:srgbClr val="000000"/>
                </a:solidFill>
                <a:round/>
                <a:headEnd/>
                <a:tailEnd/>
              </a:ln>
            </p:spPr>
            <p:txBody>
              <a:bodyPr/>
              <a:lstStyle/>
              <a:p>
                <a:endParaRPr lang="en-US"/>
              </a:p>
            </p:txBody>
          </p:sp>
          <p:sp>
            <p:nvSpPr>
              <p:cNvPr id="60895" name="Line 479"/>
              <p:cNvSpPr>
                <a:spLocks noChangeShapeType="1"/>
              </p:cNvSpPr>
              <p:nvPr/>
            </p:nvSpPr>
            <p:spPr bwMode="auto">
              <a:xfrm flipV="1">
                <a:off x="3411" y="2958"/>
                <a:ext cx="1" cy="2"/>
              </a:xfrm>
              <a:prstGeom prst="line">
                <a:avLst/>
              </a:prstGeom>
              <a:noFill/>
              <a:ln w="12700">
                <a:solidFill>
                  <a:srgbClr val="000000"/>
                </a:solidFill>
                <a:round/>
                <a:headEnd/>
                <a:tailEnd/>
              </a:ln>
            </p:spPr>
            <p:txBody>
              <a:bodyPr/>
              <a:lstStyle/>
              <a:p>
                <a:endParaRPr lang="en-US"/>
              </a:p>
            </p:txBody>
          </p:sp>
          <p:sp>
            <p:nvSpPr>
              <p:cNvPr id="60896" name="Line 480"/>
              <p:cNvSpPr>
                <a:spLocks noChangeShapeType="1"/>
              </p:cNvSpPr>
              <p:nvPr/>
            </p:nvSpPr>
            <p:spPr bwMode="auto">
              <a:xfrm flipV="1">
                <a:off x="3411" y="2956"/>
                <a:ext cx="1" cy="2"/>
              </a:xfrm>
              <a:prstGeom prst="line">
                <a:avLst/>
              </a:prstGeom>
              <a:noFill/>
              <a:ln w="12700">
                <a:solidFill>
                  <a:srgbClr val="000000"/>
                </a:solidFill>
                <a:round/>
                <a:headEnd/>
                <a:tailEnd/>
              </a:ln>
            </p:spPr>
            <p:txBody>
              <a:bodyPr/>
              <a:lstStyle/>
              <a:p>
                <a:endParaRPr lang="en-US"/>
              </a:p>
            </p:txBody>
          </p:sp>
          <p:sp>
            <p:nvSpPr>
              <p:cNvPr id="60897" name="Line 481"/>
              <p:cNvSpPr>
                <a:spLocks noChangeShapeType="1"/>
              </p:cNvSpPr>
              <p:nvPr/>
            </p:nvSpPr>
            <p:spPr bwMode="auto">
              <a:xfrm>
                <a:off x="3411" y="2956"/>
                <a:ext cx="2" cy="1"/>
              </a:xfrm>
              <a:prstGeom prst="line">
                <a:avLst/>
              </a:prstGeom>
              <a:noFill/>
              <a:ln w="12700">
                <a:solidFill>
                  <a:srgbClr val="000000"/>
                </a:solidFill>
                <a:round/>
                <a:headEnd/>
                <a:tailEnd/>
              </a:ln>
            </p:spPr>
            <p:txBody>
              <a:bodyPr/>
              <a:lstStyle/>
              <a:p>
                <a:endParaRPr lang="en-US"/>
              </a:p>
            </p:txBody>
          </p:sp>
          <p:sp>
            <p:nvSpPr>
              <p:cNvPr id="60898" name="Line 482"/>
              <p:cNvSpPr>
                <a:spLocks noChangeShapeType="1"/>
              </p:cNvSpPr>
              <p:nvPr/>
            </p:nvSpPr>
            <p:spPr bwMode="auto">
              <a:xfrm flipV="1">
                <a:off x="3413" y="2954"/>
                <a:ext cx="1" cy="2"/>
              </a:xfrm>
              <a:prstGeom prst="line">
                <a:avLst/>
              </a:prstGeom>
              <a:noFill/>
              <a:ln w="12700">
                <a:solidFill>
                  <a:srgbClr val="000000"/>
                </a:solidFill>
                <a:round/>
                <a:headEnd/>
                <a:tailEnd/>
              </a:ln>
            </p:spPr>
            <p:txBody>
              <a:bodyPr/>
              <a:lstStyle/>
              <a:p>
                <a:endParaRPr lang="en-US"/>
              </a:p>
            </p:txBody>
          </p:sp>
          <p:sp>
            <p:nvSpPr>
              <p:cNvPr id="60899" name="Line 483"/>
              <p:cNvSpPr>
                <a:spLocks noChangeShapeType="1"/>
              </p:cNvSpPr>
              <p:nvPr/>
            </p:nvSpPr>
            <p:spPr bwMode="auto">
              <a:xfrm flipV="1">
                <a:off x="3413" y="2952"/>
                <a:ext cx="1" cy="2"/>
              </a:xfrm>
              <a:prstGeom prst="line">
                <a:avLst/>
              </a:prstGeom>
              <a:noFill/>
              <a:ln w="12700">
                <a:solidFill>
                  <a:srgbClr val="000000"/>
                </a:solidFill>
                <a:round/>
                <a:headEnd/>
                <a:tailEnd/>
              </a:ln>
            </p:spPr>
            <p:txBody>
              <a:bodyPr/>
              <a:lstStyle/>
              <a:p>
                <a:endParaRPr lang="en-US"/>
              </a:p>
            </p:txBody>
          </p:sp>
          <p:sp>
            <p:nvSpPr>
              <p:cNvPr id="60900" name="Line 484"/>
              <p:cNvSpPr>
                <a:spLocks noChangeShapeType="1"/>
              </p:cNvSpPr>
              <p:nvPr/>
            </p:nvSpPr>
            <p:spPr bwMode="auto">
              <a:xfrm flipV="1">
                <a:off x="3413" y="2950"/>
                <a:ext cx="1" cy="2"/>
              </a:xfrm>
              <a:prstGeom prst="line">
                <a:avLst/>
              </a:prstGeom>
              <a:noFill/>
              <a:ln w="12700">
                <a:solidFill>
                  <a:srgbClr val="000000"/>
                </a:solidFill>
                <a:round/>
                <a:headEnd/>
                <a:tailEnd/>
              </a:ln>
            </p:spPr>
            <p:txBody>
              <a:bodyPr/>
              <a:lstStyle/>
              <a:p>
                <a:endParaRPr lang="en-US"/>
              </a:p>
            </p:txBody>
          </p:sp>
          <p:sp>
            <p:nvSpPr>
              <p:cNvPr id="60901" name="Line 485"/>
              <p:cNvSpPr>
                <a:spLocks noChangeShapeType="1"/>
              </p:cNvSpPr>
              <p:nvPr/>
            </p:nvSpPr>
            <p:spPr bwMode="auto">
              <a:xfrm flipV="1">
                <a:off x="3413" y="2948"/>
                <a:ext cx="2" cy="2"/>
              </a:xfrm>
              <a:prstGeom prst="line">
                <a:avLst/>
              </a:prstGeom>
              <a:noFill/>
              <a:ln w="15875">
                <a:solidFill>
                  <a:srgbClr val="000000"/>
                </a:solidFill>
                <a:round/>
                <a:headEnd/>
                <a:tailEnd/>
              </a:ln>
            </p:spPr>
            <p:txBody>
              <a:bodyPr/>
              <a:lstStyle/>
              <a:p>
                <a:endParaRPr lang="en-US"/>
              </a:p>
            </p:txBody>
          </p:sp>
          <p:sp>
            <p:nvSpPr>
              <p:cNvPr id="60902" name="Line 486"/>
              <p:cNvSpPr>
                <a:spLocks noChangeShapeType="1"/>
              </p:cNvSpPr>
              <p:nvPr/>
            </p:nvSpPr>
            <p:spPr bwMode="auto">
              <a:xfrm flipV="1">
                <a:off x="3415" y="2946"/>
                <a:ext cx="1" cy="2"/>
              </a:xfrm>
              <a:prstGeom prst="line">
                <a:avLst/>
              </a:prstGeom>
              <a:noFill/>
              <a:ln w="12700">
                <a:solidFill>
                  <a:srgbClr val="000000"/>
                </a:solidFill>
                <a:round/>
                <a:headEnd/>
                <a:tailEnd/>
              </a:ln>
            </p:spPr>
            <p:txBody>
              <a:bodyPr/>
              <a:lstStyle/>
              <a:p>
                <a:endParaRPr lang="en-US"/>
              </a:p>
            </p:txBody>
          </p:sp>
          <p:sp>
            <p:nvSpPr>
              <p:cNvPr id="60903" name="Line 487"/>
              <p:cNvSpPr>
                <a:spLocks noChangeShapeType="1"/>
              </p:cNvSpPr>
              <p:nvPr/>
            </p:nvSpPr>
            <p:spPr bwMode="auto">
              <a:xfrm flipV="1">
                <a:off x="3415" y="2944"/>
                <a:ext cx="2" cy="2"/>
              </a:xfrm>
              <a:prstGeom prst="line">
                <a:avLst/>
              </a:prstGeom>
              <a:noFill/>
              <a:ln w="15875">
                <a:solidFill>
                  <a:srgbClr val="000000"/>
                </a:solidFill>
                <a:round/>
                <a:headEnd/>
                <a:tailEnd/>
              </a:ln>
            </p:spPr>
            <p:txBody>
              <a:bodyPr/>
              <a:lstStyle/>
              <a:p>
                <a:endParaRPr lang="en-US"/>
              </a:p>
            </p:txBody>
          </p:sp>
          <p:sp>
            <p:nvSpPr>
              <p:cNvPr id="60904" name="Line 488"/>
              <p:cNvSpPr>
                <a:spLocks noChangeShapeType="1"/>
              </p:cNvSpPr>
              <p:nvPr/>
            </p:nvSpPr>
            <p:spPr bwMode="auto">
              <a:xfrm flipV="1">
                <a:off x="3417" y="2942"/>
                <a:ext cx="1" cy="2"/>
              </a:xfrm>
              <a:prstGeom prst="line">
                <a:avLst/>
              </a:prstGeom>
              <a:noFill/>
              <a:ln w="12700">
                <a:solidFill>
                  <a:srgbClr val="000000"/>
                </a:solidFill>
                <a:round/>
                <a:headEnd/>
                <a:tailEnd/>
              </a:ln>
            </p:spPr>
            <p:txBody>
              <a:bodyPr/>
              <a:lstStyle/>
              <a:p>
                <a:endParaRPr lang="en-US"/>
              </a:p>
            </p:txBody>
          </p:sp>
          <p:sp>
            <p:nvSpPr>
              <p:cNvPr id="60905" name="Line 489"/>
              <p:cNvSpPr>
                <a:spLocks noChangeShapeType="1"/>
              </p:cNvSpPr>
              <p:nvPr/>
            </p:nvSpPr>
            <p:spPr bwMode="auto">
              <a:xfrm flipV="1">
                <a:off x="3417" y="2941"/>
                <a:ext cx="1" cy="1"/>
              </a:xfrm>
              <a:prstGeom prst="line">
                <a:avLst/>
              </a:prstGeom>
              <a:noFill/>
              <a:ln w="12700">
                <a:solidFill>
                  <a:srgbClr val="000000"/>
                </a:solidFill>
                <a:round/>
                <a:headEnd/>
                <a:tailEnd/>
              </a:ln>
            </p:spPr>
            <p:txBody>
              <a:bodyPr/>
              <a:lstStyle/>
              <a:p>
                <a:endParaRPr lang="en-US"/>
              </a:p>
            </p:txBody>
          </p:sp>
          <p:sp>
            <p:nvSpPr>
              <p:cNvPr id="60906" name="Line 490"/>
              <p:cNvSpPr>
                <a:spLocks noChangeShapeType="1"/>
              </p:cNvSpPr>
              <p:nvPr/>
            </p:nvSpPr>
            <p:spPr bwMode="auto">
              <a:xfrm flipV="1">
                <a:off x="3417" y="2939"/>
                <a:ext cx="2" cy="2"/>
              </a:xfrm>
              <a:prstGeom prst="line">
                <a:avLst/>
              </a:prstGeom>
              <a:noFill/>
              <a:ln w="15875">
                <a:solidFill>
                  <a:srgbClr val="000000"/>
                </a:solidFill>
                <a:round/>
                <a:headEnd/>
                <a:tailEnd/>
              </a:ln>
            </p:spPr>
            <p:txBody>
              <a:bodyPr/>
              <a:lstStyle/>
              <a:p>
                <a:endParaRPr lang="en-US"/>
              </a:p>
            </p:txBody>
          </p:sp>
          <p:sp>
            <p:nvSpPr>
              <p:cNvPr id="60907" name="Line 491"/>
              <p:cNvSpPr>
                <a:spLocks noChangeShapeType="1"/>
              </p:cNvSpPr>
              <p:nvPr/>
            </p:nvSpPr>
            <p:spPr bwMode="auto">
              <a:xfrm>
                <a:off x="3419" y="2939"/>
                <a:ext cx="1" cy="1"/>
              </a:xfrm>
              <a:prstGeom prst="line">
                <a:avLst/>
              </a:prstGeom>
              <a:noFill/>
              <a:ln w="12700">
                <a:solidFill>
                  <a:srgbClr val="000000"/>
                </a:solidFill>
                <a:round/>
                <a:headEnd/>
                <a:tailEnd/>
              </a:ln>
            </p:spPr>
            <p:txBody>
              <a:bodyPr/>
              <a:lstStyle/>
              <a:p>
                <a:endParaRPr lang="en-US"/>
              </a:p>
            </p:txBody>
          </p:sp>
          <p:sp>
            <p:nvSpPr>
              <p:cNvPr id="60908" name="Line 492"/>
              <p:cNvSpPr>
                <a:spLocks noChangeShapeType="1"/>
              </p:cNvSpPr>
              <p:nvPr/>
            </p:nvSpPr>
            <p:spPr bwMode="auto">
              <a:xfrm>
                <a:off x="3430" y="2914"/>
                <a:ext cx="1" cy="1"/>
              </a:xfrm>
              <a:prstGeom prst="line">
                <a:avLst/>
              </a:prstGeom>
              <a:noFill/>
              <a:ln w="12700">
                <a:solidFill>
                  <a:srgbClr val="000000"/>
                </a:solidFill>
                <a:round/>
                <a:headEnd/>
                <a:tailEnd/>
              </a:ln>
            </p:spPr>
            <p:txBody>
              <a:bodyPr/>
              <a:lstStyle/>
              <a:p>
                <a:endParaRPr lang="en-US"/>
              </a:p>
            </p:txBody>
          </p:sp>
          <p:sp>
            <p:nvSpPr>
              <p:cNvPr id="60909" name="Line 493"/>
              <p:cNvSpPr>
                <a:spLocks noChangeShapeType="1"/>
              </p:cNvSpPr>
              <p:nvPr/>
            </p:nvSpPr>
            <p:spPr bwMode="auto">
              <a:xfrm>
                <a:off x="3430" y="2914"/>
                <a:ext cx="2" cy="1"/>
              </a:xfrm>
              <a:prstGeom prst="line">
                <a:avLst/>
              </a:prstGeom>
              <a:noFill/>
              <a:ln w="12700">
                <a:solidFill>
                  <a:srgbClr val="000000"/>
                </a:solidFill>
                <a:round/>
                <a:headEnd/>
                <a:tailEnd/>
              </a:ln>
            </p:spPr>
            <p:txBody>
              <a:bodyPr/>
              <a:lstStyle/>
              <a:p>
                <a:endParaRPr lang="en-US"/>
              </a:p>
            </p:txBody>
          </p:sp>
          <p:sp>
            <p:nvSpPr>
              <p:cNvPr id="60910" name="Line 494"/>
              <p:cNvSpPr>
                <a:spLocks noChangeShapeType="1"/>
              </p:cNvSpPr>
              <p:nvPr/>
            </p:nvSpPr>
            <p:spPr bwMode="auto">
              <a:xfrm flipV="1">
                <a:off x="3432" y="2912"/>
                <a:ext cx="1" cy="2"/>
              </a:xfrm>
              <a:prstGeom prst="line">
                <a:avLst/>
              </a:prstGeom>
              <a:noFill/>
              <a:ln w="12700">
                <a:solidFill>
                  <a:srgbClr val="000000"/>
                </a:solidFill>
                <a:round/>
                <a:headEnd/>
                <a:tailEnd/>
              </a:ln>
            </p:spPr>
            <p:txBody>
              <a:bodyPr/>
              <a:lstStyle/>
              <a:p>
                <a:endParaRPr lang="en-US"/>
              </a:p>
            </p:txBody>
          </p:sp>
          <p:sp>
            <p:nvSpPr>
              <p:cNvPr id="60911" name="Line 495"/>
              <p:cNvSpPr>
                <a:spLocks noChangeShapeType="1"/>
              </p:cNvSpPr>
              <p:nvPr/>
            </p:nvSpPr>
            <p:spPr bwMode="auto">
              <a:xfrm flipV="1">
                <a:off x="3432" y="2910"/>
                <a:ext cx="1" cy="2"/>
              </a:xfrm>
              <a:prstGeom prst="line">
                <a:avLst/>
              </a:prstGeom>
              <a:noFill/>
              <a:ln w="12700">
                <a:solidFill>
                  <a:srgbClr val="000000"/>
                </a:solidFill>
                <a:round/>
                <a:headEnd/>
                <a:tailEnd/>
              </a:ln>
            </p:spPr>
            <p:txBody>
              <a:bodyPr/>
              <a:lstStyle/>
              <a:p>
                <a:endParaRPr lang="en-US"/>
              </a:p>
            </p:txBody>
          </p:sp>
          <p:sp>
            <p:nvSpPr>
              <p:cNvPr id="60912" name="Line 496"/>
              <p:cNvSpPr>
                <a:spLocks noChangeShapeType="1"/>
              </p:cNvSpPr>
              <p:nvPr/>
            </p:nvSpPr>
            <p:spPr bwMode="auto">
              <a:xfrm>
                <a:off x="3432" y="2910"/>
                <a:ext cx="2" cy="1"/>
              </a:xfrm>
              <a:prstGeom prst="line">
                <a:avLst/>
              </a:prstGeom>
              <a:noFill/>
              <a:ln w="12700">
                <a:solidFill>
                  <a:srgbClr val="000000"/>
                </a:solidFill>
                <a:round/>
                <a:headEnd/>
                <a:tailEnd/>
              </a:ln>
            </p:spPr>
            <p:txBody>
              <a:bodyPr/>
              <a:lstStyle/>
              <a:p>
                <a:endParaRPr lang="en-US"/>
              </a:p>
            </p:txBody>
          </p:sp>
          <p:sp>
            <p:nvSpPr>
              <p:cNvPr id="60913" name="Line 497"/>
              <p:cNvSpPr>
                <a:spLocks noChangeShapeType="1"/>
              </p:cNvSpPr>
              <p:nvPr/>
            </p:nvSpPr>
            <p:spPr bwMode="auto">
              <a:xfrm flipV="1">
                <a:off x="3434" y="2908"/>
                <a:ext cx="1" cy="2"/>
              </a:xfrm>
              <a:prstGeom prst="line">
                <a:avLst/>
              </a:prstGeom>
              <a:noFill/>
              <a:ln w="12700">
                <a:solidFill>
                  <a:srgbClr val="000000"/>
                </a:solidFill>
                <a:round/>
                <a:headEnd/>
                <a:tailEnd/>
              </a:ln>
            </p:spPr>
            <p:txBody>
              <a:bodyPr/>
              <a:lstStyle/>
              <a:p>
                <a:endParaRPr lang="en-US"/>
              </a:p>
            </p:txBody>
          </p:sp>
          <p:sp>
            <p:nvSpPr>
              <p:cNvPr id="60914" name="Line 498"/>
              <p:cNvSpPr>
                <a:spLocks noChangeShapeType="1"/>
              </p:cNvSpPr>
              <p:nvPr/>
            </p:nvSpPr>
            <p:spPr bwMode="auto">
              <a:xfrm flipV="1">
                <a:off x="3434" y="2906"/>
                <a:ext cx="2" cy="2"/>
              </a:xfrm>
              <a:prstGeom prst="line">
                <a:avLst/>
              </a:prstGeom>
              <a:noFill/>
              <a:ln w="15875">
                <a:solidFill>
                  <a:srgbClr val="000000"/>
                </a:solidFill>
                <a:round/>
                <a:headEnd/>
                <a:tailEnd/>
              </a:ln>
            </p:spPr>
            <p:txBody>
              <a:bodyPr/>
              <a:lstStyle/>
              <a:p>
                <a:endParaRPr lang="en-US"/>
              </a:p>
            </p:txBody>
          </p:sp>
          <p:sp>
            <p:nvSpPr>
              <p:cNvPr id="60915" name="Line 499"/>
              <p:cNvSpPr>
                <a:spLocks noChangeShapeType="1"/>
              </p:cNvSpPr>
              <p:nvPr/>
            </p:nvSpPr>
            <p:spPr bwMode="auto">
              <a:xfrm flipV="1">
                <a:off x="3436" y="2904"/>
                <a:ext cx="1" cy="2"/>
              </a:xfrm>
              <a:prstGeom prst="line">
                <a:avLst/>
              </a:prstGeom>
              <a:noFill/>
              <a:ln w="12700">
                <a:solidFill>
                  <a:srgbClr val="000000"/>
                </a:solidFill>
                <a:round/>
                <a:headEnd/>
                <a:tailEnd/>
              </a:ln>
            </p:spPr>
            <p:txBody>
              <a:bodyPr/>
              <a:lstStyle/>
              <a:p>
                <a:endParaRPr lang="en-US"/>
              </a:p>
            </p:txBody>
          </p:sp>
          <p:sp>
            <p:nvSpPr>
              <p:cNvPr id="60916" name="Line 500"/>
              <p:cNvSpPr>
                <a:spLocks noChangeShapeType="1"/>
              </p:cNvSpPr>
              <p:nvPr/>
            </p:nvSpPr>
            <p:spPr bwMode="auto">
              <a:xfrm flipV="1">
                <a:off x="3436" y="2902"/>
                <a:ext cx="1" cy="2"/>
              </a:xfrm>
              <a:prstGeom prst="line">
                <a:avLst/>
              </a:prstGeom>
              <a:noFill/>
              <a:ln w="12700">
                <a:solidFill>
                  <a:srgbClr val="000000"/>
                </a:solidFill>
                <a:round/>
                <a:headEnd/>
                <a:tailEnd/>
              </a:ln>
            </p:spPr>
            <p:txBody>
              <a:bodyPr/>
              <a:lstStyle/>
              <a:p>
                <a:endParaRPr lang="en-US"/>
              </a:p>
            </p:txBody>
          </p:sp>
          <p:sp>
            <p:nvSpPr>
              <p:cNvPr id="60917" name="Line 501"/>
              <p:cNvSpPr>
                <a:spLocks noChangeShapeType="1"/>
              </p:cNvSpPr>
              <p:nvPr/>
            </p:nvSpPr>
            <p:spPr bwMode="auto">
              <a:xfrm>
                <a:off x="3436" y="2902"/>
                <a:ext cx="2" cy="1"/>
              </a:xfrm>
              <a:prstGeom prst="line">
                <a:avLst/>
              </a:prstGeom>
              <a:noFill/>
              <a:ln w="12700">
                <a:solidFill>
                  <a:srgbClr val="000000"/>
                </a:solidFill>
                <a:round/>
                <a:headEnd/>
                <a:tailEnd/>
              </a:ln>
            </p:spPr>
            <p:txBody>
              <a:bodyPr/>
              <a:lstStyle/>
              <a:p>
                <a:endParaRPr lang="en-US"/>
              </a:p>
            </p:txBody>
          </p:sp>
          <p:sp>
            <p:nvSpPr>
              <p:cNvPr id="60918" name="Line 502"/>
              <p:cNvSpPr>
                <a:spLocks noChangeShapeType="1"/>
              </p:cNvSpPr>
              <p:nvPr/>
            </p:nvSpPr>
            <p:spPr bwMode="auto">
              <a:xfrm flipV="1">
                <a:off x="3438" y="2900"/>
                <a:ext cx="1" cy="2"/>
              </a:xfrm>
              <a:prstGeom prst="line">
                <a:avLst/>
              </a:prstGeom>
              <a:noFill/>
              <a:ln w="12700">
                <a:solidFill>
                  <a:srgbClr val="000000"/>
                </a:solidFill>
                <a:round/>
                <a:headEnd/>
                <a:tailEnd/>
              </a:ln>
            </p:spPr>
            <p:txBody>
              <a:bodyPr/>
              <a:lstStyle/>
              <a:p>
                <a:endParaRPr lang="en-US"/>
              </a:p>
            </p:txBody>
          </p:sp>
          <p:sp>
            <p:nvSpPr>
              <p:cNvPr id="60919" name="Line 503"/>
              <p:cNvSpPr>
                <a:spLocks noChangeShapeType="1"/>
              </p:cNvSpPr>
              <p:nvPr/>
            </p:nvSpPr>
            <p:spPr bwMode="auto">
              <a:xfrm flipV="1">
                <a:off x="3438" y="2898"/>
                <a:ext cx="1" cy="2"/>
              </a:xfrm>
              <a:prstGeom prst="line">
                <a:avLst/>
              </a:prstGeom>
              <a:noFill/>
              <a:ln w="12700">
                <a:solidFill>
                  <a:srgbClr val="000000"/>
                </a:solidFill>
                <a:round/>
                <a:headEnd/>
                <a:tailEnd/>
              </a:ln>
            </p:spPr>
            <p:txBody>
              <a:bodyPr/>
              <a:lstStyle/>
              <a:p>
                <a:endParaRPr lang="en-US"/>
              </a:p>
            </p:txBody>
          </p:sp>
          <p:sp>
            <p:nvSpPr>
              <p:cNvPr id="60920" name="Line 504"/>
              <p:cNvSpPr>
                <a:spLocks noChangeShapeType="1"/>
              </p:cNvSpPr>
              <p:nvPr/>
            </p:nvSpPr>
            <p:spPr bwMode="auto">
              <a:xfrm>
                <a:off x="3438" y="2898"/>
                <a:ext cx="2" cy="1"/>
              </a:xfrm>
              <a:prstGeom prst="line">
                <a:avLst/>
              </a:prstGeom>
              <a:noFill/>
              <a:ln w="12700">
                <a:solidFill>
                  <a:srgbClr val="000000"/>
                </a:solidFill>
                <a:round/>
                <a:headEnd/>
                <a:tailEnd/>
              </a:ln>
            </p:spPr>
            <p:txBody>
              <a:bodyPr/>
              <a:lstStyle/>
              <a:p>
                <a:endParaRPr lang="en-US"/>
              </a:p>
            </p:txBody>
          </p:sp>
          <p:sp>
            <p:nvSpPr>
              <p:cNvPr id="60921" name="Line 505"/>
              <p:cNvSpPr>
                <a:spLocks noChangeShapeType="1"/>
              </p:cNvSpPr>
              <p:nvPr/>
            </p:nvSpPr>
            <p:spPr bwMode="auto">
              <a:xfrm flipV="1">
                <a:off x="3440" y="2896"/>
                <a:ext cx="1" cy="2"/>
              </a:xfrm>
              <a:prstGeom prst="line">
                <a:avLst/>
              </a:prstGeom>
              <a:noFill/>
              <a:ln w="12700">
                <a:solidFill>
                  <a:srgbClr val="000000"/>
                </a:solidFill>
                <a:round/>
                <a:headEnd/>
                <a:tailEnd/>
              </a:ln>
            </p:spPr>
            <p:txBody>
              <a:bodyPr/>
              <a:lstStyle/>
              <a:p>
                <a:endParaRPr lang="en-US"/>
              </a:p>
            </p:txBody>
          </p:sp>
          <p:sp>
            <p:nvSpPr>
              <p:cNvPr id="60922" name="Line 506"/>
              <p:cNvSpPr>
                <a:spLocks noChangeShapeType="1"/>
              </p:cNvSpPr>
              <p:nvPr/>
            </p:nvSpPr>
            <p:spPr bwMode="auto">
              <a:xfrm flipV="1">
                <a:off x="3440" y="2895"/>
                <a:ext cx="2" cy="1"/>
              </a:xfrm>
              <a:prstGeom prst="line">
                <a:avLst/>
              </a:prstGeom>
              <a:noFill/>
              <a:ln w="15875">
                <a:solidFill>
                  <a:srgbClr val="000000"/>
                </a:solidFill>
                <a:round/>
                <a:headEnd/>
                <a:tailEnd/>
              </a:ln>
            </p:spPr>
            <p:txBody>
              <a:bodyPr/>
              <a:lstStyle/>
              <a:p>
                <a:endParaRPr lang="en-US"/>
              </a:p>
            </p:txBody>
          </p:sp>
          <p:sp>
            <p:nvSpPr>
              <p:cNvPr id="60923" name="Line 507"/>
              <p:cNvSpPr>
                <a:spLocks noChangeShapeType="1"/>
              </p:cNvSpPr>
              <p:nvPr/>
            </p:nvSpPr>
            <p:spPr bwMode="auto">
              <a:xfrm flipV="1">
                <a:off x="3442" y="2893"/>
                <a:ext cx="1" cy="2"/>
              </a:xfrm>
              <a:prstGeom prst="line">
                <a:avLst/>
              </a:prstGeom>
              <a:noFill/>
              <a:ln w="12700">
                <a:solidFill>
                  <a:srgbClr val="000000"/>
                </a:solidFill>
                <a:round/>
                <a:headEnd/>
                <a:tailEnd/>
              </a:ln>
            </p:spPr>
            <p:txBody>
              <a:bodyPr/>
              <a:lstStyle/>
              <a:p>
                <a:endParaRPr lang="en-US"/>
              </a:p>
            </p:txBody>
          </p:sp>
          <p:sp>
            <p:nvSpPr>
              <p:cNvPr id="60924" name="Line 508"/>
              <p:cNvSpPr>
                <a:spLocks noChangeShapeType="1"/>
              </p:cNvSpPr>
              <p:nvPr/>
            </p:nvSpPr>
            <p:spPr bwMode="auto">
              <a:xfrm>
                <a:off x="3453" y="2870"/>
                <a:ext cx="2" cy="1"/>
              </a:xfrm>
              <a:prstGeom prst="line">
                <a:avLst/>
              </a:prstGeom>
              <a:noFill/>
              <a:ln w="12700">
                <a:solidFill>
                  <a:srgbClr val="000000"/>
                </a:solidFill>
                <a:round/>
                <a:headEnd/>
                <a:tailEnd/>
              </a:ln>
            </p:spPr>
            <p:txBody>
              <a:bodyPr/>
              <a:lstStyle/>
              <a:p>
                <a:endParaRPr lang="en-US"/>
              </a:p>
            </p:txBody>
          </p:sp>
          <p:sp>
            <p:nvSpPr>
              <p:cNvPr id="60925" name="Line 509"/>
              <p:cNvSpPr>
                <a:spLocks noChangeShapeType="1"/>
              </p:cNvSpPr>
              <p:nvPr/>
            </p:nvSpPr>
            <p:spPr bwMode="auto">
              <a:xfrm flipV="1">
                <a:off x="3455" y="2868"/>
                <a:ext cx="1" cy="2"/>
              </a:xfrm>
              <a:prstGeom prst="line">
                <a:avLst/>
              </a:prstGeom>
              <a:noFill/>
              <a:ln w="12700">
                <a:solidFill>
                  <a:srgbClr val="000000"/>
                </a:solidFill>
                <a:round/>
                <a:headEnd/>
                <a:tailEnd/>
              </a:ln>
            </p:spPr>
            <p:txBody>
              <a:bodyPr/>
              <a:lstStyle/>
              <a:p>
                <a:endParaRPr lang="en-US"/>
              </a:p>
            </p:txBody>
          </p:sp>
          <p:sp>
            <p:nvSpPr>
              <p:cNvPr id="60926" name="Line 510"/>
              <p:cNvSpPr>
                <a:spLocks noChangeShapeType="1"/>
              </p:cNvSpPr>
              <p:nvPr/>
            </p:nvSpPr>
            <p:spPr bwMode="auto">
              <a:xfrm flipV="1">
                <a:off x="3455" y="2866"/>
                <a:ext cx="1" cy="2"/>
              </a:xfrm>
              <a:prstGeom prst="line">
                <a:avLst/>
              </a:prstGeom>
              <a:noFill/>
              <a:ln w="12700">
                <a:solidFill>
                  <a:srgbClr val="000000"/>
                </a:solidFill>
                <a:round/>
                <a:headEnd/>
                <a:tailEnd/>
              </a:ln>
            </p:spPr>
            <p:txBody>
              <a:bodyPr/>
              <a:lstStyle/>
              <a:p>
                <a:endParaRPr lang="en-US"/>
              </a:p>
            </p:txBody>
          </p:sp>
          <p:sp>
            <p:nvSpPr>
              <p:cNvPr id="60927" name="Line 511"/>
              <p:cNvSpPr>
                <a:spLocks noChangeShapeType="1"/>
              </p:cNvSpPr>
              <p:nvPr/>
            </p:nvSpPr>
            <p:spPr bwMode="auto">
              <a:xfrm flipV="1">
                <a:off x="3455" y="2864"/>
                <a:ext cx="2" cy="2"/>
              </a:xfrm>
              <a:prstGeom prst="line">
                <a:avLst/>
              </a:prstGeom>
              <a:noFill/>
              <a:ln w="15875">
                <a:solidFill>
                  <a:srgbClr val="000000"/>
                </a:solidFill>
                <a:round/>
                <a:headEnd/>
                <a:tailEnd/>
              </a:ln>
            </p:spPr>
            <p:txBody>
              <a:bodyPr/>
              <a:lstStyle/>
              <a:p>
                <a:endParaRPr lang="en-US"/>
              </a:p>
            </p:txBody>
          </p:sp>
          <p:sp>
            <p:nvSpPr>
              <p:cNvPr id="60928" name="Line 512"/>
              <p:cNvSpPr>
                <a:spLocks noChangeShapeType="1"/>
              </p:cNvSpPr>
              <p:nvPr/>
            </p:nvSpPr>
            <p:spPr bwMode="auto">
              <a:xfrm flipV="1">
                <a:off x="3457" y="2862"/>
                <a:ext cx="2" cy="2"/>
              </a:xfrm>
              <a:prstGeom prst="line">
                <a:avLst/>
              </a:prstGeom>
              <a:noFill/>
              <a:ln w="15875">
                <a:solidFill>
                  <a:srgbClr val="000000"/>
                </a:solidFill>
                <a:round/>
                <a:headEnd/>
                <a:tailEnd/>
              </a:ln>
            </p:spPr>
            <p:txBody>
              <a:bodyPr/>
              <a:lstStyle/>
              <a:p>
                <a:endParaRPr lang="en-US"/>
              </a:p>
            </p:txBody>
          </p:sp>
          <p:sp>
            <p:nvSpPr>
              <p:cNvPr id="60929" name="Line 513"/>
              <p:cNvSpPr>
                <a:spLocks noChangeShapeType="1"/>
              </p:cNvSpPr>
              <p:nvPr/>
            </p:nvSpPr>
            <p:spPr bwMode="auto">
              <a:xfrm flipV="1">
                <a:off x="3459" y="2860"/>
                <a:ext cx="1" cy="2"/>
              </a:xfrm>
              <a:prstGeom prst="line">
                <a:avLst/>
              </a:prstGeom>
              <a:noFill/>
              <a:ln w="12700">
                <a:solidFill>
                  <a:srgbClr val="000000"/>
                </a:solidFill>
                <a:round/>
                <a:headEnd/>
                <a:tailEnd/>
              </a:ln>
            </p:spPr>
            <p:txBody>
              <a:bodyPr/>
              <a:lstStyle/>
              <a:p>
                <a:endParaRPr lang="en-US"/>
              </a:p>
            </p:txBody>
          </p:sp>
          <p:sp>
            <p:nvSpPr>
              <p:cNvPr id="60930" name="Line 514"/>
              <p:cNvSpPr>
                <a:spLocks noChangeShapeType="1"/>
              </p:cNvSpPr>
              <p:nvPr/>
            </p:nvSpPr>
            <p:spPr bwMode="auto">
              <a:xfrm flipV="1">
                <a:off x="3459" y="2858"/>
                <a:ext cx="1" cy="2"/>
              </a:xfrm>
              <a:prstGeom prst="line">
                <a:avLst/>
              </a:prstGeom>
              <a:noFill/>
              <a:ln w="12700">
                <a:solidFill>
                  <a:srgbClr val="000000"/>
                </a:solidFill>
                <a:round/>
                <a:headEnd/>
                <a:tailEnd/>
              </a:ln>
            </p:spPr>
            <p:txBody>
              <a:bodyPr/>
              <a:lstStyle/>
              <a:p>
                <a:endParaRPr lang="en-US"/>
              </a:p>
            </p:txBody>
          </p:sp>
          <p:sp>
            <p:nvSpPr>
              <p:cNvPr id="60931" name="Line 515"/>
              <p:cNvSpPr>
                <a:spLocks noChangeShapeType="1"/>
              </p:cNvSpPr>
              <p:nvPr/>
            </p:nvSpPr>
            <p:spPr bwMode="auto">
              <a:xfrm flipV="1">
                <a:off x="3459" y="2856"/>
                <a:ext cx="1" cy="2"/>
              </a:xfrm>
              <a:prstGeom prst="line">
                <a:avLst/>
              </a:prstGeom>
              <a:noFill/>
              <a:ln w="12700">
                <a:solidFill>
                  <a:srgbClr val="000000"/>
                </a:solidFill>
                <a:round/>
                <a:headEnd/>
                <a:tailEnd/>
              </a:ln>
            </p:spPr>
            <p:txBody>
              <a:bodyPr/>
              <a:lstStyle/>
              <a:p>
                <a:endParaRPr lang="en-US"/>
              </a:p>
            </p:txBody>
          </p:sp>
          <p:sp>
            <p:nvSpPr>
              <p:cNvPr id="60932" name="Line 516"/>
              <p:cNvSpPr>
                <a:spLocks noChangeShapeType="1"/>
              </p:cNvSpPr>
              <p:nvPr/>
            </p:nvSpPr>
            <p:spPr bwMode="auto">
              <a:xfrm>
                <a:off x="3459" y="2856"/>
                <a:ext cx="2" cy="1"/>
              </a:xfrm>
              <a:prstGeom prst="line">
                <a:avLst/>
              </a:prstGeom>
              <a:noFill/>
              <a:ln w="12700">
                <a:solidFill>
                  <a:srgbClr val="000000"/>
                </a:solidFill>
                <a:round/>
                <a:headEnd/>
                <a:tailEnd/>
              </a:ln>
            </p:spPr>
            <p:txBody>
              <a:bodyPr/>
              <a:lstStyle/>
              <a:p>
                <a:endParaRPr lang="en-US"/>
              </a:p>
            </p:txBody>
          </p:sp>
          <p:sp>
            <p:nvSpPr>
              <p:cNvPr id="60933" name="Line 517"/>
              <p:cNvSpPr>
                <a:spLocks noChangeShapeType="1"/>
              </p:cNvSpPr>
              <p:nvPr/>
            </p:nvSpPr>
            <p:spPr bwMode="auto">
              <a:xfrm flipV="1">
                <a:off x="3461" y="2854"/>
                <a:ext cx="1" cy="2"/>
              </a:xfrm>
              <a:prstGeom prst="line">
                <a:avLst/>
              </a:prstGeom>
              <a:noFill/>
              <a:ln w="12700">
                <a:solidFill>
                  <a:srgbClr val="000000"/>
                </a:solidFill>
                <a:round/>
                <a:headEnd/>
                <a:tailEnd/>
              </a:ln>
            </p:spPr>
            <p:txBody>
              <a:bodyPr/>
              <a:lstStyle/>
              <a:p>
                <a:endParaRPr lang="en-US"/>
              </a:p>
            </p:txBody>
          </p:sp>
          <p:sp>
            <p:nvSpPr>
              <p:cNvPr id="60934" name="Line 518"/>
              <p:cNvSpPr>
                <a:spLocks noChangeShapeType="1"/>
              </p:cNvSpPr>
              <p:nvPr/>
            </p:nvSpPr>
            <p:spPr bwMode="auto">
              <a:xfrm flipV="1">
                <a:off x="3461" y="2852"/>
                <a:ext cx="1" cy="2"/>
              </a:xfrm>
              <a:prstGeom prst="line">
                <a:avLst/>
              </a:prstGeom>
              <a:noFill/>
              <a:ln w="12700">
                <a:solidFill>
                  <a:srgbClr val="000000"/>
                </a:solidFill>
                <a:round/>
                <a:headEnd/>
                <a:tailEnd/>
              </a:ln>
            </p:spPr>
            <p:txBody>
              <a:bodyPr/>
              <a:lstStyle/>
              <a:p>
                <a:endParaRPr lang="en-US"/>
              </a:p>
            </p:txBody>
          </p:sp>
          <p:sp>
            <p:nvSpPr>
              <p:cNvPr id="60935" name="Line 519"/>
              <p:cNvSpPr>
                <a:spLocks noChangeShapeType="1"/>
              </p:cNvSpPr>
              <p:nvPr/>
            </p:nvSpPr>
            <p:spPr bwMode="auto">
              <a:xfrm flipV="1">
                <a:off x="3461" y="2850"/>
                <a:ext cx="2" cy="2"/>
              </a:xfrm>
              <a:prstGeom prst="line">
                <a:avLst/>
              </a:prstGeom>
              <a:noFill/>
              <a:ln w="15875">
                <a:solidFill>
                  <a:srgbClr val="000000"/>
                </a:solidFill>
                <a:round/>
                <a:headEnd/>
                <a:tailEnd/>
              </a:ln>
            </p:spPr>
            <p:txBody>
              <a:bodyPr/>
              <a:lstStyle/>
              <a:p>
                <a:endParaRPr lang="en-US"/>
              </a:p>
            </p:txBody>
          </p:sp>
          <p:sp>
            <p:nvSpPr>
              <p:cNvPr id="60936" name="Line 520"/>
              <p:cNvSpPr>
                <a:spLocks noChangeShapeType="1"/>
              </p:cNvSpPr>
              <p:nvPr/>
            </p:nvSpPr>
            <p:spPr bwMode="auto">
              <a:xfrm flipV="1">
                <a:off x="3463" y="2848"/>
                <a:ext cx="1" cy="2"/>
              </a:xfrm>
              <a:prstGeom prst="line">
                <a:avLst/>
              </a:prstGeom>
              <a:noFill/>
              <a:ln w="12700">
                <a:solidFill>
                  <a:srgbClr val="000000"/>
                </a:solidFill>
                <a:round/>
                <a:headEnd/>
                <a:tailEnd/>
              </a:ln>
            </p:spPr>
            <p:txBody>
              <a:bodyPr/>
              <a:lstStyle/>
              <a:p>
                <a:endParaRPr lang="en-US"/>
              </a:p>
            </p:txBody>
          </p:sp>
          <p:sp>
            <p:nvSpPr>
              <p:cNvPr id="60937" name="Line 521"/>
              <p:cNvSpPr>
                <a:spLocks noChangeShapeType="1"/>
              </p:cNvSpPr>
              <p:nvPr/>
            </p:nvSpPr>
            <p:spPr bwMode="auto">
              <a:xfrm>
                <a:off x="3463" y="2848"/>
                <a:ext cx="2" cy="1"/>
              </a:xfrm>
              <a:prstGeom prst="line">
                <a:avLst/>
              </a:prstGeom>
              <a:noFill/>
              <a:ln w="12700">
                <a:solidFill>
                  <a:srgbClr val="000000"/>
                </a:solidFill>
                <a:round/>
                <a:headEnd/>
                <a:tailEnd/>
              </a:ln>
            </p:spPr>
            <p:txBody>
              <a:bodyPr/>
              <a:lstStyle/>
              <a:p>
                <a:endParaRPr lang="en-US"/>
              </a:p>
            </p:txBody>
          </p:sp>
          <p:sp>
            <p:nvSpPr>
              <p:cNvPr id="60938" name="Line 522"/>
              <p:cNvSpPr>
                <a:spLocks noChangeShapeType="1"/>
              </p:cNvSpPr>
              <p:nvPr/>
            </p:nvSpPr>
            <p:spPr bwMode="auto">
              <a:xfrm flipV="1">
                <a:off x="3465" y="2847"/>
                <a:ext cx="1" cy="1"/>
              </a:xfrm>
              <a:prstGeom prst="line">
                <a:avLst/>
              </a:prstGeom>
              <a:noFill/>
              <a:ln w="12700">
                <a:solidFill>
                  <a:srgbClr val="000000"/>
                </a:solidFill>
                <a:round/>
                <a:headEnd/>
                <a:tailEnd/>
              </a:ln>
            </p:spPr>
            <p:txBody>
              <a:bodyPr/>
              <a:lstStyle/>
              <a:p>
                <a:endParaRPr lang="en-US"/>
              </a:p>
            </p:txBody>
          </p:sp>
          <p:sp>
            <p:nvSpPr>
              <p:cNvPr id="60939" name="Line 523"/>
              <p:cNvSpPr>
                <a:spLocks noChangeShapeType="1"/>
              </p:cNvSpPr>
              <p:nvPr/>
            </p:nvSpPr>
            <p:spPr bwMode="auto">
              <a:xfrm flipV="1">
                <a:off x="3465" y="2845"/>
                <a:ext cx="2" cy="2"/>
              </a:xfrm>
              <a:prstGeom prst="line">
                <a:avLst/>
              </a:prstGeom>
              <a:noFill/>
              <a:ln w="15875">
                <a:solidFill>
                  <a:srgbClr val="000000"/>
                </a:solidFill>
                <a:round/>
                <a:headEnd/>
                <a:tailEnd/>
              </a:ln>
            </p:spPr>
            <p:txBody>
              <a:bodyPr/>
              <a:lstStyle/>
              <a:p>
                <a:endParaRPr lang="en-US"/>
              </a:p>
            </p:txBody>
          </p:sp>
          <p:sp>
            <p:nvSpPr>
              <p:cNvPr id="60940" name="Line 524"/>
              <p:cNvSpPr>
                <a:spLocks noChangeShapeType="1"/>
              </p:cNvSpPr>
              <p:nvPr/>
            </p:nvSpPr>
            <p:spPr bwMode="auto">
              <a:xfrm flipV="1">
                <a:off x="3467" y="2843"/>
                <a:ext cx="1" cy="2"/>
              </a:xfrm>
              <a:prstGeom prst="line">
                <a:avLst/>
              </a:prstGeom>
              <a:noFill/>
              <a:ln w="12700">
                <a:solidFill>
                  <a:srgbClr val="000000"/>
                </a:solidFill>
                <a:round/>
                <a:headEnd/>
                <a:tailEnd/>
              </a:ln>
            </p:spPr>
            <p:txBody>
              <a:bodyPr/>
              <a:lstStyle/>
              <a:p>
                <a:endParaRPr lang="en-US"/>
              </a:p>
            </p:txBody>
          </p:sp>
          <p:sp>
            <p:nvSpPr>
              <p:cNvPr id="60941" name="Line 525"/>
              <p:cNvSpPr>
                <a:spLocks noChangeShapeType="1"/>
              </p:cNvSpPr>
              <p:nvPr/>
            </p:nvSpPr>
            <p:spPr bwMode="auto">
              <a:xfrm flipV="1">
                <a:off x="3467" y="2841"/>
                <a:ext cx="2" cy="2"/>
              </a:xfrm>
              <a:prstGeom prst="line">
                <a:avLst/>
              </a:prstGeom>
              <a:noFill/>
              <a:ln w="15875">
                <a:solidFill>
                  <a:srgbClr val="000000"/>
                </a:solidFill>
                <a:round/>
                <a:headEnd/>
                <a:tailEnd/>
              </a:ln>
            </p:spPr>
            <p:txBody>
              <a:bodyPr/>
              <a:lstStyle/>
              <a:p>
                <a:endParaRPr lang="en-US"/>
              </a:p>
            </p:txBody>
          </p:sp>
          <p:sp>
            <p:nvSpPr>
              <p:cNvPr id="60942" name="Line 526"/>
              <p:cNvSpPr>
                <a:spLocks noChangeShapeType="1"/>
              </p:cNvSpPr>
              <p:nvPr/>
            </p:nvSpPr>
            <p:spPr bwMode="auto">
              <a:xfrm flipV="1">
                <a:off x="3469" y="2839"/>
                <a:ext cx="1" cy="2"/>
              </a:xfrm>
              <a:prstGeom prst="line">
                <a:avLst/>
              </a:prstGeom>
              <a:noFill/>
              <a:ln w="12700">
                <a:solidFill>
                  <a:srgbClr val="000000"/>
                </a:solidFill>
                <a:round/>
                <a:headEnd/>
                <a:tailEnd/>
              </a:ln>
            </p:spPr>
            <p:txBody>
              <a:bodyPr/>
              <a:lstStyle/>
              <a:p>
                <a:endParaRPr lang="en-US"/>
              </a:p>
            </p:txBody>
          </p:sp>
          <p:sp>
            <p:nvSpPr>
              <p:cNvPr id="60943" name="Line 527"/>
              <p:cNvSpPr>
                <a:spLocks noChangeShapeType="1"/>
              </p:cNvSpPr>
              <p:nvPr/>
            </p:nvSpPr>
            <p:spPr bwMode="auto">
              <a:xfrm flipV="1">
                <a:off x="3469" y="2837"/>
                <a:ext cx="1" cy="2"/>
              </a:xfrm>
              <a:prstGeom prst="line">
                <a:avLst/>
              </a:prstGeom>
              <a:noFill/>
              <a:ln w="12700">
                <a:solidFill>
                  <a:srgbClr val="000000"/>
                </a:solidFill>
                <a:round/>
                <a:headEnd/>
                <a:tailEnd/>
              </a:ln>
            </p:spPr>
            <p:txBody>
              <a:bodyPr/>
              <a:lstStyle/>
              <a:p>
                <a:endParaRPr lang="en-US"/>
              </a:p>
            </p:txBody>
          </p:sp>
          <p:sp>
            <p:nvSpPr>
              <p:cNvPr id="60944" name="Line 528"/>
              <p:cNvSpPr>
                <a:spLocks noChangeShapeType="1"/>
              </p:cNvSpPr>
              <p:nvPr/>
            </p:nvSpPr>
            <p:spPr bwMode="auto">
              <a:xfrm>
                <a:off x="3469" y="2837"/>
                <a:ext cx="2" cy="1"/>
              </a:xfrm>
              <a:prstGeom prst="line">
                <a:avLst/>
              </a:prstGeom>
              <a:noFill/>
              <a:ln w="12700">
                <a:solidFill>
                  <a:srgbClr val="000000"/>
                </a:solidFill>
                <a:round/>
                <a:headEnd/>
                <a:tailEnd/>
              </a:ln>
            </p:spPr>
            <p:txBody>
              <a:bodyPr/>
              <a:lstStyle/>
              <a:p>
                <a:endParaRPr lang="en-US"/>
              </a:p>
            </p:txBody>
          </p:sp>
          <p:sp>
            <p:nvSpPr>
              <p:cNvPr id="60945" name="Line 529"/>
              <p:cNvSpPr>
                <a:spLocks noChangeShapeType="1"/>
              </p:cNvSpPr>
              <p:nvPr/>
            </p:nvSpPr>
            <p:spPr bwMode="auto">
              <a:xfrm flipV="1">
                <a:off x="3471" y="2835"/>
                <a:ext cx="2" cy="2"/>
              </a:xfrm>
              <a:prstGeom prst="line">
                <a:avLst/>
              </a:prstGeom>
              <a:noFill/>
              <a:ln w="15875">
                <a:solidFill>
                  <a:srgbClr val="000000"/>
                </a:solidFill>
                <a:round/>
                <a:headEnd/>
                <a:tailEnd/>
              </a:ln>
            </p:spPr>
            <p:txBody>
              <a:bodyPr/>
              <a:lstStyle/>
              <a:p>
                <a:endParaRPr lang="en-US"/>
              </a:p>
            </p:txBody>
          </p:sp>
          <p:sp>
            <p:nvSpPr>
              <p:cNvPr id="60946" name="Line 530"/>
              <p:cNvSpPr>
                <a:spLocks noChangeShapeType="1"/>
              </p:cNvSpPr>
              <p:nvPr/>
            </p:nvSpPr>
            <p:spPr bwMode="auto">
              <a:xfrm flipV="1">
                <a:off x="3473" y="2833"/>
                <a:ext cx="1" cy="2"/>
              </a:xfrm>
              <a:prstGeom prst="line">
                <a:avLst/>
              </a:prstGeom>
              <a:noFill/>
              <a:ln w="12700">
                <a:solidFill>
                  <a:srgbClr val="000000"/>
                </a:solidFill>
                <a:round/>
                <a:headEnd/>
                <a:tailEnd/>
              </a:ln>
            </p:spPr>
            <p:txBody>
              <a:bodyPr/>
              <a:lstStyle/>
              <a:p>
                <a:endParaRPr lang="en-US"/>
              </a:p>
            </p:txBody>
          </p:sp>
          <p:sp>
            <p:nvSpPr>
              <p:cNvPr id="60947" name="Line 531"/>
              <p:cNvSpPr>
                <a:spLocks noChangeShapeType="1"/>
              </p:cNvSpPr>
              <p:nvPr/>
            </p:nvSpPr>
            <p:spPr bwMode="auto">
              <a:xfrm flipV="1">
                <a:off x="3473" y="2831"/>
                <a:ext cx="1" cy="2"/>
              </a:xfrm>
              <a:prstGeom prst="line">
                <a:avLst/>
              </a:prstGeom>
              <a:noFill/>
              <a:ln w="12700">
                <a:solidFill>
                  <a:srgbClr val="000000"/>
                </a:solidFill>
                <a:round/>
                <a:headEnd/>
                <a:tailEnd/>
              </a:ln>
            </p:spPr>
            <p:txBody>
              <a:bodyPr/>
              <a:lstStyle/>
              <a:p>
                <a:endParaRPr lang="en-US"/>
              </a:p>
            </p:txBody>
          </p:sp>
          <p:sp>
            <p:nvSpPr>
              <p:cNvPr id="60948" name="Line 532"/>
              <p:cNvSpPr>
                <a:spLocks noChangeShapeType="1"/>
              </p:cNvSpPr>
              <p:nvPr/>
            </p:nvSpPr>
            <p:spPr bwMode="auto">
              <a:xfrm>
                <a:off x="3473" y="2831"/>
                <a:ext cx="1" cy="1"/>
              </a:xfrm>
              <a:prstGeom prst="line">
                <a:avLst/>
              </a:prstGeom>
              <a:noFill/>
              <a:ln w="12700">
                <a:solidFill>
                  <a:srgbClr val="000000"/>
                </a:solidFill>
                <a:round/>
                <a:headEnd/>
                <a:tailEnd/>
              </a:ln>
            </p:spPr>
            <p:txBody>
              <a:bodyPr/>
              <a:lstStyle/>
              <a:p>
                <a:endParaRPr lang="en-US"/>
              </a:p>
            </p:txBody>
          </p:sp>
          <p:sp>
            <p:nvSpPr>
              <p:cNvPr id="60949" name="Line 533"/>
              <p:cNvSpPr>
                <a:spLocks noChangeShapeType="1"/>
              </p:cNvSpPr>
              <p:nvPr/>
            </p:nvSpPr>
            <p:spPr bwMode="auto">
              <a:xfrm flipV="1">
                <a:off x="3474" y="2829"/>
                <a:ext cx="1" cy="2"/>
              </a:xfrm>
              <a:prstGeom prst="line">
                <a:avLst/>
              </a:prstGeom>
              <a:noFill/>
              <a:ln w="12700">
                <a:solidFill>
                  <a:srgbClr val="000000"/>
                </a:solidFill>
                <a:round/>
                <a:headEnd/>
                <a:tailEnd/>
              </a:ln>
            </p:spPr>
            <p:txBody>
              <a:bodyPr/>
              <a:lstStyle/>
              <a:p>
                <a:endParaRPr lang="en-US"/>
              </a:p>
            </p:txBody>
          </p:sp>
          <p:sp>
            <p:nvSpPr>
              <p:cNvPr id="60950" name="Line 534"/>
              <p:cNvSpPr>
                <a:spLocks noChangeShapeType="1"/>
              </p:cNvSpPr>
              <p:nvPr/>
            </p:nvSpPr>
            <p:spPr bwMode="auto">
              <a:xfrm flipV="1">
                <a:off x="3474" y="2827"/>
                <a:ext cx="2" cy="2"/>
              </a:xfrm>
              <a:prstGeom prst="line">
                <a:avLst/>
              </a:prstGeom>
              <a:noFill/>
              <a:ln w="15875">
                <a:solidFill>
                  <a:srgbClr val="000000"/>
                </a:solidFill>
                <a:round/>
                <a:headEnd/>
                <a:tailEnd/>
              </a:ln>
            </p:spPr>
            <p:txBody>
              <a:bodyPr/>
              <a:lstStyle/>
              <a:p>
                <a:endParaRPr lang="en-US"/>
              </a:p>
            </p:txBody>
          </p:sp>
          <p:sp>
            <p:nvSpPr>
              <p:cNvPr id="60951" name="Line 535"/>
              <p:cNvSpPr>
                <a:spLocks noChangeShapeType="1"/>
              </p:cNvSpPr>
              <p:nvPr/>
            </p:nvSpPr>
            <p:spPr bwMode="auto">
              <a:xfrm>
                <a:off x="3488" y="2806"/>
                <a:ext cx="1" cy="1"/>
              </a:xfrm>
              <a:prstGeom prst="line">
                <a:avLst/>
              </a:prstGeom>
              <a:noFill/>
              <a:ln w="12700">
                <a:solidFill>
                  <a:srgbClr val="000000"/>
                </a:solidFill>
                <a:round/>
                <a:headEnd/>
                <a:tailEnd/>
              </a:ln>
            </p:spPr>
            <p:txBody>
              <a:bodyPr/>
              <a:lstStyle/>
              <a:p>
                <a:endParaRPr lang="en-US"/>
              </a:p>
            </p:txBody>
          </p:sp>
          <p:sp>
            <p:nvSpPr>
              <p:cNvPr id="60952" name="Line 536"/>
              <p:cNvSpPr>
                <a:spLocks noChangeShapeType="1"/>
              </p:cNvSpPr>
              <p:nvPr/>
            </p:nvSpPr>
            <p:spPr bwMode="auto">
              <a:xfrm>
                <a:off x="3488" y="2806"/>
                <a:ext cx="2" cy="1"/>
              </a:xfrm>
              <a:prstGeom prst="line">
                <a:avLst/>
              </a:prstGeom>
              <a:noFill/>
              <a:ln w="12700">
                <a:solidFill>
                  <a:srgbClr val="000000"/>
                </a:solidFill>
                <a:round/>
                <a:headEnd/>
                <a:tailEnd/>
              </a:ln>
            </p:spPr>
            <p:txBody>
              <a:bodyPr/>
              <a:lstStyle/>
              <a:p>
                <a:endParaRPr lang="en-US"/>
              </a:p>
            </p:txBody>
          </p:sp>
          <p:sp>
            <p:nvSpPr>
              <p:cNvPr id="60953" name="Line 537"/>
              <p:cNvSpPr>
                <a:spLocks noChangeShapeType="1"/>
              </p:cNvSpPr>
              <p:nvPr/>
            </p:nvSpPr>
            <p:spPr bwMode="auto">
              <a:xfrm flipV="1">
                <a:off x="3490" y="2804"/>
                <a:ext cx="1" cy="2"/>
              </a:xfrm>
              <a:prstGeom prst="line">
                <a:avLst/>
              </a:prstGeom>
              <a:noFill/>
              <a:ln w="12700">
                <a:solidFill>
                  <a:srgbClr val="000000"/>
                </a:solidFill>
                <a:round/>
                <a:headEnd/>
                <a:tailEnd/>
              </a:ln>
            </p:spPr>
            <p:txBody>
              <a:bodyPr/>
              <a:lstStyle/>
              <a:p>
                <a:endParaRPr lang="en-US"/>
              </a:p>
            </p:txBody>
          </p:sp>
          <p:sp>
            <p:nvSpPr>
              <p:cNvPr id="60954" name="Line 538"/>
              <p:cNvSpPr>
                <a:spLocks noChangeShapeType="1"/>
              </p:cNvSpPr>
              <p:nvPr/>
            </p:nvSpPr>
            <p:spPr bwMode="auto">
              <a:xfrm flipV="1">
                <a:off x="3490" y="2802"/>
                <a:ext cx="2" cy="2"/>
              </a:xfrm>
              <a:prstGeom prst="line">
                <a:avLst/>
              </a:prstGeom>
              <a:noFill/>
              <a:ln w="15875">
                <a:solidFill>
                  <a:srgbClr val="000000"/>
                </a:solidFill>
                <a:round/>
                <a:headEnd/>
                <a:tailEnd/>
              </a:ln>
            </p:spPr>
            <p:txBody>
              <a:bodyPr/>
              <a:lstStyle/>
              <a:p>
                <a:endParaRPr lang="en-US"/>
              </a:p>
            </p:txBody>
          </p:sp>
          <p:sp>
            <p:nvSpPr>
              <p:cNvPr id="60955" name="Line 539"/>
              <p:cNvSpPr>
                <a:spLocks noChangeShapeType="1"/>
              </p:cNvSpPr>
              <p:nvPr/>
            </p:nvSpPr>
            <p:spPr bwMode="auto">
              <a:xfrm flipV="1">
                <a:off x="3492" y="2801"/>
                <a:ext cx="2" cy="1"/>
              </a:xfrm>
              <a:prstGeom prst="line">
                <a:avLst/>
              </a:prstGeom>
              <a:noFill/>
              <a:ln w="15875">
                <a:solidFill>
                  <a:srgbClr val="000000"/>
                </a:solidFill>
                <a:round/>
                <a:headEnd/>
                <a:tailEnd/>
              </a:ln>
            </p:spPr>
            <p:txBody>
              <a:bodyPr/>
              <a:lstStyle/>
              <a:p>
                <a:endParaRPr lang="en-US"/>
              </a:p>
            </p:txBody>
          </p:sp>
          <p:sp>
            <p:nvSpPr>
              <p:cNvPr id="60956" name="Line 540"/>
              <p:cNvSpPr>
                <a:spLocks noChangeShapeType="1"/>
              </p:cNvSpPr>
              <p:nvPr/>
            </p:nvSpPr>
            <p:spPr bwMode="auto">
              <a:xfrm flipV="1">
                <a:off x="3494" y="2799"/>
                <a:ext cx="1" cy="2"/>
              </a:xfrm>
              <a:prstGeom prst="line">
                <a:avLst/>
              </a:prstGeom>
              <a:noFill/>
              <a:ln w="12700">
                <a:solidFill>
                  <a:srgbClr val="000000"/>
                </a:solidFill>
                <a:round/>
                <a:headEnd/>
                <a:tailEnd/>
              </a:ln>
            </p:spPr>
            <p:txBody>
              <a:bodyPr/>
              <a:lstStyle/>
              <a:p>
                <a:endParaRPr lang="en-US"/>
              </a:p>
            </p:txBody>
          </p:sp>
          <p:sp>
            <p:nvSpPr>
              <p:cNvPr id="60957" name="Line 541"/>
              <p:cNvSpPr>
                <a:spLocks noChangeShapeType="1"/>
              </p:cNvSpPr>
              <p:nvPr/>
            </p:nvSpPr>
            <p:spPr bwMode="auto">
              <a:xfrm>
                <a:off x="3494" y="2799"/>
                <a:ext cx="2" cy="1"/>
              </a:xfrm>
              <a:prstGeom prst="line">
                <a:avLst/>
              </a:prstGeom>
              <a:noFill/>
              <a:ln w="12700">
                <a:solidFill>
                  <a:srgbClr val="000000"/>
                </a:solidFill>
                <a:round/>
                <a:headEnd/>
                <a:tailEnd/>
              </a:ln>
            </p:spPr>
            <p:txBody>
              <a:bodyPr/>
              <a:lstStyle/>
              <a:p>
                <a:endParaRPr lang="en-US"/>
              </a:p>
            </p:txBody>
          </p:sp>
          <p:sp>
            <p:nvSpPr>
              <p:cNvPr id="60958" name="Line 542"/>
              <p:cNvSpPr>
                <a:spLocks noChangeShapeType="1"/>
              </p:cNvSpPr>
              <p:nvPr/>
            </p:nvSpPr>
            <p:spPr bwMode="auto">
              <a:xfrm flipV="1">
                <a:off x="3496" y="2797"/>
                <a:ext cx="1" cy="2"/>
              </a:xfrm>
              <a:prstGeom prst="line">
                <a:avLst/>
              </a:prstGeom>
              <a:noFill/>
              <a:ln w="12700">
                <a:solidFill>
                  <a:srgbClr val="000000"/>
                </a:solidFill>
                <a:round/>
                <a:headEnd/>
                <a:tailEnd/>
              </a:ln>
            </p:spPr>
            <p:txBody>
              <a:bodyPr/>
              <a:lstStyle/>
              <a:p>
                <a:endParaRPr lang="en-US"/>
              </a:p>
            </p:txBody>
          </p:sp>
          <p:sp>
            <p:nvSpPr>
              <p:cNvPr id="60959" name="Line 543"/>
              <p:cNvSpPr>
                <a:spLocks noChangeShapeType="1"/>
              </p:cNvSpPr>
              <p:nvPr/>
            </p:nvSpPr>
            <p:spPr bwMode="auto">
              <a:xfrm flipV="1">
                <a:off x="3496" y="2795"/>
                <a:ext cx="1" cy="2"/>
              </a:xfrm>
              <a:prstGeom prst="line">
                <a:avLst/>
              </a:prstGeom>
              <a:noFill/>
              <a:ln w="12700">
                <a:solidFill>
                  <a:srgbClr val="000000"/>
                </a:solidFill>
                <a:round/>
                <a:headEnd/>
                <a:tailEnd/>
              </a:ln>
            </p:spPr>
            <p:txBody>
              <a:bodyPr/>
              <a:lstStyle/>
              <a:p>
                <a:endParaRPr lang="en-US"/>
              </a:p>
            </p:txBody>
          </p:sp>
          <p:sp>
            <p:nvSpPr>
              <p:cNvPr id="60960" name="Line 544"/>
              <p:cNvSpPr>
                <a:spLocks noChangeShapeType="1"/>
              </p:cNvSpPr>
              <p:nvPr/>
            </p:nvSpPr>
            <p:spPr bwMode="auto">
              <a:xfrm>
                <a:off x="3496" y="2795"/>
                <a:ext cx="1" cy="1"/>
              </a:xfrm>
              <a:prstGeom prst="line">
                <a:avLst/>
              </a:prstGeom>
              <a:noFill/>
              <a:ln w="12700">
                <a:solidFill>
                  <a:srgbClr val="000000"/>
                </a:solidFill>
                <a:round/>
                <a:headEnd/>
                <a:tailEnd/>
              </a:ln>
            </p:spPr>
            <p:txBody>
              <a:bodyPr/>
              <a:lstStyle/>
              <a:p>
                <a:endParaRPr lang="en-US"/>
              </a:p>
            </p:txBody>
          </p:sp>
          <p:sp>
            <p:nvSpPr>
              <p:cNvPr id="60961" name="Line 545"/>
              <p:cNvSpPr>
                <a:spLocks noChangeShapeType="1"/>
              </p:cNvSpPr>
              <p:nvPr/>
            </p:nvSpPr>
            <p:spPr bwMode="auto">
              <a:xfrm flipV="1">
                <a:off x="3497" y="2793"/>
                <a:ext cx="1" cy="2"/>
              </a:xfrm>
              <a:prstGeom prst="line">
                <a:avLst/>
              </a:prstGeom>
              <a:noFill/>
              <a:ln w="12700">
                <a:solidFill>
                  <a:srgbClr val="000000"/>
                </a:solidFill>
                <a:round/>
                <a:headEnd/>
                <a:tailEnd/>
              </a:ln>
            </p:spPr>
            <p:txBody>
              <a:bodyPr/>
              <a:lstStyle/>
              <a:p>
                <a:endParaRPr lang="en-US"/>
              </a:p>
            </p:txBody>
          </p:sp>
          <p:sp>
            <p:nvSpPr>
              <p:cNvPr id="60962" name="Line 546"/>
              <p:cNvSpPr>
                <a:spLocks noChangeShapeType="1"/>
              </p:cNvSpPr>
              <p:nvPr/>
            </p:nvSpPr>
            <p:spPr bwMode="auto">
              <a:xfrm flipV="1">
                <a:off x="3497" y="2791"/>
                <a:ext cx="2" cy="2"/>
              </a:xfrm>
              <a:prstGeom prst="line">
                <a:avLst/>
              </a:prstGeom>
              <a:noFill/>
              <a:ln w="15875">
                <a:solidFill>
                  <a:srgbClr val="000000"/>
                </a:solidFill>
                <a:round/>
                <a:headEnd/>
                <a:tailEnd/>
              </a:ln>
            </p:spPr>
            <p:txBody>
              <a:bodyPr/>
              <a:lstStyle/>
              <a:p>
                <a:endParaRPr lang="en-US"/>
              </a:p>
            </p:txBody>
          </p:sp>
          <p:sp>
            <p:nvSpPr>
              <p:cNvPr id="60963" name="Line 547"/>
              <p:cNvSpPr>
                <a:spLocks noChangeShapeType="1"/>
              </p:cNvSpPr>
              <p:nvPr/>
            </p:nvSpPr>
            <p:spPr bwMode="auto">
              <a:xfrm flipV="1">
                <a:off x="3499" y="2789"/>
                <a:ext cx="1" cy="2"/>
              </a:xfrm>
              <a:prstGeom prst="line">
                <a:avLst/>
              </a:prstGeom>
              <a:noFill/>
              <a:ln w="12700">
                <a:solidFill>
                  <a:srgbClr val="000000"/>
                </a:solidFill>
                <a:round/>
                <a:headEnd/>
                <a:tailEnd/>
              </a:ln>
            </p:spPr>
            <p:txBody>
              <a:bodyPr/>
              <a:lstStyle/>
              <a:p>
                <a:endParaRPr lang="en-US"/>
              </a:p>
            </p:txBody>
          </p:sp>
          <p:sp>
            <p:nvSpPr>
              <p:cNvPr id="60964" name="Line 548"/>
              <p:cNvSpPr>
                <a:spLocks noChangeShapeType="1"/>
              </p:cNvSpPr>
              <p:nvPr/>
            </p:nvSpPr>
            <p:spPr bwMode="auto">
              <a:xfrm flipV="1">
                <a:off x="3499" y="2787"/>
                <a:ext cx="2" cy="2"/>
              </a:xfrm>
              <a:prstGeom prst="line">
                <a:avLst/>
              </a:prstGeom>
              <a:noFill/>
              <a:ln w="15875">
                <a:solidFill>
                  <a:srgbClr val="000000"/>
                </a:solidFill>
                <a:round/>
                <a:headEnd/>
                <a:tailEnd/>
              </a:ln>
            </p:spPr>
            <p:txBody>
              <a:bodyPr/>
              <a:lstStyle/>
              <a:p>
                <a:endParaRPr lang="en-US"/>
              </a:p>
            </p:txBody>
          </p:sp>
          <p:sp>
            <p:nvSpPr>
              <p:cNvPr id="60965" name="Line 549"/>
              <p:cNvSpPr>
                <a:spLocks noChangeShapeType="1"/>
              </p:cNvSpPr>
              <p:nvPr/>
            </p:nvSpPr>
            <p:spPr bwMode="auto">
              <a:xfrm flipV="1">
                <a:off x="3501" y="2785"/>
                <a:ext cx="1" cy="2"/>
              </a:xfrm>
              <a:prstGeom prst="line">
                <a:avLst/>
              </a:prstGeom>
              <a:noFill/>
              <a:ln w="12700">
                <a:solidFill>
                  <a:srgbClr val="000000"/>
                </a:solidFill>
                <a:round/>
                <a:headEnd/>
                <a:tailEnd/>
              </a:ln>
            </p:spPr>
            <p:txBody>
              <a:bodyPr/>
              <a:lstStyle/>
              <a:p>
                <a:endParaRPr lang="en-US"/>
              </a:p>
            </p:txBody>
          </p:sp>
          <p:sp>
            <p:nvSpPr>
              <p:cNvPr id="60966" name="Line 550"/>
              <p:cNvSpPr>
                <a:spLocks noChangeShapeType="1"/>
              </p:cNvSpPr>
              <p:nvPr/>
            </p:nvSpPr>
            <p:spPr bwMode="auto">
              <a:xfrm flipV="1">
                <a:off x="3515" y="2764"/>
                <a:ext cx="1" cy="2"/>
              </a:xfrm>
              <a:prstGeom prst="line">
                <a:avLst/>
              </a:prstGeom>
              <a:noFill/>
              <a:ln w="12700">
                <a:solidFill>
                  <a:srgbClr val="000000"/>
                </a:solidFill>
                <a:round/>
                <a:headEnd/>
                <a:tailEnd/>
              </a:ln>
            </p:spPr>
            <p:txBody>
              <a:bodyPr/>
              <a:lstStyle/>
              <a:p>
                <a:endParaRPr lang="en-US"/>
              </a:p>
            </p:txBody>
          </p:sp>
          <p:sp>
            <p:nvSpPr>
              <p:cNvPr id="60967" name="Line 551"/>
              <p:cNvSpPr>
                <a:spLocks noChangeShapeType="1"/>
              </p:cNvSpPr>
              <p:nvPr/>
            </p:nvSpPr>
            <p:spPr bwMode="auto">
              <a:xfrm flipV="1">
                <a:off x="3515" y="2762"/>
                <a:ext cx="2" cy="2"/>
              </a:xfrm>
              <a:prstGeom prst="line">
                <a:avLst/>
              </a:prstGeom>
              <a:noFill/>
              <a:ln w="15875">
                <a:solidFill>
                  <a:srgbClr val="000000"/>
                </a:solidFill>
                <a:round/>
                <a:headEnd/>
                <a:tailEnd/>
              </a:ln>
            </p:spPr>
            <p:txBody>
              <a:bodyPr/>
              <a:lstStyle/>
              <a:p>
                <a:endParaRPr lang="en-US"/>
              </a:p>
            </p:txBody>
          </p:sp>
          <p:sp>
            <p:nvSpPr>
              <p:cNvPr id="60968" name="Line 552"/>
              <p:cNvSpPr>
                <a:spLocks noChangeShapeType="1"/>
              </p:cNvSpPr>
              <p:nvPr/>
            </p:nvSpPr>
            <p:spPr bwMode="auto">
              <a:xfrm flipV="1">
                <a:off x="3517" y="2760"/>
                <a:ext cx="2" cy="2"/>
              </a:xfrm>
              <a:prstGeom prst="line">
                <a:avLst/>
              </a:prstGeom>
              <a:noFill/>
              <a:ln w="15875">
                <a:solidFill>
                  <a:srgbClr val="000000"/>
                </a:solidFill>
                <a:round/>
                <a:headEnd/>
                <a:tailEnd/>
              </a:ln>
            </p:spPr>
            <p:txBody>
              <a:bodyPr/>
              <a:lstStyle/>
              <a:p>
                <a:endParaRPr lang="en-US"/>
              </a:p>
            </p:txBody>
          </p:sp>
          <p:sp>
            <p:nvSpPr>
              <p:cNvPr id="60969" name="Line 553"/>
              <p:cNvSpPr>
                <a:spLocks noChangeShapeType="1"/>
              </p:cNvSpPr>
              <p:nvPr/>
            </p:nvSpPr>
            <p:spPr bwMode="auto">
              <a:xfrm flipV="1">
                <a:off x="3519" y="2758"/>
                <a:ext cx="1" cy="2"/>
              </a:xfrm>
              <a:prstGeom prst="line">
                <a:avLst/>
              </a:prstGeom>
              <a:noFill/>
              <a:ln w="12700">
                <a:solidFill>
                  <a:srgbClr val="000000"/>
                </a:solidFill>
                <a:round/>
                <a:headEnd/>
                <a:tailEnd/>
              </a:ln>
            </p:spPr>
            <p:txBody>
              <a:bodyPr/>
              <a:lstStyle/>
              <a:p>
                <a:endParaRPr lang="en-US"/>
              </a:p>
            </p:txBody>
          </p:sp>
          <p:sp>
            <p:nvSpPr>
              <p:cNvPr id="60970" name="Line 554"/>
              <p:cNvSpPr>
                <a:spLocks noChangeShapeType="1"/>
              </p:cNvSpPr>
              <p:nvPr/>
            </p:nvSpPr>
            <p:spPr bwMode="auto">
              <a:xfrm>
                <a:off x="3519" y="2758"/>
                <a:ext cx="1" cy="1"/>
              </a:xfrm>
              <a:prstGeom prst="line">
                <a:avLst/>
              </a:prstGeom>
              <a:noFill/>
              <a:ln w="12700">
                <a:solidFill>
                  <a:srgbClr val="000000"/>
                </a:solidFill>
                <a:round/>
                <a:headEnd/>
                <a:tailEnd/>
              </a:ln>
            </p:spPr>
            <p:txBody>
              <a:bodyPr/>
              <a:lstStyle/>
              <a:p>
                <a:endParaRPr lang="en-US"/>
              </a:p>
            </p:txBody>
          </p:sp>
          <p:sp>
            <p:nvSpPr>
              <p:cNvPr id="60971" name="Line 555"/>
              <p:cNvSpPr>
                <a:spLocks noChangeShapeType="1"/>
              </p:cNvSpPr>
              <p:nvPr/>
            </p:nvSpPr>
            <p:spPr bwMode="auto">
              <a:xfrm flipV="1">
                <a:off x="3520" y="2756"/>
                <a:ext cx="1" cy="2"/>
              </a:xfrm>
              <a:prstGeom prst="line">
                <a:avLst/>
              </a:prstGeom>
              <a:noFill/>
              <a:ln w="12700">
                <a:solidFill>
                  <a:srgbClr val="000000"/>
                </a:solidFill>
                <a:round/>
                <a:headEnd/>
                <a:tailEnd/>
              </a:ln>
            </p:spPr>
            <p:txBody>
              <a:bodyPr/>
              <a:lstStyle/>
              <a:p>
                <a:endParaRPr lang="en-US"/>
              </a:p>
            </p:txBody>
          </p:sp>
          <p:sp>
            <p:nvSpPr>
              <p:cNvPr id="60972" name="Line 556"/>
              <p:cNvSpPr>
                <a:spLocks noChangeShapeType="1"/>
              </p:cNvSpPr>
              <p:nvPr/>
            </p:nvSpPr>
            <p:spPr bwMode="auto">
              <a:xfrm>
                <a:off x="3520" y="2756"/>
                <a:ext cx="2" cy="1"/>
              </a:xfrm>
              <a:prstGeom prst="line">
                <a:avLst/>
              </a:prstGeom>
              <a:noFill/>
              <a:ln w="12700">
                <a:solidFill>
                  <a:srgbClr val="000000"/>
                </a:solidFill>
                <a:round/>
                <a:headEnd/>
                <a:tailEnd/>
              </a:ln>
            </p:spPr>
            <p:txBody>
              <a:bodyPr/>
              <a:lstStyle/>
              <a:p>
                <a:endParaRPr lang="en-US"/>
              </a:p>
            </p:txBody>
          </p:sp>
          <p:sp>
            <p:nvSpPr>
              <p:cNvPr id="60973" name="Line 557"/>
              <p:cNvSpPr>
                <a:spLocks noChangeShapeType="1"/>
              </p:cNvSpPr>
              <p:nvPr/>
            </p:nvSpPr>
            <p:spPr bwMode="auto">
              <a:xfrm flipV="1">
                <a:off x="3522" y="2754"/>
                <a:ext cx="1" cy="2"/>
              </a:xfrm>
              <a:prstGeom prst="line">
                <a:avLst/>
              </a:prstGeom>
              <a:noFill/>
              <a:ln w="12700">
                <a:solidFill>
                  <a:srgbClr val="000000"/>
                </a:solidFill>
                <a:round/>
                <a:headEnd/>
                <a:tailEnd/>
              </a:ln>
            </p:spPr>
            <p:txBody>
              <a:bodyPr/>
              <a:lstStyle/>
              <a:p>
                <a:endParaRPr lang="en-US"/>
              </a:p>
            </p:txBody>
          </p:sp>
          <p:sp>
            <p:nvSpPr>
              <p:cNvPr id="60974" name="Line 558"/>
              <p:cNvSpPr>
                <a:spLocks noChangeShapeType="1"/>
              </p:cNvSpPr>
              <p:nvPr/>
            </p:nvSpPr>
            <p:spPr bwMode="auto">
              <a:xfrm flipV="1">
                <a:off x="3522" y="2753"/>
                <a:ext cx="2" cy="1"/>
              </a:xfrm>
              <a:prstGeom prst="line">
                <a:avLst/>
              </a:prstGeom>
              <a:noFill/>
              <a:ln w="15875">
                <a:solidFill>
                  <a:srgbClr val="000000"/>
                </a:solidFill>
                <a:round/>
                <a:headEnd/>
                <a:tailEnd/>
              </a:ln>
            </p:spPr>
            <p:txBody>
              <a:bodyPr/>
              <a:lstStyle/>
              <a:p>
                <a:endParaRPr lang="en-US"/>
              </a:p>
            </p:txBody>
          </p:sp>
          <p:sp>
            <p:nvSpPr>
              <p:cNvPr id="60975" name="Line 559"/>
              <p:cNvSpPr>
                <a:spLocks noChangeShapeType="1"/>
              </p:cNvSpPr>
              <p:nvPr/>
            </p:nvSpPr>
            <p:spPr bwMode="auto">
              <a:xfrm flipV="1">
                <a:off x="3524" y="2751"/>
                <a:ext cx="1" cy="2"/>
              </a:xfrm>
              <a:prstGeom prst="line">
                <a:avLst/>
              </a:prstGeom>
              <a:noFill/>
              <a:ln w="12700">
                <a:solidFill>
                  <a:srgbClr val="000000"/>
                </a:solidFill>
                <a:round/>
                <a:headEnd/>
                <a:tailEnd/>
              </a:ln>
            </p:spPr>
            <p:txBody>
              <a:bodyPr/>
              <a:lstStyle/>
              <a:p>
                <a:endParaRPr lang="en-US"/>
              </a:p>
            </p:txBody>
          </p:sp>
          <p:sp>
            <p:nvSpPr>
              <p:cNvPr id="60976" name="Line 560"/>
              <p:cNvSpPr>
                <a:spLocks noChangeShapeType="1"/>
              </p:cNvSpPr>
              <p:nvPr/>
            </p:nvSpPr>
            <p:spPr bwMode="auto">
              <a:xfrm flipV="1">
                <a:off x="3524" y="2749"/>
                <a:ext cx="2" cy="2"/>
              </a:xfrm>
              <a:prstGeom prst="line">
                <a:avLst/>
              </a:prstGeom>
              <a:noFill/>
              <a:ln w="15875">
                <a:solidFill>
                  <a:srgbClr val="000000"/>
                </a:solidFill>
                <a:round/>
                <a:headEnd/>
                <a:tailEnd/>
              </a:ln>
            </p:spPr>
            <p:txBody>
              <a:bodyPr/>
              <a:lstStyle/>
              <a:p>
                <a:endParaRPr lang="en-US"/>
              </a:p>
            </p:txBody>
          </p:sp>
          <p:sp>
            <p:nvSpPr>
              <p:cNvPr id="60977" name="Line 561"/>
              <p:cNvSpPr>
                <a:spLocks noChangeShapeType="1"/>
              </p:cNvSpPr>
              <p:nvPr/>
            </p:nvSpPr>
            <p:spPr bwMode="auto">
              <a:xfrm flipV="1">
                <a:off x="3526" y="2747"/>
                <a:ext cx="1" cy="2"/>
              </a:xfrm>
              <a:prstGeom prst="line">
                <a:avLst/>
              </a:prstGeom>
              <a:noFill/>
              <a:ln w="12700">
                <a:solidFill>
                  <a:srgbClr val="000000"/>
                </a:solidFill>
                <a:round/>
                <a:headEnd/>
                <a:tailEnd/>
              </a:ln>
            </p:spPr>
            <p:txBody>
              <a:bodyPr/>
              <a:lstStyle/>
              <a:p>
                <a:endParaRPr lang="en-US"/>
              </a:p>
            </p:txBody>
          </p:sp>
          <p:sp>
            <p:nvSpPr>
              <p:cNvPr id="60978" name="Line 562"/>
              <p:cNvSpPr>
                <a:spLocks noChangeShapeType="1"/>
              </p:cNvSpPr>
              <p:nvPr/>
            </p:nvSpPr>
            <p:spPr bwMode="auto">
              <a:xfrm>
                <a:off x="3526" y="2747"/>
                <a:ext cx="2" cy="1"/>
              </a:xfrm>
              <a:prstGeom prst="line">
                <a:avLst/>
              </a:prstGeom>
              <a:noFill/>
              <a:ln w="12700">
                <a:solidFill>
                  <a:srgbClr val="000000"/>
                </a:solidFill>
                <a:round/>
                <a:headEnd/>
                <a:tailEnd/>
              </a:ln>
            </p:spPr>
            <p:txBody>
              <a:bodyPr/>
              <a:lstStyle/>
              <a:p>
                <a:endParaRPr lang="en-US"/>
              </a:p>
            </p:txBody>
          </p:sp>
          <p:sp>
            <p:nvSpPr>
              <p:cNvPr id="60979" name="Line 563"/>
              <p:cNvSpPr>
                <a:spLocks noChangeShapeType="1"/>
              </p:cNvSpPr>
              <p:nvPr/>
            </p:nvSpPr>
            <p:spPr bwMode="auto">
              <a:xfrm flipV="1">
                <a:off x="3528" y="2745"/>
                <a:ext cx="1" cy="2"/>
              </a:xfrm>
              <a:prstGeom prst="line">
                <a:avLst/>
              </a:prstGeom>
              <a:noFill/>
              <a:ln w="12700">
                <a:solidFill>
                  <a:srgbClr val="000000"/>
                </a:solidFill>
                <a:round/>
                <a:headEnd/>
                <a:tailEnd/>
              </a:ln>
            </p:spPr>
            <p:txBody>
              <a:bodyPr/>
              <a:lstStyle/>
              <a:p>
                <a:endParaRPr lang="en-US"/>
              </a:p>
            </p:txBody>
          </p:sp>
          <p:sp>
            <p:nvSpPr>
              <p:cNvPr id="60980" name="Line 564"/>
              <p:cNvSpPr>
                <a:spLocks noChangeShapeType="1"/>
              </p:cNvSpPr>
              <p:nvPr/>
            </p:nvSpPr>
            <p:spPr bwMode="auto">
              <a:xfrm>
                <a:off x="3528" y="2745"/>
                <a:ext cx="2" cy="1"/>
              </a:xfrm>
              <a:prstGeom prst="line">
                <a:avLst/>
              </a:prstGeom>
              <a:noFill/>
              <a:ln w="12700">
                <a:solidFill>
                  <a:srgbClr val="000000"/>
                </a:solidFill>
                <a:round/>
                <a:headEnd/>
                <a:tailEnd/>
              </a:ln>
            </p:spPr>
            <p:txBody>
              <a:bodyPr/>
              <a:lstStyle/>
              <a:p>
                <a:endParaRPr lang="en-US"/>
              </a:p>
            </p:txBody>
          </p:sp>
          <p:sp>
            <p:nvSpPr>
              <p:cNvPr id="60981" name="Line 565"/>
              <p:cNvSpPr>
                <a:spLocks noChangeShapeType="1"/>
              </p:cNvSpPr>
              <p:nvPr/>
            </p:nvSpPr>
            <p:spPr bwMode="auto">
              <a:xfrm flipV="1">
                <a:off x="3530" y="2743"/>
                <a:ext cx="1" cy="2"/>
              </a:xfrm>
              <a:prstGeom prst="line">
                <a:avLst/>
              </a:prstGeom>
              <a:noFill/>
              <a:ln w="12700">
                <a:solidFill>
                  <a:srgbClr val="000000"/>
                </a:solidFill>
                <a:round/>
                <a:headEnd/>
                <a:tailEnd/>
              </a:ln>
            </p:spPr>
            <p:txBody>
              <a:bodyPr/>
              <a:lstStyle/>
              <a:p>
                <a:endParaRPr lang="en-US"/>
              </a:p>
            </p:txBody>
          </p:sp>
          <p:sp>
            <p:nvSpPr>
              <p:cNvPr id="60982" name="Line 566"/>
              <p:cNvSpPr>
                <a:spLocks noChangeShapeType="1"/>
              </p:cNvSpPr>
              <p:nvPr/>
            </p:nvSpPr>
            <p:spPr bwMode="auto">
              <a:xfrm flipV="1">
                <a:off x="3530" y="2741"/>
                <a:ext cx="1" cy="2"/>
              </a:xfrm>
              <a:prstGeom prst="line">
                <a:avLst/>
              </a:prstGeom>
              <a:noFill/>
              <a:ln w="12700">
                <a:solidFill>
                  <a:srgbClr val="000000"/>
                </a:solidFill>
                <a:round/>
                <a:headEnd/>
                <a:tailEnd/>
              </a:ln>
            </p:spPr>
            <p:txBody>
              <a:bodyPr/>
              <a:lstStyle/>
              <a:p>
                <a:endParaRPr lang="en-US"/>
              </a:p>
            </p:txBody>
          </p:sp>
          <p:sp>
            <p:nvSpPr>
              <p:cNvPr id="60983" name="Line 567"/>
              <p:cNvSpPr>
                <a:spLocks noChangeShapeType="1"/>
              </p:cNvSpPr>
              <p:nvPr/>
            </p:nvSpPr>
            <p:spPr bwMode="auto">
              <a:xfrm>
                <a:off x="3530" y="2741"/>
                <a:ext cx="2" cy="1"/>
              </a:xfrm>
              <a:prstGeom prst="line">
                <a:avLst/>
              </a:prstGeom>
              <a:noFill/>
              <a:ln w="12700">
                <a:solidFill>
                  <a:srgbClr val="000000"/>
                </a:solidFill>
                <a:round/>
                <a:headEnd/>
                <a:tailEnd/>
              </a:ln>
            </p:spPr>
            <p:txBody>
              <a:bodyPr/>
              <a:lstStyle/>
              <a:p>
                <a:endParaRPr lang="en-US"/>
              </a:p>
            </p:txBody>
          </p:sp>
          <p:sp>
            <p:nvSpPr>
              <p:cNvPr id="60984" name="Line 568"/>
              <p:cNvSpPr>
                <a:spLocks noChangeShapeType="1"/>
              </p:cNvSpPr>
              <p:nvPr/>
            </p:nvSpPr>
            <p:spPr bwMode="auto">
              <a:xfrm flipV="1">
                <a:off x="3532" y="2739"/>
                <a:ext cx="1" cy="2"/>
              </a:xfrm>
              <a:prstGeom prst="line">
                <a:avLst/>
              </a:prstGeom>
              <a:noFill/>
              <a:ln w="12700">
                <a:solidFill>
                  <a:srgbClr val="000000"/>
                </a:solidFill>
                <a:round/>
                <a:headEnd/>
                <a:tailEnd/>
              </a:ln>
            </p:spPr>
            <p:txBody>
              <a:bodyPr/>
              <a:lstStyle/>
              <a:p>
                <a:endParaRPr lang="en-US"/>
              </a:p>
            </p:txBody>
          </p:sp>
          <p:sp>
            <p:nvSpPr>
              <p:cNvPr id="60985" name="Line 569"/>
              <p:cNvSpPr>
                <a:spLocks noChangeShapeType="1"/>
              </p:cNvSpPr>
              <p:nvPr/>
            </p:nvSpPr>
            <p:spPr bwMode="auto">
              <a:xfrm>
                <a:off x="3532" y="2739"/>
                <a:ext cx="2" cy="1"/>
              </a:xfrm>
              <a:prstGeom prst="line">
                <a:avLst/>
              </a:prstGeom>
              <a:noFill/>
              <a:ln w="12700">
                <a:solidFill>
                  <a:srgbClr val="000000"/>
                </a:solidFill>
                <a:round/>
                <a:headEnd/>
                <a:tailEnd/>
              </a:ln>
            </p:spPr>
            <p:txBody>
              <a:bodyPr/>
              <a:lstStyle/>
              <a:p>
                <a:endParaRPr lang="en-US"/>
              </a:p>
            </p:txBody>
          </p:sp>
          <p:sp>
            <p:nvSpPr>
              <p:cNvPr id="60986" name="Line 570"/>
              <p:cNvSpPr>
                <a:spLocks noChangeShapeType="1"/>
              </p:cNvSpPr>
              <p:nvPr/>
            </p:nvSpPr>
            <p:spPr bwMode="auto">
              <a:xfrm>
                <a:off x="3534" y="2739"/>
                <a:ext cx="1" cy="1"/>
              </a:xfrm>
              <a:prstGeom prst="line">
                <a:avLst/>
              </a:prstGeom>
              <a:noFill/>
              <a:ln w="12700">
                <a:solidFill>
                  <a:srgbClr val="000000"/>
                </a:solidFill>
                <a:round/>
                <a:headEnd/>
                <a:tailEnd/>
              </a:ln>
            </p:spPr>
            <p:txBody>
              <a:bodyPr/>
              <a:lstStyle/>
              <a:p>
                <a:endParaRPr lang="en-US"/>
              </a:p>
            </p:txBody>
          </p:sp>
          <p:sp>
            <p:nvSpPr>
              <p:cNvPr id="60987" name="Line 571"/>
              <p:cNvSpPr>
                <a:spLocks noChangeShapeType="1"/>
              </p:cNvSpPr>
              <p:nvPr/>
            </p:nvSpPr>
            <p:spPr bwMode="auto">
              <a:xfrm>
                <a:off x="3551" y="2720"/>
                <a:ext cx="1" cy="1"/>
              </a:xfrm>
              <a:prstGeom prst="line">
                <a:avLst/>
              </a:prstGeom>
              <a:noFill/>
              <a:ln w="12700">
                <a:solidFill>
                  <a:srgbClr val="000000"/>
                </a:solidFill>
                <a:round/>
                <a:headEnd/>
                <a:tailEnd/>
              </a:ln>
            </p:spPr>
            <p:txBody>
              <a:bodyPr/>
              <a:lstStyle/>
              <a:p>
                <a:endParaRPr lang="en-US"/>
              </a:p>
            </p:txBody>
          </p:sp>
          <p:sp>
            <p:nvSpPr>
              <p:cNvPr id="60988" name="Line 572"/>
              <p:cNvSpPr>
                <a:spLocks noChangeShapeType="1"/>
              </p:cNvSpPr>
              <p:nvPr/>
            </p:nvSpPr>
            <p:spPr bwMode="auto">
              <a:xfrm flipV="1">
                <a:off x="3551" y="2718"/>
                <a:ext cx="1" cy="2"/>
              </a:xfrm>
              <a:prstGeom prst="line">
                <a:avLst/>
              </a:prstGeom>
              <a:noFill/>
              <a:ln w="12700">
                <a:solidFill>
                  <a:srgbClr val="000000"/>
                </a:solidFill>
                <a:round/>
                <a:headEnd/>
                <a:tailEnd/>
              </a:ln>
            </p:spPr>
            <p:txBody>
              <a:bodyPr/>
              <a:lstStyle/>
              <a:p>
                <a:endParaRPr lang="en-US"/>
              </a:p>
            </p:txBody>
          </p:sp>
          <p:sp>
            <p:nvSpPr>
              <p:cNvPr id="60989" name="Line 573"/>
              <p:cNvSpPr>
                <a:spLocks noChangeShapeType="1"/>
              </p:cNvSpPr>
              <p:nvPr/>
            </p:nvSpPr>
            <p:spPr bwMode="auto">
              <a:xfrm flipV="1">
                <a:off x="3551" y="2716"/>
                <a:ext cx="1" cy="2"/>
              </a:xfrm>
              <a:prstGeom prst="line">
                <a:avLst/>
              </a:prstGeom>
              <a:noFill/>
              <a:ln w="12700">
                <a:solidFill>
                  <a:srgbClr val="000000"/>
                </a:solidFill>
                <a:round/>
                <a:headEnd/>
                <a:tailEnd/>
              </a:ln>
            </p:spPr>
            <p:txBody>
              <a:bodyPr/>
              <a:lstStyle/>
              <a:p>
                <a:endParaRPr lang="en-US"/>
              </a:p>
            </p:txBody>
          </p:sp>
          <p:sp>
            <p:nvSpPr>
              <p:cNvPr id="60990" name="Line 574"/>
              <p:cNvSpPr>
                <a:spLocks noChangeShapeType="1"/>
              </p:cNvSpPr>
              <p:nvPr/>
            </p:nvSpPr>
            <p:spPr bwMode="auto">
              <a:xfrm>
                <a:off x="3551" y="2716"/>
                <a:ext cx="2" cy="1"/>
              </a:xfrm>
              <a:prstGeom prst="line">
                <a:avLst/>
              </a:prstGeom>
              <a:noFill/>
              <a:ln w="12700">
                <a:solidFill>
                  <a:srgbClr val="000000"/>
                </a:solidFill>
                <a:round/>
                <a:headEnd/>
                <a:tailEnd/>
              </a:ln>
            </p:spPr>
            <p:txBody>
              <a:bodyPr/>
              <a:lstStyle/>
              <a:p>
                <a:endParaRPr lang="en-US"/>
              </a:p>
            </p:txBody>
          </p:sp>
          <p:sp>
            <p:nvSpPr>
              <p:cNvPr id="60991" name="Line 575"/>
              <p:cNvSpPr>
                <a:spLocks noChangeShapeType="1"/>
              </p:cNvSpPr>
              <p:nvPr/>
            </p:nvSpPr>
            <p:spPr bwMode="auto">
              <a:xfrm flipV="1">
                <a:off x="3553" y="2714"/>
                <a:ext cx="1" cy="2"/>
              </a:xfrm>
              <a:prstGeom prst="line">
                <a:avLst/>
              </a:prstGeom>
              <a:noFill/>
              <a:ln w="12700">
                <a:solidFill>
                  <a:srgbClr val="000000"/>
                </a:solidFill>
                <a:round/>
                <a:headEnd/>
                <a:tailEnd/>
              </a:ln>
            </p:spPr>
            <p:txBody>
              <a:bodyPr/>
              <a:lstStyle/>
              <a:p>
                <a:endParaRPr lang="en-US"/>
              </a:p>
            </p:txBody>
          </p:sp>
          <p:sp>
            <p:nvSpPr>
              <p:cNvPr id="60992" name="Line 576"/>
              <p:cNvSpPr>
                <a:spLocks noChangeShapeType="1"/>
              </p:cNvSpPr>
              <p:nvPr/>
            </p:nvSpPr>
            <p:spPr bwMode="auto">
              <a:xfrm flipV="1">
                <a:off x="3553" y="2712"/>
                <a:ext cx="2" cy="2"/>
              </a:xfrm>
              <a:prstGeom prst="line">
                <a:avLst/>
              </a:prstGeom>
              <a:noFill/>
              <a:ln w="15875">
                <a:solidFill>
                  <a:srgbClr val="000000"/>
                </a:solidFill>
                <a:round/>
                <a:headEnd/>
                <a:tailEnd/>
              </a:ln>
            </p:spPr>
            <p:txBody>
              <a:bodyPr/>
              <a:lstStyle/>
              <a:p>
                <a:endParaRPr lang="en-US"/>
              </a:p>
            </p:txBody>
          </p:sp>
          <p:sp>
            <p:nvSpPr>
              <p:cNvPr id="60993" name="Line 577"/>
              <p:cNvSpPr>
                <a:spLocks noChangeShapeType="1"/>
              </p:cNvSpPr>
              <p:nvPr/>
            </p:nvSpPr>
            <p:spPr bwMode="auto">
              <a:xfrm flipV="1">
                <a:off x="3555" y="2710"/>
                <a:ext cx="1" cy="2"/>
              </a:xfrm>
              <a:prstGeom prst="line">
                <a:avLst/>
              </a:prstGeom>
              <a:noFill/>
              <a:ln w="12700">
                <a:solidFill>
                  <a:srgbClr val="000000"/>
                </a:solidFill>
                <a:round/>
                <a:headEnd/>
                <a:tailEnd/>
              </a:ln>
            </p:spPr>
            <p:txBody>
              <a:bodyPr/>
              <a:lstStyle/>
              <a:p>
                <a:endParaRPr lang="en-US"/>
              </a:p>
            </p:txBody>
          </p:sp>
          <p:sp>
            <p:nvSpPr>
              <p:cNvPr id="60994" name="Line 578"/>
              <p:cNvSpPr>
                <a:spLocks noChangeShapeType="1"/>
              </p:cNvSpPr>
              <p:nvPr/>
            </p:nvSpPr>
            <p:spPr bwMode="auto">
              <a:xfrm>
                <a:off x="3555" y="2710"/>
                <a:ext cx="2" cy="1"/>
              </a:xfrm>
              <a:prstGeom prst="line">
                <a:avLst/>
              </a:prstGeom>
              <a:noFill/>
              <a:ln w="12700">
                <a:solidFill>
                  <a:srgbClr val="000000"/>
                </a:solidFill>
                <a:round/>
                <a:headEnd/>
                <a:tailEnd/>
              </a:ln>
            </p:spPr>
            <p:txBody>
              <a:bodyPr/>
              <a:lstStyle/>
              <a:p>
                <a:endParaRPr lang="en-US"/>
              </a:p>
            </p:txBody>
          </p:sp>
          <p:sp>
            <p:nvSpPr>
              <p:cNvPr id="60995" name="Line 579"/>
              <p:cNvSpPr>
                <a:spLocks noChangeShapeType="1"/>
              </p:cNvSpPr>
              <p:nvPr/>
            </p:nvSpPr>
            <p:spPr bwMode="auto">
              <a:xfrm flipV="1">
                <a:off x="3557" y="2708"/>
                <a:ext cx="1" cy="2"/>
              </a:xfrm>
              <a:prstGeom prst="line">
                <a:avLst/>
              </a:prstGeom>
              <a:noFill/>
              <a:ln w="12700">
                <a:solidFill>
                  <a:srgbClr val="000000"/>
                </a:solidFill>
                <a:round/>
                <a:headEnd/>
                <a:tailEnd/>
              </a:ln>
            </p:spPr>
            <p:txBody>
              <a:bodyPr/>
              <a:lstStyle/>
              <a:p>
                <a:endParaRPr lang="en-US"/>
              </a:p>
            </p:txBody>
          </p:sp>
          <p:sp>
            <p:nvSpPr>
              <p:cNvPr id="60996" name="Line 580"/>
              <p:cNvSpPr>
                <a:spLocks noChangeShapeType="1"/>
              </p:cNvSpPr>
              <p:nvPr/>
            </p:nvSpPr>
            <p:spPr bwMode="auto">
              <a:xfrm>
                <a:off x="3557" y="2708"/>
                <a:ext cx="2" cy="1"/>
              </a:xfrm>
              <a:prstGeom prst="line">
                <a:avLst/>
              </a:prstGeom>
              <a:noFill/>
              <a:ln w="12700">
                <a:solidFill>
                  <a:srgbClr val="000000"/>
                </a:solidFill>
                <a:round/>
                <a:headEnd/>
                <a:tailEnd/>
              </a:ln>
            </p:spPr>
            <p:txBody>
              <a:bodyPr/>
              <a:lstStyle/>
              <a:p>
                <a:endParaRPr lang="en-US"/>
              </a:p>
            </p:txBody>
          </p:sp>
          <p:sp>
            <p:nvSpPr>
              <p:cNvPr id="60997" name="Line 581"/>
              <p:cNvSpPr>
                <a:spLocks noChangeShapeType="1"/>
              </p:cNvSpPr>
              <p:nvPr/>
            </p:nvSpPr>
            <p:spPr bwMode="auto">
              <a:xfrm>
                <a:off x="3559" y="2708"/>
                <a:ext cx="2" cy="1"/>
              </a:xfrm>
              <a:prstGeom prst="line">
                <a:avLst/>
              </a:prstGeom>
              <a:noFill/>
              <a:ln w="12700">
                <a:solidFill>
                  <a:srgbClr val="000000"/>
                </a:solidFill>
                <a:round/>
                <a:headEnd/>
                <a:tailEnd/>
              </a:ln>
            </p:spPr>
            <p:txBody>
              <a:bodyPr/>
              <a:lstStyle/>
              <a:p>
                <a:endParaRPr lang="en-US"/>
              </a:p>
            </p:txBody>
          </p:sp>
          <p:sp>
            <p:nvSpPr>
              <p:cNvPr id="60998" name="Line 582"/>
              <p:cNvSpPr>
                <a:spLocks noChangeShapeType="1"/>
              </p:cNvSpPr>
              <p:nvPr/>
            </p:nvSpPr>
            <p:spPr bwMode="auto">
              <a:xfrm flipV="1">
                <a:off x="3561" y="2707"/>
                <a:ext cx="1" cy="1"/>
              </a:xfrm>
              <a:prstGeom prst="line">
                <a:avLst/>
              </a:prstGeom>
              <a:noFill/>
              <a:ln w="12700">
                <a:solidFill>
                  <a:srgbClr val="000000"/>
                </a:solidFill>
                <a:round/>
                <a:headEnd/>
                <a:tailEnd/>
              </a:ln>
            </p:spPr>
            <p:txBody>
              <a:bodyPr/>
              <a:lstStyle/>
              <a:p>
                <a:endParaRPr lang="en-US"/>
              </a:p>
            </p:txBody>
          </p:sp>
          <p:sp>
            <p:nvSpPr>
              <p:cNvPr id="60999" name="Line 583"/>
              <p:cNvSpPr>
                <a:spLocks noChangeShapeType="1"/>
              </p:cNvSpPr>
              <p:nvPr/>
            </p:nvSpPr>
            <p:spPr bwMode="auto">
              <a:xfrm flipV="1">
                <a:off x="3561" y="2705"/>
                <a:ext cx="1" cy="2"/>
              </a:xfrm>
              <a:prstGeom prst="line">
                <a:avLst/>
              </a:prstGeom>
              <a:noFill/>
              <a:ln w="12700">
                <a:solidFill>
                  <a:srgbClr val="000000"/>
                </a:solidFill>
                <a:round/>
                <a:headEnd/>
                <a:tailEnd/>
              </a:ln>
            </p:spPr>
            <p:txBody>
              <a:bodyPr/>
              <a:lstStyle/>
              <a:p>
                <a:endParaRPr lang="en-US"/>
              </a:p>
            </p:txBody>
          </p:sp>
          <p:sp>
            <p:nvSpPr>
              <p:cNvPr id="61000" name="Line 584"/>
              <p:cNvSpPr>
                <a:spLocks noChangeShapeType="1"/>
              </p:cNvSpPr>
              <p:nvPr/>
            </p:nvSpPr>
            <p:spPr bwMode="auto">
              <a:xfrm flipV="1">
                <a:off x="3561" y="2703"/>
                <a:ext cx="2" cy="2"/>
              </a:xfrm>
              <a:prstGeom prst="line">
                <a:avLst/>
              </a:prstGeom>
              <a:noFill/>
              <a:ln w="15875">
                <a:solidFill>
                  <a:srgbClr val="000000"/>
                </a:solidFill>
                <a:round/>
                <a:headEnd/>
                <a:tailEnd/>
              </a:ln>
            </p:spPr>
            <p:txBody>
              <a:bodyPr/>
              <a:lstStyle/>
              <a:p>
                <a:endParaRPr lang="en-US"/>
              </a:p>
            </p:txBody>
          </p:sp>
          <p:sp>
            <p:nvSpPr>
              <p:cNvPr id="61001" name="Line 585"/>
              <p:cNvSpPr>
                <a:spLocks noChangeShapeType="1"/>
              </p:cNvSpPr>
              <p:nvPr/>
            </p:nvSpPr>
            <p:spPr bwMode="auto">
              <a:xfrm>
                <a:off x="3563" y="2703"/>
                <a:ext cx="2" cy="1"/>
              </a:xfrm>
              <a:prstGeom prst="line">
                <a:avLst/>
              </a:prstGeom>
              <a:noFill/>
              <a:ln w="12700">
                <a:solidFill>
                  <a:srgbClr val="000000"/>
                </a:solidFill>
                <a:round/>
                <a:headEnd/>
                <a:tailEnd/>
              </a:ln>
            </p:spPr>
            <p:txBody>
              <a:bodyPr/>
              <a:lstStyle/>
              <a:p>
                <a:endParaRPr lang="en-US"/>
              </a:p>
            </p:txBody>
          </p:sp>
          <p:sp>
            <p:nvSpPr>
              <p:cNvPr id="61002" name="Line 586"/>
              <p:cNvSpPr>
                <a:spLocks noChangeShapeType="1"/>
              </p:cNvSpPr>
              <p:nvPr/>
            </p:nvSpPr>
            <p:spPr bwMode="auto">
              <a:xfrm flipV="1">
                <a:off x="3565" y="2701"/>
                <a:ext cx="1" cy="2"/>
              </a:xfrm>
              <a:prstGeom prst="line">
                <a:avLst/>
              </a:prstGeom>
              <a:noFill/>
              <a:ln w="12700">
                <a:solidFill>
                  <a:srgbClr val="000000"/>
                </a:solidFill>
                <a:round/>
                <a:headEnd/>
                <a:tailEnd/>
              </a:ln>
            </p:spPr>
            <p:txBody>
              <a:bodyPr/>
              <a:lstStyle/>
              <a:p>
                <a:endParaRPr lang="en-US"/>
              </a:p>
            </p:txBody>
          </p:sp>
          <p:sp>
            <p:nvSpPr>
              <p:cNvPr id="61003" name="Line 587"/>
              <p:cNvSpPr>
                <a:spLocks noChangeShapeType="1"/>
              </p:cNvSpPr>
              <p:nvPr/>
            </p:nvSpPr>
            <p:spPr bwMode="auto">
              <a:xfrm>
                <a:off x="3576" y="2689"/>
                <a:ext cx="2" cy="1"/>
              </a:xfrm>
              <a:prstGeom prst="line">
                <a:avLst/>
              </a:prstGeom>
              <a:noFill/>
              <a:ln w="12700">
                <a:solidFill>
                  <a:srgbClr val="000000"/>
                </a:solidFill>
                <a:round/>
                <a:headEnd/>
                <a:tailEnd/>
              </a:ln>
            </p:spPr>
            <p:txBody>
              <a:bodyPr/>
              <a:lstStyle/>
              <a:p>
                <a:endParaRPr lang="en-US"/>
              </a:p>
            </p:txBody>
          </p:sp>
          <p:sp>
            <p:nvSpPr>
              <p:cNvPr id="61004" name="Line 588"/>
              <p:cNvSpPr>
                <a:spLocks noChangeShapeType="1"/>
              </p:cNvSpPr>
              <p:nvPr/>
            </p:nvSpPr>
            <p:spPr bwMode="auto">
              <a:xfrm flipV="1">
                <a:off x="3578" y="2687"/>
                <a:ext cx="1" cy="2"/>
              </a:xfrm>
              <a:prstGeom prst="line">
                <a:avLst/>
              </a:prstGeom>
              <a:noFill/>
              <a:ln w="12700">
                <a:solidFill>
                  <a:srgbClr val="000000"/>
                </a:solidFill>
                <a:round/>
                <a:headEnd/>
                <a:tailEnd/>
              </a:ln>
            </p:spPr>
            <p:txBody>
              <a:bodyPr/>
              <a:lstStyle/>
              <a:p>
                <a:endParaRPr lang="en-US"/>
              </a:p>
            </p:txBody>
          </p:sp>
          <p:sp>
            <p:nvSpPr>
              <p:cNvPr id="61005" name="Line 589"/>
              <p:cNvSpPr>
                <a:spLocks noChangeShapeType="1"/>
              </p:cNvSpPr>
              <p:nvPr/>
            </p:nvSpPr>
            <p:spPr bwMode="auto">
              <a:xfrm>
                <a:off x="3578" y="2687"/>
                <a:ext cx="2" cy="1"/>
              </a:xfrm>
              <a:prstGeom prst="line">
                <a:avLst/>
              </a:prstGeom>
              <a:noFill/>
              <a:ln w="12700">
                <a:solidFill>
                  <a:srgbClr val="000000"/>
                </a:solidFill>
                <a:round/>
                <a:headEnd/>
                <a:tailEnd/>
              </a:ln>
            </p:spPr>
            <p:txBody>
              <a:bodyPr/>
              <a:lstStyle/>
              <a:p>
                <a:endParaRPr lang="en-US"/>
              </a:p>
            </p:txBody>
          </p:sp>
          <p:sp>
            <p:nvSpPr>
              <p:cNvPr id="61006" name="Line 590"/>
              <p:cNvSpPr>
                <a:spLocks noChangeShapeType="1"/>
              </p:cNvSpPr>
              <p:nvPr/>
            </p:nvSpPr>
            <p:spPr bwMode="auto">
              <a:xfrm flipV="1">
                <a:off x="3580" y="2685"/>
                <a:ext cx="1" cy="2"/>
              </a:xfrm>
              <a:prstGeom prst="line">
                <a:avLst/>
              </a:prstGeom>
              <a:noFill/>
              <a:ln w="12700">
                <a:solidFill>
                  <a:srgbClr val="000000"/>
                </a:solidFill>
                <a:round/>
                <a:headEnd/>
                <a:tailEnd/>
              </a:ln>
            </p:spPr>
            <p:txBody>
              <a:bodyPr/>
              <a:lstStyle/>
              <a:p>
                <a:endParaRPr lang="en-US"/>
              </a:p>
            </p:txBody>
          </p:sp>
          <p:sp>
            <p:nvSpPr>
              <p:cNvPr id="61007" name="Line 591"/>
              <p:cNvSpPr>
                <a:spLocks noChangeShapeType="1"/>
              </p:cNvSpPr>
              <p:nvPr/>
            </p:nvSpPr>
            <p:spPr bwMode="auto">
              <a:xfrm>
                <a:off x="3580" y="2685"/>
                <a:ext cx="2" cy="1"/>
              </a:xfrm>
              <a:prstGeom prst="line">
                <a:avLst/>
              </a:prstGeom>
              <a:noFill/>
              <a:ln w="12700">
                <a:solidFill>
                  <a:srgbClr val="000000"/>
                </a:solidFill>
                <a:round/>
                <a:headEnd/>
                <a:tailEnd/>
              </a:ln>
            </p:spPr>
            <p:txBody>
              <a:bodyPr/>
              <a:lstStyle/>
              <a:p>
                <a:endParaRPr lang="en-US"/>
              </a:p>
            </p:txBody>
          </p:sp>
          <p:sp>
            <p:nvSpPr>
              <p:cNvPr id="61008" name="Line 592"/>
              <p:cNvSpPr>
                <a:spLocks noChangeShapeType="1"/>
              </p:cNvSpPr>
              <p:nvPr/>
            </p:nvSpPr>
            <p:spPr bwMode="auto">
              <a:xfrm flipV="1">
                <a:off x="3582" y="2683"/>
                <a:ext cx="1" cy="2"/>
              </a:xfrm>
              <a:prstGeom prst="line">
                <a:avLst/>
              </a:prstGeom>
              <a:noFill/>
              <a:ln w="12700">
                <a:solidFill>
                  <a:srgbClr val="000000"/>
                </a:solidFill>
                <a:round/>
                <a:headEnd/>
                <a:tailEnd/>
              </a:ln>
            </p:spPr>
            <p:txBody>
              <a:bodyPr/>
              <a:lstStyle/>
              <a:p>
                <a:endParaRPr lang="en-US"/>
              </a:p>
            </p:txBody>
          </p:sp>
          <p:sp>
            <p:nvSpPr>
              <p:cNvPr id="61009" name="Line 593"/>
              <p:cNvSpPr>
                <a:spLocks noChangeShapeType="1"/>
              </p:cNvSpPr>
              <p:nvPr/>
            </p:nvSpPr>
            <p:spPr bwMode="auto">
              <a:xfrm>
                <a:off x="3582" y="2683"/>
                <a:ext cx="2" cy="1"/>
              </a:xfrm>
              <a:prstGeom prst="line">
                <a:avLst/>
              </a:prstGeom>
              <a:noFill/>
              <a:ln w="12700">
                <a:solidFill>
                  <a:srgbClr val="000000"/>
                </a:solidFill>
                <a:round/>
                <a:headEnd/>
                <a:tailEnd/>
              </a:ln>
            </p:spPr>
            <p:txBody>
              <a:bodyPr/>
              <a:lstStyle/>
              <a:p>
                <a:endParaRPr lang="en-US"/>
              </a:p>
            </p:txBody>
          </p:sp>
          <p:sp>
            <p:nvSpPr>
              <p:cNvPr id="61010" name="Line 594"/>
              <p:cNvSpPr>
                <a:spLocks noChangeShapeType="1"/>
              </p:cNvSpPr>
              <p:nvPr/>
            </p:nvSpPr>
            <p:spPr bwMode="auto">
              <a:xfrm flipV="1">
                <a:off x="3584" y="2682"/>
                <a:ext cx="2" cy="1"/>
              </a:xfrm>
              <a:prstGeom prst="line">
                <a:avLst/>
              </a:prstGeom>
              <a:noFill/>
              <a:ln w="15875">
                <a:solidFill>
                  <a:srgbClr val="000000"/>
                </a:solidFill>
                <a:round/>
                <a:headEnd/>
                <a:tailEnd/>
              </a:ln>
            </p:spPr>
            <p:txBody>
              <a:bodyPr/>
              <a:lstStyle/>
              <a:p>
                <a:endParaRPr lang="en-US"/>
              </a:p>
            </p:txBody>
          </p:sp>
          <p:sp>
            <p:nvSpPr>
              <p:cNvPr id="61011" name="Line 595"/>
              <p:cNvSpPr>
                <a:spLocks noChangeShapeType="1"/>
              </p:cNvSpPr>
              <p:nvPr/>
            </p:nvSpPr>
            <p:spPr bwMode="auto">
              <a:xfrm flipV="1">
                <a:off x="3586" y="2680"/>
                <a:ext cx="2" cy="2"/>
              </a:xfrm>
              <a:prstGeom prst="line">
                <a:avLst/>
              </a:prstGeom>
              <a:noFill/>
              <a:ln w="15875">
                <a:solidFill>
                  <a:srgbClr val="000000"/>
                </a:solidFill>
                <a:round/>
                <a:headEnd/>
                <a:tailEnd/>
              </a:ln>
            </p:spPr>
            <p:txBody>
              <a:bodyPr/>
              <a:lstStyle/>
              <a:p>
                <a:endParaRPr lang="en-US"/>
              </a:p>
            </p:txBody>
          </p:sp>
          <p:sp>
            <p:nvSpPr>
              <p:cNvPr id="61012" name="Line 596"/>
              <p:cNvSpPr>
                <a:spLocks noChangeShapeType="1"/>
              </p:cNvSpPr>
              <p:nvPr/>
            </p:nvSpPr>
            <p:spPr bwMode="auto">
              <a:xfrm>
                <a:off x="3588" y="2680"/>
                <a:ext cx="2" cy="1"/>
              </a:xfrm>
              <a:prstGeom prst="line">
                <a:avLst/>
              </a:prstGeom>
              <a:noFill/>
              <a:ln w="12700">
                <a:solidFill>
                  <a:srgbClr val="000000"/>
                </a:solidFill>
                <a:round/>
                <a:headEnd/>
                <a:tailEnd/>
              </a:ln>
            </p:spPr>
            <p:txBody>
              <a:bodyPr/>
              <a:lstStyle/>
              <a:p>
                <a:endParaRPr lang="en-US"/>
              </a:p>
            </p:txBody>
          </p:sp>
          <p:sp>
            <p:nvSpPr>
              <p:cNvPr id="61013" name="Line 597"/>
              <p:cNvSpPr>
                <a:spLocks noChangeShapeType="1"/>
              </p:cNvSpPr>
              <p:nvPr/>
            </p:nvSpPr>
            <p:spPr bwMode="auto">
              <a:xfrm flipV="1">
                <a:off x="3590" y="2678"/>
                <a:ext cx="1" cy="2"/>
              </a:xfrm>
              <a:prstGeom prst="line">
                <a:avLst/>
              </a:prstGeom>
              <a:noFill/>
              <a:ln w="12700">
                <a:solidFill>
                  <a:srgbClr val="000000"/>
                </a:solidFill>
                <a:round/>
                <a:headEnd/>
                <a:tailEnd/>
              </a:ln>
            </p:spPr>
            <p:txBody>
              <a:bodyPr/>
              <a:lstStyle/>
              <a:p>
                <a:endParaRPr lang="en-US"/>
              </a:p>
            </p:txBody>
          </p:sp>
          <p:sp>
            <p:nvSpPr>
              <p:cNvPr id="61014" name="Line 598"/>
              <p:cNvSpPr>
                <a:spLocks noChangeShapeType="1"/>
              </p:cNvSpPr>
              <p:nvPr/>
            </p:nvSpPr>
            <p:spPr bwMode="auto">
              <a:xfrm>
                <a:off x="3590" y="2678"/>
                <a:ext cx="1" cy="1"/>
              </a:xfrm>
              <a:prstGeom prst="line">
                <a:avLst/>
              </a:prstGeom>
              <a:noFill/>
              <a:ln w="12700">
                <a:solidFill>
                  <a:srgbClr val="000000"/>
                </a:solidFill>
                <a:round/>
                <a:headEnd/>
                <a:tailEnd/>
              </a:ln>
            </p:spPr>
            <p:txBody>
              <a:bodyPr/>
              <a:lstStyle/>
              <a:p>
                <a:endParaRPr lang="en-US"/>
              </a:p>
            </p:txBody>
          </p:sp>
          <p:sp>
            <p:nvSpPr>
              <p:cNvPr id="61015" name="Line 599"/>
              <p:cNvSpPr>
                <a:spLocks noChangeShapeType="1"/>
              </p:cNvSpPr>
              <p:nvPr/>
            </p:nvSpPr>
            <p:spPr bwMode="auto">
              <a:xfrm flipV="1">
                <a:off x="3591" y="2676"/>
                <a:ext cx="1" cy="2"/>
              </a:xfrm>
              <a:prstGeom prst="line">
                <a:avLst/>
              </a:prstGeom>
              <a:noFill/>
              <a:ln w="12700">
                <a:solidFill>
                  <a:srgbClr val="000000"/>
                </a:solidFill>
                <a:round/>
                <a:headEnd/>
                <a:tailEnd/>
              </a:ln>
            </p:spPr>
            <p:txBody>
              <a:bodyPr/>
              <a:lstStyle/>
              <a:p>
                <a:endParaRPr lang="en-US"/>
              </a:p>
            </p:txBody>
          </p:sp>
          <p:sp>
            <p:nvSpPr>
              <p:cNvPr id="61016" name="Line 600"/>
              <p:cNvSpPr>
                <a:spLocks noChangeShapeType="1"/>
              </p:cNvSpPr>
              <p:nvPr/>
            </p:nvSpPr>
            <p:spPr bwMode="auto">
              <a:xfrm>
                <a:off x="3591" y="2676"/>
                <a:ext cx="2" cy="1"/>
              </a:xfrm>
              <a:prstGeom prst="line">
                <a:avLst/>
              </a:prstGeom>
              <a:noFill/>
              <a:ln w="12700">
                <a:solidFill>
                  <a:srgbClr val="000000"/>
                </a:solidFill>
                <a:round/>
                <a:headEnd/>
                <a:tailEnd/>
              </a:ln>
            </p:spPr>
            <p:txBody>
              <a:bodyPr/>
              <a:lstStyle/>
              <a:p>
                <a:endParaRPr lang="en-US"/>
              </a:p>
            </p:txBody>
          </p:sp>
          <p:sp>
            <p:nvSpPr>
              <p:cNvPr id="61017" name="Line 601"/>
              <p:cNvSpPr>
                <a:spLocks noChangeShapeType="1"/>
              </p:cNvSpPr>
              <p:nvPr/>
            </p:nvSpPr>
            <p:spPr bwMode="auto">
              <a:xfrm flipV="1">
                <a:off x="3593" y="2674"/>
                <a:ext cx="1" cy="2"/>
              </a:xfrm>
              <a:prstGeom prst="line">
                <a:avLst/>
              </a:prstGeom>
              <a:noFill/>
              <a:ln w="12700">
                <a:solidFill>
                  <a:srgbClr val="000000"/>
                </a:solidFill>
                <a:round/>
                <a:headEnd/>
                <a:tailEnd/>
              </a:ln>
            </p:spPr>
            <p:txBody>
              <a:bodyPr/>
              <a:lstStyle/>
              <a:p>
                <a:endParaRPr lang="en-US"/>
              </a:p>
            </p:txBody>
          </p:sp>
          <p:sp>
            <p:nvSpPr>
              <p:cNvPr id="61018" name="Line 602"/>
              <p:cNvSpPr>
                <a:spLocks noChangeShapeType="1"/>
              </p:cNvSpPr>
              <p:nvPr/>
            </p:nvSpPr>
            <p:spPr bwMode="auto">
              <a:xfrm>
                <a:off x="3593" y="2674"/>
                <a:ext cx="1" cy="1"/>
              </a:xfrm>
              <a:prstGeom prst="line">
                <a:avLst/>
              </a:prstGeom>
              <a:noFill/>
              <a:ln w="12700">
                <a:solidFill>
                  <a:srgbClr val="000000"/>
                </a:solidFill>
                <a:round/>
                <a:headEnd/>
                <a:tailEnd/>
              </a:ln>
            </p:spPr>
            <p:txBody>
              <a:bodyPr/>
              <a:lstStyle/>
              <a:p>
                <a:endParaRPr lang="en-US"/>
              </a:p>
            </p:txBody>
          </p:sp>
          <p:sp>
            <p:nvSpPr>
              <p:cNvPr id="61019" name="Line 603"/>
              <p:cNvSpPr>
                <a:spLocks noChangeShapeType="1"/>
              </p:cNvSpPr>
              <p:nvPr/>
            </p:nvSpPr>
            <p:spPr bwMode="auto">
              <a:xfrm>
                <a:off x="3613" y="2659"/>
                <a:ext cx="1" cy="1"/>
              </a:xfrm>
              <a:prstGeom prst="line">
                <a:avLst/>
              </a:prstGeom>
              <a:noFill/>
              <a:ln w="12700">
                <a:solidFill>
                  <a:srgbClr val="000000"/>
                </a:solidFill>
                <a:round/>
                <a:headEnd/>
                <a:tailEnd/>
              </a:ln>
            </p:spPr>
            <p:txBody>
              <a:bodyPr/>
              <a:lstStyle/>
              <a:p>
                <a:endParaRPr lang="en-US"/>
              </a:p>
            </p:txBody>
          </p:sp>
          <p:sp>
            <p:nvSpPr>
              <p:cNvPr id="61020" name="Line 604"/>
              <p:cNvSpPr>
                <a:spLocks noChangeShapeType="1"/>
              </p:cNvSpPr>
              <p:nvPr/>
            </p:nvSpPr>
            <p:spPr bwMode="auto">
              <a:xfrm flipV="1">
                <a:off x="3613" y="2657"/>
                <a:ext cx="1" cy="2"/>
              </a:xfrm>
              <a:prstGeom prst="line">
                <a:avLst/>
              </a:prstGeom>
              <a:noFill/>
              <a:ln w="12700">
                <a:solidFill>
                  <a:srgbClr val="000000"/>
                </a:solidFill>
                <a:round/>
                <a:headEnd/>
                <a:tailEnd/>
              </a:ln>
            </p:spPr>
            <p:txBody>
              <a:bodyPr/>
              <a:lstStyle/>
              <a:p>
                <a:endParaRPr lang="en-US"/>
              </a:p>
            </p:txBody>
          </p:sp>
          <p:sp>
            <p:nvSpPr>
              <p:cNvPr id="61021" name="Line 605"/>
              <p:cNvSpPr>
                <a:spLocks noChangeShapeType="1"/>
              </p:cNvSpPr>
              <p:nvPr/>
            </p:nvSpPr>
            <p:spPr bwMode="auto">
              <a:xfrm>
                <a:off x="3613" y="2657"/>
                <a:ext cx="1" cy="1"/>
              </a:xfrm>
              <a:prstGeom prst="line">
                <a:avLst/>
              </a:prstGeom>
              <a:noFill/>
              <a:ln w="12700">
                <a:solidFill>
                  <a:srgbClr val="000000"/>
                </a:solidFill>
                <a:round/>
                <a:headEnd/>
                <a:tailEnd/>
              </a:ln>
            </p:spPr>
            <p:txBody>
              <a:bodyPr/>
              <a:lstStyle/>
              <a:p>
                <a:endParaRPr lang="en-US"/>
              </a:p>
            </p:txBody>
          </p:sp>
          <p:sp>
            <p:nvSpPr>
              <p:cNvPr id="61022" name="Line 606"/>
              <p:cNvSpPr>
                <a:spLocks noChangeShapeType="1"/>
              </p:cNvSpPr>
              <p:nvPr/>
            </p:nvSpPr>
            <p:spPr bwMode="auto">
              <a:xfrm flipV="1">
                <a:off x="3614" y="2655"/>
                <a:ext cx="2" cy="2"/>
              </a:xfrm>
              <a:prstGeom prst="line">
                <a:avLst/>
              </a:prstGeom>
              <a:noFill/>
              <a:ln w="15875">
                <a:solidFill>
                  <a:srgbClr val="000000"/>
                </a:solidFill>
                <a:round/>
                <a:headEnd/>
                <a:tailEnd/>
              </a:ln>
            </p:spPr>
            <p:txBody>
              <a:bodyPr/>
              <a:lstStyle/>
              <a:p>
                <a:endParaRPr lang="en-US"/>
              </a:p>
            </p:txBody>
          </p:sp>
          <p:sp>
            <p:nvSpPr>
              <p:cNvPr id="61023" name="Line 607"/>
              <p:cNvSpPr>
                <a:spLocks noChangeShapeType="1"/>
              </p:cNvSpPr>
              <p:nvPr/>
            </p:nvSpPr>
            <p:spPr bwMode="auto">
              <a:xfrm>
                <a:off x="3616" y="2655"/>
                <a:ext cx="2" cy="1"/>
              </a:xfrm>
              <a:prstGeom prst="line">
                <a:avLst/>
              </a:prstGeom>
              <a:noFill/>
              <a:ln w="12700">
                <a:solidFill>
                  <a:srgbClr val="000000"/>
                </a:solidFill>
                <a:round/>
                <a:headEnd/>
                <a:tailEnd/>
              </a:ln>
            </p:spPr>
            <p:txBody>
              <a:bodyPr/>
              <a:lstStyle/>
              <a:p>
                <a:endParaRPr lang="en-US"/>
              </a:p>
            </p:txBody>
          </p:sp>
          <p:sp>
            <p:nvSpPr>
              <p:cNvPr id="61024" name="Line 608"/>
              <p:cNvSpPr>
                <a:spLocks noChangeShapeType="1"/>
              </p:cNvSpPr>
              <p:nvPr/>
            </p:nvSpPr>
            <p:spPr bwMode="auto">
              <a:xfrm flipV="1">
                <a:off x="3618" y="2653"/>
                <a:ext cx="1" cy="2"/>
              </a:xfrm>
              <a:prstGeom prst="line">
                <a:avLst/>
              </a:prstGeom>
              <a:noFill/>
              <a:ln w="12700">
                <a:solidFill>
                  <a:srgbClr val="000000"/>
                </a:solidFill>
                <a:round/>
                <a:headEnd/>
                <a:tailEnd/>
              </a:ln>
            </p:spPr>
            <p:txBody>
              <a:bodyPr/>
              <a:lstStyle/>
              <a:p>
                <a:endParaRPr lang="en-US"/>
              </a:p>
            </p:txBody>
          </p:sp>
          <p:sp>
            <p:nvSpPr>
              <p:cNvPr id="61025" name="Line 609"/>
              <p:cNvSpPr>
                <a:spLocks noChangeShapeType="1"/>
              </p:cNvSpPr>
              <p:nvPr/>
            </p:nvSpPr>
            <p:spPr bwMode="auto">
              <a:xfrm>
                <a:off x="3618" y="2653"/>
                <a:ext cx="2" cy="1"/>
              </a:xfrm>
              <a:prstGeom prst="line">
                <a:avLst/>
              </a:prstGeom>
              <a:noFill/>
              <a:ln w="12700">
                <a:solidFill>
                  <a:srgbClr val="000000"/>
                </a:solidFill>
                <a:round/>
                <a:headEnd/>
                <a:tailEnd/>
              </a:ln>
            </p:spPr>
            <p:txBody>
              <a:bodyPr/>
              <a:lstStyle/>
              <a:p>
                <a:endParaRPr lang="en-US"/>
              </a:p>
            </p:txBody>
          </p:sp>
        </p:grpSp>
        <p:grpSp>
          <p:nvGrpSpPr>
            <p:cNvPr id="6" name="Group 811"/>
            <p:cNvGrpSpPr>
              <a:grpSpLocks/>
            </p:cNvGrpSpPr>
            <p:nvPr/>
          </p:nvGrpSpPr>
          <p:grpSpPr bwMode="auto">
            <a:xfrm>
              <a:off x="3620" y="2589"/>
              <a:ext cx="593" cy="64"/>
              <a:chOff x="3620" y="2589"/>
              <a:chExt cx="593" cy="64"/>
            </a:xfrm>
          </p:grpSpPr>
          <p:sp>
            <p:nvSpPr>
              <p:cNvPr id="61027" name="Line 611"/>
              <p:cNvSpPr>
                <a:spLocks noChangeShapeType="1"/>
              </p:cNvSpPr>
              <p:nvPr/>
            </p:nvSpPr>
            <p:spPr bwMode="auto">
              <a:xfrm flipV="1">
                <a:off x="3620" y="2651"/>
                <a:ext cx="1" cy="2"/>
              </a:xfrm>
              <a:prstGeom prst="line">
                <a:avLst/>
              </a:prstGeom>
              <a:noFill/>
              <a:ln w="12700">
                <a:solidFill>
                  <a:srgbClr val="000000"/>
                </a:solidFill>
                <a:round/>
                <a:headEnd/>
                <a:tailEnd/>
              </a:ln>
            </p:spPr>
            <p:txBody>
              <a:bodyPr/>
              <a:lstStyle/>
              <a:p>
                <a:endParaRPr lang="en-US"/>
              </a:p>
            </p:txBody>
          </p:sp>
          <p:sp>
            <p:nvSpPr>
              <p:cNvPr id="61028" name="Line 612"/>
              <p:cNvSpPr>
                <a:spLocks noChangeShapeType="1"/>
              </p:cNvSpPr>
              <p:nvPr/>
            </p:nvSpPr>
            <p:spPr bwMode="auto">
              <a:xfrm>
                <a:off x="3620" y="2651"/>
                <a:ext cx="2" cy="1"/>
              </a:xfrm>
              <a:prstGeom prst="line">
                <a:avLst/>
              </a:prstGeom>
              <a:noFill/>
              <a:ln w="12700">
                <a:solidFill>
                  <a:srgbClr val="000000"/>
                </a:solidFill>
                <a:round/>
                <a:headEnd/>
                <a:tailEnd/>
              </a:ln>
            </p:spPr>
            <p:txBody>
              <a:bodyPr/>
              <a:lstStyle/>
              <a:p>
                <a:endParaRPr lang="en-US"/>
              </a:p>
            </p:txBody>
          </p:sp>
          <p:sp>
            <p:nvSpPr>
              <p:cNvPr id="61029" name="Line 613"/>
              <p:cNvSpPr>
                <a:spLocks noChangeShapeType="1"/>
              </p:cNvSpPr>
              <p:nvPr/>
            </p:nvSpPr>
            <p:spPr bwMode="auto">
              <a:xfrm>
                <a:off x="3622" y="2651"/>
                <a:ext cx="2" cy="1"/>
              </a:xfrm>
              <a:prstGeom prst="line">
                <a:avLst/>
              </a:prstGeom>
              <a:noFill/>
              <a:ln w="12700">
                <a:solidFill>
                  <a:srgbClr val="000000"/>
                </a:solidFill>
                <a:round/>
                <a:headEnd/>
                <a:tailEnd/>
              </a:ln>
            </p:spPr>
            <p:txBody>
              <a:bodyPr/>
              <a:lstStyle/>
              <a:p>
                <a:endParaRPr lang="en-US"/>
              </a:p>
            </p:txBody>
          </p:sp>
          <p:sp>
            <p:nvSpPr>
              <p:cNvPr id="61030" name="Line 614"/>
              <p:cNvSpPr>
                <a:spLocks noChangeShapeType="1"/>
              </p:cNvSpPr>
              <p:nvPr/>
            </p:nvSpPr>
            <p:spPr bwMode="auto">
              <a:xfrm flipV="1">
                <a:off x="3624" y="2649"/>
                <a:ext cx="1" cy="2"/>
              </a:xfrm>
              <a:prstGeom prst="line">
                <a:avLst/>
              </a:prstGeom>
              <a:noFill/>
              <a:ln w="12700">
                <a:solidFill>
                  <a:srgbClr val="000000"/>
                </a:solidFill>
                <a:round/>
                <a:headEnd/>
                <a:tailEnd/>
              </a:ln>
            </p:spPr>
            <p:txBody>
              <a:bodyPr/>
              <a:lstStyle/>
              <a:p>
                <a:endParaRPr lang="en-US"/>
              </a:p>
            </p:txBody>
          </p:sp>
          <p:sp>
            <p:nvSpPr>
              <p:cNvPr id="61031" name="Line 615"/>
              <p:cNvSpPr>
                <a:spLocks noChangeShapeType="1"/>
              </p:cNvSpPr>
              <p:nvPr/>
            </p:nvSpPr>
            <p:spPr bwMode="auto">
              <a:xfrm>
                <a:off x="3624" y="2649"/>
                <a:ext cx="2" cy="1"/>
              </a:xfrm>
              <a:prstGeom prst="line">
                <a:avLst/>
              </a:prstGeom>
              <a:noFill/>
              <a:ln w="12700">
                <a:solidFill>
                  <a:srgbClr val="000000"/>
                </a:solidFill>
                <a:round/>
                <a:headEnd/>
                <a:tailEnd/>
              </a:ln>
            </p:spPr>
            <p:txBody>
              <a:bodyPr/>
              <a:lstStyle/>
              <a:p>
                <a:endParaRPr lang="en-US"/>
              </a:p>
            </p:txBody>
          </p:sp>
          <p:sp>
            <p:nvSpPr>
              <p:cNvPr id="61032" name="Line 616"/>
              <p:cNvSpPr>
                <a:spLocks noChangeShapeType="1"/>
              </p:cNvSpPr>
              <p:nvPr/>
            </p:nvSpPr>
            <p:spPr bwMode="auto">
              <a:xfrm flipV="1">
                <a:off x="3626" y="2647"/>
                <a:ext cx="1" cy="2"/>
              </a:xfrm>
              <a:prstGeom prst="line">
                <a:avLst/>
              </a:prstGeom>
              <a:noFill/>
              <a:ln w="12700">
                <a:solidFill>
                  <a:srgbClr val="000000"/>
                </a:solidFill>
                <a:round/>
                <a:headEnd/>
                <a:tailEnd/>
              </a:ln>
            </p:spPr>
            <p:txBody>
              <a:bodyPr/>
              <a:lstStyle/>
              <a:p>
                <a:endParaRPr lang="en-US"/>
              </a:p>
            </p:txBody>
          </p:sp>
          <p:sp>
            <p:nvSpPr>
              <p:cNvPr id="61033" name="Line 617"/>
              <p:cNvSpPr>
                <a:spLocks noChangeShapeType="1"/>
              </p:cNvSpPr>
              <p:nvPr/>
            </p:nvSpPr>
            <p:spPr bwMode="auto">
              <a:xfrm>
                <a:off x="3626" y="2647"/>
                <a:ext cx="2" cy="1"/>
              </a:xfrm>
              <a:prstGeom prst="line">
                <a:avLst/>
              </a:prstGeom>
              <a:noFill/>
              <a:ln w="12700">
                <a:solidFill>
                  <a:srgbClr val="000000"/>
                </a:solidFill>
                <a:round/>
                <a:headEnd/>
                <a:tailEnd/>
              </a:ln>
            </p:spPr>
            <p:txBody>
              <a:bodyPr/>
              <a:lstStyle/>
              <a:p>
                <a:endParaRPr lang="en-US"/>
              </a:p>
            </p:txBody>
          </p:sp>
          <p:sp>
            <p:nvSpPr>
              <p:cNvPr id="61034" name="Line 618"/>
              <p:cNvSpPr>
                <a:spLocks noChangeShapeType="1"/>
              </p:cNvSpPr>
              <p:nvPr/>
            </p:nvSpPr>
            <p:spPr bwMode="auto">
              <a:xfrm>
                <a:off x="3628" y="2647"/>
                <a:ext cx="2" cy="1"/>
              </a:xfrm>
              <a:prstGeom prst="line">
                <a:avLst/>
              </a:prstGeom>
              <a:noFill/>
              <a:ln w="12700">
                <a:solidFill>
                  <a:srgbClr val="000000"/>
                </a:solidFill>
                <a:round/>
                <a:headEnd/>
                <a:tailEnd/>
              </a:ln>
            </p:spPr>
            <p:txBody>
              <a:bodyPr/>
              <a:lstStyle/>
              <a:p>
                <a:endParaRPr lang="en-US"/>
              </a:p>
            </p:txBody>
          </p:sp>
          <p:sp>
            <p:nvSpPr>
              <p:cNvPr id="61035" name="Line 619"/>
              <p:cNvSpPr>
                <a:spLocks noChangeShapeType="1"/>
              </p:cNvSpPr>
              <p:nvPr/>
            </p:nvSpPr>
            <p:spPr bwMode="auto">
              <a:xfrm flipV="1">
                <a:off x="3630" y="2645"/>
                <a:ext cx="2" cy="2"/>
              </a:xfrm>
              <a:prstGeom prst="line">
                <a:avLst/>
              </a:prstGeom>
              <a:noFill/>
              <a:ln w="15875">
                <a:solidFill>
                  <a:srgbClr val="000000"/>
                </a:solidFill>
                <a:round/>
                <a:headEnd/>
                <a:tailEnd/>
              </a:ln>
            </p:spPr>
            <p:txBody>
              <a:bodyPr/>
              <a:lstStyle/>
              <a:p>
                <a:endParaRPr lang="en-US"/>
              </a:p>
            </p:txBody>
          </p:sp>
          <p:sp>
            <p:nvSpPr>
              <p:cNvPr id="61036" name="Line 620"/>
              <p:cNvSpPr>
                <a:spLocks noChangeShapeType="1"/>
              </p:cNvSpPr>
              <p:nvPr/>
            </p:nvSpPr>
            <p:spPr bwMode="auto">
              <a:xfrm>
                <a:off x="3632" y="2645"/>
                <a:ext cx="1" cy="1"/>
              </a:xfrm>
              <a:prstGeom prst="line">
                <a:avLst/>
              </a:prstGeom>
              <a:noFill/>
              <a:ln w="12700">
                <a:solidFill>
                  <a:srgbClr val="000000"/>
                </a:solidFill>
                <a:round/>
                <a:headEnd/>
                <a:tailEnd/>
              </a:ln>
            </p:spPr>
            <p:txBody>
              <a:bodyPr/>
              <a:lstStyle/>
              <a:p>
                <a:endParaRPr lang="en-US"/>
              </a:p>
            </p:txBody>
          </p:sp>
          <p:sp>
            <p:nvSpPr>
              <p:cNvPr id="61037" name="Line 621"/>
              <p:cNvSpPr>
                <a:spLocks noChangeShapeType="1"/>
              </p:cNvSpPr>
              <p:nvPr/>
            </p:nvSpPr>
            <p:spPr bwMode="auto">
              <a:xfrm>
                <a:off x="3634" y="2643"/>
                <a:ext cx="2" cy="1"/>
              </a:xfrm>
              <a:prstGeom prst="line">
                <a:avLst/>
              </a:prstGeom>
              <a:noFill/>
              <a:ln w="12700">
                <a:solidFill>
                  <a:srgbClr val="000000"/>
                </a:solidFill>
                <a:round/>
                <a:headEnd/>
                <a:tailEnd/>
              </a:ln>
            </p:spPr>
            <p:txBody>
              <a:bodyPr/>
              <a:lstStyle/>
              <a:p>
                <a:endParaRPr lang="en-US"/>
              </a:p>
            </p:txBody>
          </p:sp>
          <p:sp>
            <p:nvSpPr>
              <p:cNvPr id="61038" name="Line 622"/>
              <p:cNvSpPr>
                <a:spLocks noChangeShapeType="1"/>
              </p:cNvSpPr>
              <p:nvPr/>
            </p:nvSpPr>
            <p:spPr bwMode="auto">
              <a:xfrm flipV="1">
                <a:off x="3636" y="2641"/>
                <a:ext cx="2" cy="2"/>
              </a:xfrm>
              <a:prstGeom prst="line">
                <a:avLst/>
              </a:prstGeom>
              <a:noFill/>
              <a:ln w="15875">
                <a:solidFill>
                  <a:srgbClr val="000000"/>
                </a:solidFill>
                <a:round/>
                <a:headEnd/>
                <a:tailEnd/>
              </a:ln>
            </p:spPr>
            <p:txBody>
              <a:bodyPr/>
              <a:lstStyle/>
              <a:p>
                <a:endParaRPr lang="en-US"/>
              </a:p>
            </p:txBody>
          </p:sp>
          <p:sp>
            <p:nvSpPr>
              <p:cNvPr id="61039" name="Line 623"/>
              <p:cNvSpPr>
                <a:spLocks noChangeShapeType="1"/>
              </p:cNvSpPr>
              <p:nvPr/>
            </p:nvSpPr>
            <p:spPr bwMode="auto">
              <a:xfrm>
                <a:off x="3638" y="2641"/>
                <a:ext cx="1" cy="1"/>
              </a:xfrm>
              <a:prstGeom prst="line">
                <a:avLst/>
              </a:prstGeom>
              <a:noFill/>
              <a:ln w="12700">
                <a:solidFill>
                  <a:srgbClr val="000000"/>
                </a:solidFill>
                <a:round/>
                <a:headEnd/>
                <a:tailEnd/>
              </a:ln>
            </p:spPr>
            <p:txBody>
              <a:bodyPr/>
              <a:lstStyle/>
              <a:p>
                <a:endParaRPr lang="en-US"/>
              </a:p>
            </p:txBody>
          </p:sp>
          <p:sp>
            <p:nvSpPr>
              <p:cNvPr id="61040" name="Line 624"/>
              <p:cNvSpPr>
                <a:spLocks noChangeShapeType="1"/>
              </p:cNvSpPr>
              <p:nvPr/>
            </p:nvSpPr>
            <p:spPr bwMode="auto">
              <a:xfrm flipV="1">
                <a:off x="3639" y="2639"/>
                <a:ext cx="1" cy="2"/>
              </a:xfrm>
              <a:prstGeom prst="line">
                <a:avLst/>
              </a:prstGeom>
              <a:noFill/>
              <a:ln w="12700">
                <a:solidFill>
                  <a:srgbClr val="000000"/>
                </a:solidFill>
                <a:round/>
                <a:headEnd/>
                <a:tailEnd/>
              </a:ln>
            </p:spPr>
            <p:txBody>
              <a:bodyPr/>
              <a:lstStyle/>
              <a:p>
                <a:endParaRPr lang="en-US"/>
              </a:p>
            </p:txBody>
          </p:sp>
          <p:sp>
            <p:nvSpPr>
              <p:cNvPr id="61041" name="Line 625"/>
              <p:cNvSpPr>
                <a:spLocks noChangeShapeType="1"/>
              </p:cNvSpPr>
              <p:nvPr/>
            </p:nvSpPr>
            <p:spPr bwMode="auto">
              <a:xfrm>
                <a:off x="3639" y="2639"/>
                <a:ext cx="2" cy="1"/>
              </a:xfrm>
              <a:prstGeom prst="line">
                <a:avLst/>
              </a:prstGeom>
              <a:noFill/>
              <a:ln w="12700">
                <a:solidFill>
                  <a:srgbClr val="000000"/>
                </a:solidFill>
                <a:round/>
                <a:headEnd/>
                <a:tailEnd/>
              </a:ln>
            </p:spPr>
            <p:txBody>
              <a:bodyPr/>
              <a:lstStyle/>
              <a:p>
                <a:endParaRPr lang="en-US"/>
              </a:p>
            </p:txBody>
          </p:sp>
          <p:sp>
            <p:nvSpPr>
              <p:cNvPr id="61042" name="Line 626"/>
              <p:cNvSpPr>
                <a:spLocks noChangeShapeType="1"/>
              </p:cNvSpPr>
              <p:nvPr/>
            </p:nvSpPr>
            <p:spPr bwMode="auto">
              <a:xfrm>
                <a:off x="3641" y="2639"/>
                <a:ext cx="2" cy="1"/>
              </a:xfrm>
              <a:prstGeom prst="line">
                <a:avLst/>
              </a:prstGeom>
              <a:noFill/>
              <a:ln w="12700">
                <a:solidFill>
                  <a:srgbClr val="000000"/>
                </a:solidFill>
                <a:round/>
                <a:headEnd/>
                <a:tailEnd/>
              </a:ln>
            </p:spPr>
            <p:txBody>
              <a:bodyPr/>
              <a:lstStyle/>
              <a:p>
                <a:endParaRPr lang="en-US"/>
              </a:p>
            </p:txBody>
          </p:sp>
          <p:sp>
            <p:nvSpPr>
              <p:cNvPr id="61043" name="Line 627"/>
              <p:cNvSpPr>
                <a:spLocks noChangeShapeType="1"/>
              </p:cNvSpPr>
              <p:nvPr/>
            </p:nvSpPr>
            <p:spPr bwMode="auto">
              <a:xfrm flipV="1">
                <a:off x="3643" y="2637"/>
                <a:ext cx="1" cy="2"/>
              </a:xfrm>
              <a:prstGeom prst="line">
                <a:avLst/>
              </a:prstGeom>
              <a:noFill/>
              <a:ln w="12700">
                <a:solidFill>
                  <a:srgbClr val="000000"/>
                </a:solidFill>
                <a:round/>
                <a:headEnd/>
                <a:tailEnd/>
              </a:ln>
            </p:spPr>
            <p:txBody>
              <a:bodyPr/>
              <a:lstStyle/>
              <a:p>
                <a:endParaRPr lang="en-US"/>
              </a:p>
            </p:txBody>
          </p:sp>
          <p:sp>
            <p:nvSpPr>
              <p:cNvPr id="61044" name="Line 628"/>
              <p:cNvSpPr>
                <a:spLocks noChangeShapeType="1"/>
              </p:cNvSpPr>
              <p:nvPr/>
            </p:nvSpPr>
            <p:spPr bwMode="auto">
              <a:xfrm flipV="1">
                <a:off x="3643" y="2636"/>
                <a:ext cx="1" cy="1"/>
              </a:xfrm>
              <a:prstGeom prst="line">
                <a:avLst/>
              </a:prstGeom>
              <a:noFill/>
              <a:ln w="12700">
                <a:solidFill>
                  <a:srgbClr val="000000"/>
                </a:solidFill>
                <a:round/>
                <a:headEnd/>
                <a:tailEnd/>
              </a:ln>
            </p:spPr>
            <p:txBody>
              <a:bodyPr/>
              <a:lstStyle/>
              <a:p>
                <a:endParaRPr lang="en-US"/>
              </a:p>
            </p:txBody>
          </p:sp>
          <p:sp>
            <p:nvSpPr>
              <p:cNvPr id="61045" name="Line 629"/>
              <p:cNvSpPr>
                <a:spLocks noChangeShapeType="1"/>
              </p:cNvSpPr>
              <p:nvPr/>
            </p:nvSpPr>
            <p:spPr bwMode="auto">
              <a:xfrm>
                <a:off x="3643" y="2636"/>
                <a:ext cx="2" cy="1"/>
              </a:xfrm>
              <a:prstGeom prst="line">
                <a:avLst/>
              </a:prstGeom>
              <a:noFill/>
              <a:ln w="12700">
                <a:solidFill>
                  <a:srgbClr val="000000"/>
                </a:solidFill>
                <a:round/>
                <a:headEnd/>
                <a:tailEnd/>
              </a:ln>
            </p:spPr>
            <p:txBody>
              <a:bodyPr/>
              <a:lstStyle/>
              <a:p>
                <a:endParaRPr lang="en-US"/>
              </a:p>
            </p:txBody>
          </p:sp>
          <p:sp>
            <p:nvSpPr>
              <p:cNvPr id="61046" name="Line 630"/>
              <p:cNvSpPr>
                <a:spLocks noChangeShapeType="1"/>
              </p:cNvSpPr>
              <p:nvPr/>
            </p:nvSpPr>
            <p:spPr bwMode="auto">
              <a:xfrm>
                <a:off x="3645" y="2636"/>
                <a:ext cx="2" cy="1"/>
              </a:xfrm>
              <a:prstGeom prst="line">
                <a:avLst/>
              </a:prstGeom>
              <a:noFill/>
              <a:ln w="12700">
                <a:solidFill>
                  <a:srgbClr val="000000"/>
                </a:solidFill>
                <a:round/>
                <a:headEnd/>
                <a:tailEnd/>
              </a:ln>
            </p:spPr>
            <p:txBody>
              <a:bodyPr/>
              <a:lstStyle/>
              <a:p>
                <a:endParaRPr lang="en-US"/>
              </a:p>
            </p:txBody>
          </p:sp>
          <p:sp>
            <p:nvSpPr>
              <p:cNvPr id="61047" name="Line 631"/>
              <p:cNvSpPr>
                <a:spLocks noChangeShapeType="1"/>
              </p:cNvSpPr>
              <p:nvPr/>
            </p:nvSpPr>
            <p:spPr bwMode="auto">
              <a:xfrm flipV="1">
                <a:off x="3647" y="2634"/>
                <a:ext cx="1" cy="2"/>
              </a:xfrm>
              <a:prstGeom prst="line">
                <a:avLst/>
              </a:prstGeom>
              <a:noFill/>
              <a:ln w="12700">
                <a:solidFill>
                  <a:srgbClr val="000000"/>
                </a:solidFill>
                <a:round/>
                <a:headEnd/>
                <a:tailEnd/>
              </a:ln>
            </p:spPr>
            <p:txBody>
              <a:bodyPr/>
              <a:lstStyle/>
              <a:p>
                <a:endParaRPr lang="en-US"/>
              </a:p>
            </p:txBody>
          </p:sp>
          <p:sp>
            <p:nvSpPr>
              <p:cNvPr id="61048" name="Line 632"/>
              <p:cNvSpPr>
                <a:spLocks noChangeShapeType="1"/>
              </p:cNvSpPr>
              <p:nvPr/>
            </p:nvSpPr>
            <p:spPr bwMode="auto">
              <a:xfrm>
                <a:off x="3647" y="2634"/>
                <a:ext cx="2" cy="1"/>
              </a:xfrm>
              <a:prstGeom prst="line">
                <a:avLst/>
              </a:prstGeom>
              <a:noFill/>
              <a:ln w="12700">
                <a:solidFill>
                  <a:srgbClr val="000000"/>
                </a:solidFill>
                <a:round/>
                <a:headEnd/>
                <a:tailEnd/>
              </a:ln>
            </p:spPr>
            <p:txBody>
              <a:bodyPr/>
              <a:lstStyle/>
              <a:p>
                <a:endParaRPr lang="en-US"/>
              </a:p>
            </p:txBody>
          </p:sp>
          <p:sp>
            <p:nvSpPr>
              <p:cNvPr id="61049" name="Line 633"/>
              <p:cNvSpPr>
                <a:spLocks noChangeShapeType="1"/>
              </p:cNvSpPr>
              <p:nvPr/>
            </p:nvSpPr>
            <p:spPr bwMode="auto">
              <a:xfrm>
                <a:off x="3649" y="2634"/>
                <a:ext cx="2" cy="1"/>
              </a:xfrm>
              <a:prstGeom prst="line">
                <a:avLst/>
              </a:prstGeom>
              <a:noFill/>
              <a:ln w="12700">
                <a:solidFill>
                  <a:srgbClr val="000000"/>
                </a:solidFill>
                <a:round/>
                <a:headEnd/>
                <a:tailEnd/>
              </a:ln>
            </p:spPr>
            <p:txBody>
              <a:bodyPr/>
              <a:lstStyle/>
              <a:p>
                <a:endParaRPr lang="en-US"/>
              </a:p>
            </p:txBody>
          </p:sp>
          <p:sp>
            <p:nvSpPr>
              <p:cNvPr id="61050" name="Line 634"/>
              <p:cNvSpPr>
                <a:spLocks noChangeShapeType="1"/>
              </p:cNvSpPr>
              <p:nvPr/>
            </p:nvSpPr>
            <p:spPr bwMode="auto">
              <a:xfrm>
                <a:off x="3651" y="2634"/>
                <a:ext cx="2" cy="1"/>
              </a:xfrm>
              <a:prstGeom prst="line">
                <a:avLst/>
              </a:prstGeom>
              <a:noFill/>
              <a:ln w="12700">
                <a:solidFill>
                  <a:srgbClr val="000000"/>
                </a:solidFill>
                <a:round/>
                <a:headEnd/>
                <a:tailEnd/>
              </a:ln>
            </p:spPr>
            <p:txBody>
              <a:bodyPr/>
              <a:lstStyle/>
              <a:p>
                <a:endParaRPr lang="en-US"/>
              </a:p>
            </p:txBody>
          </p:sp>
          <p:sp>
            <p:nvSpPr>
              <p:cNvPr id="61051" name="Line 635"/>
              <p:cNvSpPr>
                <a:spLocks noChangeShapeType="1"/>
              </p:cNvSpPr>
              <p:nvPr/>
            </p:nvSpPr>
            <p:spPr bwMode="auto">
              <a:xfrm flipV="1">
                <a:off x="3653" y="2632"/>
                <a:ext cx="1" cy="2"/>
              </a:xfrm>
              <a:prstGeom prst="line">
                <a:avLst/>
              </a:prstGeom>
              <a:noFill/>
              <a:ln w="12700">
                <a:solidFill>
                  <a:srgbClr val="000000"/>
                </a:solidFill>
                <a:round/>
                <a:headEnd/>
                <a:tailEnd/>
              </a:ln>
            </p:spPr>
            <p:txBody>
              <a:bodyPr/>
              <a:lstStyle/>
              <a:p>
                <a:endParaRPr lang="en-US"/>
              </a:p>
            </p:txBody>
          </p:sp>
          <p:sp>
            <p:nvSpPr>
              <p:cNvPr id="61052" name="Line 636"/>
              <p:cNvSpPr>
                <a:spLocks noChangeShapeType="1"/>
              </p:cNvSpPr>
              <p:nvPr/>
            </p:nvSpPr>
            <p:spPr bwMode="auto">
              <a:xfrm>
                <a:off x="3653" y="2632"/>
                <a:ext cx="2" cy="1"/>
              </a:xfrm>
              <a:prstGeom prst="line">
                <a:avLst/>
              </a:prstGeom>
              <a:noFill/>
              <a:ln w="12700">
                <a:solidFill>
                  <a:srgbClr val="000000"/>
                </a:solidFill>
                <a:round/>
                <a:headEnd/>
                <a:tailEnd/>
              </a:ln>
            </p:spPr>
            <p:txBody>
              <a:bodyPr/>
              <a:lstStyle/>
              <a:p>
                <a:endParaRPr lang="en-US"/>
              </a:p>
            </p:txBody>
          </p:sp>
          <p:sp>
            <p:nvSpPr>
              <p:cNvPr id="61053" name="Line 637"/>
              <p:cNvSpPr>
                <a:spLocks noChangeShapeType="1"/>
              </p:cNvSpPr>
              <p:nvPr/>
            </p:nvSpPr>
            <p:spPr bwMode="auto">
              <a:xfrm flipV="1">
                <a:off x="3678" y="2620"/>
                <a:ext cx="2" cy="2"/>
              </a:xfrm>
              <a:prstGeom prst="line">
                <a:avLst/>
              </a:prstGeom>
              <a:noFill/>
              <a:ln w="15875">
                <a:solidFill>
                  <a:srgbClr val="000000"/>
                </a:solidFill>
                <a:round/>
                <a:headEnd/>
                <a:tailEnd/>
              </a:ln>
            </p:spPr>
            <p:txBody>
              <a:bodyPr/>
              <a:lstStyle/>
              <a:p>
                <a:endParaRPr lang="en-US"/>
              </a:p>
            </p:txBody>
          </p:sp>
          <p:sp>
            <p:nvSpPr>
              <p:cNvPr id="61054" name="Line 638"/>
              <p:cNvSpPr>
                <a:spLocks noChangeShapeType="1"/>
              </p:cNvSpPr>
              <p:nvPr/>
            </p:nvSpPr>
            <p:spPr bwMode="auto">
              <a:xfrm>
                <a:off x="3680" y="2620"/>
                <a:ext cx="2" cy="1"/>
              </a:xfrm>
              <a:prstGeom prst="line">
                <a:avLst/>
              </a:prstGeom>
              <a:noFill/>
              <a:ln w="12700">
                <a:solidFill>
                  <a:srgbClr val="000000"/>
                </a:solidFill>
                <a:round/>
                <a:headEnd/>
                <a:tailEnd/>
              </a:ln>
            </p:spPr>
            <p:txBody>
              <a:bodyPr/>
              <a:lstStyle/>
              <a:p>
                <a:endParaRPr lang="en-US"/>
              </a:p>
            </p:txBody>
          </p:sp>
          <p:sp>
            <p:nvSpPr>
              <p:cNvPr id="61055" name="Line 639"/>
              <p:cNvSpPr>
                <a:spLocks noChangeShapeType="1"/>
              </p:cNvSpPr>
              <p:nvPr/>
            </p:nvSpPr>
            <p:spPr bwMode="auto">
              <a:xfrm>
                <a:off x="3682" y="2620"/>
                <a:ext cx="2" cy="1"/>
              </a:xfrm>
              <a:prstGeom prst="line">
                <a:avLst/>
              </a:prstGeom>
              <a:noFill/>
              <a:ln w="12700">
                <a:solidFill>
                  <a:srgbClr val="000000"/>
                </a:solidFill>
                <a:round/>
                <a:headEnd/>
                <a:tailEnd/>
              </a:ln>
            </p:spPr>
            <p:txBody>
              <a:bodyPr/>
              <a:lstStyle/>
              <a:p>
                <a:endParaRPr lang="en-US"/>
              </a:p>
            </p:txBody>
          </p:sp>
          <p:sp>
            <p:nvSpPr>
              <p:cNvPr id="61056" name="Line 640"/>
              <p:cNvSpPr>
                <a:spLocks noChangeShapeType="1"/>
              </p:cNvSpPr>
              <p:nvPr/>
            </p:nvSpPr>
            <p:spPr bwMode="auto">
              <a:xfrm flipV="1">
                <a:off x="3684" y="2618"/>
                <a:ext cx="1" cy="2"/>
              </a:xfrm>
              <a:prstGeom prst="line">
                <a:avLst/>
              </a:prstGeom>
              <a:noFill/>
              <a:ln w="12700">
                <a:solidFill>
                  <a:srgbClr val="000000"/>
                </a:solidFill>
                <a:round/>
                <a:headEnd/>
                <a:tailEnd/>
              </a:ln>
            </p:spPr>
            <p:txBody>
              <a:bodyPr/>
              <a:lstStyle/>
              <a:p>
                <a:endParaRPr lang="en-US"/>
              </a:p>
            </p:txBody>
          </p:sp>
          <p:sp>
            <p:nvSpPr>
              <p:cNvPr id="61057" name="Line 641"/>
              <p:cNvSpPr>
                <a:spLocks noChangeShapeType="1"/>
              </p:cNvSpPr>
              <p:nvPr/>
            </p:nvSpPr>
            <p:spPr bwMode="auto">
              <a:xfrm>
                <a:off x="3684" y="2618"/>
                <a:ext cx="1" cy="1"/>
              </a:xfrm>
              <a:prstGeom prst="line">
                <a:avLst/>
              </a:prstGeom>
              <a:noFill/>
              <a:ln w="12700">
                <a:solidFill>
                  <a:srgbClr val="000000"/>
                </a:solidFill>
                <a:round/>
                <a:headEnd/>
                <a:tailEnd/>
              </a:ln>
            </p:spPr>
            <p:txBody>
              <a:bodyPr/>
              <a:lstStyle/>
              <a:p>
                <a:endParaRPr lang="en-US"/>
              </a:p>
            </p:txBody>
          </p:sp>
          <p:sp>
            <p:nvSpPr>
              <p:cNvPr id="61058" name="Line 642"/>
              <p:cNvSpPr>
                <a:spLocks noChangeShapeType="1"/>
              </p:cNvSpPr>
              <p:nvPr/>
            </p:nvSpPr>
            <p:spPr bwMode="auto">
              <a:xfrm>
                <a:off x="3685" y="2618"/>
                <a:ext cx="2" cy="1"/>
              </a:xfrm>
              <a:prstGeom prst="line">
                <a:avLst/>
              </a:prstGeom>
              <a:noFill/>
              <a:ln w="12700">
                <a:solidFill>
                  <a:srgbClr val="000000"/>
                </a:solidFill>
                <a:round/>
                <a:headEnd/>
                <a:tailEnd/>
              </a:ln>
            </p:spPr>
            <p:txBody>
              <a:bodyPr/>
              <a:lstStyle/>
              <a:p>
                <a:endParaRPr lang="en-US"/>
              </a:p>
            </p:txBody>
          </p:sp>
          <p:sp>
            <p:nvSpPr>
              <p:cNvPr id="61059" name="Line 643"/>
              <p:cNvSpPr>
                <a:spLocks noChangeShapeType="1"/>
              </p:cNvSpPr>
              <p:nvPr/>
            </p:nvSpPr>
            <p:spPr bwMode="auto">
              <a:xfrm flipV="1">
                <a:off x="3687" y="2616"/>
                <a:ext cx="2" cy="2"/>
              </a:xfrm>
              <a:prstGeom prst="line">
                <a:avLst/>
              </a:prstGeom>
              <a:noFill/>
              <a:ln w="15875">
                <a:solidFill>
                  <a:srgbClr val="000000"/>
                </a:solidFill>
                <a:round/>
                <a:headEnd/>
                <a:tailEnd/>
              </a:ln>
            </p:spPr>
            <p:txBody>
              <a:bodyPr/>
              <a:lstStyle/>
              <a:p>
                <a:endParaRPr lang="en-US"/>
              </a:p>
            </p:txBody>
          </p:sp>
          <p:sp>
            <p:nvSpPr>
              <p:cNvPr id="61060" name="Line 644"/>
              <p:cNvSpPr>
                <a:spLocks noChangeShapeType="1"/>
              </p:cNvSpPr>
              <p:nvPr/>
            </p:nvSpPr>
            <p:spPr bwMode="auto">
              <a:xfrm>
                <a:off x="3689" y="2616"/>
                <a:ext cx="2" cy="1"/>
              </a:xfrm>
              <a:prstGeom prst="line">
                <a:avLst/>
              </a:prstGeom>
              <a:noFill/>
              <a:ln w="12700">
                <a:solidFill>
                  <a:srgbClr val="000000"/>
                </a:solidFill>
                <a:round/>
                <a:headEnd/>
                <a:tailEnd/>
              </a:ln>
            </p:spPr>
            <p:txBody>
              <a:bodyPr/>
              <a:lstStyle/>
              <a:p>
                <a:endParaRPr lang="en-US"/>
              </a:p>
            </p:txBody>
          </p:sp>
          <p:sp>
            <p:nvSpPr>
              <p:cNvPr id="61061" name="Line 645"/>
              <p:cNvSpPr>
                <a:spLocks noChangeShapeType="1"/>
              </p:cNvSpPr>
              <p:nvPr/>
            </p:nvSpPr>
            <p:spPr bwMode="auto">
              <a:xfrm flipV="1">
                <a:off x="3691" y="2614"/>
                <a:ext cx="1" cy="2"/>
              </a:xfrm>
              <a:prstGeom prst="line">
                <a:avLst/>
              </a:prstGeom>
              <a:noFill/>
              <a:ln w="12700">
                <a:solidFill>
                  <a:srgbClr val="000000"/>
                </a:solidFill>
                <a:round/>
                <a:headEnd/>
                <a:tailEnd/>
              </a:ln>
            </p:spPr>
            <p:txBody>
              <a:bodyPr/>
              <a:lstStyle/>
              <a:p>
                <a:endParaRPr lang="en-US"/>
              </a:p>
            </p:txBody>
          </p:sp>
          <p:sp>
            <p:nvSpPr>
              <p:cNvPr id="61062" name="Line 646"/>
              <p:cNvSpPr>
                <a:spLocks noChangeShapeType="1"/>
              </p:cNvSpPr>
              <p:nvPr/>
            </p:nvSpPr>
            <p:spPr bwMode="auto">
              <a:xfrm>
                <a:off x="3691" y="2614"/>
                <a:ext cx="2" cy="1"/>
              </a:xfrm>
              <a:prstGeom prst="line">
                <a:avLst/>
              </a:prstGeom>
              <a:noFill/>
              <a:ln w="12700">
                <a:solidFill>
                  <a:srgbClr val="000000"/>
                </a:solidFill>
                <a:round/>
                <a:headEnd/>
                <a:tailEnd/>
              </a:ln>
            </p:spPr>
            <p:txBody>
              <a:bodyPr/>
              <a:lstStyle/>
              <a:p>
                <a:endParaRPr lang="en-US"/>
              </a:p>
            </p:txBody>
          </p:sp>
          <p:sp>
            <p:nvSpPr>
              <p:cNvPr id="61063" name="Line 647"/>
              <p:cNvSpPr>
                <a:spLocks noChangeShapeType="1"/>
              </p:cNvSpPr>
              <p:nvPr/>
            </p:nvSpPr>
            <p:spPr bwMode="auto">
              <a:xfrm>
                <a:off x="3693" y="2614"/>
                <a:ext cx="2" cy="1"/>
              </a:xfrm>
              <a:prstGeom prst="line">
                <a:avLst/>
              </a:prstGeom>
              <a:noFill/>
              <a:ln w="12700">
                <a:solidFill>
                  <a:srgbClr val="000000"/>
                </a:solidFill>
                <a:round/>
                <a:headEnd/>
                <a:tailEnd/>
              </a:ln>
            </p:spPr>
            <p:txBody>
              <a:bodyPr/>
              <a:lstStyle/>
              <a:p>
                <a:endParaRPr lang="en-US"/>
              </a:p>
            </p:txBody>
          </p:sp>
          <p:sp>
            <p:nvSpPr>
              <p:cNvPr id="61064" name="Line 648"/>
              <p:cNvSpPr>
                <a:spLocks noChangeShapeType="1"/>
              </p:cNvSpPr>
              <p:nvPr/>
            </p:nvSpPr>
            <p:spPr bwMode="auto">
              <a:xfrm flipV="1">
                <a:off x="3695" y="2612"/>
                <a:ext cx="2" cy="2"/>
              </a:xfrm>
              <a:prstGeom prst="line">
                <a:avLst/>
              </a:prstGeom>
              <a:noFill/>
              <a:ln w="15875">
                <a:solidFill>
                  <a:srgbClr val="000000"/>
                </a:solidFill>
                <a:round/>
                <a:headEnd/>
                <a:tailEnd/>
              </a:ln>
            </p:spPr>
            <p:txBody>
              <a:bodyPr/>
              <a:lstStyle/>
              <a:p>
                <a:endParaRPr lang="en-US"/>
              </a:p>
            </p:txBody>
          </p:sp>
          <p:sp>
            <p:nvSpPr>
              <p:cNvPr id="61065" name="Line 649"/>
              <p:cNvSpPr>
                <a:spLocks noChangeShapeType="1"/>
              </p:cNvSpPr>
              <p:nvPr/>
            </p:nvSpPr>
            <p:spPr bwMode="auto">
              <a:xfrm>
                <a:off x="3697" y="2612"/>
                <a:ext cx="2" cy="1"/>
              </a:xfrm>
              <a:prstGeom prst="line">
                <a:avLst/>
              </a:prstGeom>
              <a:noFill/>
              <a:ln w="12700">
                <a:solidFill>
                  <a:srgbClr val="000000"/>
                </a:solidFill>
                <a:round/>
                <a:headEnd/>
                <a:tailEnd/>
              </a:ln>
            </p:spPr>
            <p:txBody>
              <a:bodyPr/>
              <a:lstStyle/>
              <a:p>
                <a:endParaRPr lang="en-US"/>
              </a:p>
            </p:txBody>
          </p:sp>
          <p:sp>
            <p:nvSpPr>
              <p:cNvPr id="61066" name="Line 650"/>
              <p:cNvSpPr>
                <a:spLocks noChangeShapeType="1"/>
              </p:cNvSpPr>
              <p:nvPr/>
            </p:nvSpPr>
            <p:spPr bwMode="auto">
              <a:xfrm flipV="1">
                <a:off x="3699" y="2611"/>
                <a:ext cx="1" cy="1"/>
              </a:xfrm>
              <a:prstGeom prst="line">
                <a:avLst/>
              </a:prstGeom>
              <a:noFill/>
              <a:ln w="12700">
                <a:solidFill>
                  <a:srgbClr val="000000"/>
                </a:solidFill>
                <a:round/>
                <a:headEnd/>
                <a:tailEnd/>
              </a:ln>
            </p:spPr>
            <p:txBody>
              <a:bodyPr/>
              <a:lstStyle/>
              <a:p>
                <a:endParaRPr lang="en-US"/>
              </a:p>
            </p:txBody>
          </p:sp>
          <p:sp>
            <p:nvSpPr>
              <p:cNvPr id="61067" name="Line 651"/>
              <p:cNvSpPr>
                <a:spLocks noChangeShapeType="1"/>
              </p:cNvSpPr>
              <p:nvPr/>
            </p:nvSpPr>
            <p:spPr bwMode="auto">
              <a:xfrm>
                <a:off x="3699" y="2611"/>
                <a:ext cx="2" cy="1"/>
              </a:xfrm>
              <a:prstGeom prst="line">
                <a:avLst/>
              </a:prstGeom>
              <a:noFill/>
              <a:ln w="12700">
                <a:solidFill>
                  <a:srgbClr val="000000"/>
                </a:solidFill>
                <a:round/>
                <a:headEnd/>
                <a:tailEnd/>
              </a:ln>
            </p:spPr>
            <p:txBody>
              <a:bodyPr/>
              <a:lstStyle/>
              <a:p>
                <a:endParaRPr lang="en-US"/>
              </a:p>
            </p:txBody>
          </p:sp>
          <p:sp>
            <p:nvSpPr>
              <p:cNvPr id="61068" name="Line 652"/>
              <p:cNvSpPr>
                <a:spLocks noChangeShapeType="1"/>
              </p:cNvSpPr>
              <p:nvPr/>
            </p:nvSpPr>
            <p:spPr bwMode="auto">
              <a:xfrm>
                <a:off x="3701" y="2611"/>
                <a:ext cx="2" cy="1"/>
              </a:xfrm>
              <a:prstGeom prst="line">
                <a:avLst/>
              </a:prstGeom>
              <a:noFill/>
              <a:ln w="12700">
                <a:solidFill>
                  <a:srgbClr val="000000"/>
                </a:solidFill>
                <a:round/>
                <a:headEnd/>
                <a:tailEnd/>
              </a:ln>
            </p:spPr>
            <p:txBody>
              <a:bodyPr/>
              <a:lstStyle/>
              <a:p>
                <a:endParaRPr lang="en-US"/>
              </a:p>
            </p:txBody>
          </p:sp>
          <p:sp>
            <p:nvSpPr>
              <p:cNvPr id="61069" name="Line 653"/>
              <p:cNvSpPr>
                <a:spLocks noChangeShapeType="1"/>
              </p:cNvSpPr>
              <p:nvPr/>
            </p:nvSpPr>
            <p:spPr bwMode="auto">
              <a:xfrm>
                <a:off x="3703" y="2611"/>
                <a:ext cx="2" cy="1"/>
              </a:xfrm>
              <a:prstGeom prst="line">
                <a:avLst/>
              </a:prstGeom>
              <a:noFill/>
              <a:ln w="12700">
                <a:solidFill>
                  <a:srgbClr val="000000"/>
                </a:solidFill>
                <a:round/>
                <a:headEnd/>
                <a:tailEnd/>
              </a:ln>
            </p:spPr>
            <p:txBody>
              <a:bodyPr/>
              <a:lstStyle/>
              <a:p>
                <a:endParaRPr lang="en-US"/>
              </a:p>
            </p:txBody>
          </p:sp>
          <p:sp>
            <p:nvSpPr>
              <p:cNvPr id="61070" name="Line 654"/>
              <p:cNvSpPr>
                <a:spLocks noChangeShapeType="1"/>
              </p:cNvSpPr>
              <p:nvPr/>
            </p:nvSpPr>
            <p:spPr bwMode="auto">
              <a:xfrm>
                <a:off x="3705" y="2611"/>
                <a:ext cx="2" cy="1"/>
              </a:xfrm>
              <a:prstGeom prst="line">
                <a:avLst/>
              </a:prstGeom>
              <a:noFill/>
              <a:ln w="12700">
                <a:solidFill>
                  <a:srgbClr val="000000"/>
                </a:solidFill>
                <a:round/>
                <a:headEnd/>
                <a:tailEnd/>
              </a:ln>
            </p:spPr>
            <p:txBody>
              <a:bodyPr/>
              <a:lstStyle/>
              <a:p>
                <a:endParaRPr lang="en-US"/>
              </a:p>
            </p:txBody>
          </p:sp>
          <p:sp>
            <p:nvSpPr>
              <p:cNvPr id="61071" name="Line 655"/>
              <p:cNvSpPr>
                <a:spLocks noChangeShapeType="1"/>
              </p:cNvSpPr>
              <p:nvPr/>
            </p:nvSpPr>
            <p:spPr bwMode="auto">
              <a:xfrm flipV="1">
                <a:off x="3707" y="2609"/>
                <a:ext cx="1" cy="2"/>
              </a:xfrm>
              <a:prstGeom prst="line">
                <a:avLst/>
              </a:prstGeom>
              <a:noFill/>
              <a:ln w="12700">
                <a:solidFill>
                  <a:srgbClr val="000000"/>
                </a:solidFill>
                <a:round/>
                <a:headEnd/>
                <a:tailEnd/>
              </a:ln>
            </p:spPr>
            <p:txBody>
              <a:bodyPr/>
              <a:lstStyle/>
              <a:p>
                <a:endParaRPr lang="en-US"/>
              </a:p>
            </p:txBody>
          </p:sp>
          <p:sp>
            <p:nvSpPr>
              <p:cNvPr id="61072" name="Line 656"/>
              <p:cNvSpPr>
                <a:spLocks noChangeShapeType="1"/>
              </p:cNvSpPr>
              <p:nvPr/>
            </p:nvSpPr>
            <p:spPr bwMode="auto">
              <a:xfrm>
                <a:off x="3707" y="2609"/>
                <a:ext cx="1" cy="1"/>
              </a:xfrm>
              <a:prstGeom prst="line">
                <a:avLst/>
              </a:prstGeom>
              <a:noFill/>
              <a:ln w="12700">
                <a:solidFill>
                  <a:srgbClr val="000000"/>
                </a:solidFill>
                <a:round/>
                <a:headEnd/>
                <a:tailEnd/>
              </a:ln>
            </p:spPr>
            <p:txBody>
              <a:bodyPr/>
              <a:lstStyle/>
              <a:p>
                <a:endParaRPr lang="en-US"/>
              </a:p>
            </p:txBody>
          </p:sp>
          <p:sp>
            <p:nvSpPr>
              <p:cNvPr id="61073" name="Line 657"/>
              <p:cNvSpPr>
                <a:spLocks noChangeShapeType="1"/>
              </p:cNvSpPr>
              <p:nvPr/>
            </p:nvSpPr>
            <p:spPr bwMode="auto">
              <a:xfrm>
                <a:off x="3708" y="2609"/>
                <a:ext cx="2" cy="1"/>
              </a:xfrm>
              <a:prstGeom prst="line">
                <a:avLst/>
              </a:prstGeom>
              <a:noFill/>
              <a:ln w="12700">
                <a:solidFill>
                  <a:srgbClr val="000000"/>
                </a:solidFill>
                <a:round/>
                <a:headEnd/>
                <a:tailEnd/>
              </a:ln>
            </p:spPr>
            <p:txBody>
              <a:bodyPr/>
              <a:lstStyle/>
              <a:p>
                <a:endParaRPr lang="en-US"/>
              </a:p>
            </p:txBody>
          </p:sp>
          <p:sp>
            <p:nvSpPr>
              <p:cNvPr id="61074" name="Line 658"/>
              <p:cNvSpPr>
                <a:spLocks noChangeShapeType="1"/>
              </p:cNvSpPr>
              <p:nvPr/>
            </p:nvSpPr>
            <p:spPr bwMode="auto">
              <a:xfrm>
                <a:off x="3710" y="2609"/>
                <a:ext cx="2" cy="1"/>
              </a:xfrm>
              <a:prstGeom prst="line">
                <a:avLst/>
              </a:prstGeom>
              <a:noFill/>
              <a:ln w="12700">
                <a:solidFill>
                  <a:srgbClr val="000000"/>
                </a:solidFill>
                <a:round/>
                <a:headEnd/>
                <a:tailEnd/>
              </a:ln>
            </p:spPr>
            <p:txBody>
              <a:bodyPr/>
              <a:lstStyle/>
              <a:p>
                <a:endParaRPr lang="en-US"/>
              </a:p>
            </p:txBody>
          </p:sp>
          <p:sp>
            <p:nvSpPr>
              <p:cNvPr id="61075" name="Line 659"/>
              <p:cNvSpPr>
                <a:spLocks noChangeShapeType="1"/>
              </p:cNvSpPr>
              <p:nvPr/>
            </p:nvSpPr>
            <p:spPr bwMode="auto">
              <a:xfrm flipV="1">
                <a:off x="3712" y="2607"/>
                <a:ext cx="1" cy="2"/>
              </a:xfrm>
              <a:prstGeom prst="line">
                <a:avLst/>
              </a:prstGeom>
              <a:noFill/>
              <a:ln w="12700">
                <a:solidFill>
                  <a:srgbClr val="000000"/>
                </a:solidFill>
                <a:round/>
                <a:headEnd/>
                <a:tailEnd/>
              </a:ln>
            </p:spPr>
            <p:txBody>
              <a:bodyPr/>
              <a:lstStyle/>
              <a:p>
                <a:endParaRPr lang="en-US"/>
              </a:p>
            </p:txBody>
          </p:sp>
          <p:sp>
            <p:nvSpPr>
              <p:cNvPr id="61076" name="Line 660"/>
              <p:cNvSpPr>
                <a:spLocks noChangeShapeType="1"/>
              </p:cNvSpPr>
              <p:nvPr/>
            </p:nvSpPr>
            <p:spPr bwMode="auto">
              <a:xfrm>
                <a:off x="3737" y="2601"/>
                <a:ext cx="1" cy="1"/>
              </a:xfrm>
              <a:prstGeom prst="line">
                <a:avLst/>
              </a:prstGeom>
              <a:noFill/>
              <a:ln w="12700">
                <a:solidFill>
                  <a:srgbClr val="000000"/>
                </a:solidFill>
                <a:round/>
                <a:headEnd/>
                <a:tailEnd/>
              </a:ln>
            </p:spPr>
            <p:txBody>
              <a:bodyPr/>
              <a:lstStyle/>
              <a:p>
                <a:endParaRPr lang="en-US"/>
              </a:p>
            </p:txBody>
          </p:sp>
          <p:sp>
            <p:nvSpPr>
              <p:cNvPr id="61077" name="Line 661"/>
              <p:cNvSpPr>
                <a:spLocks noChangeShapeType="1"/>
              </p:cNvSpPr>
              <p:nvPr/>
            </p:nvSpPr>
            <p:spPr bwMode="auto">
              <a:xfrm>
                <a:off x="3737" y="2601"/>
                <a:ext cx="2" cy="1"/>
              </a:xfrm>
              <a:prstGeom prst="line">
                <a:avLst/>
              </a:prstGeom>
              <a:noFill/>
              <a:ln w="12700">
                <a:solidFill>
                  <a:srgbClr val="000000"/>
                </a:solidFill>
                <a:round/>
                <a:headEnd/>
                <a:tailEnd/>
              </a:ln>
            </p:spPr>
            <p:txBody>
              <a:bodyPr/>
              <a:lstStyle/>
              <a:p>
                <a:endParaRPr lang="en-US"/>
              </a:p>
            </p:txBody>
          </p:sp>
          <p:sp>
            <p:nvSpPr>
              <p:cNvPr id="61078" name="Line 662"/>
              <p:cNvSpPr>
                <a:spLocks noChangeShapeType="1"/>
              </p:cNvSpPr>
              <p:nvPr/>
            </p:nvSpPr>
            <p:spPr bwMode="auto">
              <a:xfrm>
                <a:off x="3739" y="2601"/>
                <a:ext cx="2" cy="1"/>
              </a:xfrm>
              <a:prstGeom prst="line">
                <a:avLst/>
              </a:prstGeom>
              <a:noFill/>
              <a:ln w="12700">
                <a:solidFill>
                  <a:srgbClr val="000000"/>
                </a:solidFill>
                <a:round/>
                <a:headEnd/>
                <a:tailEnd/>
              </a:ln>
            </p:spPr>
            <p:txBody>
              <a:bodyPr/>
              <a:lstStyle/>
              <a:p>
                <a:endParaRPr lang="en-US"/>
              </a:p>
            </p:txBody>
          </p:sp>
          <p:sp>
            <p:nvSpPr>
              <p:cNvPr id="61079" name="Line 663"/>
              <p:cNvSpPr>
                <a:spLocks noChangeShapeType="1"/>
              </p:cNvSpPr>
              <p:nvPr/>
            </p:nvSpPr>
            <p:spPr bwMode="auto">
              <a:xfrm flipV="1">
                <a:off x="3741" y="2599"/>
                <a:ext cx="1" cy="2"/>
              </a:xfrm>
              <a:prstGeom prst="line">
                <a:avLst/>
              </a:prstGeom>
              <a:noFill/>
              <a:ln w="12700">
                <a:solidFill>
                  <a:srgbClr val="000000"/>
                </a:solidFill>
                <a:round/>
                <a:headEnd/>
                <a:tailEnd/>
              </a:ln>
            </p:spPr>
            <p:txBody>
              <a:bodyPr/>
              <a:lstStyle/>
              <a:p>
                <a:endParaRPr lang="en-US"/>
              </a:p>
            </p:txBody>
          </p:sp>
          <p:sp>
            <p:nvSpPr>
              <p:cNvPr id="61080" name="Line 664"/>
              <p:cNvSpPr>
                <a:spLocks noChangeShapeType="1"/>
              </p:cNvSpPr>
              <p:nvPr/>
            </p:nvSpPr>
            <p:spPr bwMode="auto">
              <a:xfrm>
                <a:off x="3741" y="2599"/>
                <a:ext cx="2" cy="1"/>
              </a:xfrm>
              <a:prstGeom prst="line">
                <a:avLst/>
              </a:prstGeom>
              <a:noFill/>
              <a:ln w="12700">
                <a:solidFill>
                  <a:srgbClr val="000000"/>
                </a:solidFill>
                <a:round/>
                <a:headEnd/>
                <a:tailEnd/>
              </a:ln>
            </p:spPr>
            <p:txBody>
              <a:bodyPr/>
              <a:lstStyle/>
              <a:p>
                <a:endParaRPr lang="en-US"/>
              </a:p>
            </p:txBody>
          </p:sp>
          <p:sp>
            <p:nvSpPr>
              <p:cNvPr id="61081" name="Line 665"/>
              <p:cNvSpPr>
                <a:spLocks noChangeShapeType="1"/>
              </p:cNvSpPr>
              <p:nvPr/>
            </p:nvSpPr>
            <p:spPr bwMode="auto">
              <a:xfrm>
                <a:off x="3743" y="2599"/>
                <a:ext cx="2" cy="1"/>
              </a:xfrm>
              <a:prstGeom prst="line">
                <a:avLst/>
              </a:prstGeom>
              <a:noFill/>
              <a:ln w="12700">
                <a:solidFill>
                  <a:srgbClr val="000000"/>
                </a:solidFill>
                <a:round/>
                <a:headEnd/>
                <a:tailEnd/>
              </a:ln>
            </p:spPr>
            <p:txBody>
              <a:bodyPr/>
              <a:lstStyle/>
              <a:p>
                <a:endParaRPr lang="en-US"/>
              </a:p>
            </p:txBody>
          </p:sp>
          <p:sp>
            <p:nvSpPr>
              <p:cNvPr id="61082" name="Line 666"/>
              <p:cNvSpPr>
                <a:spLocks noChangeShapeType="1"/>
              </p:cNvSpPr>
              <p:nvPr/>
            </p:nvSpPr>
            <p:spPr bwMode="auto">
              <a:xfrm>
                <a:off x="3745" y="2599"/>
                <a:ext cx="2" cy="1"/>
              </a:xfrm>
              <a:prstGeom prst="line">
                <a:avLst/>
              </a:prstGeom>
              <a:noFill/>
              <a:ln w="12700">
                <a:solidFill>
                  <a:srgbClr val="000000"/>
                </a:solidFill>
                <a:round/>
                <a:headEnd/>
                <a:tailEnd/>
              </a:ln>
            </p:spPr>
            <p:txBody>
              <a:bodyPr/>
              <a:lstStyle/>
              <a:p>
                <a:endParaRPr lang="en-US"/>
              </a:p>
            </p:txBody>
          </p:sp>
          <p:sp>
            <p:nvSpPr>
              <p:cNvPr id="61083" name="Line 667"/>
              <p:cNvSpPr>
                <a:spLocks noChangeShapeType="1"/>
              </p:cNvSpPr>
              <p:nvPr/>
            </p:nvSpPr>
            <p:spPr bwMode="auto">
              <a:xfrm>
                <a:off x="3747" y="2599"/>
                <a:ext cx="2" cy="1"/>
              </a:xfrm>
              <a:prstGeom prst="line">
                <a:avLst/>
              </a:prstGeom>
              <a:noFill/>
              <a:ln w="12700">
                <a:solidFill>
                  <a:srgbClr val="000000"/>
                </a:solidFill>
                <a:round/>
                <a:headEnd/>
                <a:tailEnd/>
              </a:ln>
            </p:spPr>
            <p:txBody>
              <a:bodyPr/>
              <a:lstStyle/>
              <a:p>
                <a:endParaRPr lang="en-US"/>
              </a:p>
            </p:txBody>
          </p:sp>
          <p:sp>
            <p:nvSpPr>
              <p:cNvPr id="61084" name="Line 668"/>
              <p:cNvSpPr>
                <a:spLocks noChangeShapeType="1"/>
              </p:cNvSpPr>
              <p:nvPr/>
            </p:nvSpPr>
            <p:spPr bwMode="auto">
              <a:xfrm>
                <a:off x="3749" y="2599"/>
                <a:ext cx="2" cy="1"/>
              </a:xfrm>
              <a:prstGeom prst="line">
                <a:avLst/>
              </a:prstGeom>
              <a:noFill/>
              <a:ln w="12700">
                <a:solidFill>
                  <a:srgbClr val="000000"/>
                </a:solidFill>
                <a:round/>
                <a:headEnd/>
                <a:tailEnd/>
              </a:ln>
            </p:spPr>
            <p:txBody>
              <a:bodyPr/>
              <a:lstStyle/>
              <a:p>
                <a:endParaRPr lang="en-US"/>
              </a:p>
            </p:txBody>
          </p:sp>
          <p:sp>
            <p:nvSpPr>
              <p:cNvPr id="61085" name="Line 669"/>
              <p:cNvSpPr>
                <a:spLocks noChangeShapeType="1"/>
              </p:cNvSpPr>
              <p:nvPr/>
            </p:nvSpPr>
            <p:spPr bwMode="auto">
              <a:xfrm flipV="1">
                <a:off x="3751" y="2597"/>
                <a:ext cx="1" cy="2"/>
              </a:xfrm>
              <a:prstGeom prst="line">
                <a:avLst/>
              </a:prstGeom>
              <a:noFill/>
              <a:ln w="12700">
                <a:solidFill>
                  <a:srgbClr val="000000"/>
                </a:solidFill>
                <a:round/>
                <a:headEnd/>
                <a:tailEnd/>
              </a:ln>
            </p:spPr>
            <p:txBody>
              <a:bodyPr/>
              <a:lstStyle/>
              <a:p>
                <a:endParaRPr lang="en-US"/>
              </a:p>
            </p:txBody>
          </p:sp>
          <p:sp>
            <p:nvSpPr>
              <p:cNvPr id="61086" name="Line 670"/>
              <p:cNvSpPr>
                <a:spLocks noChangeShapeType="1"/>
              </p:cNvSpPr>
              <p:nvPr/>
            </p:nvSpPr>
            <p:spPr bwMode="auto">
              <a:xfrm>
                <a:off x="3751" y="2597"/>
                <a:ext cx="2" cy="1"/>
              </a:xfrm>
              <a:prstGeom prst="line">
                <a:avLst/>
              </a:prstGeom>
              <a:noFill/>
              <a:ln w="12700">
                <a:solidFill>
                  <a:srgbClr val="000000"/>
                </a:solidFill>
                <a:round/>
                <a:headEnd/>
                <a:tailEnd/>
              </a:ln>
            </p:spPr>
            <p:txBody>
              <a:bodyPr/>
              <a:lstStyle/>
              <a:p>
                <a:endParaRPr lang="en-US"/>
              </a:p>
            </p:txBody>
          </p:sp>
          <p:sp>
            <p:nvSpPr>
              <p:cNvPr id="61087" name="Line 671"/>
              <p:cNvSpPr>
                <a:spLocks noChangeShapeType="1"/>
              </p:cNvSpPr>
              <p:nvPr/>
            </p:nvSpPr>
            <p:spPr bwMode="auto">
              <a:xfrm>
                <a:off x="3753" y="2597"/>
                <a:ext cx="2" cy="1"/>
              </a:xfrm>
              <a:prstGeom prst="line">
                <a:avLst/>
              </a:prstGeom>
              <a:noFill/>
              <a:ln w="12700">
                <a:solidFill>
                  <a:srgbClr val="000000"/>
                </a:solidFill>
                <a:round/>
                <a:headEnd/>
                <a:tailEnd/>
              </a:ln>
            </p:spPr>
            <p:txBody>
              <a:bodyPr/>
              <a:lstStyle/>
              <a:p>
                <a:endParaRPr lang="en-US"/>
              </a:p>
            </p:txBody>
          </p:sp>
          <p:sp>
            <p:nvSpPr>
              <p:cNvPr id="61088" name="Line 672"/>
              <p:cNvSpPr>
                <a:spLocks noChangeShapeType="1"/>
              </p:cNvSpPr>
              <p:nvPr/>
            </p:nvSpPr>
            <p:spPr bwMode="auto">
              <a:xfrm>
                <a:off x="3755" y="2597"/>
                <a:ext cx="1" cy="1"/>
              </a:xfrm>
              <a:prstGeom prst="line">
                <a:avLst/>
              </a:prstGeom>
              <a:noFill/>
              <a:ln w="12700">
                <a:solidFill>
                  <a:srgbClr val="000000"/>
                </a:solidFill>
                <a:round/>
                <a:headEnd/>
                <a:tailEnd/>
              </a:ln>
            </p:spPr>
            <p:txBody>
              <a:bodyPr/>
              <a:lstStyle/>
              <a:p>
                <a:endParaRPr lang="en-US"/>
              </a:p>
            </p:txBody>
          </p:sp>
          <p:sp>
            <p:nvSpPr>
              <p:cNvPr id="61089" name="Line 673"/>
              <p:cNvSpPr>
                <a:spLocks noChangeShapeType="1"/>
              </p:cNvSpPr>
              <p:nvPr/>
            </p:nvSpPr>
            <p:spPr bwMode="auto">
              <a:xfrm>
                <a:off x="3756" y="2597"/>
                <a:ext cx="2" cy="1"/>
              </a:xfrm>
              <a:prstGeom prst="line">
                <a:avLst/>
              </a:prstGeom>
              <a:noFill/>
              <a:ln w="12700">
                <a:solidFill>
                  <a:srgbClr val="000000"/>
                </a:solidFill>
                <a:round/>
                <a:headEnd/>
                <a:tailEnd/>
              </a:ln>
            </p:spPr>
            <p:txBody>
              <a:bodyPr/>
              <a:lstStyle/>
              <a:p>
                <a:endParaRPr lang="en-US"/>
              </a:p>
            </p:txBody>
          </p:sp>
          <p:sp>
            <p:nvSpPr>
              <p:cNvPr id="61090" name="Line 674"/>
              <p:cNvSpPr>
                <a:spLocks noChangeShapeType="1"/>
              </p:cNvSpPr>
              <p:nvPr/>
            </p:nvSpPr>
            <p:spPr bwMode="auto">
              <a:xfrm>
                <a:off x="3758" y="2597"/>
                <a:ext cx="2" cy="1"/>
              </a:xfrm>
              <a:prstGeom prst="line">
                <a:avLst/>
              </a:prstGeom>
              <a:noFill/>
              <a:ln w="12700">
                <a:solidFill>
                  <a:srgbClr val="000000"/>
                </a:solidFill>
                <a:round/>
                <a:headEnd/>
                <a:tailEnd/>
              </a:ln>
            </p:spPr>
            <p:txBody>
              <a:bodyPr/>
              <a:lstStyle/>
              <a:p>
                <a:endParaRPr lang="en-US"/>
              </a:p>
            </p:txBody>
          </p:sp>
          <p:sp>
            <p:nvSpPr>
              <p:cNvPr id="61091" name="Line 675"/>
              <p:cNvSpPr>
                <a:spLocks noChangeShapeType="1"/>
              </p:cNvSpPr>
              <p:nvPr/>
            </p:nvSpPr>
            <p:spPr bwMode="auto">
              <a:xfrm>
                <a:off x="3760" y="2597"/>
                <a:ext cx="2" cy="1"/>
              </a:xfrm>
              <a:prstGeom prst="line">
                <a:avLst/>
              </a:prstGeom>
              <a:noFill/>
              <a:ln w="12700">
                <a:solidFill>
                  <a:srgbClr val="000000"/>
                </a:solidFill>
                <a:round/>
                <a:headEnd/>
                <a:tailEnd/>
              </a:ln>
            </p:spPr>
            <p:txBody>
              <a:bodyPr/>
              <a:lstStyle/>
              <a:p>
                <a:endParaRPr lang="en-US"/>
              </a:p>
            </p:txBody>
          </p:sp>
          <p:sp>
            <p:nvSpPr>
              <p:cNvPr id="61092" name="Line 676"/>
              <p:cNvSpPr>
                <a:spLocks noChangeShapeType="1"/>
              </p:cNvSpPr>
              <p:nvPr/>
            </p:nvSpPr>
            <p:spPr bwMode="auto">
              <a:xfrm flipV="1">
                <a:off x="3762" y="2595"/>
                <a:ext cx="1" cy="2"/>
              </a:xfrm>
              <a:prstGeom prst="line">
                <a:avLst/>
              </a:prstGeom>
              <a:noFill/>
              <a:ln w="12700">
                <a:solidFill>
                  <a:srgbClr val="000000"/>
                </a:solidFill>
                <a:round/>
                <a:headEnd/>
                <a:tailEnd/>
              </a:ln>
            </p:spPr>
            <p:txBody>
              <a:bodyPr/>
              <a:lstStyle/>
              <a:p>
                <a:endParaRPr lang="en-US"/>
              </a:p>
            </p:txBody>
          </p:sp>
          <p:sp>
            <p:nvSpPr>
              <p:cNvPr id="61093" name="Line 677"/>
              <p:cNvSpPr>
                <a:spLocks noChangeShapeType="1"/>
              </p:cNvSpPr>
              <p:nvPr/>
            </p:nvSpPr>
            <p:spPr bwMode="auto">
              <a:xfrm>
                <a:off x="3762" y="2595"/>
                <a:ext cx="2" cy="1"/>
              </a:xfrm>
              <a:prstGeom prst="line">
                <a:avLst/>
              </a:prstGeom>
              <a:noFill/>
              <a:ln w="12700">
                <a:solidFill>
                  <a:srgbClr val="000000"/>
                </a:solidFill>
                <a:round/>
                <a:headEnd/>
                <a:tailEnd/>
              </a:ln>
            </p:spPr>
            <p:txBody>
              <a:bodyPr/>
              <a:lstStyle/>
              <a:p>
                <a:endParaRPr lang="en-US"/>
              </a:p>
            </p:txBody>
          </p:sp>
          <p:sp>
            <p:nvSpPr>
              <p:cNvPr id="61094" name="Line 678"/>
              <p:cNvSpPr>
                <a:spLocks noChangeShapeType="1"/>
              </p:cNvSpPr>
              <p:nvPr/>
            </p:nvSpPr>
            <p:spPr bwMode="auto">
              <a:xfrm>
                <a:off x="3764" y="2595"/>
                <a:ext cx="2" cy="1"/>
              </a:xfrm>
              <a:prstGeom prst="line">
                <a:avLst/>
              </a:prstGeom>
              <a:noFill/>
              <a:ln w="12700">
                <a:solidFill>
                  <a:srgbClr val="000000"/>
                </a:solidFill>
                <a:round/>
                <a:headEnd/>
                <a:tailEnd/>
              </a:ln>
            </p:spPr>
            <p:txBody>
              <a:bodyPr/>
              <a:lstStyle/>
              <a:p>
                <a:endParaRPr lang="en-US"/>
              </a:p>
            </p:txBody>
          </p:sp>
          <p:sp>
            <p:nvSpPr>
              <p:cNvPr id="61095" name="Line 679"/>
              <p:cNvSpPr>
                <a:spLocks noChangeShapeType="1"/>
              </p:cNvSpPr>
              <p:nvPr/>
            </p:nvSpPr>
            <p:spPr bwMode="auto">
              <a:xfrm>
                <a:off x="3766" y="2595"/>
                <a:ext cx="2" cy="1"/>
              </a:xfrm>
              <a:prstGeom prst="line">
                <a:avLst/>
              </a:prstGeom>
              <a:noFill/>
              <a:ln w="12700">
                <a:solidFill>
                  <a:srgbClr val="000000"/>
                </a:solidFill>
                <a:round/>
                <a:headEnd/>
                <a:tailEnd/>
              </a:ln>
            </p:spPr>
            <p:txBody>
              <a:bodyPr/>
              <a:lstStyle/>
              <a:p>
                <a:endParaRPr lang="en-US"/>
              </a:p>
            </p:txBody>
          </p:sp>
          <p:sp>
            <p:nvSpPr>
              <p:cNvPr id="61096" name="Line 680"/>
              <p:cNvSpPr>
                <a:spLocks noChangeShapeType="1"/>
              </p:cNvSpPr>
              <p:nvPr/>
            </p:nvSpPr>
            <p:spPr bwMode="auto">
              <a:xfrm>
                <a:off x="3768" y="2595"/>
                <a:ext cx="2" cy="1"/>
              </a:xfrm>
              <a:prstGeom prst="line">
                <a:avLst/>
              </a:prstGeom>
              <a:noFill/>
              <a:ln w="12700">
                <a:solidFill>
                  <a:srgbClr val="000000"/>
                </a:solidFill>
                <a:round/>
                <a:headEnd/>
                <a:tailEnd/>
              </a:ln>
            </p:spPr>
            <p:txBody>
              <a:bodyPr/>
              <a:lstStyle/>
              <a:p>
                <a:endParaRPr lang="en-US"/>
              </a:p>
            </p:txBody>
          </p:sp>
          <p:sp>
            <p:nvSpPr>
              <p:cNvPr id="61097" name="Line 681"/>
              <p:cNvSpPr>
                <a:spLocks noChangeShapeType="1"/>
              </p:cNvSpPr>
              <p:nvPr/>
            </p:nvSpPr>
            <p:spPr bwMode="auto">
              <a:xfrm>
                <a:off x="3770" y="2595"/>
                <a:ext cx="2" cy="1"/>
              </a:xfrm>
              <a:prstGeom prst="line">
                <a:avLst/>
              </a:prstGeom>
              <a:noFill/>
              <a:ln w="12700">
                <a:solidFill>
                  <a:srgbClr val="000000"/>
                </a:solidFill>
                <a:round/>
                <a:headEnd/>
                <a:tailEnd/>
              </a:ln>
            </p:spPr>
            <p:txBody>
              <a:bodyPr/>
              <a:lstStyle/>
              <a:p>
                <a:endParaRPr lang="en-US"/>
              </a:p>
            </p:txBody>
          </p:sp>
          <p:sp>
            <p:nvSpPr>
              <p:cNvPr id="61098" name="Line 682"/>
              <p:cNvSpPr>
                <a:spLocks noChangeShapeType="1"/>
              </p:cNvSpPr>
              <p:nvPr/>
            </p:nvSpPr>
            <p:spPr bwMode="auto">
              <a:xfrm>
                <a:off x="3803" y="2591"/>
                <a:ext cx="1" cy="1"/>
              </a:xfrm>
              <a:prstGeom prst="line">
                <a:avLst/>
              </a:prstGeom>
              <a:noFill/>
              <a:ln w="12700">
                <a:solidFill>
                  <a:srgbClr val="000000"/>
                </a:solidFill>
                <a:round/>
                <a:headEnd/>
                <a:tailEnd/>
              </a:ln>
            </p:spPr>
            <p:txBody>
              <a:bodyPr/>
              <a:lstStyle/>
              <a:p>
                <a:endParaRPr lang="en-US"/>
              </a:p>
            </p:txBody>
          </p:sp>
          <p:sp>
            <p:nvSpPr>
              <p:cNvPr id="61099" name="Line 683"/>
              <p:cNvSpPr>
                <a:spLocks noChangeShapeType="1"/>
              </p:cNvSpPr>
              <p:nvPr/>
            </p:nvSpPr>
            <p:spPr bwMode="auto">
              <a:xfrm>
                <a:off x="3804" y="2591"/>
                <a:ext cx="2" cy="1"/>
              </a:xfrm>
              <a:prstGeom prst="line">
                <a:avLst/>
              </a:prstGeom>
              <a:noFill/>
              <a:ln w="12700">
                <a:solidFill>
                  <a:srgbClr val="000000"/>
                </a:solidFill>
                <a:round/>
                <a:headEnd/>
                <a:tailEnd/>
              </a:ln>
            </p:spPr>
            <p:txBody>
              <a:bodyPr/>
              <a:lstStyle/>
              <a:p>
                <a:endParaRPr lang="en-US"/>
              </a:p>
            </p:txBody>
          </p:sp>
          <p:sp>
            <p:nvSpPr>
              <p:cNvPr id="61100" name="Line 684"/>
              <p:cNvSpPr>
                <a:spLocks noChangeShapeType="1"/>
              </p:cNvSpPr>
              <p:nvPr/>
            </p:nvSpPr>
            <p:spPr bwMode="auto">
              <a:xfrm>
                <a:off x="3806" y="2591"/>
                <a:ext cx="2" cy="1"/>
              </a:xfrm>
              <a:prstGeom prst="line">
                <a:avLst/>
              </a:prstGeom>
              <a:noFill/>
              <a:ln w="12700">
                <a:solidFill>
                  <a:srgbClr val="000000"/>
                </a:solidFill>
                <a:round/>
                <a:headEnd/>
                <a:tailEnd/>
              </a:ln>
            </p:spPr>
            <p:txBody>
              <a:bodyPr/>
              <a:lstStyle/>
              <a:p>
                <a:endParaRPr lang="en-US"/>
              </a:p>
            </p:txBody>
          </p:sp>
          <p:sp>
            <p:nvSpPr>
              <p:cNvPr id="61101" name="Line 685"/>
              <p:cNvSpPr>
                <a:spLocks noChangeShapeType="1"/>
              </p:cNvSpPr>
              <p:nvPr/>
            </p:nvSpPr>
            <p:spPr bwMode="auto">
              <a:xfrm>
                <a:off x="3808" y="2591"/>
                <a:ext cx="2" cy="1"/>
              </a:xfrm>
              <a:prstGeom prst="line">
                <a:avLst/>
              </a:prstGeom>
              <a:noFill/>
              <a:ln w="12700">
                <a:solidFill>
                  <a:srgbClr val="000000"/>
                </a:solidFill>
                <a:round/>
                <a:headEnd/>
                <a:tailEnd/>
              </a:ln>
            </p:spPr>
            <p:txBody>
              <a:bodyPr/>
              <a:lstStyle/>
              <a:p>
                <a:endParaRPr lang="en-US"/>
              </a:p>
            </p:txBody>
          </p:sp>
          <p:sp>
            <p:nvSpPr>
              <p:cNvPr id="61102" name="Line 686"/>
              <p:cNvSpPr>
                <a:spLocks noChangeShapeType="1"/>
              </p:cNvSpPr>
              <p:nvPr/>
            </p:nvSpPr>
            <p:spPr bwMode="auto">
              <a:xfrm>
                <a:off x="3810" y="2591"/>
                <a:ext cx="2" cy="1"/>
              </a:xfrm>
              <a:prstGeom prst="line">
                <a:avLst/>
              </a:prstGeom>
              <a:noFill/>
              <a:ln w="12700">
                <a:solidFill>
                  <a:srgbClr val="000000"/>
                </a:solidFill>
                <a:round/>
                <a:headEnd/>
                <a:tailEnd/>
              </a:ln>
            </p:spPr>
            <p:txBody>
              <a:bodyPr/>
              <a:lstStyle/>
              <a:p>
                <a:endParaRPr lang="en-US"/>
              </a:p>
            </p:txBody>
          </p:sp>
          <p:sp>
            <p:nvSpPr>
              <p:cNvPr id="61103" name="Line 687"/>
              <p:cNvSpPr>
                <a:spLocks noChangeShapeType="1"/>
              </p:cNvSpPr>
              <p:nvPr/>
            </p:nvSpPr>
            <p:spPr bwMode="auto">
              <a:xfrm>
                <a:off x="3812" y="2591"/>
                <a:ext cx="2" cy="1"/>
              </a:xfrm>
              <a:prstGeom prst="line">
                <a:avLst/>
              </a:prstGeom>
              <a:noFill/>
              <a:ln w="12700">
                <a:solidFill>
                  <a:srgbClr val="000000"/>
                </a:solidFill>
                <a:round/>
                <a:headEnd/>
                <a:tailEnd/>
              </a:ln>
            </p:spPr>
            <p:txBody>
              <a:bodyPr/>
              <a:lstStyle/>
              <a:p>
                <a:endParaRPr lang="en-US"/>
              </a:p>
            </p:txBody>
          </p:sp>
          <p:sp>
            <p:nvSpPr>
              <p:cNvPr id="61104" name="Line 688"/>
              <p:cNvSpPr>
                <a:spLocks noChangeShapeType="1"/>
              </p:cNvSpPr>
              <p:nvPr/>
            </p:nvSpPr>
            <p:spPr bwMode="auto">
              <a:xfrm flipV="1">
                <a:off x="3814" y="2589"/>
                <a:ext cx="2" cy="2"/>
              </a:xfrm>
              <a:prstGeom prst="line">
                <a:avLst/>
              </a:prstGeom>
              <a:noFill/>
              <a:ln w="15875">
                <a:solidFill>
                  <a:srgbClr val="000000"/>
                </a:solidFill>
                <a:round/>
                <a:headEnd/>
                <a:tailEnd/>
              </a:ln>
            </p:spPr>
            <p:txBody>
              <a:bodyPr/>
              <a:lstStyle/>
              <a:p>
                <a:endParaRPr lang="en-US"/>
              </a:p>
            </p:txBody>
          </p:sp>
          <p:sp>
            <p:nvSpPr>
              <p:cNvPr id="61105" name="Line 689"/>
              <p:cNvSpPr>
                <a:spLocks noChangeShapeType="1"/>
              </p:cNvSpPr>
              <p:nvPr/>
            </p:nvSpPr>
            <p:spPr bwMode="auto">
              <a:xfrm>
                <a:off x="3816" y="2589"/>
                <a:ext cx="2" cy="1"/>
              </a:xfrm>
              <a:prstGeom prst="line">
                <a:avLst/>
              </a:prstGeom>
              <a:noFill/>
              <a:ln w="12700">
                <a:solidFill>
                  <a:srgbClr val="000000"/>
                </a:solidFill>
                <a:round/>
                <a:headEnd/>
                <a:tailEnd/>
              </a:ln>
            </p:spPr>
            <p:txBody>
              <a:bodyPr/>
              <a:lstStyle/>
              <a:p>
                <a:endParaRPr lang="en-US"/>
              </a:p>
            </p:txBody>
          </p:sp>
          <p:sp>
            <p:nvSpPr>
              <p:cNvPr id="61106" name="Line 690"/>
              <p:cNvSpPr>
                <a:spLocks noChangeShapeType="1"/>
              </p:cNvSpPr>
              <p:nvPr/>
            </p:nvSpPr>
            <p:spPr bwMode="auto">
              <a:xfrm>
                <a:off x="3818" y="2589"/>
                <a:ext cx="2" cy="1"/>
              </a:xfrm>
              <a:prstGeom prst="line">
                <a:avLst/>
              </a:prstGeom>
              <a:noFill/>
              <a:ln w="12700">
                <a:solidFill>
                  <a:srgbClr val="000000"/>
                </a:solidFill>
                <a:round/>
                <a:headEnd/>
                <a:tailEnd/>
              </a:ln>
            </p:spPr>
            <p:txBody>
              <a:bodyPr/>
              <a:lstStyle/>
              <a:p>
                <a:endParaRPr lang="en-US"/>
              </a:p>
            </p:txBody>
          </p:sp>
          <p:sp>
            <p:nvSpPr>
              <p:cNvPr id="61107" name="Line 691"/>
              <p:cNvSpPr>
                <a:spLocks noChangeShapeType="1"/>
              </p:cNvSpPr>
              <p:nvPr/>
            </p:nvSpPr>
            <p:spPr bwMode="auto">
              <a:xfrm>
                <a:off x="3820" y="2589"/>
                <a:ext cx="2" cy="1"/>
              </a:xfrm>
              <a:prstGeom prst="line">
                <a:avLst/>
              </a:prstGeom>
              <a:noFill/>
              <a:ln w="12700">
                <a:solidFill>
                  <a:srgbClr val="000000"/>
                </a:solidFill>
                <a:round/>
                <a:headEnd/>
                <a:tailEnd/>
              </a:ln>
            </p:spPr>
            <p:txBody>
              <a:bodyPr/>
              <a:lstStyle/>
              <a:p>
                <a:endParaRPr lang="en-US"/>
              </a:p>
            </p:txBody>
          </p:sp>
          <p:sp>
            <p:nvSpPr>
              <p:cNvPr id="61108" name="Line 692"/>
              <p:cNvSpPr>
                <a:spLocks noChangeShapeType="1"/>
              </p:cNvSpPr>
              <p:nvPr/>
            </p:nvSpPr>
            <p:spPr bwMode="auto">
              <a:xfrm>
                <a:off x="3822" y="2589"/>
                <a:ext cx="2" cy="1"/>
              </a:xfrm>
              <a:prstGeom prst="line">
                <a:avLst/>
              </a:prstGeom>
              <a:noFill/>
              <a:ln w="12700">
                <a:solidFill>
                  <a:srgbClr val="000000"/>
                </a:solidFill>
                <a:round/>
                <a:headEnd/>
                <a:tailEnd/>
              </a:ln>
            </p:spPr>
            <p:txBody>
              <a:bodyPr/>
              <a:lstStyle/>
              <a:p>
                <a:endParaRPr lang="en-US"/>
              </a:p>
            </p:txBody>
          </p:sp>
          <p:sp>
            <p:nvSpPr>
              <p:cNvPr id="61109" name="Line 693"/>
              <p:cNvSpPr>
                <a:spLocks noChangeShapeType="1"/>
              </p:cNvSpPr>
              <p:nvPr/>
            </p:nvSpPr>
            <p:spPr bwMode="auto">
              <a:xfrm>
                <a:off x="3824" y="2589"/>
                <a:ext cx="2" cy="1"/>
              </a:xfrm>
              <a:prstGeom prst="line">
                <a:avLst/>
              </a:prstGeom>
              <a:noFill/>
              <a:ln w="12700">
                <a:solidFill>
                  <a:srgbClr val="000000"/>
                </a:solidFill>
                <a:round/>
                <a:headEnd/>
                <a:tailEnd/>
              </a:ln>
            </p:spPr>
            <p:txBody>
              <a:bodyPr/>
              <a:lstStyle/>
              <a:p>
                <a:endParaRPr lang="en-US"/>
              </a:p>
            </p:txBody>
          </p:sp>
          <p:sp>
            <p:nvSpPr>
              <p:cNvPr id="61110" name="Line 694"/>
              <p:cNvSpPr>
                <a:spLocks noChangeShapeType="1"/>
              </p:cNvSpPr>
              <p:nvPr/>
            </p:nvSpPr>
            <p:spPr bwMode="auto">
              <a:xfrm>
                <a:off x="3826" y="2589"/>
                <a:ext cx="1" cy="1"/>
              </a:xfrm>
              <a:prstGeom prst="line">
                <a:avLst/>
              </a:prstGeom>
              <a:noFill/>
              <a:ln w="12700">
                <a:solidFill>
                  <a:srgbClr val="000000"/>
                </a:solidFill>
                <a:round/>
                <a:headEnd/>
                <a:tailEnd/>
              </a:ln>
            </p:spPr>
            <p:txBody>
              <a:bodyPr/>
              <a:lstStyle/>
              <a:p>
                <a:endParaRPr lang="en-US"/>
              </a:p>
            </p:txBody>
          </p:sp>
          <p:sp>
            <p:nvSpPr>
              <p:cNvPr id="61111" name="Line 695"/>
              <p:cNvSpPr>
                <a:spLocks noChangeShapeType="1"/>
              </p:cNvSpPr>
              <p:nvPr/>
            </p:nvSpPr>
            <p:spPr bwMode="auto">
              <a:xfrm>
                <a:off x="3827" y="2589"/>
                <a:ext cx="2" cy="1"/>
              </a:xfrm>
              <a:prstGeom prst="line">
                <a:avLst/>
              </a:prstGeom>
              <a:noFill/>
              <a:ln w="12700">
                <a:solidFill>
                  <a:srgbClr val="000000"/>
                </a:solidFill>
                <a:round/>
                <a:headEnd/>
                <a:tailEnd/>
              </a:ln>
            </p:spPr>
            <p:txBody>
              <a:bodyPr/>
              <a:lstStyle/>
              <a:p>
                <a:endParaRPr lang="en-US"/>
              </a:p>
            </p:txBody>
          </p:sp>
          <p:sp>
            <p:nvSpPr>
              <p:cNvPr id="61112" name="Line 696"/>
              <p:cNvSpPr>
                <a:spLocks noChangeShapeType="1"/>
              </p:cNvSpPr>
              <p:nvPr/>
            </p:nvSpPr>
            <p:spPr bwMode="auto">
              <a:xfrm>
                <a:off x="3829" y="2589"/>
                <a:ext cx="2" cy="1"/>
              </a:xfrm>
              <a:prstGeom prst="line">
                <a:avLst/>
              </a:prstGeom>
              <a:noFill/>
              <a:ln w="12700">
                <a:solidFill>
                  <a:srgbClr val="000000"/>
                </a:solidFill>
                <a:round/>
                <a:headEnd/>
                <a:tailEnd/>
              </a:ln>
            </p:spPr>
            <p:txBody>
              <a:bodyPr/>
              <a:lstStyle/>
              <a:p>
                <a:endParaRPr lang="en-US"/>
              </a:p>
            </p:txBody>
          </p:sp>
          <p:sp>
            <p:nvSpPr>
              <p:cNvPr id="61113" name="Line 697"/>
              <p:cNvSpPr>
                <a:spLocks noChangeShapeType="1"/>
              </p:cNvSpPr>
              <p:nvPr/>
            </p:nvSpPr>
            <p:spPr bwMode="auto">
              <a:xfrm>
                <a:off x="3831" y="2589"/>
                <a:ext cx="2" cy="1"/>
              </a:xfrm>
              <a:prstGeom prst="line">
                <a:avLst/>
              </a:prstGeom>
              <a:noFill/>
              <a:ln w="12700">
                <a:solidFill>
                  <a:srgbClr val="000000"/>
                </a:solidFill>
                <a:round/>
                <a:headEnd/>
                <a:tailEnd/>
              </a:ln>
            </p:spPr>
            <p:txBody>
              <a:bodyPr/>
              <a:lstStyle/>
              <a:p>
                <a:endParaRPr lang="en-US"/>
              </a:p>
            </p:txBody>
          </p:sp>
          <p:sp>
            <p:nvSpPr>
              <p:cNvPr id="61114" name="Line 698"/>
              <p:cNvSpPr>
                <a:spLocks noChangeShapeType="1"/>
              </p:cNvSpPr>
              <p:nvPr/>
            </p:nvSpPr>
            <p:spPr bwMode="auto">
              <a:xfrm>
                <a:off x="3860" y="2589"/>
                <a:ext cx="2" cy="1"/>
              </a:xfrm>
              <a:prstGeom prst="line">
                <a:avLst/>
              </a:prstGeom>
              <a:noFill/>
              <a:ln w="12700">
                <a:solidFill>
                  <a:srgbClr val="000000"/>
                </a:solidFill>
                <a:round/>
                <a:headEnd/>
                <a:tailEnd/>
              </a:ln>
            </p:spPr>
            <p:txBody>
              <a:bodyPr/>
              <a:lstStyle/>
              <a:p>
                <a:endParaRPr lang="en-US"/>
              </a:p>
            </p:txBody>
          </p:sp>
          <p:sp>
            <p:nvSpPr>
              <p:cNvPr id="61115" name="Line 699"/>
              <p:cNvSpPr>
                <a:spLocks noChangeShapeType="1"/>
              </p:cNvSpPr>
              <p:nvPr/>
            </p:nvSpPr>
            <p:spPr bwMode="auto">
              <a:xfrm>
                <a:off x="3862" y="2589"/>
                <a:ext cx="2" cy="1"/>
              </a:xfrm>
              <a:prstGeom prst="line">
                <a:avLst/>
              </a:prstGeom>
              <a:noFill/>
              <a:ln w="12700">
                <a:solidFill>
                  <a:srgbClr val="000000"/>
                </a:solidFill>
                <a:round/>
                <a:headEnd/>
                <a:tailEnd/>
              </a:ln>
            </p:spPr>
            <p:txBody>
              <a:bodyPr/>
              <a:lstStyle/>
              <a:p>
                <a:endParaRPr lang="en-US"/>
              </a:p>
            </p:txBody>
          </p:sp>
          <p:sp>
            <p:nvSpPr>
              <p:cNvPr id="61116" name="Line 700"/>
              <p:cNvSpPr>
                <a:spLocks noChangeShapeType="1"/>
              </p:cNvSpPr>
              <p:nvPr/>
            </p:nvSpPr>
            <p:spPr bwMode="auto">
              <a:xfrm>
                <a:off x="3864" y="2589"/>
                <a:ext cx="2" cy="1"/>
              </a:xfrm>
              <a:prstGeom prst="line">
                <a:avLst/>
              </a:prstGeom>
              <a:noFill/>
              <a:ln w="12700">
                <a:solidFill>
                  <a:srgbClr val="000000"/>
                </a:solidFill>
                <a:round/>
                <a:headEnd/>
                <a:tailEnd/>
              </a:ln>
            </p:spPr>
            <p:txBody>
              <a:bodyPr/>
              <a:lstStyle/>
              <a:p>
                <a:endParaRPr lang="en-US"/>
              </a:p>
            </p:txBody>
          </p:sp>
          <p:sp>
            <p:nvSpPr>
              <p:cNvPr id="61117" name="Line 701"/>
              <p:cNvSpPr>
                <a:spLocks noChangeShapeType="1"/>
              </p:cNvSpPr>
              <p:nvPr/>
            </p:nvSpPr>
            <p:spPr bwMode="auto">
              <a:xfrm>
                <a:off x="3866" y="2589"/>
                <a:ext cx="2" cy="1"/>
              </a:xfrm>
              <a:prstGeom prst="line">
                <a:avLst/>
              </a:prstGeom>
              <a:noFill/>
              <a:ln w="12700">
                <a:solidFill>
                  <a:srgbClr val="000000"/>
                </a:solidFill>
                <a:round/>
                <a:headEnd/>
                <a:tailEnd/>
              </a:ln>
            </p:spPr>
            <p:txBody>
              <a:bodyPr/>
              <a:lstStyle/>
              <a:p>
                <a:endParaRPr lang="en-US"/>
              </a:p>
            </p:txBody>
          </p:sp>
          <p:sp>
            <p:nvSpPr>
              <p:cNvPr id="61118" name="Line 702"/>
              <p:cNvSpPr>
                <a:spLocks noChangeShapeType="1"/>
              </p:cNvSpPr>
              <p:nvPr/>
            </p:nvSpPr>
            <p:spPr bwMode="auto">
              <a:xfrm>
                <a:off x="3868" y="2589"/>
                <a:ext cx="2" cy="1"/>
              </a:xfrm>
              <a:prstGeom prst="line">
                <a:avLst/>
              </a:prstGeom>
              <a:noFill/>
              <a:ln w="12700">
                <a:solidFill>
                  <a:srgbClr val="000000"/>
                </a:solidFill>
                <a:round/>
                <a:headEnd/>
                <a:tailEnd/>
              </a:ln>
            </p:spPr>
            <p:txBody>
              <a:bodyPr/>
              <a:lstStyle/>
              <a:p>
                <a:endParaRPr lang="en-US"/>
              </a:p>
            </p:txBody>
          </p:sp>
          <p:sp>
            <p:nvSpPr>
              <p:cNvPr id="61119" name="Line 703"/>
              <p:cNvSpPr>
                <a:spLocks noChangeShapeType="1"/>
              </p:cNvSpPr>
              <p:nvPr/>
            </p:nvSpPr>
            <p:spPr bwMode="auto">
              <a:xfrm>
                <a:off x="3870" y="2589"/>
                <a:ext cx="2" cy="1"/>
              </a:xfrm>
              <a:prstGeom prst="line">
                <a:avLst/>
              </a:prstGeom>
              <a:noFill/>
              <a:ln w="12700">
                <a:solidFill>
                  <a:srgbClr val="000000"/>
                </a:solidFill>
                <a:round/>
                <a:headEnd/>
                <a:tailEnd/>
              </a:ln>
            </p:spPr>
            <p:txBody>
              <a:bodyPr/>
              <a:lstStyle/>
              <a:p>
                <a:endParaRPr lang="en-US"/>
              </a:p>
            </p:txBody>
          </p:sp>
          <p:sp>
            <p:nvSpPr>
              <p:cNvPr id="61120" name="Line 704"/>
              <p:cNvSpPr>
                <a:spLocks noChangeShapeType="1"/>
              </p:cNvSpPr>
              <p:nvPr/>
            </p:nvSpPr>
            <p:spPr bwMode="auto">
              <a:xfrm>
                <a:off x="3872" y="2589"/>
                <a:ext cx="1" cy="1"/>
              </a:xfrm>
              <a:prstGeom prst="line">
                <a:avLst/>
              </a:prstGeom>
              <a:noFill/>
              <a:ln w="12700">
                <a:solidFill>
                  <a:srgbClr val="000000"/>
                </a:solidFill>
                <a:round/>
                <a:headEnd/>
                <a:tailEnd/>
              </a:ln>
            </p:spPr>
            <p:txBody>
              <a:bodyPr/>
              <a:lstStyle/>
              <a:p>
                <a:endParaRPr lang="en-US"/>
              </a:p>
            </p:txBody>
          </p:sp>
          <p:sp>
            <p:nvSpPr>
              <p:cNvPr id="61121" name="Line 705"/>
              <p:cNvSpPr>
                <a:spLocks noChangeShapeType="1"/>
              </p:cNvSpPr>
              <p:nvPr/>
            </p:nvSpPr>
            <p:spPr bwMode="auto">
              <a:xfrm>
                <a:off x="3873" y="2589"/>
                <a:ext cx="2" cy="1"/>
              </a:xfrm>
              <a:prstGeom prst="line">
                <a:avLst/>
              </a:prstGeom>
              <a:noFill/>
              <a:ln w="12700">
                <a:solidFill>
                  <a:srgbClr val="000000"/>
                </a:solidFill>
                <a:round/>
                <a:headEnd/>
                <a:tailEnd/>
              </a:ln>
            </p:spPr>
            <p:txBody>
              <a:bodyPr/>
              <a:lstStyle/>
              <a:p>
                <a:endParaRPr lang="en-US"/>
              </a:p>
            </p:txBody>
          </p:sp>
          <p:sp>
            <p:nvSpPr>
              <p:cNvPr id="61122" name="Line 706"/>
              <p:cNvSpPr>
                <a:spLocks noChangeShapeType="1"/>
              </p:cNvSpPr>
              <p:nvPr/>
            </p:nvSpPr>
            <p:spPr bwMode="auto">
              <a:xfrm>
                <a:off x="3875" y="2589"/>
                <a:ext cx="2" cy="1"/>
              </a:xfrm>
              <a:prstGeom prst="line">
                <a:avLst/>
              </a:prstGeom>
              <a:noFill/>
              <a:ln w="12700">
                <a:solidFill>
                  <a:srgbClr val="000000"/>
                </a:solidFill>
                <a:round/>
                <a:headEnd/>
                <a:tailEnd/>
              </a:ln>
            </p:spPr>
            <p:txBody>
              <a:bodyPr/>
              <a:lstStyle/>
              <a:p>
                <a:endParaRPr lang="en-US"/>
              </a:p>
            </p:txBody>
          </p:sp>
          <p:sp>
            <p:nvSpPr>
              <p:cNvPr id="61123" name="Line 707"/>
              <p:cNvSpPr>
                <a:spLocks noChangeShapeType="1"/>
              </p:cNvSpPr>
              <p:nvPr/>
            </p:nvSpPr>
            <p:spPr bwMode="auto">
              <a:xfrm>
                <a:off x="3877" y="2589"/>
                <a:ext cx="2" cy="1"/>
              </a:xfrm>
              <a:prstGeom prst="line">
                <a:avLst/>
              </a:prstGeom>
              <a:noFill/>
              <a:ln w="12700">
                <a:solidFill>
                  <a:srgbClr val="000000"/>
                </a:solidFill>
                <a:round/>
                <a:headEnd/>
                <a:tailEnd/>
              </a:ln>
            </p:spPr>
            <p:txBody>
              <a:bodyPr/>
              <a:lstStyle/>
              <a:p>
                <a:endParaRPr lang="en-US"/>
              </a:p>
            </p:txBody>
          </p:sp>
          <p:sp>
            <p:nvSpPr>
              <p:cNvPr id="61124" name="Line 708"/>
              <p:cNvSpPr>
                <a:spLocks noChangeShapeType="1"/>
              </p:cNvSpPr>
              <p:nvPr/>
            </p:nvSpPr>
            <p:spPr bwMode="auto">
              <a:xfrm>
                <a:off x="3879" y="2589"/>
                <a:ext cx="2" cy="1"/>
              </a:xfrm>
              <a:prstGeom prst="line">
                <a:avLst/>
              </a:prstGeom>
              <a:noFill/>
              <a:ln w="12700">
                <a:solidFill>
                  <a:srgbClr val="000000"/>
                </a:solidFill>
                <a:round/>
                <a:headEnd/>
                <a:tailEnd/>
              </a:ln>
            </p:spPr>
            <p:txBody>
              <a:bodyPr/>
              <a:lstStyle/>
              <a:p>
                <a:endParaRPr lang="en-US"/>
              </a:p>
            </p:txBody>
          </p:sp>
          <p:sp>
            <p:nvSpPr>
              <p:cNvPr id="61125" name="Line 709"/>
              <p:cNvSpPr>
                <a:spLocks noChangeShapeType="1"/>
              </p:cNvSpPr>
              <p:nvPr/>
            </p:nvSpPr>
            <p:spPr bwMode="auto">
              <a:xfrm>
                <a:off x="3881" y="2589"/>
                <a:ext cx="2" cy="1"/>
              </a:xfrm>
              <a:prstGeom prst="line">
                <a:avLst/>
              </a:prstGeom>
              <a:noFill/>
              <a:ln w="12700">
                <a:solidFill>
                  <a:srgbClr val="000000"/>
                </a:solidFill>
                <a:round/>
                <a:headEnd/>
                <a:tailEnd/>
              </a:ln>
            </p:spPr>
            <p:txBody>
              <a:bodyPr/>
              <a:lstStyle/>
              <a:p>
                <a:endParaRPr lang="en-US"/>
              </a:p>
            </p:txBody>
          </p:sp>
          <p:sp>
            <p:nvSpPr>
              <p:cNvPr id="61126" name="Line 710"/>
              <p:cNvSpPr>
                <a:spLocks noChangeShapeType="1"/>
              </p:cNvSpPr>
              <p:nvPr/>
            </p:nvSpPr>
            <p:spPr bwMode="auto">
              <a:xfrm>
                <a:off x="3883" y="2589"/>
                <a:ext cx="2" cy="1"/>
              </a:xfrm>
              <a:prstGeom prst="line">
                <a:avLst/>
              </a:prstGeom>
              <a:noFill/>
              <a:ln w="12700">
                <a:solidFill>
                  <a:srgbClr val="000000"/>
                </a:solidFill>
                <a:round/>
                <a:headEnd/>
                <a:tailEnd/>
              </a:ln>
            </p:spPr>
            <p:txBody>
              <a:bodyPr/>
              <a:lstStyle/>
              <a:p>
                <a:endParaRPr lang="en-US"/>
              </a:p>
            </p:txBody>
          </p:sp>
          <p:sp>
            <p:nvSpPr>
              <p:cNvPr id="61127" name="Line 711"/>
              <p:cNvSpPr>
                <a:spLocks noChangeShapeType="1"/>
              </p:cNvSpPr>
              <p:nvPr/>
            </p:nvSpPr>
            <p:spPr bwMode="auto">
              <a:xfrm>
                <a:off x="3885" y="2589"/>
                <a:ext cx="2" cy="1"/>
              </a:xfrm>
              <a:prstGeom prst="line">
                <a:avLst/>
              </a:prstGeom>
              <a:noFill/>
              <a:ln w="12700">
                <a:solidFill>
                  <a:srgbClr val="000000"/>
                </a:solidFill>
                <a:round/>
                <a:headEnd/>
                <a:tailEnd/>
              </a:ln>
            </p:spPr>
            <p:txBody>
              <a:bodyPr/>
              <a:lstStyle/>
              <a:p>
                <a:endParaRPr lang="en-US"/>
              </a:p>
            </p:txBody>
          </p:sp>
          <p:sp>
            <p:nvSpPr>
              <p:cNvPr id="61128" name="Line 712"/>
              <p:cNvSpPr>
                <a:spLocks noChangeShapeType="1"/>
              </p:cNvSpPr>
              <p:nvPr/>
            </p:nvSpPr>
            <p:spPr bwMode="auto">
              <a:xfrm>
                <a:off x="3887" y="2589"/>
                <a:ext cx="2" cy="1"/>
              </a:xfrm>
              <a:prstGeom prst="line">
                <a:avLst/>
              </a:prstGeom>
              <a:noFill/>
              <a:ln w="12700">
                <a:solidFill>
                  <a:srgbClr val="000000"/>
                </a:solidFill>
                <a:round/>
                <a:headEnd/>
                <a:tailEnd/>
              </a:ln>
            </p:spPr>
            <p:txBody>
              <a:bodyPr/>
              <a:lstStyle/>
              <a:p>
                <a:endParaRPr lang="en-US"/>
              </a:p>
            </p:txBody>
          </p:sp>
          <p:sp>
            <p:nvSpPr>
              <p:cNvPr id="61129" name="Line 713"/>
              <p:cNvSpPr>
                <a:spLocks noChangeShapeType="1"/>
              </p:cNvSpPr>
              <p:nvPr/>
            </p:nvSpPr>
            <p:spPr bwMode="auto">
              <a:xfrm>
                <a:off x="3889" y="2589"/>
                <a:ext cx="2" cy="1"/>
              </a:xfrm>
              <a:prstGeom prst="line">
                <a:avLst/>
              </a:prstGeom>
              <a:noFill/>
              <a:ln w="12700">
                <a:solidFill>
                  <a:srgbClr val="000000"/>
                </a:solidFill>
                <a:round/>
                <a:headEnd/>
                <a:tailEnd/>
              </a:ln>
            </p:spPr>
            <p:txBody>
              <a:bodyPr/>
              <a:lstStyle/>
              <a:p>
                <a:endParaRPr lang="en-US"/>
              </a:p>
            </p:txBody>
          </p:sp>
          <p:sp>
            <p:nvSpPr>
              <p:cNvPr id="61130" name="Line 714"/>
              <p:cNvSpPr>
                <a:spLocks noChangeShapeType="1"/>
              </p:cNvSpPr>
              <p:nvPr/>
            </p:nvSpPr>
            <p:spPr bwMode="auto">
              <a:xfrm>
                <a:off x="3916" y="2591"/>
                <a:ext cx="2" cy="1"/>
              </a:xfrm>
              <a:prstGeom prst="line">
                <a:avLst/>
              </a:prstGeom>
              <a:noFill/>
              <a:ln w="12700">
                <a:solidFill>
                  <a:srgbClr val="000000"/>
                </a:solidFill>
                <a:round/>
                <a:headEnd/>
                <a:tailEnd/>
              </a:ln>
            </p:spPr>
            <p:txBody>
              <a:bodyPr/>
              <a:lstStyle/>
              <a:p>
                <a:endParaRPr lang="en-US"/>
              </a:p>
            </p:txBody>
          </p:sp>
          <p:sp>
            <p:nvSpPr>
              <p:cNvPr id="61131" name="Line 715"/>
              <p:cNvSpPr>
                <a:spLocks noChangeShapeType="1"/>
              </p:cNvSpPr>
              <p:nvPr/>
            </p:nvSpPr>
            <p:spPr bwMode="auto">
              <a:xfrm>
                <a:off x="3918" y="2591"/>
                <a:ext cx="2" cy="1"/>
              </a:xfrm>
              <a:prstGeom prst="line">
                <a:avLst/>
              </a:prstGeom>
              <a:noFill/>
              <a:ln w="12700">
                <a:solidFill>
                  <a:srgbClr val="000000"/>
                </a:solidFill>
                <a:round/>
                <a:headEnd/>
                <a:tailEnd/>
              </a:ln>
            </p:spPr>
            <p:txBody>
              <a:bodyPr/>
              <a:lstStyle/>
              <a:p>
                <a:endParaRPr lang="en-US"/>
              </a:p>
            </p:txBody>
          </p:sp>
          <p:sp>
            <p:nvSpPr>
              <p:cNvPr id="61132" name="Line 716"/>
              <p:cNvSpPr>
                <a:spLocks noChangeShapeType="1"/>
              </p:cNvSpPr>
              <p:nvPr/>
            </p:nvSpPr>
            <p:spPr bwMode="auto">
              <a:xfrm>
                <a:off x="3920" y="2591"/>
                <a:ext cx="1" cy="1"/>
              </a:xfrm>
              <a:prstGeom prst="line">
                <a:avLst/>
              </a:prstGeom>
              <a:noFill/>
              <a:ln w="12700">
                <a:solidFill>
                  <a:srgbClr val="000000"/>
                </a:solidFill>
                <a:round/>
                <a:headEnd/>
                <a:tailEnd/>
              </a:ln>
            </p:spPr>
            <p:txBody>
              <a:bodyPr/>
              <a:lstStyle/>
              <a:p>
                <a:endParaRPr lang="en-US"/>
              </a:p>
            </p:txBody>
          </p:sp>
          <p:sp>
            <p:nvSpPr>
              <p:cNvPr id="61133" name="Line 717"/>
              <p:cNvSpPr>
                <a:spLocks noChangeShapeType="1"/>
              </p:cNvSpPr>
              <p:nvPr/>
            </p:nvSpPr>
            <p:spPr bwMode="auto">
              <a:xfrm>
                <a:off x="3921" y="2591"/>
                <a:ext cx="2" cy="1"/>
              </a:xfrm>
              <a:prstGeom prst="line">
                <a:avLst/>
              </a:prstGeom>
              <a:noFill/>
              <a:ln w="12700">
                <a:solidFill>
                  <a:srgbClr val="000000"/>
                </a:solidFill>
                <a:round/>
                <a:headEnd/>
                <a:tailEnd/>
              </a:ln>
            </p:spPr>
            <p:txBody>
              <a:bodyPr/>
              <a:lstStyle/>
              <a:p>
                <a:endParaRPr lang="en-US"/>
              </a:p>
            </p:txBody>
          </p:sp>
          <p:sp>
            <p:nvSpPr>
              <p:cNvPr id="61134" name="Line 718"/>
              <p:cNvSpPr>
                <a:spLocks noChangeShapeType="1"/>
              </p:cNvSpPr>
              <p:nvPr/>
            </p:nvSpPr>
            <p:spPr bwMode="auto">
              <a:xfrm>
                <a:off x="3923" y="2591"/>
                <a:ext cx="2" cy="1"/>
              </a:xfrm>
              <a:prstGeom prst="line">
                <a:avLst/>
              </a:prstGeom>
              <a:noFill/>
              <a:ln w="12700">
                <a:solidFill>
                  <a:srgbClr val="000000"/>
                </a:solidFill>
                <a:round/>
                <a:headEnd/>
                <a:tailEnd/>
              </a:ln>
            </p:spPr>
            <p:txBody>
              <a:bodyPr/>
              <a:lstStyle/>
              <a:p>
                <a:endParaRPr lang="en-US"/>
              </a:p>
            </p:txBody>
          </p:sp>
          <p:sp>
            <p:nvSpPr>
              <p:cNvPr id="61135" name="Line 719"/>
              <p:cNvSpPr>
                <a:spLocks noChangeShapeType="1"/>
              </p:cNvSpPr>
              <p:nvPr/>
            </p:nvSpPr>
            <p:spPr bwMode="auto">
              <a:xfrm>
                <a:off x="3925" y="2591"/>
                <a:ext cx="2" cy="1"/>
              </a:xfrm>
              <a:prstGeom prst="line">
                <a:avLst/>
              </a:prstGeom>
              <a:noFill/>
              <a:ln w="12700">
                <a:solidFill>
                  <a:srgbClr val="000000"/>
                </a:solidFill>
                <a:round/>
                <a:headEnd/>
                <a:tailEnd/>
              </a:ln>
            </p:spPr>
            <p:txBody>
              <a:bodyPr/>
              <a:lstStyle/>
              <a:p>
                <a:endParaRPr lang="en-US"/>
              </a:p>
            </p:txBody>
          </p:sp>
          <p:sp>
            <p:nvSpPr>
              <p:cNvPr id="61136" name="Line 720"/>
              <p:cNvSpPr>
                <a:spLocks noChangeShapeType="1"/>
              </p:cNvSpPr>
              <p:nvPr/>
            </p:nvSpPr>
            <p:spPr bwMode="auto">
              <a:xfrm>
                <a:off x="3927" y="2591"/>
                <a:ext cx="2" cy="1"/>
              </a:xfrm>
              <a:prstGeom prst="line">
                <a:avLst/>
              </a:prstGeom>
              <a:noFill/>
              <a:ln w="12700">
                <a:solidFill>
                  <a:srgbClr val="000000"/>
                </a:solidFill>
                <a:round/>
                <a:headEnd/>
                <a:tailEnd/>
              </a:ln>
            </p:spPr>
            <p:txBody>
              <a:bodyPr/>
              <a:lstStyle/>
              <a:p>
                <a:endParaRPr lang="en-US"/>
              </a:p>
            </p:txBody>
          </p:sp>
          <p:sp>
            <p:nvSpPr>
              <p:cNvPr id="61137" name="Line 721"/>
              <p:cNvSpPr>
                <a:spLocks noChangeShapeType="1"/>
              </p:cNvSpPr>
              <p:nvPr/>
            </p:nvSpPr>
            <p:spPr bwMode="auto">
              <a:xfrm>
                <a:off x="3929" y="2591"/>
                <a:ext cx="1" cy="2"/>
              </a:xfrm>
              <a:prstGeom prst="line">
                <a:avLst/>
              </a:prstGeom>
              <a:noFill/>
              <a:ln w="12700">
                <a:solidFill>
                  <a:srgbClr val="000000"/>
                </a:solidFill>
                <a:round/>
                <a:headEnd/>
                <a:tailEnd/>
              </a:ln>
            </p:spPr>
            <p:txBody>
              <a:bodyPr/>
              <a:lstStyle/>
              <a:p>
                <a:endParaRPr lang="en-US"/>
              </a:p>
            </p:txBody>
          </p:sp>
          <p:sp>
            <p:nvSpPr>
              <p:cNvPr id="61138" name="Line 722"/>
              <p:cNvSpPr>
                <a:spLocks noChangeShapeType="1"/>
              </p:cNvSpPr>
              <p:nvPr/>
            </p:nvSpPr>
            <p:spPr bwMode="auto">
              <a:xfrm>
                <a:off x="3929" y="2593"/>
                <a:ext cx="2" cy="1"/>
              </a:xfrm>
              <a:prstGeom prst="line">
                <a:avLst/>
              </a:prstGeom>
              <a:noFill/>
              <a:ln w="12700">
                <a:solidFill>
                  <a:srgbClr val="000000"/>
                </a:solidFill>
                <a:round/>
                <a:headEnd/>
                <a:tailEnd/>
              </a:ln>
            </p:spPr>
            <p:txBody>
              <a:bodyPr/>
              <a:lstStyle/>
              <a:p>
                <a:endParaRPr lang="en-US"/>
              </a:p>
            </p:txBody>
          </p:sp>
          <p:sp>
            <p:nvSpPr>
              <p:cNvPr id="61139" name="Line 723"/>
              <p:cNvSpPr>
                <a:spLocks noChangeShapeType="1"/>
              </p:cNvSpPr>
              <p:nvPr/>
            </p:nvSpPr>
            <p:spPr bwMode="auto">
              <a:xfrm>
                <a:off x="3931" y="2593"/>
                <a:ext cx="2" cy="1"/>
              </a:xfrm>
              <a:prstGeom prst="line">
                <a:avLst/>
              </a:prstGeom>
              <a:noFill/>
              <a:ln w="12700">
                <a:solidFill>
                  <a:srgbClr val="000000"/>
                </a:solidFill>
                <a:round/>
                <a:headEnd/>
                <a:tailEnd/>
              </a:ln>
            </p:spPr>
            <p:txBody>
              <a:bodyPr/>
              <a:lstStyle/>
              <a:p>
                <a:endParaRPr lang="en-US"/>
              </a:p>
            </p:txBody>
          </p:sp>
          <p:sp>
            <p:nvSpPr>
              <p:cNvPr id="61140" name="Line 724"/>
              <p:cNvSpPr>
                <a:spLocks noChangeShapeType="1"/>
              </p:cNvSpPr>
              <p:nvPr/>
            </p:nvSpPr>
            <p:spPr bwMode="auto">
              <a:xfrm>
                <a:off x="3933" y="2593"/>
                <a:ext cx="2" cy="1"/>
              </a:xfrm>
              <a:prstGeom prst="line">
                <a:avLst/>
              </a:prstGeom>
              <a:noFill/>
              <a:ln w="12700">
                <a:solidFill>
                  <a:srgbClr val="000000"/>
                </a:solidFill>
                <a:round/>
                <a:headEnd/>
                <a:tailEnd/>
              </a:ln>
            </p:spPr>
            <p:txBody>
              <a:bodyPr/>
              <a:lstStyle/>
              <a:p>
                <a:endParaRPr lang="en-US"/>
              </a:p>
            </p:txBody>
          </p:sp>
          <p:sp>
            <p:nvSpPr>
              <p:cNvPr id="61141" name="Line 725"/>
              <p:cNvSpPr>
                <a:spLocks noChangeShapeType="1"/>
              </p:cNvSpPr>
              <p:nvPr/>
            </p:nvSpPr>
            <p:spPr bwMode="auto">
              <a:xfrm>
                <a:off x="3935" y="2593"/>
                <a:ext cx="2" cy="1"/>
              </a:xfrm>
              <a:prstGeom prst="line">
                <a:avLst/>
              </a:prstGeom>
              <a:noFill/>
              <a:ln w="12700">
                <a:solidFill>
                  <a:srgbClr val="000000"/>
                </a:solidFill>
                <a:round/>
                <a:headEnd/>
                <a:tailEnd/>
              </a:ln>
            </p:spPr>
            <p:txBody>
              <a:bodyPr/>
              <a:lstStyle/>
              <a:p>
                <a:endParaRPr lang="en-US"/>
              </a:p>
            </p:txBody>
          </p:sp>
          <p:sp>
            <p:nvSpPr>
              <p:cNvPr id="61142" name="Line 726"/>
              <p:cNvSpPr>
                <a:spLocks noChangeShapeType="1"/>
              </p:cNvSpPr>
              <p:nvPr/>
            </p:nvSpPr>
            <p:spPr bwMode="auto">
              <a:xfrm>
                <a:off x="3937" y="2593"/>
                <a:ext cx="2" cy="1"/>
              </a:xfrm>
              <a:prstGeom prst="line">
                <a:avLst/>
              </a:prstGeom>
              <a:noFill/>
              <a:ln w="12700">
                <a:solidFill>
                  <a:srgbClr val="000000"/>
                </a:solidFill>
                <a:round/>
                <a:headEnd/>
                <a:tailEnd/>
              </a:ln>
            </p:spPr>
            <p:txBody>
              <a:bodyPr/>
              <a:lstStyle/>
              <a:p>
                <a:endParaRPr lang="en-US"/>
              </a:p>
            </p:txBody>
          </p:sp>
          <p:sp>
            <p:nvSpPr>
              <p:cNvPr id="61143" name="Line 727"/>
              <p:cNvSpPr>
                <a:spLocks noChangeShapeType="1"/>
              </p:cNvSpPr>
              <p:nvPr/>
            </p:nvSpPr>
            <p:spPr bwMode="auto">
              <a:xfrm>
                <a:off x="3939" y="2593"/>
                <a:ext cx="2" cy="1"/>
              </a:xfrm>
              <a:prstGeom prst="line">
                <a:avLst/>
              </a:prstGeom>
              <a:noFill/>
              <a:ln w="12700">
                <a:solidFill>
                  <a:srgbClr val="000000"/>
                </a:solidFill>
                <a:round/>
                <a:headEnd/>
                <a:tailEnd/>
              </a:ln>
            </p:spPr>
            <p:txBody>
              <a:bodyPr/>
              <a:lstStyle/>
              <a:p>
                <a:endParaRPr lang="en-US"/>
              </a:p>
            </p:txBody>
          </p:sp>
          <p:sp>
            <p:nvSpPr>
              <p:cNvPr id="61144" name="Line 728"/>
              <p:cNvSpPr>
                <a:spLocks noChangeShapeType="1"/>
              </p:cNvSpPr>
              <p:nvPr/>
            </p:nvSpPr>
            <p:spPr bwMode="auto">
              <a:xfrm>
                <a:off x="3941" y="2593"/>
                <a:ext cx="2" cy="1"/>
              </a:xfrm>
              <a:prstGeom prst="line">
                <a:avLst/>
              </a:prstGeom>
              <a:noFill/>
              <a:ln w="12700">
                <a:solidFill>
                  <a:srgbClr val="000000"/>
                </a:solidFill>
                <a:round/>
                <a:headEnd/>
                <a:tailEnd/>
              </a:ln>
            </p:spPr>
            <p:txBody>
              <a:bodyPr/>
              <a:lstStyle/>
              <a:p>
                <a:endParaRPr lang="en-US"/>
              </a:p>
            </p:txBody>
          </p:sp>
          <p:sp>
            <p:nvSpPr>
              <p:cNvPr id="61145" name="Line 729"/>
              <p:cNvSpPr>
                <a:spLocks noChangeShapeType="1"/>
              </p:cNvSpPr>
              <p:nvPr/>
            </p:nvSpPr>
            <p:spPr bwMode="auto">
              <a:xfrm>
                <a:off x="3943" y="2593"/>
                <a:ext cx="1" cy="1"/>
              </a:xfrm>
              <a:prstGeom prst="line">
                <a:avLst/>
              </a:prstGeom>
              <a:noFill/>
              <a:ln w="12700">
                <a:solidFill>
                  <a:srgbClr val="000000"/>
                </a:solidFill>
                <a:round/>
                <a:headEnd/>
                <a:tailEnd/>
              </a:ln>
            </p:spPr>
            <p:txBody>
              <a:bodyPr/>
              <a:lstStyle/>
              <a:p>
                <a:endParaRPr lang="en-US"/>
              </a:p>
            </p:txBody>
          </p:sp>
          <p:sp>
            <p:nvSpPr>
              <p:cNvPr id="61146" name="Line 730"/>
              <p:cNvSpPr>
                <a:spLocks noChangeShapeType="1"/>
              </p:cNvSpPr>
              <p:nvPr/>
            </p:nvSpPr>
            <p:spPr bwMode="auto">
              <a:xfrm>
                <a:off x="3971" y="2597"/>
                <a:ext cx="2" cy="1"/>
              </a:xfrm>
              <a:prstGeom prst="line">
                <a:avLst/>
              </a:prstGeom>
              <a:noFill/>
              <a:ln w="12700">
                <a:solidFill>
                  <a:srgbClr val="000000"/>
                </a:solidFill>
                <a:round/>
                <a:headEnd/>
                <a:tailEnd/>
              </a:ln>
            </p:spPr>
            <p:txBody>
              <a:bodyPr/>
              <a:lstStyle/>
              <a:p>
                <a:endParaRPr lang="en-US"/>
              </a:p>
            </p:txBody>
          </p:sp>
          <p:sp>
            <p:nvSpPr>
              <p:cNvPr id="61147" name="Line 731"/>
              <p:cNvSpPr>
                <a:spLocks noChangeShapeType="1"/>
              </p:cNvSpPr>
              <p:nvPr/>
            </p:nvSpPr>
            <p:spPr bwMode="auto">
              <a:xfrm>
                <a:off x="3973" y="2597"/>
                <a:ext cx="2" cy="1"/>
              </a:xfrm>
              <a:prstGeom prst="line">
                <a:avLst/>
              </a:prstGeom>
              <a:noFill/>
              <a:ln w="12700">
                <a:solidFill>
                  <a:srgbClr val="000000"/>
                </a:solidFill>
                <a:round/>
                <a:headEnd/>
                <a:tailEnd/>
              </a:ln>
            </p:spPr>
            <p:txBody>
              <a:bodyPr/>
              <a:lstStyle/>
              <a:p>
                <a:endParaRPr lang="en-US"/>
              </a:p>
            </p:txBody>
          </p:sp>
          <p:sp>
            <p:nvSpPr>
              <p:cNvPr id="61148" name="Line 732"/>
              <p:cNvSpPr>
                <a:spLocks noChangeShapeType="1"/>
              </p:cNvSpPr>
              <p:nvPr/>
            </p:nvSpPr>
            <p:spPr bwMode="auto">
              <a:xfrm>
                <a:off x="3975" y="2597"/>
                <a:ext cx="2" cy="1"/>
              </a:xfrm>
              <a:prstGeom prst="line">
                <a:avLst/>
              </a:prstGeom>
              <a:noFill/>
              <a:ln w="12700">
                <a:solidFill>
                  <a:srgbClr val="000000"/>
                </a:solidFill>
                <a:round/>
                <a:headEnd/>
                <a:tailEnd/>
              </a:ln>
            </p:spPr>
            <p:txBody>
              <a:bodyPr/>
              <a:lstStyle/>
              <a:p>
                <a:endParaRPr lang="en-US"/>
              </a:p>
            </p:txBody>
          </p:sp>
          <p:sp>
            <p:nvSpPr>
              <p:cNvPr id="61149" name="Line 733"/>
              <p:cNvSpPr>
                <a:spLocks noChangeShapeType="1"/>
              </p:cNvSpPr>
              <p:nvPr/>
            </p:nvSpPr>
            <p:spPr bwMode="auto">
              <a:xfrm>
                <a:off x="3977" y="2597"/>
                <a:ext cx="2" cy="1"/>
              </a:xfrm>
              <a:prstGeom prst="line">
                <a:avLst/>
              </a:prstGeom>
              <a:noFill/>
              <a:ln w="12700">
                <a:solidFill>
                  <a:srgbClr val="000000"/>
                </a:solidFill>
                <a:round/>
                <a:headEnd/>
                <a:tailEnd/>
              </a:ln>
            </p:spPr>
            <p:txBody>
              <a:bodyPr/>
              <a:lstStyle/>
              <a:p>
                <a:endParaRPr lang="en-US"/>
              </a:p>
            </p:txBody>
          </p:sp>
          <p:sp>
            <p:nvSpPr>
              <p:cNvPr id="61150" name="Line 734"/>
              <p:cNvSpPr>
                <a:spLocks noChangeShapeType="1"/>
              </p:cNvSpPr>
              <p:nvPr/>
            </p:nvSpPr>
            <p:spPr bwMode="auto">
              <a:xfrm>
                <a:off x="3979" y="2597"/>
                <a:ext cx="2" cy="1"/>
              </a:xfrm>
              <a:prstGeom prst="line">
                <a:avLst/>
              </a:prstGeom>
              <a:noFill/>
              <a:ln w="12700">
                <a:solidFill>
                  <a:srgbClr val="000000"/>
                </a:solidFill>
                <a:round/>
                <a:headEnd/>
                <a:tailEnd/>
              </a:ln>
            </p:spPr>
            <p:txBody>
              <a:bodyPr/>
              <a:lstStyle/>
              <a:p>
                <a:endParaRPr lang="en-US"/>
              </a:p>
            </p:txBody>
          </p:sp>
          <p:sp>
            <p:nvSpPr>
              <p:cNvPr id="61151" name="Line 735"/>
              <p:cNvSpPr>
                <a:spLocks noChangeShapeType="1"/>
              </p:cNvSpPr>
              <p:nvPr/>
            </p:nvSpPr>
            <p:spPr bwMode="auto">
              <a:xfrm>
                <a:off x="3981" y="2597"/>
                <a:ext cx="2" cy="1"/>
              </a:xfrm>
              <a:prstGeom prst="line">
                <a:avLst/>
              </a:prstGeom>
              <a:noFill/>
              <a:ln w="12700">
                <a:solidFill>
                  <a:srgbClr val="000000"/>
                </a:solidFill>
                <a:round/>
                <a:headEnd/>
                <a:tailEnd/>
              </a:ln>
            </p:spPr>
            <p:txBody>
              <a:bodyPr/>
              <a:lstStyle/>
              <a:p>
                <a:endParaRPr lang="en-US"/>
              </a:p>
            </p:txBody>
          </p:sp>
          <p:sp>
            <p:nvSpPr>
              <p:cNvPr id="61152" name="Line 736"/>
              <p:cNvSpPr>
                <a:spLocks noChangeShapeType="1"/>
              </p:cNvSpPr>
              <p:nvPr/>
            </p:nvSpPr>
            <p:spPr bwMode="auto">
              <a:xfrm>
                <a:off x="3983" y="2597"/>
                <a:ext cx="2" cy="1"/>
              </a:xfrm>
              <a:prstGeom prst="line">
                <a:avLst/>
              </a:prstGeom>
              <a:noFill/>
              <a:ln w="12700">
                <a:solidFill>
                  <a:srgbClr val="000000"/>
                </a:solidFill>
                <a:round/>
                <a:headEnd/>
                <a:tailEnd/>
              </a:ln>
            </p:spPr>
            <p:txBody>
              <a:bodyPr/>
              <a:lstStyle/>
              <a:p>
                <a:endParaRPr lang="en-US"/>
              </a:p>
            </p:txBody>
          </p:sp>
          <p:sp>
            <p:nvSpPr>
              <p:cNvPr id="61153" name="Line 737"/>
              <p:cNvSpPr>
                <a:spLocks noChangeShapeType="1"/>
              </p:cNvSpPr>
              <p:nvPr/>
            </p:nvSpPr>
            <p:spPr bwMode="auto">
              <a:xfrm>
                <a:off x="3985" y="2597"/>
                <a:ext cx="1" cy="2"/>
              </a:xfrm>
              <a:prstGeom prst="line">
                <a:avLst/>
              </a:prstGeom>
              <a:noFill/>
              <a:ln w="12700">
                <a:solidFill>
                  <a:srgbClr val="000000"/>
                </a:solidFill>
                <a:round/>
                <a:headEnd/>
                <a:tailEnd/>
              </a:ln>
            </p:spPr>
            <p:txBody>
              <a:bodyPr/>
              <a:lstStyle/>
              <a:p>
                <a:endParaRPr lang="en-US"/>
              </a:p>
            </p:txBody>
          </p:sp>
          <p:sp>
            <p:nvSpPr>
              <p:cNvPr id="61154" name="Line 738"/>
              <p:cNvSpPr>
                <a:spLocks noChangeShapeType="1"/>
              </p:cNvSpPr>
              <p:nvPr/>
            </p:nvSpPr>
            <p:spPr bwMode="auto">
              <a:xfrm>
                <a:off x="3985" y="2599"/>
                <a:ext cx="2" cy="1"/>
              </a:xfrm>
              <a:prstGeom prst="line">
                <a:avLst/>
              </a:prstGeom>
              <a:noFill/>
              <a:ln w="12700">
                <a:solidFill>
                  <a:srgbClr val="000000"/>
                </a:solidFill>
                <a:round/>
                <a:headEnd/>
                <a:tailEnd/>
              </a:ln>
            </p:spPr>
            <p:txBody>
              <a:bodyPr/>
              <a:lstStyle/>
              <a:p>
                <a:endParaRPr lang="en-US"/>
              </a:p>
            </p:txBody>
          </p:sp>
          <p:sp>
            <p:nvSpPr>
              <p:cNvPr id="61155" name="Line 739"/>
              <p:cNvSpPr>
                <a:spLocks noChangeShapeType="1"/>
              </p:cNvSpPr>
              <p:nvPr/>
            </p:nvSpPr>
            <p:spPr bwMode="auto">
              <a:xfrm>
                <a:off x="3987" y="2599"/>
                <a:ext cx="2" cy="1"/>
              </a:xfrm>
              <a:prstGeom prst="line">
                <a:avLst/>
              </a:prstGeom>
              <a:noFill/>
              <a:ln w="12700">
                <a:solidFill>
                  <a:srgbClr val="000000"/>
                </a:solidFill>
                <a:round/>
                <a:headEnd/>
                <a:tailEnd/>
              </a:ln>
            </p:spPr>
            <p:txBody>
              <a:bodyPr/>
              <a:lstStyle/>
              <a:p>
                <a:endParaRPr lang="en-US"/>
              </a:p>
            </p:txBody>
          </p:sp>
          <p:sp>
            <p:nvSpPr>
              <p:cNvPr id="61156" name="Line 740"/>
              <p:cNvSpPr>
                <a:spLocks noChangeShapeType="1"/>
              </p:cNvSpPr>
              <p:nvPr/>
            </p:nvSpPr>
            <p:spPr bwMode="auto">
              <a:xfrm>
                <a:off x="3989" y="2599"/>
                <a:ext cx="2" cy="1"/>
              </a:xfrm>
              <a:prstGeom prst="line">
                <a:avLst/>
              </a:prstGeom>
              <a:noFill/>
              <a:ln w="12700">
                <a:solidFill>
                  <a:srgbClr val="000000"/>
                </a:solidFill>
                <a:round/>
                <a:headEnd/>
                <a:tailEnd/>
              </a:ln>
            </p:spPr>
            <p:txBody>
              <a:bodyPr/>
              <a:lstStyle/>
              <a:p>
                <a:endParaRPr lang="en-US"/>
              </a:p>
            </p:txBody>
          </p:sp>
          <p:sp>
            <p:nvSpPr>
              <p:cNvPr id="61157" name="Line 741"/>
              <p:cNvSpPr>
                <a:spLocks noChangeShapeType="1"/>
              </p:cNvSpPr>
              <p:nvPr/>
            </p:nvSpPr>
            <p:spPr bwMode="auto">
              <a:xfrm>
                <a:off x="3991" y="2599"/>
                <a:ext cx="1" cy="1"/>
              </a:xfrm>
              <a:prstGeom prst="line">
                <a:avLst/>
              </a:prstGeom>
              <a:noFill/>
              <a:ln w="12700">
                <a:solidFill>
                  <a:srgbClr val="000000"/>
                </a:solidFill>
                <a:round/>
                <a:headEnd/>
                <a:tailEnd/>
              </a:ln>
            </p:spPr>
            <p:txBody>
              <a:bodyPr/>
              <a:lstStyle/>
              <a:p>
                <a:endParaRPr lang="en-US"/>
              </a:p>
            </p:txBody>
          </p:sp>
          <p:sp>
            <p:nvSpPr>
              <p:cNvPr id="61158" name="Line 742"/>
              <p:cNvSpPr>
                <a:spLocks noChangeShapeType="1"/>
              </p:cNvSpPr>
              <p:nvPr/>
            </p:nvSpPr>
            <p:spPr bwMode="auto">
              <a:xfrm>
                <a:off x="3992" y="2599"/>
                <a:ext cx="2" cy="1"/>
              </a:xfrm>
              <a:prstGeom prst="line">
                <a:avLst/>
              </a:prstGeom>
              <a:noFill/>
              <a:ln w="12700">
                <a:solidFill>
                  <a:srgbClr val="000000"/>
                </a:solidFill>
                <a:round/>
                <a:headEnd/>
                <a:tailEnd/>
              </a:ln>
            </p:spPr>
            <p:txBody>
              <a:bodyPr/>
              <a:lstStyle/>
              <a:p>
                <a:endParaRPr lang="en-US"/>
              </a:p>
            </p:txBody>
          </p:sp>
          <p:sp>
            <p:nvSpPr>
              <p:cNvPr id="61159" name="Line 743"/>
              <p:cNvSpPr>
                <a:spLocks noChangeShapeType="1"/>
              </p:cNvSpPr>
              <p:nvPr/>
            </p:nvSpPr>
            <p:spPr bwMode="auto">
              <a:xfrm>
                <a:off x="3994" y="2599"/>
                <a:ext cx="2" cy="1"/>
              </a:xfrm>
              <a:prstGeom prst="line">
                <a:avLst/>
              </a:prstGeom>
              <a:noFill/>
              <a:ln w="12700">
                <a:solidFill>
                  <a:srgbClr val="000000"/>
                </a:solidFill>
                <a:round/>
                <a:headEnd/>
                <a:tailEnd/>
              </a:ln>
            </p:spPr>
            <p:txBody>
              <a:bodyPr/>
              <a:lstStyle/>
              <a:p>
                <a:endParaRPr lang="en-US"/>
              </a:p>
            </p:txBody>
          </p:sp>
          <p:sp>
            <p:nvSpPr>
              <p:cNvPr id="61160" name="Line 744"/>
              <p:cNvSpPr>
                <a:spLocks noChangeShapeType="1"/>
              </p:cNvSpPr>
              <p:nvPr/>
            </p:nvSpPr>
            <p:spPr bwMode="auto">
              <a:xfrm>
                <a:off x="3996" y="2599"/>
                <a:ext cx="2" cy="1"/>
              </a:xfrm>
              <a:prstGeom prst="line">
                <a:avLst/>
              </a:prstGeom>
              <a:noFill/>
              <a:ln w="12700">
                <a:solidFill>
                  <a:srgbClr val="000000"/>
                </a:solidFill>
                <a:round/>
                <a:headEnd/>
                <a:tailEnd/>
              </a:ln>
            </p:spPr>
            <p:txBody>
              <a:bodyPr/>
              <a:lstStyle/>
              <a:p>
                <a:endParaRPr lang="en-US"/>
              </a:p>
            </p:txBody>
          </p:sp>
          <p:sp>
            <p:nvSpPr>
              <p:cNvPr id="61161" name="Line 745"/>
              <p:cNvSpPr>
                <a:spLocks noChangeShapeType="1"/>
              </p:cNvSpPr>
              <p:nvPr/>
            </p:nvSpPr>
            <p:spPr bwMode="auto">
              <a:xfrm>
                <a:off x="3998" y="2599"/>
                <a:ext cx="1" cy="2"/>
              </a:xfrm>
              <a:prstGeom prst="line">
                <a:avLst/>
              </a:prstGeom>
              <a:noFill/>
              <a:ln w="12700">
                <a:solidFill>
                  <a:srgbClr val="000000"/>
                </a:solidFill>
                <a:round/>
                <a:headEnd/>
                <a:tailEnd/>
              </a:ln>
            </p:spPr>
            <p:txBody>
              <a:bodyPr/>
              <a:lstStyle/>
              <a:p>
                <a:endParaRPr lang="en-US"/>
              </a:p>
            </p:txBody>
          </p:sp>
          <p:sp>
            <p:nvSpPr>
              <p:cNvPr id="61162" name="Line 746"/>
              <p:cNvSpPr>
                <a:spLocks noChangeShapeType="1"/>
              </p:cNvSpPr>
              <p:nvPr/>
            </p:nvSpPr>
            <p:spPr bwMode="auto">
              <a:xfrm>
                <a:off x="4029" y="2605"/>
                <a:ext cx="2" cy="1"/>
              </a:xfrm>
              <a:prstGeom prst="line">
                <a:avLst/>
              </a:prstGeom>
              <a:noFill/>
              <a:ln w="12700">
                <a:solidFill>
                  <a:srgbClr val="000000"/>
                </a:solidFill>
                <a:round/>
                <a:headEnd/>
                <a:tailEnd/>
              </a:ln>
            </p:spPr>
            <p:txBody>
              <a:bodyPr/>
              <a:lstStyle/>
              <a:p>
                <a:endParaRPr lang="en-US"/>
              </a:p>
            </p:txBody>
          </p:sp>
          <p:sp>
            <p:nvSpPr>
              <p:cNvPr id="61163" name="Line 747"/>
              <p:cNvSpPr>
                <a:spLocks noChangeShapeType="1"/>
              </p:cNvSpPr>
              <p:nvPr/>
            </p:nvSpPr>
            <p:spPr bwMode="auto">
              <a:xfrm>
                <a:off x="4031" y="2605"/>
                <a:ext cx="2" cy="1"/>
              </a:xfrm>
              <a:prstGeom prst="line">
                <a:avLst/>
              </a:prstGeom>
              <a:noFill/>
              <a:ln w="12700">
                <a:solidFill>
                  <a:srgbClr val="000000"/>
                </a:solidFill>
                <a:round/>
                <a:headEnd/>
                <a:tailEnd/>
              </a:ln>
            </p:spPr>
            <p:txBody>
              <a:bodyPr/>
              <a:lstStyle/>
              <a:p>
                <a:endParaRPr lang="en-US"/>
              </a:p>
            </p:txBody>
          </p:sp>
          <p:sp>
            <p:nvSpPr>
              <p:cNvPr id="61164" name="Line 748"/>
              <p:cNvSpPr>
                <a:spLocks noChangeShapeType="1"/>
              </p:cNvSpPr>
              <p:nvPr/>
            </p:nvSpPr>
            <p:spPr bwMode="auto">
              <a:xfrm>
                <a:off x="4033" y="2605"/>
                <a:ext cx="2" cy="1"/>
              </a:xfrm>
              <a:prstGeom prst="line">
                <a:avLst/>
              </a:prstGeom>
              <a:noFill/>
              <a:ln w="12700">
                <a:solidFill>
                  <a:srgbClr val="000000"/>
                </a:solidFill>
                <a:round/>
                <a:headEnd/>
                <a:tailEnd/>
              </a:ln>
            </p:spPr>
            <p:txBody>
              <a:bodyPr/>
              <a:lstStyle/>
              <a:p>
                <a:endParaRPr lang="en-US"/>
              </a:p>
            </p:txBody>
          </p:sp>
          <p:sp>
            <p:nvSpPr>
              <p:cNvPr id="61165" name="Line 749"/>
              <p:cNvSpPr>
                <a:spLocks noChangeShapeType="1"/>
              </p:cNvSpPr>
              <p:nvPr/>
            </p:nvSpPr>
            <p:spPr bwMode="auto">
              <a:xfrm>
                <a:off x="4035" y="2605"/>
                <a:ext cx="2" cy="1"/>
              </a:xfrm>
              <a:prstGeom prst="line">
                <a:avLst/>
              </a:prstGeom>
              <a:noFill/>
              <a:ln w="12700">
                <a:solidFill>
                  <a:srgbClr val="000000"/>
                </a:solidFill>
                <a:round/>
                <a:headEnd/>
                <a:tailEnd/>
              </a:ln>
            </p:spPr>
            <p:txBody>
              <a:bodyPr/>
              <a:lstStyle/>
              <a:p>
                <a:endParaRPr lang="en-US"/>
              </a:p>
            </p:txBody>
          </p:sp>
          <p:sp>
            <p:nvSpPr>
              <p:cNvPr id="61166" name="Line 750"/>
              <p:cNvSpPr>
                <a:spLocks noChangeShapeType="1"/>
              </p:cNvSpPr>
              <p:nvPr/>
            </p:nvSpPr>
            <p:spPr bwMode="auto">
              <a:xfrm>
                <a:off x="4037" y="2605"/>
                <a:ext cx="1" cy="2"/>
              </a:xfrm>
              <a:prstGeom prst="line">
                <a:avLst/>
              </a:prstGeom>
              <a:noFill/>
              <a:ln w="12700">
                <a:solidFill>
                  <a:srgbClr val="000000"/>
                </a:solidFill>
                <a:round/>
                <a:headEnd/>
                <a:tailEnd/>
              </a:ln>
            </p:spPr>
            <p:txBody>
              <a:bodyPr/>
              <a:lstStyle/>
              <a:p>
                <a:endParaRPr lang="en-US"/>
              </a:p>
            </p:txBody>
          </p:sp>
          <p:sp>
            <p:nvSpPr>
              <p:cNvPr id="61167" name="Line 751"/>
              <p:cNvSpPr>
                <a:spLocks noChangeShapeType="1"/>
              </p:cNvSpPr>
              <p:nvPr/>
            </p:nvSpPr>
            <p:spPr bwMode="auto">
              <a:xfrm>
                <a:off x="4037" y="2607"/>
                <a:ext cx="1" cy="1"/>
              </a:xfrm>
              <a:prstGeom prst="line">
                <a:avLst/>
              </a:prstGeom>
              <a:noFill/>
              <a:ln w="12700">
                <a:solidFill>
                  <a:srgbClr val="000000"/>
                </a:solidFill>
                <a:round/>
                <a:headEnd/>
                <a:tailEnd/>
              </a:ln>
            </p:spPr>
            <p:txBody>
              <a:bodyPr/>
              <a:lstStyle/>
              <a:p>
                <a:endParaRPr lang="en-US"/>
              </a:p>
            </p:txBody>
          </p:sp>
          <p:sp>
            <p:nvSpPr>
              <p:cNvPr id="61168" name="Line 752"/>
              <p:cNvSpPr>
                <a:spLocks noChangeShapeType="1"/>
              </p:cNvSpPr>
              <p:nvPr/>
            </p:nvSpPr>
            <p:spPr bwMode="auto">
              <a:xfrm>
                <a:off x="4038" y="2607"/>
                <a:ext cx="2" cy="1"/>
              </a:xfrm>
              <a:prstGeom prst="line">
                <a:avLst/>
              </a:prstGeom>
              <a:noFill/>
              <a:ln w="12700">
                <a:solidFill>
                  <a:srgbClr val="000000"/>
                </a:solidFill>
                <a:round/>
                <a:headEnd/>
                <a:tailEnd/>
              </a:ln>
            </p:spPr>
            <p:txBody>
              <a:bodyPr/>
              <a:lstStyle/>
              <a:p>
                <a:endParaRPr lang="en-US"/>
              </a:p>
            </p:txBody>
          </p:sp>
          <p:sp>
            <p:nvSpPr>
              <p:cNvPr id="61169" name="Line 753"/>
              <p:cNvSpPr>
                <a:spLocks noChangeShapeType="1"/>
              </p:cNvSpPr>
              <p:nvPr/>
            </p:nvSpPr>
            <p:spPr bwMode="auto">
              <a:xfrm>
                <a:off x="4040" y="2607"/>
                <a:ext cx="2" cy="1"/>
              </a:xfrm>
              <a:prstGeom prst="line">
                <a:avLst/>
              </a:prstGeom>
              <a:noFill/>
              <a:ln w="12700">
                <a:solidFill>
                  <a:srgbClr val="000000"/>
                </a:solidFill>
                <a:round/>
                <a:headEnd/>
                <a:tailEnd/>
              </a:ln>
            </p:spPr>
            <p:txBody>
              <a:bodyPr/>
              <a:lstStyle/>
              <a:p>
                <a:endParaRPr lang="en-US"/>
              </a:p>
            </p:txBody>
          </p:sp>
          <p:sp>
            <p:nvSpPr>
              <p:cNvPr id="61170" name="Line 754"/>
              <p:cNvSpPr>
                <a:spLocks noChangeShapeType="1"/>
              </p:cNvSpPr>
              <p:nvPr/>
            </p:nvSpPr>
            <p:spPr bwMode="auto">
              <a:xfrm>
                <a:off x="4042" y="2607"/>
                <a:ext cx="2" cy="1"/>
              </a:xfrm>
              <a:prstGeom prst="line">
                <a:avLst/>
              </a:prstGeom>
              <a:noFill/>
              <a:ln w="12700">
                <a:solidFill>
                  <a:srgbClr val="000000"/>
                </a:solidFill>
                <a:round/>
                <a:headEnd/>
                <a:tailEnd/>
              </a:ln>
            </p:spPr>
            <p:txBody>
              <a:bodyPr/>
              <a:lstStyle/>
              <a:p>
                <a:endParaRPr lang="en-US"/>
              </a:p>
            </p:txBody>
          </p:sp>
          <p:sp>
            <p:nvSpPr>
              <p:cNvPr id="61171" name="Line 755"/>
              <p:cNvSpPr>
                <a:spLocks noChangeShapeType="1"/>
              </p:cNvSpPr>
              <p:nvPr/>
            </p:nvSpPr>
            <p:spPr bwMode="auto">
              <a:xfrm>
                <a:off x="4044" y="2607"/>
                <a:ext cx="2" cy="1"/>
              </a:xfrm>
              <a:prstGeom prst="line">
                <a:avLst/>
              </a:prstGeom>
              <a:noFill/>
              <a:ln w="12700">
                <a:solidFill>
                  <a:srgbClr val="000000"/>
                </a:solidFill>
                <a:round/>
                <a:headEnd/>
                <a:tailEnd/>
              </a:ln>
            </p:spPr>
            <p:txBody>
              <a:bodyPr/>
              <a:lstStyle/>
              <a:p>
                <a:endParaRPr lang="en-US"/>
              </a:p>
            </p:txBody>
          </p:sp>
          <p:sp>
            <p:nvSpPr>
              <p:cNvPr id="61172" name="Line 756"/>
              <p:cNvSpPr>
                <a:spLocks noChangeShapeType="1"/>
              </p:cNvSpPr>
              <p:nvPr/>
            </p:nvSpPr>
            <p:spPr bwMode="auto">
              <a:xfrm>
                <a:off x="4046" y="2607"/>
                <a:ext cx="2" cy="1"/>
              </a:xfrm>
              <a:prstGeom prst="line">
                <a:avLst/>
              </a:prstGeom>
              <a:noFill/>
              <a:ln w="12700">
                <a:solidFill>
                  <a:srgbClr val="000000"/>
                </a:solidFill>
                <a:round/>
                <a:headEnd/>
                <a:tailEnd/>
              </a:ln>
            </p:spPr>
            <p:txBody>
              <a:bodyPr/>
              <a:lstStyle/>
              <a:p>
                <a:endParaRPr lang="en-US"/>
              </a:p>
            </p:txBody>
          </p:sp>
          <p:sp>
            <p:nvSpPr>
              <p:cNvPr id="61173" name="Line 757"/>
              <p:cNvSpPr>
                <a:spLocks noChangeShapeType="1"/>
              </p:cNvSpPr>
              <p:nvPr/>
            </p:nvSpPr>
            <p:spPr bwMode="auto">
              <a:xfrm>
                <a:off x="4048" y="2607"/>
                <a:ext cx="2" cy="2"/>
              </a:xfrm>
              <a:prstGeom prst="line">
                <a:avLst/>
              </a:prstGeom>
              <a:noFill/>
              <a:ln w="15875">
                <a:solidFill>
                  <a:srgbClr val="000000"/>
                </a:solidFill>
                <a:round/>
                <a:headEnd/>
                <a:tailEnd/>
              </a:ln>
            </p:spPr>
            <p:txBody>
              <a:bodyPr/>
              <a:lstStyle/>
              <a:p>
                <a:endParaRPr lang="en-US"/>
              </a:p>
            </p:txBody>
          </p:sp>
          <p:sp>
            <p:nvSpPr>
              <p:cNvPr id="61174" name="Line 758"/>
              <p:cNvSpPr>
                <a:spLocks noChangeShapeType="1"/>
              </p:cNvSpPr>
              <p:nvPr/>
            </p:nvSpPr>
            <p:spPr bwMode="auto">
              <a:xfrm>
                <a:off x="4050" y="2609"/>
                <a:ext cx="2" cy="1"/>
              </a:xfrm>
              <a:prstGeom prst="line">
                <a:avLst/>
              </a:prstGeom>
              <a:noFill/>
              <a:ln w="12700">
                <a:solidFill>
                  <a:srgbClr val="000000"/>
                </a:solidFill>
                <a:round/>
                <a:headEnd/>
                <a:tailEnd/>
              </a:ln>
            </p:spPr>
            <p:txBody>
              <a:bodyPr/>
              <a:lstStyle/>
              <a:p>
                <a:endParaRPr lang="en-US"/>
              </a:p>
            </p:txBody>
          </p:sp>
          <p:sp>
            <p:nvSpPr>
              <p:cNvPr id="61175" name="Line 759"/>
              <p:cNvSpPr>
                <a:spLocks noChangeShapeType="1"/>
              </p:cNvSpPr>
              <p:nvPr/>
            </p:nvSpPr>
            <p:spPr bwMode="auto">
              <a:xfrm>
                <a:off x="4052" y="2609"/>
                <a:ext cx="2" cy="1"/>
              </a:xfrm>
              <a:prstGeom prst="line">
                <a:avLst/>
              </a:prstGeom>
              <a:noFill/>
              <a:ln w="12700">
                <a:solidFill>
                  <a:srgbClr val="000000"/>
                </a:solidFill>
                <a:round/>
                <a:headEnd/>
                <a:tailEnd/>
              </a:ln>
            </p:spPr>
            <p:txBody>
              <a:bodyPr/>
              <a:lstStyle/>
              <a:p>
                <a:endParaRPr lang="en-US"/>
              </a:p>
            </p:txBody>
          </p:sp>
          <p:sp>
            <p:nvSpPr>
              <p:cNvPr id="61176" name="Line 760"/>
              <p:cNvSpPr>
                <a:spLocks noChangeShapeType="1"/>
              </p:cNvSpPr>
              <p:nvPr/>
            </p:nvSpPr>
            <p:spPr bwMode="auto">
              <a:xfrm>
                <a:off x="4054" y="2609"/>
                <a:ext cx="2" cy="1"/>
              </a:xfrm>
              <a:prstGeom prst="line">
                <a:avLst/>
              </a:prstGeom>
              <a:noFill/>
              <a:ln w="12700">
                <a:solidFill>
                  <a:srgbClr val="000000"/>
                </a:solidFill>
                <a:round/>
                <a:headEnd/>
                <a:tailEnd/>
              </a:ln>
            </p:spPr>
            <p:txBody>
              <a:bodyPr/>
              <a:lstStyle/>
              <a:p>
                <a:endParaRPr lang="en-US"/>
              </a:p>
            </p:txBody>
          </p:sp>
          <p:sp>
            <p:nvSpPr>
              <p:cNvPr id="61177" name="Line 761"/>
              <p:cNvSpPr>
                <a:spLocks noChangeShapeType="1"/>
              </p:cNvSpPr>
              <p:nvPr/>
            </p:nvSpPr>
            <p:spPr bwMode="auto">
              <a:xfrm>
                <a:off x="4056" y="2609"/>
                <a:ext cx="2" cy="1"/>
              </a:xfrm>
              <a:prstGeom prst="line">
                <a:avLst/>
              </a:prstGeom>
              <a:noFill/>
              <a:ln w="12700">
                <a:solidFill>
                  <a:srgbClr val="000000"/>
                </a:solidFill>
                <a:round/>
                <a:headEnd/>
                <a:tailEnd/>
              </a:ln>
            </p:spPr>
            <p:txBody>
              <a:bodyPr/>
              <a:lstStyle/>
              <a:p>
                <a:endParaRPr lang="en-US"/>
              </a:p>
            </p:txBody>
          </p:sp>
          <p:sp>
            <p:nvSpPr>
              <p:cNvPr id="61178" name="Line 762"/>
              <p:cNvSpPr>
                <a:spLocks noChangeShapeType="1"/>
              </p:cNvSpPr>
              <p:nvPr/>
            </p:nvSpPr>
            <p:spPr bwMode="auto">
              <a:xfrm>
                <a:off x="4085" y="2614"/>
                <a:ext cx="1" cy="1"/>
              </a:xfrm>
              <a:prstGeom prst="line">
                <a:avLst/>
              </a:prstGeom>
              <a:noFill/>
              <a:ln w="12700">
                <a:solidFill>
                  <a:srgbClr val="000000"/>
                </a:solidFill>
                <a:round/>
                <a:headEnd/>
                <a:tailEnd/>
              </a:ln>
            </p:spPr>
            <p:txBody>
              <a:bodyPr/>
              <a:lstStyle/>
              <a:p>
                <a:endParaRPr lang="en-US"/>
              </a:p>
            </p:txBody>
          </p:sp>
          <p:sp>
            <p:nvSpPr>
              <p:cNvPr id="61179" name="Line 763"/>
              <p:cNvSpPr>
                <a:spLocks noChangeShapeType="1"/>
              </p:cNvSpPr>
              <p:nvPr/>
            </p:nvSpPr>
            <p:spPr bwMode="auto">
              <a:xfrm>
                <a:off x="4085" y="2614"/>
                <a:ext cx="1" cy="1"/>
              </a:xfrm>
              <a:prstGeom prst="line">
                <a:avLst/>
              </a:prstGeom>
              <a:noFill/>
              <a:ln w="12700">
                <a:solidFill>
                  <a:srgbClr val="000000"/>
                </a:solidFill>
                <a:round/>
                <a:headEnd/>
                <a:tailEnd/>
              </a:ln>
            </p:spPr>
            <p:txBody>
              <a:bodyPr/>
              <a:lstStyle/>
              <a:p>
                <a:endParaRPr lang="en-US"/>
              </a:p>
            </p:txBody>
          </p:sp>
          <p:sp>
            <p:nvSpPr>
              <p:cNvPr id="61180" name="Line 764"/>
              <p:cNvSpPr>
                <a:spLocks noChangeShapeType="1"/>
              </p:cNvSpPr>
              <p:nvPr/>
            </p:nvSpPr>
            <p:spPr bwMode="auto">
              <a:xfrm>
                <a:off x="4086" y="2614"/>
                <a:ext cx="1" cy="2"/>
              </a:xfrm>
              <a:prstGeom prst="line">
                <a:avLst/>
              </a:prstGeom>
              <a:noFill/>
              <a:ln w="12700">
                <a:solidFill>
                  <a:srgbClr val="000000"/>
                </a:solidFill>
                <a:round/>
                <a:headEnd/>
                <a:tailEnd/>
              </a:ln>
            </p:spPr>
            <p:txBody>
              <a:bodyPr/>
              <a:lstStyle/>
              <a:p>
                <a:endParaRPr lang="en-US"/>
              </a:p>
            </p:txBody>
          </p:sp>
          <p:sp>
            <p:nvSpPr>
              <p:cNvPr id="61181" name="Line 765"/>
              <p:cNvSpPr>
                <a:spLocks noChangeShapeType="1"/>
              </p:cNvSpPr>
              <p:nvPr/>
            </p:nvSpPr>
            <p:spPr bwMode="auto">
              <a:xfrm>
                <a:off x="4086" y="2616"/>
                <a:ext cx="2" cy="1"/>
              </a:xfrm>
              <a:prstGeom prst="line">
                <a:avLst/>
              </a:prstGeom>
              <a:noFill/>
              <a:ln w="12700">
                <a:solidFill>
                  <a:srgbClr val="000000"/>
                </a:solidFill>
                <a:round/>
                <a:headEnd/>
                <a:tailEnd/>
              </a:ln>
            </p:spPr>
            <p:txBody>
              <a:bodyPr/>
              <a:lstStyle/>
              <a:p>
                <a:endParaRPr lang="en-US"/>
              </a:p>
            </p:txBody>
          </p:sp>
          <p:sp>
            <p:nvSpPr>
              <p:cNvPr id="61182" name="Line 766"/>
              <p:cNvSpPr>
                <a:spLocks noChangeShapeType="1"/>
              </p:cNvSpPr>
              <p:nvPr/>
            </p:nvSpPr>
            <p:spPr bwMode="auto">
              <a:xfrm>
                <a:off x="4088" y="2616"/>
                <a:ext cx="2" cy="1"/>
              </a:xfrm>
              <a:prstGeom prst="line">
                <a:avLst/>
              </a:prstGeom>
              <a:noFill/>
              <a:ln w="12700">
                <a:solidFill>
                  <a:srgbClr val="000000"/>
                </a:solidFill>
                <a:round/>
                <a:headEnd/>
                <a:tailEnd/>
              </a:ln>
            </p:spPr>
            <p:txBody>
              <a:bodyPr/>
              <a:lstStyle/>
              <a:p>
                <a:endParaRPr lang="en-US"/>
              </a:p>
            </p:txBody>
          </p:sp>
          <p:sp>
            <p:nvSpPr>
              <p:cNvPr id="61183" name="Line 767"/>
              <p:cNvSpPr>
                <a:spLocks noChangeShapeType="1"/>
              </p:cNvSpPr>
              <p:nvPr/>
            </p:nvSpPr>
            <p:spPr bwMode="auto">
              <a:xfrm>
                <a:off x="4090" y="2616"/>
                <a:ext cx="2" cy="1"/>
              </a:xfrm>
              <a:prstGeom prst="line">
                <a:avLst/>
              </a:prstGeom>
              <a:noFill/>
              <a:ln w="12700">
                <a:solidFill>
                  <a:srgbClr val="000000"/>
                </a:solidFill>
                <a:round/>
                <a:headEnd/>
                <a:tailEnd/>
              </a:ln>
            </p:spPr>
            <p:txBody>
              <a:bodyPr/>
              <a:lstStyle/>
              <a:p>
                <a:endParaRPr lang="en-US"/>
              </a:p>
            </p:txBody>
          </p:sp>
          <p:sp>
            <p:nvSpPr>
              <p:cNvPr id="61184" name="Line 768"/>
              <p:cNvSpPr>
                <a:spLocks noChangeShapeType="1"/>
              </p:cNvSpPr>
              <p:nvPr/>
            </p:nvSpPr>
            <p:spPr bwMode="auto">
              <a:xfrm>
                <a:off x="4092" y="2616"/>
                <a:ext cx="2" cy="1"/>
              </a:xfrm>
              <a:prstGeom prst="line">
                <a:avLst/>
              </a:prstGeom>
              <a:noFill/>
              <a:ln w="12700">
                <a:solidFill>
                  <a:srgbClr val="000000"/>
                </a:solidFill>
                <a:round/>
                <a:headEnd/>
                <a:tailEnd/>
              </a:ln>
            </p:spPr>
            <p:txBody>
              <a:bodyPr/>
              <a:lstStyle/>
              <a:p>
                <a:endParaRPr lang="en-US"/>
              </a:p>
            </p:txBody>
          </p:sp>
          <p:sp>
            <p:nvSpPr>
              <p:cNvPr id="61185" name="Line 769"/>
              <p:cNvSpPr>
                <a:spLocks noChangeShapeType="1"/>
              </p:cNvSpPr>
              <p:nvPr/>
            </p:nvSpPr>
            <p:spPr bwMode="auto">
              <a:xfrm>
                <a:off x="4094" y="2616"/>
                <a:ext cx="2" cy="1"/>
              </a:xfrm>
              <a:prstGeom prst="line">
                <a:avLst/>
              </a:prstGeom>
              <a:noFill/>
              <a:ln w="12700">
                <a:solidFill>
                  <a:srgbClr val="000000"/>
                </a:solidFill>
                <a:round/>
                <a:headEnd/>
                <a:tailEnd/>
              </a:ln>
            </p:spPr>
            <p:txBody>
              <a:bodyPr/>
              <a:lstStyle/>
              <a:p>
                <a:endParaRPr lang="en-US"/>
              </a:p>
            </p:txBody>
          </p:sp>
          <p:sp>
            <p:nvSpPr>
              <p:cNvPr id="61186" name="Line 770"/>
              <p:cNvSpPr>
                <a:spLocks noChangeShapeType="1"/>
              </p:cNvSpPr>
              <p:nvPr/>
            </p:nvSpPr>
            <p:spPr bwMode="auto">
              <a:xfrm>
                <a:off x="4096" y="2616"/>
                <a:ext cx="1" cy="2"/>
              </a:xfrm>
              <a:prstGeom prst="line">
                <a:avLst/>
              </a:prstGeom>
              <a:noFill/>
              <a:ln w="12700">
                <a:solidFill>
                  <a:srgbClr val="000000"/>
                </a:solidFill>
                <a:round/>
                <a:headEnd/>
                <a:tailEnd/>
              </a:ln>
            </p:spPr>
            <p:txBody>
              <a:bodyPr/>
              <a:lstStyle/>
              <a:p>
                <a:endParaRPr lang="en-US"/>
              </a:p>
            </p:txBody>
          </p:sp>
          <p:sp>
            <p:nvSpPr>
              <p:cNvPr id="61187" name="Line 771"/>
              <p:cNvSpPr>
                <a:spLocks noChangeShapeType="1"/>
              </p:cNvSpPr>
              <p:nvPr/>
            </p:nvSpPr>
            <p:spPr bwMode="auto">
              <a:xfrm>
                <a:off x="4096" y="2618"/>
                <a:ext cx="2" cy="1"/>
              </a:xfrm>
              <a:prstGeom prst="line">
                <a:avLst/>
              </a:prstGeom>
              <a:noFill/>
              <a:ln w="12700">
                <a:solidFill>
                  <a:srgbClr val="000000"/>
                </a:solidFill>
                <a:round/>
                <a:headEnd/>
                <a:tailEnd/>
              </a:ln>
            </p:spPr>
            <p:txBody>
              <a:bodyPr/>
              <a:lstStyle/>
              <a:p>
                <a:endParaRPr lang="en-US"/>
              </a:p>
            </p:txBody>
          </p:sp>
          <p:sp>
            <p:nvSpPr>
              <p:cNvPr id="61188" name="Line 772"/>
              <p:cNvSpPr>
                <a:spLocks noChangeShapeType="1"/>
              </p:cNvSpPr>
              <p:nvPr/>
            </p:nvSpPr>
            <p:spPr bwMode="auto">
              <a:xfrm>
                <a:off x="4098" y="2618"/>
                <a:ext cx="2" cy="1"/>
              </a:xfrm>
              <a:prstGeom prst="line">
                <a:avLst/>
              </a:prstGeom>
              <a:noFill/>
              <a:ln w="12700">
                <a:solidFill>
                  <a:srgbClr val="000000"/>
                </a:solidFill>
                <a:round/>
                <a:headEnd/>
                <a:tailEnd/>
              </a:ln>
            </p:spPr>
            <p:txBody>
              <a:bodyPr/>
              <a:lstStyle/>
              <a:p>
                <a:endParaRPr lang="en-US"/>
              </a:p>
            </p:txBody>
          </p:sp>
          <p:sp>
            <p:nvSpPr>
              <p:cNvPr id="61189" name="Line 773"/>
              <p:cNvSpPr>
                <a:spLocks noChangeShapeType="1"/>
              </p:cNvSpPr>
              <p:nvPr/>
            </p:nvSpPr>
            <p:spPr bwMode="auto">
              <a:xfrm>
                <a:off x="4100" y="2618"/>
                <a:ext cx="2" cy="1"/>
              </a:xfrm>
              <a:prstGeom prst="line">
                <a:avLst/>
              </a:prstGeom>
              <a:noFill/>
              <a:ln w="12700">
                <a:solidFill>
                  <a:srgbClr val="000000"/>
                </a:solidFill>
                <a:round/>
                <a:headEnd/>
                <a:tailEnd/>
              </a:ln>
            </p:spPr>
            <p:txBody>
              <a:bodyPr/>
              <a:lstStyle/>
              <a:p>
                <a:endParaRPr lang="en-US"/>
              </a:p>
            </p:txBody>
          </p:sp>
          <p:sp>
            <p:nvSpPr>
              <p:cNvPr id="61190" name="Line 774"/>
              <p:cNvSpPr>
                <a:spLocks noChangeShapeType="1"/>
              </p:cNvSpPr>
              <p:nvPr/>
            </p:nvSpPr>
            <p:spPr bwMode="auto">
              <a:xfrm>
                <a:off x="4102" y="2618"/>
                <a:ext cx="2" cy="1"/>
              </a:xfrm>
              <a:prstGeom prst="line">
                <a:avLst/>
              </a:prstGeom>
              <a:noFill/>
              <a:ln w="12700">
                <a:solidFill>
                  <a:srgbClr val="000000"/>
                </a:solidFill>
                <a:round/>
                <a:headEnd/>
                <a:tailEnd/>
              </a:ln>
            </p:spPr>
            <p:txBody>
              <a:bodyPr/>
              <a:lstStyle/>
              <a:p>
                <a:endParaRPr lang="en-US"/>
              </a:p>
            </p:txBody>
          </p:sp>
          <p:sp>
            <p:nvSpPr>
              <p:cNvPr id="61191" name="Line 775"/>
              <p:cNvSpPr>
                <a:spLocks noChangeShapeType="1"/>
              </p:cNvSpPr>
              <p:nvPr/>
            </p:nvSpPr>
            <p:spPr bwMode="auto">
              <a:xfrm>
                <a:off x="4104" y="2618"/>
                <a:ext cx="2" cy="2"/>
              </a:xfrm>
              <a:prstGeom prst="line">
                <a:avLst/>
              </a:prstGeom>
              <a:noFill/>
              <a:ln w="15875">
                <a:solidFill>
                  <a:srgbClr val="000000"/>
                </a:solidFill>
                <a:round/>
                <a:headEnd/>
                <a:tailEnd/>
              </a:ln>
            </p:spPr>
            <p:txBody>
              <a:bodyPr/>
              <a:lstStyle/>
              <a:p>
                <a:endParaRPr lang="en-US"/>
              </a:p>
            </p:txBody>
          </p:sp>
          <p:sp>
            <p:nvSpPr>
              <p:cNvPr id="61192" name="Line 776"/>
              <p:cNvSpPr>
                <a:spLocks noChangeShapeType="1"/>
              </p:cNvSpPr>
              <p:nvPr/>
            </p:nvSpPr>
            <p:spPr bwMode="auto">
              <a:xfrm>
                <a:off x="4106" y="2620"/>
                <a:ext cx="2" cy="1"/>
              </a:xfrm>
              <a:prstGeom prst="line">
                <a:avLst/>
              </a:prstGeom>
              <a:noFill/>
              <a:ln w="12700">
                <a:solidFill>
                  <a:srgbClr val="000000"/>
                </a:solidFill>
                <a:round/>
                <a:headEnd/>
                <a:tailEnd/>
              </a:ln>
            </p:spPr>
            <p:txBody>
              <a:bodyPr/>
              <a:lstStyle/>
              <a:p>
                <a:endParaRPr lang="en-US"/>
              </a:p>
            </p:txBody>
          </p:sp>
          <p:sp>
            <p:nvSpPr>
              <p:cNvPr id="61193" name="Line 777"/>
              <p:cNvSpPr>
                <a:spLocks noChangeShapeType="1"/>
              </p:cNvSpPr>
              <p:nvPr/>
            </p:nvSpPr>
            <p:spPr bwMode="auto">
              <a:xfrm>
                <a:off x="4108" y="2620"/>
                <a:ext cx="1" cy="1"/>
              </a:xfrm>
              <a:prstGeom prst="line">
                <a:avLst/>
              </a:prstGeom>
              <a:noFill/>
              <a:ln w="12700">
                <a:solidFill>
                  <a:srgbClr val="000000"/>
                </a:solidFill>
                <a:round/>
                <a:headEnd/>
                <a:tailEnd/>
              </a:ln>
            </p:spPr>
            <p:txBody>
              <a:bodyPr/>
              <a:lstStyle/>
              <a:p>
                <a:endParaRPr lang="en-US"/>
              </a:p>
            </p:txBody>
          </p:sp>
          <p:sp>
            <p:nvSpPr>
              <p:cNvPr id="61194" name="Line 778"/>
              <p:cNvSpPr>
                <a:spLocks noChangeShapeType="1"/>
              </p:cNvSpPr>
              <p:nvPr/>
            </p:nvSpPr>
            <p:spPr bwMode="auto">
              <a:xfrm>
                <a:off x="4109" y="2620"/>
                <a:ext cx="2" cy="1"/>
              </a:xfrm>
              <a:prstGeom prst="line">
                <a:avLst/>
              </a:prstGeom>
              <a:noFill/>
              <a:ln w="12700">
                <a:solidFill>
                  <a:srgbClr val="000000"/>
                </a:solidFill>
                <a:round/>
                <a:headEnd/>
                <a:tailEnd/>
              </a:ln>
            </p:spPr>
            <p:txBody>
              <a:bodyPr/>
              <a:lstStyle/>
              <a:p>
                <a:endParaRPr lang="en-US"/>
              </a:p>
            </p:txBody>
          </p:sp>
          <p:sp>
            <p:nvSpPr>
              <p:cNvPr id="61195" name="Line 779"/>
              <p:cNvSpPr>
                <a:spLocks noChangeShapeType="1"/>
              </p:cNvSpPr>
              <p:nvPr/>
            </p:nvSpPr>
            <p:spPr bwMode="auto">
              <a:xfrm>
                <a:off x="4136" y="2626"/>
                <a:ext cx="2" cy="1"/>
              </a:xfrm>
              <a:prstGeom prst="line">
                <a:avLst/>
              </a:prstGeom>
              <a:noFill/>
              <a:ln w="12700">
                <a:solidFill>
                  <a:srgbClr val="000000"/>
                </a:solidFill>
                <a:round/>
                <a:headEnd/>
                <a:tailEnd/>
              </a:ln>
            </p:spPr>
            <p:txBody>
              <a:bodyPr/>
              <a:lstStyle/>
              <a:p>
                <a:endParaRPr lang="en-US"/>
              </a:p>
            </p:txBody>
          </p:sp>
          <p:sp>
            <p:nvSpPr>
              <p:cNvPr id="61196" name="Line 780"/>
              <p:cNvSpPr>
                <a:spLocks noChangeShapeType="1"/>
              </p:cNvSpPr>
              <p:nvPr/>
            </p:nvSpPr>
            <p:spPr bwMode="auto">
              <a:xfrm>
                <a:off x="4138" y="2626"/>
                <a:ext cx="2" cy="1"/>
              </a:xfrm>
              <a:prstGeom prst="line">
                <a:avLst/>
              </a:prstGeom>
              <a:noFill/>
              <a:ln w="12700">
                <a:solidFill>
                  <a:srgbClr val="000000"/>
                </a:solidFill>
                <a:round/>
                <a:headEnd/>
                <a:tailEnd/>
              </a:ln>
            </p:spPr>
            <p:txBody>
              <a:bodyPr/>
              <a:lstStyle/>
              <a:p>
                <a:endParaRPr lang="en-US"/>
              </a:p>
            </p:txBody>
          </p:sp>
          <p:sp>
            <p:nvSpPr>
              <p:cNvPr id="61197" name="Line 781"/>
              <p:cNvSpPr>
                <a:spLocks noChangeShapeType="1"/>
              </p:cNvSpPr>
              <p:nvPr/>
            </p:nvSpPr>
            <p:spPr bwMode="auto">
              <a:xfrm>
                <a:off x="4140" y="2626"/>
                <a:ext cx="2" cy="1"/>
              </a:xfrm>
              <a:prstGeom prst="line">
                <a:avLst/>
              </a:prstGeom>
              <a:noFill/>
              <a:ln w="12700">
                <a:solidFill>
                  <a:srgbClr val="000000"/>
                </a:solidFill>
                <a:round/>
                <a:headEnd/>
                <a:tailEnd/>
              </a:ln>
            </p:spPr>
            <p:txBody>
              <a:bodyPr/>
              <a:lstStyle/>
              <a:p>
                <a:endParaRPr lang="en-US"/>
              </a:p>
            </p:txBody>
          </p:sp>
          <p:sp>
            <p:nvSpPr>
              <p:cNvPr id="61198" name="Line 782"/>
              <p:cNvSpPr>
                <a:spLocks noChangeShapeType="1"/>
              </p:cNvSpPr>
              <p:nvPr/>
            </p:nvSpPr>
            <p:spPr bwMode="auto">
              <a:xfrm>
                <a:off x="4142" y="2626"/>
                <a:ext cx="1" cy="2"/>
              </a:xfrm>
              <a:prstGeom prst="line">
                <a:avLst/>
              </a:prstGeom>
              <a:noFill/>
              <a:ln w="12700">
                <a:solidFill>
                  <a:srgbClr val="000000"/>
                </a:solidFill>
                <a:round/>
                <a:headEnd/>
                <a:tailEnd/>
              </a:ln>
            </p:spPr>
            <p:txBody>
              <a:bodyPr/>
              <a:lstStyle/>
              <a:p>
                <a:endParaRPr lang="en-US"/>
              </a:p>
            </p:txBody>
          </p:sp>
          <p:sp>
            <p:nvSpPr>
              <p:cNvPr id="61199" name="Line 783"/>
              <p:cNvSpPr>
                <a:spLocks noChangeShapeType="1"/>
              </p:cNvSpPr>
              <p:nvPr/>
            </p:nvSpPr>
            <p:spPr bwMode="auto">
              <a:xfrm>
                <a:off x="4142" y="2628"/>
                <a:ext cx="2" cy="1"/>
              </a:xfrm>
              <a:prstGeom prst="line">
                <a:avLst/>
              </a:prstGeom>
              <a:noFill/>
              <a:ln w="12700">
                <a:solidFill>
                  <a:srgbClr val="000000"/>
                </a:solidFill>
                <a:round/>
                <a:headEnd/>
                <a:tailEnd/>
              </a:ln>
            </p:spPr>
            <p:txBody>
              <a:bodyPr/>
              <a:lstStyle/>
              <a:p>
                <a:endParaRPr lang="en-US"/>
              </a:p>
            </p:txBody>
          </p:sp>
          <p:sp>
            <p:nvSpPr>
              <p:cNvPr id="61200" name="Line 784"/>
              <p:cNvSpPr>
                <a:spLocks noChangeShapeType="1"/>
              </p:cNvSpPr>
              <p:nvPr/>
            </p:nvSpPr>
            <p:spPr bwMode="auto">
              <a:xfrm>
                <a:off x="4144" y="2628"/>
                <a:ext cx="2" cy="1"/>
              </a:xfrm>
              <a:prstGeom prst="line">
                <a:avLst/>
              </a:prstGeom>
              <a:noFill/>
              <a:ln w="12700">
                <a:solidFill>
                  <a:srgbClr val="000000"/>
                </a:solidFill>
                <a:round/>
                <a:headEnd/>
                <a:tailEnd/>
              </a:ln>
            </p:spPr>
            <p:txBody>
              <a:bodyPr/>
              <a:lstStyle/>
              <a:p>
                <a:endParaRPr lang="en-US"/>
              </a:p>
            </p:txBody>
          </p:sp>
          <p:sp>
            <p:nvSpPr>
              <p:cNvPr id="61201" name="Line 785"/>
              <p:cNvSpPr>
                <a:spLocks noChangeShapeType="1"/>
              </p:cNvSpPr>
              <p:nvPr/>
            </p:nvSpPr>
            <p:spPr bwMode="auto">
              <a:xfrm>
                <a:off x="4146" y="2628"/>
                <a:ext cx="2" cy="1"/>
              </a:xfrm>
              <a:prstGeom prst="line">
                <a:avLst/>
              </a:prstGeom>
              <a:noFill/>
              <a:ln w="12700">
                <a:solidFill>
                  <a:srgbClr val="000000"/>
                </a:solidFill>
                <a:round/>
                <a:headEnd/>
                <a:tailEnd/>
              </a:ln>
            </p:spPr>
            <p:txBody>
              <a:bodyPr/>
              <a:lstStyle/>
              <a:p>
                <a:endParaRPr lang="en-US"/>
              </a:p>
            </p:txBody>
          </p:sp>
          <p:sp>
            <p:nvSpPr>
              <p:cNvPr id="61202" name="Line 786"/>
              <p:cNvSpPr>
                <a:spLocks noChangeShapeType="1"/>
              </p:cNvSpPr>
              <p:nvPr/>
            </p:nvSpPr>
            <p:spPr bwMode="auto">
              <a:xfrm>
                <a:off x="4148" y="2628"/>
                <a:ext cx="2" cy="1"/>
              </a:xfrm>
              <a:prstGeom prst="line">
                <a:avLst/>
              </a:prstGeom>
              <a:noFill/>
              <a:ln w="12700">
                <a:solidFill>
                  <a:srgbClr val="000000"/>
                </a:solidFill>
                <a:round/>
                <a:headEnd/>
                <a:tailEnd/>
              </a:ln>
            </p:spPr>
            <p:txBody>
              <a:bodyPr/>
              <a:lstStyle/>
              <a:p>
                <a:endParaRPr lang="en-US"/>
              </a:p>
            </p:txBody>
          </p:sp>
          <p:sp>
            <p:nvSpPr>
              <p:cNvPr id="61203" name="Line 787"/>
              <p:cNvSpPr>
                <a:spLocks noChangeShapeType="1"/>
              </p:cNvSpPr>
              <p:nvPr/>
            </p:nvSpPr>
            <p:spPr bwMode="auto">
              <a:xfrm>
                <a:off x="4150" y="2628"/>
                <a:ext cx="1" cy="2"/>
              </a:xfrm>
              <a:prstGeom prst="line">
                <a:avLst/>
              </a:prstGeom>
              <a:noFill/>
              <a:ln w="12700">
                <a:solidFill>
                  <a:srgbClr val="000000"/>
                </a:solidFill>
                <a:round/>
                <a:headEnd/>
                <a:tailEnd/>
              </a:ln>
            </p:spPr>
            <p:txBody>
              <a:bodyPr/>
              <a:lstStyle/>
              <a:p>
                <a:endParaRPr lang="en-US"/>
              </a:p>
            </p:txBody>
          </p:sp>
          <p:sp>
            <p:nvSpPr>
              <p:cNvPr id="61204" name="Line 788"/>
              <p:cNvSpPr>
                <a:spLocks noChangeShapeType="1"/>
              </p:cNvSpPr>
              <p:nvPr/>
            </p:nvSpPr>
            <p:spPr bwMode="auto">
              <a:xfrm>
                <a:off x="4150" y="2630"/>
                <a:ext cx="2" cy="1"/>
              </a:xfrm>
              <a:prstGeom prst="line">
                <a:avLst/>
              </a:prstGeom>
              <a:noFill/>
              <a:ln w="12700">
                <a:solidFill>
                  <a:srgbClr val="000000"/>
                </a:solidFill>
                <a:round/>
                <a:headEnd/>
                <a:tailEnd/>
              </a:ln>
            </p:spPr>
            <p:txBody>
              <a:bodyPr/>
              <a:lstStyle/>
              <a:p>
                <a:endParaRPr lang="en-US"/>
              </a:p>
            </p:txBody>
          </p:sp>
          <p:sp>
            <p:nvSpPr>
              <p:cNvPr id="61205" name="Line 789"/>
              <p:cNvSpPr>
                <a:spLocks noChangeShapeType="1"/>
              </p:cNvSpPr>
              <p:nvPr/>
            </p:nvSpPr>
            <p:spPr bwMode="auto">
              <a:xfrm>
                <a:off x="4152" y="2630"/>
                <a:ext cx="2" cy="1"/>
              </a:xfrm>
              <a:prstGeom prst="line">
                <a:avLst/>
              </a:prstGeom>
              <a:noFill/>
              <a:ln w="12700">
                <a:solidFill>
                  <a:srgbClr val="000000"/>
                </a:solidFill>
                <a:round/>
                <a:headEnd/>
                <a:tailEnd/>
              </a:ln>
            </p:spPr>
            <p:txBody>
              <a:bodyPr/>
              <a:lstStyle/>
              <a:p>
                <a:endParaRPr lang="en-US"/>
              </a:p>
            </p:txBody>
          </p:sp>
          <p:sp>
            <p:nvSpPr>
              <p:cNvPr id="61206" name="Line 790"/>
              <p:cNvSpPr>
                <a:spLocks noChangeShapeType="1"/>
              </p:cNvSpPr>
              <p:nvPr/>
            </p:nvSpPr>
            <p:spPr bwMode="auto">
              <a:xfrm>
                <a:off x="4154" y="2630"/>
                <a:ext cx="2" cy="1"/>
              </a:xfrm>
              <a:prstGeom prst="line">
                <a:avLst/>
              </a:prstGeom>
              <a:noFill/>
              <a:ln w="12700">
                <a:solidFill>
                  <a:srgbClr val="000000"/>
                </a:solidFill>
                <a:round/>
                <a:headEnd/>
                <a:tailEnd/>
              </a:ln>
            </p:spPr>
            <p:txBody>
              <a:bodyPr/>
              <a:lstStyle/>
              <a:p>
                <a:endParaRPr lang="en-US"/>
              </a:p>
            </p:txBody>
          </p:sp>
          <p:sp>
            <p:nvSpPr>
              <p:cNvPr id="61207" name="Line 791"/>
              <p:cNvSpPr>
                <a:spLocks noChangeShapeType="1"/>
              </p:cNvSpPr>
              <p:nvPr/>
            </p:nvSpPr>
            <p:spPr bwMode="auto">
              <a:xfrm>
                <a:off x="4156" y="2630"/>
                <a:ext cx="1" cy="1"/>
              </a:xfrm>
              <a:prstGeom prst="line">
                <a:avLst/>
              </a:prstGeom>
              <a:noFill/>
              <a:ln w="12700">
                <a:solidFill>
                  <a:srgbClr val="000000"/>
                </a:solidFill>
                <a:round/>
                <a:headEnd/>
                <a:tailEnd/>
              </a:ln>
            </p:spPr>
            <p:txBody>
              <a:bodyPr/>
              <a:lstStyle/>
              <a:p>
                <a:endParaRPr lang="en-US"/>
              </a:p>
            </p:txBody>
          </p:sp>
          <p:sp>
            <p:nvSpPr>
              <p:cNvPr id="61208" name="Line 792"/>
              <p:cNvSpPr>
                <a:spLocks noChangeShapeType="1"/>
              </p:cNvSpPr>
              <p:nvPr/>
            </p:nvSpPr>
            <p:spPr bwMode="auto">
              <a:xfrm>
                <a:off x="4157" y="2630"/>
                <a:ext cx="2" cy="2"/>
              </a:xfrm>
              <a:prstGeom prst="line">
                <a:avLst/>
              </a:prstGeom>
              <a:noFill/>
              <a:ln w="15875">
                <a:solidFill>
                  <a:srgbClr val="000000"/>
                </a:solidFill>
                <a:round/>
                <a:headEnd/>
                <a:tailEnd/>
              </a:ln>
            </p:spPr>
            <p:txBody>
              <a:bodyPr/>
              <a:lstStyle/>
              <a:p>
                <a:endParaRPr lang="en-US"/>
              </a:p>
            </p:txBody>
          </p:sp>
          <p:sp>
            <p:nvSpPr>
              <p:cNvPr id="61209" name="Line 793"/>
              <p:cNvSpPr>
                <a:spLocks noChangeShapeType="1"/>
              </p:cNvSpPr>
              <p:nvPr/>
            </p:nvSpPr>
            <p:spPr bwMode="auto">
              <a:xfrm>
                <a:off x="4159" y="2632"/>
                <a:ext cx="2" cy="1"/>
              </a:xfrm>
              <a:prstGeom prst="line">
                <a:avLst/>
              </a:prstGeom>
              <a:noFill/>
              <a:ln w="12700">
                <a:solidFill>
                  <a:srgbClr val="000000"/>
                </a:solidFill>
                <a:round/>
                <a:headEnd/>
                <a:tailEnd/>
              </a:ln>
            </p:spPr>
            <p:txBody>
              <a:bodyPr/>
              <a:lstStyle/>
              <a:p>
                <a:endParaRPr lang="en-US"/>
              </a:p>
            </p:txBody>
          </p:sp>
          <p:sp>
            <p:nvSpPr>
              <p:cNvPr id="61210" name="Line 794"/>
              <p:cNvSpPr>
                <a:spLocks noChangeShapeType="1"/>
              </p:cNvSpPr>
              <p:nvPr/>
            </p:nvSpPr>
            <p:spPr bwMode="auto">
              <a:xfrm>
                <a:off x="4161" y="2632"/>
                <a:ext cx="2" cy="1"/>
              </a:xfrm>
              <a:prstGeom prst="line">
                <a:avLst/>
              </a:prstGeom>
              <a:noFill/>
              <a:ln w="12700">
                <a:solidFill>
                  <a:srgbClr val="000000"/>
                </a:solidFill>
                <a:round/>
                <a:headEnd/>
                <a:tailEnd/>
              </a:ln>
            </p:spPr>
            <p:txBody>
              <a:bodyPr/>
              <a:lstStyle/>
              <a:p>
                <a:endParaRPr lang="en-US"/>
              </a:p>
            </p:txBody>
          </p:sp>
          <p:sp>
            <p:nvSpPr>
              <p:cNvPr id="61211" name="Line 795"/>
              <p:cNvSpPr>
                <a:spLocks noChangeShapeType="1"/>
              </p:cNvSpPr>
              <p:nvPr/>
            </p:nvSpPr>
            <p:spPr bwMode="auto">
              <a:xfrm>
                <a:off x="4163" y="2632"/>
                <a:ext cx="2" cy="1"/>
              </a:xfrm>
              <a:prstGeom prst="line">
                <a:avLst/>
              </a:prstGeom>
              <a:noFill/>
              <a:ln w="12700">
                <a:solidFill>
                  <a:srgbClr val="000000"/>
                </a:solidFill>
                <a:round/>
                <a:headEnd/>
                <a:tailEnd/>
              </a:ln>
            </p:spPr>
            <p:txBody>
              <a:bodyPr/>
              <a:lstStyle/>
              <a:p>
                <a:endParaRPr lang="en-US"/>
              </a:p>
            </p:txBody>
          </p:sp>
          <p:sp>
            <p:nvSpPr>
              <p:cNvPr id="61212" name="Line 796"/>
              <p:cNvSpPr>
                <a:spLocks noChangeShapeType="1"/>
              </p:cNvSpPr>
              <p:nvPr/>
            </p:nvSpPr>
            <p:spPr bwMode="auto">
              <a:xfrm>
                <a:off x="4165" y="2632"/>
                <a:ext cx="2" cy="1"/>
              </a:xfrm>
              <a:prstGeom prst="line">
                <a:avLst/>
              </a:prstGeom>
              <a:noFill/>
              <a:ln w="12700">
                <a:solidFill>
                  <a:srgbClr val="000000"/>
                </a:solidFill>
                <a:round/>
                <a:headEnd/>
                <a:tailEnd/>
              </a:ln>
            </p:spPr>
            <p:txBody>
              <a:bodyPr/>
              <a:lstStyle/>
              <a:p>
                <a:endParaRPr lang="en-US"/>
              </a:p>
            </p:txBody>
          </p:sp>
          <p:sp>
            <p:nvSpPr>
              <p:cNvPr id="61213" name="Line 797"/>
              <p:cNvSpPr>
                <a:spLocks noChangeShapeType="1"/>
              </p:cNvSpPr>
              <p:nvPr/>
            </p:nvSpPr>
            <p:spPr bwMode="auto">
              <a:xfrm>
                <a:off x="4167" y="2632"/>
                <a:ext cx="1" cy="2"/>
              </a:xfrm>
              <a:prstGeom prst="line">
                <a:avLst/>
              </a:prstGeom>
              <a:noFill/>
              <a:ln w="12700">
                <a:solidFill>
                  <a:srgbClr val="000000"/>
                </a:solidFill>
                <a:round/>
                <a:headEnd/>
                <a:tailEnd/>
              </a:ln>
            </p:spPr>
            <p:txBody>
              <a:bodyPr/>
              <a:lstStyle/>
              <a:p>
                <a:endParaRPr lang="en-US"/>
              </a:p>
            </p:txBody>
          </p:sp>
          <p:sp>
            <p:nvSpPr>
              <p:cNvPr id="61214" name="Line 798"/>
              <p:cNvSpPr>
                <a:spLocks noChangeShapeType="1"/>
              </p:cNvSpPr>
              <p:nvPr/>
            </p:nvSpPr>
            <p:spPr bwMode="auto">
              <a:xfrm>
                <a:off x="4167" y="2634"/>
                <a:ext cx="2" cy="1"/>
              </a:xfrm>
              <a:prstGeom prst="line">
                <a:avLst/>
              </a:prstGeom>
              <a:noFill/>
              <a:ln w="12700">
                <a:solidFill>
                  <a:srgbClr val="000000"/>
                </a:solidFill>
                <a:round/>
                <a:headEnd/>
                <a:tailEnd/>
              </a:ln>
            </p:spPr>
            <p:txBody>
              <a:bodyPr/>
              <a:lstStyle/>
              <a:p>
                <a:endParaRPr lang="en-US"/>
              </a:p>
            </p:txBody>
          </p:sp>
          <p:sp>
            <p:nvSpPr>
              <p:cNvPr id="61215" name="Line 799"/>
              <p:cNvSpPr>
                <a:spLocks noChangeShapeType="1"/>
              </p:cNvSpPr>
              <p:nvPr/>
            </p:nvSpPr>
            <p:spPr bwMode="auto">
              <a:xfrm>
                <a:off x="4196" y="2639"/>
                <a:ext cx="1" cy="1"/>
              </a:xfrm>
              <a:prstGeom prst="line">
                <a:avLst/>
              </a:prstGeom>
              <a:noFill/>
              <a:ln w="12700">
                <a:solidFill>
                  <a:srgbClr val="000000"/>
                </a:solidFill>
                <a:round/>
                <a:headEnd/>
                <a:tailEnd/>
              </a:ln>
            </p:spPr>
            <p:txBody>
              <a:bodyPr/>
              <a:lstStyle/>
              <a:p>
                <a:endParaRPr lang="en-US"/>
              </a:p>
            </p:txBody>
          </p:sp>
          <p:sp>
            <p:nvSpPr>
              <p:cNvPr id="61216" name="Line 800"/>
              <p:cNvSpPr>
                <a:spLocks noChangeShapeType="1"/>
              </p:cNvSpPr>
              <p:nvPr/>
            </p:nvSpPr>
            <p:spPr bwMode="auto">
              <a:xfrm>
                <a:off x="4196" y="2639"/>
                <a:ext cx="2" cy="1"/>
              </a:xfrm>
              <a:prstGeom prst="line">
                <a:avLst/>
              </a:prstGeom>
              <a:noFill/>
              <a:ln w="12700">
                <a:solidFill>
                  <a:srgbClr val="000000"/>
                </a:solidFill>
                <a:round/>
                <a:headEnd/>
                <a:tailEnd/>
              </a:ln>
            </p:spPr>
            <p:txBody>
              <a:bodyPr/>
              <a:lstStyle/>
              <a:p>
                <a:endParaRPr lang="en-US"/>
              </a:p>
            </p:txBody>
          </p:sp>
          <p:sp>
            <p:nvSpPr>
              <p:cNvPr id="61217" name="Line 801"/>
              <p:cNvSpPr>
                <a:spLocks noChangeShapeType="1"/>
              </p:cNvSpPr>
              <p:nvPr/>
            </p:nvSpPr>
            <p:spPr bwMode="auto">
              <a:xfrm>
                <a:off x="4198" y="2639"/>
                <a:ext cx="2" cy="1"/>
              </a:xfrm>
              <a:prstGeom prst="line">
                <a:avLst/>
              </a:prstGeom>
              <a:noFill/>
              <a:ln w="12700">
                <a:solidFill>
                  <a:srgbClr val="000000"/>
                </a:solidFill>
                <a:round/>
                <a:headEnd/>
                <a:tailEnd/>
              </a:ln>
            </p:spPr>
            <p:txBody>
              <a:bodyPr/>
              <a:lstStyle/>
              <a:p>
                <a:endParaRPr lang="en-US"/>
              </a:p>
            </p:txBody>
          </p:sp>
          <p:sp>
            <p:nvSpPr>
              <p:cNvPr id="61218" name="Line 802"/>
              <p:cNvSpPr>
                <a:spLocks noChangeShapeType="1"/>
              </p:cNvSpPr>
              <p:nvPr/>
            </p:nvSpPr>
            <p:spPr bwMode="auto">
              <a:xfrm>
                <a:off x="4200" y="2639"/>
                <a:ext cx="1" cy="2"/>
              </a:xfrm>
              <a:prstGeom prst="line">
                <a:avLst/>
              </a:prstGeom>
              <a:noFill/>
              <a:ln w="12700">
                <a:solidFill>
                  <a:srgbClr val="000000"/>
                </a:solidFill>
                <a:round/>
                <a:headEnd/>
                <a:tailEnd/>
              </a:ln>
            </p:spPr>
            <p:txBody>
              <a:bodyPr/>
              <a:lstStyle/>
              <a:p>
                <a:endParaRPr lang="en-US"/>
              </a:p>
            </p:txBody>
          </p:sp>
          <p:sp>
            <p:nvSpPr>
              <p:cNvPr id="61219" name="Line 803"/>
              <p:cNvSpPr>
                <a:spLocks noChangeShapeType="1"/>
              </p:cNvSpPr>
              <p:nvPr/>
            </p:nvSpPr>
            <p:spPr bwMode="auto">
              <a:xfrm>
                <a:off x="4200" y="2641"/>
                <a:ext cx="2" cy="1"/>
              </a:xfrm>
              <a:prstGeom prst="line">
                <a:avLst/>
              </a:prstGeom>
              <a:noFill/>
              <a:ln w="12700">
                <a:solidFill>
                  <a:srgbClr val="000000"/>
                </a:solidFill>
                <a:round/>
                <a:headEnd/>
                <a:tailEnd/>
              </a:ln>
            </p:spPr>
            <p:txBody>
              <a:bodyPr/>
              <a:lstStyle/>
              <a:p>
                <a:endParaRPr lang="en-US"/>
              </a:p>
            </p:txBody>
          </p:sp>
          <p:sp>
            <p:nvSpPr>
              <p:cNvPr id="61220" name="Line 804"/>
              <p:cNvSpPr>
                <a:spLocks noChangeShapeType="1"/>
              </p:cNvSpPr>
              <p:nvPr/>
            </p:nvSpPr>
            <p:spPr bwMode="auto">
              <a:xfrm>
                <a:off x="4202" y="2641"/>
                <a:ext cx="1" cy="1"/>
              </a:xfrm>
              <a:prstGeom prst="line">
                <a:avLst/>
              </a:prstGeom>
              <a:noFill/>
              <a:ln w="12700">
                <a:solidFill>
                  <a:srgbClr val="000000"/>
                </a:solidFill>
                <a:round/>
                <a:headEnd/>
                <a:tailEnd/>
              </a:ln>
            </p:spPr>
            <p:txBody>
              <a:bodyPr/>
              <a:lstStyle/>
              <a:p>
                <a:endParaRPr lang="en-US"/>
              </a:p>
            </p:txBody>
          </p:sp>
          <p:sp>
            <p:nvSpPr>
              <p:cNvPr id="61221" name="Line 805"/>
              <p:cNvSpPr>
                <a:spLocks noChangeShapeType="1"/>
              </p:cNvSpPr>
              <p:nvPr/>
            </p:nvSpPr>
            <p:spPr bwMode="auto">
              <a:xfrm>
                <a:off x="4203" y="2641"/>
                <a:ext cx="2" cy="1"/>
              </a:xfrm>
              <a:prstGeom prst="line">
                <a:avLst/>
              </a:prstGeom>
              <a:noFill/>
              <a:ln w="12700">
                <a:solidFill>
                  <a:srgbClr val="000000"/>
                </a:solidFill>
                <a:round/>
                <a:headEnd/>
                <a:tailEnd/>
              </a:ln>
            </p:spPr>
            <p:txBody>
              <a:bodyPr/>
              <a:lstStyle/>
              <a:p>
                <a:endParaRPr lang="en-US"/>
              </a:p>
            </p:txBody>
          </p:sp>
          <p:sp>
            <p:nvSpPr>
              <p:cNvPr id="61222" name="Line 806"/>
              <p:cNvSpPr>
                <a:spLocks noChangeShapeType="1"/>
              </p:cNvSpPr>
              <p:nvPr/>
            </p:nvSpPr>
            <p:spPr bwMode="auto">
              <a:xfrm>
                <a:off x="4205" y="2641"/>
                <a:ext cx="2" cy="1"/>
              </a:xfrm>
              <a:prstGeom prst="line">
                <a:avLst/>
              </a:prstGeom>
              <a:noFill/>
              <a:ln w="12700">
                <a:solidFill>
                  <a:srgbClr val="000000"/>
                </a:solidFill>
                <a:round/>
                <a:headEnd/>
                <a:tailEnd/>
              </a:ln>
            </p:spPr>
            <p:txBody>
              <a:bodyPr/>
              <a:lstStyle/>
              <a:p>
                <a:endParaRPr lang="en-US"/>
              </a:p>
            </p:txBody>
          </p:sp>
          <p:sp>
            <p:nvSpPr>
              <p:cNvPr id="61223" name="Line 807"/>
              <p:cNvSpPr>
                <a:spLocks noChangeShapeType="1"/>
              </p:cNvSpPr>
              <p:nvPr/>
            </p:nvSpPr>
            <p:spPr bwMode="auto">
              <a:xfrm>
                <a:off x="4207" y="2641"/>
                <a:ext cx="2" cy="1"/>
              </a:xfrm>
              <a:prstGeom prst="line">
                <a:avLst/>
              </a:prstGeom>
              <a:noFill/>
              <a:ln w="12700">
                <a:solidFill>
                  <a:srgbClr val="000000"/>
                </a:solidFill>
                <a:round/>
                <a:headEnd/>
                <a:tailEnd/>
              </a:ln>
            </p:spPr>
            <p:txBody>
              <a:bodyPr/>
              <a:lstStyle/>
              <a:p>
                <a:endParaRPr lang="en-US"/>
              </a:p>
            </p:txBody>
          </p:sp>
          <p:sp>
            <p:nvSpPr>
              <p:cNvPr id="61224" name="Line 808"/>
              <p:cNvSpPr>
                <a:spLocks noChangeShapeType="1"/>
              </p:cNvSpPr>
              <p:nvPr/>
            </p:nvSpPr>
            <p:spPr bwMode="auto">
              <a:xfrm>
                <a:off x="4209" y="2641"/>
                <a:ext cx="1" cy="2"/>
              </a:xfrm>
              <a:prstGeom prst="line">
                <a:avLst/>
              </a:prstGeom>
              <a:noFill/>
              <a:ln w="12700">
                <a:solidFill>
                  <a:srgbClr val="000000"/>
                </a:solidFill>
                <a:round/>
                <a:headEnd/>
                <a:tailEnd/>
              </a:ln>
            </p:spPr>
            <p:txBody>
              <a:bodyPr/>
              <a:lstStyle/>
              <a:p>
                <a:endParaRPr lang="en-US"/>
              </a:p>
            </p:txBody>
          </p:sp>
          <p:sp>
            <p:nvSpPr>
              <p:cNvPr id="61225" name="Line 809"/>
              <p:cNvSpPr>
                <a:spLocks noChangeShapeType="1"/>
              </p:cNvSpPr>
              <p:nvPr/>
            </p:nvSpPr>
            <p:spPr bwMode="auto">
              <a:xfrm>
                <a:off x="4209" y="2643"/>
                <a:ext cx="2" cy="1"/>
              </a:xfrm>
              <a:prstGeom prst="line">
                <a:avLst/>
              </a:prstGeom>
              <a:noFill/>
              <a:ln w="12700">
                <a:solidFill>
                  <a:srgbClr val="000000"/>
                </a:solidFill>
                <a:round/>
                <a:headEnd/>
                <a:tailEnd/>
              </a:ln>
            </p:spPr>
            <p:txBody>
              <a:bodyPr/>
              <a:lstStyle/>
              <a:p>
                <a:endParaRPr lang="en-US"/>
              </a:p>
            </p:txBody>
          </p:sp>
          <p:sp>
            <p:nvSpPr>
              <p:cNvPr id="61226" name="Line 810"/>
              <p:cNvSpPr>
                <a:spLocks noChangeShapeType="1"/>
              </p:cNvSpPr>
              <p:nvPr/>
            </p:nvSpPr>
            <p:spPr bwMode="auto">
              <a:xfrm>
                <a:off x="4211" y="2643"/>
                <a:ext cx="2" cy="1"/>
              </a:xfrm>
              <a:prstGeom prst="line">
                <a:avLst/>
              </a:prstGeom>
              <a:noFill/>
              <a:ln w="12700">
                <a:solidFill>
                  <a:srgbClr val="000000"/>
                </a:solidFill>
                <a:round/>
                <a:headEnd/>
                <a:tailEnd/>
              </a:ln>
            </p:spPr>
            <p:txBody>
              <a:bodyPr/>
              <a:lstStyle/>
              <a:p>
                <a:endParaRPr lang="en-US"/>
              </a:p>
            </p:txBody>
          </p:sp>
        </p:grpSp>
        <p:grpSp>
          <p:nvGrpSpPr>
            <p:cNvPr id="7" name="Group 1012"/>
            <p:cNvGrpSpPr>
              <a:grpSpLocks/>
            </p:cNvGrpSpPr>
            <p:nvPr/>
          </p:nvGrpSpPr>
          <p:grpSpPr bwMode="auto">
            <a:xfrm>
              <a:off x="4213" y="2643"/>
              <a:ext cx="475" cy="230"/>
              <a:chOff x="4213" y="2643"/>
              <a:chExt cx="475" cy="230"/>
            </a:xfrm>
          </p:grpSpPr>
          <p:sp>
            <p:nvSpPr>
              <p:cNvPr id="61228" name="Line 812"/>
              <p:cNvSpPr>
                <a:spLocks noChangeShapeType="1"/>
              </p:cNvSpPr>
              <p:nvPr/>
            </p:nvSpPr>
            <p:spPr bwMode="auto">
              <a:xfrm>
                <a:off x="4213" y="2643"/>
                <a:ext cx="2" cy="1"/>
              </a:xfrm>
              <a:prstGeom prst="line">
                <a:avLst/>
              </a:prstGeom>
              <a:noFill/>
              <a:ln w="12700">
                <a:solidFill>
                  <a:srgbClr val="000000"/>
                </a:solidFill>
                <a:round/>
                <a:headEnd/>
                <a:tailEnd/>
              </a:ln>
            </p:spPr>
            <p:txBody>
              <a:bodyPr/>
              <a:lstStyle/>
              <a:p>
                <a:endParaRPr lang="en-US"/>
              </a:p>
            </p:txBody>
          </p:sp>
          <p:sp>
            <p:nvSpPr>
              <p:cNvPr id="61229" name="Line 813"/>
              <p:cNvSpPr>
                <a:spLocks noChangeShapeType="1"/>
              </p:cNvSpPr>
              <p:nvPr/>
            </p:nvSpPr>
            <p:spPr bwMode="auto">
              <a:xfrm>
                <a:off x="4215" y="2643"/>
                <a:ext cx="2" cy="2"/>
              </a:xfrm>
              <a:prstGeom prst="line">
                <a:avLst/>
              </a:prstGeom>
              <a:noFill/>
              <a:ln w="15875">
                <a:solidFill>
                  <a:srgbClr val="000000"/>
                </a:solidFill>
                <a:round/>
                <a:headEnd/>
                <a:tailEnd/>
              </a:ln>
            </p:spPr>
            <p:txBody>
              <a:bodyPr/>
              <a:lstStyle/>
              <a:p>
                <a:endParaRPr lang="en-US"/>
              </a:p>
            </p:txBody>
          </p:sp>
          <p:sp>
            <p:nvSpPr>
              <p:cNvPr id="61230" name="Line 814"/>
              <p:cNvSpPr>
                <a:spLocks noChangeShapeType="1"/>
              </p:cNvSpPr>
              <p:nvPr/>
            </p:nvSpPr>
            <p:spPr bwMode="auto">
              <a:xfrm>
                <a:off x="4217" y="2645"/>
                <a:ext cx="2" cy="1"/>
              </a:xfrm>
              <a:prstGeom prst="line">
                <a:avLst/>
              </a:prstGeom>
              <a:noFill/>
              <a:ln w="12700">
                <a:solidFill>
                  <a:srgbClr val="000000"/>
                </a:solidFill>
                <a:round/>
                <a:headEnd/>
                <a:tailEnd/>
              </a:ln>
            </p:spPr>
            <p:txBody>
              <a:bodyPr/>
              <a:lstStyle/>
              <a:p>
                <a:endParaRPr lang="en-US"/>
              </a:p>
            </p:txBody>
          </p:sp>
          <p:sp>
            <p:nvSpPr>
              <p:cNvPr id="61231" name="Line 815"/>
              <p:cNvSpPr>
                <a:spLocks noChangeShapeType="1"/>
              </p:cNvSpPr>
              <p:nvPr/>
            </p:nvSpPr>
            <p:spPr bwMode="auto">
              <a:xfrm>
                <a:off x="4219" y="2645"/>
                <a:ext cx="2" cy="1"/>
              </a:xfrm>
              <a:prstGeom prst="line">
                <a:avLst/>
              </a:prstGeom>
              <a:noFill/>
              <a:ln w="12700">
                <a:solidFill>
                  <a:srgbClr val="000000"/>
                </a:solidFill>
                <a:round/>
                <a:headEnd/>
                <a:tailEnd/>
              </a:ln>
            </p:spPr>
            <p:txBody>
              <a:bodyPr/>
              <a:lstStyle/>
              <a:p>
                <a:endParaRPr lang="en-US"/>
              </a:p>
            </p:txBody>
          </p:sp>
          <p:sp>
            <p:nvSpPr>
              <p:cNvPr id="61232" name="Line 816"/>
              <p:cNvSpPr>
                <a:spLocks noChangeShapeType="1"/>
              </p:cNvSpPr>
              <p:nvPr/>
            </p:nvSpPr>
            <p:spPr bwMode="auto">
              <a:xfrm>
                <a:off x="4221" y="2645"/>
                <a:ext cx="2" cy="1"/>
              </a:xfrm>
              <a:prstGeom prst="line">
                <a:avLst/>
              </a:prstGeom>
              <a:noFill/>
              <a:ln w="12700">
                <a:solidFill>
                  <a:srgbClr val="000000"/>
                </a:solidFill>
                <a:round/>
                <a:headEnd/>
                <a:tailEnd/>
              </a:ln>
            </p:spPr>
            <p:txBody>
              <a:bodyPr/>
              <a:lstStyle/>
              <a:p>
                <a:endParaRPr lang="en-US"/>
              </a:p>
            </p:txBody>
          </p:sp>
          <p:sp>
            <p:nvSpPr>
              <p:cNvPr id="61233" name="Line 817"/>
              <p:cNvSpPr>
                <a:spLocks noChangeShapeType="1"/>
              </p:cNvSpPr>
              <p:nvPr/>
            </p:nvSpPr>
            <p:spPr bwMode="auto">
              <a:xfrm>
                <a:off x="4223" y="2645"/>
                <a:ext cx="1" cy="1"/>
              </a:xfrm>
              <a:prstGeom prst="line">
                <a:avLst/>
              </a:prstGeom>
              <a:noFill/>
              <a:ln w="12700">
                <a:solidFill>
                  <a:srgbClr val="000000"/>
                </a:solidFill>
                <a:round/>
                <a:headEnd/>
                <a:tailEnd/>
              </a:ln>
            </p:spPr>
            <p:txBody>
              <a:bodyPr/>
              <a:lstStyle/>
              <a:p>
                <a:endParaRPr lang="en-US"/>
              </a:p>
            </p:txBody>
          </p:sp>
          <p:sp>
            <p:nvSpPr>
              <p:cNvPr id="61234" name="Line 818"/>
              <p:cNvSpPr>
                <a:spLocks noChangeShapeType="1"/>
              </p:cNvSpPr>
              <p:nvPr/>
            </p:nvSpPr>
            <p:spPr bwMode="auto">
              <a:xfrm>
                <a:off x="4250" y="2653"/>
                <a:ext cx="1" cy="1"/>
              </a:xfrm>
              <a:prstGeom prst="line">
                <a:avLst/>
              </a:prstGeom>
              <a:noFill/>
              <a:ln w="12700">
                <a:solidFill>
                  <a:srgbClr val="000000"/>
                </a:solidFill>
                <a:round/>
                <a:headEnd/>
                <a:tailEnd/>
              </a:ln>
            </p:spPr>
            <p:txBody>
              <a:bodyPr/>
              <a:lstStyle/>
              <a:p>
                <a:endParaRPr lang="en-US"/>
              </a:p>
            </p:txBody>
          </p:sp>
          <p:sp>
            <p:nvSpPr>
              <p:cNvPr id="61235" name="Line 819"/>
              <p:cNvSpPr>
                <a:spLocks noChangeShapeType="1"/>
              </p:cNvSpPr>
              <p:nvPr/>
            </p:nvSpPr>
            <p:spPr bwMode="auto">
              <a:xfrm>
                <a:off x="4250" y="2653"/>
                <a:ext cx="1" cy="1"/>
              </a:xfrm>
              <a:prstGeom prst="line">
                <a:avLst/>
              </a:prstGeom>
              <a:noFill/>
              <a:ln w="12700">
                <a:solidFill>
                  <a:srgbClr val="000000"/>
                </a:solidFill>
                <a:round/>
                <a:headEnd/>
                <a:tailEnd/>
              </a:ln>
            </p:spPr>
            <p:txBody>
              <a:bodyPr/>
              <a:lstStyle/>
              <a:p>
                <a:endParaRPr lang="en-US"/>
              </a:p>
            </p:txBody>
          </p:sp>
          <p:sp>
            <p:nvSpPr>
              <p:cNvPr id="61236" name="Line 820"/>
              <p:cNvSpPr>
                <a:spLocks noChangeShapeType="1"/>
              </p:cNvSpPr>
              <p:nvPr/>
            </p:nvSpPr>
            <p:spPr bwMode="auto">
              <a:xfrm>
                <a:off x="4251" y="2653"/>
                <a:ext cx="1" cy="2"/>
              </a:xfrm>
              <a:prstGeom prst="line">
                <a:avLst/>
              </a:prstGeom>
              <a:noFill/>
              <a:ln w="12700">
                <a:solidFill>
                  <a:srgbClr val="000000"/>
                </a:solidFill>
                <a:round/>
                <a:headEnd/>
                <a:tailEnd/>
              </a:ln>
            </p:spPr>
            <p:txBody>
              <a:bodyPr/>
              <a:lstStyle/>
              <a:p>
                <a:endParaRPr lang="en-US"/>
              </a:p>
            </p:txBody>
          </p:sp>
          <p:sp>
            <p:nvSpPr>
              <p:cNvPr id="61237" name="Line 821"/>
              <p:cNvSpPr>
                <a:spLocks noChangeShapeType="1"/>
              </p:cNvSpPr>
              <p:nvPr/>
            </p:nvSpPr>
            <p:spPr bwMode="auto">
              <a:xfrm>
                <a:off x="4251" y="2655"/>
                <a:ext cx="2" cy="1"/>
              </a:xfrm>
              <a:prstGeom prst="line">
                <a:avLst/>
              </a:prstGeom>
              <a:noFill/>
              <a:ln w="12700">
                <a:solidFill>
                  <a:srgbClr val="000000"/>
                </a:solidFill>
                <a:round/>
                <a:headEnd/>
                <a:tailEnd/>
              </a:ln>
            </p:spPr>
            <p:txBody>
              <a:bodyPr/>
              <a:lstStyle/>
              <a:p>
                <a:endParaRPr lang="en-US"/>
              </a:p>
            </p:txBody>
          </p:sp>
          <p:sp>
            <p:nvSpPr>
              <p:cNvPr id="61238" name="Line 822"/>
              <p:cNvSpPr>
                <a:spLocks noChangeShapeType="1"/>
              </p:cNvSpPr>
              <p:nvPr/>
            </p:nvSpPr>
            <p:spPr bwMode="auto">
              <a:xfrm>
                <a:off x="4253" y="2655"/>
                <a:ext cx="2" cy="1"/>
              </a:xfrm>
              <a:prstGeom prst="line">
                <a:avLst/>
              </a:prstGeom>
              <a:noFill/>
              <a:ln w="12700">
                <a:solidFill>
                  <a:srgbClr val="000000"/>
                </a:solidFill>
                <a:round/>
                <a:headEnd/>
                <a:tailEnd/>
              </a:ln>
            </p:spPr>
            <p:txBody>
              <a:bodyPr/>
              <a:lstStyle/>
              <a:p>
                <a:endParaRPr lang="en-US"/>
              </a:p>
            </p:txBody>
          </p:sp>
          <p:sp>
            <p:nvSpPr>
              <p:cNvPr id="61239" name="Line 823"/>
              <p:cNvSpPr>
                <a:spLocks noChangeShapeType="1"/>
              </p:cNvSpPr>
              <p:nvPr/>
            </p:nvSpPr>
            <p:spPr bwMode="auto">
              <a:xfrm>
                <a:off x="4255" y="2655"/>
                <a:ext cx="2" cy="1"/>
              </a:xfrm>
              <a:prstGeom prst="line">
                <a:avLst/>
              </a:prstGeom>
              <a:noFill/>
              <a:ln w="12700">
                <a:solidFill>
                  <a:srgbClr val="000000"/>
                </a:solidFill>
                <a:round/>
                <a:headEnd/>
                <a:tailEnd/>
              </a:ln>
            </p:spPr>
            <p:txBody>
              <a:bodyPr/>
              <a:lstStyle/>
              <a:p>
                <a:endParaRPr lang="en-US"/>
              </a:p>
            </p:txBody>
          </p:sp>
          <p:sp>
            <p:nvSpPr>
              <p:cNvPr id="61240" name="Line 824"/>
              <p:cNvSpPr>
                <a:spLocks noChangeShapeType="1"/>
              </p:cNvSpPr>
              <p:nvPr/>
            </p:nvSpPr>
            <p:spPr bwMode="auto">
              <a:xfrm>
                <a:off x="4257" y="2655"/>
                <a:ext cx="1" cy="2"/>
              </a:xfrm>
              <a:prstGeom prst="line">
                <a:avLst/>
              </a:prstGeom>
              <a:noFill/>
              <a:ln w="12700">
                <a:solidFill>
                  <a:srgbClr val="000000"/>
                </a:solidFill>
                <a:round/>
                <a:headEnd/>
                <a:tailEnd/>
              </a:ln>
            </p:spPr>
            <p:txBody>
              <a:bodyPr/>
              <a:lstStyle/>
              <a:p>
                <a:endParaRPr lang="en-US"/>
              </a:p>
            </p:txBody>
          </p:sp>
          <p:sp>
            <p:nvSpPr>
              <p:cNvPr id="61241" name="Line 825"/>
              <p:cNvSpPr>
                <a:spLocks noChangeShapeType="1"/>
              </p:cNvSpPr>
              <p:nvPr/>
            </p:nvSpPr>
            <p:spPr bwMode="auto">
              <a:xfrm>
                <a:off x="4257" y="2657"/>
                <a:ext cx="2" cy="1"/>
              </a:xfrm>
              <a:prstGeom prst="line">
                <a:avLst/>
              </a:prstGeom>
              <a:noFill/>
              <a:ln w="12700">
                <a:solidFill>
                  <a:srgbClr val="000000"/>
                </a:solidFill>
                <a:round/>
                <a:headEnd/>
                <a:tailEnd/>
              </a:ln>
            </p:spPr>
            <p:txBody>
              <a:bodyPr/>
              <a:lstStyle/>
              <a:p>
                <a:endParaRPr lang="en-US"/>
              </a:p>
            </p:txBody>
          </p:sp>
          <p:sp>
            <p:nvSpPr>
              <p:cNvPr id="61242" name="Line 826"/>
              <p:cNvSpPr>
                <a:spLocks noChangeShapeType="1"/>
              </p:cNvSpPr>
              <p:nvPr/>
            </p:nvSpPr>
            <p:spPr bwMode="auto">
              <a:xfrm>
                <a:off x="4259" y="2657"/>
                <a:ext cx="2" cy="1"/>
              </a:xfrm>
              <a:prstGeom prst="line">
                <a:avLst/>
              </a:prstGeom>
              <a:noFill/>
              <a:ln w="12700">
                <a:solidFill>
                  <a:srgbClr val="000000"/>
                </a:solidFill>
                <a:round/>
                <a:headEnd/>
                <a:tailEnd/>
              </a:ln>
            </p:spPr>
            <p:txBody>
              <a:bodyPr/>
              <a:lstStyle/>
              <a:p>
                <a:endParaRPr lang="en-US"/>
              </a:p>
            </p:txBody>
          </p:sp>
          <p:sp>
            <p:nvSpPr>
              <p:cNvPr id="61243" name="Line 827"/>
              <p:cNvSpPr>
                <a:spLocks noChangeShapeType="1"/>
              </p:cNvSpPr>
              <p:nvPr/>
            </p:nvSpPr>
            <p:spPr bwMode="auto">
              <a:xfrm>
                <a:off x="4261" y="2657"/>
                <a:ext cx="2" cy="1"/>
              </a:xfrm>
              <a:prstGeom prst="line">
                <a:avLst/>
              </a:prstGeom>
              <a:noFill/>
              <a:ln w="12700">
                <a:solidFill>
                  <a:srgbClr val="000000"/>
                </a:solidFill>
                <a:round/>
                <a:headEnd/>
                <a:tailEnd/>
              </a:ln>
            </p:spPr>
            <p:txBody>
              <a:bodyPr/>
              <a:lstStyle/>
              <a:p>
                <a:endParaRPr lang="en-US"/>
              </a:p>
            </p:txBody>
          </p:sp>
          <p:sp>
            <p:nvSpPr>
              <p:cNvPr id="61244" name="Line 828"/>
              <p:cNvSpPr>
                <a:spLocks noChangeShapeType="1"/>
              </p:cNvSpPr>
              <p:nvPr/>
            </p:nvSpPr>
            <p:spPr bwMode="auto">
              <a:xfrm>
                <a:off x="4263" y="2657"/>
                <a:ext cx="2" cy="1"/>
              </a:xfrm>
              <a:prstGeom prst="line">
                <a:avLst/>
              </a:prstGeom>
              <a:noFill/>
              <a:ln w="12700">
                <a:solidFill>
                  <a:srgbClr val="000000"/>
                </a:solidFill>
                <a:round/>
                <a:headEnd/>
                <a:tailEnd/>
              </a:ln>
            </p:spPr>
            <p:txBody>
              <a:bodyPr/>
              <a:lstStyle/>
              <a:p>
                <a:endParaRPr lang="en-US"/>
              </a:p>
            </p:txBody>
          </p:sp>
          <p:sp>
            <p:nvSpPr>
              <p:cNvPr id="61245" name="Line 829"/>
              <p:cNvSpPr>
                <a:spLocks noChangeShapeType="1"/>
              </p:cNvSpPr>
              <p:nvPr/>
            </p:nvSpPr>
            <p:spPr bwMode="auto">
              <a:xfrm>
                <a:off x="4265" y="2657"/>
                <a:ext cx="1" cy="2"/>
              </a:xfrm>
              <a:prstGeom prst="line">
                <a:avLst/>
              </a:prstGeom>
              <a:noFill/>
              <a:ln w="12700">
                <a:solidFill>
                  <a:srgbClr val="000000"/>
                </a:solidFill>
                <a:round/>
                <a:headEnd/>
                <a:tailEnd/>
              </a:ln>
            </p:spPr>
            <p:txBody>
              <a:bodyPr/>
              <a:lstStyle/>
              <a:p>
                <a:endParaRPr lang="en-US"/>
              </a:p>
            </p:txBody>
          </p:sp>
          <p:sp>
            <p:nvSpPr>
              <p:cNvPr id="61246" name="Line 830"/>
              <p:cNvSpPr>
                <a:spLocks noChangeShapeType="1"/>
              </p:cNvSpPr>
              <p:nvPr/>
            </p:nvSpPr>
            <p:spPr bwMode="auto">
              <a:xfrm>
                <a:off x="4265" y="2659"/>
                <a:ext cx="2" cy="1"/>
              </a:xfrm>
              <a:prstGeom prst="line">
                <a:avLst/>
              </a:prstGeom>
              <a:noFill/>
              <a:ln w="12700">
                <a:solidFill>
                  <a:srgbClr val="000000"/>
                </a:solidFill>
                <a:round/>
                <a:headEnd/>
                <a:tailEnd/>
              </a:ln>
            </p:spPr>
            <p:txBody>
              <a:bodyPr/>
              <a:lstStyle/>
              <a:p>
                <a:endParaRPr lang="en-US"/>
              </a:p>
            </p:txBody>
          </p:sp>
          <p:sp>
            <p:nvSpPr>
              <p:cNvPr id="61247" name="Line 831"/>
              <p:cNvSpPr>
                <a:spLocks noChangeShapeType="1"/>
              </p:cNvSpPr>
              <p:nvPr/>
            </p:nvSpPr>
            <p:spPr bwMode="auto">
              <a:xfrm>
                <a:off x="4267" y="2659"/>
                <a:ext cx="2" cy="1"/>
              </a:xfrm>
              <a:prstGeom prst="line">
                <a:avLst/>
              </a:prstGeom>
              <a:noFill/>
              <a:ln w="15875">
                <a:solidFill>
                  <a:srgbClr val="000000"/>
                </a:solidFill>
                <a:round/>
                <a:headEnd/>
                <a:tailEnd/>
              </a:ln>
            </p:spPr>
            <p:txBody>
              <a:bodyPr/>
              <a:lstStyle/>
              <a:p>
                <a:endParaRPr lang="en-US"/>
              </a:p>
            </p:txBody>
          </p:sp>
          <p:sp>
            <p:nvSpPr>
              <p:cNvPr id="61248" name="Line 832"/>
              <p:cNvSpPr>
                <a:spLocks noChangeShapeType="1"/>
              </p:cNvSpPr>
              <p:nvPr/>
            </p:nvSpPr>
            <p:spPr bwMode="auto">
              <a:xfrm>
                <a:off x="4269" y="2660"/>
                <a:ext cx="2" cy="1"/>
              </a:xfrm>
              <a:prstGeom prst="line">
                <a:avLst/>
              </a:prstGeom>
              <a:noFill/>
              <a:ln w="12700">
                <a:solidFill>
                  <a:srgbClr val="000000"/>
                </a:solidFill>
                <a:round/>
                <a:headEnd/>
                <a:tailEnd/>
              </a:ln>
            </p:spPr>
            <p:txBody>
              <a:bodyPr/>
              <a:lstStyle/>
              <a:p>
                <a:endParaRPr lang="en-US"/>
              </a:p>
            </p:txBody>
          </p:sp>
          <p:sp>
            <p:nvSpPr>
              <p:cNvPr id="61249" name="Line 833"/>
              <p:cNvSpPr>
                <a:spLocks noChangeShapeType="1"/>
              </p:cNvSpPr>
              <p:nvPr/>
            </p:nvSpPr>
            <p:spPr bwMode="auto">
              <a:xfrm>
                <a:off x="4271" y="2660"/>
                <a:ext cx="2" cy="1"/>
              </a:xfrm>
              <a:prstGeom prst="line">
                <a:avLst/>
              </a:prstGeom>
              <a:noFill/>
              <a:ln w="12700">
                <a:solidFill>
                  <a:srgbClr val="000000"/>
                </a:solidFill>
                <a:round/>
                <a:headEnd/>
                <a:tailEnd/>
              </a:ln>
            </p:spPr>
            <p:txBody>
              <a:bodyPr/>
              <a:lstStyle/>
              <a:p>
                <a:endParaRPr lang="en-US"/>
              </a:p>
            </p:txBody>
          </p:sp>
          <p:sp>
            <p:nvSpPr>
              <p:cNvPr id="61250" name="Line 834"/>
              <p:cNvSpPr>
                <a:spLocks noChangeShapeType="1"/>
              </p:cNvSpPr>
              <p:nvPr/>
            </p:nvSpPr>
            <p:spPr bwMode="auto">
              <a:xfrm>
                <a:off x="4273" y="2660"/>
                <a:ext cx="1" cy="1"/>
              </a:xfrm>
              <a:prstGeom prst="line">
                <a:avLst/>
              </a:prstGeom>
              <a:noFill/>
              <a:ln w="12700">
                <a:solidFill>
                  <a:srgbClr val="000000"/>
                </a:solidFill>
                <a:round/>
                <a:headEnd/>
                <a:tailEnd/>
              </a:ln>
            </p:spPr>
            <p:txBody>
              <a:bodyPr/>
              <a:lstStyle/>
              <a:p>
                <a:endParaRPr lang="en-US"/>
              </a:p>
            </p:txBody>
          </p:sp>
          <p:sp>
            <p:nvSpPr>
              <p:cNvPr id="61251" name="Line 835"/>
              <p:cNvSpPr>
                <a:spLocks noChangeShapeType="1"/>
              </p:cNvSpPr>
              <p:nvPr/>
            </p:nvSpPr>
            <p:spPr bwMode="auto">
              <a:xfrm>
                <a:off x="4274" y="2660"/>
                <a:ext cx="1" cy="2"/>
              </a:xfrm>
              <a:prstGeom prst="line">
                <a:avLst/>
              </a:prstGeom>
              <a:noFill/>
              <a:ln w="12700">
                <a:solidFill>
                  <a:srgbClr val="000000"/>
                </a:solidFill>
                <a:round/>
                <a:headEnd/>
                <a:tailEnd/>
              </a:ln>
            </p:spPr>
            <p:txBody>
              <a:bodyPr/>
              <a:lstStyle/>
              <a:p>
                <a:endParaRPr lang="en-US"/>
              </a:p>
            </p:txBody>
          </p:sp>
          <p:sp>
            <p:nvSpPr>
              <p:cNvPr id="61252" name="Line 836"/>
              <p:cNvSpPr>
                <a:spLocks noChangeShapeType="1"/>
              </p:cNvSpPr>
              <p:nvPr/>
            </p:nvSpPr>
            <p:spPr bwMode="auto">
              <a:xfrm>
                <a:off x="4274" y="2662"/>
                <a:ext cx="2" cy="1"/>
              </a:xfrm>
              <a:prstGeom prst="line">
                <a:avLst/>
              </a:prstGeom>
              <a:noFill/>
              <a:ln w="12700">
                <a:solidFill>
                  <a:srgbClr val="000000"/>
                </a:solidFill>
                <a:round/>
                <a:headEnd/>
                <a:tailEnd/>
              </a:ln>
            </p:spPr>
            <p:txBody>
              <a:bodyPr/>
              <a:lstStyle/>
              <a:p>
                <a:endParaRPr lang="en-US"/>
              </a:p>
            </p:txBody>
          </p:sp>
          <p:sp>
            <p:nvSpPr>
              <p:cNvPr id="61253" name="Line 837"/>
              <p:cNvSpPr>
                <a:spLocks noChangeShapeType="1"/>
              </p:cNvSpPr>
              <p:nvPr/>
            </p:nvSpPr>
            <p:spPr bwMode="auto">
              <a:xfrm>
                <a:off x="4276" y="2662"/>
                <a:ext cx="2" cy="1"/>
              </a:xfrm>
              <a:prstGeom prst="line">
                <a:avLst/>
              </a:prstGeom>
              <a:noFill/>
              <a:ln w="12700">
                <a:solidFill>
                  <a:srgbClr val="000000"/>
                </a:solidFill>
                <a:round/>
                <a:headEnd/>
                <a:tailEnd/>
              </a:ln>
            </p:spPr>
            <p:txBody>
              <a:bodyPr/>
              <a:lstStyle/>
              <a:p>
                <a:endParaRPr lang="en-US"/>
              </a:p>
            </p:txBody>
          </p:sp>
          <p:sp>
            <p:nvSpPr>
              <p:cNvPr id="61254" name="Line 838"/>
              <p:cNvSpPr>
                <a:spLocks noChangeShapeType="1"/>
              </p:cNvSpPr>
              <p:nvPr/>
            </p:nvSpPr>
            <p:spPr bwMode="auto">
              <a:xfrm>
                <a:off x="4278" y="2662"/>
                <a:ext cx="2" cy="1"/>
              </a:xfrm>
              <a:prstGeom prst="line">
                <a:avLst/>
              </a:prstGeom>
              <a:noFill/>
              <a:ln w="12700">
                <a:solidFill>
                  <a:srgbClr val="000000"/>
                </a:solidFill>
                <a:round/>
                <a:headEnd/>
                <a:tailEnd/>
              </a:ln>
            </p:spPr>
            <p:txBody>
              <a:bodyPr/>
              <a:lstStyle/>
              <a:p>
                <a:endParaRPr lang="en-US"/>
              </a:p>
            </p:txBody>
          </p:sp>
          <p:sp>
            <p:nvSpPr>
              <p:cNvPr id="61255" name="Line 839"/>
              <p:cNvSpPr>
                <a:spLocks noChangeShapeType="1"/>
              </p:cNvSpPr>
              <p:nvPr/>
            </p:nvSpPr>
            <p:spPr bwMode="auto">
              <a:xfrm>
                <a:off x="4305" y="2670"/>
                <a:ext cx="1" cy="1"/>
              </a:xfrm>
              <a:prstGeom prst="line">
                <a:avLst/>
              </a:prstGeom>
              <a:noFill/>
              <a:ln w="12700">
                <a:solidFill>
                  <a:srgbClr val="000000"/>
                </a:solidFill>
                <a:round/>
                <a:headEnd/>
                <a:tailEnd/>
              </a:ln>
            </p:spPr>
            <p:txBody>
              <a:bodyPr/>
              <a:lstStyle/>
              <a:p>
                <a:endParaRPr lang="en-US"/>
              </a:p>
            </p:txBody>
          </p:sp>
          <p:sp>
            <p:nvSpPr>
              <p:cNvPr id="61256" name="Line 840"/>
              <p:cNvSpPr>
                <a:spLocks noChangeShapeType="1"/>
              </p:cNvSpPr>
              <p:nvPr/>
            </p:nvSpPr>
            <p:spPr bwMode="auto">
              <a:xfrm>
                <a:off x="4305" y="2670"/>
                <a:ext cx="1" cy="2"/>
              </a:xfrm>
              <a:prstGeom prst="line">
                <a:avLst/>
              </a:prstGeom>
              <a:noFill/>
              <a:ln w="12700">
                <a:solidFill>
                  <a:srgbClr val="000000"/>
                </a:solidFill>
                <a:round/>
                <a:headEnd/>
                <a:tailEnd/>
              </a:ln>
            </p:spPr>
            <p:txBody>
              <a:bodyPr/>
              <a:lstStyle/>
              <a:p>
                <a:endParaRPr lang="en-US"/>
              </a:p>
            </p:txBody>
          </p:sp>
          <p:sp>
            <p:nvSpPr>
              <p:cNvPr id="61257" name="Line 841"/>
              <p:cNvSpPr>
                <a:spLocks noChangeShapeType="1"/>
              </p:cNvSpPr>
              <p:nvPr/>
            </p:nvSpPr>
            <p:spPr bwMode="auto">
              <a:xfrm>
                <a:off x="4305" y="2672"/>
                <a:ext cx="2" cy="1"/>
              </a:xfrm>
              <a:prstGeom prst="line">
                <a:avLst/>
              </a:prstGeom>
              <a:noFill/>
              <a:ln w="12700">
                <a:solidFill>
                  <a:srgbClr val="000000"/>
                </a:solidFill>
                <a:round/>
                <a:headEnd/>
                <a:tailEnd/>
              </a:ln>
            </p:spPr>
            <p:txBody>
              <a:bodyPr/>
              <a:lstStyle/>
              <a:p>
                <a:endParaRPr lang="en-US"/>
              </a:p>
            </p:txBody>
          </p:sp>
          <p:sp>
            <p:nvSpPr>
              <p:cNvPr id="61258" name="Line 842"/>
              <p:cNvSpPr>
                <a:spLocks noChangeShapeType="1"/>
              </p:cNvSpPr>
              <p:nvPr/>
            </p:nvSpPr>
            <p:spPr bwMode="auto">
              <a:xfrm>
                <a:off x="4307" y="2672"/>
                <a:ext cx="2" cy="1"/>
              </a:xfrm>
              <a:prstGeom prst="line">
                <a:avLst/>
              </a:prstGeom>
              <a:noFill/>
              <a:ln w="12700">
                <a:solidFill>
                  <a:srgbClr val="000000"/>
                </a:solidFill>
                <a:round/>
                <a:headEnd/>
                <a:tailEnd/>
              </a:ln>
            </p:spPr>
            <p:txBody>
              <a:bodyPr/>
              <a:lstStyle/>
              <a:p>
                <a:endParaRPr lang="en-US"/>
              </a:p>
            </p:txBody>
          </p:sp>
          <p:sp>
            <p:nvSpPr>
              <p:cNvPr id="61259" name="Line 843"/>
              <p:cNvSpPr>
                <a:spLocks noChangeShapeType="1"/>
              </p:cNvSpPr>
              <p:nvPr/>
            </p:nvSpPr>
            <p:spPr bwMode="auto">
              <a:xfrm>
                <a:off x="4309" y="2672"/>
                <a:ext cx="2" cy="1"/>
              </a:xfrm>
              <a:prstGeom prst="line">
                <a:avLst/>
              </a:prstGeom>
              <a:noFill/>
              <a:ln w="12700">
                <a:solidFill>
                  <a:srgbClr val="000000"/>
                </a:solidFill>
                <a:round/>
                <a:headEnd/>
                <a:tailEnd/>
              </a:ln>
            </p:spPr>
            <p:txBody>
              <a:bodyPr/>
              <a:lstStyle/>
              <a:p>
                <a:endParaRPr lang="en-US"/>
              </a:p>
            </p:txBody>
          </p:sp>
          <p:sp>
            <p:nvSpPr>
              <p:cNvPr id="61260" name="Line 844"/>
              <p:cNvSpPr>
                <a:spLocks noChangeShapeType="1"/>
              </p:cNvSpPr>
              <p:nvPr/>
            </p:nvSpPr>
            <p:spPr bwMode="auto">
              <a:xfrm>
                <a:off x="4311" y="2672"/>
                <a:ext cx="2" cy="2"/>
              </a:xfrm>
              <a:prstGeom prst="line">
                <a:avLst/>
              </a:prstGeom>
              <a:noFill/>
              <a:ln w="15875">
                <a:solidFill>
                  <a:srgbClr val="000000"/>
                </a:solidFill>
                <a:round/>
                <a:headEnd/>
                <a:tailEnd/>
              </a:ln>
            </p:spPr>
            <p:txBody>
              <a:bodyPr/>
              <a:lstStyle/>
              <a:p>
                <a:endParaRPr lang="en-US"/>
              </a:p>
            </p:txBody>
          </p:sp>
          <p:sp>
            <p:nvSpPr>
              <p:cNvPr id="61261" name="Line 845"/>
              <p:cNvSpPr>
                <a:spLocks noChangeShapeType="1"/>
              </p:cNvSpPr>
              <p:nvPr/>
            </p:nvSpPr>
            <p:spPr bwMode="auto">
              <a:xfrm>
                <a:off x="4313" y="2674"/>
                <a:ext cx="2" cy="1"/>
              </a:xfrm>
              <a:prstGeom prst="line">
                <a:avLst/>
              </a:prstGeom>
              <a:noFill/>
              <a:ln w="12700">
                <a:solidFill>
                  <a:srgbClr val="000000"/>
                </a:solidFill>
                <a:round/>
                <a:headEnd/>
                <a:tailEnd/>
              </a:ln>
            </p:spPr>
            <p:txBody>
              <a:bodyPr/>
              <a:lstStyle/>
              <a:p>
                <a:endParaRPr lang="en-US"/>
              </a:p>
            </p:txBody>
          </p:sp>
          <p:sp>
            <p:nvSpPr>
              <p:cNvPr id="61262" name="Line 846"/>
              <p:cNvSpPr>
                <a:spLocks noChangeShapeType="1"/>
              </p:cNvSpPr>
              <p:nvPr/>
            </p:nvSpPr>
            <p:spPr bwMode="auto">
              <a:xfrm>
                <a:off x="4315" y="2674"/>
                <a:ext cx="2" cy="1"/>
              </a:xfrm>
              <a:prstGeom prst="line">
                <a:avLst/>
              </a:prstGeom>
              <a:noFill/>
              <a:ln w="12700">
                <a:solidFill>
                  <a:srgbClr val="000000"/>
                </a:solidFill>
                <a:round/>
                <a:headEnd/>
                <a:tailEnd/>
              </a:ln>
            </p:spPr>
            <p:txBody>
              <a:bodyPr/>
              <a:lstStyle/>
              <a:p>
                <a:endParaRPr lang="en-US"/>
              </a:p>
            </p:txBody>
          </p:sp>
          <p:sp>
            <p:nvSpPr>
              <p:cNvPr id="61263" name="Line 847"/>
              <p:cNvSpPr>
                <a:spLocks noChangeShapeType="1"/>
              </p:cNvSpPr>
              <p:nvPr/>
            </p:nvSpPr>
            <p:spPr bwMode="auto">
              <a:xfrm>
                <a:off x="4317" y="2674"/>
                <a:ext cx="2" cy="2"/>
              </a:xfrm>
              <a:prstGeom prst="line">
                <a:avLst/>
              </a:prstGeom>
              <a:noFill/>
              <a:ln w="15875">
                <a:solidFill>
                  <a:srgbClr val="000000"/>
                </a:solidFill>
                <a:round/>
                <a:headEnd/>
                <a:tailEnd/>
              </a:ln>
            </p:spPr>
            <p:txBody>
              <a:bodyPr/>
              <a:lstStyle/>
              <a:p>
                <a:endParaRPr lang="en-US"/>
              </a:p>
            </p:txBody>
          </p:sp>
          <p:sp>
            <p:nvSpPr>
              <p:cNvPr id="61264" name="Line 848"/>
              <p:cNvSpPr>
                <a:spLocks noChangeShapeType="1"/>
              </p:cNvSpPr>
              <p:nvPr/>
            </p:nvSpPr>
            <p:spPr bwMode="auto">
              <a:xfrm>
                <a:off x="4319" y="2676"/>
                <a:ext cx="2" cy="1"/>
              </a:xfrm>
              <a:prstGeom prst="line">
                <a:avLst/>
              </a:prstGeom>
              <a:noFill/>
              <a:ln w="12700">
                <a:solidFill>
                  <a:srgbClr val="000000"/>
                </a:solidFill>
                <a:round/>
                <a:headEnd/>
                <a:tailEnd/>
              </a:ln>
            </p:spPr>
            <p:txBody>
              <a:bodyPr/>
              <a:lstStyle/>
              <a:p>
                <a:endParaRPr lang="en-US"/>
              </a:p>
            </p:txBody>
          </p:sp>
          <p:sp>
            <p:nvSpPr>
              <p:cNvPr id="61265" name="Line 849"/>
              <p:cNvSpPr>
                <a:spLocks noChangeShapeType="1"/>
              </p:cNvSpPr>
              <p:nvPr/>
            </p:nvSpPr>
            <p:spPr bwMode="auto">
              <a:xfrm>
                <a:off x="4321" y="2676"/>
                <a:ext cx="1" cy="1"/>
              </a:xfrm>
              <a:prstGeom prst="line">
                <a:avLst/>
              </a:prstGeom>
              <a:noFill/>
              <a:ln w="12700">
                <a:solidFill>
                  <a:srgbClr val="000000"/>
                </a:solidFill>
                <a:round/>
                <a:headEnd/>
                <a:tailEnd/>
              </a:ln>
            </p:spPr>
            <p:txBody>
              <a:bodyPr/>
              <a:lstStyle/>
              <a:p>
                <a:endParaRPr lang="en-US"/>
              </a:p>
            </p:txBody>
          </p:sp>
          <p:sp>
            <p:nvSpPr>
              <p:cNvPr id="61266" name="Line 850"/>
              <p:cNvSpPr>
                <a:spLocks noChangeShapeType="1"/>
              </p:cNvSpPr>
              <p:nvPr/>
            </p:nvSpPr>
            <p:spPr bwMode="auto">
              <a:xfrm>
                <a:off x="4322" y="2676"/>
                <a:ext cx="2" cy="1"/>
              </a:xfrm>
              <a:prstGeom prst="line">
                <a:avLst/>
              </a:prstGeom>
              <a:noFill/>
              <a:ln w="12700">
                <a:solidFill>
                  <a:srgbClr val="000000"/>
                </a:solidFill>
                <a:round/>
                <a:headEnd/>
                <a:tailEnd/>
              </a:ln>
            </p:spPr>
            <p:txBody>
              <a:bodyPr/>
              <a:lstStyle/>
              <a:p>
                <a:endParaRPr lang="en-US"/>
              </a:p>
            </p:txBody>
          </p:sp>
          <p:sp>
            <p:nvSpPr>
              <p:cNvPr id="61267" name="Line 851"/>
              <p:cNvSpPr>
                <a:spLocks noChangeShapeType="1"/>
              </p:cNvSpPr>
              <p:nvPr/>
            </p:nvSpPr>
            <p:spPr bwMode="auto">
              <a:xfrm>
                <a:off x="4324" y="2676"/>
                <a:ext cx="1" cy="2"/>
              </a:xfrm>
              <a:prstGeom prst="line">
                <a:avLst/>
              </a:prstGeom>
              <a:noFill/>
              <a:ln w="12700">
                <a:solidFill>
                  <a:srgbClr val="000000"/>
                </a:solidFill>
                <a:round/>
                <a:headEnd/>
                <a:tailEnd/>
              </a:ln>
            </p:spPr>
            <p:txBody>
              <a:bodyPr/>
              <a:lstStyle/>
              <a:p>
                <a:endParaRPr lang="en-US"/>
              </a:p>
            </p:txBody>
          </p:sp>
          <p:sp>
            <p:nvSpPr>
              <p:cNvPr id="61268" name="Line 852"/>
              <p:cNvSpPr>
                <a:spLocks noChangeShapeType="1"/>
              </p:cNvSpPr>
              <p:nvPr/>
            </p:nvSpPr>
            <p:spPr bwMode="auto">
              <a:xfrm>
                <a:off x="4324" y="2678"/>
                <a:ext cx="2" cy="1"/>
              </a:xfrm>
              <a:prstGeom prst="line">
                <a:avLst/>
              </a:prstGeom>
              <a:noFill/>
              <a:ln w="12700">
                <a:solidFill>
                  <a:srgbClr val="000000"/>
                </a:solidFill>
                <a:round/>
                <a:headEnd/>
                <a:tailEnd/>
              </a:ln>
            </p:spPr>
            <p:txBody>
              <a:bodyPr/>
              <a:lstStyle/>
              <a:p>
                <a:endParaRPr lang="en-US"/>
              </a:p>
            </p:txBody>
          </p:sp>
          <p:sp>
            <p:nvSpPr>
              <p:cNvPr id="61269" name="Line 853"/>
              <p:cNvSpPr>
                <a:spLocks noChangeShapeType="1"/>
              </p:cNvSpPr>
              <p:nvPr/>
            </p:nvSpPr>
            <p:spPr bwMode="auto">
              <a:xfrm>
                <a:off x="4326" y="2678"/>
                <a:ext cx="2" cy="1"/>
              </a:xfrm>
              <a:prstGeom prst="line">
                <a:avLst/>
              </a:prstGeom>
              <a:noFill/>
              <a:ln w="12700">
                <a:solidFill>
                  <a:srgbClr val="000000"/>
                </a:solidFill>
                <a:round/>
                <a:headEnd/>
                <a:tailEnd/>
              </a:ln>
            </p:spPr>
            <p:txBody>
              <a:bodyPr/>
              <a:lstStyle/>
              <a:p>
                <a:endParaRPr lang="en-US"/>
              </a:p>
            </p:txBody>
          </p:sp>
          <p:sp>
            <p:nvSpPr>
              <p:cNvPr id="61270" name="Line 854"/>
              <p:cNvSpPr>
                <a:spLocks noChangeShapeType="1"/>
              </p:cNvSpPr>
              <p:nvPr/>
            </p:nvSpPr>
            <p:spPr bwMode="auto">
              <a:xfrm>
                <a:off x="4328" y="2678"/>
                <a:ext cx="2" cy="1"/>
              </a:xfrm>
              <a:prstGeom prst="line">
                <a:avLst/>
              </a:prstGeom>
              <a:noFill/>
              <a:ln w="12700">
                <a:solidFill>
                  <a:srgbClr val="000000"/>
                </a:solidFill>
                <a:round/>
                <a:headEnd/>
                <a:tailEnd/>
              </a:ln>
            </p:spPr>
            <p:txBody>
              <a:bodyPr/>
              <a:lstStyle/>
              <a:p>
                <a:endParaRPr lang="en-US"/>
              </a:p>
            </p:txBody>
          </p:sp>
          <p:sp>
            <p:nvSpPr>
              <p:cNvPr id="61271" name="Line 855"/>
              <p:cNvSpPr>
                <a:spLocks noChangeShapeType="1"/>
              </p:cNvSpPr>
              <p:nvPr/>
            </p:nvSpPr>
            <p:spPr bwMode="auto">
              <a:xfrm>
                <a:off x="4330" y="2678"/>
                <a:ext cx="1" cy="2"/>
              </a:xfrm>
              <a:prstGeom prst="line">
                <a:avLst/>
              </a:prstGeom>
              <a:noFill/>
              <a:ln w="12700">
                <a:solidFill>
                  <a:srgbClr val="000000"/>
                </a:solidFill>
                <a:round/>
                <a:headEnd/>
                <a:tailEnd/>
              </a:ln>
            </p:spPr>
            <p:txBody>
              <a:bodyPr/>
              <a:lstStyle/>
              <a:p>
                <a:endParaRPr lang="en-US"/>
              </a:p>
            </p:txBody>
          </p:sp>
          <p:sp>
            <p:nvSpPr>
              <p:cNvPr id="61272" name="Line 856"/>
              <p:cNvSpPr>
                <a:spLocks noChangeShapeType="1"/>
              </p:cNvSpPr>
              <p:nvPr/>
            </p:nvSpPr>
            <p:spPr bwMode="auto">
              <a:xfrm>
                <a:off x="4330" y="2680"/>
                <a:ext cx="2" cy="1"/>
              </a:xfrm>
              <a:prstGeom prst="line">
                <a:avLst/>
              </a:prstGeom>
              <a:noFill/>
              <a:ln w="12700">
                <a:solidFill>
                  <a:srgbClr val="000000"/>
                </a:solidFill>
                <a:round/>
                <a:headEnd/>
                <a:tailEnd/>
              </a:ln>
            </p:spPr>
            <p:txBody>
              <a:bodyPr/>
              <a:lstStyle/>
              <a:p>
                <a:endParaRPr lang="en-US"/>
              </a:p>
            </p:txBody>
          </p:sp>
          <p:sp>
            <p:nvSpPr>
              <p:cNvPr id="61273" name="Line 857"/>
              <p:cNvSpPr>
                <a:spLocks noChangeShapeType="1"/>
              </p:cNvSpPr>
              <p:nvPr/>
            </p:nvSpPr>
            <p:spPr bwMode="auto">
              <a:xfrm>
                <a:off x="4332" y="2680"/>
                <a:ext cx="2" cy="1"/>
              </a:xfrm>
              <a:prstGeom prst="line">
                <a:avLst/>
              </a:prstGeom>
              <a:noFill/>
              <a:ln w="12700">
                <a:solidFill>
                  <a:srgbClr val="000000"/>
                </a:solidFill>
                <a:round/>
                <a:headEnd/>
                <a:tailEnd/>
              </a:ln>
            </p:spPr>
            <p:txBody>
              <a:bodyPr/>
              <a:lstStyle/>
              <a:p>
                <a:endParaRPr lang="en-US"/>
              </a:p>
            </p:txBody>
          </p:sp>
          <p:sp>
            <p:nvSpPr>
              <p:cNvPr id="61274" name="Line 858"/>
              <p:cNvSpPr>
                <a:spLocks noChangeShapeType="1"/>
              </p:cNvSpPr>
              <p:nvPr/>
            </p:nvSpPr>
            <p:spPr bwMode="auto">
              <a:xfrm>
                <a:off x="4334" y="2680"/>
                <a:ext cx="2" cy="1"/>
              </a:xfrm>
              <a:prstGeom prst="line">
                <a:avLst/>
              </a:prstGeom>
              <a:noFill/>
              <a:ln w="12700">
                <a:solidFill>
                  <a:srgbClr val="000000"/>
                </a:solidFill>
                <a:round/>
                <a:headEnd/>
                <a:tailEnd/>
              </a:ln>
            </p:spPr>
            <p:txBody>
              <a:bodyPr/>
              <a:lstStyle/>
              <a:p>
                <a:endParaRPr lang="en-US"/>
              </a:p>
            </p:txBody>
          </p:sp>
          <p:sp>
            <p:nvSpPr>
              <p:cNvPr id="61275" name="Line 859"/>
              <p:cNvSpPr>
                <a:spLocks noChangeShapeType="1"/>
              </p:cNvSpPr>
              <p:nvPr/>
            </p:nvSpPr>
            <p:spPr bwMode="auto">
              <a:xfrm>
                <a:off x="4336" y="2680"/>
                <a:ext cx="1" cy="1"/>
              </a:xfrm>
              <a:prstGeom prst="line">
                <a:avLst/>
              </a:prstGeom>
              <a:noFill/>
              <a:ln w="12700">
                <a:solidFill>
                  <a:srgbClr val="000000"/>
                </a:solidFill>
                <a:round/>
                <a:headEnd/>
                <a:tailEnd/>
              </a:ln>
            </p:spPr>
            <p:txBody>
              <a:bodyPr/>
              <a:lstStyle/>
              <a:p>
                <a:endParaRPr lang="en-US"/>
              </a:p>
            </p:txBody>
          </p:sp>
          <p:sp>
            <p:nvSpPr>
              <p:cNvPr id="61276" name="Line 860"/>
              <p:cNvSpPr>
                <a:spLocks noChangeShapeType="1"/>
              </p:cNvSpPr>
              <p:nvPr/>
            </p:nvSpPr>
            <p:spPr bwMode="auto">
              <a:xfrm>
                <a:off x="4361" y="2689"/>
                <a:ext cx="1" cy="1"/>
              </a:xfrm>
              <a:prstGeom prst="line">
                <a:avLst/>
              </a:prstGeom>
              <a:noFill/>
              <a:ln w="12700">
                <a:solidFill>
                  <a:srgbClr val="000000"/>
                </a:solidFill>
                <a:round/>
                <a:headEnd/>
                <a:tailEnd/>
              </a:ln>
            </p:spPr>
            <p:txBody>
              <a:bodyPr/>
              <a:lstStyle/>
              <a:p>
                <a:endParaRPr lang="en-US"/>
              </a:p>
            </p:txBody>
          </p:sp>
          <p:sp>
            <p:nvSpPr>
              <p:cNvPr id="61277" name="Line 861"/>
              <p:cNvSpPr>
                <a:spLocks noChangeShapeType="1"/>
              </p:cNvSpPr>
              <p:nvPr/>
            </p:nvSpPr>
            <p:spPr bwMode="auto">
              <a:xfrm>
                <a:off x="4361" y="2689"/>
                <a:ext cx="2" cy="1"/>
              </a:xfrm>
              <a:prstGeom prst="line">
                <a:avLst/>
              </a:prstGeom>
              <a:noFill/>
              <a:ln w="12700">
                <a:solidFill>
                  <a:srgbClr val="000000"/>
                </a:solidFill>
                <a:round/>
                <a:headEnd/>
                <a:tailEnd/>
              </a:ln>
            </p:spPr>
            <p:txBody>
              <a:bodyPr/>
              <a:lstStyle/>
              <a:p>
                <a:endParaRPr lang="en-US"/>
              </a:p>
            </p:txBody>
          </p:sp>
          <p:sp>
            <p:nvSpPr>
              <p:cNvPr id="61278" name="Line 862"/>
              <p:cNvSpPr>
                <a:spLocks noChangeShapeType="1"/>
              </p:cNvSpPr>
              <p:nvPr/>
            </p:nvSpPr>
            <p:spPr bwMode="auto">
              <a:xfrm>
                <a:off x="4363" y="2689"/>
                <a:ext cx="2" cy="1"/>
              </a:xfrm>
              <a:prstGeom prst="line">
                <a:avLst/>
              </a:prstGeom>
              <a:noFill/>
              <a:ln w="12700">
                <a:solidFill>
                  <a:srgbClr val="000000"/>
                </a:solidFill>
                <a:round/>
                <a:headEnd/>
                <a:tailEnd/>
              </a:ln>
            </p:spPr>
            <p:txBody>
              <a:bodyPr/>
              <a:lstStyle/>
              <a:p>
                <a:endParaRPr lang="en-US"/>
              </a:p>
            </p:txBody>
          </p:sp>
          <p:sp>
            <p:nvSpPr>
              <p:cNvPr id="61279" name="Line 863"/>
              <p:cNvSpPr>
                <a:spLocks noChangeShapeType="1"/>
              </p:cNvSpPr>
              <p:nvPr/>
            </p:nvSpPr>
            <p:spPr bwMode="auto">
              <a:xfrm>
                <a:off x="4365" y="2689"/>
                <a:ext cx="2" cy="2"/>
              </a:xfrm>
              <a:prstGeom prst="line">
                <a:avLst/>
              </a:prstGeom>
              <a:noFill/>
              <a:ln w="15875">
                <a:solidFill>
                  <a:srgbClr val="000000"/>
                </a:solidFill>
                <a:round/>
                <a:headEnd/>
                <a:tailEnd/>
              </a:ln>
            </p:spPr>
            <p:txBody>
              <a:bodyPr/>
              <a:lstStyle/>
              <a:p>
                <a:endParaRPr lang="en-US"/>
              </a:p>
            </p:txBody>
          </p:sp>
          <p:sp>
            <p:nvSpPr>
              <p:cNvPr id="61280" name="Line 864"/>
              <p:cNvSpPr>
                <a:spLocks noChangeShapeType="1"/>
              </p:cNvSpPr>
              <p:nvPr/>
            </p:nvSpPr>
            <p:spPr bwMode="auto">
              <a:xfrm>
                <a:off x="4367" y="2691"/>
                <a:ext cx="1" cy="1"/>
              </a:xfrm>
              <a:prstGeom prst="line">
                <a:avLst/>
              </a:prstGeom>
              <a:noFill/>
              <a:ln w="12700">
                <a:solidFill>
                  <a:srgbClr val="000000"/>
                </a:solidFill>
                <a:round/>
                <a:headEnd/>
                <a:tailEnd/>
              </a:ln>
            </p:spPr>
            <p:txBody>
              <a:bodyPr/>
              <a:lstStyle/>
              <a:p>
                <a:endParaRPr lang="en-US"/>
              </a:p>
            </p:txBody>
          </p:sp>
          <p:sp>
            <p:nvSpPr>
              <p:cNvPr id="61281" name="Line 865"/>
              <p:cNvSpPr>
                <a:spLocks noChangeShapeType="1"/>
              </p:cNvSpPr>
              <p:nvPr/>
            </p:nvSpPr>
            <p:spPr bwMode="auto">
              <a:xfrm>
                <a:off x="4368" y="2691"/>
                <a:ext cx="2" cy="1"/>
              </a:xfrm>
              <a:prstGeom prst="line">
                <a:avLst/>
              </a:prstGeom>
              <a:noFill/>
              <a:ln w="12700">
                <a:solidFill>
                  <a:srgbClr val="000000"/>
                </a:solidFill>
                <a:round/>
                <a:headEnd/>
                <a:tailEnd/>
              </a:ln>
            </p:spPr>
            <p:txBody>
              <a:bodyPr/>
              <a:lstStyle/>
              <a:p>
                <a:endParaRPr lang="en-US"/>
              </a:p>
            </p:txBody>
          </p:sp>
          <p:sp>
            <p:nvSpPr>
              <p:cNvPr id="61282" name="Line 866"/>
              <p:cNvSpPr>
                <a:spLocks noChangeShapeType="1"/>
              </p:cNvSpPr>
              <p:nvPr/>
            </p:nvSpPr>
            <p:spPr bwMode="auto">
              <a:xfrm>
                <a:off x="4370" y="2691"/>
                <a:ext cx="2" cy="2"/>
              </a:xfrm>
              <a:prstGeom prst="line">
                <a:avLst/>
              </a:prstGeom>
              <a:noFill/>
              <a:ln w="15875">
                <a:solidFill>
                  <a:srgbClr val="000000"/>
                </a:solidFill>
                <a:round/>
                <a:headEnd/>
                <a:tailEnd/>
              </a:ln>
            </p:spPr>
            <p:txBody>
              <a:bodyPr/>
              <a:lstStyle/>
              <a:p>
                <a:endParaRPr lang="en-US"/>
              </a:p>
            </p:txBody>
          </p:sp>
          <p:sp>
            <p:nvSpPr>
              <p:cNvPr id="61283" name="Line 867"/>
              <p:cNvSpPr>
                <a:spLocks noChangeShapeType="1"/>
              </p:cNvSpPr>
              <p:nvPr/>
            </p:nvSpPr>
            <p:spPr bwMode="auto">
              <a:xfrm>
                <a:off x="4372" y="2693"/>
                <a:ext cx="2" cy="1"/>
              </a:xfrm>
              <a:prstGeom prst="line">
                <a:avLst/>
              </a:prstGeom>
              <a:noFill/>
              <a:ln w="12700">
                <a:solidFill>
                  <a:srgbClr val="000000"/>
                </a:solidFill>
                <a:round/>
                <a:headEnd/>
                <a:tailEnd/>
              </a:ln>
            </p:spPr>
            <p:txBody>
              <a:bodyPr/>
              <a:lstStyle/>
              <a:p>
                <a:endParaRPr lang="en-US"/>
              </a:p>
            </p:txBody>
          </p:sp>
          <p:sp>
            <p:nvSpPr>
              <p:cNvPr id="61284" name="Line 868"/>
              <p:cNvSpPr>
                <a:spLocks noChangeShapeType="1"/>
              </p:cNvSpPr>
              <p:nvPr/>
            </p:nvSpPr>
            <p:spPr bwMode="auto">
              <a:xfrm>
                <a:off x="4374" y="2693"/>
                <a:ext cx="2" cy="1"/>
              </a:xfrm>
              <a:prstGeom prst="line">
                <a:avLst/>
              </a:prstGeom>
              <a:noFill/>
              <a:ln w="12700">
                <a:solidFill>
                  <a:srgbClr val="000000"/>
                </a:solidFill>
                <a:round/>
                <a:headEnd/>
                <a:tailEnd/>
              </a:ln>
            </p:spPr>
            <p:txBody>
              <a:bodyPr/>
              <a:lstStyle/>
              <a:p>
                <a:endParaRPr lang="en-US"/>
              </a:p>
            </p:txBody>
          </p:sp>
          <p:sp>
            <p:nvSpPr>
              <p:cNvPr id="61285" name="Line 869"/>
              <p:cNvSpPr>
                <a:spLocks noChangeShapeType="1"/>
              </p:cNvSpPr>
              <p:nvPr/>
            </p:nvSpPr>
            <p:spPr bwMode="auto">
              <a:xfrm>
                <a:off x="4376" y="2693"/>
                <a:ext cx="2" cy="2"/>
              </a:xfrm>
              <a:prstGeom prst="line">
                <a:avLst/>
              </a:prstGeom>
              <a:noFill/>
              <a:ln w="15875">
                <a:solidFill>
                  <a:srgbClr val="000000"/>
                </a:solidFill>
                <a:round/>
                <a:headEnd/>
                <a:tailEnd/>
              </a:ln>
            </p:spPr>
            <p:txBody>
              <a:bodyPr/>
              <a:lstStyle/>
              <a:p>
                <a:endParaRPr lang="en-US"/>
              </a:p>
            </p:txBody>
          </p:sp>
          <p:sp>
            <p:nvSpPr>
              <p:cNvPr id="61286" name="Line 870"/>
              <p:cNvSpPr>
                <a:spLocks noChangeShapeType="1"/>
              </p:cNvSpPr>
              <p:nvPr/>
            </p:nvSpPr>
            <p:spPr bwMode="auto">
              <a:xfrm>
                <a:off x="4378" y="2695"/>
                <a:ext cx="2" cy="1"/>
              </a:xfrm>
              <a:prstGeom prst="line">
                <a:avLst/>
              </a:prstGeom>
              <a:noFill/>
              <a:ln w="12700">
                <a:solidFill>
                  <a:srgbClr val="000000"/>
                </a:solidFill>
                <a:round/>
                <a:headEnd/>
                <a:tailEnd/>
              </a:ln>
            </p:spPr>
            <p:txBody>
              <a:bodyPr/>
              <a:lstStyle/>
              <a:p>
                <a:endParaRPr lang="en-US"/>
              </a:p>
            </p:txBody>
          </p:sp>
          <p:sp>
            <p:nvSpPr>
              <p:cNvPr id="61287" name="Line 871"/>
              <p:cNvSpPr>
                <a:spLocks noChangeShapeType="1"/>
              </p:cNvSpPr>
              <p:nvPr/>
            </p:nvSpPr>
            <p:spPr bwMode="auto">
              <a:xfrm>
                <a:off x="4380" y="2695"/>
                <a:ext cx="1" cy="2"/>
              </a:xfrm>
              <a:prstGeom prst="line">
                <a:avLst/>
              </a:prstGeom>
              <a:noFill/>
              <a:ln w="12700">
                <a:solidFill>
                  <a:srgbClr val="000000"/>
                </a:solidFill>
                <a:round/>
                <a:headEnd/>
                <a:tailEnd/>
              </a:ln>
            </p:spPr>
            <p:txBody>
              <a:bodyPr/>
              <a:lstStyle/>
              <a:p>
                <a:endParaRPr lang="en-US"/>
              </a:p>
            </p:txBody>
          </p:sp>
          <p:sp>
            <p:nvSpPr>
              <p:cNvPr id="61288" name="Line 872"/>
              <p:cNvSpPr>
                <a:spLocks noChangeShapeType="1"/>
              </p:cNvSpPr>
              <p:nvPr/>
            </p:nvSpPr>
            <p:spPr bwMode="auto">
              <a:xfrm>
                <a:off x="4380" y="2697"/>
                <a:ext cx="2" cy="1"/>
              </a:xfrm>
              <a:prstGeom prst="line">
                <a:avLst/>
              </a:prstGeom>
              <a:noFill/>
              <a:ln w="12700">
                <a:solidFill>
                  <a:srgbClr val="000000"/>
                </a:solidFill>
                <a:round/>
                <a:headEnd/>
                <a:tailEnd/>
              </a:ln>
            </p:spPr>
            <p:txBody>
              <a:bodyPr/>
              <a:lstStyle/>
              <a:p>
                <a:endParaRPr lang="en-US"/>
              </a:p>
            </p:txBody>
          </p:sp>
          <p:sp>
            <p:nvSpPr>
              <p:cNvPr id="61289" name="Line 873"/>
              <p:cNvSpPr>
                <a:spLocks noChangeShapeType="1"/>
              </p:cNvSpPr>
              <p:nvPr/>
            </p:nvSpPr>
            <p:spPr bwMode="auto">
              <a:xfrm>
                <a:off x="4382" y="2697"/>
                <a:ext cx="2" cy="1"/>
              </a:xfrm>
              <a:prstGeom prst="line">
                <a:avLst/>
              </a:prstGeom>
              <a:noFill/>
              <a:ln w="12700">
                <a:solidFill>
                  <a:srgbClr val="000000"/>
                </a:solidFill>
                <a:round/>
                <a:headEnd/>
                <a:tailEnd/>
              </a:ln>
            </p:spPr>
            <p:txBody>
              <a:bodyPr/>
              <a:lstStyle/>
              <a:p>
                <a:endParaRPr lang="en-US"/>
              </a:p>
            </p:txBody>
          </p:sp>
          <p:sp>
            <p:nvSpPr>
              <p:cNvPr id="61290" name="Line 874"/>
              <p:cNvSpPr>
                <a:spLocks noChangeShapeType="1"/>
              </p:cNvSpPr>
              <p:nvPr/>
            </p:nvSpPr>
            <p:spPr bwMode="auto">
              <a:xfrm>
                <a:off x="4384" y="2697"/>
                <a:ext cx="2" cy="1"/>
              </a:xfrm>
              <a:prstGeom prst="line">
                <a:avLst/>
              </a:prstGeom>
              <a:noFill/>
              <a:ln w="12700">
                <a:solidFill>
                  <a:srgbClr val="000000"/>
                </a:solidFill>
                <a:round/>
                <a:headEnd/>
                <a:tailEnd/>
              </a:ln>
            </p:spPr>
            <p:txBody>
              <a:bodyPr/>
              <a:lstStyle/>
              <a:p>
                <a:endParaRPr lang="en-US"/>
              </a:p>
            </p:txBody>
          </p:sp>
          <p:sp>
            <p:nvSpPr>
              <p:cNvPr id="61291" name="Line 875"/>
              <p:cNvSpPr>
                <a:spLocks noChangeShapeType="1"/>
              </p:cNvSpPr>
              <p:nvPr/>
            </p:nvSpPr>
            <p:spPr bwMode="auto">
              <a:xfrm>
                <a:off x="4386" y="2697"/>
                <a:ext cx="1" cy="2"/>
              </a:xfrm>
              <a:prstGeom prst="line">
                <a:avLst/>
              </a:prstGeom>
              <a:noFill/>
              <a:ln w="12700">
                <a:solidFill>
                  <a:srgbClr val="000000"/>
                </a:solidFill>
                <a:round/>
                <a:headEnd/>
                <a:tailEnd/>
              </a:ln>
            </p:spPr>
            <p:txBody>
              <a:bodyPr/>
              <a:lstStyle/>
              <a:p>
                <a:endParaRPr lang="en-US"/>
              </a:p>
            </p:txBody>
          </p:sp>
          <p:sp>
            <p:nvSpPr>
              <p:cNvPr id="61292" name="Line 876"/>
              <p:cNvSpPr>
                <a:spLocks noChangeShapeType="1"/>
              </p:cNvSpPr>
              <p:nvPr/>
            </p:nvSpPr>
            <p:spPr bwMode="auto">
              <a:xfrm>
                <a:off x="4386" y="2699"/>
                <a:ext cx="2" cy="1"/>
              </a:xfrm>
              <a:prstGeom prst="line">
                <a:avLst/>
              </a:prstGeom>
              <a:noFill/>
              <a:ln w="12700">
                <a:solidFill>
                  <a:srgbClr val="000000"/>
                </a:solidFill>
                <a:round/>
                <a:headEnd/>
                <a:tailEnd/>
              </a:ln>
            </p:spPr>
            <p:txBody>
              <a:bodyPr/>
              <a:lstStyle/>
              <a:p>
                <a:endParaRPr lang="en-US"/>
              </a:p>
            </p:txBody>
          </p:sp>
          <p:sp>
            <p:nvSpPr>
              <p:cNvPr id="61293" name="Line 877"/>
              <p:cNvSpPr>
                <a:spLocks noChangeShapeType="1"/>
              </p:cNvSpPr>
              <p:nvPr/>
            </p:nvSpPr>
            <p:spPr bwMode="auto">
              <a:xfrm>
                <a:off x="4388" y="2699"/>
                <a:ext cx="2" cy="1"/>
              </a:xfrm>
              <a:prstGeom prst="line">
                <a:avLst/>
              </a:prstGeom>
              <a:noFill/>
              <a:ln w="12700">
                <a:solidFill>
                  <a:srgbClr val="000000"/>
                </a:solidFill>
                <a:round/>
                <a:headEnd/>
                <a:tailEnd/>
              </a:ln>
            </p:spPr>
            <p:txBody>
              <a:bodyPr/>
              <a:lstStyle/>
              <a:p>
                <a:endParaRPr lang="en-US"/>
              </a:p>
            </p:txBody>
          </p:sp>
          <p:sp>
            <p:nvSpPr>
              <p:cNvPr id="61294" name="Line 878"/>
              <p:cNvSpPr>
                <a:spLocks noChangeShapeType="1"/>
              </p:cNvSpPr>
              <p:nvPr/>
            </p:nvSpPr>
            <p:spPr bwMode="auto">
              <a:xfrm>
                <a:off x="4390" y="2699"/>
                <a:ext cx="2" cy="1"/>
              </a:xfrm>
              <a:prstGeom prst="line">
                <a:avLst/>
              </a:prstGeom>
              <a:noFill/>
              <a:ln w="12700">
                <a:solidFill>
                  <a:srgbClr val="000000"/>
                </a:solidFill>
                <a:round/>
                <a:headEnd/>
                <a:tailEnd/>
              </a:ln>
            </p:spPr>
            <p:txBody>
              <a:bodyPr/>
              <a:lstStyle/>
              <a:p>
                <a:endParaRPr lang="en-US"/>
              </a:p>
            </p:txBody>
          </p:sp>
          <p:sp>
            <p:nvSpPr>
              <p:cNvPr id="61295" name="Line 879"/>
              <p:cNvSpPr>
                <a:spLocks noChangeShapeType="1"/>
              </p:cNvSpPr>
              <p:nvPr/>
            </p:nvSpPr>
            <p:spPr bwMode="auto">
              <a:xfrm>
                <a:off x="4392" y="2699"/>
                <a:ext cx="1" cy="2"/>
              </a:xfrm>
              <a:prstGeom prst="line">
                <a:avLst/>
              </a:prstGeom>
              <a:noFill/>
              <a:ln w="12700">
                <a:solidFill>
                  <a:srgbClr val="000000"/>
                </a:solidFill>
                <a:round/>
                <a:headEnd/>
                <a:tailEnd/>
              </a:ln>
            </p:spPr>
            <p:txBody>
              <a:bodyPr/>
              <a:lstStyle/>
              <a:p>
                <a:endParaRPr lang="en-US"/>
              </a:p>
            </p:txBody>
          </p:sp>
          <p:sp>
            <p:nvSpPr>
              <p:cNvPr id="61296" name="Line 880"/>
              <p:cNvSpPr>
                <a:spLocks noChangeShapeType="1"/>
              </p:cNvSpPr>
              <p:nvPr/>
            </p:nvSpPr>
            <p:spPr bwMode="auto">
              <a:xfrm>
                <a:off x="4392" y="2701"/>
                <a:ext cx="1" cy="1"/>
              </a:xfrm>
              <a:prstGeom prst="line">
                <a:avLst/>
              </a:prstGeom>
              <a:noFill/>
              <a:ln w="12700">
                <a:solidFill>
                  <a:srgbClr val="000000"/>
                </a:solidFill>
                <a:round/>
                <a:headEnd/>
                <a:tailEnd/>
              </a:ln>
            </p:spPr>
            <p:txBody>
              <a:bodyPr/>
              <a:lstStyle/>
              <a:p>
                <a:endParaRPr lang="en-US"/>
              </a:p>
            </p:txBody>
          </p:sp>
          <p:sp>
            <p:nvSpPr>
              <p:cNvPr id="61297" name="Line 881"/>
              <p:cNvSpPr>
                <a:spLocks noChangeShapeType="1"/>
              </p:cNvSpPr>
              <p:nvPr/>
            </p:nvSpPr>
            <p:spPr bwMode="auto">
              <a:xfrm>
                <a:off x="4415" y="2710"/>
                <a:ext cx="1" cy="1"/>
              </a:xfrm>
              <a:prstGeom prst="line">
                <a:avLst/>
              </a:prstGeom>
              <a:noFill/>
              <a:ln w="12700">
                <a:solidFill>
                  <a:srgbClr val="000000"/>
                </a:solidFill>
                <a:round/>
                <a:headEnd/>
                <a:tailEnd/>
              </a:ln>
            </p:spPr>
            <p:txBody>
              <a:bodyPr/>
              <a:lstStyle/>
              <a:p>
                <a:endParaRPr lang="en-US"/>
              </a:p>
            </p:txBody>
          </p:sp>
          <p:sp>
            <p:nvSpPr>
              <p:cNvPr id="61298" name="Line 882"/>
              <p:cNvSpPr>
                <a:spLocks noChangeShapeType="1"/>
              </p:cNvSpPr>
              <p:nvPr/>
            </p:nvSpPr>
            <p:spPr bwMode="auto">
              <a:xfrm>
                <a:off x="4415" y="2710"/>
                <a:ext cx="1" cy="1"/>
              </a:xfrm>
              <a:prstGeom prst="line">
                <a:avLst/>
              </a:prstGeom>
              <a:noFill/>
              <a:ln w="12700">
                <a:solidFill>
                  <a:srgbClr val="000000"/>
                </a:solidFill>
                <a:round/>
                <a:headEnd/>
                <a:tailEnd/>
              </a:ln>
            </p:spPr>
            <p:txBody>
              <a:bodyPr/>
              <a:lstStyle/>
              <a:p>
                <a:endParaRPr lang="en-US"/>
              </a:p>
            </p:txBody>
          </p:sp>
          <p:sp>
            <p:nvSpPr>
              <p:cNvPr id="61299" name="Line 883"/>
              <p:cNvSpPr>
                <a:spLocks noChangeShapeType="1"/>
              </p:cNvSpPr>
              <p:nvPr/>
            </p:nvSpPr>
            <p:spPr bwMode="auto">
              <a:xfrm>
                <a:off x="4416" y="2710"/>
                <a:ext cx="2" cy="1"/>
              </a:xfrm>
              <a:prstGeom prst="line">
                <a:avLst/>
              </a:prstGeom>
              <a:noFill/>
              <a:ln w="12700">
                <a:solidFill>
                  <a:srgbClr val="000000"/>
                </a:solidFill>
                <a:round/>
                <a:headEnd/>
                <a:tailEnd/>
              </a:ln>
            </p:spPr>
            <p:txBody>
              <a:bodyPr/>
              <a:lstStyle/>
              <a:p>
                <a:endParaRPr lang="en-US"/>
              </a:p>
            </p:txBody>
          </p:sp>
          <p:sp>
            <p:nvSpPr>
              <p:cNvPr id="61300" name="Line 884"/>
              <p:cNvSpPr>
                <a:spLocks noChangeShapeType="1"/>
              </p:cNvSpPr>
              <p:nvPr/>
            </p:nvSpPr>
            <p:spPr bwMode="auto">
              <a:xfrm>
                <a:off x="4418" y="2710"/>
                <a:ext cx="2" cy="2"/>
              </a:xfrm>
              <a:prstGeom prst="line">
                <a:avLst/>
              </a:prstGeom>
              <a:noFill/>
              <a:ln w="15875">
                <a:solidFill>
                  <a:srgbClr val="000000"/>
                </a:solidFill>
                <a:round/>
                <a:headEnd/>
                <a:tailEnd/>
              </a:ln>
            </p:spPr>
            <p:txBody>
              <a:bodyPr/>
              <a:lstStyle/>
              <a:p>
                <a:endParaRPr lang="en-US"/>
              </a:p>
            </p:txBody>
          </p:sp>
          <p:sp>
            <p:nvSpPr>
              <p:cNvPr id="61301" name="Line 885"/>
              <p:cNvSpPr>
                <a:spLocks noChangeShapeType="1"/>
              </p:cNvSpPr>
              <p:nvPr/>
            </p:nvSpPr>
            <p:spPr bwMode="auto">
              <a:xfrm>
                <a:off x="4420" y="2712"/>
                <a:ext cx="2" cy="1"/>
              </a:xfrm>
              <a:prstGeom prst="line">
                <a:avLst/>
              </a:prstGeom>
              <a:noFill/>
              <a:ln w="12700">
                <a:solidFill>
                  <a:srgbClr val="000000"/>
                </a:solidFill>
                <a:round/>
                <a:headEnd/>
                <a:tailEnd/>
              </a:ln>
            </p:spPr>
            <p:txBody>
              <a:bodyPr/>
              <a:lstStyle/>
              <a:p>
                <a:endParaRPr lang="en-US"/>
              </a:p>
            </p:txBody>
          </p:sp>
          <p:sp>
            <p:nvSpPr>
              <p:cNvPr id="61302" name="Line 886"/>
              <p:cNvSpPr>
                <a:spLocks noChangeShapeType="1"/>
              </p:cNvSpPr>
              <p:nvPr/>
            </p:nvSpPr>
            <p:spPr bwMode="auto">
              <a:xfrm>
                <a:off x="4422" y="2712"/>
                <a:ext cx="2" cy="1"/>
              </a:xfrm>
              <a:prstGeom prst="line">
                <a:avLst/>
              </a:prstGeom>
              <a:noFill/>
              <a:ln w="12700">
                <a:solidFill>
                  <a:srgbClr val="000000"/>
                </a:solidFill>
                <a:round/>
                <a:headEnd/>
                <a:tailEnd/>
              </a:ln>
            </p:spPr>
            <p:txBody>
              <a:bodyPr/>
              <a:lstStyle/>
              <a:p>
                <a:endParaRPr lang="en-US"/>
              </a:p>
            </p:txBody>
          </p:sp>
          <p:sp>
            <p:nvSpPr>
              <p:cNvPr id="61303" name="Line 887"/>
              <p:cNvSpPr>
                <a:spLocks noChangeShapeType="1"/>
              </p:cNvSpPr>
              <p:nvPr/>
            </p:nvSpPr>
            <p:spPr bwMode="auto">
              <a:xfrm>
                <a:off x="4424" y="2712"/>
                <a:ext cx="1" cy="2"/>
              </a:xfrm>
              <a:prstGeom prst="line">
                <a:avLst/>
              </a:prstGeom>
              <a:noFill/>
              <a:ln w="12700">
                <a:solidFill>
                  <a:srgbClr val="000000"/>
                </a:solidFill>
                <a:round/>
                <a:headEnd/>
                <a:tailEnd/>
              </a:ln>
            </p:spPr>
            <p:txBody>
              <a:bodyPr/>
              <a:lstStyle/>
              <a:p>
                <a:endParaRPr lang="en-US"/>
              </a:p>
            </p:txBody>
          </p:sp>
          <p:sp>
            <p:nvSpPr>
              <p:cNvPr id="61304" name="Line 888"/>
              <p:cNvSpPr>
                <a:spLocks noChangeShapeType="1"/>
              </p:cNvSpPr>
              <p:nvPr/>
            </p:nvSpPr>
            <p:spPr bwMode="auto">
              <a:xfrm>
                <a:off x="4424" y="2714"/>
                <a:ext cx="2" cy="1"/>
              </a:xfrm>
              <a:prstGeom prst="line">
                <a:avLst/>
              </a:prstGeom>
              <a:noFill/>
              <a:ln w="12700">
                <a:solidFill>
                  <a:srgbClr val="000000"/>
                </a:solidFill>
                <a:round/>
                <a:headEnd/>
                <a:tailEnd/>
              </a:ln>
            </p:spPr>
            <p:txBody>
              <a:bodyPr/>
              <a:lstStyle/>
              <a:p>
                <a:endParaRPr lang="en-US"/>
              </a:p>
            </p:txBody>
          </p:sp>
          <p:sp>
            <p:nvSpPr>
              <p:cNvPr id="61305" name="Line 889"/>
              <p:cNvSpPr>
                <a:spLocks noChangeShapeType="1"/>
              </p:cNvSpPr>
              <p:nvPr/>
            </p:nvSpPr>
            <p:spPr bwMode="auto">
              <a:xfrm>
                <a:off x="4426" y="2714"/>
                <a:ext cx="2" cy="2"/>
              </a:xfrm>
              <a:prstGeom prst="line">
                <a:avLst/>
              </a:prstGeom>
              <a:noFill/>
              <a:ln w="15875">
                <a:solidFill>
                  <a:srgbClr val="000000"/>
                </a:solidFill>
                <a:round/>
                <a:headEnd/>
                <a:tailEnd/>
              </a:ln>
            </p:spPr>
            <p:txBody>
              <a:bodyPr/>
              <a:lstStyle/>
              <a:p>
                <a:endParaRPr lang="en-US"/>
              </a:p>
            </p:txBody>
          </p:sp>
          <p:sp>
            <p:nvSpPr>
              <p:cNvPr id="61306" name="Line 890"/>
              <p:cNvSpPr>
                <a:spLocks noChangeShapeType="1"/>
              </p:cNvSpPr>
              <p:nvPr/>
            </p:nvSpPr>
            <p:spPr bwMode="auto">
              <a:xfrm>
                <a:off x="4428" y="2716"/>
                <a:ext cx="2" cy="1"/>
              </a:xfrm>
              <a:prstGeom prst="line">
                <a:avLst/>
              </a:prstGeom>
              <a:noFill/>
              <a:ln w="12700">
                <a:solidFill>
                  <a:srgbClr val="000000"/>
                </a:solidFill>
                <a:round/>
                <a:headEnd/>
                <a:tailEnd/>
              </a:ln>
            </p:spPr>
            <p:txBody>
              <a:bodyPr/>
              <a:lstStyle/>
              <a:p>
                <a:endParaRPr lang="en-US"/>
              </a:p>
            </p:txBody>
          </p:sp>
          <p:sp>
            <p:nvSpPr>
              <p:cNvPr id="61307" name="Line 891"/>
              <p:cNvSpPr>
                <a:spLocks noChangeShapeType="1"/>
              </p:cNvSpPr>
              <p:nvPr/>
            </p:nvSpPr>
            <p:spPr bwMode="auto">
              <a:xfrm>
                <a:off x="4430" y="2716"/>
                <a:ext cx="2" cy="1"/>
              </a:xfrm>
              <a:prstGeom prst="line">
                <a:avLst/>
              </a:prstGeom>
              <a:noFill/>
              <a:ln w="12700">
                <a:solidFill>
                  <a:srgbClr val="000000"/>
                </a:solidFill>
                <a:round/>
                <a:headEnd/>
                <a:tailEnd/>
              </a:ln>
            </p:spPr>
            <p:txBody>
              <a:bodyPr/>
              <a:lstStyle/>
              <a:p>
                <a:endParaRPr lang="en-US"/>
              </a:p>
            </p:txBody>
          </p:sp>
          <p:sp>
            <p:nvSpPr>
              <p:cNvPr id="61308" name="Line 892"/>
              <p:cNvSpPr>
                <a:spLocks noChangeShapeType="1"/>
              </p:cNvSpPr>
              <p:nvPr/>
            </p:nvSpPr>
            <p:spPr bwMode="auto">
              <a:xfrm>
                <a:off x="4432" y="2716"/>
                <a:ext cx="1" cy="2"/>
              </a:xfrm>
              <a:prstGeom prst="line">
                <a:avLst/>
              </a:prstGeom>
              <a:noFill/>
              <a:ln w="12700">
                <a:solidFill>
                  <a:srgbClr val="000000"/>
                </a:solidFill>
                <a:round/>
                <a:headEnd/>
                <a:tailEnd/>
              </a:ln>
            </p:spPr>
            <p:txBody>
              <a:bodyPr/>
              <a:lstStyle/>
              <a:p>
                <a:endParaRPr lang="en-US"/>
              </a:p>
            </p:txBody>
          </p:sp>
          <p:sp>
            <p:nvSpPr>
              <p:cNvPr id="61309" name="Line 893"/>
              <p:cNvSpPr>
                <a:spLocks noChangeShapeType="1"/>
              </p:cNvSpPr>
              <p:nvPr/>
            </p:nvSpPr>
            <p:spPr bwMode="auto">
              <a:xfrm>
                <a:off x="4432" y="2718"/>
                <a:ext cx="2" cy="1"/>
              </a:xfrm>
              <a:prstGeom prst="line">
                <a:avLst/>
              </a:prstGeom>
              <a:noFill/>
              <a:ln w="12700">
                <a:solidFill>
                  <a:srgbClr val="000000"/>
                </a:solidFill>
                <a:round/>
                <a:headEnd/>
                <a:tailEnd/>
              </a:ln>
            </p:spPr>
            <p:txBody>
              <a:bodyPr/>
              <a:lstStyle/>
              <a:p>
                <a:endParaRPr lang="en-US"/>
              </a:p>
            </p:txBody>
          </p:sp>
          <p:sp>
            <p:nvSpPr>
              <p:cNvPr id="61310" name="Line 894"/>
              <p:cNvSpPr>
                <a:spLocks noChangeShapeType="1"/>
              </p:cNvSpPr>
              <p:nvPr/>
            </p:nvSpPr>
            <p:spPr bwMode="auto">
              <a:xfrm>
                <a:off x="4434" y="2718"/>
                <a:ext cx="2" cy="1"/>
              </a:xfrm>
              <a:prstGeom prst="line">
                <a:avLst/>
              </a:prstGeom>
              <a:noFill/>
              <a:ln w="12700">
                <a:solidFill>
                  <a:srgbClr val="000000"/>
                </a:solidFill>
                <a:round/>
                <a:headEnd/>
                <a:tailEnd/>
              </a:ln>
            </p:spPr>
            <p:txBody>
              <a:bodyPr/>
              <a:lstStyle/>
              <a:p>
                <a:endParaRPr lang="en-US"/>
              </a:p>
            </p:txBody>
          </p:sp>
          <p:sp>
            <p:nvSpPr>
              <p:cNvPr id="61311" name="Line 895"/>
              <p:cNvSpPr>
                <a:spLocks noChangeShapeType="1"/>
              </p:cNvSpPr>
              <p:nvPr/>
            </p:nvSpPr>
            <p:spPr bwMode="auto">
              <a:xfrm>
                <a:off x="4436" y="2718"/>
                <a:ext cx="1" cy="2"/>
              </a:xfrm>
              <a:prstGeom prst="line">
                <a:avLst/>
              </a:prstGeom>
              <a:noFill/>
              <a:ln w="12700">
                <a:solidFill>
                  <a:srgbClr val="000000"/>
                </a:solidFill>
                <a:round/>
                <a:headEnd/>
                <a:tailEnd/>
              </a:ln>
            </p:spPr>
            <p:txBody>
              <a:bodyPr/>
              <a:lstStyle/>
              <a:p>
                <a:endParaRPr lang="en-US"/>
              </a:p>
            </p:txBody>
          </p:sp>
          <p:sp>
            <p:nvSpPr>
              <p:cNvPr id="61312" name="Line 896"/>
              <p:cNvSpPr>
                <a:spLocks noChangeShapeType="1"/>
              </p:cNvSpPr>
              <p:nvPr/>
            </p:nvSpPr>
            <p:spPr bwMode="auto">
              <a:xfrm>
                <a:off x="4436" y="2720"/>
                <a:ext cx="2" cy="1"/>
              </a:xfrm>
              <a:prstGeom prst="line">
                <a:avLst/>
              </a:prstGeom>
              <a:noFill/>
              <a:ln w="12700">
                <a:solidFill>
                  <a:srgbClr val="000000"/>
                </a:solidFill>
                <a:round/>
                <a:headEnd/>
                <a:tailEnd/>
              </a:ln>
            </p:spPr>
            <p:txBody>
              <a:bodyPr/>
              <a:lstStyle/>
              <a:p>
                <a:endParaRPr lang="en-US"/>
              </a:p>
            </p:txBody>
          </p:sp>
          <p:sp>
            <p:nvSpPr>
              <p:cNvPr id="61313" name="Line 897"/>
              <p:cNvSpPr>
                <a:spLocks noChangeShapeType="1"/>
              </p:cNvSpPr>
              <p:nvPr/>
            </p:nvSpPr>
            <p:spPr bwMode="auto">
              <a:xfrm>
                <a:off x="4438" y="2720"/>
                <a:ext cx="1" cy="1"/>
              </a:xfrm>
              <a:prstGeom prst="line">
                <a:avLst/>
              </a:prstGeom>
              <a:noFill/>
              <a:ln w="12700">
                <a:solidFill>
                  <a:srgbClr val="000000"/>
                </a:solidFill>
                <a:round/>
                <a:headEnd/>
                <a:tailEnd/>
              </a:ln>
            </p:spPr>
            <p:txBody>
              <a:bodyPr/>
              <a:lstStyle/>
              <a:p>
                <a:endParaRPr lang="en-US"/>
              </a:p>
            </p:txBody>
          </p:sp>
          <p:sp>
            <p:nvSpPr>
              <p:cNvPr id="61314" name="Line 898"/>
              <p:cNvSpPr>
                <a:spLocks noChangeShapeType="1"/>
              </p:cNvSpPr>
              <p:nvPr/>
            </p:nvSpPr>
            <p:spPr bwMode="auto">
              <a:xfrm>
                <a:off x="4439" y="2720"/>
                <a:ext cx="2" cy="1"/>
              </a:xfrm>
              <a:prstGeom prst="line">
                <a:avLst/>
              </a:prstGeom>
              <a:noFill/>
              <a:ln w="12700">
                <a:solidFill>
                  <a:srgbClr val="000000"/>
                </a:solidFill>
                <a:round/>
                <a:headEnd/>
                <a:tailEnd/>
              </a:ln>
            </p:spPr>
            <p:txBody>
              <a:bodyPr/>
              <a:lstStyle/>
              <a:p>
                <a:endParaRPr lang="en-US"/>
              </a:p>
            </p:txBody>
          </p:sp>
          <p:sp>
            <p:nvSpPr>
              <p:cNvPr id="61315" name="Line 899"/>
              <p:cNvSpPr>
                <a:spLocks noChangeShapeType="1"/>
              </p:cNvSpPr>
              <p:nvPr/>
            </p:nvSpPr>
            <p:spPr bwMode="auto">
              <a:xfrm>
                <a:off x="4441" y="2720"/>
                <a:ext cx="1" cy="2"/>
              </a:xfrm>
              <a:prstGeom prst="line">
                <a:avLst/>
              </a:prstGeom>
              <a:noFill/>
              <a:ln w="12700">
                <a:solidFill>
                  <a:srgbClr val="000000"/>
                </a:solidFill>
                <a:round/>
                <a:headEnd/>
                <a:tailEnd/>
              </a:ln>
            </p:spPr>
            <p:txBody>
              <a:bodyPr/>
              <a:lstStyle/>
              <a:p>
                <a:endParaRPr lang="en-US"/>
              </a:p>
            </p:txBody>
          </p:sp>
          <p:sp>
            <p:nvSpPr>
              <p:cNvPr id="61316" name="Line 900"/>
              <p:cNvSpPr>
                <a:spLocks noChangeShapeType="1"/>
              </p:cNvSpPr>
              <p:nvPr/>
            </p:nvSpPr>
            <p:spPr bwMode="auto">
              <a:xfrm>
                <a:off x="4441" y="2722"/>
                <a:ext cx="2" cy="1"/>
              </a:xfrm>
              <a:prstGeom prst="line">
                <a:avLst/>
              </a:prstGeom>
              <a:noFill/>
              <a:ln w="12700">
                <a:solidFill>
                  <a:srgbClr val="000000"/>
                </a:solidFill>
                <a:round/>
                <a:headEnd/>
                <a:tailEnd/>
              </a:ln>
            </p:spPr>
            <p:txBody>
              <a:bodyPr/>
              <a:lstStyle/>
              <a:p>
                <a:endParaRPr lang="en-US"/>
              </a:p>
            </p:txBody>
          </p:sp>
          <p:sp>
            <p:nvSpPr>
              <p:cNvPr id="61317" name="Line 901"/>
              <p:cNvSpPr>
                <a:spLocks noChangeShapeType="1"/>
              </p:cNvSpPr>
              <p:nvPr/>
            </p:nvSpPr>
            <p:spPr bwMode="auto">
              <a:xfrm>
                <a:off x="4443" y="2722"/>
                <a:ext cx="2" cy="1"/>
              </a:xfrm>
              <a:prstGeom prst="line">
                <a:avLst/>
              </a:prstGeom>
              <a:noFill/>
              <a:ln w="12700">
                <a:solidFill>
                  <a:srgbClr val="000000"/>
                </a:solidFill>
                <a:round/>
                <a:headEnd/>
                <a:tailEnd/>
              </a:ln>
            </p:spPr>
            <p:txBody>
              <a:bodyPr/>
              <a:lstStyle/>
              <a:p>
                <a:endParaRPr lang="en-US"/>
              </a:p>
            </p:txBody>
          </p:sp>
          <p:sp>
            <p:nvSpPr>
              <p:cNvPr id="61318" name="Line 902"/>
              <p:cNvSpPr>
                <a:spLocks noChangeShapeType="1"/>
              </p:cNvSpPr>
              <p:nvPr/>
            </p:nvSpPr>
            <p:spPr bwMode="auto">
              <a:xfrm>
                <a:off x="4445" y="2722"/>
                <a:ext cx="2" cy="2"/>
              </a:xfrm>
              <a:prstGeom prst="line">
                <a:avLst/>
              </a:prstGeom>
              <a:noFill/>
              <a:ln w="15875">
                <a:solidFill>
                  <a:srgbClr val="000000"/>
                </a:solidFill>
                <a:round/>
                <a:headEnd/>
                <a:tailEnd/>
              </a:ln>
            </p:spPr>
            <p:txBody>
              <a:bodyPr/>
              <a:lstStyle/>
              <a:p>
                <a:endParaRPr lang="en-US"/>
              </a:p>
            </p:txBody>
          </p:sp>
          <p:sp>
            <p:nvSpPr>
              <p:cNvPr id="61319" name="Line 903"/>
              <p:cNvSpPr>
                <a:spLocks noChangeShapeType="1"/>
              </p:cNvSpPr>
              <p:nvPr/>
            </p:nvSpPr>
            <p:spPr bwMode="auto">
              <a:xfrm>
                <a:off x="4447" y="2724"/>
                <a:ext cx="1" cy="1"/>
              </a:xfrm>
              <a:prstGeom prst="line">
                <a:avLst/>
              </a:prstGeom>
              <a:noFill/>
              <a:ln w="12700">
                <a:solidFill>
                  <a:srgbClr val="000000"/>
                </a:solidFill>
                <a:round/>
                <a:headEnd/>
                <a:tailEnd/>
              </a:ln>
            </p:spPr>
            <p:txBody>
              <a:bodyPr/>
              <a:lstStyle/>
              <a:p>
                <a:endParaRPr lang="en-US"/>
              </a:p>
            </p:txBody>
          </p:sp>
          <p:sp>
            <p:nvSpPr>
              <p:cNvPr id="61320" name="Line 904"/>
              <p:cNvSpPr>
                <a:spLocks noChangeShapeType="1"/>
              </p:cNvSpPr>
              <p:nvPr/>
            </p:nvSpPr>
            <p:spPr bwMode="auto">
              <a:xfrm>
                <a:off x="4470" y="2731"/>
                <a:ext cx="2" cy="2"/>
              </a:xfrm>
              <a:prstGeom prst="line">
                <a:avLst/>
              </a:prstGeom>
              <a:noFill/>
              <a:ln w="15875">
                <a:solidFill>
                  <a:srgbClr val="000000"/>
                </a:solidFill>
                <a:round/>
                <a:headEnd/>
                <a:tailEnd/>
              </a:ln>
            </p:spPr>
            <p:txBody>
              <a:bodyPr/>
              <a:lstStyle/>
              <a:p>
                <a:endParaRPr lang="en-US"/>
              </a:p>
            </p:txBody>
          </p:sp>
          <p:sp>
            <p:nvSpPr>
              <p:cNvPr id="61321" name="Line 905"/>
              <p:cNvSpPr>
                <a:spLocks noChangeShapeType="1"/>
              </p:cNvSpPr>
              <p:nvPr/>
            </p:nvSpPr>
            <p:spPr bwMode="auto">
              <a:xfrm>
                <a:off x="4472" y="2733"/>
                <a:ext cx="2" cy="2"/>
              </a:xfrm>
              <a:prstGeom prst="line">
                <a:avLst/>
              </a:prstGeom>
              <a:noFill/>
              <a:ln w="15875">
                <a:solidFill>
                  <a:srgbClr val="000000"/>
                </a:solidFill>
                <a:round/>
                <a:headEnd/>
                <a:tailEnd/>
              </a:ln>
            </p:spPr>
            <p:txBody>
              <a:bodyPr/>
              <a:lstStyle/>
              <a:p>
                <a:endParaRPr lang="en-US"/>
              </a:p>
            </p:txBody>
          </p:sp>
          <p:sp>
            <p:nvSpPr>
              <p:cNvPr id="61322" name="Line 906"/>
              <p:cNvSpPr>
                <a:spLocks noChangeShapeType="1"/>
              </p:cNvSpPr>
              <p:nvPr/>
            </p:nvSpPr>
            <p:spPr bwMode="auto">
              <a:xfrm>
                <a:off x="4474" y="2735"/>
                <a:ext cx="2" cy="1"/>
              </a:xfrm>
              <a:prstGeom prst="line">
                <a:avLst/>
              </a:prstGeom>
              <a:noFill/>
              <a:ln w="12700">
                <a:solidFill>
                  <a:srgbClr val="000000"/>
                </a:solidFill>
                <a:round/>
                <a:headEnd/>
                <a:tailEnd/>
              </a:ln>
            </p:spPr>
            <p:txBody>
              <a:bodyPr/>
              <a:lstStyle/>
              <a:p>
                <a:endParaRPr lang="en-US"/>
              </a:p>
            </p:txBody>
          </p:sp>
          <p:sp>
            <p:nvSpPr>
              <p:cNvPr id="61323" name="Line 907"/>
              <p:cNvSpPr>
                <a:spLocks noChangeShapeType="1"/>
              </p:cNvSpPr>
              <p:nvPr/>
            </p:nvSpPr>
            <p:spPr bwMode="auto">
              <a:xfrm>
                <a:off x="4476" y="2735"/>
                <a:ext cx="2" cy="1"/>
              </a:xfrm>
              <a:prstGeom prst="line">
                <a:avLst/>
              </a:prstGeom>
              <a:noFill/>
              <a:ln w="12700">
                <a:solidFill>
                  <a:srgbClr val="000000"/>
                </a:solidFill>
                <a:round/>
                <a:headEnd/>
                <a:tailEnd/>
              </a:ln>
            </p:spPr>
            <p:txBody>
              <a:bodyPr/>
              <a:lstStyle/>
              <a:p>
                <a:endParaRPr lang="en-US"/>
              </a:p>
            </p:txBody>
          </p:sp>
          <p:sp>
            <p:nvSpPr>
              <p:cNvPr id="61324" name="Line 908"/>
              <p:cNvSpPr>
                <a:spLocks noChangeShapeType="1"/>
              </p:cNvSpPr>
              <p:nvPr/>
            </p:nvSpPr>
            <p:spPr bwMode="auto">
              <a:xfrm>
                <a:off x="4478" y="2735"/>
                <a:ext cx="1" cy="2"/>
              </a:xfrm>
              <a:prstGeom prst="line">
                <a:avLst/>
              </a:prstGeom>
              <a:noFill/>
              <a:ln w="12700">
                <a:solidFill>
                  <a:srgbClr val="000000"/>
                </a:solidFill>
                <a:round/>
                <a:headEnd/>
                <a:tailEnd/>
              </a:ln>
            </p:spPr>
            <p:txBody>
              <a:bodyPr/>
              <a:lstStyle/>
              <a:p>
                <a:endParaRPr lang="en-US"/>
              </a:p>
            </p:txBody>
          </p:sp>
          <p:sp>
            <p:nvSpPr>
              <p:cNvPr id="61325" name="Line 909"/>
              <p:cNvSpPr>
                <a:spLocks noChangeShapeType="1"/>
              </p:cNvSpPr>
              <p:nvPr/>
            </p:nvSpPr>
            <p:spPr bwMode="auto">
              <a:xfrm>
                <a:off x="4478" y="2737"/>
                <a:ext cx="2" cy="1"/>
              </a:xfrm>
              <a:prstGeom prst="line">
                <a:avLst/>
              </a:prstGeom>
              <a:noFill/>
              <a:ln w="12700">
                <a:solidFill>
                  <a:srgbClr val="000000"/>
                </a:solidFill>
                <a:round/>
                <a:headEnd/>
                <a:tailEnd/>
              </a:ln>
            </p:spPr>
            <p:txBody>
              <a:bodyPr/>
              <a:lstStyle/>
              <a:p>
                <a:endParaRPr lang="en-US"/>
              </a:p>
            </p:txBody>
          </p:sp>
          <p:sp>
            <p:nvSpPr>
              <p:cNvPr id="61326" name="Line 910"/>
              <p:cNvSpPr>
                <a:spLocks noChangeShapeType="1"/>
              </p:cNvSpPr>
              <p:nvPr/>
            </p:nvSpPr>
            <p:spPr bwMode="auto">
              <a:xfrm>
                <a:off x="4480" y="2737"/>
                <a:ext cx="2" cy="1"/>
              </a:xfrm>
              <a:prstGeom prst="line">
                <a:avLst/>
              </a:prstGeom>
              <a:noFill/>
              <a:ln w="12700">
                <a:solidFill>
                  <a:srgbClr val="000000"/>
                </a:solidFill>
                <a:round/>
                <a:headEnd/>
                <a:tailEnd/>
              </a:ln>
            </p:spPr>
            <p:txBody>
              <a:bodyPr/>
              <a:lstStyle/>
              <a:p>
                <a:endParaRPr lang="en-US"/>
              </a:p>
            </p:txBody>
          </p:sp>
          <p:sp>
            <p:nvSpPr>
              <p:cNvPr id="61327" name="Line 911"/>
              <p:cNvSpPr>
                <a:spLocks noChangeShapeType="1"/>
              </p:cNvSpPr>
              <p:nvPr/>
            </p:nvSpPr>
            <p:spPr bwMode="auto">
              <a:xfrm>
                <a:off x="4482" y="2737"/>
                <a:ext cx="1" cy="2"/>
              </a:xfrm>
              <a:prstGeom prst="line">
                <a:avLst/>
              </a:prstGeom>
              <a:noFill/>
              <a:ln w="12700">
                <a:solidFill>
                  <a:srgbClr val="000000"/>
                </a:solidFill>
                <a:round/>
                <a:headEnd/>
                <a:tailEnd/>
              </a:ln>
            </p:spPr>
            <p:txBody>
              <a:bodyPr/>
              <a:lstStyle/>
              <a:p>
                <a:endParaRPr lang="en-US"/>
              </a:p>
            </p:txBody>
          </p:sp>
          <p:sp>
            <p:nvSpPr>
              <p:cNvPr id="61328" name="Line 912"/>
              <p:cNvSpPr>
                <a:spLocks noChangeShapeType="1"/>
              </p:cNvSpPr>
              <p:nvPr/>
            </p:nvSpPr>
            <p:spPr bwMode="auto">
              <a:xfrm>
                <a:off x="4482" y="2739"/>
                <a:ext cx="2" cy="1"/>
              </a:xfrm>
              <a:prstGeom prst="line">
                <a:avLst/>
              </a:prstGeom>
              <a:noFill/>
              <a:ln w="12700">
                <a:solidFill>
                  <a:srgbClr val="000000"/>
                </a:solidFill>
                <a:round/>
                <a:headEnd/>
                <a:tailEnd/>
              </a:ln>
            </p:spPr>
            <p:txBody>
              <a:bodyPr/>
              <a:lstStyle/>
              <a:p>
                <a:endParaRPr lang="en-US"/>
              </a:p>
            </p:txBody>
          </p:sp>
          <p:sp>
            <p:nvSpPr>
              <p:cNvPr id="61329" name="Line 913"/>
              <p:cNvSpPr>
                <a:spLocks noChangeShapeType="1"/>
              </p:cNvSpPr>
              <p:nvPr/>
            </p:nvSpPr>
            <p:spPr bwMode="auto">
              <a:xfrm>
                <a:off x="4484" y="2739"/>
                <a:ext cx="2" cy="1"/>
              </a:xfrm>
              <a:prstGeom prst="line">
                <a:avLst/>
              </a:prstGeom>
              <a:noFill/>
              <a:ln w="12700">
                <a:solidFill>
                  <a:srgbClr val="000000"/>
                </a:solidFill>
                <a:round/>
                <a:headEnd/>
                <a:tailEnd/>
              </a:ln>
            </p:spPr>
            <p:txBody>
              <a:bodyPr/>
              <a:lstStyle/>
              <a:p>
                <a:endParaRPr lang="en-US"/>
              </a:p>
            </p:txBody>
          </p:sp>
          <p:sp>
            <p:nvSpPr>
              <p:cNvPr id="61330" name="Line 914"/>
              <p:cNvSpPr>
                <a:spLocks noChangeShapeType="1"/>
              </p:cNvSpPr>
              <p:nvPr/>
            </p:nvSpPr>
            <p:spPr bwMode="auto">
              <a:xfrm>
                <a:off x="4486" y="2739"/>
                <a:ext cx="1" cy="2"/>
              </a:xfrm>
              <a:prstGeom prst="line">
                <a:avLst/>
              </a:prstGeom>
              <a:noFill/>
              <a:ln w="15875">
                <a:solidFill>
                  <a:srgbClr val="000000"/>
                </a:solidFill>
                <a:round/>
                <a:headEnd/>
                <a:tailEnd/>
              </a:ln>
            </p:spPr>
            <p:txBody>
              <a:bodyPr/>
              <a:lstStyle/>
              <a:p>
                <a:endParaRPr lang="en-US"/>
              </a:p>
            </p:txBody>
          </p:sp>
          <p:sp>
            <p:nvSpPr>
              <p:cNvPr id="61331" name="Line 915"/>
              <p:cNvSpPr>
                <a:spLocks noChangeShapeType="1"/>
              </p:cNvSpPr>
              <p:nvPr/>
            </p:nvSpPr>
            <p:spPr bwMode="auto">
              <a:xfrm>
                <a:off x="4487" y="2741"/>
                <a:ext cx="2" cy="1"/>
              </a:xfrm>
              <a:prstGeom prst="line">
                <a:avLst/>
              </a:prstGeom>
              <a:noFill/>
              <a:ln w="12700">
                <a:solidFill>
                  <a:srgbClr val="000000"/>
                </a:solidFill>
                <a:round/>
                <a:headEnd/>
                <a:tailEnd/>
              </a:ln>
            </p:spPr>
            <p:txBody>
              <a:bodyPr/>
              <a:lstStyle/>
              <a:p>
                <a:endParaRPr lang="en-US"/>
              </a:p>
            </p:txBody>
          </p:sp>
          <p:sp>
            <p:nvSpPr>
              <p:cNvPr id="61332" name="Line 916"/>
              <p:cNvSpPr>
                <a:spLocks noChangeShapeType="1"/>
              </p:cNvSpPr>
              <p:nvPr/>
            </p:nvSpPr>
            <p:spPr bwMode="auto">
              <a:xfrm>
                <a:off x="4489" y="2741"/>
                <a:ext cx="2" cy="1"/>
              </a:xfrm>
              <a:prstGeom prst="line">
                <a:avLst/>
              </a:prstGeom>
              <a:noFill/>
              <a:ln w="12700">
                <a:solidFill>
                  <a:srgbClr val="000000"/>
                </a:solidFill>
                <a:round/>
                <a:headEnd/>
                <a:tailEnd/>
              </a:ln>
            </p:spPr>
            <p:txBody>
              <a:bodyPr/>
              <a:lstStyle/>
              <a:p>
                <a:endParaRPr lang="en-US"/>
              </a:p>
            </p:txBody>
          </p:sp>
          <p:sp>
            <p:nvSpPr>
              <p:cNvPr id="61333" name="Line 917"/>
              <p:cNvSpPr>
                <a:spLocks noChangeShapeType="1"/>
              </p:cNvSpPr>
              <p:nvPr/>
            </p:nvSpPr>
            <p:spPr bwMode="auto">
              <a:xfrm>
                <a:off x="4491" y="2741"/>
                <a:ext cx="1" cy="2"/>
              </a:xfrm>
              <a:prstGeom prst="line">
                <a:avLst/>
              </a:prstGeom>
              <a:noFill/>
              <a:ln w="12700">
                <a:solidFill>
                  <a:srgbClr val="000000"/>
                </a:solidFill>
                <a:round/>
                <a:headEnd/>
                <a:tailEnd/>
              </a:ln>
            </p:spPr>
            <p:txBody>
              <a:bodyPr/>
              <a:lstStyle/>
              <a:p>
                <a:endParaRPr lang="en-US"/>
              </a:p>
            </p:txBody>
          </p:sp>
          <p:sp>
            <p:nvSpPr>
              <p:cNvPr id="61334" name="Line 918"/>
              <p:cNvSpPr>
                <a:spLocks noChangeShapeType="1"/>
              </p:cNvSpPr>
              <p:nvPr/>
            </p:nvSpPr>
            <p:spPr bwMode="auto">
              <a:xfrm>
                <a:off x="4491" y="2743"/>
                <a:ext cx="2" cy="1"/>
              </a:xfrm>
              <a:prstGeom prst="line">
                <a:avLst/>
              </a:prstGeom>
              <a:noFill/>
              <a:ln w="12700">
                <a:solidFill>
                  <a:srgbClr val="000000"/>
                </a:solidFill>
                <a:round/>
                <a:headEnd/>
                <a:tailEnd/>
              </a:ln>
            </p:spPr>
            <p:txBody>
              <a:bodyPr/>
              <a:lstStyle/>
              <a:p>
                <a:endParaRPr lang="en-US"/>
              </a:p>
            </p:txBody>
          </p:sp>
          <p:sp>
            <p:nvSpPr>
              <p:cNvPr id="61335" name="Line 919"/>
              <p:cNvSpPr>
                <a:spLocks noChangeShapeType="1"/>
              </p:cNvSpPr>
              <p:nvPr/>
            </p:nvSpPr>
            <p:spPr bwMode="auto">
              <a:xfrm>
                <a:off x="4493" y="2743"/>
                <a:ext cx="2" cy="2"/>
              </a:xfrm>
              <a:prstGeom prst="line">
                <a:avLst/>
              </a:prstGeom>
              <a:noFill/>
              <a:ln w="15875">
                <a:solidFill>
                  <a:srgbClr val="000000"/>
                </a:solidFill>
                <a:round/>
                <a:headEnd/>
                <a:tailEnd/>
              </a:ln>
            </p:spPr>
            <p:txBody>
              <a:bodyPr/>
              <a:lstStyle/>
              <a:p>
                <a:endParaRPr lang="en-US"/>
              </a:p>
            </p:txBody>
          </p:sp>
          <p:sp>
            <p:nvSpPr>
              <p:cNvPr id="61336" name="Line 920"/>
              <p:cNvSpPr>
                <a:spLocks noChangeShapeType="1"/>
              </p:cNvSpPr>
              <p:nvPr/>
            </p:nvSpPr>
            <p:spPr bwMode="auto">
              <a:xfrm>
                <a:off x="4495" y="2745"/>
                <a:ext cx="2" cy="1"/>
              </a:xfrm>
              <a:prstGeom prst="line">
                <a:avLst/>
              </a:prstGeom>
              <a:noFill/>
              <a:ln w="12700">
                <a:solidFill>
                  <a:srgbClr val="000000"/>
                </a:solidFill>
                <a:round/>
                <a:headEnd/>
                <a:tailEnd/>
              </a:ln>
            </p:spPr>
            <p:txBody>
              <a:bodyPr/>
              <a:lstStyle/>
              <a:p>
                <a:endParaRPr lang="en-US"/>
              </a:p>
            </p:txBody>
          </p:sp>
          <p:sp>
            <p:nvSpPr>
              <p:cNvPr id="61337" name="Line 921"/>
              <p:cNvSpPr>
                <a:spLocks noChangeShapeType="1"/>
              </p:cNvSpPr>
              <p:nvPr/>
            </p:nvSpPr>
            <p:spPr bwMode="auto">
              <a:xfrm>
                <a:off x="4497" y="2745"/>
                <a:ext cx="2" cy="1"/>
              </a:xfrm>
              <a:prstGeom prst="line">
                <a:avLst/>
              </a:prstGeom>
              <a:noFill/>
              <a:ln w="12700">
                <a:solidFill>
                  <a:srgbClr val="000000"/>
                </a:solidFill>
                <a:round/>
                <a:headEnd/>
                <a:tailEnd/>
              </a:ln>
            </p:spPr>
            <p:txBody>
              <a:bodyPr/>
              <a:lstStyle/>
              <a:p>
                <a:endParaRPr lang="en-US"/>
              </a:p>
            </p:txBody>
          </p:sp>
          <p:sp>
            <p:nvSpPr>
              <p:cNvPr id="61338" name="Line 922"/>
              <p:cNvSpPr>
                <a:spLocks noChangeShapeType="1"/>
              </p:cNvSpPr>
              <p:nvPr/>
            </p:nvSpPr>
            <p:spPr bwMode="auto">
              <a:xfrm>
                <a:off x="4499" y="2745"/>
                <a:ext cx="1" cy="2"/>
              </a:xfrm>
              <a:prstGeom prst="line">
                <a:avLst/>
              </a:prstGeom>
              <a:noFill/>
              <a:ln w="12700">
                <a:solidFill>
                  <a:srgbClr val="000000"/>
                </a:solidFill>
                <a:round/>
                <a:headEnd/>
                <a:tailEnd/>
              </a:ln>
            </p:spPr>
            <p:txBody>
              <a:bodyPr/>
              <a:lstStyle/>
              <a:p>
                <a:endParaRPr lang="en-US"/>
              </a:p>
            </p:txBody>
          </p:sp>
          <p:sp>
            <p:nvSpPr>
              <p:cNvPr id="61339" name="Line 923"/>
              <p:cNvSpPr>
                <a:spLocks noChangeShapeType="1"/>
              </p:cNvSpPr>
              <p:nvPr/>
            </p:nvSpPr>
            <p:spPr bwMode="auto">
              <a:xfrm>
                <a:off x="4499" y="2747"/>
                <a:ext cx="2" cy="1"/>
              </a:xfrm>
              <a:prstGeom prst="line">
                <a:avLst/>
              </a:prstGeom>
              <a:noFill/>
              <a:ln w="12700">
                <a:solidFill>
                  <a:srgbClr val="000000"/>
                </a:solidFill>
                <a:round/>
                <a:headEnd/>
                <a:tailEnd/>
              </a:ln>
            </p:spPr>
            <p:txBody>
              <a:bodyPr/>
              <a:lstStyle/>
              <a:p>
                <a:endParaRPr lang="en-US"/>
              </a:p>
            </p:txBody>
          </p:sp>
          <p:sp>
            <p:nvSpPr>
              <p:cNvPr id="61340" name="Line 924"/>
              <p:cNvSpPr>
                <a:spLocks noChangeShapeType="1"/>
              </p:cNvSpPr>
              <p:nvPr/>
            </p:nvSpPr>
            <p:spPr bwMode="auto">
              <a:xfrm>
                <a:off x="4501" y="2747"/>
                <a:ext cx="2" cy="1"/>
              </a:xfrm>
              <a:prstGeom prst="line">
                <a:avLst/>
              </a:prstGeom>
              <a:noFill/>
              <a:ln w="12700">
                <a:solidFill>
                  <a:srgbClr val="000000"/>
                </a:solidFill>
                <a:round/>
                <a:headEnd/>
                <a:tailEnd/>
              </a:ln>
            </p:spPr>
            <p:txBody>
              <a:bodyPr/>
              <a:lstStyle/>
              <a:p>
                <a:endParaRPr lang="en-US"/>
              </a:p>
            </p:txBody>
          </p:sp>
          <p:sp>
            <p:nvSpPr>
              <p:cNvPr id="61341" name="Line 925"/>
              <p:cNvSpPr>
                <a:spLocks noChangeShapeType="1"/>
              </p:cNvSpPr>
              <p:nvPr/>
            </p:nvSpPr>
            <p:spPr bwMode="auto">
              <a:xfrm>
                <a:off x="4503" y="2747"/>
                <a:ext cx="1" cy="1"/>
              </a:xfrm>
              <a:prstGeom prst="line">
                <a:avLst/>
              </a:prstGeom>
              <a:noFill/>
              <a:ln w="12700">
                <a:solidFill>
                  <a:srgbClr val="000000"/>
                </a:solidFill>
                <a:round/>
                <a:headEnd/>
                <a:tailEnd/>
              </a:ln>
            </p:spPr>
            <p:txBody>
              <a:bodyPr/>
              <a:lstStyle/>
              <a:p>
                <a:endParaRPr lang="en-US"/>
              </a:p>
            </p:txBody>
          </p:sp>
          <p:sp>
            <p:nvSpPr>
              <p:cNvPr id="61342" name="Line 926"/>
              <p:cNvSpPr>
                <a:spLocks noChangeShapeType="1"/>
              </p:cNvSpPr>
              <p:nvPr/>
            </p:nvSpPr>
            <p:spPr bwMode="auto">
              <a:xfrm>
                <a:off x="4522" y="2760"/>
                <a:ext cx="2" cy="1"/>
              </a:xfrm>
              <a:prstGeom prst="line">
                <a:avLst/>
              </a:prstGeom>
              <a:noFill/>
              <a:ln w="12700">
                <a:solidFill>
                  <a:srgbClr val="000000"/>
                </a:solidFill>
                <a:round/>
                <a:headEnd/>
                <a:tailEnd/>
              </a:ln>
            </p:spPr>
            <p:txBody>
              <a:bodyPr/>
              <a:lstStyle/>
              <a:p>
                <a:endParaRPr lang="en-US"/>
              </a:p>
            </p:txBody>
          </p:sp>
          <p:sp>
            <p:nvSpPr>
              <p:cNvPr id="61343" name="Line 927"/>
              <p:cNvSpPr>
                <a:spLocks noChangeShapeType="1"/>
              </p:cNvSpPr>
              <p:nvPr/>
            </p:nvSpPr>
            <p:spPr bwMode="auto">
              <a:xfrm>
                <a:off x="4524" y="2760"/>
                <a:ext cx="2" cy="1"/>
              </a:xfrm>
              <a:prstGeom prst="line">
                <a:avLst/>
              </a:prstGeom>
              <a:noFill/>
              <a:ln w="12700">
                <a:solidFill>
                  <a:srgbClr val="000000"/>
                </a:solidFill>
                <a:round/>
                <a:headEnd/>
                <a:tailEnd/>
              </a:ln>
            </p:spPr>
            <p:txBody>
              <a:bodyPr/>
              <a:lstStyle/>
              <a:p>
                <a:endParaRPr lang="en-US"/>
              </a:p>
            </p:txBody>
          </p:sp>
          <p:sp>
            <p:nvSpPr>
              <p:cNvPr id="61344" name="Line 928"/>
              <p:cNvSpPr>
                <a:spLocks noChangeShapeType="1"/>
              </p:cNvSpPr>
              <p:nvPr/>
            </p:nvSpPr>
            <p:spPr bwMode="auto">
              <a:xfrm>
                <a:off x="4526" y="2760"/>
                <a:ext cx="2" cy="2"/>
              </a:xfrm>
              <a:prstGeom prst="line">
                <a:avLst/>
              </a:prstGeom>
              <a:noFill/>
              <a:ln w="15875">
                <a:solidFill>
                  <a:srgbClr val="000000"/>
                </a:solidFill>
                <a:round/>
                <a:headEnd/>
                <a:tailEnd/>
              </a:ln>
            </p:spPr>
            <p:txBody>
              <a:bodyPr/>
              <a:lstStyle/>
              <a:p>
                <a:endParaRPr lang="en-US"/>
              </a:p>
            </p:txBody>
          </p:sp>
          <p:sp>
            <p:nvSpPr>
              <p:cNvPr id="61345" name="Line 929"/>
              <p:cNvSpPr>
                <a:spLocks noChangeShapeType="1"/>
              </p:cNvSpPr>
              <p:nvPr/>
            </p:nvSpPr>
            <p:spPr bwMode="auto">
              <a:xfrm>
                <a:off x="4528" y="2762"/>
                <a:ext cx="2" cy="1"/>
              </a:xfrm>
              <a:prstGeom prst="line">
                <a:avLst/>
              </a:prstGeom>
              <a:noFill/>
              <a:ln w="12700">
                <a:solidFill>
                  <a:srgbClr val="000000"/>
                </a:solidFill>
                <a:round/>
                <a:headEnd/>
                <a:tailEnd/>
              </a:ln>
            </p:spPr>
            <p:txBody>
              <a:bodyPr/>
              <a:lstStyle/>
              <a:p>
                <a:endParaRPr lang="en-US"/>
              </a:p>
            </p:txBody>
          </p:sp>
          <p:sp>
            <p:nvSpPr>
              <p:cNvPr id="61346" name="Line 930"/>
              <p:cNvSpPr>
                <a:spLocks noChangeShapeType="1"/>
              </p:cNvSpPr>
              <p:nvPr/>
            </p:nvSpPr>
            <p:spPr bwMode="auto">
              <a:xfrm>
                <a:off x="4530" y="2762"/>
                <a:ext cx="1" cy="2"/>
              </a:xfrm>
              <a:prstGeom prst="line">
                <a:avLst/>
              </a:prstGeom>
              <a:noFill/>
              <a:ln w="12700">
                <a:solidFill>
                  <a:srgbClr val="000000"/>
                </a:solidFill>
                <a:round/>
                <a:headEnd/>
                <a:tailEnd/>
              </a:ln>
            </p:spPr>
            <p:txBody>
              <a:bodyPr/>
              <a:lstStyle/>
              <a:p>
                <a:endParaRPr lang="en-US"/>
              </a:p>
            </p:txBody>
          </p:sp>
          <p:sp>
            <p:nvSpPr>
              <p:cNvPr id="61347" name="Line 931"/>
              <p:cNvSpPr>
                <a:spLocks noChangeShapeType="1"/>
              </p:cNvSpPr>
              <p:nvPr/>
            </p:nvSpPr>
            <p:spPr bwMode="auto">
              <a:xfrm>
                <a:off x="4530" y="2764"/>
                <a:ext cx="2" cy="1"/>
              </a:xfrm>
              <a:prstGeom prst="line">
                <a:avLst/>
              </a:prstGeom>
              <a:noFill/>
              <a:ln w="12700">
                <a:solidFill>
                  <a:srgbClr val="000000"/>
                </a:solidFill>
                <a:round/>
                <a:headEnd/>
                <a:tailEnd/>
              </a:ln>
            </p:spPr>
            <p:txBody>
              <a:bodyPr/>
              <a:lstStyle/>
              <a:p>
                <a:endParaRPr lang="en-US"/>
              </a:p>
            </p:txBody>
          </p:sp>
          <p:sp>
            <p:nvSpPr>
              <p:cNvPr id="61348" name="Line 932"/>
              <p:cNvSpPr>
                <a:spLocks noChangeShapeType="1"/>
              </p:cNvSpPr>
              <p:nvPr/>
            </p:nvSpPr>
            <p:spPr bwMode="auto">
              <a:xfrm>
                <a:off x="4532" y="2764"/>
                <a:ext cx="1" cy="1"/>
              </a:xfrm>
              <a:prstGeom prst="line">
                <a:avLst/>
              </a:prstGeom>
              <a:noFill/>
              <a:ln w="12700">
                <a:solidFill>
                  <a:srgbClr val="000000"/>
                </a:solidFill>
                <a:round/>
                <a:headEnd/>
                <a:tailEnd/>
              </a:ln>
            </p:spPr>
            <p:txBody>
              <a:bodyPr/>
              <a:lstStyle/>
              <a:p>
                <a:endParaRPr lang="en-US"/>
              </a:p>
            </p:txBody>
          </p:sp>
          <p:sp>
            <p:nvSpPr>
              <p:cNvPr id="61349" name="Line 933"/>
              <p:cNvSpPr>
                <a:spLocks noChangeShapeType="1"/>
              </p:cNvSpPr>
              <p:nvPr/>
            </p:nvSpPr>
            <p:spPr bwMode="auto">
              <a:xfrm>
                <a:off x="4533" y="2764"/>
                <a:ext cx="2" cy="2"/>
              </a:xfrm>
              <a:prstGeom prst="line">
                <a:avLst/>
              </a:prstGeom>
              <a:noFill/>
              <a:ln w="15875">
                <a:solidFill>
                  <a:srgbClr val="000000"/>
                </a:solidFill>
                <a:round/>
                <a:headEnd/>
                <a:tailEnd/>
              </a:ln>
            </p:spPr>
            <p:txBody>
              <a:bodyPr/>
              <a:lstStyle/>
              <a:p>
                <a:endParaRPr lang="en-US"/>
              </a:p>
            </p:txBody>
          </p:sp>
          <p:sp>
            <p:nvSpPr>
              <p:cNvPr id="61350" name="Line 934"/>
              <p:cNvSpPr>
                <a:spLocks noChangeShapeType="1"/>
              </p:cNvSpPr>
              <p:nvPr/>
            </p:nvSpPr>
            <p:spPr bwMode="auto">
              <a:xfrm>
                <a:off x="4535" y="2766"/>
                <a:ext cx="2" cy="1"/>
              </a:xfrm>
              <a:prstGeom prst="line">
                <a:avLst/>
              </a:prstGeom>
              <a:noFill/>
              <a:ln w="12700">
                <a:solidFill>
                  <a:srgbClr val="000000"/>
                </a:solidFill>
                <a:round/>
                <a:headEnd/>
                <a:tailEnd/>
              </a:ln>
            </p:spPr>
            <p:txBody>
              <a:bodyPr/>
              <a:lstStyle/>
              <a:p>
                <a:endParaRPr lang="en-US"/>
              </a:p>
            </p:txBody>
          </p:sp>
          <p:sp>
            <p:nvSpPr>
              <p:cNvPr id="61351" name="Line 935"/>
              <p:cNvSpPr>
                <a:spLocks noChangeShapeType="1"/>
              </p:cNvSpPr>
              <p:nvPr/>
            </p:nvSpPr>
            <p:spPr bwMode="auto">
              <a:xfrm>
                <a:off x="4537" y="2766"/>
                <a:ext cx="1" cy="2"/>
              </a:xfrm>
              <a:prstGeom prst="line">
                <a:avLst/>
              </a:prstGeom>
              <a:noFill/>
              <a:ln w="12700">
                <a:solidFill>
                  <a:srgbClr val="000000"/>
                </a:solidFill>
                <a:round/>
                <a:headEnd/>
                <a:tailEnd/>
              </a:ln>
            </p:spPr>
            <p:txBody>
              <a:bodyPr/>
              <a:lstStyle/>
              <a:p>
                <a:endParaRPr lang="en-US"/>
              </a:p>
            </p:txBody>
          </p:sp>
          <p:sp>
            <p:nvSpPr>
              <p:cNvPr id="61352" name="Line 936"/>
              <p:cNvSpPr>
                <a:spLocks noChangeShapeType="1"/>
              </p:cNvSpPr>
              <p:nvPr/>
            </p:nvSpPr>
            <p:spPr bwMode="auto">
              <a:xfrm>
                <a:off x="4537" y="2768"/>
                <a:ext cx="2" cy="1"/>
              </a:xfrm>
              <a:prstGeom prst="line">
                <a:avLst/>
              </a:prstGeom>
              <a:noFill/>
              <a:ln w="12700">
                <a:solidFill>
                  <a:srgbClr val="000000"/>
                </a:solidFill>
                <a:round/>
                <a:headEnd/>
                <a:tailEnd/>
              </a:ln>
            </p:spPr>
            <p:txBody>
              <a:bodyPr/>
              <a:lstStyle/>
              <a:p>
                <a:endParaRPr lang="en-US"/>
              </a:p>
            </p:txBody>
          </p:sp>
          <p:sp>
            <p:nvSpPr>
              <p:cNvPr id="61353" name="Line 937"/>
              <p:cNvSpPr>
                <a:spLocks noChangeShapeType="1"/>
              </p:cNvSpPr>
              <p:nvPr/>
            </p:nvSpPr>
            <p:spPr bwMode="auto">
              <a:xfrm>
                <a:off x="4539" y="2768"/>
                <a:ext cx="2" cy="1"/>
              </a:xfrm>
              <a:prstGeom prst="line">
                <a:avLst/>
              </a:prstGeom>
              <a:noFill/>
              <a:ln w="12700">
                <a:solidFill>
                  <a:srgbClr val="000000"/>
                </a:solidFill>
                <a:round/>
                <a:headEnd/>
                <a:tailEnd/>
              </a:ln>
            </p:spPr>
            <p:txBody>
              <a:bodyPr/>
              <a:lstStyle/>
              <a:p>
                <a:endParaRPr lang="en-US"/>
              </a:p>
            </p:txBody>
          </p:sp>
          <p:sp>
            <p:nvSpPr>
              <p:cNvPr id="61354" name="Line 938"/>
              <p:cNvSpPr>
                <a:spLocks noChangeShapeType="1"/>
              </p:cNvSpPr>
              <p:nvPr/>
            </p:nvSpPr>
            <p:spPr bwMode="auto">
              <a:xfrm>
                <a:off x="4541" y="2768"/>
                <a:ext cx="1" cy="2"/>
              </a:xfrm>
              <a:prstGeom prst="line">
                <a:avLst/>
              </a:prstGeom>
              <a:noFill/>
              <a:ln w="12700">
                <a:solidFill>
                  <a:srgbClr val="000000"/>
                </a:solidFill>
                <a:round/>
                <a:headEnd/>
                <a:tailEnd/>
              </a:ln>
            </p:spPr>
            <p:txBody>
              <a:bodyPr/>
              <a:lstStyle/>
              <a:p>
                <a:endParaRPr lang="en-US"/>
              </a:p>
            </p:txBody>
          </p:sp>
          <p:sp>
            <p:nvSpPr>
              <p:cNvPr id="61355" name="Line 939"/>
              <p:cNvSpPr>
                <a:spLocks noChangeShapeType="1"/>
              </p:cNvSpPr>
              <p:nvPr/>
            </p:nvSpPr>
            <p:spPr bwMode="auto">
              <a:xfrm>
                <a:off x="4541" y="2770"/>
                <a:ext cx="2" cy="1"/>
              </a:xfrm>
              <a:prstGeom prst="line">
                <a:avLst/>
              </a:prstGeom>
              <a:noFill/>
              <a:ln w="12700">
                <a:solidFill>
                  <a:srgbClr val="000000"/>
                </a:solidFill>
                <a:round/>
                <a:headEnd/>
                <a:tailEnd/>
              </a:ln>
            </p:spPr>
            <p:txBody>
              <a:bodyPr/>
              <a:lstStyle/>
              <a:p>
                <a:endParaRPr lang="en-US"/>
              </a:p>
            </p:txBody>
          </p:sp>
          <p:sp>
            <p:nvSpPr>
              <p:cNvPr id="61356" name="Line 940"/>
              <p:cNvSpPr>
                <a:spLocks noChangeShapeType="1"/>
              </p:cNvSpPr>
              <p:nvPr/>
            </p:nvSpPr>
            <p:spPr bwMode="auto">
              <a:xfrm>
                <a:off x="4543" y="2770"/>
                <a:ext cx="2" cy="2"/>
              </a:xfrm>
              <a:prstGeom prst="line">
                <a:avLst/>
              </a:prstGeom>
              <a:noFill/>
              <a:ln w="15875">
                <a:solidFill>
                  <a:srgbClr val="000000"/>
                </a:solidFill>
                <a:round/>
                <a:headEnd/>
                <a:tailEnd/>
              </a:ln>
            </p:spPr>
            <p:txBody>
              <a:bodyPr/>
              <a:lstStyle/>
              <a:p>
                <a:endParaRPr lang="en-US"/>
              </a:p>
            </p:txBody>
          </p:sp>
          <p:sp>
            <p:nvSpPr>
              <p:cNvPr id="61357" name="Line 941"/>
              <p:cNvSpPr>
                <a:spLocks noChangeShapeType="1"/>
              </p:cNvSpPr>
              <p:nvPr/>
            </p:nvSpPr>
            <p:spPr bwMode="auto">
              <a:xfrm>
                <a:off x="4545" y="2772"/>
                <a:ext cx="2" cy="1"/>
              </a:xfrm>
              <a:prstGeom prst="line">
                <a:avLst/>
              </a:prstGeom>
              <a:noFill/>
              <a:ln w="12700">
                <a:solidFill>
                  <a:srgbClr val="000000"/>
                </a:solidFill>
                <a:round/>
                <a:headEnd/>
                <a:tailEnd/>
              </a:ln>
            </p:spPr>
            <p:txBody>
              <a:bodyPr/>
              <a:lstStyle/>
              <a:p>
                <a:endParaRPr lang="en-US"/>
              </a:p>
            </p:txBody>
          </p:sp>
          <p:sp>
            <p:nvSpPr>
              <p:cNvPr id="61358" name="Line 942"/>
              <p:cNvSpPr>
                <a:spLocks noChangeShapeType="1"/>
              </p:cNvSpPr>
              <p:nvPr/>
            </p:nvSpPr>
            <p:spPr bwMode="auto">
              <a:xfrm>
                <a:off x="4547" y="2772"/>
                <a:ext cx="2" cy="1"/>
              </a:xfrm>
              <a:prstGeom prst="line">
                <a:avLst/>
              </a:prstGeom>
              <a:noFill/>
              <a:ln w="12700">
                <a:solidFill>
                  <a:srgbClr val="000000"/>
                </a:solidFill>
                <a:round/>
                <a:headEnd/>
                <a:tailEnd/>
              </a:ln>
            </p:spPr>
            <p:txBody>
              <a:bodyPr/>
              <a:lstStyle/>
              <a:p>
                <a:endParaRPr lang="en-US"/>
              </a:p>
            </p:txBody>
          </p:sp>
          <p:sp>
            <p:nvSpPr>
              <p:cNvPr id="61359" name="Line 943"/>
              <p:cNvSpPr>
                <a:spLocks noChangeShapeType="1"/>
              </p:cNvSpPr>
              <p:nvPr/>
            </p:nvSpPr>
            <p:spPr bwMode="auto">
              <a:xfrm>
                <a:off x="4549" y="2772"/>
                <a:ext cx="1" cy="2"/>
              </a:xfrm>
              <a:prstGeom prst="line">
                <a:avLst/>
              </a:prstGeom>
              <a:noFill/>
              <a:ln w="12700">
                <a:solidFill>
                  <a:srgbClr val="000000"/>
                </a:solidFill>
                <a:round/>
                <a:headEnd/>
                <a:tailEnd/>
              </a:ln>
            </p:spPr>
            <p:txBody>
              <a:bodyPr/>
              <a:lstStyle/>
              <a:p>
                <a:endParaRPr lang="en-US"/>
              </a:p>
            </p:txBody>
          </p:sp>
          <p:sp>
            <p:nvSpPr>
              <p:cNvPr id="61360" name="Line 944"/>
              <p:cNvSpPr>
                <a:spLocks noChangeShapeType="1"/>
              </p:cNvSpPr>
              <p:nvPr/>
            </p:nvSpPr>
            <p:spPr bwMode="auto">
              <a:xfrm>
                <a:off x="4549" y="2774"/>
                <a:ext cx="2" cy="1"/>
              </a:xfrm>
              <a:prstGeom prst="line">
                <a:avLst/>
              </a:prstGeom>
              <a:noFill/>
              <a:ln w="12700">
                <a:solidFill>
                  <a:srgbClr val="000000"/>
                </a:solidFill>
                <a:round/>
                <a:headEnd/>
                <a:tailEnd/>
              </a:ln>
            </p:spPr>
            <p:txBody>
              <a:bodyPr/>
              <a:lstStyle/>
              <a:p>
                <a:endParaRPr lang="en-US"/>
              </a:p>
            </p:txBody>
          </p:sp>
          <p:sp>
            <p:nvSpPr>
              <p:cNvPr id="61361" name="Line 945"/>
              <p:cNvSpPr>
                <a:spLocks noChangeShapeType="1"/>
              </p:cNvSpPr>
              <p:nvPr/>
            </p:nvSpPr>
            <p:spPr bwMode="auto">
              <a:xfrm>
                <a:off x="4551" y="2774"/>
                <a:ext cx="2" cy="1"/>
              </a:xfrm>
              <a:prstGeom prst="line">
                <a:avLst/>
              </a:prstGeom>
              <a:noFill/>
              <a:ln w="12700">
                <a:solidFill>
                  <a:srgbClr val="000000"/>
                </a:solidFill>
                <a:round/>
                <a:headEnd/>
                <a:tailEnd/>
              </a:ln>
            </p:spPr>
            <p:txBody>
              <a:bodyPr/>
              <a:lstStyle/>
              <a:p>
                <a:endParaRPr lang="en-US"/>
              </a:p>
            </p:txBody>
          </p:sp>
          <p:sp>
            <p:nvSpPr>
              <p:cNvPr id="61362" name="Line 946"/>
              <p:cNvSpPr>
                <a:spLocks noChangeShapeType="1"/>
              </p:cNvSpPr>
              <p:nvPr/>
            </p:nvSpPr>
            <p:spPr bwMode="auto">
              <a:xfrm>
                <a:off x="4553" y="2774"/>
                <a:ext cx="2" cy="1"/>
              </a:xfrm>
              <a:prstGeom prst="line">
                <a:avLst/>
              </a:prstGeom>
              <a:noFill/>
              <a:ln w="12700">
                <a:solidFill>
                  <a:srgbClr val="000000"/>
                </a:solidFill>
                <a:round/>
                <a:headEnd/>
                <a:tailEnd/>
              </a:ln>
            </p:spPr>
            <p:txBody>
              <a:bodyPr/>
              <a:lstStyle/>
              <a:p>
                <a:endParaRPr lang="en-US"/>
              </a:p>
            </p:txBody>
          </p:sp>
          <p:sp>
            <p:nvSpPr>
              <p:cNvPr id="61363" name="Line 947"/>
              <p:cNvSpPr>
                <a:spLocks noChangeShapeType="1"/>
              </p:cNvSpPr>
              <p:nvPr/>
            </p:nvSpPr>
            <p:spPr bwMode="auto">
              <a:xfrm>
                <a:off x="4555" y="2774"/>
                <a:ext cx="1" cy="2"/>
              </a:xfrm>
              <a:prstGeom prst="line">
                <a:avLst/>
              </a:prstGeom>
              <a:noFill/>
              <a:ln w="12700">
                <a:solidFill>
                  <a:srgbClr val="000000"/>
                </a:solidFill>
                <a:round/>
                <a:headEnd/>
                <a:tailEnd/>
              </a:ln>
            </p:spPr>
            <p:txBody>
              <a:bodyPr/>
              <a:lstStyle/>
              <a:p>
                <a:endParaRPr lang="en-US"/>
              </a:p>
            </p:txBody>
          </p:sp>
          <p:sp>
            <p:nvSpPr>
              <p:cNvPr id="61364" name="Line 948"/>
              <p:cNvSpPr>
                <a:spLocks noChangeShapeType="1"/>
              </p:cNvSpPr>
              <p:nvPr/>
            </p:nvSpPr>
            <p:spPr bwMode="auto">
              <a:xfrm>
                <a:off x="4555" y="2776"/>
                <a:ext cx="2" cy="1"/>
              </a:xfrm>
              <a:prstGeom prst="line">
                <a:avLst/>
              </a:prstGeom>
              <a:noFill/>
              <a:ln w="12700">
                <a:solidFill>
                  <a:srgbClr val="000000"/>
                </a:solidFill>
                <a:round/>
                <a:headEnd/>
                <a:tailEnd/>
              </a:ln>
            </p:spPr>
            <p:txBody>
              <a:bodyPr/>
              <a:lstStyle/>
              <a:p>
                <a:endParaRPr lang="en-US"/>
              </a:p>
            </p:txBody>
          </p:sp>
          <p:sp>
            <p:nvSpPr>
              <p:cNvPr id="61365" name="Line 949"/>
              <p:cNvSpPr>
                <a:spLocks noChangeShapeType="1"/>
              </p:cNvSpPr>
              <p:nvPr/>
            </p:nvSpPr>
            <p:spPr bwMode="auto">
              <a:xfrm>
                <a:off x="4557" y="2776"/>
                <a:ext cx="1" cy="1"/>
              </a:xfrm>
              <a:prstGeom prst="line">
                <a:avLst/>
              </a:prstGeom>
              <a:noFill/>
              <a:ln w="15875">
                <a:solidFill>
                  <a:srgbClr val="000000"/>
                </a:solidFill>
                <a:round/>
                <a:headEnd/>
                <a:tailEnd/>
              </a:ln>
            </p:spPr>
            <p:txBody>
              <a:bodyPr/>
              <a:lstStyle/>
              <a:p>
                <a:endParaRPr lang="en-US"/>
              </a:p>
            </p:txBody>
          </p:sp>
          <p:sp>
            <p:nvSpPr>
              <p:cNvPr id="61366" name="Line 950"/>
              <p:cNvSpPr>
                <a:spLocks noChangeShapeType="1"/>
              </p:cNvSpPr>
              <p:nvPr/>
            </p:nvSpPr>
            <p:spPr bwMode="auto">
              <a:xfrm>
                <a:off x="4558" y="2777"/>
                <a:ext cx="1" cy="1"/>
              </a:xfrm>
              <a:prstGeom prst="line">
                <a:avLst/>
              </a:prstGeom>
              <a:noFill/>
              <a:ln w="12700">
                <a:solidFill>
                  <a:srgbClr val="000000"/>
                </a:solidFill>
                <a:round/>
                <a:headEnd/>
                <a:tailEnd/>
              </a:ln>
            </p:spPr>
            <p:txBody>
              <a:bodyPr/>
              <a:lstStyle/>
              <a:p>
                <a:endParaRPr lang="en-US"/>
              </a:p>
            </p:txBody>
          </p:sp>
          <p:sp>
            <p:nvSpPr>
              <p:cNvPr id="61367" name="Line 951"/>
              <p:cNvSpPr>
                <a:spLocks noChangeShapeType="1"/>
              </p:cNvSpPr>
              <p:nvPr/>
            </p:nvSpPr>
            <p:spPr bwMode="auto">
              <a:xfrm>
                <a:off x="4580" y="2789"/>
                <a:ext cx="1" cy="2"/>
              </a:xfrm>
              <a:prstGeom prst="line">
                <a:avLst/>
              </a:prstGeom>
              <a:noFill/>
              <a:ln w="12700">
                <a:solidFill>
                  <a:srgbClr val="000000"/>
                </a:solidFill>
                <a:round/>
                <a:headEnd/>
                <a:tailEnd/>
              </a:ln>
            </p:spPr>
            <p:txBody>
              <a:bodyPr/>
              <a:lstStyle/>
              <a:p>
                <a:endParaRPr lang="en-US"/>
              </a:p>
            </p:txBody>
          </p:sp>
          <p:sp>
            <p:nvSpPr>
              <p:cNvPr id="61368" name="Line 952"/>
              <p:cNvSpPr>
                <a:spLocks noChangeShapeType="1"/>
              </p:cNvSpPr>
              <p:nvPr/>
            </p:nvSpPr>
            <p:spPr bwMode="auto">
              <a:xfrm>
                <a:off x="4580" y="2791"/>
                <a:ext cx="1" cy="1"/>
              </a:xfrm>
              <a:prstGeom prst="line">
                <a:avLst/>
              </a:prstGeom>
              <a:noFill/>
              <a:ln w="12700">
                <a:solidFill>
                  <a:srgbClr val="000000"/>
                </a:solidFill>
                <a:round/>
                <a:headEnd/>
                <a:tailEnd/>
              </a:ln>
            </p:spPr>
            <p:txBody>
              <a:bodyPr/>
              <a:lstStyle/>
              <a:p>
                <a:endParaRPr lang="en-US"/>
              </a:p>
            </p:txBody>
          </p:sp>
          <p:sp>
            <p:nvSpPr>
              <p:cNvPr id="61369" name="Line 953"/>
              <p:cNvSpPr>
                <a:spLocks noChangeShapeType="1"/>
              </p:cNvSpPr>
              <p:nvPr/>
            </p:nvSpPr>
            <p:spPr bwMode="auto">
              <a:xfrm>
                <a:off x="4581" y="2791"/>
                <a:ext cx="1" cy="2"/>
              </a:xfrm>
              <a:prstGeom prst="line">
                <a:avLst/>
              </a:prstGeom>
              <a:noFill/>
              <a:ln w="12700">
                <a:solidFill>
                  <a:srgbClr val="000000"/>
                </a:solidFill>
                <a:round/>
                <a:headEnd/>
                <a:tailEnd/>
              </a:ln>
            </p:spPr>
            <p:txBody>
              <a:bodyPr/>
              <a:lstStyle/>
              <a:p>
                <a:endParaRPr lang="en-US"/>
              </a:p>
            </p:txBody>
          </p:sp>
          <p:sp>
            <p:nvSpPr>
              <p:cNvPr id="61370" name="Line 954"/>
              <p:cNvSpPr>
                <a:spLocks noChangeShapeType="1"/>
              </p:cNvSpPr>
              <p:nvPr/>
            </p:nvSpPr>
            <p:spPr bwMode="auto">
              <a:xfrm>
                <a:off x="4581" y="2793"/>
                <a:ext cx="2" cy="1"/>
              </a:xfrm>
              <a:prstGeom prst="line">
                <a:avLst/>
              </a:prstGeom>
              <a:noFill/>
              <a:ln w="12700">
                <a:solidFill>
                  <a:srgbClr val="000000"/>
                </a:solidFill>
                <a:round/>
                <a:headEnd/>
                <a:tailEnd/>
              </a:ln>
            </p:spPr>
            <p:txBody>
              <a:bodyPr/>
              <a:lstStyle/>
              <a:p>
                <a:endParaRPr lang="en-US"/>
              </a:p>
            </p:txBody>
          </p:sp>
          <p:sp>
            <p:nvSpPr>
              <p:cNvPr id="61371" name="Line 955"/>
              <p:cNvSpPr>
                <a:spLocks noChangeShapeType="1"/>
              </p:cNvSpPr>
              <p:nvPr/>
            </p:nvSpPr>
            <p:spPr bwMode="auto">
              <a:xfrm>
                <a:off x="4583" y="2793"/>
                <a:ext cx="2" cy="1"/>
              </a:xfrm>
              <a:prstGeom prst="line">
                <a:avLst/>
              </a:prstGeom>
              <a:noFill/>
              <a:ln w="12700">
                <a:solidFill>
                  <a:srgbClr val="000000"/>
                </a:solidFill>
                <a:round/>
                <a:headEnd/>
                <a:tailEnd/>
              </a:ln>
            </p:spPr>
            <p:txBody>
              <a:bodyPr/>
              <a:lstStyle/>
              <a:p>
                <a:endParaRPr lang="en-US"/>
              </a:p>
            </p:txBody>
          </p:sp>
          <p:sp>
            <p:nvSpPr>
              <p:cNvPr id="61372" name="Line 956"/>
              <p:cNvSpPr>
                <a:spLocks noChangeShapeType="1"/>
              </p:cNvSpPr>
              <p:nvPr/>
            </p:nvSpPr>
            <p:spPr bwMode="auto">
              <a:xfrm>
                <a:off x="4585" y="2793"/>
                <a:ext cx="1" cy="2"/>
              </a:xfrm>
              <a:prstGeom prst="line">
                <a:avLst/>
              </a:prstGeom>
              <a:noFill/>
              <a:ln w="12700">
                <a:solidFill>
                  <a:srgbClr val="000000"/>
                </a:solidFill>
                <a:round/>
                <a:headEnd/>
                <a:tailEnd/>
              </a:ln>
            </p:spPr>
            <p:txBody>
              <a:bodyPr/>
              <a:lstStyle/>
              <a:p>
                <a:endParaRPr lang="en-US"/>
              </a:p>
            </p:txBody>
          </p:sp>
          <p:sp>
            <p:nvSpPr>
              <p:cNvPr id="61373" name="Line 957"/>
              <p:cNvSpPr>
                <a:spLocks noChangeShapeType="1"/>
              </p:cNvSpPr>
              <p:nvPr/>
            </p:nvSpPr>
            <p:spPr bwMode="auto">
              <a:xfrm>
                <a:off x="4585" y="2795"/>
                <a:ext cx="2" cy="1"/>
              </a:xfrm>
              <a:prstGeom prst="line">
                <a:avLst/>
              </a:prstGeom>
              <a:noFill/>
              <a:ln w="12700">
                <a:solidFill>
                  <a:srgbClr val="000000"/>
                </a:solidFill>
                <a:round/>
                <a:headEnd/>
                <a:tailEnd/>
              </a:ln>
            </p:spPr>
            <p:txBody>
              <a:bodyPr/>
              <a:lstStyle/>
              <a:p>
                <a:endParaRPr lang="en-US"/>
              </a:p>
            </p:txBody>
          </p:sp>
          <p:sp>
            <p:nvSpPr>
              <p:cNvPr id="61374" name="Line 958"/>
              <p:cNvSpPr>
                <a:spLocks noChangeShapeType="1"/>
              </p:cNvSpPr>
              <p:nvPr/>
            </p:nvSpPr>
            <p:spPr bwMode="auto">
              <a:xfrm>
                <a:off x="4587" y="2795"/>
                <a:ext cx="1" cy="2"/>
              </a:xfrm>
              <a:prstGeom prst="line">
                <a:avLst/>
              </a:prstGeom>
              <a:noFill/>
              <a:ln w="12700">
                <a:solidFill>
                  <a:srgbClr val="000000"/>
                </a:solidFill>
                <a:round/>
                <a:headEnd/>
                <a:tailEnd/>
              </a:ln>
            </p:spPr>
            <p:txBody>
              <a:bodyPr/>
              <a:lstStyle/>
              <a:p>
                <a:endParaRPr lang="en-US"/>
              </a:p>
            </p:txBody>
          </p:sp>
          <p:sp>
            <p:nvSpPr>
              <p:cNvPr id="61375" name="Line 959"/>
              <p:cNvSpPr>
                <a:spLocks noChangeShapeType="1"/>
              </p:cNvSpPr>
              <p:nvPr/>
            </p:nvSpPr>
            <p:spPr bwMode="auto">
              <a:xfrm>
                <a:off x="4587" y="2797"/>
                <a:ext cx="2" cy="1"/>
              </a:xfrm>
              <a:prstGeom prst="line">
                <a:avLst/>
              </a:prstGeom>
              <a:noFill/>
              <a:ln w="12700">
                <a:solidFill>
                  <a:srgbClr val="000000"/>
                </a:solidFill>
                <a:round/>
                <a:headEnd/>
                <a:tailEnd/>
              </a:ln>
            </p:spPr>
            <p:txBody>
              <a:bodyPr/>
              <a:lstStyle/>
              <a:p>
                <a:endParaRPr lang="en-US"/>
              </a:p>
            </p:txBody>
          </p:sp>
          <p:sp>
            <p:nvSpPr>
              <p:cNvPr id="61376" name="Line 960"/>
              <p:cNvSpPr>
                <a:spLocks noChangeShapeType="1"/>
              </p:cNvSpPr>
              <p:nvPr/>
            </p:nvSpPr>
            <p:spPr bwMode="auto">
              <a:xfrm>
                <a:off x="4589" y="2797"/>
                <a:ext cx="1" cy="2"/>
              </a:xfrm>
              <a:prstGeom prst="line">
                <a:avLst/>
              </a:prstGeom>
              <a:noFill/>
              <a:ln w="12700">
                <a:solidFill>
                  <a:srgbClr val="000000"/>
                </a:solidFill>
                <a:round/>
                <a:headEnd/>
                <a:tailEnd/>
              </a:ln>
            </p:spPr>
            <p:txBody>
              <a:bodyPr/>
              <a:lstStyle/>
              <a:p>
                <a:endParaRPr lang="en-US"/>
              </a:p>
            </p:txBody>
          </p:sp>
          <p:sp>
            <p:nvSpPr>
              <p:cNvPr id="61377" name="Line 961"/>
              <p:cNvSpPr>
                <a:spLocks noChangeShapeType="1"/>
              </p:cNvSpPr>
              <p:nvPr/>
            </p:nvSpPr>
            <p:spPr bwMode="auto">
              <a:xfrm>
                <a:off x="4589" y="2799"/>
                <a:ext cx="2" cy="1"/>
              </a:xfrm>
              <a:prstGeom prst="line">
                <a:avLst/>
              </a:prstGeom>
              <a:noFill/>
              <a:ln w="12700">
                <a:solidFill>
                  <a:srgbClr val="000000"/>
                </a:solidFill>
                <a:round/>
                <a:headEnd/>
                <a:tailEnd/>
              </a:ln>
            </p:spPr>
            <p:txBody>
              <a:bodyPr/>
              <a:lstStyle/>
              <a:p>
                <a:endParaRPr lang="en-US"/>
              </a:p>
            </p:txBody>
          </p:sp>
          <p:sp>
            <p:nvSpPr>
              <p:cNvPr id="61378" name="Line 962"/>
              <p:cNvSpPr>
                <a:spLocks noChangeShapeType="1"/>
              </p:cNvSpPr>
              <p:nvPr/>
            </p:nvSpPr>
            <p:spPr bwMode="auto">
              <a:xfrm>
                <a:off x="4591" y="2799"/>
                <a:ext cx="2" cy="1"/>
              </a:xfrm>
              <a:prstGeom prst="line">
                <a:avLst/>
              </a:prstGeom>
              <a:noFill/>
              <a:ln w="12700">
                <a:solidFill>
                  <a:srgbClr val="000000"/>
                </a:solidFill>
                <a:round/>
                <a:headEnd/>
                <a:tailEnd/>
              </a:ln>
            </p:spPr>
            <p:txBody>
              <a:bodyPr/>
              <a:lstStyle/>
              <a:p>
                <a:endParaRPr lang="en-US"/>
              </a:p>
            </p:txBody>
          </p:sp>
          <p:sp>
            <p:nvSpPr>
              <p:cNvPr id="61379" name="Line 963"/>
              <p:cNvSpPr>
                <a:spLocks noChangeShapeType="1"/>
              </p:cNvSpPr>
              <p:nvPr/>
            </p:nvSpPr>
            <p:spPr bwMode="auto">
              <a:xfrm>
                <a:off x="4593" y="2799"/>
                <a:ext cx="1" cy="2"/>
              </a:xfrm>
              <a:prstGeom prst="line">
                <a:avLst/>
              </a:prstGeom>
              <a:noFill/>
              <a:ln w="12700">
                <a:solidFill>
                  <a:srgbClr val="000000"/>
                </a:solidFill>
                <a:round/>
                <a:headEnd/>
                <a:tailEnd/>
              </a:ln>
            </p:spPr>
            <p:txBody>
              <a:bodyPr/>
              <a:lstStyle/>
              <a:p>
                <a:endParaRPr lang="en-US"/>
              </a:p>
            </p:txBody>
          </p:sp>
          <p:sp>
            <p:nvSpPr>
              <p:cNvPr id="61380" name="Line 964"/>
              <p:cNvSpPr>
                <a:spLocks noChangeShapeType="1"/>
              </p:cNvSpPr>
              <p:nvPr/>
            </p:nvSpPr>
            <p:spPr bwMode="auto">
              <a:xfrm>
                <a:off x="4593" y="2801"/>
                <a:ext cx="2" cy="1"/>
              </a:xfrm>
              <a:prstGeom prst="line">
                <a:avLst/>
              </a:prstGeom>
              <a:noFill/>
              <a:ln w="12700">
                <a:solidFill>
                  <a:srgbClr val="000000"/>
                </a:solidFill>
                <a:round/>
                <a:headEnd/>
                <a:tailEnd/>
              </a:ln>
            </p:spPr>
            <p:txBody>
              <a:bodyPr/>
              <a:lstStyle/>
              <a:p>
                <a:endParaRPr lang="en-US"/>
              </a:p>
            </p:txBody>
          </p:sp>
          <p:sp>
            <p:nvSpPr>
              <p:cNvPr id="61381" name="Line 965"/>
              <p:cNvSpPr>
                <a:spLocks noChangeShapeType="1"/>
              </p:cNvSpPr>
              <p:nvPr/>
            </p:nvSpPr>
            <p:spPr bwMode="auto">
              <a:xfrm>
                <a:off x="4595" y="2801"/>
                <a:ext cx="1" cy="1"/>
              </a:xfrm>
              <a:prstGeom prst="line">
                <a:avLst/>
              </a:prstGeom>
              <a:noFill/>
              <a:ln w="12700">
                <a:solidFill>
                  <a:srgbClr val="000000"/>
                </a:solidFill>
                <a:round/>
                <a:headEnd/>
                <a:tailEnd/>
              </a:ln>
            </p:spPr>
            <p:txBody>
              <a:bodyPr/>
              <a:lstStyle/>
              <a:p>
                <a:endParaRPr lang="en-US"/>
              </a:p>
            </p:txBody>
          </p:sp>
          <p:sp>
            <p:nvSpPr>
              <p:cNvPr id="61382" name="Line 966"/>
              <p:cNvSpPr>
                <a:spLocks noChangeShapeType="1"/>
              </p:cNvSpPr>
              <p:nvPr/>
            </p:nvSpPr>
            <p:spPr bwMode="auto">
              <a:xfrm>
                <a:off x="4595" y="2802"/>
                <a:ext cx="2" cy="1"/>
              </a:xfrm>
              <a:prstGeom prst="line">
                <a:avLst/>
              </a:prstGeom>
              <a:noFill/>
              <a:ln w="12700">
                <a:solidFill>
                  <a:srgbClr val="000000"/>
                </a:solidFill>
                <a:round/>
                <a:headEnd/>
                <a:tailEnd/>
              </a:ln>
            </p:spPr>
            <p:txBody>
              <a:bodyPr/>
              <a:lstStyle/>
              <a:p>
                <a:endParaRPr lang="en-US"/>
              </a:p>
            </p:txBody>
          </p:sp>
          <p:sp>
            <p:nvSpPr>
              <p:cNvPr id="61383" name="Line 967"/>
              <p:cNvSpPr>
                <a:spLocks noChangeShapeType="1"/>
              </p:cNvSpPr>
              <p:nvPr/>
            </p:nvSpPr>
            <p:spPr bwMode="auto">
              <a:xfrm>
                <a:off x="4597" y="2802"/>
                <a:ext cx="2" cy="1"/>
              </a:xfrm>
              <a:prstGeom prst="line">
                <a:avLst/>
              </a:prstGeom>
              <a:noFill/>
              <a:ln w="12700">
                <a:solidFill>
                  <a:srgbClr val="000000"/>
                </a:solidFill>
                <a:round/>
                <a:headEnd/>
                <a:tailEnd/>
              </a:ln>
            </p:spPr>
            <p:txBody>
              <a:bodyPr/>
              <a:lstStyle/>
              <a:p>
                <a:endParaRPr lang="en-US"/>
              </a:p>
            </p:txBody>
          </p:sp>
          <p:sp>
            <p:nvSpPr>
              <p:cNvPr id="61384" name="Line 968"/>
              <p:cNvSpPr>
                <a:spLocks noChangeShapeType="1"/>
              </p:cNvSpPr>
              <p:nvPr/>
            </p:nvSpPr>
            <p:spPr bwMode="auto">
              <a:xfrm>
                <a:off x="4599" y="2802"/>
                <a:ext cx="1" cy="2"/>
              </a:xfrm>
              <a:prstGeom prst="line">
                <a:avLst/>
              </a:prstGeom>
              <a:noFill/>
              <a:ln w="12700">
                <a:solidFill>
                  <a:srgbClr val="000000"/>
                </a:solidFill>
                <a:round/>
                <a:headEnd/>
                <a:tailEnd/>
              </a:ln>
            </p:spPr>
            <p:txBody>
              <a:bodyPr/>
              <a:lstStyle/>
              <a:p>
                <a:endParaRPr lang="en-US"/>
              </a:p>
            </p:txBody>
          </p:sp>
          <p:sp>
            <p:nvSpPr>
              <p:cNvPr id="61385" name="Line 969"/>
              <p:cNvSpPr>
                <a:spLocks noChangeShapeType="1"/>
              </p:cNvSpPr>
              <p:nvPr/>
            </p:nvSpPr>
            <p:spPr bwMode="auto">
              <a:xfrm>
                <a:off x="4599" y="2804"/>
                <a:ext cx="2" cy="1"/>
              </a:xfrm>
              <a:prstGeom prst="line">
                <a:avLst/>
              </a:prstGeom>
              <a:noFill/>
              <a:ln w="12700">
                <a:solidFill>
                  <a:srgbClr val="000000"/>
                </a:solidFill>
                <a:round/>
                <a:headEnd/>
                <a:tailEnd/>
              </a:ln>
            </p:spPr>
            <p:txBody>
              <a:bodyPr/>
              <a:lstStyle/>
              <a:p>
                <a:endParaRPr lang="en-US"/>
              </a:p>
            </p:txBody>
          </p:sp>
          <p:sp>
            <p:nvSpPr>
              <p:cNvPr id="61386" name="Line 970"/>
              <p:cNvSpPr>
                <a:spLocks noChangeShapeType="1"/>
              </p:cNvSpPr>
              <p:nvPr/>
            </p:nvSpPr>
            <p:spPr bwMode="auto">
              <a:xfrm>
                <a:off x="4601" y="2804"/>
                <a:ext cx="2" cy="1"/>
              </a:xfrm>
              <a:prstGeom prst="line">
                <a:avLst/>
              </a:prstGeom>
              <a:noFill/>
              <a:ln w="12700">
                <a:solidFill>
                  <a:srgbClr val="000000"/>
                </a:solidFill>
                <a:round/>
                <a:headEnd/>
                <a:tailEnd/>
              </a:ln>
            </p:spPr>
            <p:txBody>
              <a:bodyPr/>
              <a:lstStyle/>
              <a:p>
                <a:endParaRPr lang="en-US"/>
              </a:p>
            </p:txBody>
          </p:sp>
          <p:sp>
            <p:nvSpPr>
              <p:cNvPr id="61387" name="Line 971"/>
              <p:cNvSpPr>
                <a:spLocks noChangeShapeType="1"/>
              </p:cNvSpPr>
              <p:nvPr/>
            </p:nvSpPr>
            <p:spPr bwMode="auto">
              <a:xfrm>
                <a:off x="4603" y="2804"/>
                <a:ext cx="1" cy="2"/>
              </a:xfrm>
              <a:prstGeom prst="line">
                <a:avLst/>
              </a:prstGeom>
              <a:noFill/>
              <a:ln w="12700">
                <a:solidFill>
                  <a:srgbClr val="000000"/>
                </a:solidFill>
                <a:round/>
                <a:headEnd/>
                <a:tailEnd/>
              </a:ln>
            </p:spPr>
            <p:txBody>
              <a:bodyPr/>
              <a:lstStyle/>
              <a:p>
                <a:endParaRPr lang="en-US"/>
              </a:p>
            </p:txBody>
          </p:sp>
          <p:sp>
            <p:nvSpPr>
              <p:cNvPr id="61388" name="Line 972"/>
              <p:cNvSpPr>
                <a:spLocks noChangeShapeType="1"/>
              </p:cNvSpPr>
              <p:nvPr/>
            </p:nvSpPr>
            <p:spPr bwMode="auto">
              <a:xfrm>
                <a:off x="4603" y="2806"/>
                <a:ext cx="1" cy="1"/>
              </a:xfrm>
              <a:prstGeom prst="line">
                <a:avLst/>
              </a:prstGeom>
              <a:noFill/>
              <a:ln w="12700">
                <a:solidFill>
                  <a:srgbClr val="000000"/>
                </a:solidFill>
                <a:round/>
                <a:headEnd/>
                <a:tailEnd/>
              </a:ln>
            </p:spPr>
            <p:txBody>
              <a:bodyPr/>
              <a:lstStyle/>
              <a:p>
                <a:endParaRPr lang="en-US"/>
              </a:p>
            </p:txBody>
          </p:sp>
          <p:sp>
            <p:nvSpPr>
              <p:cNvPr id="61389" name="Line 973"/>
              <p:cNvSpPr>
                <a:spLocks noChangeShapeType="1"/>
              </p:cNvSpPr>
              <p:nvPr/>
            </p:nvSpPr>
            <p:spPr bwMode="auto">
              <a:xfrm>
                <a:off x="4604" y="2806"/>
                <a:ext cx="2" cy="2"/>
              </a:xfrm>
              <a:prstGeom prst="line">
                <a:avLst/>
              </a:prstGeom>
              <a:noFill/>
              <a:ln w="15875">
                <a:solidFill>
                  <a:srgbClr val="000000"/>
                </a:solidFill>
                <a:round/>
                <a:headEnd/>
                <a:tailEnd/>
              </a:ln>
            </p:spPr>
            <p:txBody>
              <a:bodyPr/>
              <a:lstStyle/>
              <a:p>
                <a:endParaRPr lang="en-US"/>
              </a:p>
            </p:txBody>
          </p:sp>
          <p:sp>
            <p:nvSpPr>
              <p:cNvPr id="61390" name="Line 974"/>
              <p:cNvSpPr>
                <a:spLocks noChangeShapeType="1"/>
              </p:cNvSpPr>
              <p:nvPr/>
            </p:nvSpPr>
            <p:spPr bwMode="auto">
              <a:xfrm>
                <a:off x="4606" y="2808"/>
                <a:ext cx="2" cy="1"/>
              </a:xfrm>
              <a:prstGeom prst="line">
                <a:avLst/>
              </a:prstGeom>
              <a:noFill/>
              <a:ln w="12700">
                <a:solidFill>
                  <a:srgbClr val="000000"/>
                </a:solidFill>
                <a:round/>
                <a:headEnd/>
                <a:tailEnd/>
              </a:ln>
            </p:spPr>
            <p:txBody>
              <a:bodyPr/>
              <a:lstStyle/>
              <a:p>
                <a:endParaRPr lang="en-US"/>
              </a:p>
            </p:txBody>
          </p:sp>
          <p:sp>
            <p:nvSpPr>
              <p:cNvPr id="61391" name="Line 975"/>
              <p:cNvSpPr>
                <a:spLocks noChangeShapeType="1"/>
              </p:cNvSpPr>
              <p:nvPr/>
            </p:nvSpPr>
            <p:spPr bwMode="auto">
              <a:xfrm>
                <a:off x="4608" y="2808"/>
                <a:ext cx="1" cy="2"/>
              </a:xfrm>
              <a:prstGeom prst="line">
                <a:avLst/>
              </a:prstGeom>
              <a:noFill/>
              <a:ln w="12700">
                <a:solidFill>
                  <a:srgbClr val="000000"/>
                </a:solidFill>
                <a:round/>
                <a:headEnd/>
                <a:tailEnd/>
              </a:ln>
            </p:spPr>
            <p:txBody>
              <a:bodyPr/>
              <a:lstStyle/>
              <a:p>
                <a:endParaRPr lang="en-US"/>
              </a:p>
            </p:txBody>
          </p:sp>
          <p:sp>
            <p:nvSpPr>
              <p:cNvPr id="61392" name="Line 976"/>
              <p:cNvSpPr>
                <a:spLocks noChangeShapeType="1"/>
              </p:cNvSpPr>
              <p:nvPr/>
            </p:nvSpPr>
            <p:spPr bwMode="auto">
              <a:xfrm>
                <a:off x="4608" y="2810"/>
                <a:ext cx="2" cy="1"/>
              </a:xfrm>
              <a:prstGeom prst="line">
                <a:avLst/>
              </a:prstGeom>
              <a:noFill/>
              <a:ln w="12700">
                <a:solidFill>
                  <a:srgbClr val="000000"/>
                </a:solidFill>
                <a:round/>
                <a:headEnd/>
                <a:tailEnd/>
              </a:ln>
            </p:spPr>
            <p:txBody>
              <a:bodyPr/>
              <a:lstStyle/>
              <a:p>
                <a:endParaRPr lang="en-US"/>
              </a:p>
            </p:txBody>
          </p:sp>
          <p:sp>
            <p:nvSpPr>
              <p:cNvPr id="61393" name="Line 977"/>
              <p:cNvSpPr>
                <a:spLocks noChangeShapeType="1"/>
              </p:cNvSpPr>
              <p:nvPr/>
            </p:nvSpPr>
            <p:spPr bwMode="auto">
              <a:xfrm>
                <a:off x="4610" y="2810"/>
                <a:ext cx="1" cy="2"/>
              </a:xfrm>
              <a:prstGeom prst="line">
                <a:avLst/>
              </a:prstGeom>
              <a:noFill/>
              <a:ln w="12700">
                <a:solidFill>
                  <a:srgbClr val="000000"/>
                </a:solidFill>
                <a:round/>
                <a:headEnd/>
                <a:tailEnd/>
              </a:ln>
            </p:spPr>
            <p:txBody>
              <a:bodyPr/>
              <a:lstStyle/>
              <a:p>
                <a:endParaRPr lang="en-US"/>
              </a:p>
            </p:txBody>
          </p:sp>
          <p:sp>
            <p:nvSpPr>
              <p:cNvPr id="61394" name="Line 978"/>
              <p:cNvSpPr>
                <a:spLocks noChangeShapeType="1"/>
              </p:cNvSpPr>
              <p:nvPr/>
            </p:nvSpPr>
            <p:spPr bwMode="auto">
              <a:xfrm>
                <a:off x="4610" y="2812"/>
                <a:ext cx="2" cy="2"/>
              </a:xfrm>
              <a:prstGeom prst="line">
                <a:avLst/>
              </a:prstGeom>
              <a:noFill/>
              <a:ln w="15875">
                <a:solidFill>
                  <a:srgbClr val="000000"/>
                </a:solidFill>
                <a:round/>
                <a:headEnd/>
                <a:tailEnd/>
              </a:ln>
            </p:spPr>
            <p:txBody>
              <a:bodyPr/>
              <a:lstStyle/>
              <a:p>
                <a:endParaRPr lang="en-US"/>
              </a:p>
            </p:txBody>
          </p:sp>
          <p:sp>
            <p:nvSpPr>
              <p:cNvPr id="61395" name="Line 979"/>
              <p:cNvSpPr>
                <a:spLocks noChangeShapeType="1"/>
              </p:cNvSpPr>
              <p:nvPr/>
            </p:nvSpPr>
            <p:spPr bwMode="auto">
              <a:xfrm>
                <a:off x="4612" y="2814"/>
                <a:ext cx="1" cy="1"/>
              </a:xfrm>
              <a:prstGeom prst="line">
                <a:avLst/>
              </a:prstGeom>
              <a:noFill/>
              <a:ln w="12700">
                <a:solidFill>
                  <a:srgbClr val="000000"/>
                </a:solidFill>
                <a:round/>
                <a:headEnd/>
                <a:tailEnd/>
              </a:ln>
            </p:spPr>
            <p:txBody>
              <a:bodyPr/>
              <a:lstStyle/>
              <a:p>
                <a:endParaRPr lang="en-US"/>
              </a:p>
            </p:txBody>
          </p:sp>
          <p:sp>
            <p:nvSpPr>
              <p:cNvPr id="61396" name="Line 980"/>
              <p:cNvSpPr>
                <a:spLocks noChangeShapeType="1"/>
              </p:cNvSpPr>
              <p:nvPr/>
            </p:nvSpPr>
            <p:spPr bwMode="auto">
              <a:xfrm>
                <a:off x="4635" y="2827"/>
                <a:ext cx="1" cy="1"/>
              </a:xfrm>
              <a:prstGeom prst="line">
                <a:avLst/>
              </a:prstGeom>
              <a:noFill/>
              <a:ln w="12700">
                <a:solidFill>
                  <a:srgbClr val="000000"/>
                </a:solidFill>
                <a:round/>
                <a:headEnd/>
                <a:tailEnd/>
              </a:ln>
            </p:spPr>
            <p:txBody>
              <a:bodyPr/>
              <a:lstStyle/>
              <a:p>
                <a:endParaRPr lang="en-US"/>
              </a:p>
            </p:txBody>
          </p:sp>
          <p:sp>
            <p:nvSpPr>
              <p:cNvPr id="61397" name="Line 981"/>
              <p:cNvSpPr>
                <a:spLocks noChangeShapeType="1"/>
              </p:cNvSpPr>
              <p:nvPr/>
            </p:nvSpPr>
            <p:spPr bwMode="auto">
              <a:xfrm>
                <a:off x="4635" y="2827"/>
                <a:ext cx="1" cy="2"/>
              </a:xfrm>
              <a:prstGeom prst="line">
                <a:avLst/>
              </a:prstGeom>
              <a:noFill/>
              <a:ln w="12700">
                <a:solidFill>
                  <a:srgbClr val="000000"/>
                </a:solidFill>
                <a:round/>
                <a:headEnd/>
                <a:tailEnd/>
              </a:ln>
            </p:spPr>
            <p:txBody>
              <a:bodyPr/>
              <a:lstStyle/>
              <a:p>
                <a:endParaRPr lang="en-US"/>
              </a:p>
            </p:txBody>
          </p:sp>
          <p:sp>
            <p:nvSpPr>
              <p:cNvPr id="61398" name="Line 982"/>
              <p:cNvSpPr>
                <a:spLocks noChangeShapeType="1"/>
              </p:cNvSpPr>
              <p:nvPr/>
            </p:nvSpPr>
            <p:spPr bwMode="auto">
              <a:xfrm>
                <a:off x="4635" y="2829"/>
                <a:ext cx="2" cy="1"/>
              </a:xfrm>
              <a:prstGeom prst="line">
                <a:avLst/>
              </a:prstGeom>
              <a:noFill/>
              <a:ln w="12700">
                <a:solidFill>
                  <a:srgbClr val="000000"/>
                </a:solidFill>
                <a:round/>
                <a:headEnd/>
                <a:tailEnd/>
              </a:ln>
            </p:spPr>
            <p:txBody>
              <a:bodyPr/>
              <a:lstStyle/>
              <a:p>
                <a:endParaRPr lang="en-US"/>
              </a:p>
            </p:txBody>
          </p:sp>
          <p:sp>
            <p:nvSpPr>
              <p:cNvPr id="61399" name="Line 983"/>
              <p:cNvSpPr>
                <a:spLocks noChangeShapeType="1"/>
              </p:cNvSpPr>
              <p:nvPr/>
            </p:nvSpPr>
            <p:spPr bwMode="auto">
              <a:xfrm>
                <a:off x="4637" y="2829"/>
                <a:ext cx="1" cy="2"/>
              </a:xfrm>
              <a:prstGeom prst="line">
                <a:avLst/>
              </a:prstGeom>
              <a:noFill/>
              <a:ln w="12700">
                <a:solidFill>
                  <a:srgbClr val="000000"/>
                </a:solidFill>
                <a:round/>
                <a:headEnd/>
                <a:tailEnd/>
              </a:ln>
            </p:spPr>
            <p:txBody>
              <a:bodyPr/>
              <a:lstStyle/>
              <a:p>
                <a:endParaRPr lang="en-US"/>
              </a:p>
            </p:txBody>
          </p:sp>
          <p:sp>
            <p:nvSpPr>
              <p:cNvPr id="61400" name="Line 984"/>
              <p:cNvSpPr>
                <a:spLocks noChangeShapeType="1"/>
              </p:cNvSpPr>
              <p:nvPr/>
            </p:nvSpPr>
            <p:spPr bwMode="auto">
              <a:xfrm>
                <a:off x="4637" y="2831"/>
                <a:ext cx="2" cy="1"/>
              </a:xfrm>
              <a:prstGeom prst="line">
                <a:avLst/>
              </a:prstGeom>
              <a:noFill/>
              <a:ln w="12700">
                <a:solidFill>
                  <a:srgbClr val="000000"/>
                </a:solidFill>
                <a:round/>
                <a:headEnd/>
                <a:tailEnd/>
              </a:ln>
            </p:spPr>
            <p:txBody>
              <a:bodyPr/>
              <a:lstStyle/>
              <a:p>
                <a:endParaRPr lang="en-US"/>
              </a:p>
            </p:txBody>
          </p:sp>
          <p:sp>
            <p:nvSpPr>
              <p:cNvPr id="61401" name="Line 985"/>
              <p:cNvSpPr>
                <a:spLocks noChangeShapeType="1"/>
              </p:cNvSpPr>
              <p:nvPr/>
            </p:nvSpPr>
            <p:spPr bwMode="auto">
              <a:xfrm>
                <a:off x="4639" y="2831"/>
                <a:ext cx="2" cy="2"/>
              </a:xfrm>
              <a:prstGeom prst="line">
                <a:avLst/>
              </a:prstGeom>
              <a:noFill/>
              <a:ln w="15875">
                <a:solidFill>
                  <a:srgbClr val="000000"/>
                </a:solidFill>
                <a:round/>
                <a:headEnd/>
                <a:tailEnd/>
              </a:ln>
            </p:spPr>
            <p:txBody>
              <a:bodyPr/>
              <a:lstStyle/>
              <a:p>
                <a:endParaRPr lang="en-US"/>
              </a:p>
            </p:txBody>
          </p:sp>
          <p:sp>
            <p:nvSpPr>
              <p:cNvPr id="61402" name="Line 986"/>
              <p:cNvSpPr>
                <a:spLocks noChangeShapeType="1"/>
              </p:cNvSpPr>
              <p:nvPr/>
            </p:nvSpPr>
            <p:spPr bwMode="auto">
              <a:xfrm>
                <a:off x="4641" y="2833"/>
                <a:ext cx="2" cy="1"/>
              </a:xfrm>
              <a:prstGeom prst="line">
                <a:avLst/>
              </a:prstGeom>
              <a:noFill/>
              <a:ln w="12700">
                <a:solidFill>
                  <a:srgbClr val="000000"/>
                </a:solidFill>
                <a:round/>
                <a:headEnd/>
                <a:tailEnd/>
              </a:ln>
            </p:spPr>
            <p:txBody>
              <a:bodyPr/>
              <a:lstStyle/>
              <a:p>
                <a:endParaRPr lang="en-US"/>
              </a:p>
            </p:txBody>
          </p:sp>
          <p:sp>
            <p:nvSpPr>
              <p:cNvPr id="61403" name="Line 987"/>
              <p:cNvSpPr>
                <a:spLocks noChangeShapeType="1"/>
              </p:cNvSpPr>
              <p:nvPr/>
            </p:nvSpPr>
            <p:spPr bwMode="auto">
              <a:xfrm>
                <a:off x="4643" y="2833"/>
                <a:ext cx="1" cy="2"/>
              </a:xfrm>
              <a:prstGeom prst="line">
                <a:avLst/>
              </a:prstGeom>
              <a:noFill/>
              <a:ln w="12700">
                <a:solidFill>
                  <a:srgbClr val="000000"/>
                </a:solidFill>
                <a:round/>
                <a:headEnd/>
                <a:tailEnd/>
              </a:ln>
            </p:spPr>
            <p:txBody>
              <a:bodyPr/>
              <a:lstStyle/>
              <a:p>
                <a:endParaRPr lang="en-US"/>
              </a:p>
            </p:txBody>
          </p:sp>
          <p:sp>
            <p:nvSpPr>
              <p:cNvPr id="61404" name="Line 988"/>
              <p:cNvSpPr>
                <a:spLocks noChangeShapeType="1"/>
              </p:cNvSpPr>
              <p:nvPr/>
            </p:nvSpPr>
            <p:spPr bwMode="auto">
              <a:xfrm>
                <a:off x="4643" y="2835"/>
                <a:ext cx="2" cy="1"/>
              </a:xfrm>
              <a:prstGeom prst="line">
                <a:avLst/>
              </a:prstGeom>
              <a:noFill/>
              <a:ln w="12700">
                <a:solidFill>
                  <a:srgbClr val="000000"/>
                </a:solidFill>
                <a:round/>
                <a:headEnd/>
                <a:tailEnd/>
              </a:ln>
            </p:spPr>
            <p:txBody>
              <a:bodyPr/>
              <a:lstStyle/>
              <a:p>
                <a:endParaRPr lang="en-US"/>
              </a:p>
            </p:txBody>
          </p:sp>
          <p:sp>
            <p:nvSpPr>
              <p:cNvPr id="61405" name="Line 989"/>
              <p:cNvSpPr>
                <a:spLocks noChangeShapeType="1"/>
              </p:cNvSpPr>
              <p:nvPr/>
            </p:nvSpPr>
            <p:spPr bwMode="auto">
              <a:xfrm>
                <a:off x="4645" y="2835"/>
                <a:ext cx="2" cy="2"/>
              </a:xfrm>
              <a:prstGeom prst="line">
                <a:avLst/>
              </a:prstGeom>
              <a:noFill/>
              <a:ln w="15875">
                <a:solidFill>
                  <a:srgbClr val="000000"/>
                </a:solidFill>
                <a:round/>
                <a:headEnd/>
                <a:tailEnd/>
              </a:ln>
            </p:spPr>
            <p:txBody>
              <a:bodyPr/>
              <a:lstStyle/>
              <a:p>
                <a:endParaRPr lang="en-US"/>
              </a:p>
            </p:txBody>
          </p:sp>
          <p:sp>
            <p:nvSpPr>
              <p:cNvPr id="61406" name="Line 990"/>
              <p:cNvSpPr>
                <a:spLocks noChangeShapeType="1"/>
              </p:cNvSpPr>
              <p:nvPr/>
            </p:nvSpPr>
            <p:spPr bwMode="auto">
              <a:xfrm>
                <a:off x="4647" y="2837"/>
                <a:ext cx="2" cy="1"/>
              </a:xfrm>
              <a:prstGeom prst="line">
                <a:avLst/>
              </a:prstGeom>
              <a:noFill/>
              <a:ln w="12700">
                <a:solidFill>
                  <a:srgbClr val="000000"/>
                </a:solidFill>
                <a:round/>
                <a:headEnd/>
                <a:tailEnd/>
              </a:ln>
            </p:spPr>
            <p:txBody>
              <a:bodyPr/>
              <a:lstStyle/>
              <a:p>
                <a:endParaRPr lang="en-US"/>
              </a:p>
            </p:txBody>
          </p:sp>
          <p:sp>
            <p:nvSpPr>
              <p:cNvPr id="61407" name="Line 991"/>
              <p:cNvSpPr>
                <a:spLocks noChangeShapeType="1"/>
              </p:cNvSpPr>
              <p:nvPr/>
            </p:nvSpPr>
            <p:spPr bwMode="auto">
              <a:xfrm>
                <a:off x="4649" y="2837"/>
                <a:ext cx="1" cy="2"/>
              </a:xfrm>
              <a:prstGeom prst="line">
                <a:avLst/>
              </a:prstGeom>
              <a:noFill/>
              <a:ln w="12700">
                <a:solidFill>
                  <a:srgbClr val="000000"/>
                </a:solidFill>
                <a:round/>
                <a:headEnd/>
                <a:tailEnd/>
              </a:ln>
            </p:spPr>
            <p:txBody>
              <a:bodyPr/>
              <a:lstStyle/>
              <a:p>
                <a:endParaRPr lang="en-US"/>
              </a:p>
            </p:txBody>
          </p:sp>
          <p:sp>
            <p:nvSpPr>
              <p:cNvPr id="61408" name="Line 992"/>
              <p:cNvSpPr>
                <a:spLocks noChangeShapeType="1"/>
              </p:cNvSpPr>
              <p:nvPr/>
            </p:nvSpPr>
            <p:spPr bwMode="auto">
              <a:xfrm>
                <a:off x="4649" y="2839"/>
                <a:ext cx="2" cy="1"/>
              </a:xfrm>
              <a:prstGeom prst="line">
                <a:avLst/>
              </a:prstGeom>
              <a:noFill/>
              <a:ln w="12700">
                <a:solidFill>
                  <a:srgbClr val="000000"/>
                </a:solidFill>
                <a:round/>
                <a:headEnd/>
                <a:tailEnd/>
              </a:ln>
            </p:spPr>
            <p:txBody>
              <a:bodyPr/>
              <a:lstStyle/>
              <a:p>
                <a:endParaRPr lang="en-US"/>
              </a:p>
            </p:txBody>
          </p:sp>
          <p:sp>
            <p:nvSpPr>
              <p:cNvPr id="61409" name="Line 993"/>
              <p:cNvSpPr>
                <a:spLocks noChangeShapeType="1"/>
              </p:cNvSpPr>
              <p:nvPr/>
            </p:nvSpPr>
            <p:spPr bwMode="auto">
              <a:xfrm>
                <a:off x="4651" y="2839"/>
                <a:ext cx="1" cy="2"/>
              </a:xfrm>
              <a:prstGeom prst="line">
                <a:avLst/>
              </a:prstGeom>
              <a:noFill/>
              <a:ln w="12700">
                <a:solidFill>
                  <a:srgbClr val="000000"/>
                </a:solidFill>
                <a:round/>
                <a:headEnd/>
                <a:tailEnd/>
              </a:ln>
            </p:spPr>
            <p:txBody>
              <a:bodyPr/>
              <a:lstStyle/>
              <a:p>
                <a:endParaRPr lang="en-US"/>
              </a:p>
            </p:txBody>
          </p:sp>
          <p:sp>
            <p:nvSpPr>
              <p:cNvPr id="61410" name="Line 994"/>
              <p:cNvSpPr>
                <a:spLocks noChangeShapeType="1"/>
              </p:cNvSpPr>
              <p:nvPr/>
            </p:nvSpPr>
            <p:spPr bwMode="auto">
              <a:xfrm>
                <a:off x="4651" y="2841"/>
                <a:ext cx="1" cy="1"/>
              </a:xfrm>
              <a:prstGeom prst="line">
                <a:avLst/>
              </a:prstGeom>
              <a:noFill/>
              <a:ln w="12700">
                <a:solidFill>
                  <a:srgbClr val="000000"/>
                </a:solidFill>
                <a:round/>
                <a:headEnd/>
                <a:tailEnd/>
              </a:ln>
            </p:spPr>
            <p:txBody>
              <a:bodyPr/>
              <a:lstStyle/>
              <a:p>
                <a:endParaRPr lang="en-US"/>
              </a:p>
            </p:txBody>
          </p:sp>
          <p:sp>
            <p:nvSpPr>
              <p:cNvPr id="61411" name="Line 995"/>
              <p:cNvSpPr>
                <a:spLocks noChangeShapeType="1"/>
              </p:cNvSpPr>
              <p:nvPr/>
            </p:nvSpPr>
            <p:spPr bwMode="auto">
              <a:xfrm>
                <a:off x="4652" y="2841"/>
                <a:ext cx="2" cy="2"/>
              </a:xfrm>
              <a:prstGeom prst="line">
                <a:avLst/>
              </a:prstGeom>
              <a:noFill/>
              <a:ln w="15875">
                <a:solidFill>
                  <a:srgbClr val="000000"/>
                </a:solidFill>
                <a:round/>
                <a:headEnd/>
                <a:tailEnd/>
              </a:ln>
            </p:spPr>
            <p:txBody>
              <a:bodyPr/>
              <a:lstStyle/>
              <a:p>
                <a:endParaRPr lang="en-US"/>
              </a:p>
            </p:txBody>
          </p:sp>
          <p:sp>
            <p:nvSpPr>
              <p:cNvPr id="61412" name="Line 996"/>
              <p:cNvSpPr>
                <a:spLocks noChangeShapeType="1"/>
              </p:cNvSpPr>
              <p:nvPr/>
            </p:nvSpPr>
            <p:spPr bwMode="auto">
              <a:xfrm>
                <a:off x="4654" y="2843"/>
                <a:ext cx="1" cy="2"/>
              </a:xfrm>
              <a:prstGeom prst="line">
                <a:avLst/>
              </a:prstGeom>
              <a:noFill/>
              <a:ln w="12700">
                <a:solidFill>
                  <a:srgbClr val="000000"/>
                </a:solidFill>
                <a:round/>
                <a:headEnd/>
                <a:tailEnd/>
              </a:ln>
            </p:spPr>
            <p:txBody>
              <a:bodyPr/>
              <a:lstStyle/>
              <a:p>
                <a:endParaRPr lang="en-US"/>
              </a:p>
            </p:txBody>
          </p:sp>
          <p:sp>
            <p:nvSpPr>
              <p:cNvPr id="61413" name="Line 997"/>
              <p:cNvSpPr>
                <a:spLocks noChangeShapeType="1"/>
              </p:cNvSpPr>
              <p:nvPr/>
            </p:nvSpPr>
            <p:spPr bwMode="auto">
              <a:xfrm>
                <a:off x="4654" y="2845"/>
                <a:ext cx="2" cy="1"/>
              </a:xfrm>
              <a:prstGeom prst="line">
                <a:avLst/>
              </a:prstGeom>
              <a:noFill/>
              <a:ln w="12700">
                <a:solidFill>
                  <a:srgbClr val="000000"/>
                </a:solidFill>
                <a:round/>
                <a:headEnd/>
                <a:tailEnd/>
              </a:ln>
            </p:spPr>
            <p:txBody>
              <a:bodyPr/>
              <a:lstStyle/>
              <a:p>
                <a:endParaRPr lang="en-US"/>
              </a:p>
            </p:txBody>
          </p:sp>
          <p:sp>
            <p:nvSpPr>
              <p:cNvPr id="61414" name="Line 998"/>
              <p:cNvSpPr>
                <a:spLocks noChangeShapeType="1"/>
              </p:cNvSpPr>
              <p:nvPr/>
            </p:nvSpPr>
            <p:spPr bwMode="auto">
              <a:xfrm>
                <a:off x="4656" y="2845"/>
                <a:ext cx="1" cy="2"/>
              </a:xfrm>
              <a:prstGeom prst="line">
                <a:avLst/>
              </a:prstGeom>
              <a:noFill/>
              <a:ln w="12700">
                <a:solidFill>
                  <a:srgbClr val="000000"/>
                </a:solidFill>
                <a:round/>
                <a:headEnd/>
                <a:tailEnd/>
              </a:ln>
            </p:spPr>
            <p:txBody>
              <a:bodyPr/>
              <a:lstStyle/>
              <a:p>
                <a:endParaRPr lang="en-US"/>
              </a:p>
            </p:txBody>
          </p:sp>
          <p:sp>
            <p:nvSpPr>
              <p:cNvPr id="61415" name="Line 999"/>
              <p:cNvSpPr>
                <a:spLocks noChangeShapeType="1"/>
              </p:cNvSpPr>
              <p:nvPr/>
            </p:nvSpPr>
            <p:spPr bwMode="auto">
              <a:xfrm>
                <a:off x="4656" y="2847"/>
                <a:ext cx="1" cy="1"/>
              </a:xfrm>
              <a:prstGeom prst="line">
                <a:avLst/>
              </a:prstGeom>
              <a:noFill/>
              <a:ln w="12700">
                <a:solidFill>
                  <a:srgbClr val="000000"/>
                </a:solidFill>
                <a:round/>
                <a:headEnd/>
                <a:tailEnd/>
              </a:ln>
            </p:spPr>
            <p:txBody>
              <a:bodyPr/>
              <a:lstStyle/>
              <a:p>
                <a:endParaRPr lang="en-US"/>
              </a:p>
            </p:txBody>
          </p:sp>
          <p:sp>
            <p:nvSpPr>
              <p:cNvPr id="61416" name="Line 1000"/>
              <p:cNvSpPr>
                <a:spLocks noChangeShapeType="1"/>
              </p:cNvSpPr>
              <p:nvPr/>
            </p:nvSpPr>
            <p:spPr bwMode="auto">
              <a:xfrm>
                <a:off x="4656" y="2848"/>
                <a:ext cx="2" cy="1"/>
              </a:xfrm>
              <a:prstGeom prst="line">
                <a:avLst/>
              </a:prstGeom>
              <a:noFill/>
              <a:ln w="12700">
                <a:solidFill>
                  <a:srgbClr val="000000"/>
                </a:solidFill>
                <a:round/>
                <a:headEnd/>
                <a:tailEnd/>
              </a:ln>
            </p:spPr>
            <p:txBody>
              <a:bodyPr/>
              <a:lstStyle/>
              <a:p>
                <a:endParaRPr lang="en-US"/>
              </a:p>
            </p:txBody>
          </p:sp>
          <p:sp>
            <p:nvSpPr>
              <p:cNvPr id="61417" name="Line 1001"/>
              <p:cNvSpPr>
                <a:spLocks noChangeShapeType="1"/>
              </p:cNvSpPr>
              <p:nvPr/>
            </p:nvSpPr>
            <p:spPr bwMode="auto">
              <a:xfrm>
                <a:off x="4658" y="2848"/>
                <a:ext cx="2" cy="2"/>
              </a:xfrm>
              <a:prstGeom prst="line">
                <a:avLst/>
              </a:prstGeom>
              <a:noFill/>
              <a:ln w="15875">
                <a:solidFill>
                  <a:srgbClr val="000000"/>
                </a:solidFill>
                <a:round/>
                <a:headEnd/>
                <a:tailEnd/>
              </a:ln>
            </p:spPr>
            <p:txBody>
              <a:bodyPr/>
              <a:lstStyle/>
              <a:p>
                <a:endParaRPr lang="en-US"/>
              </a:p>
            </p:txBody>
          </p:sp>
          <p:sp>
            <p:nvSpPr>
              <p:cNvPr id="61418" name="Line 1002"/>
              <p:cNvSpPr>
                <a:spLocks noChangeShapeType="1"/>
              </p:cNvSpPr>
              <p:nvPr/>
            </p:nvSpPr>
            <p:spPr bwMode="auto">
              <a:xfrm>
                <a:off x="4660" y="2850"/>
                <a:ext cx="2" cy="1"/>
              </a:xfrm>
              <a:prstGeom prst="line">
                <a:avLst/>
              </a:prstGeom>
              <a:noFill/>
              <a:ln w="12700">
                <a:solidFill>
                  <a:srgbClr val="000000"/>
                </a:solidFill>
                <a:round/>
                <a:headEnd/>
                <a:tailEnd/>
              </a:ln>
            </p:spPr>
            <p:txBody>
              <a:bodyPr/>
              <a:lstStyle/>
              <a:p>
                <a:endParaRPr lang="en-US"/>
              </a:p>
            </p:txBody>
          </p:sp>
          <p:sp>
            <p:nvSpPr>
              <p:cNvPr id="61419" name="Line 1003"/>
              <p:cNvSpPr>
                <a:spLocks noChangeShapeType="1"/>
              </p:cNvSpPr>
              <p:nvPr/>
            </p:nvSpPr>
            <p:spPr bwMode="auto">
              <a:xfrm>
                <a:off x="4662" y="2850"/>
                <a:ext cx="1" cy="2"/>
              </a:xfrm>
              <a:prstGeom prst="line">
                <a:avLst/>
              </a:prstGeom>
              <a:noFill/>
              <a:ln w="12700">
                <a:solidFill>
                  <a:srgbClr val="000000"/>
                </a:solidFill>
                <a:round/>
                <a:headEnd/>
                <a:tailEnd/>
              </a:ln>
            </p:spPr>
            <p:txBody>
              <a:bodyPr/>
              <a:lstStyle/>
              <a:p>
                <a:endParaRPr lang="en-US"/>
              </a:p>
            </p:txBody>
          </p:sp>
          <p:sp>
            <p:nvSpPr>
              <p:cNvPr id="61420" name="Line 1004"/>
              <p:cNvSpPr>
                <a:spLocks noChangeShapeType="1"/>
              </p:cNvSpPr>
              <p:nvPr/>
            </p:nvSpPr>
            <p:spPr bwMode="auto">
              <a:xfrm>
                <a:off x="4662" y="2852"/>
                <a:ext cx="2" cy="1"/>
              </a:xfrm>
              <a:prstGeom prst="line">
                <a:avLst/>
              </a:prstGeom>
              <a:noFill/>
              <a:ln w="12700">
                <a:solidFill>
                  <a:srgbClr val="000000"/>
                </a:solidFill>
                <a:round/>
                <a:headEnd/>
                <a:tailEnd/>
              </a:ln>
            </p:spPr>
            <p:txBody>
              <a:bodyPr/>
              <a:lstStyle/>
              <a:p>
                <a:endParaRPr lang="en-US"/>
              </a:p>
            </p:txBody>
          </p:sp>
          <p:sp>
            <p:nvSpPr>
              <p:cNvPr id="61421" name="Line 1005"/>
              <p:cNvSpPr>
                <a:spLocks noChangeShapeType="1"/>
              </p:cNvSpPr>
              <p:nvPr/>
            </p:nvSpPr>
            <p:spPr bwMode="auto">
              <a:xfrm>
                <a:off x="4664" y="2852"/>
                <a:ext cx="2" cy="2"/>
              </a:xfrm>
              <a:prstGeom prst="line">
                <a:avLst/>
              </a:prstGeom>
              <a:noFill/>
              <a:ln w="15875">
                <a:solidFill>
                  <a:srgbClr val="000000"/>
                </a:solidFill>
                <a:round/>
                <a:headEnd/>
                <a:tailEnd/>
              </a:ln>
            </p:spPr>
            <p:txBody>
              <a:bodyPr/>
              <a:lstStyle/>
              <a:p>
                <a:endParaRPr lang="en-US"/>
              </a:p>
            </p:txBody>
          </p:sp>
          <p:sp>
            <p:nvSpPr>
              <p:cNvPr id="61422" name="Line 1006"/>
              <p:cNvSpPr>
                <a:spLocks noChangeShapeType="1"/>
              </p:cNvSpPr>
              <p:nvPr/>
            </p:nvSpPr>
            <p:spPr bwMode="auto">
              <a:xfrm>
                <a:off x="4666" y="2854"/>
                <a:ext cx="1" cy="2"/>
              </a:xfrm>
              <a:prstGeom prst="line">
                <a:avLst/>
              </a:prstGeom>
              <a:noFill/>
              <a:ln w="12700">
                <a:solidFill>
                  <a:srgbClr val="000000"/>
                </a:solidFill>
                <a:round/>
                <a:headEnd/>
                <a:tailEnd/>
              </a:ln>
            </p:spPr>
            <p:txBody>
              <a:bodyPr/>
              <a:lstStyle/>
              <a:p>
                <a:endParaRPr lang="en-US"/>
              </a:p>
            </p:txBody>
          </p:sp>
          <p:sp>
            <p:nvSpPr>
              <p:cNvPr id="61423" name="Line 1007"/>
              <p:cNvSpPr>
                <a:spLocks noChangeShapeType="1"/>
              </p:cNvSpPr>
              <p:nvPr/>
            </p:nvSpPr>
            <p:spPr bwMode="auto">
              <a:xfrm>
                <a:off x="4666" y="2856"/>
                <a:ext cx="2" cy="1"/>
              </a:xfrm>
              <a:prstGeom prst="line">
                <a:avLst/>
              </a:prstGeom>
              <a:noFill/>
              <a:ln w="12700">
                <a:solidFill>
                  <a:srgbClr val="000000"/>
                </a:solidFill>
                <a:round/>
                <a:headEnd/>
                <a:tailEnd/>
              </a:ln>
            </p:spPr>
            <p:txBody>
              <a:bodyPr/>
              <a:lstStyle/>
              <a:p>
                <a:endParaRPr lang="en-US"/>
              </a:p>
            </p:txBody>
          </p:sp>
          <p:sp>
            <p:nvSpPr>
              <p:cNvPr id="61424" name="Line 1008"/>
              <p:cNvSpPr>
                <a:spLocks noChangeShapeType="1"/>
              </p:cNvSpPr>
              <p:nvPr/>
            </p:nvSpPr>
            <p:spPr bwMode="auto">
              <a:xfrm>
                <a:off x="4685" y="2870"/>
                <a:ext cx="1" cy="1"/>
              </a:xfrm>
              <a:prstGeom prst="line">
                <a:avLst/>
              </a:prstGeom>
              <a:noFill/>
              <a:ln w="12700">
                <a:solidFill>
                  <a:srgbClr val="000000"/>
                </a:solidFill>
                <a:round/>
                <a:headEnd/>
                <a:tailEnd/>
              </a:ln>
            </p:spPr>
            <p:txBody>
              <a:bodyPr/>
              <a:lstStyle/>
              <a:p>
                <a:endParaRPr lang="en-US"/>
              </a:p>
            </p:txBody>
          </p:sp>
          <p:sp>
            <p:nvSpPr>
              <p:cNvPr id="61425" name="Line 1009"/>
              <p:cNvSpPr>
                <a:spLocks noChangeShapeType="1"/>
              </p:cNvSpPr>
              <p:nvPr/>
            </p:nvSpPr>
            <p:spPr bwMode="auto">
              <a:xfrm>
                <a:off x="4685" y="2870"/>
                <a:ext cx="1" cy="1"/>
              </a:xfrm>
              <a:prstGeom prst="line">
                <a:avLst/>
              </a:prstGeom>
              <a:noFill/>
              <a:ln w="12700">
                <a:solidFill>
                  <a:srgbClr val="000000"/>
                </a:solidFill>
                <a:round/>
                <a:headEnd/>
                <a:tailEnd/>
              </a:ln>
            </p:spPr>
            <p:txBody>
              <a:bodyPr/>
              <a:lstStyle/>
              <a:p>
                <a:endParaRPr lang="en-US"/>
              </a:p>
            </p:txBody>
          </p:sp>
          <p:sp>
            <p:nvSpPr>
              <p:cNvPr id="61426" name="Line 1010"/>
              <p:cNvSpPr>
                <a:spLocks noChangeShapeType="1"/>
              </p:cNvSpPr>
              <p:nvPr/>
            </p:nvSpPr>
            <p:spPr bwMode="auto">
              <a:xfrm>
                <a:off x="4685" y="2871"/>
                <a:ext cx="2" cy="1"/>
              </a:xfrm>
              <a:prstGeom prst="line">
                <a:avLst/>
              </a:prstGeom>
              <a:noFill/>
              <a:ln w="12700">
                <a:solidFill>
                  <a:srgbClr val="000000"/>
                </a:solidFill>
                <a:round/>
                <a:headEnd/>
                <a:tailEnd/>
              </a:ln>
            </p:spPr>
            <p:txBody>
              <a:bodyPr/>
              <a:lstStyle/>
              <a:p>
                <a:endParaRPr lang="en-US"/>
              </a:p>
            </p:txBody>
          </p:sp>
          <p:sp>
            <p:nvSpPr>
              <p:cNvPr id="61427" name="Line 1011"/>
              <p:cNvSpPr>
                <a:spLocks noChangeShapeType="1"/>
              </p:cNvSpPr>
              <p:nvPr/>
            </p:nvSpPr>
            <p:spPr bwMode="auto">
              <a:xfrm>
                <a:off x="4687" y="2871"/>
                <a:ext cx="1" cy="2"/>
              </a:xfrm>
              <a:prstGeom prst="line">
                <a:avLst/>
              </a:prstGeom>
              <a:noFill/>
              <a:ln w="12700">
                <a:solidFill>
                  <a:srgbClr val="000000"/>
                </a:solidFill>
                <a:round/>
                <a:headEnd/>
                <a:tailEnd/>
              </a:ln>
            </p:spPr>
            <p:txBody>
              <a:bodyPr/>
              <a:lstStyle/>
              <a:p>
                <a:endParaRPr lang="en-US"/>
              </a:p>
            </p:txBody>
          </p:sp>
        </p:grpSp>
        <p:sp>
          <p:nvSpPr>
            <p:cNvPr id="61429" name="Line 1013"/>
            <p:cNvSpPr>
              <a:spLocks noChangeShapeType="1"/>
            </p:cNvSpPr>
            <p:nvPr/>
          </p:nvSpPr>
          <p:spPr bwMode="auto">
            <a:xfrm>
              <a:off x="4687" y="2873"/>
              <a:ext cx="2" cy="1"/>
            </a:xfrm>
            <a:prstGeom prst="line">
              <a:avLst/>
            </a:prstGeom>
            <a:noFill/>
            <a:ln w="12700">
              <a:solidFill>
                <a:srgbClr val="000000"/>
              </a:solidFill>
              <a:round/>
              <a:headEnd/>
              <a:tailEnd/>
            </a:ln>
          </p:spPr>
          <p:txBody>
            <a:bodyPr/>
            <a:lstStyle/>
            <a:p>
              <a:endParaRPr lang="en-US"/>
            </a:p>
          </p:txBody>
        </p:sp>
        <p:sp>
          <p:nvSpPr>
            <p:cNvPr id="61430" name="Line 1014"/>
            <p:cNvSpPr>
              <a:spLocks noChangeShapeType="1"/>
            </p:cNvSpPr>
            <p:nvPr/>
          </p:nvSpPr>
          <p:spPr bwMode="auto">
            <a:xfrm>
              <a:off x="4689" y="2873"/>
              <a:ext cx="2" cy="2"/>
            </a:xfrm>
            <a:prstGeom prst="line">
              <a:avLst/>
            </a:prstGeom>
            <a:noFill/>
            <a:ln w="15875">
              <a:solidFill>
                <a:srgbClr val="000000"/>
              </a:solidFill>
              <a:round/>
              <a:headEnd/>
              <a:tailEnd/>
            </a:ln>
          </p:spPr>
          <p:txBody>
            <a:bodyPr/>
            <a:lstStyle/>
            <a:p>
              <a:endParaRPr lang="en-US"/>
            </a:p>
          </p:txBody>
        </p:sp>
        <p:sp>
          <p:nvSpPr>
            <p:cNvPr id="61431" name="Line 1015"/>
            <p:cNvSpPr>
              <a:spLocks noChangeShapeType="1"/>
            </p:cNvSpPr>
            <p:nvPr/>
          </p:nvSpPr>
          <p:spPr bwMode="auto">
            <a:xfrm>
              <a:off x="4691" y="2875"/>
              <a:ext cx="2" cy="1"/>
            </a:xfrm>
            <a:prstGeom prst="line">
              <a:avLst/>
            </a:prstGeom>
            <a:noFill/>
            <a:ln w="12700">
              <a:solidFill>
                <a:srgbClr val="000000"/>
              </a:solidFill>
              <a:round/>
              <a:headEnd/>
              <a:tailEnd/>
            </a:ln>
          </p:spPr>
          <p:txBody>
            <a:bodyPr/>
            <a:lstStyle/>
            <a:p>
              <a:endParaRPr lang="en-US"/>
            </a:p>
          </p:txBody>
        </p:sp>
        <p:sp>
          <p:nvSpPr>
            <p:cNvPr id="61432" name="Line 1016"/>
            <p:cNvSpPr>
              <a:spLocks noChangeShapeType="1"/>
            </p:cNvSpPr>
            <p:nvPr/>
          </p:nvSpPr>
          <p:spPr bwMode="auto">
            <a:xfrm>
              <a:off x="4693" y="2875"/>
              <a:ext cx="1" cy="2"/>
            </a:xfrm>
            <a:prstGeom prst="line">
              <a:avLst/>
            </a:prstGeom>
            <a:noFill/>
            <a:ln w="12700">
              <a:solidFill>
                <a:srgbClr val="000000"/>
              </a:solidFill>
              <a:round/>
              <a:headEnd/>
              <a:tailEnd/>
            </a:ln>
          </p:spPr>
          <p:txBody>
            <a:bodyPr/>
            <a:lstStyle/>
            <a:p>
              <a:endParaRPr lang="en-US"/>
            </a:p>
          </p:txBody>
        </p:sp>
        <p:sp>
          <p:nvSpPr>
            <p:cNvPr id="61433" name="Line 1017"/>
            <p:cNvSpPr>
              <a:spLocks noChangeShapeType="1"/>
            </p:cNvSpPr>
            <p:nvPr/>
          </p:nvSpPr>
          <p:spPr bwMode="auto">
            <a:xfrm>
              <a:off x="4693" y="2877"/>
              <a:ext cx="2" cy="2"/>
            </a:xfrm>
            <a:prstGeom prst="line">
              <a:avLst/>
            </a:prstGeom>
            <a:noFill/>
            <a:ln w="15875">
              <a:solidFill>
                <a:srgbClr val="000000"/>
              </a:solidFill>
              <a:round/>
              <a:headEnd/>
              <a:tailEnd/>
            </a:ln>
          </p:spPr>
          <p:txBody>
            <a:bodyPr/>
            <a:lstStyle/>
            <a:p>
              <a:endParaRPr lang="en-US"/>
            </a:p>
          </p:txBody>
        </p:sp>
        <p:sp>
          <p:nvSpPr>
            <p:cNvPr id="61434" name="Line 1018"/>
            <p:cNvSpPr>
              <a:spLocks noChangeShapeType="1"/>
            </p:cNvSpPr>
            <p:nvPr/>
          </p:nvSpPr>
          <p:spPr bwMode="auto">
            <a:xfrm>
              <a:off x="4695" y="2879"/>
              <a:ext cx="2" cy="2"/>
            </a:xfrm>
            <a:prstGeom prst="line">
              <a:avLst/>
            </a:prstGeom>
            <a:noFill/>
            <a:ln w="15875">
              <a:solidFill>
                <a:srgbClr val="000000"/>
              </a:solidFill>
              <a:round/>
              <a:headEnd/>
              <a:tailEnd/>
            </a:ln>
          </p:spPr>
          <p:txBody>
            <a:bodyPr/>
            <a:lstStyle/>
            <a:p>
              <a:endParaRPr lang="en-US"/>
            </a:p>
          </p:txBody>
        </p:sp>
        <p:sp>
          <p:nvSpPr>
            <p:cNvPr id="61435" name="Line 1019"/>
            <p:cNvSpPr>
              <a:spLocks noChangeShapeType="1"/>
            </p:cNvSpPr>
            <p:nvPr/>
          </p:nvSpPr>
          <p:spPr bwMode="auto">
            <a:xfrm>
              <a:off x="4697" y="2881"/>
              <a:ext cx="1" cy="1"/>
            </a:xfrm>
            <a:prstGeom prst="line">
              <a:avLst/>
            </a:prstGeom>
            <a:noFill/>
            <a:ln w="12700">
              <a:solidFill>
                <a:srgbClr val="000000"/>
              </a:solidFill>
              <a:round/>
              <a:headEnd/>
              <a:tailEnd/>
            </a:ln>
          </p:spPr>
          <p:txBody>
            <a:bodyPr/>
            <a:lstStyle/>
            <a:p>
              <a:endParaRPr lang="en-US"/>
            </a:p>
          </p:txBody>
        </p:sp>
        <p:sp>
          <p:nvSpPr>
            <p:cNvPr id="61436" name="Line 1020"/>
            <p:cNvSpPr>
              <a:spLocks noChangeShapeType="1"/>
            </p:cNvSpPr>
            <p:nvPr/>
          </p:nvSpPr>
          <p:spPr bwMode="auto">
            <a:xfrm>
              <a:off x="4698" y="2881"/>
              <a:ext cx="1" cy="2"/>
            </a:xfrm>
            <a:prstGeom prst="line">
              <a:avLst/>
            </a:prstGeom>
            <a:noFill/>
            <a:ln w="12700">
              <a:solidFill>
                <a:srgbClr val="000000"/>
              </a:solidFill>
              <a:round/>
              <a:headEnd/>
              <a:tailEnd/>
            </a:ln>
          </p:spPr>
          <p:txBody>
            <a:bodyPr/>
            <a:lstStyle/>
            <a:p>
              <a:endParaRPr lang="en-US"/>
            </a:p>
          </p:txBody>
        </p:sp>
        <p:sp>
          <p:nvSpPr>
            <p:cNvPr id="61437" name="Line 1021"/>
            <p:cNvSpPr>
              <a:spLocks noChangeShapeType="1"/>
            </p:cNvSpPr>
            <p:nvPr/>
          </p:nvSpPr>
          <p:spPr bwMode="auto">
            <a:xfrm>
              <a:off x="4698" y="2883"/>
              <a:ext cx="2" cy="1"/>
            </a:xfrm>
            <a:prstGeom prst="line">
              <a:avLst/>
            </a:prstGeom>
            <a:noFill/>
            <a:ln w="12700">
              <a:solidFill>
                <a:srgbClr val="000000"/>
              </a:solidFill>
              <a:round/>
              <a:headEnd/>
              <a:tailEnd/>
            </a:ln>
          </p:spPr>
          <p:txBody>
            <a:bodyPr/>
            <a:lstStyle/>
            <a:p>
              <a:endParaRPr lang="en-US"/>
            </a:p>
          </p:txBody>
        </p:sp>
        <p:sp>
          <p:nvSpPr>
            <p:cNvPr id="61438" name="Line 1022"/>
            <p:cNvSpPr>
              <a:spLocks noChangeShapeType="1"/>
            </p:cNvSpPr>
            <p:nvPr/>
          </p:nvSpPr>
          <p:spPr bwMode="auto">
            <a:xfrm>
              <a:off x="4700" y="2883"/>
              <a:ext cx="1" cy="2"/>
            </a:xfrm>
            <a:prstGeom prst="line">
              <a:avLst/>
            </a:prstGeom>
            <a:noFill/>
            <a:ln w="12700">
              <a:solidFill>
                <a:srgbClr val="000000"/>
              </a:solidFill>
              <a:round/>
              <a:headEnd/>
              <a:tailEnd/>
            </a:ln>
          </p:spPr>
          <p:txBody>
            <a:bodyPr/>
            <a:lstStyle/>
            <a:p>
              <a:endParaRPr lang="en-US"/>
            </a:p>
          </p:txBody>
        </p:sp>
        <p:sp>
          <p:nvSpPr>
            <p:cNvPr id="61439" name="Line 1023"/>
            <p:cNvSpPr>
              <a:spLocks noChangeShapeType="1"/>
            </p:cNvSpPr>
            <p:nvPr/>
          </p:nvSpPr>
          <p:spPr bwMode="auto">
            <a:xfrm>
              <a:off x="4700" y="2885"/>
              <a:ext cx="2" cy="2"/>
            </a:xfrm>
            <a:prstGeom prst="line">
              <a:avLst/>
            </a:prstGeom>
            <a:noFill/>
            <a:ln w="15875">
              <a:solidFill>
                <a:srgbClr val="000000"/>
              </a:solidFill>
              <a:round/>
              <a:headEnd/>
              <a:tailEnd/>
            </a:ln>
          </p:spPr>
          <p:txBody>
            <a:bodyPr/>
            <a:lstStyle/>
            <a:p>
              <a:endParaRPr lang="en-US"/>
            </a:p>
          </p:txBody>
        </p:sp>
        <p:sp>
          <p:nvSpPr>
            <p:cNvPr id="63488" name="Line 1024"/>
            <p:cNvSpPr>
              <a:spLocks noChangeShapeType="1"/>
            </p:cNvSpPr>
            <p:nvPr/>
          </p:nvSpPr>
          <p:spPr bwMode="auto">
            <a:xfrm>
              <a:off x="4702" y="2887"/>
              <a:ext cx="1" cy="1"/>
            </a:xfrm>
            <a:prstGeom prst="line">
              <a:avLst/>
            </a:prstGeom>
            <a:noFill/>
            <a:ln w="12700">
              <a:solidFill>
                <a:srgbClr val="000000"/>
              </a:solidFill>
              <a:round/>
              <a:headEnd/>
              <a:tailEnd/>
            </a:ln>
          </p:spPr>
          <p:txBody>
            <a:bodyPr/>
            <a:lstStyle/>
            <a:p>
              <a:endParaRPr lang="en-US"/>
            </a:p>
          </p:txBody>
        </p:sp>
        <p:sp>
          <p:nvSpPr>
            <p:cNvPr id="63489" name="Line 1025"/>
            <p:cNvSpPr>
              <a:spLocks noChangeShapeType="1"/>
            </p:cNvSpPr>
            <p:nvPr/>
          </p:nvSpPr>
          <p:spPr bwMode="auto">
            <a:xfrm>
              <a:off x="4706" y="2893"/>
              <a:ext cx="1" cy="2"/>
            </a:xfrm>
            <a:prstGeom prst="line">
              <a:avLst/>
            </a:prstGeom>
            <a:noFill/>
            <a:ln w="12700">
              <a:solidFill>
                <a:srgbClr val="000000"/>
              </a:solidFill>
              <a:round/>
              <a:headEnd/>
              <a:tailEnd/>
            </a:ln>
          </p:spPr>
          <p:txBody>
            <a:bodyPr/>
            <a:lstStyle/>
            <a:p>
              <a:endParaRPr lang="en-US"/>
            </a:p>
          </p:txBody>
        </p:sp>
        <p:sp>
          <p:nvSpPr>
            <p:cNvPr id="63490" name="Line 1026"/>
            <p:cNvSpPr>
              <a:spLocks noChangeShapeType="1"/>
            </p:cNvSpPr>
            <p:nvPr/>
          </p:nvSpPr>
          <p:spPr bwMode="auto">
            <a:xfrm>
              <a:off x="4706" y="2895"/>
              <a:ext cx="2" cy="1"/>
            </a:xfrm>
            <a:prstGeom prst="line">
              <a:avLst/>
            </a:prstGeom>
            <a:noFill/>
            <a:ln w="12700">
              <a:solidFill>
                <a:srgbClr val="000000"/>
              </a:solidFill>
              <a:round/>
              <a:headEnd/>
              <a:tailEnd/>
            </a:ln>
          </p:spPr>
          <p:txBody>
            <a:bodyPr/>
            <a:lstStyle/>
            <a:p>
              <a:endParaRPr lang="en-US"/>
            </a:p>
          </p:txBody>
        </p:sp>
        <p:sp>
          <p:nvSpPr>
            <p:cNvPr id="63491" name="Line 1027"/>
            <p:cNvSpPr>
              <a:spLocks noChangeShapeType="1"/>
            </p:cNvSpPr>
            <p:nvPr/>
          </p:nvSpPr>
          <p:spPr bwMode="auto">
            <a:xfrm>
              <a:off x="4708" y="2895"/>
              <a:ext cx="1" cy="1"/>
            </a:xfrm>
            <a:prstGeom prst="line">
              <a:avLst/>
            </a:prstGeom>
            <a:noFill/>
            <a:ln w="12700">
              <a:solidFill>
                <a:srgbClr val="000000"/>
              </a:solidFill>
              <a:round/>
              <a:headEnd/>
              <a:tailEnd/>
            </a:ln>
          </p:spPr>
          <p:txBody>
            <a:bodyPr/>
            <a:lstStyle/>
            <a:p>
              <a:endParaRPr lang="en-US"/>
            </a:p>
          </p:txBody>
        </p:sp>
        <p:sp>
          <p:nvSpPr>
            <p:cNvPr id="63492" name="Line 1028"/>
            <p:cNvSpPr>
              <a:spLocks noChangeShapeType="1"/>
            </p:cNvSpPr>
            <p:nvPr/>
          </p:nvSpPr>
          <p:spPr bwMode="auto">
            <a:xfrm>
              <a:off x="4708" y="2896"/>
              <a:ext cx="2" cy="1"/>
            </a:xfrm>
            <a:prstGeom prst="line">
              <a:avLst/>
            </a:prstGeom>
            <a:noFill/>
            <a:ln w="12700">
              <a:solidFill>
                <a:srgbClr val="000000"/>
              </a:solidFill>
              <a:round/>
              <a:headEnd/>
              <a:tailEnd/>
            </a:ln>
          </p:spPr>
          <p:txBody>
            <a:bodyPr/>
            <a:lstStyle/>
            <a:p>
              <a:endParaRPr lang="en-US"/>
            </a:p>
          </p:txBody>
        </p:sp>
        <p:sp>
          <p:nvSpPr>
            <p:cNvPr id="63493" name="Line 1029"/>
            <p:cNvSpPr>
              <a:spLocks noChangeShapeType="1"/>
            </p:cNvSpPr>
            <p:nvPr/>
          </p:nvSpPr>
          <p:spPr bwMode="auto">
            <a:xfrm>
              <a:off x="4710" y="2896"/>
              <a:ext cx="1" cy="2"/>
            </a:xfrm>
            <a:prstGeom prst="line">
              <a:avLst/>
            </a:prstGeom>
            <a:noFill/>
            <a:ln w="12700">
              <a:solidFill>
                <a:srgbClr val="000000"/>
              </a:solidFill>
              <a:round/>
              <a:headEnd/>
              <a:tailEnd/>
            </a:ln>
          </p:spPr>
          <p:txBody>
            <a:bodyPr/>
            <a:lstStyle/>
            <a:p>
              <a:endParaRPr lang="en-US"/>
            </a:p>
          </p:txBody>
        </p:sp>
        <p:sp>
          <p:nvSpPr>
            <p:cNvPr id="63494" name="Line 1030"/>
            <p:cNvSpPr>
              <a:spLocks noChangeShapeType="1"/>
            </p:cNvSpPr>
            <p:nvPr/>
          </p:nvSpPr>
          <p:spPr bwMode="auto">
            <a:xfrm>
              <a:off x="4710" y="2898"/>
              <a:ext cx="2" cy="1"/>
            </a:xfrm>
            <a:prstGeom prst="line">
              <a:avLst/>
            </a:prstGeom>
            <a:noFill/>
            <a:ln w="12700">
              <a:solidFill>
                <a:srgbClr val="000000"/>
              </a:solidFill>
              <a:round/>
              <a:headEnd/>
              <a:tailEnd/>
            </a:ln>
          </p:spPr>
          <p:txBody>
            <a:bodyPr/>
            <a:lstStyle/>
            <a:p>
              <a:endParaRPr lang="en-US"/>
            </a:p>
          </p:txBody>
        </p:sp>
        <p:sp>
          <p:nvSpPr>
            <p:cNvPr id="63495" name="Line 1031"/>
            <p:cNvSpPr>
              <a:spLocks noChangeShapeType="1"/>
            </p:cNvSpPr>
            <p:nvPr/>
          </p:nvSpPr>
          <p:spPr bwMode="auto">
            <a:xfrm>
              <a:off x="4712" y="2898"/>
              <a:ext cx="1" cy="2"/>
            </a:xfrm>
            <a:prstGeom prst="line">
              <a:avLst/>
            </a:prstGeom>
            <a:noFill/>
            <a:ln w="12700">
              <a:solidFill>
                <a:srgbClr val="000000"/>
              </a:solidFill>
              <a:round/>
              <a:headEnd/>
              <a:tailEnd/>
            </a:ln>
          </p:spPr>
          <p:txBody>
            <a:bodyPr/>
            <a:lstStyle/>
            <a:p>
              <a:endParaRPr lang="en-US"/>
            </a:p>
          </p:txBody>
        </p:sp>
        <p:sp>
          <p:nvSpPr>
            <p:cNvPr id="63496" name="Line 1032"/>
            <p:cNvSpPr>
              <a:spLocks noChangeShapeType="1"/>
            </p:cNvSpPr>
            <p:nvPr/>
          </p:nvSpPr>
          <p:spPr bwMode="auto">
            <a:xfrm>
              <a:off x="4712" y="2900"/>
              <a:ext cx="2" cy="1"/>
            </a:xfrm>
            <a:prstGeom prst="line">
              <a:avLst/>
            </a:prstGeom>
            <a:noFill/>
            <a:ln w="12700">
              <a:solidFill>
                <a:srgbClr val="000000"/>
              </a:solidFill>
              <a:round/>
              <a:headEnd/>
              <a:tailEnd/>
            </a:ln>
          </p:spPr>
          <p:txBody>
            <a:bodyPr/>
            <a:lstStyle/>
            <a:p>
              <a:endParaRPr lang="en-US"/>
            </a:p>
          </p:txBody>
        </p:sp>
        <p:sp>
          <p:nvSpPr>
            <p:cNvPr id="63497" name="Line 1033"/>
            <p:cNvSpPr>
              <a:spLocks noChangeShapeType="1"/>
            </p:cNvSpPr>
            <p:nvPr/>
          </p:nvSpPr>
          <p:spPr bwMode="auto">
            <a:xfrm>
              <a:off x="4714" y="2900"/>
              <a:ext cx="1" cy="2"/>
            </a:xfrm>
            <a:prstGeom prst="line">
              <a:avLst/>
            </a:prstGeom>
            <a:noFill/>
            <a:ln w="12700">
              <a:solidFill>
                <a:srgbClr val="000000"/>
              </a:solidFill>
              <a:round/>
              <a:headEnd/>
              <a:tailEnd/>
            </a:ln>
          </p:spPr>
          <p:txBody>
            <a:bodyPr/>
            <a:lstStyle/>
            <a:p>
              <a:endParaRPr lang="en-US"/>
            </a:p>
          </p:txBody>
        </p:sp>
        <p:sp>
          <p:nvSpPr>
            <p:cNvPr id="63498" name="Line 1034"/>
            <p:cNvSpPr>
              <a:spLocks noChangeShapeType="1"/>
            </p:cNvSpPr>
            <p:nvPr/>
          </p:nvSpPr>
          <p:spPr bwMode="auto">
            <a:xfrm>
              <a:off x="4714" y="2902"/>
              <a:ext cx="2" cy="1"/>
            </a:xfrm>
            <a:prstGeom prst="line">
              <a:avLst/>
            </a:prstGeom>
            <a:noFill/>
            <a:ln w="12700">
              <a:solidFill>
                <a:srgbClr val="000000"/>
              </a:solidFill>
              <a:round/>
              <a:headEnd/>
              <a:tailEnd/>
            </a:ln>
          </p:spPr>
          <p:txBody>
            <a:bodyPr/>
            <a:lstStyle/>
            <a:p>
              <a:endParaRPr lang="en-US"/>
            </a:p>
          </p:txBody>
        </p:sp>
        <p:sp>
          <p:nvSpPr>
            <p:cNvPr id="63499" name="Line 1035"/>
            <p:cNvSpPr>
              <a:spLocks noChangeShapeType="1"/>
            </p:cNvSpPr>
            <p:nvPr/>
          </p:nvSpPr>
          <p:spPr bwMode="auto">
            <a:xfrm>
              <a:off x="4716" y="2902"/>
              <a:ext cx="1" cy="2"/>
            </a:xfrm>
            <a:prstGeom prst="line">
              <a:avLst/>
            </a:prstGeom>
            <a:noFill/>
            <a:ln w="12700">
              <a:solidFill>
                <a:srgbClr val="000000"/>
              </a:solidFill>
              <a:round/>
              <a:headEnd/>
              <a:tailEnd/>
            </a:ln>
          </p:spPr>
          <p:txBody>
            <a:bodyPr/>
            <a:lstStyle/>
            <a:p>
              <a:endParaRPr lang="en-US"/>
            </a:p>
          </p:txBody>
        </p:sp>
        <p:sp>
          <p:nvSpPr>
            <p:cNvPr id="63500" name="Line 1036"/>
            <p:cNvSpPr>
              <a:spLocks noChangeShapeType="1"/>
            </p:cNvSpPr>
            <p:nvPr/>
          </p:nvSpPr>
          <p:spPr bwMode="auto">
            <a:xfrm>
              <a:off x="4716" y="2904"/>
              <a:ext cx="2" cy="1"/>
            </a:xfrm>
            <a:prstGeom prst="line">
              <a:avLst/>
            </a:prstGeom>
            <a:noFill/>
            <a:ln w="12700">
              <a:solidFill>
                <a:srgbClr val="000000"/>
              </a:solidFill>
              <a:round/>
              <a:headEnd/>
              <a:tailEnd/>
            </a:ln>
          </p:spPr>
          <p:txBody>
            <a:bodyPr/>
            <a:lstStyle/>
            <a:p>
              <a:endParaRPr lang="en-US"/>
            </a:p>
          </p:txBody>
        </p:sp>
        <p:sp>
          <p:nvSpPr>
            <p:cNvPr id="63501" name="Line 1037"/>
            <p:cNvSpPr>
              <a:spLocks noChangeShapeType="1"/>
            </p:cNvSpPr>
            <p:nvPr/>
          </p:nvSpPr>
          <p:spPr bwMode="auto">
            <a:xfrm>
              <a:off x="4718" y="2904"/>
              <a:ext cx="1" cy="2"/>
            </a:xfrm>
            <a:prstGeom prst="line">
              <a:avLst/>
            </a:prstGeom>
            <a:noFill/>
            <a:ln w="12700">
              <a:solidFill>
                <a:srgbClr val="000000"/>
              </a:solidFill>
              <a:round/>
              <a:headEnd/>
              <a:tailEnd/>
            </a:ln>
          </p:spPr>
          <p:txBody>
            <a:bodyPr/>
            <a:lstStyle/>
            <a:p>
              <a:endParaRPr lang="en-US"/>
            </a:p>
          </p:txBody>
        </p:sp>
        <p:sp>
          <p:nvSpPr>
            <p:cNvPr id="63502" name="Line 1038"/>
            <p:cNvSpPr>
              <a:spLocks noChangeShapeType="1"/>
            </p:cNvSpPr>
            <p:nvPr/>
          </p:nvSpPr>
          <p:spPr bwMode="auto">
            <a:xfrm>
              <a:off x="4718" y="2906"/>
              <a:ext cx="2" cy="1"/>
            </a:xfrm>
            <a:prstGeom prst="line">
              <a:avLst/>
            </a:prstGeom>
            <a:noFill/>
            <a:ln w="12700">
              <a:solidFill>
                <a:srgbClr val="000000"/>
              </a:solidFill>
              <a:round/>
              <a:headEnd/>
              <a:tailEnd/>
            </a:ln>
          </p:spPr>
          <p:txBody>
            <a:bodyPr/>
            <a:lstStyle/>
            <a:p>
              <a:endParaRPr lang="en-US"/>
            </a:p>
          </p:txBody>
        </p:sp>
        <p:sp>
          <p:nvSpPr>
            <p:cNvPr id="63503" name="Line 1039"/>
            <p:cNvSpPr>
              <a:spLocks noChangeShapeType="1"/>
            </p:cNvSpPr>
            <p:nvPr/>
          </p:nvSpPr>
          <p:spPr bwMode="auto">
            <a:xfrm>
              <a:off x="4720" y="2906"/>
              <a:ext cx="1" cy="2"/>
            </a:xfrm>
            <a:prstGeom prst="line">
              <a:avLst/>
            </a:prstGeom>
            <a:noFill/>
            <a:ln w="12700">
              <a:solidFill>
                <a:srgbClr val="000000"/>
              </a:solidFill>
              <a:round/>
              <a:headEnd/>
              <a:tailEnd/>
            </a:ln>
          </p:spPr>
          <p:txBody>
            <a:bodyPr/>
            <a:lstStyle/>
            <a:p>
              <a:endParaRPr lang="en-US"/>
            </a:p>
          </p:txBody>
        </p:sp>
        <p:sp>
          <p:nvSpPr>
            <p:cNvPr id="63504" name="Line 1040"/>
            <p:cNvSpPr>
              <a:spLocks noChangeShapeType="1"/>
            </p:cNvSpPr>
            <p:nvPr/>
          </p:nvSpPr>
          <p:spPr bwMode="auto">
            <a:xfrm>
              <a:off x="4720" y="2908"/>
              <a:ext cx="2" cy="1"/>
            </a:xfrm>
            <a:prstGeom prst="line">
              <a:avLst/>
            </a:prstGeom>
            <a:noFill/>
            <a:ln w="12700">
              <a:solidFill>
                <a:srgbClr val="000000"/>
              </a:solidFill>
              <a:round/>
              <a:headEnd/>
              <a:tailEnd/>
            </a:ln>
          </p:spPr>
          <p:txBody>
            <a:bodyPr/>
            <a:lstStyle/>
            <a:p>
              <a:endParaRPr lang="en-US"/>
            </a:p>
          </p:txBody>
        </p:sp>
        <p:sp>
          <p:nvSpPr>
            <p:cNvPr id="63505" name="Line 1041"/>
            <p:cNvSpPr>
              <a:spLocks noChangeShapeType="1"/>
            </p:cNvSpPr>
            <p:nvPr/>
          </p:nvSpPr>
          <p:spPr bwMode="auto">
            <a:xfrm>
              <a:off x="4762" y="2964"/>
              <a:ext cx="2" cy="1"/>
            </a:xfrm>
            <a:prstGeom prst="line">
              <a:avLst/>
            </a:prstGeom>
            <a:noFill/>
            <a:ln w="12700">
              <a:solidFill>
                <a:srgbClr val="000000"/>
              </a:solidFill>
              <a:round/>
              <a:headEnd/>
              <a:tailEnd/>
            </a:ln>
          </p:spPr>
          <p:txBody>
            <a:bodyPr/>
            <a:lstStyle/>
            <a:p>
              <a:endParaRPr lang="en-US"/>
            </a:p>
          </p:txBody>
        </p:sp>
        <p:sp>
          <p:nvSpPr>
            <p:cNvPr id="63506" name="Line 1042"/>
            <p:cNvSpPr>
              <a:spLocks noChangeShapeType="1"/>
            </p:cNvSpPr>
            <p:nvPr/>
          </p:nvSpPr>
          <p:spPr bwMode="auto">
            <a:xfrm>
              <a:off x="4764" y="2964"/>
              <a:ext cx="1" cy="1"/>
            </a:xfrm>
            <a:prstGeom prst="line">
              <a:avLst/>
            </a:prstGeom>
            <a:noFill/>
            <a:ln w="12700">
              <a:solidFill>
                <a:srgbClr val="000000"/>
              </a:solidFill>
              <a:round/>
              <a:headEnd/>
              <a:tailEnd/>
            </a:ln>
          </p:spPr>
          <p:txBody>
            <a:bodyPr/>
            <a:lstStyle/>
            <a:p>
              <a:endParaRPr lang="en-US"/>
            </a:p>
          </p:txBody>
        </p:sp>
        <p:sp>
          <p:nvSpPr>
            <p:cNvPr id="63507" name="Line 1043"/>
            <p:cNvSpPr>
              <a:spLocks noChangeShapeType="1"/>
            </p:cNvSpPr>
            <p:nvPr/>
          </p:nvSpPr>
          <p:spPr bwMode="auto">
            <a:xfrm>
              <a:off x="4764" y="2965"/>
              <a:ext cx="2" cy="2"/>
            </a:xfrm>
            <a:prstGeom prst="line">
              <a:avLst/>
            </a:prstGeom>
            <a:noFill/>
            <a:ln w="15875">
              <a:solidFill>
                <a:srgbClr val="000000"/>
              </a:solidFill>
              <a:round/>
              <a:headEnd/>
              <a:tailEnd/>
            </a:ln>
          </p:spPr>
          <p:txBody>
            <a:bodyPr/>
            <a:lstStyle/>
            <a:p>
              <a:endParaRPr lang="en-US"/>
            </a:p>
          </p:txBody>
        </p:sp>
        <p:sp>
          <p:nvSpPr>
            <p:cNvPr id="63508" name="Line 1044"/>
            <p:cNvSpPr>
              <a:spLocks noChangeShapeType="1"/>
            </p:cNvSpPr>
            <p:nvPr/>
          </p:nvSpPr>
          <p:spPr bwMode="auto">
            <a:xfrm>
              <a:off x="4766" y="2967"/>
              <a:ext cx="1" cy="2"/>
            </a:xfrm>
            <a:prstGeom prst="line">
              <a:avLst/>
            </a:prstGeom>
            <a:noFill/>
            <a:ln w="12700">
              <a:solidFill>
                <a:srgbClr val="000000"/>
              </a:solidFill>
              <a:round/>
              <a:headEnd/>
              <a:tailEnd/>
            </a:ln>
          </p:spPr>
          <p:txBody>
            <a:bodyPr/>
            <a:lstStyle/>
            <a:p>
              <a:endParaRPr lang="en-US"/>
            </a:p>
          </p:txBody>
        </p:sp>
        <p:sp>
          <p:nvSpPr>
            <p:cNvPr id="63509" name="Line 1045"/>
            <p:cNvSpPr>
              <a:spLocks noChangeShapeType="1"/>
            </p:cNvSpPr>
            <p:nvPr/>
          </p:nvSpPr>
          <p:spPr bwMode="auto">
            <a:xfrm>
              <a:off x="4766" y="2969"/>
              <a:ext cx="2" cy="1"/>
            </a:xfrm>
            <a:prstGeom prst="line">
              <a:avLst/>
            </a:prstGeom>
            <a:noFill/>
            <a:ln w="12700">
              <a:solidFill>
                <a:srgbClr val="000000"/>
              </a:solidFill>
              <a:round/>
              <a:headEnd/>
              <a:tailEnd/>
            </a:ln>
          </p:spPr>
          <p:txBody>
            <a:bodyPr/>
            <a:lstStyle/>
            <a:p>
              <a:endParaRPr lang="en-US"/>
            </a:p>
          </p:txBody>
        </p:sp>
        <p:sp>
          <p:nvSpPr>
            <p:cNvPr id="63510" name="Line 1046"/>
            <p:cNvSpPr>
              <a:spLocks noChangeShapeType="1"/>
            </p:cNvSpPr>
            <p:nvPr/>
          </p:nvSpPr>
          <p:spPr bwMode="auto">
            <a:xfrm>
              <a:off x="4768" y="2969"/>
              <a:ext cx="1" cy="2"/>
            </a:xfrm>
            <a:prstGeom prst="line">
              <a:avLst/>
            </a:prstGeom>
            <a:noFill/>
            <a:ln w="12700">
              <a:solidFill>
                <a:srgbClr val="000000"/>
              </a:solidFill>
              <a:round/>
              <a:headEnd/>
              <a:tailEnd/>
            </a:ln>
          </p:spPr>
          <p:txBody>
            <a:bodyPr/>
            <a:lstStyle/>
            <a:p>
              <a:endParaRPr lang="en-US"/>
            </a:p>
          </p:txBody>
        </p:sp>
        <p:sp>
          <p:nvSpPr>
            <p:cNvPr id="63511" name="Line 1047"/>
            <p:cNvSpPr>
              <a:spLocks noChangeShapeType="1"/>
            </p:cNvSpPr>
            <p:nvPr/>
          </p:nvSpPr>
          <p:spPr bwMode="auto">
            <a:xfrm>
              <a:off x="4768" y="2971"/>
              <a:ext cx="1" cy="2"/>
            </a:xfrm>
            <a:prstGeom prst="line">
              <a:avLst/>
            </a:prstGeom>
            <a:noFill/>
            <a:ln w="15875">
              <a:solidFill>
                <a:srgbClr val="000000"/>
              </a:solidFill>
              <a:round/>
              <a:headEnd/>
              <a:tailEnd/>
            </a:ln>
          </p:spPr>
          <p:txBody>
            <a:bodyPr/>
            <a:lstStyle/>
            <a:p>
              <a:endParaRPr lang="en-US"/>
            </a:p>
          </p:txBody>
        </p:sp>
        <p:sp>
          <p:nvSpPr>
            <p:cNvPr id="63512" name="Line 1048"/>
            <p:cNvSpPr>
              <a:spLocks noChangeShapeType="1"/>
            </p:cNvSpPr>
            <p:nvPr/>
          </p:nvSpPr>
          <p:spPr bwMode="auto">
            <a:xfrm>
              <a:off x="4769" y="2973"/>
              <a:ext cx="1" cy="2"/>
            </a:xfrm>
            <a:prstGeom prst="line">
              <a:avLst/>
            </a:prstGeom>
            <a:noFill/>
            <a:ln w="12700">
              <a:solidFill>
                <a:srgbClr val="000000"/>
              </a:solidFill>
              <a:round/>
              <a:headEnd/>
              <a:tailEnd/>
            </a:ln>
          </p:spPr>
          <p:txBody>
            <a:bodyPr/>
            <a:lstStyle/>
            <a:p>
              <a:endParaRPr lang="en-US"/>
            </a:p>
          </p:txBody>
        </p:sp>
        <p:sp>
          <p:nvSpPr>
            <p:cNvPr id="63513" name="Line 1049"/>
            <p:cNvSpPr>
              <a:spLocks noChangeShapeType="1"/>
            </p:cNvSpPr>
            <p:nvPr/>
          </p:nvSpPr>
          <p:spPr bwMode="auto">
            <a:xfrm>
              <a:off x="4769" y="2975"/>
              <a:ext cx="2" cy="2"/>
            </a:xfrm>
            <a:prstGeom prst="line">
              <a:avLst/>
            </a:prstGeom>
            <a:noFill/>
            <a:ln w="15875">
              <a:solidFill>
                <a:srgbClr val="000000"/>
              </a:solidFill>
              <a:round/>
              <a:headEnd/>
              <a:tailEnd/>
            </a:ln>
          </p:spPr>
          <p:txBody>
            <a:bodyPr/>
            <a:lstStyle/>
            <a:p>
              <a:endParaRPr lang="en-US"/>
            </a:p>
          </p:txBody>
        </p:sp>
        <p:sp>
          <p:nvSpPr>
            <p:cNvPr id="63514" name="Line 1050"/>
            <p:cNvSpPr>
              <a:spLocks noChangeShapeType="1"/>
            </p:cNvSpPr>
            <p:nvPr/>
          </p:nvSpPr>
          <p:spPr bwMode="auto">
            <a:xfrm>
              <a:off x="4771" y="2977"/>
              <a:ext cx="1" cy="2"/>
            </a:xfrm>
            <a:prstGeom prst="line">
              <a:avLst/>
            </a:prstGeom>
            <a:noFill/>
            <a:ln w="12700">
              <a:solidFill>
                <a:srgbClr val="000000"/>
              </a:solidFill>
              <a:round/>
              <a:headEnd/>
              <a:tailEnd/>
            </a:ln>
          </p:spPr>
          <p:txBody>
            <a:bodyPr/>
            <a:lstStyle/>
            <a:p>
              <a:endParaRPr lang="en-US"/>
            </a:p>
          </p:txBody>
        </p:sp>
        <p:sp>
          <p:nvSpPr>
            <p:cNvPr id="63515" name="Line 1051"/>
            <p:cNvSpPr>
              <a:spLocks noChangeShapeType="1"/>
            </p:cNvSpPr>
            <p:nvPr/>
          </p:nvSpPr>
          <p:spPr bwMode="auto">
            <a:xfrm>
              <a:off x="4771" y="2979"/>
              <a:ext cx="2" cy="1"/>
            </a:xfrm>
            <a:prstGeom prst="line">
              <a:avLst/>
            </a:prstGeom>
            <a:noFill/>
            <a:ln w="12700">
              <a:solidFill>
                <a:srgbClr val="000000"/>
              </a:solidFill>
              <a:round/>
              <a:headEnd/>
              <a:tailEnd/>
            </a:ln>
          </p:spPr>
          <p:txBody>
            <a:bodyPr/>
            <a:lstStyle/>
            <a:p>
              <a:endParaRPr lang="en-US"/>
            </a:p>
          </p:txBody>
        </p:sp>
        <p:sp>
          <p:nvSpPr>
            <p:cNvPr id="63516" name="Line 1052"/>
            <p:cNvSpPr>
              <a:spLocks noChangeShapeType="1"/>
            </p:cNvSpPr>
            <p:nvPr/>
          </p:nvSpPr>
          <p:spPr bwMode="auto">
            <a:xfrm>
              <a:off x="4773" y="2979"/>
              <a:ext cx="1" cy="2"/>
            </a:xfrm>
            <a:prstGeom prst="line">
              <a:avLst/>
            </a:prstGeom>
            <a:noFill/>
            <a:ln w="12700">
              <a:solidFill>
                <a:srgbClr val="000000"/>
              </a:solidFill>
              <a:round/>
              <a:headEnd/>
              <a:tailEnd/>
            </a:ln>
          </p:spPr>
          <p:txBody>
            <a:bodyPr/>
            <a:lstStyle/>
            <a:p>
              <a:endParaRPr lang="en-US"/>
            </a:p>
          </p:txBody>
        </p:sp>
        <p:sp>
          <p:nvSpPr>
            <p:cNvPr id="63517" name="Line 1053"/>
            <p:cNvSpPr>
              <a:spLocks noChangeShapeType="1"/>
            </p:cNvSpPr>
            <p:nvPr/>
          </p:nvSpPr>
          <p:spPr bwMode="auto">
            <a:xfrm>
              <a:off x="4773" y="2981"/>
              <a:ext cx="1" cy="2"/>
            </a:xfrm>
            <a:prstGeom prst="line">
              <a:avLst/>
            </a:prstGeom>
            <a:noFill/>
            <a:ln w="12700">
              <a:solidFill>
                <a:srgbClr val="000000"/>
              </a:solidFill>
              <a:round/>
              <a:headEnd/>
              <a:tailEnd/>
            </a:ln>
          </p:spPr>
          <p:txBody>
            <a:bodyPr/>
            <a:lstStyle/>
            <a:p>
              <a:endParaRPr lang="en-US"/>
            </a:p>
          </p:txBody>
        </p:sp>
        <p:sp>
          <p:nvSpPr>
            <p:cNvPr id="63518" name="Line 1054"/>
            <p:cNvSpPr>
              <a:spLocks noChangeShapeType="1"/>
            </p:cNvSpPr>
            <p:nvPr/>
          </p:nvSpPr>
          <p:spPr bwMode="auto">
            <a:xfrm>
              <a:off x="4773" y="2983"/>
              <a:ext cx="2" cy="2"/>
            </a:xfrm>
            <a:prstGeom prst="line">
              <a:avLst/>
            </a:prstGeom>
            <a:noFill/>
            <a:ln w="15875">
              <a:solidFill>
                <a:srgbClr val="000000"/>
              </a:solidFill>
              <a:round/>
              <a:headEnd/>
              <a:tailEnd/>
            </a:ln>
          </p:spPr>
          <p:txBody>
            <a:bodyPr/>
            <a:lstStyle/>
            <a:p>
              <a:endParaRPr lang="en-US"/>
            </a:p>
          </p:txBody>
        </p:sp>
        <p:sp>
          <p:nvSpPr>
            <p:cNvPr id="63519" name="Line 1055"/>
            <p:cNvSpPr>
              <a:spLocks noChangeShapeType="1"/>
            </p:cNvSpPr>
            <p:nvPr/>
          </p:nvSpPr>
          <p:spPr bwMode="auto">
            <a:xfrm>
              <a:off x="4775" y="2985"/>
              <a:ext cx="1" cy="1"/>
            </a:xfrm>
            <a:prstGeom prst="line">
              <a:avLst/>
            </a:prstGeom>
            <a:noFill/>
            <a:ln w="12700">
              <a:solidFill>
                <a:srgbClr val="000000"/>
              </a:solidFill>
              <a:round/>
              <a:headEnd/>
              <a:tailEnd/>
            </a:ln>
          </p:spPr>
          <p:txBody>
            <a:bodyPr/>
            <a:lstStyle/>
            <a:p>
              <a:endParaRPr lang="en-US"/>
            </a:p>
          </p:txBody>
        </p:sp>
        <p:sp>
          <p:nvSpPr>
            <p:cNvPr id="63520" name="Line 1056"/>
            <p:cNvSpPr>
              <a:spLocks noChangeShapeType="1"/>
            </p:cNvSpPr>
            <p:nvPr/>
          </p:nvSpPr>
          <p:spPr bwMode="auto">
            <a:xfrm>
              <a:off x="4789" y="3006"/>
              <a:ext cx="1" cy="1"/>
            </a:xfrm>
            <a:prstGeom prst="line">
              <a:avLst/>
            </a:prstGeom>
            <a:noFill/>
            <a:ln w="12700">
              <a:solidFill>
                <a:srgbClr val="000000"/>
              </a:solidFill>
              <a:round/>
              <a:headEnd/>
              <a:tailEnd/>
            </a:ln>
          </p:spPr>
          <p:txBody>
            <a:bodyPr/>
            <a:lstStyle/>
            <a:p>
              <a:endParaRPr lang="en-US"/>
            </a:p>
          </p:txBody>
        </p:sp>
        <p:sp>
          <p:nvSpPr>
            <p:cNvPr id="63521" name="Line 1057"/>
            <p:cNvSpPr>
              <a:spLocks noChangeShapeType="1"/>
            </p:cNvSpPr>
            <p:nvPr/>
          </p:nvSpPr>
          <p:spPr bwMode="auto">
            <a:xfrm>
              <a:off x="4789" y="3006"/>
              <a:ext cx="1" cy="2"/>
            </a:xfrm>
            <a:prstGeom prst="line">
              <a:avLst/>
            </a:prstGeom>
            <a:noFill/>
            <a:ln w="12700">
              <a:solidFill>
                <a:srgbClr val="000000"/>
              </a:solidFill>
              <a:round/>
              <a:headEnd/>
              <a:tailEnd/>
            </a:ln>
          </p:spPr>
          <p:txBody>
            <a:bodyPr/>
            <a:lstStyle/>
            <a:p>
              <a:endParaRPr lang="en-US"/>
            </a:p>
          </p:txBody>
        </p:sp>
        <p:sp>
          <p:nvSpPr>
            <p:cNvPr id="63522" name="Line 1058"/>
            <p:cNvSpPr>
              <a:spLocks noChangeShapeType="1"/>
            </p:cNvSpPr>
            <p:nvPr/>
          </p:nvSpPr>
          <p:spPr bwMode="auto">
            <a:xfrm>
              <a:off x="4789" y="3008"/>
              <a:ext cx="1" cy="2"/>
            </a:xfrm>
            <a:prstGeom prst="line">
              <a:avLst/>
            </a:prstGeom>
            <a:noFill/>
            <a:ln w="12700">
              <a:solidFill>
                <a:srgbClr val="000000"/>
              </a:solidFill>
              <a:round/>
              <a:headEnd/>
              <a:tailEnd/>
            </a:ln>
          </p:spPr>
          <p:txBody>
            <a:bodyPr/>
            <a:lstStyle/>
            <a:p>
              <a:endParaRPr lang="en-US"/>
            </a:p>
          </p:txBody>
        </p:sp>
        <p:sp>
          <p:nvSpPr>
            <p:cNvPr id="63523" name="Line 1059"/>
            <p:cNvSpPr>
              <a:spLocks noChangeShapeType="1"/>
            </p:cNvSpPr>
            <p:nvPr/>
          </p:nvSpPr>
          <p:spPr bwMode="auto">
            <a:xfrm>
              <a:off x="4789" y="3010"/>
              <a:ext cx="2" cy="1"/>
            </a:xfrm>
            <a:prstGeom prst="line">
              <a:avLst/>
            </a:prstGeom>
            <a:noFill/>
            <a:ln w="12700">
              <a:solidFill>
                <a:srgbClr val="000000"/>
              </a:solidFill>
              <a:round/>
              <a:headEnd/>
              <a:tailEnd/>
            </a:ln>
          </p:spPr>
          <p:txBody>
            <a:bodyPr/>
            <a:lstStyle/>
            <a:p>
              <a:endParaRPr lang="en-US"/>
            </a:p>
          </p:txBody>
        </p:sp>
        <p:sp>
          <p:nvSpPr>
            <p:cNvPr id="63524" name="Line 1060"/>
            <p:cNvSpPr>
              <a:spLocks noChangeShapeType="1"/>
            </p:cNvSpPr>
            <p:nvPr/>
          </p:nvSpPr>
          <p:spPr bwMode="auto">
            <a:xfrm>
              <a:off x="4791" y="3010"/>
              <a:ext cx="1" cy="2"/>
            </a:xfrm>
            <a:prstGeom prst="line">
              <a:avLst/>
            </a:prstGeom>
            <a:noFill/>
            <a:ln w="12700">
              <a:solidFill>
                <a:srgbClr val="000000"/>
              </a:solidFill>
              <a:round/>
              <a:headEnd/>
              <a:tailEnd/>
            </a:ln>
          </p:spPr>
          <p:txBody>
            <a:bodyPr/>
            <a:lstStyle/>
            <a:p>
              <a:endParaRPr lang="en-US"/>
            </a:p>
          </p:txBody>
        </p:sp>
        <p:sp>
          <p:nvSpPr>
            <p:cNvPr id="63525" name="Line 1061"/>
            <p:cNvSpPr>
              <a:spLocks noChangeShapeType="1"/>
            </p:cNvSpPr>
            <p:nvPr/>
          </p:nvSpPr>
          <p:spPr bwMode="auto">
            <a:xfrm>
              <a:off x="4791" y="3012"/>
              <a:ext cx="2" cy="1"/>
            </a:xfrm>
            <a:prstGeom prst="line">
              <a:avLst/>
            </a:prstGeom>
            <a:noFill/>
            <a:ln w="15875">
              <a:solidFill>
                <a:srgbClr val="000000"/>
              </a:solidFill>
              <a:round/>
              <a:headEnd/>
              <a:tailEnd/>
            </a:ln>
          </p:spPr>
          <p:txBody>
            <a:bodyPr/>
            <a:lstStyle/>
            <a:p>
              <a:endParaRPr lang="en-US"/>
            </a:p>
          </p:txBody>
        </p:sp>
        <p:sp>
          <p:nvSpPr>
            <p:cNvPr id="63526" name="Line 1062"/>
            <p:cNvSpPr>
              <a:spLocks noChangeShapeType="1"/>
            </p:cNvSpPr>
            <p:nvPr/>
          </p:nvSpPr>
          <p:spPr bwMode="auto">
            <a:xfrm>
              <a:off x="4793" y="3013"/>
              <a:ext cx="1" cy="2"/>
            </a:xfrm>
            <a:prstGeom prst="line">
              <a:avLst/>
            </a:prstGeom>
            <a:noFill/>
            <a:ln w="12700">
              <a:solidFill>
                <a:srgbClr val="000000"/>
              </a:solidFill>
              <a:round/>
              <a:headEnd/>
              <a:tailEnd/>
            </a:ln>
          </p:spPr>
          <p:txBody>
            <a:bodyPr/>
            <a:lstStyle/>
            <a:p>
              <a:endParaRPr lang="en-US"/>
            </a:p>
          </p:txBody>
        </p:sp>
        <p:sp>
          <p:nvSpPr>
            <p:cNvPr id="63527" name="Line 1063"/>
            <p:cNvSpPr>
              <a:spLocks noChangeShapeType="1"/>
            </p:cNvSpPr>
            <p:nvPr/>
          </p:nvSpPr>
          <p:spPr bwMode="auto">
            <a:xfrm>
              <a:off x="4793" y="3015"/>
              <a:ext cx="1" cy="2"/>
            </a:xfrm>
            <a:prstGeom prst="line">
              <a:avLst/>
            </a:prstGeom>
            <a:noFill/>
            <a:ln w="15875">
              <a:solidFill>
                <a:srgbClr val="000000"/>
              </a:solidFill>
              <a:round/>
              <a:headEnd/>
              <a:tailEnd/>
            </a:ln>
          </p:spPr>
          <p:txBody>
            <a:bodyPr/>
            <a:lstStyle/>
            <a:p>
              <a:endParaRPr lang="en-US"/>
            </a:p>
          </p:txBody>
        </p:sp>
        <p:sp>
          <p:nvSpPr>
            <p:cNvPr id="63528" name="Line 1064"/>
            <p:cNvSpPr>
              <a:spLocks noChangeShapeType="1"/>
            </p:cNvSpPr>
            <p:nvPr/>
          </p:nvSpPr>
          <p:spPr bwMode="auto">
            <a:xfrm>
              <a:off x="4794" y="3017"/>
              <a:ext cx="1" cy="2"/>
            </a:xfrm>
            <a:prstGeom prst="line">
              <a:avLst/>
            </a:prstGeom>
            <a:noFill/>
            <a:ln w="12700">
              <a:solidFill>
                <a:srgbClr val="000000"/>
              </a:solidFill>
              <a:round/>
              <a:headEnd/>
              <a:tailEnd/>
            </a:ln>
          </p:spPr>
          <p:txBody>
            <a:bodyPr/>
            <a:lstStyle/>
            <a:p>
              <a:endParaRPr lang="en-US"/>
            </a:p>
          </p:txBody>
        </p:sp>
        <p:sp>
          <p:nvSpPr>
            <p:cNvPr id="63529" name="Line 1065"/>
            <p:cNvSpPr>
              <a:spLocks noChangeShapeType="1"/>
            </p:cNvSpPr>
            <p:nvPr/>
          </p:nvSpPr>
          <p:spPr bwMode="auto">
            <a:xfrm>
              <a:off x="4794" y="3019"/>
              <a:ext cx="1" cy="2"/>
            </a:xfrm>
            <a:prstGeom prst="line">
              <a:avLst/>
            </a:prstGeom>
            <a:noFill/>
            <a:ln w="12700">
              <a:solidFill>
                <a:srgbClr val="000000"/>
              </a:solidFill>
              <a:round/>
              <a:headEnd/>
              <a:tailEnd/>
            </a:ln>
          </p:spPr>
          <p:txBody>
            <a:bodyPr/>
            <a:lstStyle/>
            <a:p>
              <a:endParaRPr lang="en-US"/>
            </a:p>
          </p:txBody>
        </p:sp>
        <p:sp>
          <p:nvSpPr>
            <p:cNvPr id="63530" name="Line 1066"/>
            <p:cNvSpPr>
              <a:spLocks noChangeShapeType="1"/>
            </p:cNvSpPr>
            <p:nvPr/>
          </p:nvSpPr>
          <p:spPr bwMode="auto">
            <a:xfrm>
              <a:off x="4794" y="3021"/>
              <a:ext cx="1" cy="2"/>
            </a:xfrm>
            <a:prstGeom prst="line">
              <a:avLst/>
            </a:prstGeom>
            <a:noFill/>
            <a:ln w="12700">
              <a:solidFill>
                <a:srgbClr val="000000"/>
              </a:solidFill>
              <a:round/>
              <a:headEnd/>
              <a:tailEnd/>
            </a:ln>
          </p:spPr>
          <p:txBody>
            <a:bodyPr/>
            <a:lstStyle/>
            <a:p>
              <a:endParaRPr lang="en-US"/>
            </a:p>
          </p:txBody>
        </p:sp>
        <p:sp>
          <p:nvSpPr>
            <p:cNvPr id="63531" name="Line 1067"/>
            <p:cNvSpPr>
              <a:spLocks noChangeShapeType="1"/>
            </p:cNvSpPr>
            <p:nvPr/>
          </p:nvSpPr>
          <p:spPr bwMode="auto">
            <a:xfrm>
              <a:off x="4794" y="3023"/>
              <a:ext cx="1" cy="2"/>
            </a:xfrm>
            <a:prstGeom prst="line">
              <a:avLst/>
            </a:prstGeom>
            <a:noFill/>
            <a:ln w="12700">
              <a:solidFill>
                <a:srgbClr val="000000"/>
              </a:solidFill>
              <a:round/>
              <a:headEnd/>
              <a:tailEnd/>
            </a:ln>
          </p:spPr>
          <p:txBody>
            <a:bodyPr/>
            <a:lstStyle/>
            <a:p>
              <a:endParaRPr lang="en-US"/>
            </a:p>
          </p:txBody>
        </p:sp>
        <p:sp>
          <p:nvSpPr>
            <p:cNvPr id="63532" name="Line 1068"/>
            <p:cNvSpPr>
              <a:spLocks noChangeShapeType="1"/>
            </p:cNvSpPr>
            <p:nvPr/>
          </p:nvSpPr>
          <p:spPr bwMode="auto">
            <a:xfrm>
              <a:off x="4794" y="3025"/>
              <a:ext cx="2" cy="2"/>
            </a:xfrm>
            <a:prstGeom prst="line">
              <a:avLst/>
            </a:prstGeom>
            <a:noFill/>
            <a:ln w="15875">
              <a:solidFill>
                <a:srgbClr val="000000"/>
              </a:solidFill>
              <a:round/>
              <a:headEnd/>
              <a:tailEnd/>
            </a:ln>
          </p:spPr>
          <p:txBody>
            <a:bodyPr/>
            <a:lstStyle/>
            <a:p>
              <a:endParaRPr lang="en-US"/>
            </a:p>
          </p:txBody>
        </p:sp>
        <p:sp>
          <p:nvSpPr>
            <p:cNvPr id="63533" name="Line 1069"/>
            <p:cNvSpPr>
              <a:spLocks noChangeShapeType="1"/>
            </p:cNvSpPr>
            <p:nvPr/>
          </p:nvSpPr>
          <p:spPr bwMode="auto">
            <a:xfrm>
              <a:off x="4796" y="3027"/>
              <a:ext cx="1" cy="2"/>
            </a:xfrm>
            <a:prstGeom prst="line">
              <a:avLst/>
            </a:prstGeom>
            <a:noFill/>
            <a:ln w="12700">
              <a:solidFill>
                <a:srgbClr val="000000"/>
              </a:solidFill>
              <a:round/>
              <a:headEnd/>
              <a:tailEnd/>
            </a:ln>
          </p:spPr>
          <p:txBody>
            <a:bodyPr/>
            <a:lstStyle/>
            <a:p>
              <a:endParaRPr lang="en-US"/>
            </a:p>
          </p:txBody>
        </p:sp>
        <p:sp>
          <p:nvSpPr>
            <p:cNvPr id="63534" name="Line 1070"/>
            <p:cNvSpPr>
              <a:spLocks noChangeShapeType="1"/>
            </p:cNvSpPr>
            <p:nvPr/>
          </p:nvSpPr>
          <p:spPr bwMode="auto">
            <a:xfrm>
              <a:off x="4796" y="3029"/>
              <a:ext cx="2" cy="2"/>
            </a:xfrm>
            <a:prstGeom prst="line">
              <a:avLst/>
            </a:prstGeom>
            <a:noFill/>
            <a:ln w="15875">
              <a:solidFill>
                <a:srgbClr val="000000"/>
              </a:solidFill>
              <a:round/>
              <a:headEnd/>
              <a:tailEnd/>
            </a:ln>
          </p:spPr>
          <p:txBody>
            <a:bodyPr/>
            <a:lstStyle/>
            <a:p>
              <a:endParaRPr lang="en-US"/>
            </a:p>
          </p:txBody>
        </p:sp>
        <p:sp>
          <p:nvSpPr>
            <p:cNvPr id="63535" name="Line 1071"/>
            <p:cNvSpPr>
              <a:spLocks noChangeShapeType="1"/>
            </p:cNvSpPr>
            <p:nvPr/>
          </p:nvSpPr>
          <p:spPr bwMode="auto">
            <a:xfrm>
              <a:off x="4808" y="3054"/>
              <a:ext cx="2" cy="2"/>
            </a:xfrm>
            <a:prstGeom prst="line">
              <a:avLst/>
            </a:prstGeom>
            <a:noFill/>
            <a:ln w="15875">
              <a:solidFill>
                <a:srgbClr val="000000"/>
              </a:solidFill>
              <a:round/>
              <a:headEnd/>
              <a:tailEnd/>
            </a:ln>
          </p:spPr>
          <p:txBody>
            <a:bodyPr/>
            <a:lstStyle/>
            <a:p>
              <a:endParaRPr lang="en-US"/>
            </a:p>
          </p:txBody>
        </p:sp>
        <p:sp>
          <p:nvSpPr>
            <p:cNvPr id="63536" name="Line 1072"/>
            <p:cNvSpPr>
              <a:spLocks noChangeShapeType="1"/>
            </p:cNvSpPr>
            <p:nvPr/>
          </p:nvSpPr>
          <p:spPr bwMode="auto">
            <a:xfrm>
              <a:off x="4810" y="3056"/>
              <a:ext cx="1" cy="2"/>
            </a:xfrm>
            <a:prstGeom prst="line">
              <a:avLst/>
            </a:prstGeom>
            <a:noFill/>
            <a:ln w="12700">
              <a:solidFill>
                <a:srgbClr val="000000"/>
              </a:solidFill>
              <a:round/>
              <a:headEnd/>
              <a:tailEnd/>
            </a:ln>
          </p:spPr>
          <p:txBody>
            <a:bodyPr/>
            <a:lstStyle/>
            <a:p>
              <a:endParaRPr lang="en-US"/>
            </a:p>
          </p:txBody>
        </p:sp>
        <p:sp>
          <p:nvSpPr>
            <p:cNvPr id="63537" name="Line 1073"/>
            <p:cNvSpPr>
              <a:spLocks noChangeShapeType="1"/>
            </p:cNvSpPr>
            <p:nvPr/>
          </p:nvSpPr>
          <p:spPr bwMode="auto">
            <a:xfrm>
              <a:off x="4810" y="3058"/>
              <a:ext cx="2" cy="1"/>
            </a:xfrm>
            <a:prstGeom prst="line">
              <a:avLst/>
            </a:prstGeom>
            <a:noFill/>
            <a:ln w="15875">
              <a:solidFill>
                <a:srgbClr val="000000"/>
              </a:solidFill>
              <a:round/>
              <a:headEnd/>
              <a:tailEnd/>
            </a:ln>
          </p:spPr>
          <p:txBody>
            <a:bodyPr/>
            <a:lstStyle/>
            <a:p>
              <a:endParaRPr lang="en-US"/>
            </a:p>
          </p:txBody>
        </p:sp>
        <p:sp>
          <p:nvSpPr>
            <p:cNvPr id="63538" name="Line 1074"/>
            <p:cNvSpPr>
              <a:spLocks noChangeShapeType="1"/>
            </p:cNvSpPr>
            <p:nvPr/>
          </p:nvSpPr>
          <p:spPr bwMode="auto">
            <a:xfrm>
              <a:off x="4812" y="3059"/>
              <a:ext cx="1" cy="2"/>
            </a:xfrm>
            <a:prstGeom prst="line">
              <a:avLst/>
            </a:prstGeom>
            <a:noFill/>
            <a:ln w="12700">
              <a:solidFill>
                <a:srgbClr val="000000"/>
              </a:solidFill>
              <a:round/>
              <a:headEnd/>
              <a:tailEnd/>
            </a:ln>
          </p:spPr>
          <p:txBody>
            <a:bodyPr/>
            <a:lstStyle/>
            <a:p>
              <a:endParaRPr lang="en-US"/>
            </a:p>
          </p:txBody>
        </p:sp>
        <p:sp>
          <p:nvSpPr>
            <p:cNvPr id="63539" name="Line 1075"/>
            <p:cNvSpPr>
              <a:spLocks noChangeShapeType="1"/>
            </p:cNvSpPr>
            <p:nvPr/>
          </p:nvSpPr>
          <p:spPr bwMode="auto">
            <a:xfrm>
              <a:off x="4812" y="3061"/>
              <a:ext cx="1" cy="2"/>
            </a:xfrm>
            <a:prstGeom prst="line">
              <a:avLst/>
            </a:prstGeom>
            <a:noFill/>
            <a:ln w="12700">
              <a:solidFill>
                <a:srgbClr val="000000"/>
              </a:solidFill>
              <a:round/>
              <a:headEnd/>
              <a:tailEnd/>
            </a:ln>
          </p:spPr>
          <p:txBody>
            <a:bodyPr/>
            <a:lstStyle/>
            <a:p>
              <a:endParaRPr lang="en-US"/>
            </a:p>
          </p:txBody>
        </p:sp>
        <p:sp>
          <p:nvSpPr>
            <p:cNvPr id="63540" name="Line 1076"/>
            <p:cNvSpPr>
              <a:spLocks noChangeShapeType="1"/>
            </p:cNvSpPr>
            <p:nvPr/>
          </p:nvSpPr>
          <p:spPr bwMode="auto">
            <a:xfrm>
              <a:off x="4812" y="3063"/>
              <a:ext cx="2" cy="2"/>
            </a:xfrm>
            <a:prstGeom prst="line">
              <a:avLst/>
            </a:prstGeom>
            <a:noFill/>
            <a:ln w="15875">
              <a:solidFill>
                <a:srgbClr val="000000"/>
              </a:solidFill>
              <a:round/>
              <a:headEnd/>
              <a:tailEnd/>
            </a:ln>
          </p:spPr>
          <p:txBody>
            <a:bodyPr/>
            <a:lstStyle/>
            <a:p>
              <a:endParaRPr lang="en-US"/>
            </a:p>
          </p:txBody>
        </p:sp>
        <p:sp>
          <p:nvSpPr>
            <p:cNvPr id="63541" name="Line 1077"/>
            <p:cNvSpPr>
              <a:spLocks noChangeShapeType="1"/>
            </p:cNvSpPr>
            <p:nvPr/>
          </p:nvSpPr>
          <p:spPr bwMode="auto">
            <a:xfrm>
              <a:off x="4814" y="3065"/>
              <a:ext cx="1" cy="2"/>
            </a:xfrm>
            <a:prstGeom prst="line">
              <a:avLst/>
            </a:prstGeom>
            <a:noFill/>
            <a:ln w="12700">
              <a:solidFill>
                <a:srgbClr val="000000"/>
              </a:solidFill>
              <a:round/>
              <a:headEnd/>
              <a:tailEnd/>
            </a:ln>
          </p:spPr>
          <p:txBody>
            <a:bodyPr/>
            <a:lstStyle/>
            <a:p>
              <a:endParaRPr lang="en-US"/>
            </a:p>
          </p:txBody>
        </p:sp>
        <p:sp>
          <p:nvSpPr>
            <p:cNvPr id="63542" name="Line 1078"/>
            <p:cNvSpPr>
              <a:spLocks noChangeShapeType="1"/>
            </p:cNvSpPr>
            <p:nvPr/>
          </p:nvSpPr>
          <p:spPr bwMode="auto">
            <a:xfrm>
              <a:off x="4814" y="3067"/>
              <a:ext cx="1" cy="2"/>
            </a:xfrm>
            <a:prstGeom prst="line">
              <a:avLst/>
            </a:prstGeom>
            <a:noFill/>
            <a:ln w="12700">
              <a:solidFill>
                <a:srgbClr val="000000"/>
              </a:solidFill>
              <a:round/>
              <a:headEnd/>
              <a:tailEnd/>
            </a:ln>
          </p:spPr>
          <p:txBody>
            <a:bodyPr/>
            <a:lstStyle/>
            <a:p>
              <a:endParaRPr lang="en-US"/>
            </a:p>
          </p:txBody>
        </p:sp>
        <p:sp>
          <p:nvSpPr>
            <p:cNvPr id="63543" name="Line 1079"/>
            <p:cNvSpPr>
              <a:spLocks noChangeShapeType="1"/>
            </p:cNvSpPr>
            <p:nvPr/>
          </p:nvSpPr>
          <p:spPr bwMode="auto">
            <a:xfrm>
              <a:off x="4814" y="3069"/>
              <a:ext cx="2" cy="2"/>
            </a:xfrm>
            <a:prstGeom prst="line">
              <a:avLst/>
            </a:prstGeom>
            <a:noFill/>
            <a:ln w="15875">
              <a:solidFill>
                <a:srgbClr val="000000"/>
              </a:solidFill>
              <a:round/>
              <a:headEnd/>
              <a:tailEnd/>
            </a:ln>
          </p:spPr>
          <p:txBody>
            <a:bodyPr/>
            <a:lstStyle/>
            <a:p>
              <a:endParaRPr lang="en-US"/>
            </a:p>
          </p:txBody>
        </p:sp>
        <p:sp>
          <p:nvSpPr>
            <p:cNvPr id="63544" name="Line 1080"/>
            <p:cNvSpPr>
              <a:spLocks noChangeShapeType="1"/>
            </p:cNvSpPr>
            <p:nvPr/>
          </p:nvSpPr>
          <p:spPr bwMode="auto">
            <a:xfrm>
              <a:off x="4816" y="3071"/>
              <a:ext cx="1" cy="2"/>
            </a:xfrm>
            <a:prstGeom prst="line">
              <a:avLst/>
            </a:prstGeom>
            <a:noFill/>
            <a:ln w="12700">
              <a:solidFill>
                <a:srgbClr val="000000"/>
              </a:solidFill>
              <a:round/>
              <a:headEnd/>
              <a:tailEnd/>
            </a:ln>
          </p:spPr>
          <p:txBody>
            <a:bodyPr/>
            <a:lstStyle/>
            <a:p>
              <a:endParaRPr lang="en-US"/>
            </a:p>
          </p:txBody>
        </p:sp>
        <p:sp>
          <p:nvSpPr>
            <p:cNvPr id="63545" name="Line 1081"/>
            <p:cNvSpPr>
              <a:spLocks noChangeShapeType="1"/>
            </p:cNvSpPr>
            <p:nvPr/>
          </p:nvSpPr>
          <p:spPr bwMode="auto">
            <a:xfrm>
              <a:off x="4816" y="3073"/>
              <a:ext cx="1" cy="2"/>
            </a:xfrm>
            <a:prstGeom prst="line">
              <a:avLst/>
            </a:prstGeom>
            <a:noFill/>
            <a:ln w="12700">
              <a:solidFill>
                <a:srgbClr val="000000"/>
              </a:solidFill>
              <a:round/>
              <a:headEnd/>
              <a:tailEnd/>
            </a:ln>
          </p:spPr>
          <p:txBody>
            <a:bodyPr/>
            <a:lstStyle/>
            <a:p>
              <a:endParaRPr lang="en-US"/>
            </a:p>
          </p:txBody>
        </p:sp>
        <p:sp>
          <p:nvSpPr>
            <p:cNvPr id="63546" name="Line 1082"/>
            <p:cNvSpPr>
              <a:spLocks noChangeShapeType="1"/>
            </p:cNvSpPr>
            <p:nvPr/>
          </p:nvSpPr>
          <p:spPr bwMode="auto">
            <a:xfrm>
              <a:off x="4816" y="3075"/>
              <a:ext cx="1" cy="2"/>
            </a:xfrm>
            <a:prstGeom prst="line">
              <a:avLst/>
            </a:prstGeom>
            <a:noFill/>
            <a:ln w="15875">
              <a:solidFill>
                <a:srgbClr val="000000"/>
              </a:solidFill>
              <a:round/>
              <a:headEnd/>
              <a:tailEnd/>
            </a:ln>
          </p:spPr>
          <p:txBody>
            <a:bodyPr/>
            <a:lstStyle/>
            <a:p>
              <a:endParaRPr lang="en-US"/>
            </a:p>
          </p:txBody>
        </p:sp>
        <p:sp>
          <p:nvSpPr>
            <p:cNvPr id="63547" name="Line 1083"/>
            <p:cNvSpPr>
              <a:spLocks noChangeShapeType="1"/>
            </p:cNvSpPr>
            <p:nvPr/>
          </p:nvSpPr>
          <p:spPr bwMode="auto">
            <a:xfrm>
              <a:off x="4817" y="3077"/>
              <a:ext cx="1" cy="2"/>
            </a:xfrm>
            <a:prstGeom prst="line">
              <a:avLst/>
            </a:prstGeom>
            <a:noFill/>
            <a:ln w="12700">
              <a:solidFill>
                <a:srgbClr val="000000"/>
              </a:solidFill>
              <a:round/>
              <a:headEnd/>
              <a:tailEnd/>
            </a:ln>
          </p:spPr>
          <p:txBody>
            <a:bodyPr/>
            <a:lstStyle/>
            <a:p>
              <a:endParaRPr lang="en-US"/>
            </a:p>
          </p:txBody>
        </p:sp>
        <p:sp>
          <p:nvSpPr>
            <p:cNvPr id="63548" name="Line 1084"/>
            <p:cNvSpPr>
              <a:spLocks noChangeShapeType="1"/>
            </p:cNvSpPr>
            <p:nvPr/>
          </p:nvSpPr>
          <p:spPr bwMode="auto">
            <a:xfrm>
              <a:off x="4817" y="3079"/>
              <a:ext cx="1" cy="2"/>
            </a:xfrm>
            <a:prstGeom prst="line">
              <a:avLst/>
            </a:prstGeom>
            <a:noFill/>
            <a:ln w="12700">
              <a:solidFill>
                <a:srgbClr val="000000"/>
              </a:solidFill>
              <a:round/>
              <a:headEnd/>
              <a:tailEnd/>
            </a:ln>
          </p:spPr>
          <p:txBody>
            <a:bodyPr/>
            <a:lstStyle/>
            <a:p>
              <a:endParaRPr lang="en-US"/>
            </a:p>
          </p:txBody>
        </p:sp>
        <p:sp>
          <p:nvSpPr>
            <p:cNvPr id="63549" name="Line 1085"/>
            <p:cNvSpPr>
              <a:spLocks noChangeShapeType="1"/>
            </p:cNvSpPr>
            <p:nvPr/>
          </p:nvSpPr>
          <p:spPr bwMode="auto">
            <a:xfrm>
              <a:off x="4819" y="3084"/>
              <a:ext cx="1" cy="2"/>
            </a:xfrm>
            <a:prstGeom prst="line">
              <a:avLst/>
            </a:prstGeom>
            <a:noFill/>
            <a:ln w="12700">
              <a:solidFill>
                <a:srgbClr val="000000"/>
              </a:solidFill>
              <a:round/>
              <a:headEnd/>
              <a:tailEnd/>
            </a:ln>
          </p:spPr>
          <p:txBody>
            <a:bodyPr/>
            <a:lstStyle/>
            <a:p>
              <a:endParaRPr lang="en-US"/>
            </a:p>
          </p:txBody>
        </p:sp>
        <p:sp>
          <p:nvSpPr>
            <p:cNvPr id="63550" name="Line 1086"/>
            <p:cNvSpPr>
              <a:spLocks noChangeShapeType="1"/>
            </p:cNvSpPr>
            <p:nvPr/>
          </p:nvSpPr>
          <p:spPr bwMode="auto">
            <a:xfrm>
              <a:off x="4819" y="3086"/>
              <a:ext cx="2" cy="2"/>
            </a:xfrm>
            <a:prstGeom prst="line">
              <a:avLst/>
            </a:prstGeom>
            <a:noFill/>
            <a:ln w="15875">
              <a:solidFill>
                <a:srgbClr val="000000"/>
              </a:solidFill>
              <a:round/>
              <a:headEnd/>
              <a:tailEnd/>
            </a:ln>
          </p:spPr>
          <p:txBody>
            <a:bodyPr/>
            <a:lstStyle/>
            <a:p>
              <a:endParaRPr lang="en-US"/>
            </a:p>
          </p:txBody>
        </p:sp>
        <p:sp>
          <p:nvSpPr>
            <p:cNvPr id="63551" name="Line 1087"/>
            <p:cNvSpPr>
              <a:spLocks noChangeShapeType="1"/>
            </p:cNvSpPr>
            <p:nvPr/>
          </p:nvSpPr>
          <p:spPr bwMode="auto">
            <a:xfrm>
              <a:off x="4821" y="3088"/>
              <a:ext cx="1" cy="2"/>
            </a:xfrm>
            <a:prstGeom prst="line">
              <a:avLst/>
            </a:prstGeom>
            <a:noFill/>
            <a:ln w="12700">
              <a:solidFill>
                <a:srgbClr val="000000"/>
              </a:solidFill>
              <a:round/>
              <a:headEnd/>
              <a:tailEnd/>
            </a:ln>
          </p:spPr>
          <p:txBody>
            <a:bodyPr/>
            <a:lstStyle/>
            <a:p>
              <a:endParaRPr lang="en-US"/>
            </a:p>
          </p:txBody>
        </p:sp>
        <p:sp>
          <p:nvSpPr>
            <p:cNvPr id="63552" name="Line 1088"/>
            <p:cNvSpPr>
              <a:spLocks noChangeShapeType="1"/>
            </p:cNvSpPr>
            <p:nvPr/>
          </p:nvSpPr>
          <p:spPr bwMode="auto">
            <a:xfrm>
              <a:off x="4821" y="3090"/>
              <a:ext cx="1" cy="2"/>
            </a:xfrm>
            <a:prstGeom prst="line">
              <a:avLst/>
            </a:prstGeom>
            <a:noFill/>
            <a:ln w="12700">
              <a:solidFill>
                <a:srgbClr val="000000"/>
              </a:solidFill>
              <a:round/>
              <a:headEnd/>
              <a:tailEnd/>
            </a:ln>
          </p:spPr>
          <p:txBody>
            <a:bodyPr/>
            <a:lstStyle/>
            <a:p>
              <a:endParaRPr lang="en-US"/>
            </a:p>
          </p:txBody>
        </p:sp>
        <p:sp>
          <p:nvSpPr>
            <p:cNvPr id="63553" name="Line 1089"/>
            <p:cNvSpPr>
              <a:spLocks noChangeShapeType="1"/>
            </p:cNvSpPr>
            <p:nvPr/>
          </p:nvSpPr>
          <p:spPr bwMode="auto">
            <a:xfrm>
              <a:off x="4821" y="3092"/>
              <a:ext cx="2" cy="2"/>
            </a:xfrm>
            <a:prstGeom prst="line">
              <a:avLst/>
            </a:prstGeom>
            <a:noFill/>
            <a:ln w="15875">
              <a:solidFill>
                <a:srgbClr val="000000"/>
              </a:solidFill>
              <a:round/>
              <a:headEnd/>
              <a:tailEnd/>
            </a:ln>
          </p:spPr>
          <p:txBody>
            <a:bodyPr/>
            <a:lstStyle/>
            <a:p>
              <a:endParaRPr lang="en-US"/>
            </a:p>
          </p:txBody>
        </p:sp>
        <p:sp>
          <p:nvSpPr>
            <p:cNvPr id="63554" name="Line 1090"/>
            <p:cNvSpPr>
              <a:spLocks noChangeShapeType="1"/>
            </p:cNvSpPr>
            <p:nvPr/>
          </p:nvSpPr>
          <p:spPr bwMode="auto">
            <a:xfrm>
              <a:off x="4823" y="3094"/>
              <a:ext cx="1" cy="2"/>
            </a:xfrm>
            <a:prstGeom prst="line">
              <a:avLst/>
            </a:prstGeom>
            <a:noFill/>
            <a:ln w="12700">
              <a:solidFill>
                <a:srgbClr val="000000"/>
              </a:solidFill>
              <a:round/>
              <a:headEnd/>
              <a:tailEnd/>
            </a:ln>
          </p:spPr>
          <p:txBody>
            <a:bodyPr/>
            <a:lstStyle/>
            <a:p>
              <a:endParaRPr lang="en-US"/>
            </a:p>
          </p:txBody>
        </p:sp>
        <p:sp>
          <p:nvSpPr>
            <p:cNvPr id="63555" name="Line 1091"/>
            <p:cNvSpPr>
              <a:spLocks noChangeShapeType="1"/>
            </p:cNvSpPr>
            <p:nvPr/>
          </p:nvSpPr>
          <p:spPr bwMode="auto">
            <a:xfrm>
              <a:off x="4823" y="3096"/>
              <a:ext cx="1" cy="2"/>
            </a:xfrm>
            <a:prstGeom prst="line">
              <a:avLst/>
            </a:prstGeom>
            <a:noFill/>
            <a:ln w="12700">
              <a:solidFill>
                <a:srgbClr val="000000"/>
              </a:solidFill>
              <a:round/>
              <a:headEnd/>
              <a:tailEnd/>
            </a:ln>
          </p:spPr>
          <p:txBody>
            <a:bodyPr/>
            <a:lstStyle/>
            <a:p>
              <a:endParaRPr lang="en-US"/>
            </a:p>
          </p:txBody>
        </p:sp>
        <p:sp>
          <p:nvSpPr>
            <p:cNvPr id="63556" name="Line 1092"/>
            <p:cNvSpPr>
              <a:spLocks noChangeShapeType="1"/>
            </p:cNvSpPr>
            <p:nvPr/>
          </p:nvSpPr>
          <p:spPr bwMode="auto">
            <a:xfrm>
              <a:off x="4823" y="3098"/>
              <a:ext cx="2" cy="2"/>
            </a:xfrm>
            <a:prstGeom prst="line">
              <a:avLst/>
            </a:prstGeom>
            <a:noFill/>
            <a:ln w="15875">
              <a:solidFill>
                <a:srgbClr val="000000"/>
              </a:solidFill>
              <a:round/>
              <a:headEnd/>
              <a:tailEnd/>
            </a:ln>
          </p:spPr>
          <p:txBody>
            <a:bodyPr/>
            <a:lstStyle/>
            <a:p>
              <a:endParaRPr lang="en-US"/>
            </a:p>
          </p:txBody>
        </p:sp>
        <p:sp>
          <p:nvSpPr>
            <p:cNvPr id="63557" name="Line 1093"/>
            <p:cNvSpPr>
              <a:spLocks noChangeShapeType="1"/>
            </p:cNvSpPr>
            <p:nvPr/>
          </p:nvSpPr>
          <p:spPr bwMode="auto">
            <a:xfrm>
              <a:off x="4825" y="3100"/>
              <a:ext cx="1" cy="2"/>
            </a:xfrm>
            <a:prstGeom prst="line">
              <a:avLst/>
            </a:prstGeom>
            <a:noFill/>
            <a:ln w="12700">
              <a:solidFill>
                <a:srgbClr val="000000"/>
              </a:solidFill>
              <a:round/>
              <a:headEnd/>
              <a:tailEnd/>
            </a:ln>
          </p:spPr>
          <p:txBody>
            <a:bodyPr/>
            <a:lstStyle/>
            <a:p>
              <a:endParaRPr lang="en-US"/>
            </a:p>
          </p:txBody>
        </p:sp>
        <p:sp>
          <p:nvSpPr>
            <p:cNvPr id="63558" name="Line 1094"/>
            <p:cNvSpPr>
              <a:spLocks noChangeShapeType="1"/>
            </p:cNvSpPr>
            <p:nvPr/>
          </p:nvSpPr>
          <p:spPr bwMode="auto">
            <a:xfrm>
              <a:off x="4825" y="3102"/>
              <a:ext cx="1" cy="2"/>
            </a:xfrm>
            <a:prstGeom prst="line">
              <a:avLst/>
            </a:prstGeom>
            <a:noFill/>
            <a:ln w="12700">
              <a:solidFill>
                <a:srgbClr val="000000"/>
              </a:solidFill>
              <a:round/>
              <a:headEnd/>
              <a:tailEnd/>
            </a:ln>
          </p:spPr>
          <p:txBody>
            <a:bodyPr/>
            <a:lstStyle/>
            <a:p>
              <a:endParaRPr lang="en-US"/>
            </a:p>
          </p:txBody>
        </p:sp>
        <p:sp>
          <p:nvSpPr>
            <p:cNvPr id="63559" name="Line 1095"/>
            <p:cNvSpPr>
              <a:spLocks noChangeShapeType="1"/>
            </p:cNvSpPr>
            <p:nvPr/>
          </p:nvSpPr>
          <p:spPr bwMode="auto">
            <a:xfrm>
              <a:off x="4825" y="3104"/>
              <a:ext cx="2" cy="2"/>
            </a:xfrm>
            <a:prstGeom prst="line">
              <a:avLst/>
            </a:prstGeom>
            <a:noFill/>
            <a:ln w="15875">
              <a:solidFill>
                <a:srgbClr val="000000"/>
              </a:solidFill>
              <a:round/>
              <a:headEnd/>
              <a:tailEnd/>
            </a:ln>
          </p:spPr>
          <p:txBody>
            <a:bodyPr/>
            <a:lstStyle/>
            <a:p>
              <a:endParaRPr lang="en-US"/>
            </a:p>
          </p:txBody>
        </p:sp>
        <p:sp>
          <p:nvSpPr>
            <p:cNvPr id="63560" name="Line 1096"/>
            <p:cNvSpPr>
              <a:spLocks noChangeShapeType="1"/>
            </p:cNvSpPr>
            <p:nvPr/>
          </p:nvSpPr>
          <p:spPr bwMode="auto">
            <a:xfrm>
              <a:off x="4827" y="3106"/>
              <a:ext cx="1" cy="1"/>
            </a:xfrm>
            <a:prstGeom prst="line">
              <a:avLst/>
            </a:prstGeom>
            <a:noFill/>
            <a:ln w="12700">
              <a:solidFill>
                <a:srgbClr val="000000"/>
              </a:solidFill>
              <a:round/>
              <a:headEnd/>
              <a:tailEnd/>
            </a:ln>
          </p:spPr>
          <p:txBody>
            <a:bodyPr/>
            <a:lstStyle/>
            <a:p>
              <a:endParaRPr lang="en-US"/>
            </a:p>
          </p:txBody>
        </p:sp>
        <p:sp>
          <p:nvSpPr>
            <p:cNvPr id="63561" name="Line 1097"/>
            <p:cNvSpPr>
              <a:spLocks noChangeShapeType="1"/>
            </p:cNvSpPr>
            <p:nvPr/>
          </p:nvSpPr>
          <p:spPr bwMode="auto">
            <a:xfrm>
              <a:off x="4827" y="3107"/>
              <a:ext cx="2" cy="2"/>
            </a:xfrm>
            <a:prstGeom prst="line">
              <a:avLst/>
            </a:prstGeom>
            <a:noFill/>
            <a:ln w="15875">
              <a:solidFill>
                <a:srgbClr val="000000"/>
              </a:solidFill>
              <a:round/>
              <a:headEnd/>
              <a:tailEnd/>
            </a:ln>
          </p:spPr>
          <p:txBody>
            <a:bodyPr/>
            <a:lstStyle/>
            <a:p>
              <a:endParaRPr lang="en-US"/>
            </a:p>
          </p:txBody>
        </p:sp>
        <p:sp>
          <p:nvSpPr>
            <p:cNvPr id="63562" name="Line 1098"/>
            <p:cNvSpPr>
              <a:spLocks noChangeShapeType="1"/>
            </p:cNvSpPr>
            <p:nvPr/>
          </p:nvSpPr>
          <p:spPr bwMode="auto">
            <a:xfrm>
              <a:off x="4829" y="3109"/>
              <a:ext cx="1" cy="2"/>
            </a:xfrm>
            <a:prstGeom prst="line">
              <a:avLst/>
            </a:prstGeom>
            <a:noFill/>
            <a:ln w="12700">
              <a:solidFill>
                <a:srgbClr val="000000"/>
              </a:solidFill>
              <a:round/>
              <a:headEnd/>
              <a:tailEnd/>
            </a:ln>
          </p:spPr>
          <p:txBody>
            <a:bodyPr/>
            <a:lstStyle/>
            <a:p>
              <a:endParaRPr lang="en-US"/>
            </a:p>
          </p:txBody>
        </p:sp>
        <p:sp>
          <p:nvSpPr>
            <p:cNvPr id="63563" name="Line 1099"/>
            <p:cNvSpPr>
              <a:spLocks noChangeShapeType="1"/>
            </p:cNvSpPr>
            <p:nvPr/>
          </p:nvSpPr>
          <p:spPr bwMode="auto">
            <a:xfrm>
              <a:off x="4835" y="3138"/>
              <a:ext cx="2" cy="2"/>
            </a:xfrm>
            <a:prstGeom prst="line">
              <a:avLst/>
            </a:prstGeom>
            <a:noFill/>
            <a:ln w="15875">
              <a:solidFill>
                <a:srgbClr val="000000"/>
              </a:solidFill>
              <a:round/>
              <a:headEnd/>
              <a:tailEnd/>
            </a:ln>
          </p:spPr>
          <p:txBody>
            <a:bodyPr/>
            <a:lstStyle/>
            <a:p>
              <a:endParaRPr lang="en-US"/>
            </a:p>
          </p:txBody>
        </p:sp>
        <p:sp>
          <p:nvSpPr>
            <p:cNvPr id="63564" name="Line 1100"/>
            <p:cNvSpPr>
              <a:spLocks noChangeShapeType="1"/>
            </p:cNvSpPr>
            <p:nvPr/>
          </p:nvSpPr>
          <p:spPr bwMode="auto">
            <a:xfrm>
              <a:off x="4837" y="3140"/>
              <a:ext cx="1" cy="2"/>
            </a:xfrm>
            <a:prstGeom prst="line">
              <a:avLst/>
            </a:prstGeom>
            <a:noFill/>
            <a:ln w="12700">
              <a:solidFill>
                <a:srgbClr val="000000"/>
              </a:solidFill>
              <a:round/>
              <a:headEnd/>
              <a:tailEnd/>
            </a:ln>
          </p:spPr>
          <p:txBody>
            <a:bodyPr/>
            <a:lstStyle/>
            <a:p>
              <a:endParaRPr lang="en-US"/>
            </a:p>
          </p:txBody>
        </p:sp>
        <p:sp>
          <p:nvSpPr>
            <p:cNvPr id="63565" name="Line 1101"/>
            <p:cNvSpPr>
              <a:spLocks noChangeShapeType="1"/>
            </p:cNvSpPr>
            <p:nvPr/>
          </p:nvSpPr>
          <p:spPr bwMode="auto">
            <a:xfrm>
              <a:off x="4837" y="3142"/>
              <a:ext cx="1" cy="2"/>
            </a:xfrm>
            <a:prstGeom prst="line">
              <a:avLst/>
            </a:prstGeom>
            <a:noFill/>
            <a:ln w="12700">
              <a:solidFill>
                <a:srgbClr val="000000"/>
              </a:solidFill>
              <a:round/>
              <a:headEnd/>
              <a:tailEnd/>
            </a:ln>
          </p:spPr>
          <p:txBody>
            <a:bodyPr/>
            <a:lstStyle/>
            <a:p>
              <a:endParaRPr lang="en-US"/>
            </a:p>
          </p:txBody>
        </p:sp>
        <p:sp>
          <p:nvSpPr>
            <p:cNvPr id="63566" name="Line 1102"/>
            <p:cNvSpPr>
              <a:spLocks noChangeShapeType="1"/>
            </p:cNvSpPr>
            <p:nvPr/>
          </p:nvSpPr>
          <p:spPr bwMode="auto">
            <a:xfrm>
              <a:off x="4837" y="3144"/>
              <a:ext cx="2" cy="2"/>
            </a:xfrm>
            <a:prstGeom prst="line">
              <a:avLst/>
            </a:prstGeom>
            <a:noFill/>
            <a:ln w="15875">
              <a:solidFill>
                <a:srgbClr val="000000"/>
              </a:solidFill>
              <a:round/>
              <a:headEnd/>
              <a:tailEnd/>
            </a:ln>
          </p:spPr>
          <p:txBody>
            <a:bodyPr/>
            <a:lstStyle/>
            <a:p>
              <a:endParaRPr lang="en-US"/>
            </a:p>
          </p:txBody>
        </p:sp>
        <p:sp>
          <p:nvSpPr>
            <p:cNvPr id="63567" name="Line 1103"/>
            <p:cNvSpPr>
              <a:spLocks noChangeShapeType="1"/>
            </p:cNvSpPr>
            <p:nvPr/>
          </p:nvSpPr>
          <p:spPr bwMode="auto">
            <a:xfrm>
              <a:off x="4839" y="3146"/>
              <a:ext cx="1" cy="4"/>
            </a:xfrm>
            <a:prstGeom prst="line">
              <a:avLst/>
            </a:prstGeom>
            <a:noFill/>
            <a:ln w="12700">
              <a:solidFill>
                <a:srgbClr val="000000"/>
              </a:solidFill>
              <a:round/>
              <a:headEnd/>
              <a:tailEnd/>
            </a:ln>
          </p:spPr>
          <p:txBody>
            <a:bodyPr/>
            <a:lstStyle/>
            <a:p>
              <a:endParaRPr lang="en-US"/>
            </a:p>
          </p:txBody>
        </p:sp>
        <p:sp>
          <p:nvSpPr>
            <p:cNvPr id="63568" name="Line 1104"/>
            <p:cNvSpPr>
              <a:spLocks noChangeShapeType="1"/>
            </p:cNvSpPr>
            <p:nvPr/>
          </p:nvSpPr>
          <p:spPr bwMode="auto">
            <a:xfrm>
              <a:off x="4839" y="3150"/>
              <a:ext cx="1" cy="2"/>
            </a:xfrm>
            <a:prstGeom prst="line">
              <a:avLst/>
            </a:prstGeom>
            <a:noFill/>
            <a:ln w="12700">
              <a:solidFill>
                <a:srgbClr val="000000"/>
              </a:solidFill>
              <a:round/>
              <a:headEnd/>
              <a:tailEnd/>
            </a:ln>
          </p:spPr>
          <p:txBody>
            <a:bodyPr/>
            <a:lstStyle/>
            <a:p>
              <a:endParaRPr lang="en-US"/>
            </a:p>
          </p:txBody>
        </p:sp>
        <p:sp>
          <p:nvSpPr>
            <p:cNvPr id="63569" name="Line 1105"/>
            <p:cNvSpPr>
              <a:spLocks noChangeShapeType="1"/>
            </p:cNvSpPr>
            <p:nvPr/>
          </p:nvSpPr>
          <p:spPr bwMode="auto">
            <a:xfrm>
              <a:off x="4839" y="3152"/>
              <a:ext cx="1" cy="2"/>
            </a:xfrm>
            <a:prstGeom prst="line">
              <a:avLst/>
            </a:prstGeom>
            <a:noFill/>
            <a:ln w="15875">
              <a:solidFill>
                <a:srgbClr val="000000"/>
              </a:solidFill>
              <a:round/>
              <a:headEnd/>
              <a:tailEnd/>
            </a:ln>
          </p:spPr>
          <p:txBody>
            <a:bodyPr/>
            <a:lstStyle/>
            <a:p>
              <a:endParaRPr lang="en-US"/>
            </a:p>
          </p:txBody>
        </p:sp>
        <p:sp>
          <p:nvSpPr>
            <p:cNvPr id="63570" name="Line 1106"/>
            <p:cNvSpPr>
              <a:spLocks noChangeShapeType="1"/>
            </p:cNvSpPr>
            <p:nvPr/>
          </p:nvSpPr>
          <p:spPr bwMode="auto">
            <a:xfrm>
              <a:off x="4840" y="3154"/>
              <a:ext cx="1" cy="3"/>
            </a:xfrm>
            <a:prstGeom prst="line">
              <a:avLst/>
            </a:prstGeom>
            <a:noFill/>
            <a:ln w="12700">
              <a:solidFill>
                <a:srgbClr val="000000"/>
              </a:solidFill>
              <a:round/>
              <a:headEnd/>
              <a:tailEnd/>
            </a:ln>
          </p:spPr>
          <p:txBody>
            <a:bodyPr/>
            <a:lstStyle/>
            <a:p>
              <a:endParaRPr lang="en-US"/>
            </a:p>
          </p:txBody>
        </p:sp>
        <p:sp>
          <p:nvSpPr>
            <p:cNvPr id="63571" name="Line 1107"/>
            <p:cNvSpPr>
              <a:spLocks noChangeShapeType="1"/>
            </p:cNvSpPr>
            <p:nvPr/>
          </p:nvSpPr>
          <p:spPr bwMode="auto">
            <a:xfrm>
              <a:off x="4840" y="3157"/>
              <a:ext cx="1" cy="2"/>
            </a:xfrm>
            <a:prstGeom prst="line">
              <a:avLst/>
            </a:prstGeom>
            <a:noFill/>
            <a:ln w="12700">
              <a:solidFill>
                <a:srgbClr val="000000"/>
              </a:solidFill>
              <a:round/>
              <a:headEnd/>
              <a:tailEnd/>
            </a:ln>
          </p:spPr>
          <p:txBody>
            <a:bodyPr/>
            <a:lstStyle/>
            <a:p>
              <a:endParaRPr lang="en-US"/>
            </a:p>
          </p:txBody>
        </p:sp>
        <p:sp>
          <p:nvSpPr>
            <p:cNvPr id="63572" name="Line 1108"/>
            <p:cNvSpPr>
              <a:spLocks noChangeShapeType="1"/>
            </p:cNvSpPr>
            <p:nvPr/>
          </p:nvSpPr>
          <p:spPr bwMode="auto">
            <a:xfrm>
              <a:off x="4840" y="3159"/>
              <a:ext cx="1" cy="4"/>
            </a:xfrm>
            <a:prstGeom prst="line">
              <a:avLst/>
            </a:prstGeom>
            <a:noFill/>
            <a:ln w="12700">
              <a:solidFill>
                <a:srgbClr val="000000"/>
              </a:solidFill>
              <a:round/>
              <a:headEnd/>
              <a:tailEnd/>
            </a:ln>
          </p:spPr>
          <p:txBody>
            <a:bodyPr/>
            <a:lstStyle/>
            <a:p>
              <a:endParaRPr lang="en-US"/>
            </a:p>
          </p:txBody>
        </p:sp>
        <p:sp>
          <p:nvSpPr>
            <p:cNvPr id="63573" name="Line 1109"/>
            <p:cNvSpPr>
              <a:spLocks noChangeShapeType="1"/>
            </p:cNvSpPr>
            <p:nvPr/>
          </p:nvSpPr>
          <p:spPr bwMode="auto">
            <a:xfrm>
              <a:off x="4840" y="3163"/>
              <a:ext cx="1" cy="4"/>
            </a:xfrm>
            <a:prstGeom prst="line">
              <a:avLst/>
            </a:prstGeom>
            <a:noFill/>
            <a:ln w="12700">
              <a:solidFill>
                <a:srgbClr val="000000"/>
              </a:solidFill>
              <a:round/>
              <a:headEnd/>
              <a:tailEnd/>
            </a:ln>
          </p:spPr>
          <p:txBody>
            <a:bodyPr/>
            <a:lstStyle/>
            <a:p>
              <a:endParaRPr lang="en-US"/>
            </a:p>
          </p:txBody>
        </p:sp>
        <p:sp>
          <p:nvSpPr>
            <p:cNvPr id="63574" name="Line 1110"/>
            <p:cNvSpPr>
              <a:spLocks noChangeShapeType="1"/>
            </p:cNvSpPr>
            <p:nvPr/>
          </p:nvSpPr>
          <p:spPr bwMode="auto">
            <a:xfrm>
              <a:off x="4840" y="3167"/>
              <a:ext cx="1" cy="1"/>
            </a:xfrm>
            <a:prstGeom prst="line">
              <a:avLst/>
            </a:prstGeom>
            <a:noFill/>
            <a:ln w="12700">
              <a:solidFill>
                <a:srgbClr val="000000"/>
              </a:solidFill>
              <a:round/>
              <a:headEnd/>
              <a:tailEnd/>
            </a:ln>
          </p:spPr>
          <p:txBody>
            <a:bodyPr/>
            <a:lstStyle/>
            <a:p>
              <a:endParaRPr lang="en-US"/>
            </a:p>
          </p:txBody>
        </p:sp>
        <p:sp>
          <p:nvSpPr>
            <p:cNvPr id="63575" name="Line 1111"/>
            <p:cNvSpPr>
              <a:spLocks noChangeShapeType="1"/>
            </p:cNvSpPr>
            <p:nvPr/>
          </p:nvSpPr>
          <p:spPr bwMode="auto">
            <a:xfrm>
              <a:off x="4846" y="3198"/>
              <a:ext cx="1" cy="2"/>
            </a:xfrm>
            <a:prstGeom prst="line">
              <a:avLst/>
            </a:prstGeom>
            <a:noFill/>
            <a:ln w="12700">
              <a:solidFill>
                <a:srgbClr val="000000"/>
              </a:solidFill>
              <a:round/>
              <a:headEnd/>
              <a:tailEnd/>
            </a:ln>
          </p:spPr>
          <p:txBody>
            <a:bodyPr/>
            <a:lstStyle/>
            <a:p>
              <a:endParaRPr lang="en-US"/>
            </a:p>
          </p:txBody>
        </p:sp>
        <p:sp>
          <p:nvSpPr>
            <p:cNvPr id="63576" name="Line 1112"/>
            <p:cNvSpPr>
              <a:spLocks noChangeShapeType="1"/>
            </p:cNvSpPr>
            <p:nvPr/>
          </p:nvSpPr>
          <p:spPr bwMode="auto">
            <a:xfrm>
              <a:off x="4846" y="3200"/>
              <a:ext cx="1" cy="3"/>
            </a:xfrm>
            <a:prstGeom prst="line">
              <a:avLst/>
            </a:prstGeom>
            <a:noFill/>
            <a:ln w="12700">
              <a:solidFill>
                <a:srgbClr val="000000"/>
              </a:solidFill>
              <a:round/>
              <a:headEnd/>
              <a:tailEnd/>
            </a:ln>
          </p:spPr>
          <p:txBody>
            <a:bodyPr/>
            <a:lstStyle/>
            <a:p>
              <a:endParaRPr lang="en-US"/>
            </a:p>
          </p:txBody>
        </p:sp>
        <p:sp>
          <p:nvSpPr>
            <p:cNvPr id="63577" name="Line 1113"/>
            <p:cNvSpPr>
              <a:spLocks noChangeShapeType="1"/>
            </p:cNvSpPr>
            <p:nvPr/>
          </p:nvSpPr>
          <p:spPr bwMode="auto">
            <a:xfrm>
              <a:off x="4846" y="3203"/>
              <a:ext cx="2" cy="4"/>
            </a:xfrm>
            <a:prstGeom prst="line">
              <a:avLst/>
            </a:prstGeom>
            <a:noFill/>
            <a:ln w="15875">
              <a:solidFill>
                <a:srgbClr val="000000"/>
              </a:solidFill>
              <a:round/>
              <a:headEnd/>
              <a:tailEnd/>
            </a:ln>
          </p:spPr>
          <p:txBody>
            <a:bodyPr/>
            <a:lstStyle/>
            <a:p>
              <a:endParaRPr lang="en-US"/>
            </a:p>
          </p:txBody>
        </p:sp>
        <p:sp>
          <p:nvSpPr>
            <p:cNvPr id="63578" name="Line 1114"/>
            <p:cNvSpPr>
              <a:spLocks noChangeShapeType="1"/>
            </p:cNvSpPr>
            <p:nvPr/>
          </p:nvSpPr>
          <p:spPr bwMode="auto">
            <a:xfrm>
              <a:off x="4848" y="3207"/>
              <a:ext cx="2" cy="4"/>
            </a:xfrm>
            <a:prstGeom prst="line">
              <a:avLst/>
            </a:prstGeom>
            <a:noFill/>
            <a:ln w="15875">
              <a:solidFill>
                <a:srgbClr val="000000"/>
              </a:solidFill>
              <a:round/>
              <a:headEnd/>
              <a:tailEnd/>
            </a:ln>
          </p:spPr>
          <p:txBody>
            <a:bodyPr/>
            <a:lstStyle/>
            <a:p>
              <a:endParaRPr lang="en-US"/>
            </a:p>
          </p:txBody>
        </p:sp>
        <p:sp>
          <p:nvSpPr>
            <p:cNvPr id="63579" name="Line 1115"/>
            <p:cNvSpPr>
              <a:spLocks noChangeShapeType="1"/>
            </p:cNvSpPr>
            <p:nvPr/>
          </p:nvSpPr>
          <p:spPr bwMode="auto">
            <a:xfrm>
              <a:off x="4850" y="3211"/>
              <a:ext cx="1" cy="4"/>
            </a:xfrm>
            <a:prstGeom prst="line">
              <a:avLst/>
            </a:prstGeom>
            <a:noFill/>
            <a:ln w="12700">
              <a:solidFill>
                <a:srgbClr val="000000"/>
              </a:solidFill>
              <a:round/>
              <a:headEnd/>
              <a:tailEnd/>
            </a:ln>
          </p:spPr>
          <p:txBody>
            <a:bodyPr/>
            <a:lstStyle/>
            <a:p>
              <a:endParaRPr lang="en-US"/>
            </a:p>
          </p:txBody>
        </p:sp>
        <p:sp>
          <p:nvSpPr>
            <p:cNvPr id="63580" name="Line 1116"/>
            <p:cNvSpPr>
              <a:spLocks noChangeShapeType="1"/>
            </p:cNvSpPr>
            <p:nvPr/>
          </p:nvSpPr>
          <p:spPr bwMode="auto">
            <a:xfrm>
              <a:off x="4850" y="3215"/>
              <a:ext cx="1" cy="4"/>
            </a:xfrm>
            <a:prstGeom prst="line">
              <a:avLst/>
            </a:prstGeom>
            <a:noFill/>
            <a:ln w="12700">
              <a:solidFill>
                <a:srgbClr val="000000"/>
              </a:solidFill>
              <a:round/>
              <a:headEnd/>
              <a:tailEnd/>
            </a:ln>
          </p:spPr>
          <p:txBody>
            <a:bodyPr/>
            <a:lstStyle/>
            <a:p>
              <a:endParaRPr lang="en-US"/>
            </a:p>
          </p:txBody>
        </p:sp>
        <p:sp>
          <p:nvSpPr>
            <p:cNvPr id="63581" name="Line 1117"/>
            <p:cNvSpPr>
              <a:spLocks noChangeShapeType="1"/>
            </p:cNvSpPr>
            <p:nvPr/>
          </p:nvSpPr>
          <p:spPr bwMode="auto">
            <a:xfrm>
              <a:off x="4850" y="3219"/>
              <a:ext cx="1" cy="4"/>
            </a:xfrm>
            <a:prstGeom prst="line">
              <a:avLst/>
            </a:prstGeom>
            <a:noFill/>
            <a:ln w="12700">
              <a:solidFill>
                <a:srgbClr val="000000"/>
              </a:solidFill>
              <a:round/>
              <a:headEnd/>
              <a:tailEnd/>
            </a:ln>
          </p:spPr>
          <p:txBody>
            <a:bodyPr/>
            <a:lstStyle/>
            <a:p>
              <a:endParaRPr lang="en-US"/>
            </a:p>
          </p:txBody>
        </p:sp>
        <p:sp>
          <p:nvSpPr>
            <p:cNvPr id="63582" name="Line 1118"/>
            <p:cNvSpPr>
              <a:spLocks noChangeShapeType="1"/>
            </p:cNvSpPr>
            <p:nvPr/>
          </p:nvSpPr>
          <p:spPr bwMode="auto">
            <a:xfrm>
              <a:off x="4850" y="3223"/>
              <a:ext cx="1" cy="3"/>
            </a:xfrm>
            <a:prstGeom prst="line">
              <a:avLst/>
            </a:prstGeom>
            <a:noFill/>
            <a:ln w="12700">
              <a:solidFill>
                <a:srgbClr val="000000"/>
              </a:solidFill>
              <a:round/>
              <a:headEnd/>
              <a:tailEnd/>
            </a:ln>
          </p:spPr>
          <p:txBody>
            <a:bodyPr/>
            <a:lstStyle/>
            <a:p>
              <a:endParaRPr lang="en-US"/>
            </a:p>
          </p:txBody>
        </p:sp>
        <p:sp>
          <p:nvSpPr>
            <p:cNvPr id="63583" name="Line 1119"/>
            <p:cNvSpPr>
              <a:spLocks noChangeShapeType="1"/>
            </p:cNvSpPr>
            <p:nvPr/>
          </p:nvSpPr>
          <p:spPr bwMode="auto">
            <a:xfrm>
              <a:off x="4856" y="3255"/>
              <a:ext cx="1" cy="4"/>
            </a:xfrm>
            <a:prstGeom prst="line">
              <a:avLst/>
            </a:prstGeom>
            <a:noFill/>
            <a:ln w="12700">
              <a:solidFill>
                <a:srgbClr val="000000"/>
              </a:solidFill>
              <a:round/>
              <a:headEnd/>
              <a:tailEnd/>
            </a:ln>
          </p:spPr>
          <p:txBody>
            <a:bodyPr/>
            <a:lstStyle/>
            <a:p>
              <a:endParaRPr lang="en-US"/>
            </a:p>
          </p:txBody>
        </p:sp>
        <p:sp>
          <p:nvSpPr>
            <p:cNvPr id="63584" name="Line 1120"/>
            <p:cNvSpPr>
              <a:spLocks noChangeShapeType="1"/>
            </p:cNvSpPr>
            <p:nvPr/>
          </p:nvSpPr>
          <p:spPr bwMode="auto">
            <a:xfrm>
              <a:off x="4856" y="3259"/>
              <a:ext cx="1" cy="6"/>
            </a:xfrm>
            <a:prstGeom prst="line">
              <a:avLst/>
            </a:prstGeom>
            <a:noFill/>
            <a:ln w="12700">
              <a:solidFill>
                <a:srgbClr val="000000"/>
              </a:solidFill>
              <a:round/>
              <a:headEnd/>
              <a:tailEnd/>
            </a:ln>
          </p:spPr>
          <p:txBody>
            <a:bodyPr/>
            <a:lstStyle/>
            <a:p>
              <a:endParaRPr lang="en-US"/>
            </a:p>
          </p:txBody>
        </p:sp>
        <p:sp>
          <p:nvSpPr>
            <p:cNvPr id="63585" name="Line 1121"/>
            <p:cNvSpPr>
              <a:spLocks noChangeShapeType="1"/>
            </p:cNvSpPr>
            <p:nvPr/>
          </p:nvSpPr>
          <p:spPr bwMode="auto">
            <a:xfrm>
              <a:off x="4856" y="3265"/>
              <a:ext cx="2" cy="6"/>
            </a:xfrm>
            <a:prstGeom prst="line">
              <a:avLst/>
            </a:prstGeom>
            <a:noFill/>
            <a:ln w="15875">
              <a:solidFill>
                <a:srgbClr val="000000"/>
              </a:solidFill>
              <a:round/>
              <a:headEnd/>
              <a:tailEnd/>
            </a:ln>
          </p:spPr>
          <p:txBody>
            <a:bodyPr/>
            <a:lstStyle/>
            <a:p>
              <a:endParaRPr lang="en-US"/>
            </a:p>
          </p:txBody>
        </p:sp>
        <p:sp>
          <p:nvSpPr>
            <p:cNvPr id="63586" name="Line 1122"/>
            <p:cNvSpPr>
              <a:spLocks noChangeShapeType="1"/>
            </p:cNvSpPr>
            <p:nvPr/>
          </p:nvSpPr>
          <p:spPr bwMode="auto">
            <a:xfrm>
              <a:off x="4858" y="3271"/>
              <a:ext cx="1" cy="5"/>
            </a:xfrm>
            <a:prstGeom prst="line">
              <a:avLst/>
            </a:prstGeom>
            <a:noFill/>
            <a:ln w="12700">
              <a:solidFill>
                <a:srgbClr val="000000"/>
              </a:solidFill>
              <a:round/>
              <a:headEnd/>
              <a:tailEnd/>
            </a:ln>
          </p:spPr>
          <p:txBody>
            <a:bodyPr/>
            <a:lstStyle/>
            <a:p>
              <a:endParaRPr lang="en-US"/>
            </a:p>
          </p:txBody>
        </p:sp>
        <p:sp>
          <p:nvSpPr>
            <p:cNvPr id="63587" name="Line 1123"/>
            <p:cNvSpPr>
              <a:spLocks noChangeShapeType="1"/>
            </p:cNvSpPr>
            <p:nvPr/>
          </p:nvSpPr>
          <p:spPr bwMode="auto">
            <a:xfrm>
              <a:off x="4858" y="3276"/>
              <a:ext cx="1" cy="4"/>
            </a:xfrm>
            <a:prstGeom prst="line">
              <a:avLst/>
            </a:prstGeom>
            <a:noFill/>
            <a:ln w="12700">
              <a:solidFill>
                <a:srgbClr val="000000"/>
              </a:solidFill>
              <a:round/>
              <a:headEnd/>
              <a:tailEnd/>
            </a:ln>
          </p:spPr>
          <p:txBody>
            <a:bodyPr/>
            <a:lstStyle/>
            <a:p>
              <a:endParaRPr lang="en-US"/>
            </a:p>
          </p:txBody>
        </p:sp>
        <p:sp>
          <p:nvSpPr>
            <p:cNvPr id="63588" name="Line 1124"/>
            <p:cNvSpPr>
              <a:spLocks noChangeShapeType="1"/>
            </p:cNvSpPr>
            <p:nvPr/>
          </p:nvSpPr>
          <p:spPr bwMode="auto">
            <a:xfrm>
              <a:off x="4858" y="3280"/>
              <a:ext cx="1" cy="6"/>
            </a:xfrm>
            <a:prstGeom prst="line">
              <a:avLst/>
            </a:prstGeom>
            <a:noFill/>
            <a:ln w="12700">
              <a:solidFill>
                <a:srgbClr val="000000"/>
              </a:solidFill>
              <a:round/>
              <a:headEnd/>
              <a:tailEnd/>
            </a:ln>
          </p:spPr>
          <p:txBody>
            <a:bodyPr/>
            <a:lstStyle/>
            <a:p>
              <a:endParaRPr lang="en-US"/>
            </a:p>
          </p:txBody>
        </p:sp>
        <p:sp>
          <p:nvSpPr>
            <p:cNvPr id="63589" name="Line 1125"/>
            <p:cNvSpPr>
              <a:spLocks noChangeShapeType="1"/>
            </p:cNvSpPr>
            <p:nvPr/>
          </p:nvSpPr>
          <p:spPr bwMode="auto">
            <a:xfrm>
              <a:off x="4858" y="3286"/>
              <a:ext cx="1" cy="1"/>
            </a:xfrm>
            <a:prstGeom prst="line">
              <a:avLst/>
            </a:prstGeom>
            <a:noFill/>
            <a:ln w="12700">
              <a:solidFill>
                <a:srgbClr val="000000"/>
              </a:solidFill>
              <a:round/>
              <a:headEnd/>
              <a:tailEnd/>
            </a:ln>
          </p:spPr>
          <p:txBody>
            <a:bodyPr/>
            <a:lstStyle/>
            <a:p>
              <a:endParaRPr lang="en-US"/>
            </a:p>
          </p:txBody>
        </p:sp>
        <p:sp>
          <p:nvSpPr>
            <p:cNvPr id="63590" name="Line 1126"/>
            <p:cNvSpPr>
              <a:spLocks noChangeShapeType="1"/>
            </p:cNvSpPr>
            <p:nvPr/>
          </p:nvSpPr>
          <p:spPr bwMode="auto">
            <a:xfrm>
              <a:off x="4862" y="3317"/>
              <a:ext cx="1" cy="3"/>
            </a:xfrm>
            <a:prstGeom prst="line">
              <a:avLst/>
            </a:prstGeom>
            <a:noFill/>
            <a:ln w="12700">
              <a:solidFill>
                <a:srgbClr val="000000"/>
              </a:solidFill>
              <a:round/>
              <a:headEnd/>
              <a:tailEnd/>
            </a:ln>
          </p:spPr>
          <p:txBody>
            <a:bodyPr/>
            <a:lstStyle/>
            <a:p>
              <a:endParaRPr lang="en-US"/>
            </a:p>
          </p:txBody>
        </p:sp>
        <p:sp>
          <p:nvSpPr>
            <p:cNvPr id="63591" name="Line 1127"/>
            <p:cNvSpPr>
              <a:spLocks noChangeShapeType="1"/>
            </p:cNvSpPr>
            <p:nvPr/>
          </p:nvSpPr>
          <p:spPr bwMode="auto">
            <a:xfrm>
              <a:off x="4862" y="3320"/>
              <a:ext cx="1" cy="8"/>
            </a:xfrm>
            <a:prstGeom prst="line">
              <a:avLst/>
            </a:prstGeom>
            <a:noFill/>
            <a:ln w="12700">
              <a:solidFill>
                <a:srgbClr val="000000"/>
              </a:solidFill>
              <a:round/>
              <a:headEnd/>
              <a:tailEnd/>
            </a:ln>
          </p:spPr>
          <p:txBody>
            <a:bodyPr/>
            <a:lstStyle/>
            <a:p>
              <a:endParaRPr lang="en-US"/>
            </a:p>
          </p:txBody>
        </p:sp>
        <p:sp>
          <p:nvSpPr>
            <p:cNvPr id="63592" name="Line 1128"/>
            <p:cNvSpPr>
              <a:spLocks noChangeShapeType="1"/>
            </p:cNvSpPr>
            <p:nvPr/>
          </p:nvSpPr>
          <p:spPr bwMode="auto">
            <a:xfrm>
              <a:off x="4862" y="3328"/>
              <a:ext cx="1" cy="8"/>
            </a:xfrm>
            <a:prstGeom prst="line">
              <a:avLst/>
            </a:prstGeom>
            <a:noFill/>
            <a:ln w="12700">
              <a:solidFill>
                <a:srgbClr val="000000"/>
              </a:solidFill>
              <a:round/>
              <a:headEnd/>
              <a:tailEnd/>
            </a:ln>
          </p:spPr>
          <p:txBody>
            <a:bodyPr/>
            <a:lstStyle/>
            <a:p>
              <a:endParaRPr lang="en-US"/>
            </a:p>
          </p:txBody>
        </p:sp>
        <p:sp>
          <p:nvSpPr>
            <p:cNvPr id="63593" name="Line 1129"/>
            <p:cNvSpPr>
              <a:spLocks noChangeShapeType="1"/>
            </p:cNvSpPr>
            <p:nvPr/>
          </p:nvSpPr>
          <p:spPr bwMode="auto">
            <a:xfrm>
              <a:off x="4863" y="3336"/>
              <a:ext cx="1" cy="9"/>
            </a:xfrm>
            <a:prstGeom prst="line">
              <a:avLst/>
            </a:prstGeom>
            <a:noFill/>
            <a:ln w="12700">
              <a:solidFill>
                <a:srgbClr val="000000"/>
              </a:solidFill>
              <a:round/>
              <a:headEnd/>
              <a:tailEnd/>
            </a:ln>
          </p:spPr>
          <p:txBody>
            <a:bodyPr/>
            <a:lstStyle/>
            <a:p>
              <a:endParaRPr lang="en-US"/>
            </a:p>
          </p:txBody>
        </p:sp>
        <p:sp>
          <p:nvSpPr>
            <p:cNvPr id="63594" name="Line 1130"/>
            <p:cNvSpPr>
              <a:spLocks noChangeShapeType="1"/>
            </p:cNvSpPr>
            <p:nvPr/>
          </p:nvSpPr>
          <p:spPr bwMode="auto">
            <a:xfrm>
              <a:off x="4863" y="3345"/>
              <a:ext cx="1" cy="2"/>
            </a:xfrm>
            <a:prstGeom prst="line">
              <a:avLst/>
            </a:prstGeom>
            <a:noFill/>
            <a:ln w="12700">
              <a:solidFill>
                <a:srgbClr val="000000"/>
              </a:solidFill>
              <a:round/>
              <a:headEnd/>
              <a:tailEnd/>
            </a:ln>
          </p:spPr>
          <p:txBody>
            <a:bodyPr/>
            <a:lstStyle/>
            <a:p>
              <a:endParaRPr lang="en-US"/>
            </a:p>
          </p:txBody>
        </p:sp>
        <p:sp>
          <p:nvSpPr>
            <p:cNvPr id="63595" name="Line 1131"/>
            <p:cNvSpPr>
              <a:spLocks noChangeShapeType="1"/>
            </p:cNvSpPr>
            <p:nvPr/>
          </p:nvSpPr>
          <p:spPr bwMode="auto">
            <a:xfrm>
              <a:off x="4865" y="3378"/>
              <a:ext cx="1" cy="8"/>
            </a:xfrm>
            <a:prstGeom prst="line">
              <a:avLst/>
            </a:prstGeom>
            <a:noFill/>
            <a:ln w="12700">
              <a:solidFill>
                <a:srgbClr val="000000"/>
              </a:solidFill>
              <a:round/>
              <a:headEnd/>
              <a:tailEnd/>
            </a:ln>
          </p:spPr>
          <p:txBody>
            <a:bodyPr/>
            <a:lstStyle/>
            <a:p>
              <a:endParaRPr lang="en-US"/>
            </a:p>
          </p:txBody>
        </p:sp>
        <p:sp>
          <p:nvSpPr>
            <p:cNvPr id="63596" name="Line 1132"/>
            <p:cNvSpPr>
              <a:spLocks noChangeShapeType="1"/>
            </p:cNvSpPr>
            <p:nvPr/>
          </p:nvSpPr>
          <p:spPr bwMode="auto">
            <a:xfrm>
              <a:off x="4865" y="3386"/>
              <a:ext cx="1" cy="13"/>
            </a:xfrm>
            <a:prstGeom prst="line">
              <a:avLst/>
            </a:prstGeom>
            <a:noFill/>
            <a:ln w="12700">
              <a:solidFill>
                <a:srgbClr val="000000"/>
              </a:solidFill>
              <a:round/>
              <a:headEnd/>
              <a:tailEnd/>
            </a:ln>
          </p:spPr>
          <p:txBody>
            <a:bodyPr/>
            <a:lstStyle/>
            <a:p>
              <a:endParaRPr lang="en-US"/>
            </a:p>
          </p:txBody>
        </p:sp>
        <p:sp>
          <p:nvSpPr>
            <p:cNvPr id="63597" name="Line 1133"/>
            <p:cNvSpPr>
              <a:spLocks noChangeShapeType="1"/>
            </p:cNvSpPr>
            <p:nvPr/>
          </p:nvSpPr>
          <p:spPr bwMode="auto">
            <a:xfrm>
              <a:off x="4865" y="3399"/>
              <a:ext cx="2" cy="10"/>
            </a:xfrm>
            <a:prstGeom prst="line">
              <a:avLst/>
            </a:prstGeom>
            <a:noFill/>
            <a:ln w="12700">
              <a:solidFill>
                <a:srgbClr val="000000"/>
              </a:solidFill>
              <a:round/>
              <a:headEnd/>
              <a:tailEnd/>
            </a:ln>
          </p:spPr>
          <p:txBody>
            <a:bodyPr/>
            <a:lstStyle/>
            <a:p>
              <a:endParaRPr lang="en-US"/>
            </a:p>
          </p:txBody>
        </p:sp>
        <p:sp>
          <p:nvSpPr>
            <p:cNvPr id="63598" name="Line 1134"/>
            <p:cNvSpPr>
              <a:spLocks noChangeShapeType="1"/>
            </p:cNvSpPr>
            <p:nvPr/>
          </p:nvSpPr>
          <p:spPr bwMode="auto">
            <a:xfrm>
              <a:off x="4867" y="3439"/>
              <a:ext cx="1" cy="8"/>
            </a:xfrm>
            <a:prstGeom prst="line">
              <a:avLst/>
            </a:prstGeom>
            <a:noFill/>
            <a:ln w="12700">
              <a:solidFill>
                <a:srgbClr val="000000"/>
              </a:solidFill>
              <a:round/>
              <a:headEnd/>
              <a:tailEnd/>
            </a:ln>
          </p:spPr>
          <p:txBody>
            <a:bodyPr/>
            <a:lstStyle/>
            <a:p>
              <a:endParaRPr lang="en-US"/>
            </a:p>
          </p:txBody>
        </p:sp>
        <p:sp>
          <p:nvSpPr>
            <p:cNvPr id="63599" name="Line 1135"/>
            <p:cNvSpPr>
              <a:spLocks noChangeShapeType="1"/>
            </p:cNvSpPr>
            <p:nvPr/>
          </p:nvSpPr>
          <p:spPr bwMode="auto">
            <a:xfrm>
              <a:off x="4867" y="3447"/>
              <a:ext cx="2" cy="19"/>
            </a:xfrm>
            <a:prstGeom prst="line">
              <a:avLst/>
            </a:prstGeom>
            <a:noFill/>
            <a:ln w="12700">
              <a:solidFill>
                <a:srgbClr val="000000"/>
              </a:solidFill>
              <a:round/>
              <a:headEnd/>
              <a:tailEnd/>
            </a:ln>
          </p:spPr>
          <p:txBody>
            <a:bodyPr/>
            <a:lstStyle/>
            <a:p>
              <a:endParaRPr lang="en-US"/>
            </a:p>
          </p:txBody>
        </p:sp>
        <p:sp>
          <p:nvSpPr>
            <p:cNvPr id="63600" name="Line 1136"/>
            <p:cNvSpPr>
              <a:spLocks noChangeShapeType="1"/>
            </p:cNvSpPr>
            <p:nvPr/>
          </p:nvSpPr>
          <p:spPr bwMode="auto">
            <a:xfrm>
              <a:off x="4869" y="3466"/>
              <a:ext cx="1" cy="4"/>
            </a:xfrm>
            <a:prstGeom prst="line">
              <a:avLst/>
            </a:prstGeom>
            <a:noFill/>
            <a:ln w="12700">
              <a:solidFill>
                <a:srgbClr val="000000"/>
              </a:solidFill>
              <a:round/>
              <a:headEnd/>
              <a:tailEnd/>
            </a:ln>
          </p:spPr>
          <p:txBody>
            <a:bodyPr/>
            <a:lstStyle/>
            <a:p>
              <a:endParaRPr lang="en-US"/>
            </a:p>
          </p:txBody>
        </p:sp>
        <p:sp>
          <p:nvSpPr>
            <p:cNvPr id="63601" name="Line 1137"/>
            <p:cNvSpPr>
              <a:spLocks noChangeShapeType="1"/>
            </p:cNvSpPr>
            <p:nvPr/>
          </p:nvSpPr>
          <p:spPr bwMode="auto">
            <a:xfrm>
              <a:off x="4869" y="3501"/>
              <a:ext cx="1" cy="19"/>
            </a:xfrm>
            <a:prstGeom prst="line">
              <a:avLst/>
            </a:prstGeom>
            <a:noFill/>
            <a:ln w="12700">
              <a:solidFill>
                <a:srgbClr val="000000"/>
              </a:solidFill>
              <a:round/>
              <a:headEnd/>
              <a:tailEnd/>
            </a:ln>
          </p:spPr>
          <p:txBody>
            <a:bodyPr/>
            <a:lstStyle/>
            <a:p>
              <a:endParaRPr lang="en-US"/>
            </a:p>
          </p:txBody>
        </p:sp>
        <p:sp>
          <p:nvSpPr>
            <p:cNvPr id="63602" name="Line 1138"/>
            <p:cNvSpPr>
              <a:spLocks noChangeShapeType="1"/>
            </p:cNvSpPr>
            <p:nvPr/>
          </p:nvSpPr>
          <p:spPr bwMode="auto">
            <a:xfrm>
              <a:off x="4869" y="3520"/>
              <a:ext cx="1" cy="11"/>
            </a:xfrm>
            <a:prstGeom prst="line">
              <a:avLst/>
            </a:prstGeom>
            <a:noFill/>
            <a:ln w="12700">
              <a:solidFill>
                <a:srgbClr val="000000"/>
              </a:solidFill>
              <a:round/>
              <a:headEnd/>
              <a:tailEnd/>
            </a:ln>
          </p:spPr>
          <p:txBody>
            <a:bodyPr/>
            <a:lstStyle/>
            <a:p>
              <a:endParaRPr lang="en-US"/>
            </a:p>
          </p:txBody>
        </p:sp>
        <p:sp>
          <p:nvSpPr>
            <p:cNvPr id="63603" name="Line 1139"/>
            <p:cNvSpPr>
              <a:spLocks noChangeShapeType="1"/>
            </p:cNvSpPr>
            <p:nvPr/>
          </p:nvSpPr>
          <p:spPr bwMode="auto">
            <a:xfrm>
              <a:off x="4871" y="3562"/>
              <a:ext cx="1" cy="31"/>
            </a:xfrm>
            <a:prstGeom prst="line">
              <a:avLst/>
            </a:prstGeom>
            <a:noFill/>
            <a:ln w="12700">
              <a:solidFill>
                <a:srgbClr val="000000"/>
              </a:solidFill>
              <a:round/>
              <a:headEnd/>
              <a:tailEnd/>
            </a:ln>
          </p:spPr>
          <p:txBody>
            <a:bodyPr/>
            <a:lstStyle/>
            <a:p>
              <a:endParaRPr lang="en-US"/>
            </a:p>
          </p:txBody>
        </p:sp>
        <p:sp>
          <p:nvSpPr>
            <p:cNvPr id="63604" name="Line 1140"/>
            <p:cNvSpPr>
              <a:spLocks noChangeShapeType="1"/>
            </p:cNvSpPr>
            <p:nvPr/>
          </p:nvSpPr>
          <p:spPr bwMode="auto">
            <a:xfrm>
              <a:off x="4871" y="3624"/>
              <a:ext cx="1" cy="30"/>
            </a:xfrm>
            <a:prstGeom prst="line">
              <a:avLst/>
            </a:prstGeom>
            <a:noFill/>
            <a:ln w="12700">
              <a:solidFill>
                <a:srgbClr val="000000"/>
              </a:solidFill>
              <a:round/>
              <a:headEnd/>
              <a:tailEnd/>
            </a:ln>
          </p:spPr>
          <p:txBody>
            <a:bodyPr/>
            <a:lstStyle/>
            <a:p>
              <a:endParaRPr lang="en-US"/>
            </a:p>
          </p:txBody>
        </p:sp>
        <p:sp>
          <p:nvSpPr>
            <p:cNvPr id="63605" name="Line 1141"/>
            <p:cNvSpPr>
              <a:spLocks noChangeShapeType="1"/>
            </p:cNvSpPr>
            <p:nvPr/>
          </p:nvSpPr>
          <p:spPr bwMode="auto">
            <a:xfrm>
              <a:off x="4871" y="3685"/>
              <a:ext cx="1" cy="23"/>
            </a:xfrm>
            <a:prstGeom prst="line">
              <a:avLst/>
            </a:prstGeom>
            <a:noFill/>
            <a:ln w="12700">
              <a:solidFill>
                <a:srgbClr val="000000"/>
              </a:solidFill>
              <a:round/>
              <a:headEnd/>
              <a:tailEnd/>
            </a:ln>
          </p:spPr>
          <p:txBody>
            <a:bodyPr/>
            <a:lstStyle/>
            <a:p>
              <a:endParaRPr lang="en-US"/>
            </a:p>
          </p:txBody>
        </p:sp>
        <p:sp>
          <p:nvSpPr>
            <p:cNvPr id="63606" name="Freeform 1142"/>
            <p:cNvSpPr>
              <a:spLocks/>
            </p:cNvSpPr>
            <p:nvPr/>
          </p:nvSpPr>
          <p:spPr bwMode="auto">
            <a:xfrm>
              <a:off x="3850" y="2279"/>
              <a:ext cx="85" cy="46"/>
            </a:xfrm>
            <a:custGeom>
              <a:avLst/>
              <a:gdLst/>
              <a:ahLst/>
              <a:cxnLst>
                <a:cxn ang="0">
                  <a:pos x="0" y="23"/>
                </a:cxn>
                <a:cxn ang="0">
                  <a:pos x="85" y="46"/>
                </a:cxn>
                <a:cxn ang="0">
                  <a:pos x="85" y="0"/>
                </a:cxn>
                <a:cxn ang="0">
                  <a:pos x="0" y="23"/>
                </a:cxn>
              </a:cxnLst>
              <a:rect l="0" t="0" r="r" b="b"/>
              <a:pathLst>
                <a:path w="85" h="46">
                  <a:moveTo>
                    <a:pt x="0" y="23"/>
                  </a:moveTo>
                  <a:lnTo>
                    <a:pt x="85" y="46"/>
                  </a:lnTo>
                  <a:lnTo>
                    <a:pt x="85" y="0"/>
                  </a:lnTo>
                  <a:lnTo>
                    <a:pt x="0" y="23"/>
                  </a:lnTo>
                  <a:close/>
                </a:path>
              </a:pathLst>
            </a:custGeom>
            <a:solidFill>
              <a:srgbClr val="000000"/>
            </a:solidFill>
            <a:ln w="9525">
              <a:noFill/>
              <a:round/>
              <a:headEnd/>
              <a:tailEnd/>
            </a:ln>
          </p:spPr>
          <p:txBody>
            <a:bodyPr/>
            <a:lstStyle/>
            <a:p>
              <a:endParaRPr lang="en-US"/>
            </a:p>
          </p:txBody>
        </p:sp>
        <p:sp>
          <p:nvSpPr>
            <p:cNvPr id="63607" name="Line 1143"/>
            <p:cNvSpPr>
              <a:spLocks noChangeShapeType="1"/>
            </p:cNvSpPr>
            <p:nvPr/>
          </p:nvSpPr>
          <p:spPr bwMode="auto">
            <a:xfrm flipH="1">
              <a:off x="3931" y="2306"/>
              <a:ext cx="84" cy="1"/>
            </a:xfrm>
            <a:prstGeom prst="line">
              <a:avLst/>
            </a:prstGeom>
            <a:noFill/>
            <a:ln w="12700">
              <a:solidFill>
                <a:srgbClr val="000000"/>
              </a:solidFill>
              <a:round/>
              <a:headEnd/>
              <a:tailEnd/>
            </a:ln>
          </p:spPr>
          <p:txBody>
            <a:bodyPr/>
            <a:lstStyle/>
            <a:p>
              <a:endParaRPr lang="en-US"/>
            </a:p>
          </p:txBody>
        </p:sp>
        <p:sp>
          <p:nvSpPr>
            <p:cNvPr id="63608" name="Freeform 1144"/>
            <p:cNvSpPr>
              <a:spLocks/>
            </p:cNvSpPr>
            <p:nvPr/>
          </p:nvSpPr>
          <p:spPr bwMode="auto">
            <a:xfrm>
              <a:off x="3323" y="3025"/>
              <a:ext cx="48" cy="84"/>
            </a:xfrm>
            <a:custGeom>
              <a:avLst/>
              <a:gdLst/>
              <a:ahLst/>
              <a:cxnLst>
                <a:cxn ang="0">
                  <a:pos x="25" y="0"/>
                </a:cxn>
                <a:cxn ang="0">
                  <a:pos x="0" y="84"/>
                </a:cxn>
                <a:cxn ang="0">
                  <a:pos x="48" y="84"/>
                </a:cxn>
                <a:cxn ang="0">
                  <a:pos x="25" y="0"/>
                </a:cxn>
              </a:cxnLst>
              <a:rect l="0" t="0" r="r" b="b"/>
              <a:pathLst>
                <a:path w="48" h="84">
                  <a:moveTo>
                    <a:pt x="25" y="0"/>
                  </a:moveTo>
                  <a:lnTo>
                    <a:pt x="0" y="84"/>
                  </a:lnTo>
                  <a:lnTo>
                    <a:pt x="48" y="84"/>
                  </a:lnTo>
                  <a:lnTo>
                    <a:pt x="25" y="0"/>
                  </a:lnTo>
                  <a:close/>
                </a:path>
              </a:pathLst>
            </a:custGeom>
            <a:solidFill>
              <a:srgbClr val="000000"/>
            </a:solidFill>
            <a:ln w="9525">
              <a:noFill/>
              <a:round/>
              <a:headEnd/>
              <a:tailEnd/>
            </a:ln>
          </p:spPr>
          <p:txBody>
            <a:bodyPr/>
            <a:lstStyle/>
            <a:p>
              <a:endParaRPr lang="en-US"/>
            </a:p>
          </p:txBody>
        </p:sp>
        <p:sp>
          <p:nvSpPr>
            <p:cNvPr id="63609" name="Line 1145"/>
            <p:cNvSpPr>
              <a:spLocks noChangeShapeType="1"/>
            </p:cNvSpPr>
            <p:nvPr/>
          </p:nvSpPr>
          <p:spPr bwMode="auto">
            <a:xfrm flipV="1">
              <a:off x="3352" y="3106"/>
              <a:ext cx="1" cy="97"/>
            </a:xfrm>
            <a:prstGeom prst="line">
              <a:avLst/>
            </a:prstGeom>
            <a:noFill/>
            <a:ln w="12700">
              <a:solidFill>
                <a:srgbClr val="000000"/>
              </a:solidFill>
              <a:round/>
              <a:headEnd/>
              <a:tailEnd/>
            </a:ln>
          </p:spPr>
          <p:txBody>
            <a:bodyPr/>
            <a:lstStyle/>
            <a:p>
              <a:endParaRPr lang="en-US"/>
            </a:p>
          </p:txBody>
        </p:sp>
        <p:sp>
          <p:nvSpPr>
            <p:cNvPr id="63610" name="Freeform 1146"/>
            <p:cNvSpPr>
              <a:spLocks/>
            </p:cNvSpPr>
            <p:nvPr/>
          </p:nvSpPr>
          <p:spPr bwMode="auto">
            <a:xfrm>
              <a:off x="4127" y="3253"/>
              <a:ext cx="84" cy="48"/>
            </a:xfrm>
            <a:custGeom>
              <a:avLst/>
              <a:gdLst/>
              <a:ahLst/>
              <a:cxnLst>
                <a:cxn ang="0">
                  <a:pos x="84" y="23"/>
                </a:cxn>
                <a:cxn ang="0">
                  <a:pos x="0" y="0"/>
                </a:cxn>
                <a:cxn ang="0">
                  <a:pos x="0" y="48"/>
                </a:cxn>
                <a:cxn ang="0">
                  <a:pos x="84" y="23"/>
                </a:cxn>
              </a:cxnLst>
              <a:rect l="0" t="0" r="r" b="b"/>
              <a:pathLst>
                <a:path w="84" h="48">
                  <a:moveTo>
                    <a:pt x="84" y="23"/>
                  </a:moveTo>
                  <a:lnTo>
                    <a:pt x="0" y="0"/>
                  </a:lnTo>
                  <a:lnTo>
                    <a:pt x="0" y="48"/>
                  </a:lnTo>
                  <a:lnTo>
                    <a:pt x="84" y="23"/>
                  </a:lnTo>
                  <a:close/>
                </a:path>
              </a:pathLst>
            </a:custGeom>
            <a:solidFill>
              <a:srgbClr val="000000"/>
            </a:solidFill>
            <a:ln w="9525">
              <a:noFill/>
              <a:round/>
              <a:headEnd/>
              <a:tailEnd/>
            </a:ln>
          </p:spPr>
          <p:txBody>
            <a:bodyPr/>
            <a:lstStyle/>
            <a:p>
              <a:endParaRPr lang="en-US"/>
            </a:p>
          </p:txBody>
        </p:sp>
        <p:sp>
          <p:nvSpPr>
            <p:cNvPr id="63611" name="Line 1147"/>
            <p:cNvSpPr>
              <a:spLocks noChangeShapeType="1"/>
            </p:cNvSpPr>
            <p:nvPr/>
          </p:nvSpPr>
          <p:spPr bwMode="auto">
            <a:xfrm>
              <a:off x="4092" y="3280"/>
              <a:ext cx="48" cy="1"/>
            </a:xfrm>
            <a:prstGeom prst="line">
              <a:avLst/>
            </a:prstGeom>
            <a:noFill/>
            <a:ln w="12700">
              <a:solidFill>
                <a:srgbClr val="000000"/>
              </a:solidFill>
              <a:round/>
              <a:headEnd/>
              <a:tailEnd/>
            </a:ln>
          </p:spPr>
          <p:txBody>
            <a:bodyPr/>
            <a:lstStyle/>
            <a:p>
              <a:endParaRPr lang="en-US"/>
            </a:p>
          </p:txBody>
        </p:sp>
        <p:sp>
          <p:nvSpPr>
            <p:cNvPr id="63612" name="Freeform 1148"/>
            <p:cNvSpPr>
              <a:spLocks/>
            </p:cNvSpPr>
            <p:nvPr/>
          </p:nvSpPr>
          <p:spPr bwMode="auto">
            <a:xfrm>
              <a:off x="3361" y="2542"/>
              <a:ext cx="85" cy="46"/>
            </a:xfrm>
            <a:custGeom>
              <a:avLst/>
              <a:gdLst/>
              <a:ahLst/>
              <a:cxnLst>
                <a:cxn ang="0">
                  <a:pos x="0" y="24"/>
                </a:cxn>
                <a:cxn ang="0">
                  <a:pos x="85" y="46"/>
                </a:cxn>
                <a:cxn ang="0">
                  <a:pos x="85" y="0"/>
                </a:cxn>
                <a:cxn ang="0">
                  <a:pos x="0" y="24"/>
                </a:cxn>
              </a:cxnLst>
              <a:rect l="0" t="0" r="r" b="b"/>
              <a:pathLst>
                <a:path w="85" h="46">
                  <a:moveTo>
                    <a:pt x="0" y="24"/>
                  </a:moveTo>
                  <a:lnTo>
                    <a:pt x="85" y="46"/>
                  </a:lnTo>
                  <a:lnTo>
                    <a:pt x="85" y="0"/>
                  </a:lnTo>
                  <a:lnTo>
                    <a:pt x="0" y="24"/>
                  </a:lnTo>
                  <a:close/>
                </a:path>
              </a:pathLst>
            </a:custGeom>
            <a:solidFill>
              <a:srgbClr val="000000"/>
            </a:solidFill>
            <a:ln w="9525">
              <a:noFill/>
              <a:round/>
              <a:headEnd/>
              <a:tailEnd/>
            </a:ln>
          </p:spPr>
          <p:txBody>
            <a:bodyPr/>
            <a:lstStyle/>
            <a:p>
              <a:endParaRPr lang="en-US"/>
            </a:p>
          </p:txBody>
        </p:sp>
        <p:sp>
          <p:nvSpPr>
            <p:cNvPr id="63613" name="Line 1149"/>
            <p:cNvSpPr>
              <a:spLocks noChangeShapeType="1"/>
            </p:cNvSpPr>
            <p:nvPr/>
          </p:nvSpPr>
          <p:spPr bwMode="auto">
            <a:xfrm flipH="1">
              <a:off x="3440" y="2570"/>
              <a:ext cx="36" cy="1"/>
            </a:xfrm>
            <a:prstGeom prst="line">
              <a:avLst/>
            </a:prstGeom>
            <a:noFill/>
            <a:ln w="12700">
              <a:solidFill>
                <a:srgbClr val="000000"/>
              </a:solidFill>
              <a:round/>
              <a:headEnd/>
              <a:tailEnd/>
            </a:ln>
          </p:spPr>
          <p:txBody>
            <a:bodyPr/>
            <a:lstStyle/>
            <a:p>
              <a:endParaRPr lang="en-US"/>
            </a:p>
          </p:txBody>
        </p:sp>
        <p:sp>
          <p:nvSpPr>
            <p:cNvPr id="63614" name="Rectangle 1150"/>
            <p:cNvSpPr>
              <a:spLocks noChangeArrowheads="1"/>
            </p:cNvSpPr>
            <p:nvPr/>
          </p:nvSpPr>
          <p:spPr bwMode="auto">
            <a:xfrm>
              <a:off x="4044" y="2250"/>
              <a:ext cx="420" cy="105"/>
            </a:xfrm>
            <a:prstGeom prst="rect">
              <a:avLst/>
            </a:prstGeom>
            <a:solidFill>
              <a:srgbClr val="FFFFFF"/>
            </a:solidFill>
            <a:ln w="9525">
              <a:noFill/>
              <a:miter lim="800000"/>
              <a:headEnd/>
              <a:tailEnd/>
            </a:ln>
          </p:spPr>
          <p:txBody>
            <a:bodyPr/>
            <a:lstStyle/>
            <a:p>
              <a:endParaRPr lang="en-US"/>
            </a:p>
          </p:txBody>
        </p:sp>
        <p:sp>
          <p:nvSpPr>
            <p:cNvPr id="63615" name="Freeform 1151"/>
            <p:cNvSpPr>
              <a:spLocks/>
            </p:cNvSpPr>
            <p:nvPr/>
          </p:nvSpPr>
          <p:spPr bwMode="auto">
            <a:xfrm>
              <a:off x="4046" y="2254"/>
              <a:ext cx="415" cy="78"/>
            </a:xfrm>
            <a:custGeom>
              <a:avLst/>
              <a:gdLst/>
              <a:ahLst/>
              <a:cxnLst>
                <a:cxn ang="0">
                  <a:pos x="19" y="29"/>
                </a:cxn>
                <a:cxn ang="0">
                  <a:pos x="40" y="40"/>
                </a:cxn>
                <a:cxn ang="0">
                  <a:pos x="33" y="69"/>
                </a:cxn>
                <a:cxn ang="0">
                  <a:pos x="12" y="57"/>
                </a:cxn>
                <a:cxn ang="0">
                  <a:pos x="19" y="19"/>
                </a:cxn>
                <a:cxn ang="0">
                  <a:pos x="2" y="38"/>
                </a:cxn>
                <a:cxn ang="0">
                  <a:pos x="16" y="76"/>
                </a:cxn>
                <a:cxn ang="0">
                  <a:pos x="39" y="73"/>
                </a:cxn>
                <a:cxn ang="0">
                  <a:pos x="50" y="0"/>
                </a:cxn>
                <a:cxn ang="0">
                  <a:pos x="31" y="21"/>
                </a:cxn>
                <a:cxn ang="0">
                  <a:pos x="73" y="76"/>
                </a:cxn>
                <a:cxn ang="0">
                  <a:pos x="81" y="30"/>
                </a:cxn>
                <a:cxn ang="0">
                  <a:pos x="100" y="32"/>
                </a:cxn>
                <a:cxn ang="0">
                  <a:pos x="110" y="40"/>
                </a:cxn>
                <a:cxn ang="0">
                  <a:pos x="102" y="21"/>
                </a:cxn>
                <a:cxn ang="0">
                  <a:pos x="83" y="21"/>
                </a:cxn>
                <a:cxn ang="0">
                  <a:pos x="63" y="21"/>
                </a:cxn>
                <a:cxn ang="0">
                  <a:pos x="125" y="76"/>
                </a:cxn>
                <a:cxn ang="0">
                  <a:pos x="10" y="50"/>
                </a:cxn>
                <a:cxn ang="0">
                  <a:pos x="169" y="29"/>
                </a:cxn>
                <a:cxn ang="0">
                  <a:pos x="190" y="40"/>
                </a:cxn>
                <a:cxn ang="0">
                  <a:pos x="182" y="69"/>
                </a:cxn>
                <a:cxn ang="0">
                  <a:pos x="161" y="57"/>
                </a:cxn>
                <a:cxn ang="0">
                  <a:pos x="169" y="19"/>
                </a:cxn>
                <a:cxn ang="0">
                  <a:pos x="152" y="38"/>
                </a:cxn>
                <a:cxn ang="0">
                  <a:pos x="165" y="76"/>
                </a:cxn>
                <a:cxn ang="0">
                  <a:pos x="188" y="73"/>
                </a:cxn>
                <a:cxn ang="0">
                  <a:pos x="200" y="0"/>
                </a:cxn>
                <a:cxn ang="0">
                  <a:pos x="181" y="21"/>
                </a:cxn>
                <a:cxn ang="0">
                  <a:pos x="207" y="21"/>
                </a:cxn>
                <a:cxn ang="0">
                  <a:pos x="217" y="71"/>
                </a:cxn>
                <a:cxn ang="0">
                  <a:pos x="230" y="76"/>
                </a:cxn>
                <a:cxn ang="0">
                  <a:pos x="230" y="69"/>
                </a:cxn>
                <a:cxn ang="0">
                  <a:pos x="225" y="29"/>
                </a:cxn>
                <a:cxn ang="0">
                  <a:pos x="225" y="6"/>
                </a:cxn>
                <a:cxn ang="0">
                  <a:pos x="271" y="32"/>
                </a:cxn>
                <a:cxn ang="0">
                  <a:pos x="271" y="32"/>
                </a:cxn>
                <a:cxn ang="0">
                  <a:pos x="324" y="65"/>
                </a:cxn>
                <a:cxn ang="0">
                  <a:pos x="388" y="2"/>
                </a:cxn>
                <a:cxn ang="0">
                  <a:pos x="367" y="19"/>
                </a:cxn>
                <a:cxn ang="0">
                  <a:pos x="369" y="67"/>
                </a:cxn>
                <a:cxn ang="0">
                  <a:pos x="388" y="78"/>
                </a:cxn>
                <a:cxn ang="0">
                  <a:pos x="409" y="65"/>
                </a:cxn>
                <a:cxn ang="0">
                  <a:pos x="409" y="13"/>
                </a:cxn>
                <a:cxn ang="0">
                  <a:pos x="388" y="2"/>
                </a:cxn>
                <a:cxn ang="0">
                  <a:pos x="380" y="67"/>
                </a:cxn>
                <a:cxn ang="0">
                  <a:pos x="372" y="40"/>
                </a:cxn>
                <a:cxn ang="0">
                  <a:pos x="388" y="9"/>
                </a:cxn>
                <a:cxn ang="0">
                  <a:pos x="401" y="19"/>
                </a:cxn>
                <a:cxn ang="0">
                  <a:pos x="399" y="63"/>
                </a:cxn>
              </a:cxnLst>
              <a:rect l="0" t="0" r="r" b="b"/>
              <a:pathLst>
                <a:path w="415" h="78">
                  <a:moveTo>
                    <a:pt x="10" y="50"/>
                  </a:moveTo>
                  <a:lnTo>
                    <a:pt x="12" y="40"/>
                  </a:lnTo>
                  <a:lnTo>
                    <a:pt x="16" y="32"/>
                  </a:lnTo>
                  <a:lnTo>
                    <a:pt x="19" y="29"/>
                  </a:lnTo>
                  <a:lnTo>
                    <a:pt x="27" y="27"/>
                  </a:lnTo>
                  <a:lnTo>
                    <a:pt x="33" y="29"/>
                  </a:lnTo>
                  <a:lnTo>
                    <a:pt x="37" y="32"/>
                  </a:lnTo>
                  <a:lnTo>
                    <a:pt x="40" y="40"/>
                  </a:lnTo>
                  <a:lnTo>
                    <a:pt x="40" y="48"/>
                  </a:lnTo>
                  <a:lnTo>
                    <a:pt x="40" y="57"/>
                  </a:lnTo>
                  <a:lnTo>
                    <a:pt x="37" y="65"/>
                  </a:lnTo>
                  <a:lnTo>
                    <a:pt x="33" y="69"/>
                  </a:lnTo>
                  <a:lnTo>
                    <a:pt x="27" y="71"/>
                  </a:lnTo>
                  <a:lnTo>
                    <a:pt x="19" y="69"/>
                  </a:lnTo>
                  <a:lnTo>
                    <a:pt x="14" y="65"/>
                  </a:lnTo>
                  <a:lnTo>
                    <a:pt x="12" y="57"/>
                  </a:lnTo>
                  <a:lnTo>
                    <a:pt x="12" y="50"/>
                  </a:lnTo>
                  <a:lnTo>
                    <a:pt x="10" y="50"/>
                  </a:lnTo>
                  <a:lnTo>
                    <a:pt x="25" y="19"/>
                  </a:lnTo>
                  <a:lnTo>
                    <a:pt x="19" y="19"/>
                  </a:lnTo>
                  <a:lnTo>
                    <a:pt x="14" y="21"/>
                  </a:lnTo>
                  <a:lnTo>
                    <a:pt x="10" y="25"/>
                  </a:lnTo>
                  <a:lnTo>
                    <a:pt x="8" y="29"/>
                  </a:lnTo>
                  <a:lnTo>
                    <a:pt x="2" y="38"/>
                  </a:lnTo>
                  <a:lnTo>
                    <a:pt x="0" y="50"/>
                  </a:lnTo>
                  <a:lnTo>
                    <a:pt x="2" y="61"/>
                  </a:lnTo>
                  <a:lnTo>
                    <a:pt x="8" y="71"/>
                  </a:lnTo>
                  <a:lnTo>
                    <a:pt x="16" y="76"/>
                  </a:lnTo>
                  <a:lnTo>
                    <a:pt x="23" y="78"/>
                  </a:lnTo>
                  <a:lnTo>
                    <a:pt x="29" y="78"/>
                  </a:lnTo>
                  <a:lnTo>
                    <a:pt x="35" y="76"/>
                  </a:lnTo>
                  <a:lnTo>
                    <a:pt x="39" y="73"/>
                  </a:lnTo>
                  <a:lnTo>
                    <a:pt x="42" y="69"/>
                  </a:lnTo>
                  <a:lnTo>
                    <a:pt x="42" y="76"/>
                  </a:lnTo>
                  <a:lnTo>
                    <a:pt x="50" y="76"/>
                  </a:lnTo>
                  <a:lnTo>
                    <a:pt x="50" y="0"/>
                  </a:lnTo>
                  <a:lnTo>
                    <a:pt x="40" y="0"/>
                  </a:lnTo>
                  <a:lnTo>
                    <a:pt x="40" y="27"/>
                  </a:lnTo>
                  <a:lnTo>
                    <a:pt x="35" y="23"/>
                  </a:lnTo>
                  <a:lnTo>
                    <a:pt x="31" y="21"/>
                  </a:lnTo>
                  <a:lnTo>
                    <a:pt x="25" y="19"/>
                  </a:lnTo>
                  <a:lnTo>
                    <a:pt x="10" y="50"/>
                  </a:lnTo>
                  <a:lnTo>
                    <a:pt x="63" y="76"/>
                  </a:lnTo>
                  <a:lnTo>
                    <a:pt x="73" y="76"/>
                  </a:lnTo>
                  <a:lnTo>
                    <a:pt x="73" y="48"/>
                  </a:lnTo>
                  <a:lnTo>
                    <a:pt x="75" y="38"/>
                  </a:lnTo>
                  <a:lnTo>
                    <a:pt x="77" y="32"/>
                  </a:lnTo>
                  <a:lnTo>
                    <a:pt x="81" y="30"/>
                  </a:lnTo>
                  <a:lnTo>
                    <a:pt x="85" y="29"/>
                  </a:lnTo>
                  <a:lnTo>
                    <a:pt x="90" y="27"/>
                  </a:lnTo>
                  <a:lnTo>
                    <a:pt x="96" y="29"/>
                  </a:lnTo>
                  <a:lnTo>
                    <a:pt x="100" y="32"/>
                  </a:lnTo>
                  <a:lnTo>
                    <a:pt x="100" y="42"/>
                  </a:lnTo>
                  <a:lnTo>
                    <a:pt x="100" y="76"/>
                  </a:lnTo>
                  <a:lnTo>
                    <a:pt x="110" y="76"/>
                  </a:lnTo>
                  <a:lnTo>
                    <a:pt x="110" y="40"/>
                  </a:lnTo>
                  <a:lnTo>
                    <a:pt x="110" y="32"/>
                  </a:lnTo>
                  <a:lnTo>
                    <a:pt x="108" y="27"/>
                  </a:lnTo>
                  <a:lnTo>
                    <a:pt x="106" y="25"/>
                  </a:lnTo>
                  <a:lnTo>
                    <a:pt x="102" y="21"/>
                  </a:lnTo>
                  <a:lnTo>
                    <a:pt x="98" y="19"/>
                  </a:lnTo>
                  <a:lnTo>
                    <a:pt x="92" y="19"/>
                  </a:lnTo>
                  <a:lnTo>
                    <a:pt x="87" y="19"/>
                  </a:lnTo>
                  <a:lnTo>
                    <a:pt x="83" y="21"/>
                  </a:lnTo>
                  <a:lnTo>
                    <a:pt x="77" y="25"/>
                  </a:lnTo>
                  <a:lnTo>
                    <a:pt x="73" y="29"/>
                  </a:lnTo>
                  <a:lnTo>
                    <a:pt x="73" y="21"/>
                  </a:lnTo>
                  <a:lnTo>
                    <a:pt x="63" y="21"/>
                  </a:lnTo>
                  <a:lnTo>
                    <a:pt x="63" y="76"/>
                  </a:lnTo>
                  <a:lnTo>
                    <a:pt x="10" y="50"/>
                  </a:lnTo>
                  <a:lnTo>
                    <a:pt x="117" y="76"/>
                  </a:lnTo>
                  <a:lnTo>
                    <a:pt x="125" y="76"/>
                  </a:lnTo>
                  <a:lnTo>
                    <a:pt x="150" y="0"/>
                  </a:lnTo>
                  <a:lnTo>
                    <a:pt x="142" y="0"/>
                  </a:lnTo>
                  <a:lnTo>
                    <a:pt x="117" y="76"/>
                  </a:lnTo>
                  <a:lnTo>
                    <a:pt x="10" y="50"/>
                  </a:lnTo>
                  <a:lnTo>
                    <a:pt x="159" y="50"/>
                  </a:lnTo>
                  <a:lnTo>
                    <a:pt x="161" y="40"/>
                  </a:lnTo>
                  <a:lnTo>
                    <a:pt x="165" y="32"/>
                  </a:lnTo>
                  <a:lnTo>
                    <a:pt x="169" y="29"/>
                  </a:lnTo>
                  <a:lnTo>
                    <a:pt x="177" y="27"/>
                  </a:lnTo>
                  <a:lnTo>
                    <a:pt x="182" y="29"/>
                  </a:lnTo>
                  <a:lnTo>
                    <a:pt x="186" y="32"/>
                  </a:lnTo>
                  <a:lnTo>
                    <a:pt x="190" y="40"/>
                  </a:lnTo>
                  <a:lnTo>
                    <a:pt x="190" y="48"/>
                  </a:lnTo>
                  <a:lnTo>
                    <a:pt x="190" y="57"/>
                  </a:lnTo>
                  <a:lnTo>
                    <a:pt x="186" y="65"/>
                  </a:lnTo>
                  <a:lnTo>
                    <a:pt x="182" y="69"/>
                  </a:lnTo>
                  <a:lnTo>
                    <a:pt x="177" y="71"/>
                  </a:lnTo>
                  <a:lnTo>
                    <a:pt x="169" y="69"/>
                  </a:lnTo>
                  <a:lnTo>
                    <a:pt x="163" y="65"/>
                  </a:lnTo>
                  <a:lnTo>
                    <a:pt x="161" y="57"/>
                  </a:lnTo>
                  <a:lnTo>
                    <a:pt x="159" y="50"/>
                  </a:lnTo>
                  <a:lnTo>
                    <a:pt x="10" y="50"/>
                  </a:lnTo>
                  <a:lnTo>
                    <a:pt x="175" y="19"/>
                  </a:lnTo>
                  <a:lnTo>
                    <a:pt x="169" y="19"/>
                  </a:lnTo>
                  <a:lnTo>
                    <a:pt x="163" y="21"/>
                  </a:lnTo>
                  <a:lnTo>
                    <a:pt x="159" y="25"/>
                  </a:lnTo>
                  <a:lnTo>
                    <a:pt x="156" y="29"/>
                  </a:lnTo>
                  <a:lnTo>
                    <a:pt x="152" y="38"/>
                  </a:lnTo>
                  <a:lnTo>
                    <a:pt x="150" y="50"/>
                  </a:lnTo>
                  <a:lnTo>
                    <a:pt x="152" y="61"/>
                  </a:lnTo>
                  <a:lnTo>
                    <a:pt x="157" y="71"/>
                  </a:lnTo>
                  <a:lnTo>
                    <a:pt x="165" y="76"/>
                  </a:lnTo>
                  <a:lnTo>
                    <a:pt x="173" y="78"/>
                  </a:lnTo>
                  <a:lnTo>
                    <a:pt x="179" y="78"/>
                  </a:lnTo>
                  <a:lnTo>
                    <a:pt x="182" y="76"/>
                  </a:lnTo>
                  <a:lnTo>
                    <a:pt x="188" y="73"/>
                  </a:lnTo>
                  <a:lnTo>
                    <a:pt x="192" y="69"/>
                  </a:lnTo>
                  <a:lnTo>
                    <a:pt x="192" y="76"/>
                  </a:lnTo>
                  <a:lnTo>
                    <a:pt x="200" y="76"/>
                  </a:lnTo>
                  <a:lnTo>
                    <a:pt x="200" y="0"/>
                  </a:lnTo>
                  <a:lnTo>
                    <a:pt x="190" y="0"/>
                  </a:lnTo>
                  <a:lnTo>
                    <a:pt x="190" y="27"/>
                  </a:lnTo>
                  <a:lnTo>
                    <a:pt x="184" y="23"/>
                  </a:lnTo>
                  <a:lnTo>
                    <a:pt x="181" y="21"/>
                  </a:lnTo>
                  <a:lnTo>
                    <a:pt x="175" y="19"/>
                  </a:lnTo>
                  <a:lnTo>
                    <a:pt x="10" y="50"/>
                  </a:lnTo>
                  <a:lnTo>
                    <a:pt x="215" y="21"/>
                  </a:lnTo>
                  <a:lnTo>
                    <a:pt x="207" y="21"/>
                  </a:lnTo>
                  <a:lnTo>
                    <a:pt x="207" y="29"/>
                  </a:lnTo>
                  <a:lnTo>
                    <a:pt x="215" y="29"/>
                  </a:lnTo>
                  <a:lnTo>
                    <a:pt x="215" y="65"/>
                  </a:lnTo>
                  <a:lnTo>
                    <a:pt x="217" y="71"/>
                  </a:lnTo>
                  <a:lnTo>
                    <a:pt x="219" y="75"/>
                  </a:lnTo>
                  <a:lnTo>
                    <a:pt x="221" y="76"/>
                  </a:lnTo>
                  <a:lnTo>
                    <a:pt x="227" y="76"/>
                  </a:lnTo>
                  <a:lnTo>
                    <a:pt x="230" y="76"/>
                  </a:lnTo>
                  <a:lnTo>
                    <a:pt x="234" y="76"/>
                  </a:lnTo>
                  <a:lnTo>
                    <a:pt x="234" y="69"/>
                  </a:lnTo>
                  <a:lnTo>
                    <a:pt x="232" y="69"/>
                  </a:lnTo>
                  <a:lnTo>
                    <a:pt x="230" y="69"/>
                  </a:lnTo>
                  <a:lnTo>
                    <a:pt x="227" y="69"/>
                  </a:lnTo>
                  <a:lnTo>
                    <a:pt x="225" y="67"/>
                  </a:lnTo>
                  <a:lnTo>
                    <a:pt x="225" y="65"/>
                  </a:lnTo>
                  <a:lnTo>
                    <a:pt x="225" y="29"/>
                  </a:lnTo>
                  <a:lnTo>
                    <a:pt x="234" y="29"/>
                  </a:lnTo>
                  <a:lnTo>
                    <a:pt x="234" y="21"/>
                  </a:lnTo>
                  <a:lnTo>
                    <a:pt x="225" y="21"/>
                  </a:lnTo>
                  <a:lnTo>
                    <a:pt x="225" y="6"/>
                  </a:lnTo>
                  <a:lnTo>
                    <a:pt x="215" y="6"/>
                  </a:lnTo>
                  <a:lnTo>
                    <a:pt x="215" y="21"/>
                  </a:lnTo>
                  <a:lnTo>
                    <a:pt x="10" y="50"/>
                  </a:lnTo>
                  <a:lnTo>
                    <a:pt x="271" y="32"/>
                  </a:lnTo>
                  <a:lnTo>
                    <a:pt x="271" y="42"/>
                  </a:lnTo>
                  <a:lnTo>
                    <a:pt x="324" y="42"/>
                  </a:lnTo>
                  <a:lnTo>
                    <a:pt x="324" y="32"/>
                  </a:lnTo>
                  <a:lnTo>
                    <a:pt x="271" y="32"/>
                  </a:lnTo>
                  <a:lnTo>
                    <a:pt x="10" y="50"/>
                  </a:lnTo>
                  <a:lnTo>
                    <a:pt x="271" y="55"/>
                  </a:lnTo>
                  <a:lnTo>
                    <a:pt x="271" y="65"/>
                  </a:lnTo>
                  <a:lnTo>
                    <a:pt x="324" y="65"/>
                  </a:lnTo>
                  <a:lnTo>
                    <a:pt x="324" y="55"/>
                  </a:lnTo>
                  <a:lnTo>
                    <a:pt x="271" y="55"/>
                  </a:lnTo>
                  <a:lnTo>
                    <a:pt x="10" y="50"/>
                  </a:lnTo>
                  <a:lnTo>
                    <a:pt x="388" y="2"/>
                  </a:lnTo>
                  <a:lnTo>
                    <a:pt x="380" y="2"/>
                  </a:lnTo>
                  <a:lnTo>
                    <a:pt x="374" y="6"/>
                  </a:lnTo>
                  <a:lnTo>
                    <a:pt x="369" y="11"/>
                  </a:lnTo>
                  <a:lnTo>
                    <a:pt x="367" y="19"/>
                  </a:lnTo>
                  <a:lnTo>
                    <a:pt x="363" y="29"/>
                  </a:lnTo>
                  <a:lnTo>
                    <a:pt x="363" y="40"/>
                  </a:lnTo>
                  <a:lnTo>
                    <a:pt x="365" y="55"/>
                  </a:lnTo>
                  <a:lnTo>
                    <a:pt x="369" y="67"/>
                  </a:lnTo>
                  <a:lnTo>
                    <a:pt x="372" y="73"/>
                  </a:lnTo>
                  <a:lnTo>
                    <a:pt x="376" y="76"/>
                  </a:lnTo>
                  <a:lnTo>
                    <a:pt x="382" y="78"/>
                  </a:lnTo>
                  <a:lnTo>
                    <a:pt x="388" y="78"/>
                  </a:lnTo>
                  <a:lnTo>
                    <a:pt x="395" y="78"/>
                  </a:lnTo>
                  <a:lnTo>
                    <a:pt x="401" y="75"/>
                  </a:lnTo>
                  <a:lnTo>
                    <a:pt x="405" y="71"/>
                  </a:lnTo>
                  <a:lnTo>
                    <a:pt x="409" y="65"/>
                  </a:lnTo>
                  <a:lnTo>
                    <a:pt x="413" y="53"/>
                  </a:lnTo>
                  <a:lnTo>
                    <a:pt x="415" y="38"/>
                  </a:lnTo>
                  <a:lnTo>
                    <a:pt x="413" y="25"/>
                  </a:lnTo>
                  <a:lnTo>
                    <a:pt x="409" y="13"/>
                  </a:lnTo>
                  <a:lnTo>
                    <a:pt x="405" y="7"/>
                  </a:lnTo>
                  <a:lnTo>
                    <a:pt x="401" y="4"/>
                  </a:lnTo>
                  <a:lnTo>
                    <a:pt x="395" y="2"/>
                  </a:lnTo>
                  <a:lnTo>
                    <a:pt x="388" y="2"/>
                  </a:lnTo>
                  <a:lnTo>
                    <a:pt x="10" y="50"/>
                  </a:lnTo>
                  <a:lnTo>
                    <a:pt x="388" y="71"/>
                  </a:lnTo>
                  <a:lnTo>
                    <a:pt x="384" y="69"/>
                  </a:lnTo>
                  <a:lnTo>
                    <a:pt x="380" y="67"/>
                  </a:lnTo>
                  <a:lnTo>
                    <a:pt x="378" y="63"/>
                  </a:lnTo>
                  <a:lnTo>
                    <a:pt x="374" y="59"/>
                  </a:lnTo>
                  <a:lnTo>
                    <a:pt x="372" y="52"/>
                  </a:lnTo>
                  <a:lnTo>
                    <a:pt x="372" y="40"/>
                  </a:lnTo>
                  <a:lnTo>
                    <a:pt x="374" y="27"/>
                  </a:lnTo>
                  <a:lnTo>
                    <a:pt x="376" y="17"/>
                  </a:lnTo>
                  <a:lnTo>
                    <a:pt x="382" y="11"/>
                  </a:lnTo>
                  <a:lnTo>
                    <a:pt x="388" y="9"/>
                  </a:lnTo>
                  <a:lnTo>
                    <a:pt x="393" y="11"/>
                  </a:lnTo>
                  <a:lnTo>
                    <a:pt x="395" y="11"/>
                  </a:lnTo>
                  <a:lnTo>
                    <a:pt x="399" y="15"/>
                  </a:lnTo>
                  <a:lnTo>
                    <a:pt x="401" y="19"/>
                  </a:lnTo>
                  <a:lnTo>
                    <a:pt x="403" y="27"/>
                  </a:lnTo>
                  <a:lnTo>
                    <a:pt x="403" y="40"/>
                  </a:lnTo>
                  <a:lnTo>
                    <a:pt x="403" y="53"/>
                  </a:lnTo>
                  <a:lnTo>
                    <a:pt x="399" y="63"/>
                  </a:lnTo>
                  <a:lnTo>
                    <a:pt x="395" y="69"/>
                  </a:lnTo>
                  <a:lnTo>
                    <a:pt x="388" y="71"/>
                  </a:lnTo>
                  <a:lnTo>
                    <a:pt x="10" y="50"/>
                  </a:lnTo>
                  <a:close/>
                </a:path>
              </a:pathLst>
            </a:custGeom>
            <a:solidFill>
              <a:srgbClr val="000000"/>
            </a:solidFill>
            <a:ln w="9525">
              <a:noFill/>
              <a:round/>
              <a:headEnd/>
              <a:tailEnd/>
            </a:ln>
          </p:spPr>
          <p:txBody>
            <a:bodyPr/>
            <a:lstStyle/>
            <a:p>
              <a:endParaRPr lang="en-US"/>
            </a:p>
          </p:txBody>
        </p:sp>
        <p:sp>
          <p:nvSpPr>
            <p:cNvPr id="63616" name="Rectangle 1152"/>
            <p:cNvSpPr>
              <a:spLocks noChangeArrowheads="1"/>
            </p:cNvSpPr>
            <p:nvPr/>
          </p:nvSpPr>
          <p:spPr bwMode="auto">
            <a:xfrm>
              <a:off x="3373" y="3079"/>
              <a:ext cx="414" cy="107"/>
            </a:xfrm>
            <a:prstGeom prst="rect">
              <a:avLst/>
            </a:prstGeom>
            <a:solidFill>
              <a:srgbClr val="FFFFFF"/>
            </a:solidFill>
            <a:ln w="9525">
              <a:noFill/>
              <a:miter lim="800000"/>
              <a:headEnd/>
              <a:tailEnd/>
            </a:ln>
          </p:spPr>
          <p:txBody>
            <a:bodyPr/>
            <a:lstStyle/>
            <a:p>
              <a:endParaRPr lang="en-US"/>
            </a:p>
          </p:txBody>
        </p:sp>
        <p:sp>
          <p:nvSpPr>
            <p:cNvPr id="63617" name="Freeform 1153"/>
            <p:cNvSpPr>
              <a:spLocks/>
            </p:cNvSpPr>
            <p:nvPr/>
          </p:nvSpPr>
          <p:spPr bwMode="auto">
            <a:xfrm>
              <a:off x="3377" y="3084"/>
              <a:ext cx="406" cy="79"/>
            </a:xfrm>
            <a:custGeom>
              <a:avLst/>
              <a:gdLst/>
              <a:ahLst/>
              <a:cxnLst>
                <a:cxn ang="0">
                  <a:pos x="13" y="33"/>
                </a:cxn>
                <a:cxn ang="0">
                  <a:pos x="30" y="29"/>
                </a:cxn>
                <a:cxn ang="0">
                  <a:pos x="40" y="48"/>
                </a:cxn>
                <a:cxn ang="0">
                  <a:pos x="30" y="70"/>
                </a:cxn>
                <a:cxn ang="0">
                  <a:pos x="13" y="66"/>
                </a:cxn>
                <a:cxn ang="0">
                  <a:pos x="9" y="50"/>
                </a:cxn>
                <a:cxn ang="0">
                  <a:pos x="13" y="22"/>
                </a:cxn>
                <a:cxn ang="0">
                  <a:pos x="1" y="39"/>
                </a:cxn>
                <a:cxn ang="0">
                  <a:pos x="5" y="71"/>
                </a:cxn>
                <a:cxn ang="0">
                  <a:pos x="28" y="79"/>
                </a:cxn>
                <a:cxn ang="0">
                  <a:pos x="40" y="70"/>
                </a:cxn>
                <a:cxn ang="0">
                  <a:pos x="49" y="0"/>
                </a:cxn>
                <a:cxn ang="0">
                  <a:pos x="34" y="23"/>
                </a:cxn>
                <a:cxn ang="0">
                  <a:pos x="9" y="50"/>
                </a:cxn>
                <a:cxn ang="0">
                  <a:pos x="88" y="77"/>
                </a:cxn>
                <a:cxn ang="0">
                  <a:pos x="82" y="68"/>
                </a:cxn>
                <a:cxn ang="0">
                  <a:pos x="9" y="50"/>
                </a:cxn>
                <a:cxn ang="0">
                  <a:pos x="142" y="0"/>
                </a:cxn>
                <a:cxn ang="0">
                  <a:pos x="9" y="50"/>
                </a:cxn>
                <a:cxn ang="0">
                  <a:pos x="157" y="33"/>
                </a:cxn>
                <a:cxn ang="0">
                  <a:pos x="174" y="29"/>
                </a:cxn>
                <a:cxn ang="0">
                  <a:pos x="184" y="48"/>
                </a:cxn>
                <a:cxn ang="0">
                  <a:pos x="174" y="70"/>
                </a:cxn>
                <a:cxn ang="0">
                  <a:pos x="157" y="66"/>
                </a:cxn>
                <a:cxn ang="0">
                  <a:pos x="9" y="50"/>
                </a:cxn>
                <a:cxn ang="0">
                  <a:pos x="157" y="22"/>
                </a:cxn>
                <a:cxn ang="0">
                  <a:pos x="143" y="39"/>
                </a:cxn>
                <a:cxn ang="0">
                  <a:pos x="149" y="71"/>
                </a:cxn>
                <a:cxn ang="0">
                  <a:pos x="170" y="79"/>
                </a:cxn>
                <a:cxn ang="0">
                  <a:pos x="184" y="70"/>
                </a:cxn>
                <a:cxn ang="0">
                  <a:pos x="191" y="0"/>
                </a:cxn>
                <a:cxn ang="0">
                  <a:pos x="176" y="23"/>
                </a:cxn>
                <a:cxn ang="0">
                  <a:pos x="9" y="50"/>
                </a:cxn>
                <a:cxn ang="0">
                  <a:pos x="201" y="29"/>
                </a:cxn>
                <a:cxn ang="0">
                  <a:pos x="209" y="71"/>
                </a:cxn>
                <a:cxn ang="0">
                  <a:pos x="218" y="77"/>
                </a:cxn>
                <a:cxn ang="0">
                  <a:pos x="226" y="70"/>
                </a:cxn>
                <a:cxn ang="0">
                  <a:pos x="218" y="70"/>
                </a:cxn>
                <a:cxn ang="0">
                  <a:pos x="216" y="29"/>
                </a:cxn>
                <a:cxn ang="0">
                  <a:pos x="216" y="22"/>
                </a:cxn>
                <a:cxn ang="0">
                  <a:pos x="207" y="22"/>
                </a:cxn>
                <a:cxn ang="0">
                  <a:pos x="262" y="43"/>
                </a:cxn>
                <a:cxn ang="0">
                  <a:pos x="262" y="33"/>
                </a:cxn>
                <a:cxn ang="0">
                  <a:pos x="262" y="66"/>
                </a:cxn>
                <a:cxn ang="0">
                  <a:pos x="262" y="56"/>
                </a:cxn>
                <a:cxn ang="0">
                  <a:pos x="372" y="2"/>
                </a:cxn>
                <a:cxn ang="0">
                  <a:pos x="358" y="20"/>
                </a:cxn>
                <a:cxn ang="0">
                  <a:pos x="356" y="56"/>
                </a:cxn>
                <a:cxn ang="0">
                  <a:pos x="368" y="75"/>
                </a:cxn>
                <a:cxn ang="0">
                  <a:pos x="387" y="79"/>
                </a:cxn>
                <a:cxn ang="0">
                  <a:pos x="401" y="66"/>
                </a:cxn>
                <a:cxn ang="0">
                  <a:pos x="404" y="25"/>
                </a:cxn>
                <a:cxn ang="0">
                  <a:pos x="393" y="4"/>
                </a:cxn>
                <a:cxn ang="0">
                  <a:pos x="9" y="50"/>
                </a:cxn>
                <a:cxn ang="0">
                  <a:pos x="372" y="68"/>
                </a:cxn>
                <a:cxn ang="0">
                  <a:pos x="366" y="52"/>
                </a:cxn>
                <a:cxn ang="0">
                  <a:pos x="368" y="18"/>
                </a:cxn>
                <a:cxn ang="0">
                  <a:pos x="385" y="12"/>
                </a:cxn>
                <a:cxn ang="0">
                  <a:pos x="393" y="20"/>
                </a:cxn>
                <a:cxn ang="0">
                  <a:pos x="395" y="54"/>
                </a:cxn>
                <a:cxn ang="0">
                  <a:pos x="379" y="71"/>
                </a:cxn>
              </a:cxnLst>
              <a:rect l="0" t="0" r="r" b="b"/>
              <a:pathLst>
                <a:path w="406" h="79">
                  <a:moveTo>
                    <a:pt x="9" y="50"/>
                  </a:moveTo>
                  <a:lnTo>
                    <a:pt x="11" y="41"/>
                  </a:lnTo>
                  <a:lnTo>
                    <a:pt x="13" y="33"/>
                  </a:lnTo>
                  <a:lnTo>
                    <a:pt x="19" y="29"/>
                  </a:lnTo>
                  <a:lnTo>
                    <a:pt x="25" y="27"/>
                  </a:lnTo>
                  <a:lnTo>
                    <a:pt x="30" y="29"/>
                  </a:lnTo>
                  <a:lnTo>
                    <a:pt x="36" y="33"/>
                  </a:lnTo>
                  <a:lnTo>
                    <a:pt x="38" y="39"/>
                  </a:lnTo>
                  <a:lnTo>
                    <a:pt x="40" y="48"/>
                  </a:lnTo>
                  <a:lnTo>
                    <a:pt x="38" y="58"/>
                  </a:lnTo>
                  <a:lnTo>
                    <a:pt x="36" y="66"/>
                  </a:lnTo>
                  <a:lnTo>
                    <a:pt x="30" y="70"/>
                  </a:lnTo>
                  <a:lnTo>
                    <a:pt x="25" y="71"/>
                  </a:lnTo>
                  <a:lnTo>
                    <a:pt x="19" y="70"/>
                  </a:lnTo>
                  <a:lnTo>
                    <a:pt x="13" y="66"/>
                  </a:lnTo>
                  <a:lnTo>
                    <a:pt x="11" y="58"/>
                  </a:lnTo>
                  <a:lnTo>
                    <a:pt x="11" y="50"/>
                  </a:lnTo>
                  <a:lnTo>
                    <a:pt x="9" y="50"/>
                  </a:lnTo>
                  <a:lnTo>
                    <a:pt x="23" y="20"/>
                  </a:lnTo>
                  <a:lnTo>
                    <a:pt x="17" y="20"/>
                  </a:lnTo>
                  <a:lnTo>
                    <a:pt x="13" y="22"/>
                  </a:lnTo>
                  <a:lnTo>
                    <a:pt x="9" y="25"/>
                  </a:lnTo>
                  <a:lnTo>
                    <a:pt x="5" y="29"/>
                  </a:lnTo>
                  <a:lnTo>
                    <a:pt x="1" y="39"/>
                  </a:lnTo>
                  <a:lnTo>
                    <a:pt x="0" y="50"/>
                  </a:lnTo>
                  <a:lnTo>
                    <a:pt x="1" y="62"/>
                  </a:lnTo>
                  <a:lnTo>
                    <a:pt x="5" y="71"/>
                  </a:lnTo>
                  <a:lnTo>
                    <a:pt x="13" y="77"/>
                  </a:lnTo>
                  <a:lnTo>
                    <a:pt x="23" y="79"/>
                  </a:lnTo>
                  <a:lnTo>
                    <a:pt x="28" y="79"/>
                  </a:lnTo>
                  <a:lnTo>
                    <a:pt x="32" y="77"/>
                  </a:lnTo>
                  <a:lnTo>
                    <a:pt x="36" y="73"/>
                  </a:lnTo>
                  <a:lnTo>
                    <a:pt x="40" y="70"/>
                  </a:lnTo>
                  <a:lnTo>
                    <a:pt x="40" y="77"/>
                  </a:lnTo>
                  <a:lnTo>
                    <a:pt x="49" y="77"/>
                  </a:lnTo>
                  <a:lnTo>
                    <a:pt x="49" y="0"/>
                  </a:lnTo>
                  <a:lnTo>
                    <a:pt x="40" y="0"/>
                  </a:lnTo>
                  <a:lnTo>
                    <a:pt x="40" y="27"/>
                  </a:lnTo>
                  <a:lnTo>
                    <a:pt x="34" y="23"/>
                  </a:lnTo>
                  <a:lnTo>
                    <a:pt x="28" y="22"/>
                  </a:lnTo>
                  <a:lnTo>
                    <a:pt x="23" y="20"/>
                  </a:lnTo>
                  <a:lnTo>
                    <a:pt x="9" y="50"/>
                  </a:lnTo>
                  <a:lnTo>
                    <a:pt x="57" y="22"/>
                  </a:lnTo>
                  <a:lnTo>
                    <a:pt x="78" y="77"/>
                  </a:lnTo>
                  <a:lnTo>
                    <a:pt x="88" y="77"/>
                  </a:lnTo>
                  <a:lnTo>
                    <a:pt x="109" y="22"/>
                  </a:lnTo>
                  <a:lnTo>
                    <a:pt x="97" y="22"/>
                  </a:lnTo>
                  <a:lnTo>
                    <a:pt x="82" y="68"/>
                  </a:lnTo>
                  <a:lnTo>
                    <a:pt x="67" y="22"/>
                  </a:lnTo>
                  <a:lnTo>
                    <a:pt x="57" y="22"/>
                  </a:lnTo>
                  <a:lnTo>
                    <a:pt x="9" y="50"/>
                  </a:lnTo>
                  <a:lnTo>
                    <a:pt x="109" y="77"/>
                  </a:lnTo>
                  <a:lnTo>
                    <a:pt x="117" y="77"/>
                  </a:lnTo>
                  <a:lnTo>
                    <a:pt x="142" y="0"/>
                  </a:lnTo>
                  <a:lnTo>
                    <a:pt x="134" y="0"/>
                  </a:lnTo>
                  <a:lnTo>
                    <a:pt x="109" y="77"/>
                  </a:lnTo>
                  <a:lnTo>
                    <a:pt x="9" y="50"/>
                  </a:lnTo>
                  <a:lnTo>
                    <a:pt x="153" y="50"/>
                  </a:lnTo>
                  <a:lnTo>
                    <a:pt x="153" y="41"/>
                  </a:lnTo>
                  <a:lnTo>
                    <a:pt x="157" y="33"/>
                  </a:lnTo>
                  <a:lnTo>
                    <a:pt x="161" y="29"/>
                  </a:lnTo>
                  <a:lnTo>
                    <a:pt x="168" y="27"/>
                  </a:lnTo>
                  <a:lnTo>
                    <a:pt x="174" y="29"/>
                  </a:lnTo>
                  <a:lnTo>
                    <a:pt x="178" y="33"/>
                  </a:lnTo>
                  <a:lnTo>
                    <a:pt x="182" y="39"/>
                  </a:lnTo>
                  <a:lnTo>
                    <a:pt x="184" y="48"/>
                  </a:lnTo>
                  <a:lnTo>
                    <a:pt x="182" y="58"/>
                  </a:lnTo>
                  <a:lnTo>
                    <a:pt x="178" y="66"/>
                  </a:lnTo>
                  <a:lnTo>
                    <a:pt x="174" y="70"/>
                  </a:lnTo>
                  <a:lnTo>
                    <a:pt x="168" y="71"/>
                  </a:lnTo>
                  <a:lnTo>
                    <a:pt x="161" y="70"/>
                  </a:lnTo>
                  <a:lnTo>
                    <a:pt x="157" y="66"/>
                  </a:lnTo>
                  <a:lnTo>
                    <a:pt x="153" y="58"/>
                  </a:lnTo>
                  <a:lnTo>
                    <a:pt x="153" y="50"/>
                  </a:lnTo>
                  <a:lnTo>
                    <a:pt x="9" y="50"/>
                  </a:lnTo>
                  <a:lnTo>
                    <a:pt x="166" y="20"/>
                  </a:lnTo>
                  <a:lnTo>
                    <a:pt x="161" y="20"/>
                  </a:lnTo>
                  <a:lnTo>
                    <a:pt x="157" y="22"/>
                  </a:lnTo>
                  <a:lnTo>
                    <a:pt x="151" y="25"/>
                  </a:lnTo>
                  <a:lnTo>
                    <a:pt x="149" y="29"/>
                  </a:lnTo>
                  <a:lnTo>
                    <a:pt x="143" y="39"/>
                  </a:lnTo>
                  <a:lnTo>
                    <a:pt x="142" y="50"/>
                  </a:lnTo>
                  <a:lnTo>
                    <a:pt x="143" y="62"/>
                  </a:lnTo>
                  <a:lnTo>
                    <a:pt x="149" y="71"/>
                  </a:lnTo>
                  <a:lnTo>
                    <a:pt x="157" y="77"/>
                  </a:lnTo>
                  <a:lnTo>
                    <a:pt x="165" y="79"/>
                  </a:lnTo>
                  <a:lnTo>
                    <a:pt x="170" y="79"/>
                  </a:lnTo>
                  <a:lnTo>
                    <a:pt x="176" y="77"/>
                  </a:lnTo>
                  <a:lnTo>
                    <a:pt x="180" y="73"/>
                  </a:lnTo>
                  <a:lnTo>
                    <a:pt x="184" y="70"/>
                  </a:lnTo>
                  <a:lnTo>
                    <a:pt x="184" y="77"/>
                  </a:lnTo>
                  <a:lnTo>
                    <a:pt x="191" y="77"/>
                  </a:lnTo>
                  <a:lnTo>
                    <a:pt x="191" y="0"/>
                  </a:lnTo>
                  <a:lnTo>
                    <a:pt x="182" y="0"/>
                  </a:lnTo>
                  <a:lnTo>
                    <a:pt x="182" y="27"/>
                  </a:lnTo>
                  <a:lnTo>
                    <a:pt x="176" y="23"/>
                  </a:lnTo>
                  <a:lnTo>
                    <a:pt x="172" y="22"/>
                  </a:lnTo>
                  <a:lnTo>
                    <a:pt x="166" y="20"/>
                  </a:lnTo>
                  <a:lnTo>
                    <a:pt x="9" y="50"/>
                  </a:lnTo>
                  <a:lnTo>
                    <a:pt x="207" y="22"/>
                  </a:lnTo>
                  <a:lnTo>
                    <a:pt x="201" y="22"/>
                  </a:lnTo>
                  <a:lnTo>
                    <a:pt x="201" y="29"/>
                  </a:lnTo>
                  <a:lnTo>
                    <a:pt x="207" y="29"/>
                  </a:lnTo>
                  <a:lnTo>
                    <a:pt x="207" y="66"/>
                  </a:lnTo>
                  <a:lnTo>
                    <a:pt x="209" y="71"/>
                  </a:lnTo>
                  <a:lnTo>
                    <a:pt x="211" y="75"/>
                  </a:lnTo>
                  <a:lnTo>
                    <a:pt x="214" y="77"/>
                  </a:lnTo>
                  <a:lnTo>
                    <a:pt x="218" y="77"/>
                  </a:lnTo>
                  <a:lnTo>
                    <a:pt x="222" y="77"/>
                  </a:lnTo>
                  <a:lnTo>
                    <a:pt x="226" y="77"/>
                  </a:lnTo>
                  <a:lnTo>
                    <a:pt x="226" y="70"/>
                  </a:lnTo>
                  <a:lnTo>
                    <a:pt x="224" y="70"/>
                  </a:lnTo>
                  <a:lnTo>
                    <a:pt x="222" y="70"/>
                  </a:lnTo>
                  <a:lnTo>
                    <a:pt x="218" y="70"/>
                  </a:lnTo>
                  <a:lnTo>
                    <a:pt x="218" y="68"/>
                  </a:lnTo>
                  <a:lnTo>
                    <a:pt x="216" y="66"/>
                  </a:lnTo>
                  <a:lnTo>
                    <a:pt x="216" y="29"/>
                  </a:lnTo>
                  <a:lnTo>
                    <a:pt x="226" y="29"/>
                  </a:lnTo>
                  <a:lnTo>
                    <a:pt x="226" y="22"/>
                  </a:lnTo>
                  <a:lnTo>
                    <a:pt x="216" y="22"/>
                  </a:lnTo>
                  <a:lnTo>
                    <a:pt x="216" y="6"/>
                  </a:lnTo>
                  <a:lnTo>
                    <a:pt x="207" y="6"/>
                  </a:lnTo>
                  <a:lnTo>
                    <a:pt x="207" y="22"/>
                  </a:lnTo>
                  <a:lnTo>
                    <a:pt x="9" y="50"/>
                  </a:lnTo>
                  <a:lnTo>
                    <a:pt x="262" y="33"/>
                  </a:lnTo>
                  <a:lnTo>
                    <a:pt x="262" y="43"/>
                  </a:lnTo>
                  <a:lnTo>
                    <a:pt x="318" y="43"/>
                  </a:lnTo>
                  <a:lnTo>
                    <a:pt x="318" y="33"/>
                  </a:lnTo>
                  <a:lnTo>
                    <a:pt x="262" y="33"/>
                  </a:lnTo>
                  <a:lnTo>
                    <a:pt x="9" y="50"/>
                  </a:lnTo>
                  <a:lnTo>
                    <a:pt x="262" y="56"/>
                  </a:lnTo>
                  <a:lnTo>
                    <a:pt x="262" y="66"/>
                  </a:lnTo>
                  <a:lnTo>
                    <a:pt x="318" y="66"/>
                  </a:lnTo>
                  <a:lnTo>
                    <a:pt x="318" y="56"/>
                  </a:lnTo>
                  <a:lnTo>
                    <a:pt x="262" y="56"/>
                  </a:lnTo>
                  <a:lnTo>
                    <a:pt x="9" y="50"/>
                  </a:lnTo>
                  <a:lnTo>
                    <a:pt x="379" y="2"/>
                  </a:lnTo>
                  <a:lnTo>
                    <a:pt x="372" y="2"/>
                  </a:lnTo>
                  <a:lnTo>
                    <a:pt x="366" y="6"/>
                  </a:lnTo>
                  <a:lnTo>
                    <a:pt x="362" y="12"/>
                  </a:lnTo>
                  <a:lnTo>
                    <a:pt x="358" y="20"/>
                  </a:lnTo>
                  <a:lnTo>
                    <a:pt x="355" y="29"/>
                  </a:lnTo>
                  <a:lnTo>
                    <a:pt x="355" y="41"/>
                  </a:lnTo>
                  <a:lnTo>
                    <a:pt x="356" y="56"/>
                  </a:lnTo>
                  <a:lnTo>
                    <a:pt x="360" y="68"/>
                  </a:lnTo>
                  <a:lnTo>
                    <a:pt x="364" y="73"/>
                  </a:lnTo>
                  <a:lnTo>
                    <a:pt x="368" y="75"/>
                  </a:lnTo>
                  <a:lnTo>
                    <a:pt x="374" y="79"/>
                  </a:lnTo>
                  <a:lnTo>
                    <a:pt x="379" y="79"/>
                  </a:lnTo>
                  <a:lnTo>
                    <a:pt x="387" y="79"/>
                  </a:lnTo>
                  <a:lnTo>
                    <a:pt x="393" y="75"/>
                  </a:lnTo>
                  <a:lnTo>
                    <a:pt x="397" y="71"/>
                  </a:lnTo>
                  <a:lnTo>
                    <a:pt x="401" y="66"/>
                  </a:lnTo>
                  <a:lnTo>
                    <a:pt x="404" y="54"/>
                  </a:lnTo>
                  <a:lnTo>
                    <a:pt x="406" y="39"/>
                  </a:lnTo>
                  <a:lnTo>
                    <a:pt x="404" y="25"/>
                  </a:lnTo>
                  <a:lnTo>
                    <a:pt x="401" y="14"/>
                  </a:lnTo>
                  <a:lnTo>
                    <a:pt x="397" y="8"/>
                  </a:lnTo>
                  <a:lnTo>
                    <a:pt x="393" y="4"/>
                  </a:lnTo>
                  <a:lnTo>
                    <a:pt x="387" y="2"/>
                  </a:lnTo>
                  <a:lnTo>
                    <a:pt x="379" y="2"/>
                  </a:lnTo>
                  <a:lnTo>
                    <a:pt x="9" y="50"/>
                  </a:lnTo>
                  <a:lnTo>
                    <a:pt x="379" y="71"/>
                  </a:lnTo>
                  <a:lnTo>
                    <a:pt x="376" y="70"/>
                  </a:lnTo>
                  <a:lnTo>
                    <a:pt x="372" y="68"/>
                  </a:lnTo>
                  <a:lnTo>
                    <a:pt x="370" y="64"/>
                  </a:lnTo>
                  <a:lnTo>
                    <a:pt x="368" y="60"/>
                  </a:lnTo>
                  <a:lnTo>
                    <a:pt x="366" y="52"/>
                  </a:lnTo>
                  <a:lnTo>
                    <a:pt x="364" y="41"/>
                  </a:lnTo>
                  <a:lnTo>
                    <a:pt x="366" y="27"/>
                  </a:lnTo>
                  <a:lnTo>
                    <a:pt x="368" y="18"/>
                  </a:lnTo>
                  <a:lnTo>
                    <a:pt x="374" y="12"/>
                  </a:lnTo>
                  <a:lnTo>
                    <a:pt x="381" y="10"/>
                  </a:lnTo>
                  <a:lnTo>
                    <a:pt x="385" y="12"/>
                  </a:lnTo>
                  <a:lnTo>
                    <a:pt x="387" y="12"/>
                  </a:lnTo>
                  <a:lnTo>
                    <a:pt x="391" y="16"/>
                  </a:lnTo>
                  <a:lnTo>
                    <a:pt x="393" y="20"/>
                  </a:lnTo>
                  <a:lnTo>
                    <a:pt x="395" y="27"/>
                  </a:lnTo>
                  <a:lnTo>
                    <a:pt x="397" y="41"/>
                  </a:lnTo>
                  <a:lnTo>
                    <a:pt x="395" y="54"/>
                  </a:lnTo>
                  <a:lnTo>
                    <a:pt x="391" y="64"/>
                  </a:lnTo>
                  <a:lnTo>
                    <a:pt x="387" y="70"/>
                  </a:lnTo>
                  <a:lnTo>
                    <a:pt x="379" y="71"/>
                  </a:lnTo>
                  <a:lnTo>
                    <a:pt x="9" y="50"/>
                  </a:lnTo>
                  <a:close/>
                </a:path>
              </a:pathLst>
            </a:custGeom>
            <a:solidFill>
              <a:srgbClr val="000000"/>
            </a:solidFill>
            <a:ln w="9525">
              <a:noFill/>
              <a:round/>
              <a:headEnd/>
              <a:tailEnd/>
            </a:ln>
          </p:spPr>
          <p:txBody>
            <a:bodyPr/>
            <a:lstStyle/>
            <a:p>
              <a:endParaRPr lang="en-US"/>
            </a:p>
          </p:txBody>
        </p:sp>
      </p:grpSp>
      <p:grpSp>
        <p:nvGrpSpPr>
          <p:cNvPr id="8" name="Group 1156"/>
          <p:cNvGrpSpPr>
            <a:grpSpLocks/>
          </p:cNvGrpSpPr>
          <p:nvPr/>
        </p:nvGrpSpPr>
        <p:grpSpPr bwMode="auto">
          <a:xfrm>
            <a:off x="4822825" y="5445125"/>
            <a:ext cx="2054225" cy="520700"/>
            <a:chOff x="3038" y="3430"/>
            <a:chExt cx="1294" cy="328"/>
          </a:xfrm>
        </p:grpSpPr>
        <p:sp>
          <p:nvSpPr>
            <p:cNvPr id="63618" name="AutoShape 1154"/>
            <p:cNvSpPr>
              <a:spLocks noChangeArrowheads="1"/>
            </p:cNvSpPr>
            <p:nvPr/>
          </p:nvSpPr>
          <p:spPr bwMode="auto">
            <a:xfrm>
              <a:off x="3288" y="3430"/>
              <a:ext cx="771" cy="90"/>
            </a:xfrm>
            <a:prstGeom prst="rightArrow">
              <a:avLst>
                <a:gd name="adj1" fmla="val 50000"/>
                <a:gd name="adj2" fmla="val 214167"/>
              </a:avLst>
            </a:prstGeom>
            <a:solidFill>
              <a:srgbClr val="FF0000"/>
            </a:solidFill>
            <a:ln w="9525">
              <a:solidFill>
                <a:schemeClr val="tx1"/>
              </a:solidFill>
              <a:miter lim="800000"/>
              <a:headEnd/>
              <a:tailEnd/>
            </a:ln>
            <a:effectLst/>
          </p:spPr>
          <p:txBody>
            <a:bodyPr wrap="none" anchor="ctr"/>
            <a:lstStyle/>
            <a:p>
              <a:endParaRPr lang="en-US"/>
            </a:p>
          </p:txBody>
        </p:sp>
        <p:sp>
          <p:nvSpPr>
            <p:cNvPr id="63619" name="Text Box 1155"/>
            <p:cNvSpPr txBox="1">
              <a:spLocks noChangeArrowheads="1"/>
            </p:cNvSpPr>
            <p:nvPr/>
          </p:nvSpPr>
          <p:spPr bwMode="auto">
            <a:xfrm>
              <a:off x="3038" y="3566"/>
              <a:ext cx="1294" cy="192"/>
            </a:xfrm>
            <a:prstGeom prst="rect">
              <a:avLst/>
            </a:prstGeom>
            <a:noFill/>
            <a:ln w="9525">
              <a:noFill/>
              <a:miter lim="800000"/>
              <a:headEnd/>
              <a:tailEnd/>
            </a:ln>
            <a:effectLst/>
          </p:spPr>
          <p:txBody>
            <a:bodyPr wrap="none">
              <a:spAutoFit/>
            </a:bodyPr>
            <a:lstStyle/>
            <a:p>
              <a:pPr eaLnBrk="0" hangingPunct="0"/>
              <a:r>
                <a:rPr lang="en-US" sz="1400" b="1">
                  <a:effectLst>
                    <a:outerShdw blurRad="38100" dist="38100" dir="2700000" algn="tl">
                      <a:srgbClr val="C0C0C0"/>
                    </a:outerShdw>
                  </a:effectLst>
                </a:rPr>
                <a:t>depolarization (</a:t>
              </a:r>
              <a:r>
                <a:rPr lang="en-US" sz="1400" b="1" i="1">
                  <a:effectLst>
                    <a:outerShdw blurRad="38100" dist="38100" dir="2700000" algn="tl">
                      <a:srgbClr val="C0C0C0"/>
                    </a:outerShdw>
                  </a:effectLst>
                </a:rPr>
                <a:t>I</a:t>
              </a:r>
              <a:r>
                <a:rPr lang="en-US" sz="1400" b="1" i="1" baseline="-25000">
                  <a:effectLst>
                    <a:outerShdw blurRad="38100" dist="38100" dir="2700000" algn="tl">
                      <a:srgbClr val="C0C0C0"/>
                    </a:outerShdw>
                  </a:effectLst>
                </a:rPr>
                <a:t>app</a:t>
              </a:r>
              <a:r>
                <a:rPr lang="en-US" sz="1400" b="1">
                  <a:effectLst>
                    <a:outerShdw blurRad="38100" dist="38100" dir="2700000" algn="tl">
                      <a:srgbClr val="C0C0C0"/>
                    </a:outerShdw>
                  </a:effectLst>
                </a:rPr>
                <a:t> </a:t>
              </a:r>
              <a:r>
                <a:rPr lang="en-US" sz="1400" b="1">
                  <a:effectLst>
                    <a:outerShdw blurRad="38100" dist="38100" dir="2700000" algn="tl">
                      <a:srgbClr val="C0C0C0"/>
                    </a:outerShdw>
                  </a:effectLst>
                  <a:cs typeface="Arial" pitchFamily="34" charset="0"/>
                </a:rPr>
                <a:t>&gt;0)</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7388" y="539750"/>
            <a:ext cx="7772400" cy="873125"/>
          </a:xfrm>
        </p:spPr>
        <p:txBody>
          <a:bodyPr/>
          <a:lstStyle/>
          <a:p>
            <a:pPr algn="l"/>
            <a:r>
              <a:rPr lang="en-US" sz="3600" b="1">
                <a:solidFill>
                  <a:schemeClr val="accent2"/>
                </a:solidFill>
                <a:effectLst>
                  <a:outerShdw blurRad="38100" dist="38100" dir="2700000" algn="tl">
                    <a:srgbClr val="C0C0C0"/>
                  </a:outerShdw>
                </a:effectLst>
              </a:rPr>
              <a:t>Oscillations</a:t>
            </a:r>
          </a:p>
        </p:txBody>
      </p:sp>
      <p:sp>
        <p:nvSpPr>
          <p:cNvPr id="61443" name="Text Box 3"/>
          <p:cNvSpPr txBox="1">
            <a:spLocks noChangeArrowheads="1"/>
          </p:cNvSpPr>
          <p:nvPr/>
        </p:nvSpPr>
        <p:spPr bwMode="auto">
          <a:xfrm>
            <a:off x="685800" y="1628775"/>
            <a:ext cx="7772400" cy="701675"/>
          </a:xfrm>
          <a:prstGeom prst="rect">
            <a:avLst/>
          </a:prstGeom>
          <a:noFill/>
          <a:ln w="9525">
            <a:noFill/>
            <a:miter lim="800000"/>
            <a:headEnd/>
            <a:tailEnd/>
          </a:ln>
          <a:effectLst/>
        </p:spPr>
        <p:txBody>
          <a:bodyPr>
            <a:spAutoFit/>
          </a:bodyPr>
          <a:lstStyle/>
          <a:p>
            <a:pPr eaLnBrk="0" hangingPunct="0">
              <a:spcBef>
                <a:spcPct val="50000"/>
              </a:spcBef>
            </a:pPr>
            <a:r>
              <a:rPr lang="en-US" sz="2000" b="1">
                <a:effectLst>
                  <a:outerShdw blurRad="38100" dist="38100" dir="2700000" algn="tl">
                    <a:srgbClr val="C0C0C0"/>
                  </a:outerShdw>
                </a:effectLst>
              </a:rPr>
              <a:t>When a current is applied across the cell membrane, the HH equations can exhibit oscillatory action potentials.</a:t>
            </a:r>
          </a:p>
        </p:txBody>
      </p:sp>
      <p:graphicFrame>
        <p:nvGraphicFramePr>
          <p:cNvPr id="61444" name="Object 4"/>
          <p:cNvGraphicFramePr>
            <a:graphicFrameLocks noChangeAspect="1"/>
          </p:cNvGraphicFramePr>
          <p:nvPr/>
        </p:nvGraphicFramePr>
        <p:xfrm>
          <a:off x="762000" y="2743200"/>
          <a:ext cx="2895600" cy="717550"/>
        </p:xfrm>
        <a:graphic>
          <a:graphicData uri="http://schemas.openxmlformats.org/presentationml/2006/ole">
            <mc:AlternateContent xmlns:mc="http://schemas.openxmlformats.org/markup-compatibility/2006">
              <mc:Choice xmlns:v="urn:schemas-microsoft-com:vml" Requires="v">
                <p:oleObj spid="_x0000_s172081" name="Equation" r:id="rId3" imgW="1485900" imgH="368300" progId="Equation.3">
                  <p:embed/>
                </p:oleObj>
              </mc:Choice>
              <mc:Fallback>
                <p:oleObj name="Equation" r:id="rId3" imgW="1485900" imgH="368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743200"/>
                        <a:ext cx="289560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445" name="Picture 5"/>
          <p:cNvPicPr>
            <a:picLocks noChangeAspect="1" noChangeArrowheads="1"/>
          </p:cNvPicPr>
          <p:nvPr/>
        </p:nvPicPr>
        <p:blipFill>
          <a:blip r:embed="rId5" cstate="print"/>
          <a:srcRect/>
          <a:stretch>
            <a:fillRect/>
          </a:stretch>
        </p:blipFill>
        <p:spPr bwMode="auto">
          <a:xfrm>
            <a:off x="3505200" y="2533650"/>
            <a:ext cx="5181600" cy="38671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68313" y="1676400"/>
            <a:ext cx="8218487" cy="3785652"/>
          </a:xfrm>
          <a:prstGeom prst="rect">
            <a:avLst/>
          </a:prstGeom>
          <a:noFill/>
          <a:ln w="9525">
            <a:noFill/>
            <a:miter lim="800000"/>
            <a:headEnd/>
            <a:tailEnd/>
          </a:ln>
          <a:effectLst/>
        </p:spPr>
        <p:txBody>
          <a:bodyPr>
            <a:spAutoFit/>
          </a:bodyPr>
          <a:lstStyle/>
          <a:p>
            <a:pPr marL="457200" indent="-457200" eaLnBrk="0" hangingPunct="0">
              <a:buFontTx/>
              <a:buChar char="•"/>
            </a:pPr>
            <a:endParaRPr lang="en-US" sz="2000" b="1" dirty="0" smtClean="0">
              <a:effectLst>
                <a:outerShdw blurRad="38100" dist="38100" dir="2700000" algn="tl">
                  <a:srgbClr val="C0C0C0"/>
                </a:outerShdw>
              </a:effectLst>
            </a:endParaRPr>
          </a:p>
          <a:p>
            <a:pPr marL="457200" indent="-457200" eaLnBrk="0" hangingPunct="0">
              <a:buFontTx/>
              <a:buChar char="•"/>
            </a:pPr>
            <a:r>
              <a:rPr lang="en-US" sz="2000" b="1" dirty="0" smtClean="0">
                <a:effectLst>
                  <a:outerShdw blurRad="38100" dist="38100" dir="2700000" algn="tl">
                    <a:srgbClr val="C0C0C0"/>
                  </a:outerShdw>
                </a:effectLst>
              </a:rPr>
              <a:t>More detailed models - </a:t>
            </a:r>
            <a:r>
              <a:rPr lang="en-US" sz="2000" b="1" dirty="0" err="1" smtClean="0">
                <a:effectLst>
                  <a:outerShdw blurRad="38100" dist="38100" dir="2700000" algn="tl">
                    <a:srgbClr val="C0C0C0"/>
                  </a:outerShdw>
                </a:effectLst>
              </a:rPr>
              <a:t>Traub</a:t>
            </a:r>
            <a:r>
              <a:rPr lang="en-US" sz="2000" b="1" dirty="0" smtClean="0">
                <a:effectLst>
                  <a:outerShdw blurRad="38100" dist="38100" dir="2700000" algn="tl">
                    <a:srgbClr val="C0C0C0"/>
                  </a:outerShdw>
                </a:effectLst>
              </a:rPr>
              <a:t>, </a:t>
            </a:r>
            <a:r>
              <a:rPr lang="en-US" sz="2000" b="1" dirty="0" err="1" smtClean="0">
                <a:effectLst>
                  <a:outerShdw blurRad="38100" dist="38100" dir="2700000" algn="tl">
                    <a:srgbClr val="C0C0C0"/>
                  </a:outerShdw>
                </a:effectLst>
              </a:rPr>
              <a:t>Golomb</a:t>
            </a:r>
            <a:r>
              <a:rPr lang="en-US" sz="2000" b="1" dirty="0" smtClean="0">
                <a:effectLst>
                  <a:outerShdw blurRad="38100" dist="38100" dir="2700000" algn="tl">
                    <a:srgbClr val="C0C0C0"/>
                  </a:outerShdw>
                </a:effectLst>
              </a:rPr>
              <a:t>, </a:t>
            </a:r>
            <a:r>
              <a:rPr lang="en-US" sz="2000" b="1" dirty="0" smtClean="0"/>
              <a:t>Purvis</a:t>
            </a:r>
            <a:r>
              <a:rPr lang="en-US" sz="2000" b="1" dirty="0" smtClean="0">
                <a:effectLst>
                  <a:outerShdw blurRad="38100" dist="38100" dir="2700000" algn="tl">
                    <a:srgbClr val="C0C0C0"/>
                  </a:outerShdw>
                </a:effectLst>
              </a:rPr>
              <a:t>, … .</a:t>
            </a:r>
          </a:p>
          <a:p>
            <a:pPr marL="457200" indent="-457200" eaLnBrk="0" hangingPunct="0">
              <a:buFontTx/>
              <a:buChar char="•"/>
            </a:pPr>
            <a:endParaRPr lang="en-US" sz="2000" b="1" dirty="0" smtClean="0">
              <a:effectLst>
                <a:outerShdw blurRad="38100" dist="38100" dir="2700000" algn="tl">
                  <a:srgbClr val="C0C0C0"/>
                </a:outerShdw>
              </a:effectLst>
            </a:endParaRPr>
          </a:p>
          <a:p>
            <a:pPr marL="457200" indent="-457200" eaLnBrk="0" hangingPunct="0">
              <a:buFontTx/>
              <a:buChar char="•"/>
            </a:pPr>
            <a:r>
              <a:rPr lang="en-US" sz="2000" b="1" dirty="0" smtClean="0">
                <a:effectLst>
                  <a:outerShdw blurRad="38100" dist="38100" dir="2700000" algn="tl">
                    <a:srgbClr val="C0C0C0"/>
                  </a:outerShdw>
                </a:effectLst>
              </a:rPr>
              <a:t>Simplified </a:t>
            </a:r>
            <a:r>
              <a:rPr lang="en-US" sz="2000" b="1" dirty="0">
                <a:effectLst>
                  <a:outerShdw blurRad="38100" dist="38100" dir="2700000" algn="tl">
                    <a:srgbClr val="C0C0C0"/>
                  </a:outerShdw>
                </a:effectLst>
              </a:rPr>
              <a:t>models - FHN, Morris </a:t>
            </a:r>
            <a:r>
              <a:rPr lang="en-US" sz="2000" b="1" dirty="0" err="1">
                <a:effectLst>
                  <a:outerShdw blurRad="38100" dist="38100" dir="2700000" algn="tl">
                    <a:srgbClr val="C0C0C0"/>
                  </a:outerShdw>
                </a:effectLst>
              </a:rPr>
              <a:t>Lecar</a:t>
            </a:r>
            <a:r>
              <a:rPr lang="en-US" sz="2000" b="1" dirty="0">
                <a:effectLst>
                  <a:outerShdw blurRad="38100" dist="38100" dir="2700000" algn="tl">
                    <a:srgbClr val="C0C0C0"/>
                  </a:outerShdw>
                </a:effectLst>
              </a:rPr>
              <a:t>,</a:t>
            </a:r>
            <a:r>
              <a:rPr lang="en-US" sz="2000" b="1" dirty="0" smtClean="0">
                <a:effectLst>
                  <a:outerShdw blurRad="38100" dist="38100" dir="2700000" algn="tl">
                    <a:srgbClr val="C0C0C0"/>
                  </a:outerShdw>
                </a:effectLst>
              </a:rPr>
              <a:t> </a:t>
            </a:r>
            <a:r>
              <a:rPr lang="en-US" sz="2000" b="1" dirty="0" err="1" smtClean="0">
                <a:effectLst>
                  <a:outerShdw blurRad="38100" dist="38100" dir="2700000" algn="tl">
                    <a:srgbClr val="C0C0C0"/>
                  </a:outerShdw>
                </a:effectLst>
              </a:rPr>
              <a:t>Hindmarsh</a:t>
            </a:r>
            <a:r>
              <a:rPr lang="en-US" sz="2000" b="1" dirty="0" smtClean="0">
                <a:effectLst>
                  <a:outerShdw blurRad="38100" dist="38100" dir="2700000" algn="tl">
                    <a:srgbClr val="C0C0C0"/>
                  </a:outerShdw>
                </a:effectLst>
              </a:rPr>
              <a:t>-Rose…</a:t>
            </a:r>
          </a:p>
          <a:p>
            <a:pPr marL="457200" indent="-457200" eaLnBrk="0" hangingPunct="0">
              <a:buFontTx/>
              <a:buChar char="•"/>
            </a:pPr>
            <a:endParaRPr lang="en-US" sz="2000" b="1" dirty="0">
              <a:effectLst>
                <a:outerShdw blurRad="38100" dist="38100" dir="2700000" algn="tl">
                  <a:srgbClr val="C0C0C0"/>
                </a:outerShdw>
              </a:effectLst>
            </a:endParaRPr>
          </a:p>
          <a:p>
            <a:pPr marL="457200" indent="-457200" eaLnBrk="0" hangingPunct="0">
              <a:buFontTx/>
              <a:buChar char="•"/>
            </a:pPr>
            <a:r>
              <a:rPr lang="en-US" sz="2000" b="1" dirty="0">
                <a:effectLst>
                  <a:outerShdw blurRad="38100" dist="38100" dir="2700000" algn="tl">
                    <a:srgbClr val="C0C0C0"/>
                  </a:outerShdw>
                </a:effectLst>
              </a:rPr>
              <a:t>Forced oscillations of single cells - APD </a:t>
            </a:r>
            <a:r>
              <a:rPr lang="en-US" sz="2000" b="1" dirty="0" err="1">
                <a:effectLst>
                  <a:outerShdw blurRad="38100" dist="38100" dir="2700000" algn="tl">
                    <a:srgbClr val="C0C0C0"/>
                  </a:outerShdw>
                </a:effectLst>
              </a:rPr>
              <a:t>alternans</a:t>
            </a:r>
            <a:r>
              <a:rPr lang="en-US" sz="2000" b="1" dirty="0">
                <a:effectLst>
                  <a:outerShdw blurRad="38100" dist="38100" dir="2700000" algn="tl">
                    <a:srgbClr val="C0C0C0"/>
                  </a:outerShdw>
                </a:effectLst>
              </a:rPr>
              <a:t>, </a:t>
            </a:r>
            <a:r>
              <a:rPr lang="en-US" sz="2000" b="1" dirty="0" err="1">
                <a:effectLst>
                  <a:outerShdw blurRad="38100" dist="38100" dir="2700000" algn="tl">
                    <a:srgbClr val="C0C0C0"/>
                  </a:outerShdw>
                </a:effectLst>
              </a:rPr>
              <a:t>Wenckebach</a:t>
            </a:r>
            <a:r>
              <a:rPr lang="en-US" sz="2000" b="1" dirty="0">
                <a:effectLst>
                  <a:outerShdw blurRad="38100" dist="38100" dir="2700000" algn="tl">
                    <a:srgbClr val="C0C0C0"/>
                  </a:outerShdw>
                </a:effectLst>
              </a:rPr>
              <a:t> patterns.</a:t>
            </a:r>
          </a:p>
          <a:p>
            <a:pPr marL="457200" indent="-457200" eaLnBrk="0" hangingPunct="0"/>
            <a:endParaRPr lang="en-US" sz="2000" b="1" dirty="0">
              <a:effectLst>
                <a:outerShdw blurRad="38100" dist="38100" dir="2700000" algn="tl">
                  <a:srgbClr val="C0C0C0"/>
                </a:outerShdw>
              </a:effectLst>
            </a:endParaRPr>
          </a:p>
          <a:p>
            <a:pPr marL="457200" indent="-457200" eaLnBrk="0" hangingPunct="0">
              <a:buFontTx/>
              <a:buChar char="•"/>
            </a:pPr>
            <a:r>
              <a:rPr lang="en-US" sz="2000" b="1" dirty="0">
                <a:effectLst>
                  <a:outerShdw blurRad="38100" dist="38100" dir="2700000" algn="tl">
                    <a:srgbClr val="C0C0C0"/>
                  </a:outerShdw>
                </a:effectLst>
              </a:rPr>
              <a:t>Other simplified models - Integrate and Fire, Poincare oscillator</a:t>
            </a:r>
          </a:p>
          <a:p>
            <a:pPr marL="457200" indent="-457200" eaLnBrk="0" hangingPunct="0"/>
            <a:endParaRPr lang="en-US" sz="2000" b="1" dirty="0">
              <a:effectLst>
                <a:outerShdw blurRad="38100" dist="38100" dir="2700000" algn="tl">
                  <a:srgbClr val="C0C0C0"/>
                </a:outerShdw>
              </a:effectLst>
            </a:endParaRPr>
          </a:p>
          <a:p>
            <a:pPr marL="457200" indent="-457200" eaLnBrk="0" hangingPunct="0">
              <a:buFontTx/>
              <a:buChar char="•"/>
            </a:pPr>
            <a:r>
              <a:rPr lang="en-US" sz="2000" b="1" dirty="0">
                <a:effectLst>
                  <a:outerShdw blurRad="38100" dist="38100" dir="2700000" algn="tl">
                    <a:srgbClr val="C0C0C0"/>
                  </a:outerShdw>
                </a:effectLst>
              </a:rPr>
              <a:t>Networks and spatial coupling (neuroscience, cardiology, …)</a:t>
            </a:r>
          </a:p>
        </p:txBody>
      </p:sp>
      <p:sp>
        <p:nvSpPr>
          <p:cNvPr id="10243" name="Rectangle 3"/>
          <p:cNvSpPr>
            <a:spLocks noGrp="1" noChangeArrowheads="1"/>
          </p:cNvSpPr>
          <p:nvPr>
            <p:ph type="ctrTitle"/>
          </p:nvPr>
        </p:nvSpPr>
        <p:spPr>
          <a:xfrm>
            <a:off x="400050" y="533400"/>
            <a:ext cx="7772400" cy="1143000"/>
          </a:xfrm>
        </p:spPr>
        <p:txBody>
          <a:bodyPr/>
          <a:lstStyle/>
          <a:p>
            <a:pPr algn="l"/>
            <a:r>
              <a:rPr lang="en-US" sz="3600" b="1" dirty="0">
                <a:solidFill>
                  <a:schemeClr val="accent2"/>
                </a:solidFill>
                <a:effectLst>
                  <a:outerShdw blurRad="38100" dist="38100" dir="2700000" algn="tl">
                    <a:srgbClr val="C0C0C0"/>
                  </a:outerShdw>
                </a:effectLst>
              </a:rPr>
              <a:t>Where does it go from here?</a:t>
            </a:r>
          </a:p>
        </p:txBody>
      </p:sp>
      <p:sp>
        <p:nvSpPr>
          <p:cNvPr id="4" name="Rectangle 3"/>
          <p:cNvSpPr/>
          <p:nvPr/>
        </p:nvSpPr>
        <p:spPr>
          <a:xfrm>
            <a:off x="457200" y="2438400"/>
            <a:ext cx="8001000" cy="685800"/>
          </a:xfrm>
          <a:prstGeom prst="rect">
            <a:avLst/>
          </a:prstGeom>
          <a:solidFill>
            <a:srgbClr val="FF0000">
              <a:alpha val="50000"/>
            </a:srgbClr>
          </a:solidFill>
          <a:ln>
            <a:solidFill>
              <a:srgbClr val="FF0000"/>
            </a:solidFill>
          </a:ln>
          <a:effectLst>
            <a:outerShdw blurRad="63500" dir="13500000" kx="2700000"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67607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effectLst>
            <a:outerShdw blurRad="50800" dist="38100" dir="2700000">
              <a:srgbClr val="000000">
                <a:alpha val="43000"/>
              </a:srgbClr>
            </a:outerShdw>
          </a:effectLst>
        </p:spPr>
        <p:txBody>
          <a:bodyPr/>
          <a:lstStyle/>
          <a:p>
            <a:r>
              <a:rPr lang="en-US" b="1" dirty="0" smtClean="0">
                <a:solidFill>
                  <a:schemeClr val="accent2"/>
                </a:solidFill>
              </a:rPr>
              <a:t>Some further references</a:t>
            </a:r>
            <a:endParaRPr lang="en-US" b="1" dirty="0">
              <a:solidFill>
                <a:schemeClr val="accent2"/>
              </a:solidFill>
            </a:endParaRPr>
          </a:p>
        </p:txBody>
      </p:sp>
      <p:sp>
        <p:nvSpPr>
          <p:cNvPr id="22531" name="Rectangle 3"/>
          <p:cNvSpPr>
            <a:spLocks noGrp="1" noChangeArrowheads="1"/>
          </p:cNvSpPr>
          <p:nvPr>
            <p:ph type="body" idx="1"/>
          </p:nvPr>
        </p:nvSpPr>
        <p:spPr>
          <a:effectLst>
            <a:outerShdw blurRad="50800" dist="38100" dir="2700000">
              <a:srgbClr val="000000">
                <a:alpha val="43000"/>
              </a:srgbClr>
            </a:outerShdw>
          </a:effectLst>
        </p:spPr>
        <p:txBody>
          <a:bodyPr/>
          <a:lstStyle/>
          <a:p>
            <a:r>
              <a:rPr lang="en-US" dirty="0"/>
              <a:t>Koch (1999) Simplified models of single neurons.</a:t>
            </a:r>
          </a:p>
          <a:p>
            <a:r>
              <a:rPr lang="en-US" dirty="0" err="1"/>
              <a:t>Rinzel</a:t>
            </a:r>
            <a:r>
              <a:rPr lang="en-US" dirty="0"/>
              <a:t> &amp; </a:t>
            </a:r>
            <a:r>
              <a:rPr lang="en-US" dirty="0" err="1"/>
              <a:t>Ermentrout</a:t>
            </a:r>
            <a:r>
              <a:rPr lang="en-US" dirty="0"/>
              <a:t> (1997) Analysis of neural excitability and oscillation. </a:t>
            </a:r>
          </a:p>
          <a:p>
            <a:r>
              <a:rPr lang="en-US" dirty="0"/>
              <a:t>Gerstner &amp; </a:t>
            </a:r>
            <a:r>
              <a:rPr lang="en-US" dirty="0" err="1"/>
              <a:t>Kempter</a:t>
            </a:r>
            <a:r>
              <a:rPr lang="en-US" dirty="0"/>
              <a:t> (2002) Spiking neural models</a:t>
            </a:r>
          </a:p>
          <a:p>
            <a:r>
              <a:rPr lang="en-US" dirty="0"/>
              <a:t>Koch (1999) Phase Space Analysis of Neural Excitability</a:t>
            </a:r>
          </a:p>
        </p:txBody>
      </p:sp>
    </p:spTree>
    <p:extLst>
      <p:ext uri="{BB962C8B-B14F-4D97-AF65-F5344CB8AC3E}">
        <p14:creationId xmlns:p14="http://schemas.microsoft.com/office/powerpoint/2010/main" val="268704680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effectLst>
            <a:outerShdw blurRad="50800" dist="38100" dir="2700000">
              <a:srgbClr val="000000">
                <a:alpha val="43000"/>
              </a:srgbClr>
            </a:outerShdw>
          </a:effectLst>
        </p:spPr>
        <p:txBody>
          <a:bodyPr/>
          <a:lstStyle/>
          <a:p>
            <a:r>
              <a:rPr lang="en-US" b="1" dirty="0">
                <a:solidFill>
                  <a:srgbClr val="333399"/>
                </a:solidFill>
              </a:rPr>
              <a:t>Why Simplified Models?</a:t>
            </a:r>
          </a:p>
        </p:txBody>
      </p:sp>
      <p:sp>
        <p:nvSpPr>
          <p:cNvPr id="11267" name="Rectangle 3"/>
          <p:cNvSpPr>
            <a:spLocks noGrp="1" noChangeArrowheads="1"/>
          </p:cNvSpPr>
          <p:nvPr>
            <p:ph type="body" idx="1"/>
          </p:nvPr>
        </p:nvSpPr>
        <p:spPr>
          <a:effectLst>
            <a:outerShdw blurRad="50800" dist="38100" dir="2700000">
              <a:srgbClr val="000000">
                <a:alpha val="43000"/>
              </a:srgbClr>
            </a:outerShdw>
          </a:effectLst>
        </p:spPr>
        <p:txBody>
          <a:bodyPr/>
          <a:lstStyle/>
          <a:p>
            <a:endParaRPr lang="en-US" dirty="0"/>
          </a:p>
          <a:p>
            <a:r>
              <a:rPr lang="en-US" dirty="0"/>
              <a:t>Analysis of the dynamical behaviors of single neurons</a:t>
            </a:r>
          </a:p>
          <a:p>
            <a:endParaRPr lang="en-US" dirty="0"/>
          </a:p>
          <a:p>
            <a:r>
              <a:rPr lang="en-US" dirty="0"/>
              <a:t>Reduce the computational load</a:t>
            </a:r>
          </a:p>
          <a:p>
            <a:endParaRPr lang="en-US" dirty="0"/>
          </a:p>
          <a:p>
            <a:r>
              <a:rPr lang="en-US" dirty="0"/>
              <a:t>To be used in network models </a:t>
            </a:r>
          </a:p>
        </p:txBody>
      </p:sp>
    </p:spTree>
    <p:extLst>
      <p:ext uri="{BB962C8B-B14F-4D97-AF65-F5344CB8AC3E}">
        <p14:creationId xmlns:p14="http://schemas.microsoft.com/office/powerpoint/2010/main" val="36816628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22" name="Rectangle 2"/>
          <p:cNvSpPr>
            <a:spLocks noGrp="1" noRot="1" noChangeArrowheads="1"/>
          </p:cNvSpPr>
          <p:nvPr>
            <p:ph type="title"/>
          </p:nvPr>
        </p:nvSpPr>
        <p:spPr>
          <a:xfrm>
            <a:off x="1979712" y="260648"/>
            <a:ext cx="6622504" cy="1219200"/>
          </a:xfrm>
        </p:spPr>
        <p:txBody>
          <a:bodyPr/>
          <a:lstStyle/>
          <a:p>
            <a:r>
              <a:rPr lang="en-US" b="1" dirty="0" smtClean="0">
                <a:solidFill>
                  <a:schemeClr val="accent2"/>
                </a:solidFill>
                <a:effectLst>
                  <a:outerShdw blurRad="50800" dist="38100" dir="18900000" algn="bl" rotWithShape="0">
                    <a:prstClr val="black">
                      <a:alpha val="40000"/>
                    </a:prstClr>
                  </a:outerShdw>
                </a:effectLst>
              </a:rPr>
              <a:t>Neuromuscular </a:t>
            </a:r>
            <a:r>
              <a:rPr lang="en-US" b="1" dirty="0">
                <a:solidFill>
                  <a:schemeClr val="accent2"/>
                </a:solidFill>
                <a:effectLst>
                  <a:outerShdw blurRad="50800" dist="38100" dir="18900000" algn="bl" rotWithShape="0">
                    <a:prstClr val="black">
                      <a:alpha val="40000"/>
                    </a:prstClr>
                  </a:outerShdw>
                </a:effectLst>
              </a:rPr>
              <a:t>Junction</a:t>
            </a:r>
          </a:p>
        </p:txBody>
      </p:sp>
      <p:pic>
        <p:nvPicPr>
          <p:cNvPr id="747523" name="Picture 3" descr="09_12a"/>
          <p:cNvPicPr>
            <a:picLocks noChangeAspect="1" noChangeArrowheads="1"/>
          </p:cNvPicPr>
          <p:nvPr/>
        </p:nvPicPr>
        <p:blipFill>
          <a:blip r:embed="rId2">
            <a:extLst>
              <a:ext uri="{28A0092B-C50C-407E-A947-70E740481C1C}">
                <a14:useLocalDpi xmlns:a14="http://schemas.microsoft.com/office/drawing/2010/main" val="0"/>
              </a:ext>
            </a:extLst>
          </a:blip>
          <a:srcRect l="13499" r="12375"/>
          <a:stretch>
            <a:fillRect/>
          </a:stretch>
        </p:blipFill>
        <p:spPr bwMode="auto">
          <a:xfrm>
            <a:off x="49213" y="2406352"/>
            <a:ext cx="4141787" cy="4191000"/>
          </a:xfrm>
          <a:prstGeom prst="rect">
            <a:avLst/>
          </a:prstGeom>
          <a:noFill/>
          <a:extLst>
            <a:ext uri="{909E8E84-426E-40dd-AFC4-6F175D3DCCD1}">
              <a14:hiddenFill xmlns:a14="http://schemas.microsoft.com/office/drawing/2010/main">
                <a:solidFill>
                  <a:srgbClr val="FFFFFF"/>
                </a:solidFill>
              </a14:hiddenFill>
            </a:ext>
          </a:extLst>
        </p:spPr>
      </p:pic>
      <p:pic>
        <p:nvPicPr>
          <p:cNvPr id="747524" name="Picture 4" descr="09_12b"/>
          <p:cNvPicPr>
            <a:picLocks noChangeAspect="1" noChangeArrowheads="1"/>
          </p:cNvPicPr>
          <p:nvPr/>
        </p:nvPicPr>
        <p:blipFill>
          <a:blip r:embed="rId3">
            <a:extLst>
              <a:ext uri="{28A0092B-C50C-407E-A947-70E740481C1C}">
                <a14:useLocalDpi xmlns:a14="http://schemas.microsoft.com/office/drawing/2010/main" val="0"/>
              </a:ext>
            </a:extLst>
          </a:blip>
          <a:srcRect l="5624" r="6750"/>
          <a:stretch>
            <a:fillRect/>
          </a:stretch>
        </p:blipFill>
        <p:spPr bwMode="auto">
          <a:xfrm>
            <a:off x="4267200" y="2420640"/>
            <a:ext cx="4876800" cy="41767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moterendplates.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53305"/>
            <a:ext cx="2310408" cy="1735535"/>
          </a:xfrm>
          <a:prstGeom prst="rect">
            <a:avLst/>
          </a:prstGeom>
        </p:spPr>
      </p:pic>
    </p:spTree>
    <p:extLst>
      <p:ext uri="{BB962C8B-B14F-4D97-AF65-F5344CB8AC3E}">
        <p14:creationId xmlns:p14="http://schemas.microsoft.com/office/powerpoint/2010/main" val="1676450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7522"/>
                                        </p:tgtEl>
                                        <p:attrNameLst>
                                          <p:attrName>style.visibility</p:attrName>
                                        </p:attrNameLst>
                                      </p:cBhvr>
                                      <p:to>
                                        <p:strVal val="visible"/>
                                      </p:to>
                                    </p:set>
                                    <p:animEffect transition="in" filter="fade">
                                      <p:cBhvr>
                                        <p:cTn id="7" dur="2000"/>
                                        <p:tgtEl>
                                          <p:spTgt spid="747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52400"/>
            <a:ext cx="8229600" cy="1143000"/>
          </a:xfrm>
          <a:effectLst>
            <a:outerShdw blurRad="50800" dist="38100" dir="2700000">
              <a:srgbClr val="000000">
                <a:alpha val="43000"/>
              </a:srgbClr>
            </a:outerShdw>
          </a:effectLst>
        </p:spPr>
        <p:txBody>
          <a:bodyPr/>
          <a:lstStyle/>
          <a:p>
            <a:r>
              <a:rPr lang="en-US" sz="4000" b="1" dirty="0">
                <a:solidFill>
                  <a:srgbClr val="333399"/>
                </a:solidFill>
              </a:rPr>
              <a:t>From Compartmental models to Point Neurons</a:t>
            </a:r>
          </a:p>
        </p:txBody>
      </p:sp>
      <p:pic>
        <p:nvPicPr>
          <p:cNvPr id="10244" name="Picture 4"/>
          <p:cNvPicPr>
            <a:picLocks noGrp="1" noChangeAspect="1" noChangeArrowheads="1"/>
          </p:cNvPicPr>
          <p:nvPr>
            <p:ph type="body" idx="1"/>
          </p:nvPr>
        </p:nvPicPr>
        <p:blipFill>
          <a:blip r:embed="rId2" cstate="print"/>
          <a:srcRect/>
          <a:stretch>
            <a:fillRect/>
          </a:stretch>
        </p:blipFill>
        <p:spPr>
          <a:xfrm>
            <a:off x="533400" y="1524000"/>
            <a:ext cx="8229600" cy="4533900"/>
          </a:xfrm>
          <a:noFill/>
          <a:ln/>
        </p:spPr>
      </p:pic>
      <p:sp>
        <p:nvSpPr>
          <p:cNvPr id="10246" name="Freeform 6"/>
          <p:cNvSpPr>
            <a:spLocks/>
          </p:cNvSpPr>
          <p:nvPr/>
        </p:nvSpPr>
        <p:spPr bwMode="auto">
          <a:xfrm rot="1495936">
            <a:off x="2616200" y="4724400"/>
            <a:ext cx="330200" cy="736600"/>
          </a:xfrm>
          <a:custGeom>
            <a:avLst/>
            <a:gdLst/>
            <a:ahLst/>
            <a:cxnLst>
              <a:cxn ang="0">
                <a:pos x="0" y="280"/>
              </a:cxn>
              <a:cxn ang="0">
                <a:pos x="96" y="184"/>
              </a:cxn>
              <a:cxn ang="0">
                <a:pos x="192" y="40"/>
              </a:cxn>
              <a:cxn ang="0">
                <a:pos x="192" y="424"/>
              </a:cxn>
              <a:cxn ang="0">
                <a:pos x="96" y="280"/>
              </a:cxn>
              <a:cxn ang="0">
                <a:pos x="0" y="328"/>
              </a:cxn>
            </a:cxnLst>
            <a:rect l="0" t="0" r="r" b="b"/>
            <a:pathLst>
              <a:path w="208" h="464">
                <a:moveTo>
                  <a:pt x="0" y="280"/>
                </a:moveTo>
                <a:cubicBezTo>
                  <a:pt x="32" y="252"/>
                  <a:pt x="64" y="224"/>
                  <a:pt x="96" y="184"/>
                </a:cubicBezTo>
                <a:cubicBezTo>
                  <a:pt x="128" y="144"/>
                  <a:pt x="176" y="0"/>
                  <a:pt x="192" y="40"/>
                </a:cubicBezTo>
                <a:cubicBezTo>
                  <a:pt x="208" y="80"/>
                  <a:pt x="208" y="384"/>
                  <a:pt x="192" y="424"/>
                </a:cubicBezTo>
                <a:cubicBezTo>
                  <a:pt x="176" y="464"/>
                  <a:pt x="128" y="296"/>
                  <a:pt x="96" y="280"/>
                </a:cubicBezTo>
                <a:cubicBezTo>
                  <a:pt x="64" y="264"/>
                  <a:pt x="32" y="296"/>
                  <a:pt x="0" y="328"/>
                </a:cubicBezTo>
              </a:path>
            </a:pathLst>
          </a:custGeom>
          <a:solidFill>
            <a:srgbClr val="A3A3C1"/>
          </a:solidFill>
          <a:ln w="28575" cmpd="sng">
            <a:solidFill>
              <a:srgbClr val="000000"/>
            </a:solidFill>
            <a:round/>
            <a:headEnd/>
            <a:tailEnd/>
          </a:ln>
          <a:effectLst/>
        </p:spPr>
        <p:txBody>
          <a:bodyPr>
            <a:prstTxWarp prst="textNoShape">
              <a:avLst/>
            </a:prstTxWarp>
          </a:bodyPr>
          <a:lstStyle/>
          <a:p>
            <a:endParaRPr lang="en-US"/>
          </a:p>
        </p:txBody>
      </p:sp>
      <p:sp>
        <p:nvSpPr>
          <p:cNvPr id="10248" name="Freeform 8"/>
          <p:cNvSpPr>
            <a:spLocks/>
          </p:cNvSpPr>
          <p:nvPr/>
        </p:nvSpPr>
        <p:spPr bwMode="auto">
          <a:xfrm>
            <a:off x="3454400" y="5486400"/>
            <a:ext cx="330200" cy="533400"/>
          </a:xfrm>
          <a:custGeom>
            <a:avLst/>
            <a:gdLst/>
            <a:ahLst/>
            <a:cxnLst>
              <a:cxn ang="0">
                <a:pos x="0" y="280"/>
              </a:cxn>
              <a:cxn ang="0">
                <a:pos x="96" y="184"/>
              </a:cxn>
              <a:cxn ang="0">
                <a:pos x="192" y="40"/>
              </a:cxn>
              <a:cxn ang="0">
                <a:pos x="192" y="424"/>
              </a:cxn>
              <a:cxn ang="0">
                <a:pos x="96" y="280"/>
              </a:cxn>
              <a:cxn ang="0">
                <a:pos x="0" y="328"/>
              </a:cxn>
            </a:cxnLst>
            <a:rect l="0" t="0" r="r" b="b"/>
            <a:pathLst>
              <a:path w="208" h="464">
                <a:moveTo>
                  <a:pt x="0" y="280"/>
                </a:moveTo>
                <a:cubicBezTo>
                  <a:pt x="32" y="252"/>
                  <a:pt x="64" y="224"/>
                  <a:pt x="96" y="184"/>
                </a:cubicBezTo>
                <a:cubicBezTo>
                  <a:pt x="128" y="144"/>
                  <a:pt x="176" y="0"/>
                  <a:pt x="192" y="40"/>
                </a:cubicBezTo>
                <a:cubicBezTo>
                  <a:pt x="208" y="80"/>
                  <a:pt x="208" y="384"/>
                  <a:pt x="192" y="424"/>
                </a:cubicBezTo>
                <a:cubicBezTo>
                  <a:pt x="176" y="464"/>
                  <a:pt x="128" y="296"/>
                  <a:pt x="96" y="280"/>
                </a:cubicBezTo>
                <a:cubicBezTo>
                  <a:pt x="64" y="264"/>
                  <a:pt x="32" y="296"/>
                  <a:pt x="0" y="328"/>
                </a:cubicBezTo>
              </a:path>
            </a:pathLst>
          </a:custGeom>
          <a:solidFill>
            <a:srgbClr val="A3A3C1"/>
          </a:solidFill>
          <a:ln w="28575" cmpd="sng">
            <a:solidFill>
              <a:srgbClr val="000000"/>
            </a:solidFill>
            <a:round/>
            <a:headEnd/>
            <a:tailEnd/>
          </a:ln>
          <a:effectLst/>
        </p:spPr>
        <p:txBody>
          <a:bodyPr>
            <a:prstTxWarp prst="textNoShape">
              <a:avLst/>
            </a:prstTxWarp>
          </a:bodyPr>
          <a:lstStyle/>
          <a:p>
            <a:endParaRPr lang="en-US"/>
          </a:p>
        </p:txBody>
      </p:sp>
      <p:sp>
        <p:nvSpPr>
          <p:cNvPr id="10249" name="Freeform 9"/>
          <p:cNvSpPr>
            <a:spLocks/>
          </p:cNvSpPr>
          <p:nvPr/>
        </p:nvSpPr>
        <p:spPr bwMode="auto">
          <a:xfrm rot="9853466">
            <a:off x="4597400" y="4140200"/>
            <a:ext cx="330200" cy="736600"/>
          </a:xfrm>
          <a:custGeom>
            <a:avLst/>
            <a:gdLst/>
            <a:ahLst/>
            <a:cxnLst>
              <a:cxn ang="0">
                <a:pos x="0" y="280"/>
              </a:cxn>
              <a:cxn ang="0">
                <a:pos x="96" y="184"/>
              </a:cxn>
              <a:cxn ang="0">
                <a:pos x="192" y="40"/>
              </a:cxn>
              <a:cxn ang="0">
                <a:pos x="192" y="424"/>
              </a:cxn>
              <a:cxn ang="0">
                <a:pos x="96" y="280"/>
              </a:cxn>
              <a:cxn ang="0">
                <a:pos x="0" y="328"/>
              </a:cxn>
            </a:cxnLst>
            <a:rect l="0" t="0" r="r" b="b"/>
            <a:pathLst>
              <a:path w="208" h="464">
                <a:moveTo>
                  <a:pt x="0" y="280"/>
                </a:moveTo>
                <a:cubicBezTo>
                  <a:pt x="32" y="252"/>
                  <a:pt x="64" y="224"/>
                  <a:pt x="96" y="184"/>
                </a:cubicBezTo>
                <a:cubicBezTo>
                  <a:pt x="128" y="144"/>
                  <a:pt x="176" y="0"/>
                  <a:pt x="192" y="40"/>
                </a:cubicBezTo>
                <a:cubicBezTo>
                  <a:pt x="208" y="80"/>
                  <a:pt x="208" y="384"/>
                  <a:pt x="192" y="424"/>
                </a:cubicBezTo>
                <a:cubicBezTo>
                  <a:pt x="176" y="464"/>
                  <a:pt x="128" y="296"/>
                  <a:pt x="96" y="280"/>
                </a:cubicBezTo>
                <a:cubicBezTo>
                  <a:pt x="64" y="264"/>
                  <a:pt x="32" y="296"/>
                  <a:pt x="0" y="328"/>
                </a:cubicBezTo>
              </a:path>
            </a:pathLst>
          </a:custGeom>
          <a:solidFill>
            <a:srgbClr val="A3A3C1"/>
          </a:solidFill>
          <a:ln w="28575" cmpd="sng">
            <a:solidFill>
              <a:srgbClr val="000000"/>
            </a:solidFill>
            <a:round/>
            <a:headEnd/>
            <a:tailEnd/>
          </a:ln>
          <a:effectLst/>
        </p:spPr>
        <p:txBody>
          <a:bodyPr>
            <a:prstTxWarp prst="textNoShape">
              <a:avLst/>
            </a:prstTxWarp>
          </a:bodyPr>
          <a:lstStyle/>
          <a:p>
            <a:endParaRPr lang="en-US"/>
          </a:p>
        </p:txBody>
      </p:sp>
      <p:sp>
        <p:nvSpPr>
          <p:cNvPr id="10250" name="Freeform 10"/>
          <p:cNvSpPr>
            <a:spLocks/>
          </p:cNvSpPr>
          <p:nvPr/>
        </p:nvSpPr>
        <p:spPr bwMode="auto">
          <a:xfrm rot="1495936">
            <a:off x="4902200" y="4800600"/>
            <a:ext cx="330200" cy="508000"/>
          </a:xfrm>
          <a:custGeom>
            <a:avLst/>
            <a:gdLst/>
            <a:ahLst/>
            <a:cxnLst>
              <a:cxn ang="0">
                <a:pos x="0" y="280"/>
              </a:cxn>
              <a:cxn ang="0">
                <a:pos x="96" y="184"/>
              </a:cxn>
              <a:cxn ang="0">
                <a:pos x="192" y="40"/>
              </a:cxn>
              <a:cxn ang="0">
                <a:pos x="192" y="424"/>
              </a:cxn>
              <a:cxn ang="0">
                <a:pos x="96" y="280"/>
              </a:cxn>
              <a:cxn ang="0">
                <a:pos x="0" y="328"/>
              </a:cxn>
            </a:cxnLst>
            <a:rect l="0" t="0" r="r" b="b"/>
            <a:pathLst>
              <a:path w="208" h="464">
                <a:moveTo>
                  <a:pt x="0" y="280"/>
                </a:moveTo>
                <a:cubicBezTo>
                  <a:pt x="32" y="252"/>
                  <a:pt x="64" y="224"/>
                  <a:pt x="96" y="184"/>
                </a:cubicBezTo>
                <a:cubicBezTo>
                  <a:pt x="128" y="144"/>
                  <a:pt x="176" y="0"/>
                  <a:pt x="192" y="40"/>
                </a:cubicBezTo>
                <a:cubicBezTo>
                  <a:pt x="208" y="80"/>
                  <a:pt x="208" y="384"/>
                  <a:pt x="192" y="424"/>
                </a:cubicBezTo>
                <a:cubicBezTo>
                  <a:pt x="176" y="464"/>
                  <a:pt x="128" y="296"/>
                  <a:pt x="96" y="280"/>
                </a:cubicBezTo>
                <a:cubicBezTo>
                  <a:pt x="64" y="264"/>
                  <a:pt x="32" y="296"/>
                  <a:pt x="0" y="328"/>
                </a:cubicBezTo>
              </a:path>
            </a:pathLst>
          </a:custGeom>
          <a:solidFill>
            <a:srgbClr val="A3A3C1"/>
          </a:solidFill>
          <a:ln w="28575" cmpd="sng">
            <a:solidFill>
              <a:srgbClr val="000000"/>
            </a:solidFill>
            <a:round/>
            <a:headEnd/>
            <a:tailEnd/>
          </a:ln>
          <a:effectLst/>
        </p:spPr>
        <p:txBody>
          <a:bodyPr>
            <a:prstTxWarp prst="textNoShape">
              <a:avLst/>
            </a:prstTxWarp>
          </a:bodyPr>
          <a:lstStyle/>
          <a:p>
            <a:endParaRPr lang="en-US"/>
          </a:p>
        </p:txBody>
      </p:sp>
      <p:sp>
        <p:nvSpPr>
          <p:cNvPr id="10251" name="Freeform 11"/>
          <p:cNvSpPr>
            <a:spLocks/>
          </p:cNvSpPr>
          <p:nvPr/>
        </p:nvSpPr>
        <p:spPr bwMode="auto">
          <a:xfrm>
            <a:off x="5486400" y="5334000"/>
            <a:ext cx="330200" cy="533400"/>
          </a:xfrm>
          <a:custGeom>
            <a:avLst/>
            <a:gdLst/>
            <a:ahLst/>
            <a:cxnLst>
              <a:cxn ang="0">
                <a:pos x="0" y="280"/>
              </a:cxn>
              <a:cxn ang="0">
                <a:pos x="96" y="184"/>
              </a:cxn>
              <a:cxn ang="0">
                <a:pos x="192" y="40"/>
              </a:cxn>
              <a:cxn ang="0">
                <a:pos x="192" y="424"/>
              </a:cxn>
              <a:cxn ang="0">
                <a:pos x="96" y="280"/>
              </a:cxn>
              <a:cxn ang="0">
                <a:pos x="0" y="328"/>
              </a:cxn>
            </a:cxnLst>
            <a:rect l="0" t="0" r="r" b="b"/>
            <a:pathLst>
              <a:path w="208" h="464">
                <a:moveTo>
                  <a:pt x="0" y="280"/>
                </a:moveTo>
                <a:cubicBezTo>
                  <a:pt x="32" y="252"/>
                  <a:pt x="64" y="224"/>
                  <a:pt x="96" y="184"/>
                </a:cubicBezTo>
                <a:cubicBezTo>
                  <a:pt x="128" y="144"/>
                  <a:pt x="176" y="0"/>
                  <a:pt x="192" y="40"/>
                </a:cubicBezTo>
                <a:cubicBezTo>
                  <a:pt x="208" y="80"/>
                  <a:pt x="208" y="384"/>
                  <a:pt x="192" y="424"/>
                </a:cubicBezTo>
                <a:cubicBezTo>
                  <a:pt x="176" y="464"/>
                  <a:pt x="128" y="296"/>
                  <a:pt x="96" y="280"/>
                </a:cubicBezTo>
                <a:cubicBezTo>
                  <a:pt x="64" y="264"/>
                  <a:pt x="32" y="296"/>
                  <a:pt x="0" y="328"/>
                </a:cubicBezTo>
              </a:path>
            </a:pathLst>
          </a:custGeom>
          <a:solidFill>
            <a:srgbClr val="A3A3C1"/>
          </a:solidFill>
          <a:ln w="28575" cmpd="sng">
            <a:solidFill>
              <a:srgbClr val="000000"/>
            </a:solidFill>
            <a:round/>
            <a:headEnd/>
            <a:tailEnd/>
          </a:ln>
          <a:effectLst/>
        </p:spPr>
        <p:txBody>
          <a:bodyPr>
            <a:prstTxWarp prst="textNoShape">
              <a:avLst/>
            </a:prstTxWarp>
          </a:bodyPr>
          <a:lstStyle/>
          <a:p>
            <a:endParaRPr lang="en-US"/>
          </a:p>
        </p:txBody>
      </p:sp>
      <p:sp>
        <p:nvSpPr>
          <p:cNvPr id="10252" name="Freeform 12"/>
          <p:cNvSpPr>
            <a:spLocks/>
          </p:cNvSpPr>
          <p:nvPr/>
        </p:nvSpPr>
        <p:spPr bwMode="auto">
          <a:xfrm rot="9853466">
            <a:off x="6553200" y="4521200"/>
            <a:ext cx="330200" cy="736600"/>
          </a:xfrm>
          <a:custGeom>
            <a:avLst/>
            <a:gdLst/>
            <a:ahLst/>
            <a:cxnLst>
              <a:cxn ang="0">
                <a:pos x="0" y="280"/>
              </a:cxn>
              <a:cxn ang="0">
                <a:pos x="96" y="184"/>
              </a:cxn>
              <a:cxn ang="0">
                <a:pos x="192" y="40"/>
              </a:cxn>
              <a:cxn ang="0">
                <a:pos x="192" y="424"/>
              </a:cxn>
              <a:cxn ang="0">
                <a:pos x="96" y="280"/>
              </a:cxn>
              <a:cxn ang="0">
                <a:pos x="0" y="328"/>
              </a:cxn>
            </a:cxnLst>
            <a:rect l="0" t="0" r="r" b="b"/>
            <a:pathLst>
              <a:path w="208" h="464">
                <a:moveTo>
                  <a:pt x="0" y="280"/>
                </a:moveTo>
                <a:cubicBezTo>
                  <a:pt x="32" y="252"/>
                  <a:pt x="64" y="224"/>
                  <a:pt x="96" y="184"/>
                </a:cubicBezTo>
                <a:cubicBezTo>
                  <a:pt x="128" y="144"/>
                  <a:pt x="176" y="0"/>
                  <a:pt x="192" y="40"/>
                </a:cubicBezTo>
                <a:cubicBezTo>
                  <a:pt x="208" y="80"/>
                  <a:pt x="208" y="384"/>
                  <a:pt x="192" y="424"/>
                </a:cubicBezTo>
                <a:cubicBezTo>
                  <a:pt x="176" y="464"/>
                  <a:pt x="128" y="296"/>
                  <a:pt x="96" y="280"/>
                </a:cubicBezTo>
                <a:cubicBezTo>
                  <a:pt x="64" y="264"/>
                  <a:pt x="32" y="296"/>
                  <a:pt x="0" y="328"/>
                </a:cubicBezTo>
              </a:path>
            </a:pathLst>
          </a:custGeom>
          <a:solidFill>
            <a:srgbClr val="A3A3C1"/>
          </a:solidFill>
          <a:ln w="28575" cmpd="sng">
            <a:solidFill>
              <a:srgbClr val="000000"/>
            </a:solidFill>
            <a:round/>
            <a:headEnd/>
            <a:tailEnd/>
          </a:ln>
          <a:effectLst/>
        </p:spPr>
        <p:txBody>
          <a:bodyPr>
            <a:prstTxWarp prst="textNoShape">
              <a:avLst/>
            </a:prstTxWarp>
          </a:bodyPr>
          <a:lstStyle/>
          <a:p>
            <a:endParaRPr lang="en-US"/>
          </a:p>
        </p:txBody>
      </p:sp>
      <p:sp>
        <p:nvSpPr>
          <p:cNvPr id="10253" name="Freeform 13"/>
          <p:cNvSpPr>
            <a:spLocks/>
          </p:cNvSpPr>
          <p:nvPr/>
        </p:nvSpPr>
        <p:spPr bwMode="auto">
          <a:xfrm rot="13330903">
            <a:off x="8356600" y="3530600"/>
            <a:ext cx="330200" cy="736600"/>
          </a:xfrm>
          <a:custGeom>
            <a:avLst/>
            <a:gdLst/>
            <a:ahLst/>
            <a:cxnLst>
              <a:cxn ang="0">
                <a:pos x="0" y="280"/>
              </a:cxn>
              <a:cxn ang="0">
                <a:pos x="96" y="184"/>
              </a:cxn>
              <a:cxn ang="0">
                <a:pos x="192" y="40"/>
              </a:cxn>
              <a:cxn ang="0">
                <a:pos x="192" y="424"/>
              </a:cxn>
              <a:cxn ang="0">
                <a:pos x="96" y="280"/>
              </a:cxn>
              <a:cxn ang="0">
                <a:pos x="0" y="328"/>
              </a:cxn>
            </a:cxnLst>
            <a:rect l="0" t="0" r="r" b="b"/>
            <a:pathLst>
              <a:path w="208" h="464">
                <a:moveTo>
                  <a:pt x="0" y="280"/>
                </a:moveTo>
                <a:cubicBezTo>
                  <a:pt x="32" y="252"/>
                  <a:pt x="64" y="224"/>
                  <a:pt x="96" y="184"/>
                </a:cubicBezTo>
                <a:cubicBezTo>
                  <a:pt x="128" y="144"/>
                  <a:pt x="176" y="0"/>
                  <a:pt x="192" y="40"/>
                </a:cubicBezTo>
                <a:cubicBezTo>
                  <a:pt x="208" y="80"/>
                  <a:pt x="208" y="384"/>
                  <a:pt x="192" y="424"/>
                </a:cubicBezTo>
                <a:cubicBezTo>
                  <a:pt x="176" y="464"/>
                  <a:pt x="128" y="296"/>
                  <a:pt x="96" y="280"/>
                </a:cubicBezTo>
                <a:cubicBezTo>
                  <a:pt x="64" y="264"/>
                  <a:pt x="32" y="296"/>
                  <a:pt x="0" y="328"/>
                </a:cubicBezTo>
              </a:path>
            </a:pathLst>
          </a:custGeom>
          <a:solidFill>
            <a:srgbClr val="A3A3C1"/>
          </a:solidFill>
          <a:ln w="28575" cmpd="sng">
            <a:solidFill>
              <a:srgbClr val="000000"/>
            </a:solidFill>
            <a:round/>
            <a:headEnd/>
            <a:tailEnd/>
          </a:ln>
          <a:effectLst/>
        </p:spPr>
        <p:txBody>
          <a:bodyPr>
            <a:prstTxWarp prst="textNoShape">
              <a:avLst/>
            </a:prstTxWarp>
          </a:bodyPr>
          <a:lstStyle/>
          <a:p>
            <a:endParaRPr lang="en-US"/>
          </a:p>
        </p:txBody>
      </p:sp>
      <p:sp>
        <p:nvSpPr>
          <p:cNvPr id="10254" name="Freeform 14"/>
          <p:cNvSpPr>
            <a:spLocks/>
          </p:cNvSpPr>
          <p:nvPr/>
        </p:nvSpPr>
        <p:spPr bwMode="auto">
          <a:xfrm rot="-23512855">
            <a:off x="7061200" y="3505200"/>
            <a:ext cx="330200" cy="736600"/>
          </a:xfrm>
          <a:custGeom>
            <a:avLst/>
            <a:gdLst/>
            <a:ahLst/>
            <a:cxnLst>
              <a:cxn ang="0">
                <a:pos x="0" y="280"/>
              </a:cxn>
              <a:cxn ang="0">
                <a:pos x="96" y="184"/>
              </a:cxn>
              <a:cxn ang="0">
                <a:pos x="192" y="40"/>
              </a:cxn>
              <a:cxn ang="0">
                <a:pos x="192" y="424"/>
              </a:cxn>
              <a:cxn ang="0">
                <a:pos x="96" y="280"/>
              </a:cxn>
              <a:cxn ang="0">
                <a:pos x="0" y="328"/>
              </a:cxn>
            </a:cxnLst>
            <a:rect l="0" t="0" r="r" b="b"/>
            <a:pathLst>
              <a:path w="208" h="464">
                <a:moveTo>
                  <a:pt x="0" y="280"/>
                </a:moveTo>
                <a:cubicBezTo>
                  <a:pt x="32" y="252"/>
                  <a:pt x="64" y="224"/>
                  <a:pt x="96" y="184"/>
                </a:cubicBezTo>
                <a:cubicBezTo>
                  <a:pt x="128" y="144"/>
                  <a:pt x="176" y="0"/>
                  <a:pt x="192" y="40"/>
                </a:cubicBezTo>
                <a:cubicBezTo>
                  <a:pt x="208" y="80"/>
                  <a:pt x="208" y="384"/>
                  <a:pt x="192" y="424"/>
                </a:cubicBezTo>
                <a:cubicBezTo>
                  <a:pt x="176" y="464"/>
                  <a:pt x="128" y="296"/>
                  <a:pt x="96" y="280"/>
                </a:cubicBezTo>
                <a:cubicBezTo>
                  <a:pt x="64" y="264"/>
                  <a:pt x="32" y="296"/>
                  <a:pt x="0" y="328"/>
                </a:cubicBezTo>
              </a:path>
            </a:pathLst>
          </a:custGeom>
          <a:solidFill>
            <a:srgbClr val="A3A3C1"/>
          </a:solidFill>
          <a:ln w="28575" cmpd="sng">
            <a:solidFill>
              <a:srgbClr val="000000"/>
            </a:solidFill>
            <a:round/>
            <a:headEnd/>
            <a:tailEnd/>
          </a:ln>
          <a:effectLst/>
        </p:spPr>
        <p:txBody>
          <a:bodyPr>
            <a:prstTxWarp prst="textNoShape">
              <a:avLst/>
            </a:prstTxWarp>
          </a:bodyPr>
          <a:lstStyle/>
          <a:p>
            <a:endParaRPr lang="en-US"/>
          </a:p>
        </p:txBody>
      </p:sp>
      <p:sp>
        <p:nvSpPr>
          <p:cNvPr id="10255" name="Freeform 15"/>
          <p:cNvSpPr>
            <a:spLocks/>
          </p:cNvSpPr>
          <p:nvPr/>
        </p:nvSpPr>
        <p:spPr bwMode="auto">
          <a:xfrm rot="16200000">
            <a:off x="7734300" y="4025900"/>
            <a:ext cx="330200" cy="508000"/>
          </a:xfrm>
          <a:custGeom>
            <a:avLst/>
            <a:gdLst/>
            <a:ahLst/>
            <a:cxnLst>
              <a:cxn ang="0">
                <a:pos x="0" y="280"/>
              </a:cxn>
              <a:cxn ang="0">
                <a:pos x="96" y="184"/>
              </a:cxn>
              <a:cxn ang="0">
                <a:pos x="192" y="40"/>
              </a:cxn>
              <a:cxn ang="0">
                <a:pos x="192" y="424"/>
              </a:cxn>
              <a:cxn ang="0">
                <a:pos x="96" y="280"/>
              </a:cxn>
              <a:cxn ang="0">
                <a:pos x="0" y="328"/>
              </a:cxn>
            </a:cxnLst>
            <a:rect l="0" t="0" r="r" b="b"/>
            <a:pathLst>
              <a:path w="208" h="464">
                <a:moveTo>
                  <a:pt x="0" y="280"/>
                </a:moveTo>
                <a:cubicBezTo>
                  <a:pt x="32" y="252"/>
                  <a:pt x="64" y="224"/>
                  <a:pt x="96" y="184"/>
                </a:cubicBezTo>
                <a:cubicBezTo>
                  <a:pt x="128" y="144"/>
                  <a:pt x="176" y="0"/>
                  <a:pt x="192" y="40"/>
                </a:cubicBezTo>
                <a:cubicBezTo>
                  <a:pt x="208" y="80"/>
                  <a:pt x="208" y="384"/>
                  <a:pt x="192" y="424"/>
                </a:cubicBezTo>
                <a:cubicBezTo>
                  <a:pt x="176" y="464"/>
                  <a:pt x="128" y="296"/>
                  <a:pt x="96" y="280"/>
                </a:cubicBezTo>
                <a:cubicBezTo>
                  <a:pt x="64" y="264"/>
                  <a:pt x="32" y="296"/>
                  <a:pt x="0" y="328"/>
                </a:cubicBezTo>
              </a:path>
            </a:pathLst>
          </a:custGeom>
          <a:solidFill>
            <a:srgbClr val="A3A3C1"/>
          </a:solidFill>
          <a:ln w="28575" cmpd="sng">
            <a:solidFill>
              <a:srgbClr val="000000"/>
            </a:solidFill>
            <a:round/>
            <a:headEnd/>
            <a:tailEnd/>
          </a:ln>
          <a:effectLst/>
        </p:spPr>
        <p:txBody>
          <a:bodyPr>
            <a:prstTxWarp prst="textNoShape">
              <a:avLst/>
            </a:prstTxWarp>
          </a:bodyPr>
          <a:lstStyle/>
          <a:p>
            <a:endParaRPr lang="en-US"/>
          </a:p>
        </p:txBody>
      </p:sp>
      <p:sp>
        <p:nvSpPr>
          <p:cNvPr id="10256" name="Text Box 16"/>
          <p:cNvSpPr txBox="1">
            <a:spLocks noChangeArrowheads="1"/>
          </p:cNvSpPr>
          <p:nvPr/>
        </p:nvSpPr>
        <p:spPr bwMode="auto">
          <a:xfrm>
            <a:off x="6689725" y="1865313"/>
            <a:ext cx="2403222" cy="369332"/>
          </a:xfrm>
          <a:prstGeom prst="rect">
            <a:avLst/>
          </a:prstGeom>
          <a:noFill/>
          <a:ln w="9525">
            <a:noFill/>
            <a:miter lim="800000"/>
            <a:headEnd/>
            <a:tailEnd/>
          </a:ln>
          <a:effectLst/>
        </p:spPr>
        <p:txBody>
          <a:bodyPr wrap="none">
            <a:prstTxWarp prst="textNoShape">
              <a:avLst/>
            </a:prstTxWarp>
            <a:spAutoFit/>
          </a:bodyPr>
          <a:lstStyle/>
          <a:p>
            <a:r>
              <a:rPr lang="en-US" b="1" dirty="0">
                <a:solidFill>
                  <a:srgbClr val="000000"/>
                </a:solidFill>
              </a:rPr>
              <a:t>Axon </a:t>
            </a:r>
            <a:r>
              <a:rPr lang="en-US" b="1" dirty="0" smtClean="0">
                <a:solidFill>
                  <a:srgbClr val="000000"/>
                </a:solidFill>
              </a:rPr>
              <a:t>hillock (Soma)</a:t>
            </a:r>
            <a:endParaRPr lang="en-US" b="1" dirty="0">
              <a:solidFill>
                <a:srgbClr val="000000"/>
              </a:solidFill>
            </a:endParaRPr>
          </a:p>
        </p:txBody>
      </p:sp>
      <p:sp>
        <p:nvSpPr>
          <p:cNvPr id="10257" name="Line 17"/>
          <p:cNvSpPr>
            <a:spLocks noChangeShapeType="1"/>
          </p:cNvSpPr>
          <p:nvPr/>
        </p:nvSpPr>
        <p:spPr bwMode="auto">
          <a:xfrm>
            <a:off x="7543800" y="2209800"/>
            <a:ext cx="152400" cy="533400"/>
          </a:xfrm>
          <a:prstGeom prst="line">
            <a:avLst/>
          </a:prstGeom>
          <a:noFill/>
          <a:ln w="57150">
            <a:solidFill>
              <a:srgbClr val="000000"/>
            </a:solidFill>
            <a:round/>
            <a:headEnd/>
            <a:tailEnd type="triangle" w="med" len="med"/>
          </a:ln>
          <a:effectLst/>
        </p:spPr>
        <p:txBody>
          <a:bodyPr>
            <a:prstTxWarp prst="textNoShape">
              <a:avLst/>
            </a:prstTxWarp>
          </a:bodyPr>
          <a:lstStyle/>
          <a:p>
            <a:endParaRPr lang="en-US"/>
          </a:p>
        </p:txBody>
      </p:sp>
    </p:spTree>
    <p:extLst>
      <p:ext uri="{BB962C8B-B14F-4D97-AF65-F5344CB8AC3E}">
        <p14:creationId xmlns:p14="http://schemas.microsoft.com/office/powerpoint/2010/main" val="3700148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6" grpId="0"/>
      <p:bldP spid="1025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effectLst>
            <a:outerShdw blurRad="50800" dist="38100" dir="2700000">
              <a:srgbClr val="000000">
                <a:alpha val="43000"/>
              </a:srgbClr>
            </a:outerShdw>
          </a:effectLst>
        </p:spPr>
        <p:txBody>
          <a:bodyPr/>
          <a:lstStyle/>
          <a:p>
            <a:r>
              <a:rPr lang="en-US" b="1" dirty="0">
                <a:solidFill>
                  <a:srgbClr val="333399"/>
                </a:solidFill>
              </a:rPr>
              <a:t>Point Neurons</a:t>
            </a:r>
          </a:p>
        </p:txBody>
      </p:sp>
      <p:sp>
        <p:nvSpPr>
          <p:cNvPr id="23555" name="Rectangle 3"/>
          <p:cNvSpPr>
            <a:spLocks noGrp="1" noChangeArrowheads="1"/>
          </p:cNvSpPr>
          <p:nvPr>
            <p:ph type="body" sz="half" idx="1"/>
          </p:nvPr>
        </p:nvSpPr>
        <p:spPr>
          <a:effectLst>
            <a:outerShdw blurRad="50800" dist="38100" dir="2700000">
              <a:srgbClr val="000000">
                <a:alpha val="43000"/>
              </a:srgbClr>
            </a:outerShdw>
          </a:effectLst>
        </p:spPr>
        <p:txBody>
          <a:bodyPr/>
          <a:lstStyle/>
          <a:p>
            <a:r>
              <a:rPr lang="en-US" sz="2800" dirty="0"/>
              <a:t>General Form :</a:t>
            </a:r>
          </a:p>
        </p:txBody>
      </p:sp>
      <p:graphicFrame>
        <p:nvGraphicFramePr>
          <p:cNvPr id="23558" name="Object 6"/>
          <p:cNvGraphicFramePr>
            <a:graphicFrameLocks noGrp="1" noChangeAspect="1"/>
          </p:cNvGraphicFramePr>
          <p:nvPr>
            <p:ph sz="half" idx="2"/>
          </p:nvPr>
        </p:nvGraphicFramePr>
        <p:xfrm>
          <a:off x="1371600" y="2514600"/>
          <a:ext cx="5065713" cy="2805113"/>
        </p:xfrm>
        <a:graphic>
          <a:graphicData uri="http://schemas.openxmlformats.org/presentationml/2006/ole">
            <mc:AlternateContent xmlns:mc="http://schemas.openxmlformats.org/markup-compatibility/2006">
              <mc:Choice xmlns:v="urn:schemas-microsoft-com:vml" Requires="v">
                <p:oleObj spid="_x0000_s227367" name="Equation" r:id="rId3" imgW="2222280" imgH="1231560" progId="Equation.3">
                  <p:embed/>
                </p:oleObj>
              </mc:Choice>
              <mc:Fallback>
                <p:oleObj name="Equation" r:id="rId3" imgW="2222280" imgH="1231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514600"/>
                        <a:ext cx="5065713" cy="2805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931643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effectLst>
            <a:outerShdw blurRad="50800" dist="38100" dir="2700000">
              <a:srgbClr val="000000">
                <a:alpha val="43000"/>
              </a:srgbClr>
            </a:outerShdw>
          </a:effectLst>
        </p:spPr>
        <p:txBody>
          <a:bodyPr/>
          <a:lstStyle/>
          <a:p>
            <a:r>
              <a:rPr lang="en-US" b="1" dirty="0">
                <a:solidFill>
                  <a:srgbClr val="333399"/>
                </a:solidFill>
              </a:rPr>
              <a:t>Two Dimensional Neurons</a:t>
            </a:r>
          </a:p>
        </p:txBody>
      </p:sp>
      <p:sp>
        <p:nvSpPr>
          <p:cNvPr id="12291" name="Rectangle 3"/>
          <p:cNvSpPr>
            <a:spLocks noGrp="1" noChangeArrowheads="1"/>
          </p:cNvSpPr>
          <p:nvPr>
            <p:ph type="body" idx="1"/>
          </p:nvPr>
        </p:nvSpPr>
        <p:spPr>
          <a:effectLst>
            <a:outerShdw blurRad="50800" dist="38100" dir="2700000">
              <a:srgbClr val="000000">
                <a:alpha val="43000"/>
              </a:srgbClr>
            </a:outerShdw>
          </a:effectLst>
        </p:spPr>
        <p:txBody>
          <a:bodyPr/>
          <a:lstStyle/>
          <a:p>
            <a:r>
              <a:rPr lang="en-US" dirty="0"/>
              <a:t>Enables phase plane analysis</a:t>
            </a:r>
          </a:p>
          <a:p>
            <a:endParaRPr lang="en-US" dirty="0"/>
          </a:p>
          <a:p>
            <a:r>
              <a:rPr lang="en-US" dirty="0"/>
              <a:t>Most important variants</a:t>
            </a:r>
          </a:p>
          <a:p>
            <a:pPr lvl="1"/>
            <a:r>
              <a:rPr lang="en-US" dirty="0"/>
              <a:t>Fitzhugh-</a:t>
            </a:r>
            <a:r>
              <a:rPr lang="en-US" dirty="0" err="1"/>
              <a:t>Nagumo</a:t>
            </a:r>
            <a:r>
              <a:rPr lang="en-US" dirty="0"/>
              <a:t> Model</a:t>
            </a:r>
          </a:p>
          <a:p>
            <a:pPr lvl="1"/>
            <a:r>
              <a:rPr lang="en-US" dirty="0"/>
              <a:t>Morris-</a:t>
            </a:r>
            <a:r>
              <a:rPr lang="en-US" dirty="0" err="1"/>
              <a:t>Lecar</a:t>
            </a:r>
            <a:r>
              <a:rPr lang="en-US" dirty="0"/>
              <a:t> Model </a:t>
            </a:r>
          </a:p>
          <a:p>
            <a:pPr lvl="1"/>
            <a:endParaRPr lang="en-US" dirty="0"/>
          </a:p>
          <a:p>
            <a:r>
              <a:rPr lang="en-US" dirty="0"/>
              <a:t>Software: </a:t>
            </a:r>
            <a:r>
              <a:rPr lang="en-US" dirty="0" smtClean="0"/>
              <a:t>XPPAUT, </a:t>
            </a:r>
            <a:r>
              <a:rPr lang="en-US" dirty="0" err="1" smtClean="0"/>
              <a:t>MatCont</a:t>
            </a:r>
            <a:r>
              <a:rPr lang="en-US" dirty="0" smtClean="0"/>
              <a:t>, </a:t>
            </a:r>
            <a:r>
              <a:rPr lang="en-US" dirty="0" err="1" smtClean="0"/>
              <a:t>DDE</a:t>
            </a:r>
            <a:r>
              <a:rPr lang="en-US" dirty="0" err="1" smtClean="0"/>
              <a:t>BifTool</a:t>
            </a:r>
            <a:endParaRPr lang="en-US" dirty="0"/>
          </a:p>
        </p:txBody>
      </p:sp>
    </p:spTree>
    <p:extLst>
      <p:ext uri="{BB962C8B-B14F-4D97-AF65-F5344CB8AC3E}">
        <p14:creationId xmlns:p14="http://schemas.microsoft.com/office/powerpoint/2010/main" val="25989408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p:cNvPicPr>
            <a:picLocks noChangeAspect="1" noChangeArrowheads="1"/>
          </p:cNvPicPr>
          <p:nvPr/>
        </p:nvPicPr>
        <p:blipFill>
          <a:blip r:embed="rId3" cstate="print"/>
          <a:srcRect/>
          <a:stretch>
            <a:fillRect/>
          </a:stretch>
        </p:blipFill>
        <p:spPr bwMode="auto">
          <a:xfrm>
            <a:off x="755650" y="766763"/>
            <a:ext cx="3490913" cy="4318000"/>
          </a:xfrm>
          <a:prstGeom prst="rect">
            <a:avLst/>
          </a:prstGeom>
          <a:noFill/>
          <a:ln w="9525">
            <a:noFill/>
            <a:miter lim="800000"/>
            <a:headEnd/>
            <a:tailEnd/>
          </a:ln>
          <a:effectLst/>
        </p:spPr>
      </p:pic>
      <p:sp>
        <p:nvSpPr>
          <p:cNvPr id="13319" name="Rectangle 7"/>
          <p:cNvSpPr>
            <a:spLocks noChangeArrowheads="1"/>
          </p:cNvSpPr>
          <p:nvPr/>
        </p:nvSpPr>
        <p:spPr bwMode="auto">
          <a:xfrm>
            <a:off x="250825" y="5084763"/>
            <a:ext cx="4537075" cy="854075"/>
          </a:xfrm>
          <a:prstGeom prst="rect">
            <a:avLst/>
          </a:prstGeom>
          <a:noFill/>
          <a:ln w="9525">
            <a:noFill/>
            <a:miter lim="800000"/>
            <a:headEnd/>
            <a:tailEnd/>
          </a:ln>
          <a:effectLst/>
        </p:spPr>
        <p:txBody>
          <a:bodyPr anchor="ctr">
            <a:spAutoFit/>
          </a:bodyPr>
          <a:lstStyle/>
          <a:p>
            <a:pPr algn="just"/>
            <a:r>
              <a:rPr lang="en-GB" sz="1000" b="1">
                <a:effectLst>
                  <a:outerShdw blurRad="38100" dist="38100" dir="2700000" algn="tl">
                    <a:srgbClr val="C0C0C0"/>
                  </a:outerShdw>
                </a:effectLst>
              </a:rPr>
              <a:t>FitzHugh modified the Van der Pol equations for the nonlinear </a:t>
            </a:r>
            <a:r>
              <a:rPr lang="en-GB" sz="1000" b="1">
                <a:solidFill>
                  <a:srgbClr val="FF0000"/>
                </a:solidFill>
                <a:effectLst>
                  <a:outerShdw blurRad="38100" dist="38100" dir="2700000" algn="tl">
                    <a:srgbClr val="C0C0C0"/>
                  </a:outerShdw>
                </a:effectLst>
              </a:rPr>
              <a:t>relaxation oscillator</a:t>
            </a:r>
            <a:r>
              <a:rPr lang="en-GB" sz="1000" b="1">
                <a:effectLst>
                  <a:outerShdw blurRad="38100" dist="38100" dir="2700000" algn="tl">
                    <a:srgbClr val="C0C0C0"/>
                  </a:outerShdw>
                </a:effectLst>
              </a:rPr>
              <a:t>. The result had a stable resting state, from which it could be excited by a sufficiently large electrical stimulus to produce an impulse. A large enough constant current stimulus produced a train of impulses (FitzHugh 1961, 1969). </a:t>
            </a:r>
          </a:p>
        </p:txBody>
      </p:sp>
      <p:sp>
        <p:nvSpPr>
          <p:cNvPr id="13320" name="Rectangle 8"/>
          <p:cNvSpPr>
            <a:spLocks noChangeArrowheads="1"/>
          </p:cNvSpPr>
          <p:nvPr/>
        </p:nvSpPr>
        <p:spPr bwMode="auto">
          <a:xfrm>
            <a:off x="2057400" y="6237288"/>
            <a:ext cx="5332413" cy="304800"/>
          </a:xfrm>
          <a:prstGeom prst="rect">
            <a:avLst/>
          </a:prstGeom>
          <a:noFill/>
          <a:ln w="9525">
            <a:noFill/>
            <a:miter lim="800000"/>
            <a:headEnd/>
            <a:tailEnd/>
          </a:ln>
          <a:effectLst/>
        </p:spPr>
        <p:txBody>
          <a:bodyPr wrap="none">
            <a:spAutoFit/>
          </a:bodyPr>
          <a:lstStyle/>
          <a:p>
            <a:r>
              <a:rPr lang="en-GB" sz="1400" b="1">
                <a:effectLst>
                  <a:outerShdw blurRad="38100" dist="38100" dir="2700000" algn="tl">
                    <a:srgbClr val="C0C0C0"/>
                  </a:outerShdw>
                </a:effectLst>
              </a:rPr>
              <a:t>http://www.scholarpedia.org/article/FitzHugh-Nagumo_model</a:t>
            </a:r>
          </a:p>
        </p:txBody>
      </p:sp>
      <p:sp>
        <p:nvSpPr>
          <p:cNvPr id="13321" name="Rectangle 9"/>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3322" name="Object 10"/>
          <p:cNvGraphicFramePr>
            <a:graphicFrameLocks noChangeAspect="1"/>
          </p:cNvGraphicFramePr>
          <p:nvPr/>
        </p:nvGraphicFramePr>
        <p:xfrm>
          <a:off x="5364163" y="4073525"/>
          <a:ext cx="2114550" cy="579438"/>
        </p:xfrm>
        <a:graphic>
          <a:graphicData uri="http://schemas.openxmlformats.org/presentationml/2006/ole">
            <mc:AlternateContent xmlns:mc="http://schemas.openxmlformats.org/markup-compatibility/2006">
              <mc:Choice xmlns:v="urn:schemas-microsoft-com:vml" Requires="v">
                <p:oleObj spid="_x0000_s13409" name="Equation" r:id="rId4" imgW="1511280" imgH="419040" progId="Equation.3">
                  <p:embed/>
                </p:oleObj>
              </mc:Choice>
              <mc:Fallback>
                <p:oleObj name="Equation" r:id="rId4" imgW="1511280" imgH="419040" progId="Equation.3">
                  <p:embed/>
                  <p:pic>
                    <p:nvPicPr>
                      <p:cNvPr id="0" name="Picture 10"/>
                      <p:cNvPicPr>
                        <a:picLocks noChangeAspect="1" noChangeArrowheads="1"/>
                      </p:cNvPicPr>
                      <p:nvPr/>
                    </p:nvPicPr>
                    <p:blipFill>
                      <a:blip r:embed="rId5">
                        <a:alphaModFix amt="50000"/>
                        <a:extLst>
                          <a:ext uri="{28A0092B-C50C-407E-A947-70E740481C1C}">
                            <a14:useLocalDpi xmlns:a14="http://schemas.microsoft.com/office/drawing/2010/main" val="0"/>
                          </a:ext>
                        </a:extLst>
                      </a:blip>
                      <a:srcRect/>
                      <a:stretch>
                        <a:fillRect/>
                      </a:stretch>
                    </p:blipFill>
                    <p:spPr bwMode="auto">
                      <a:xfrm>
                        <a:off x="5364163" y="4073525"/>
                        <a:ext cx="2114550" cy="579438"/>
                      </a:xfrm>
                      <a:prstGeom prst="rect">
                        <a:avLst/>
                      </a:prstGeom>
                      <a:solidFill>
                        <a:srgbClr val="3333FF">
                          <a:alpha val="50000"/>
                        </a:srgbClr>
                      </a:solidFill>
                      <a:ln w="25400">
                        <a:solidFill>
                          <a:srgbClr val="3333FF"/>
                        </a:solidFill>
                        <a:miter lim="800000"/>
                        <a:headEnd/>
                        <a:tailEnd/>
                      </a:ln>
                    </p:spPr>
                  </p:pic>
                </p:oleObj>
              </mc:Fallback>
            </mc:AlternateContent>
          </a:graphicData>
        </a:graphic>
      </p:graphicFrame>
      <p:sp>
        <p:nvSpPr>
          <p:cNvPr id="13323" name="Rectangle 11"/>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3324" name="Object 12"/>
          <p:cNvGraphicFramePr>
            <a:graphicFrameLocks noChangeAspect="1"/>
          </p:cNvGraphicFramePr>
          <p:nvPr/>
        </p:nvGraphicFramePr>
        <p:xfrm>
          <a:off x="5364163" y="5084763"/>
          <a:ext cx="2354262" cy="530225"/>
        </p:xfrm>
        <a:graphic>
          <a:graphicData uri="http://schemas.openxmlformats.org/presentationml/2006/ole">
            <mc:AlternateContent xmlns:mc="http://schemas.openxmlformats.org/markup-compatibility/2006">
              <mc:Choice xmlns:v="urn:schemas-microsoft-com:vml" Requires="v">
                <p:oleObj spid="_x0000_s13410" name="Equation" r:id="rId6" imgW="1739880" imgH="393480" progId="Equation.3">
                  <p:embed/>
                </p:oleObj>
              </mc:Choice>
              <mc:Fallback>
                <p:oleObj name="Equation" r:id="rId6" imgW="1739880" imgH="393480" progId="Equation.3">
                  <p:embed/>
                  <p:pic>
                    <p:nvPicPr>
                      <p:cNvPr id="0" name="Picture 12"/>
                      <p:cNvPicPr>
                        <a:picLocks noChangeAspect="1" noChangeArrowheads="1"/>
                      </p:cNvPicPr>
                      <p:nvPr/>
                    </p:nvPicPr>
                    <p:blipFill>
                      <a:blip r:embed="rId7">
                        <a:alphaModFix amt="50000"/>
                        <a:extLst>
                          <a:ext uri="{28A0092B-C50C-407E-A947-70E740481C1C}">
                            <a14:useLocalDpi xmlns:a14="http://schemas.microsoft.com/office/drawing/2010/main" val="0"/>
                          </a:ext>
                        </a:extLst>
                      </a:blip>
                      <a:srcRect/>
                      <a:stretch>
                        <a:fillRect/>
                      </a:stretch>
                    </p:blipFill>
                    <p:spPr bwMode="auto">
                      <a:xfrm>
                        <a:off x="5364163" y="5084763"/>
                        <a:ext cx="2354262" cy="530225"/>
                      </a:xfrm>
                      <a:prstGeom prst="rect">
                        <a:avLst/>
                      </a:prstGeom>
                      <a:solidFill>
                        <a:srgbClr val="FF6600">
                          <a:alpha val="50000"/>
                        </a:srgbClr>
                      </a:solidFill>
                      <a:ln w="25400">
                        <a:solidFill>
                          <a:srgbClr val="FF6600"/>
                        </a:solidFill>
                        <a:miter lim="800000"/>
                        <a:headEnd/>
                        <a:tailEnd/>
                      </a:ln>
                    </p:spPr>
                  </p:pic>
                </p:oleObj>
              </mc:Fallback>
            </mc:AlternateContent>
          </a:graphicData>
        </a:graphic>
      </p:graphicFrame>
      <p:sp>
        <p:nvSpPr>
          <p:cNvPr id="13325" name="Text Box 13"/>
          <p:cNvSpPr txBox="1">
            <a:spLocks noChangeArrowheads="1"/>
          </p:cNvSpPr>
          <p:nvPr/>
        </p:nvSpPr>
        <p:spPr bwMode="auto">
          <a:xfrm>
            <a:off x="5257800" y="4746625"/>
            <a:ext cx="1114425" cy="274638"/>
          </a:xfrm>
          <a:prstGeom prst="rect">
            <a:avLst/>
          </a:prstGeom>
          <a:noFill/>
          <a:ln w="9525">
            <a:noFill/>
            <a:miter lim="800000"/>
            <a:headEnd/>
            <a:tailEnd/>
          </a:ln>
          <a:effectLst/>
        </p:spPr>
        <p:txBody>
          <a:bodyPr wrap="none">
            <a:spAutoFit/>
          </a:bodyPr>
          <a:lstStyle/>
          <a:p>
            <a:r>
              <a:rPr lang="en-GB" sz="1200" b="1">
                <a:effectLst>
                  <a:outerShdw blurRad="38100" dist="38100" dir="2700000" algn="tl">
                    <a:srgbClr val="C0C0C0"/>
                  </a:outerShdw>
                </a:effectLst>
              </a:rPr>
              <a:t>Fast variable</a:t>
            </a:r>
          </a:p>
        </p:txBody>
      </p:sp>
      <p:sp>
        <p:nvSpPr>
          <p:cNvPr id="13326" name="Text Box 14"/>
          <p:cNvSpPr txBox="1">
            <a:spLocks noChangeArrowheads="1"/>
          </p:cNvSpPr>
          <p:nvPr/>
        </p:nvSpPr>
        <p:spPr bwMode="auto">
          <a:xfrm>
            <a:off x="5229225" y="5675313"/>
            <a:ext cx="1935163" cy="274637"/>
          </a:xfrm>
          <a:prstGeom prst="rect">
            <a:avLst/>
          </a:prstGeom>
          <a:noFill/>
          <a:ln w="9525">
            <a:noFill/>
            <a:miter lim="800000"/>
            <a:headEnd/>
            <a:tailEnd/>
          </a:ln>
          <a:effectLst/>
        </p:spPr>
        <p:txBody>
          <a:bodyPr wrap="none">
            <a:spAutoFit/>
          </a:bodyPr>
          <a:lstStyle/>
          <a:p>
            <a:r>
              <a:rPr lang="en-GB" sz="1200" b="1">
                <a:effectLst>
                  <a:outerShdw blurRad="38100" dist="38100" dir="2700000" algn="tl">
                    <a:srgbClr val="C0C0C0"/>
                  </a:outerShdw>
                </a:effectLst>
              </a:rPr>
              <a:t>Slow (recovery) variable</a:t>
            </a:r>
          </a:p>
        </p:txBody>
      </p:sp>
      <p:pic>
        <p:nvPicPr>
          <p:cNvPr id="13328" name="Picture 16" descr="Nagumo_Circuit"/>
          <p:cNvPicPr>
            <a:picLocks noChangeAspect="1" noChangeArrowheads="1"/>
          </p:cNvPicPr>
          <p:nvPr/>
        </p:nvPicPr>
        <p:blipFill>
          <a:blip r:embed="rId8" cstate="print"/>
          <a:srcRect/>
          <a:stretch>
            <a:fillRect/>
          </a:stretch>
        </p:blipFill>
        <p:spPr bwMode="auto">
          <a:xfrm>
            <a:off x="5724525" y="896938"/>
            <a:ext cx="2133600" cy="2238375"/>
          </a:xfrm>
          <a:prstGeom prst="rect">
            <a:avLst/>
          </a:prstGeom>
          <a:noFill/>
        </p:spPr>
      </p:pic>
      <p:sp>
        <p:nvSpPr>
          <p:cNvPr id="13329" name="Rectangle 17"/>
          <p:cNvSpPr>
            <a:spLocks noChangeArrowheads="1"/>
          </p:cNvSpPr>
          <p:nvPr/>
        </p:nvSpPr>
        <p:spPr bwMode="auto">
          <a:xfrm>
            <a:off x="5076825" y="3476625"/>
            <a:ext cx="3455988" cy="457200"/>
          </a:xfrm>
          <a:prstGeom prst="rect">
            <a:avLst/>
          </a:prstGeom>
          <a:noFill/>
          <a:ln w="9525">
            <a:noFill/>
            <a:miter lim="800000"/>
            <a:headEnd/>
            <a:tailEnd/>
          </a:ln>
          <a:effectLst/>
        </p:spPr>
        <p:txBody>
          <a:bodyPr anchor="ctr">
            <a:spAutoFit/>
          </a:bodyPr>
          <a:lstStyle/>
          <a:p>
            <a:r>
              <a:rPr lang="en-GB" sz="1200" b="1">
                <a:effectLst>
                  <a:outerShdw blurRad="38100" dist="38100" dir="2700000" algn="tl">
                    <a:srgbClr val="C0C0C0"/>
                  </a:outerShdw>
                </a:effectLst>
              </a:rPr>
              <a:t>Figure 1: Circuit diagram of the tunnel-diode nerve model of Nagumo et al. (1962). </a:t>
            </a:r>
          </a:p>
        </p:txBody>
      </p:sp>
      <p:sp>
        <p:nvSpPr>
          <p:cNvPr id="13330" name="Rectangle 18"/>
          <p:cNvSpPr>
            <a:spLocks noChangeArrowheads="1"/>
          </p:cNvSpPr>
          <p:nvPr/>
        </p:nvSpPr>
        <p:spPr bwMode="auto">
          <a:xfrm>
            <a:off x="468313" y="152400"/>
            <a:ext cx="7920037" cy="612775"/>
          </a:xfrm>
          <a:prstGeom prst="rect">
            <a:avLst/>
          </a:prstGeom>
          <a:noFill/>
          <a:ln w="9525">
            <a:noFill/>
            <a:miter lim="800000"/>
            <a:headEnd/>
            <a:tailEnd/>
          </a:ln>
          <a:effectLst/>
        </p:spPr>
        <p:txBody>
          <a:bodyPr anchor="ctr"/>
          <a:lstStyle/>
          <a:p>
            <a:endParaRPr lang="en-US" sz="3600" b="1">
              <a:solidFill>
                <a:schemeClr val="accent2"/>
              </a:solidFill>
              <a:effectLst>
                <a:outerShdw blurRad="38100" dist="38100" dir="2700000" algn="tl">
                  <a:srgbClr val="C0C0C0"/>
                </a:outerShdw>
              </a:effectLst>
            </a:endParaRPr>
          </a:p>
        </p:txBody>
      </p:sp>
      <p:sp>
        <p:nvSpPr>
          <p:cNvPr id="13331" name="Rectangle 19"/>
          <p:cNvSpPr>
            <a:spLocks noChangeArrowheads="1"/>
          </p:cNvSpPr>
          <p:nvPr/>
        </p:nvSpPr>
        <p:spPr bwMode="auto">
          <a:xfrm>
            <a:off x="323850" y="112713"/>
            <a:ext cx="7921625" cy="579437"/>
          </a:xfrm>
          <a:prstGeom prst="rect">
            <a:avLst/>
          </a:prstGeom>
          <a:noFill/>
          <a:ln w="9525">
            <a:noFill/>
            <a:miter lim="800000"/>
            <a:headEnd/>
            <a:tailEnd/>
          </a:ln>
          <a:effectLst/>
        </p:spPr>
        <p:txBody>
          <a:bodyPr anchor="ctr">
            <a:spAutoFit/>
          </a:bodyPr>
          <a:lstStyle/>
          <a:p>
            <a:r>
              <a:rPr lang="en-GB" sz="3200" b="1">
                <a:solidFill>
                  <a:schemeClr val="accent2"/>
                </a:solidFill>
                <a:effectLst>
                  <a:outerShdw blurRad="38100" dist="38100" dir="2700000" algn="tl">
                    <a:srgbClr val="C0C0C0"/>
                  </a:outerShdw>
                </a:effectLst>
              </a:rPr>
              <a:t>FitzHugh-Nagumo model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dissolve">
                                      <p:cBhvr>
                                        <p:cTn id="7" dur="500"/>
                                        <p:tgtEl>
                                          <p:spTgt spid="133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325"/>
                                        </p:tgtEl>
                                        <p:attrNameLst>
                                          <p:attrName>style.visibility</p:attrName>
                                        </p:attrNameLst>
                                      </p:cBhvr>
                                      <p:to>
                                        <p:strVal val="visible"/>
                                      </p:to>
                                    </p:set>
                                    <p:animEffect transition="in" filter="dissolve">
                                      <p:cBhvr>
                                        <p:cTn id="10" dur="500"/>
                                        <p:tgtEl>
                                          <p:spTgt spid="1332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3324"/>
                                        </p:tgtEl>
                                        <p:attrNameLst>
                                          <p:attrName>style.visibility</p:attrName>
                                        </p:attrNameLst>
                                      </p:cBhvr>
                                      <p:to>
                                        <p:strVal val="visible"/>
                                      </p:to>
                                    </p:set>
                                    <p:animEffect transition="in" filter="dissolve">
                                      <p:cBhvr>
                                        <p:cTn id="15" dur="500"/>
                                        <p:tgtEl>
                                          <p:spTgt spid="1332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3326"/>
                                        </p:tgtEl>
                                        <p:attrNameLst>
                                          <p:attrName>style.visibility</p:attrName>
                                        </p:attrNameLst>
                                      </p:cBhvr>
                                      <p:to>
                                        <p:strVal val="visible"/>
                                      </p:to>
                                    </p:set>
                                    <p:animEffect transition="in" filter="dissolve">
                                      <p:cBhvr>
                                        <p:cTn id="18"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 grpId="0"/>
      <p:bldP spid="133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74650" y="188913"/>
            <a:ext cx="8229600" cy="1122362"/>
          </a:xfrm>
        </p:spPr>
        <p:txBody>
          <a:bodyPr/>
          <a:lstStyle/>
          <a:p>
            <a:pPr algn="l"/>
            <a:r>
              <a:rPr lang="en-US" sz="3600" b="1">
                <a:solidFill>
                  <a:schemeClr val="accent2"/>
                </a:solidFill>
                <a:effectLst>
                  <a:outerShdw blurRad="38100" dist="38100" dir="2700000" algn="tl">
                    <a:srgbClr val="C0C0C0"/>
                  </a:outerShdw>
                </a:effectLst>
              </a:rPr>
              <a:t>How do we analyze this class of models?</a:t>
            </a:r>
          </a:p>
        </p:txBody>
      </p:sp>
      <p:sp>
        <p:nvSpPr>
          <p:cNvPr id="86019" name="Text Box 3"/>
          <p:cNvSpPr txBox="1">
            <a:spLocks noChangeArrowheads="1"/>
          </p:cNvSpPr>
          <p:nvPr/>
        </p:nvSpPr>
        <p:spPr bwMode="auto">
          <a:xfrm>
            <a:off x="395288" y="1449388"/>
            <a:ext cx="8208962" cy="822325"/>
          </a:xfrm>
          <a:prstGeom prst="rect">
            <a:avLst/>
          </a:prstGeom>
          <a:noFill/>
          <a:ln w="9525">
            <a:noFill/>
            <a:miter lim="800000"/>
            <a:headEnd/>
            <a:tailEnd/>
          </a:ln>
          <a:effectLst/>
        </p:spPr>
        <p:txBody>
          <a:bodyPr>
            <a:spAutoFit/>
          </a:bodyPr>
          <a:lstStyle/>
          <a:p>
            <a:pPr eaLnBrk="0" hangingPunct="0">
              <a:buFontTx/>
              <a:buChar char="•"/>
            </a:pPr>
            <a:r>
              <a:rPr lang="en-US" sz="2400" b="1">
                <a:solidFill>
                  <a:srgbClr val="FF0000"/>
                </a:solidFill>
                <a:effectLst>
                  <a:outerShdw blurRad="38100" dist="38100" dir="2700000" algn="tl">
                    <a:srgbClr val="C0C0C0"/>
                  </a:outerShdw>
                </a:effectLst>
                <a:latin typeface="Tahoma" pitchFamily="34" charset="0"/>
              </a:rPr>
              <a:t> </a:t>
            </a:r>
            <a:r>
              <a:rPr lang="en-US" sz="2400" b="1" u="sng">
                <a:solidFill>
                  <a:srgbClr val="FF0000"/>
                </a:solidFill>
                <a:effectLst>
                  <a:outerShdw blurRad="38100" dist="38100" dir="2700000" algn="tl">
                    <a:srgbClr val="C0C0C0"/>
                  </a:outerShdw>
                </a:effectLst>
                <a:latin typeface="Tahoma" pitchFamily="34" charset="0"/>
              </a:rPr>
              <a:t>Phase plane</a:t>
            </a:r>
            <a:r>
              <a:rPr lang="en-US" sz="2400" b="1" u="sng">
                <a:effectLst>
                  <a:outerShdw blurRad="38100" dist="38100" dir="2700000" algn="tl">
                    <a:srgbClr val="C0C0C0"/>
                  </a:outerShdw>
                </a:effectLst>
                <a:latin typeface="Tahoma" pitchFamily="34" charset="0"/>
              </a:rPr>
              <a:t>:</a:t>
            </a:r>
            <a:r>
              <a:rPr lang="en-US" sz="2400" b="1">
                <a:effectLst>
                  <a:outerShdw blurRad="38100" dist="38100" dir="2700000" algn="tl">
                    <a:srgbClr val="C0C0C0"/>
                  </a:outerShdw>
                </a:effectLst>
                <a:latin typeface="Tahoma" pitchFamily="34" charset="0"/>
              </a:rPr>
              <a:t> Study the dynamics in the (V,w)-plane rather than V or w versus time </a:t>
            </a:r>
          </a:p>
        </p:txBody>
      </p:sp>
      <p:sp>
        <p:nvSpPr>
          <p:cNvPr id="86020" name="Text Box 4"/>
          <p:cNvSpPr txBox="1">
            <a:spLocks noChangeArrowheads="1"/>
          </p:cNvSpPr>
          <p:nvPr/>
        </p:nvSpPr>
        <p:spPr bwMode="auto">
          <a:xfrm>
            <a:off x="395288" y="2600325"/>
            <a:ext cx="8064500" cy="822325"/>
          </a:xfrm>
          <a:prstGeom prst="rect">
            <a:avLst/>
          </a:prstGeom>
          <a:noFill/>
          <a:ln w="9525">
            <a:noFill/>
            <a:miter lim="800000"/>
            <a:headEnd/>
            <a:tailEnd/>
          </a:ln>
          <a:effectLst/>
        </p:spPr>
        <p:txBody>
          <a:bodyPr>
            <a:spAutoFit/>
          </a:bodyPr>
          <a:lstStyle/>
          <a:p>
            <a:pPr eaLnBrk="0" hangingPunct="0">
              <a:buFontTx/>
              <a:buChar char="•"/>
            </a:pPr>
            <a:r>
              <a:rPr lang="en-US" sz="2400" b="1">
                <a:solidFill>
                  <a:srgbClr val="66FF66"/>
                </a:solidFill>
                <a:effectLst>
                  <a:outerShdw blurRad="38100" dist="38100" dir="2700000" algn="tl">
                    <a:srgbClr val="C0C0C0"/>
                  </a:outerShdw>
                </a:effectLst>
                <a:latin typeface="Tahoma" pitchFamily="34" charset="0"/>
              </a:rPr>
              <a:t> </a:t>
            </a:r>
            <a:r>
              <a:rPr lang="en-US" sz="2400" b="1" u="sng">
                <a:solidFill>
                  <a:srgbClr val="66FF66"/>
                </a:solidFill>
                <a:effectLst>
                  <a:outerShdw blurRad="38100" dist="38100" dir="2700000" algn="tl">
                    <a:srgbClr val="C0C0C0"/>
                  </a:outerShdw>
                </a:effectLst>
                <a:latin typeface="Tahoma" pitchFamily="34" charset="0"/>
              </a:rPr>
              <a:t>Nullclines</a:t>
            </a:r>
            <a:r>
              <a:rPr lang="en-US" sz="2400" b="1" u="sng">
                <a:effectLst>
                  <a:outerShdw blurRad="38100" dist="38100" dir="2700000" algn="tl">
                    <a:srgbClr val="C0C0C0"/>
                  </a:outerShdw>
                </a:effectLst>
                <a:latin typeface="Tahoma" pitchFamily="34" charset="0"/>
              </a:rPr>
              <a:t>:</a:t>
            </a:r>
            <a:r>
              <a:rPr lang="en-US" sz="2400" b="1">
                <a:effectLst>
                  <a:outerShdw blurRad="38100" dist="38100" dir="2700000" algn="tl">
                    <a:srgbClr val="C0C0C0"/>
                  </a:outerShdw>
                </a:effectLst>
                <a:latin typeface="Tahoma" pitchFamily="34" charset="0"/>
              </a:rPr>
              <a:t> Determine the curves along which one ofthe time derivatives is 0</a:t>
            </a:r>
            <a:endParaRPr lang="en-US" sz="2400" b="1">
              <a:solidFill>
                <a:srgbClr val="66FF66"/>
              </a:solidFill>
              <a:effectLst>
                <a:outerShdw blurRad="38100" dist="38100" dir="2700000" algn="tl">
                  <a:srgbClr val="C0C0C0"/>
                </a:outerShdw>
              </a:effectLst>
              <a:latin typeface="Tahoma" pitchFamily="34" charset="0"/>
            </a:endParaRPr>
          </a:p>
        </p:txBody>
      </p:sp>
      <p:sp>
        <p:nvSpPr>
          <p:cNvPr id="86021" name="Text Box 5"/>
          <p:cNvSpPr txBox="1">
            <a:spLocks noChangeArrowheads="1"/>
          </p:cNvSpPr>
          <p:nvPr/>
        </p:nvSpPr>
        <p:spPr bwMode="auto">
          <a:xfrm>
            <a:off x="446088" y="3608388"/>
            <a:ext cx="8518525" cy="1187450"/>
          </a:xfrm>
          <a:prstGeom prst="rect">
            <a:avLst/>
          </a:prstGeom>
          <a:noFill/>
          <a:ln w="9525">
            <a:noFill/>
            <a:miter lim="800000"/>
            <a:headEnd/>
            <a:tailEnd/>
          </a:ln>
          <a:effectLst/>
        </p:spPr>
        <p:txBody>
          <a:bodyPr>
            <a:spAutoFit/>
          </a:bodyPr>
          <a:lstStyle/>
          <a:p>
            <a:pPr eaLnBrk="0" hangingPunct="0">
              <a:buFontTx/>
              <a:buChar char="•"/>
            </a:pPr>
            <a:r>
              <a:rPr lang="en-US" sz="2400" b="1">
                <a:solidFill>
                  <a:schemeClr val="folHlink"/>
                </a:solidFill>
                <a:effectLst>
                  <a:outerShdw blurRad="38100" dist="38100" dir="2700000" algn="tl">
                    <a:srgbClr val="C0C0C0"/>
                  </a:outerShdw>
                </a:effectLst>
                <a:latin typeface="Tahoma" pitchFamily="34" charset="0"/>
              </a:rPr>
              <a:t> </a:t>
            </a:r>
            <a:r>
              <a:rPr lang="en-US" sz="2400" b="1" u="sng">
                <a:solidFill>
                  <a:schemeClr val="folHlink"/>
                </a:solidFill>
                <a:effectLst>
                  <a:outerShdw blurRad="38100" dist="38100" dir="2700000" algn="tl">
                    <a:srgbClr val="C0C0C0"/>
                  </a:outerShdw>
                </a:effectLst>
                <a:latin typeface="Tahoma" pitchFamily="34" charset="0"/>
              </a:rPr>
              <a:t>Steady states</a:t>
            </a:r>
            <a:r>
              <a:rPr lang="en-US" sz="2400" b="1" u="sng">
                <a:effectLst>
                  <a:outerShdw blurRad="38100" dist="38100" dir="2700000" algn="tl">
                    <a:srgbClr val="C0C0C0"/>
                  </a:outerShdw>
                </a:effectLst>
                <a:latin typeface="Tahoma" pitchFamily="34" charset="0"/>
              </a:rPr>
              <a:t>:</a:t>
            </a:r>
            <a:r>
              <a:rPr lang="en-US" sz="2400" b="1">
                <a:effectLst>
                  <a:outerShdw blurRad="38100" dist="38100" dir="2700000" algn="tl">
                    <a:srgbClr val="C0C0C0"/>
                  </a:outerShdw>
                </a:effectLst>
                <a:latin typeface="Tahoma" pitchFamily="34" charset="0"/>
              </a:rPr>
              <a:t> At the intersections of the two nullclines both derivatives are 0, so the system is at rest</a:t>
            </a:r>
            <a:endParaRPr lang="en-US" sz="2400" b="1">
              <a:solidFill>
                <a:schemeClr val="folHlink"/>
              </a:solidFill>
              <a:effectLst>
                <a:outerShdw blurRad="38100" dist="38100" dir="2700000" algn="tl">
                  <a:srgbClr val="C0C0C0"/>
                </a:outerShdw>
              </a:effectLst>
              <a:latin typeface="Tahoma" pitchFamily="34" charset="0"/>
            </a:endParaRPr>
          </a:p>
        </p:txBody>
      </p:sp>
      <p:sp>
        <p:nvSpPr>
          <p:cNvPr id="86022" name="Text Box 6"/>
          <p:cNvSpPr txBox="1">
            <a:spLocks noChangeArrowheads="1"/>
          </p:cNvSpPr>
          <p:nvPr/>
        </p:nvSpPr>
        <p:spPr bwMode="auto">
          <a:xfrm>
            <a:off x="468313" y="5049838"/>
            <a:ext cx="8135937" cy="1187450"/>
          </a:xfrm>
          <a:prstGeom prst="rect">
            <a:avLst/>
          </a:prstGeom>
          <a:noFill/>
          <a:ln w="9525">
            <a:noFill/>
            <a:miter lim="800000"/>
            <a:headEnd/>
            <a:tailEnd/>
          </a:ln>
          <a:effectLst/>
        </p:spPr>
        <p:txBody>
          <a:bodyPr>
            <a:spAutoFit/>
          </a:bodyPr>
          <a:lstStyle/>
          <a:p>
            <a:pPr eaLnBrk="0" hangingPunct="0">
              <a:buFontTx/>
              <a:buChar char="•"/>
            </a:pPr>
            <a:r>
              <a:rPr lang="en-US" sz="2400" b="1">
                <a:solidFill>
                  <a:srgbClr val="FF33CC"/>
                </a:solidFill>
                <a:effectLst>
                  <a:outerShdw blurRad="38100" dist="38100" dir="2700000" algn="tl">
                    <a:srgbClr val="C0C0C0"/>
                  </a:outerShdw>
                </a:effectLst>
                <a:latin typeface="Tahoma" pitchFamily="34" charset="0"/>
              </a:rPr>
              <a:t> </a:t>
            </a:r>
            <a:r>
              <a:rPr lang="en-US" sz="2400" b="1" u="sng">
                <a:solidFill>
                  <a:srgbClr val="FF33CC"/>
                </a:solidFill>
                <a:effectLst>
                  <a:outerShdw blurRad="38100" dist="38100" dir="2700000" algn="tl">
                    <a:srgbClr val="C0C0C0"/>
                  </a:outerShdw>
                </a:effectLst>
                <a:latin typeface="Tahoma" pitchFamily="34" charset="0"/>
              </a:rPr>
              <a:t>Direction arrows</a:t>
            </a:r>
            <a:r>
              <a:rPr lang="en-US" sz="2400" b="1" u="sng">
                <a:effectLst>
                  <a:outerShdw blurRad="38100" dist="38100" dir="2700000" algn="tl">
                    <a:srgbClr val="C0C0C0"/>
                  </a:outerShdw>
                </a:effectLst>
                <a:latin typeface="Tahoma" pitchFamily="34" charset="0"/>
              </a:rPr>
              <a:t>:</a:t>
            </a:r>
            <a:r>
              <a:rPr lang="en-US" sz="2400" b="1">
                <a:effectLst>
                  <a:outerShdw blurRad="38100" dist="38100" dir="2700000" algn="tl">
                    <a:srgbClr val="C0C0C0"/>
                  </a:outerShdw>
                </a:effectLst>
                <a:latin typeface="Tahoma" pitchFamily="34" charset="0"/>
              </a:rPr>
              <a:t> The nullclines divide up the plane,  and the direction of flow in each region can be determined  </a:t>
            </a:r>
            <a:endParaRPr lang="en-US" sz="2400" b="1">
              <a:solidFill>
                <a:srgbClr val="FF33CC"/>
              </a:solidFill>
              <a:effectLst>
                <a:outerShdw blurRad="38100" dist="38100" dir="2700000" algn="tl">
                  <a:srgbClr val="C0C0C0"/>
                </a:outerShdw>
              </a:effectLst>
              <a:latin typeface="Tahoma"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effectLst>
            <a:outerShdw blurRad="50800" dist="38100" dir="2700000">
              <a:srgbClr val="000000">
                <a:alpha val="43000"/>
              </a:srgbClr>
            </a:outerShdw>
          </a:effectLst>
        </p:spPr>
        <p:txBody>
          <a:bodyPr/>
          <a:lstStyle/>
          <a:p>
            <a:r>
              <a:rPr lang="en-US" b="1" dirty="0">
                <a:solidFill>
                  <a:srgbClr val="333399"/>
                </a:solidFill>
              </a:rPr>
              <a:t>Fitzhugh-</a:t>
            </a:r>
            <a:r>
              <a:rPr lang="en-US" b="1" dirty="0" err="1">
                <a:solidFill>
                  <a:srgbClr val="333399"/>
                </a:solidFill>
              </a:rPr>
              <a:t>Nagumo</a:t>
            </a:r>
            <a:r>
              <a:rPr lang="en-US" b="1" dirty="0">
                <a:solidFill>
                  <a:srgbClr val="333399"/>
                </a:solidFill>
              </a:rPr>
              <a:t> Model (1)</a:t>
            </a:r>
          </a:p>
        </p:txBody>
      </p:sp>
      <p:sp>
        <p:nvSpPr>
          <p:cNvPr id="13315" name="Rectangle 3"/>
          <p:cNvSpPr>
            <a:spLocks noGrp="1" noChangeArrowheads="1"/>
          </p:cNvSpPr>
          <p:nvPr>
            <p:ph type="body" sz="half" idx="1"/>
          </p:nvPr>
        </p:nvSpPr>
        <p:spPr>
          <a:xfrm>
            <a:off x="457200" y="1600200"/>
            <a:ext cx="8001000" cy="609600"/>
          </a:xfrm>
          <a:effectLst>
            <a:outerShdw blurRad="50800" dist="38100" dir="2700000">
              <a:srgbClr val="000000">
                <a:alpha val="43000"/>
              </a:srgbClr>
            </a:outerShdw>
          </a:effectLst>
        </p:spPr>
        <p:txBody>
          <a:bodyPr/>
          <a:lstStyle/>
          <a:p>
            <a:r>
              <a:rPr lang="en-US" sz="2800" dirty="0"/>
              <a:t>A simplification of HH model</a:t>
            </a:r>
          </a:p>
          <a:p>
            <a:endParaRPr lang="en-US" sz="2800" dirty="0"/>
          </a:p>
        </p:txBody>
      </p:sp>
      <p:pic>
        <p:nvPicPr>
          <p:cNvPr id="13316" name="Picture 4" descr="nmh"/>
          <p:cNvPicPr>
            <a:picLocks noChangeAspect="1" noChangeArrowheads="1"/>
          </p:cNvPicPr>
          <p:nvPr/>
        </p:nvPicPr>
        <p:blipFill>
          <a:blip r:embed="rId3" cstate="print"/>
          <a:srcRect/>
          <a:stretch>
            <a:fillRect/>
          </a:stretch>
        </p:blipFill>
        <p:spPr bwMode="auto">
          <a:xfrm>
            <a:off x="3733800" y="3106738"/>
            <a:ext cx="3810000" cy="2303462"/>
          </a:xfrm>
          <a:prstGeom prst="rect">
            <a:avLst/>
          </a:prstGeom>
          <a:noFill/>
          <a:effectLst>
            <a:outerShdw blurRad="50800" dist="38100" dir="2700000">
              <a:srgbClr val="000000">
                <a:alpha val="43000"/>
              </a:srgbClr>
            </a:outerShdw>
          </a:effectLst>
        </p:spPr>
      </p:pic>
      <p:graphicFrame>
        <p:nvGraphicFramePr>
          <p:cNvPr id="13317" name="Object 5"/>
          <p:cNvGraphicFramePr>
            <a:graphicFrameLocks noChangeAspect="1"/>
          </p:cNvGraphicFramePr>
          <p:nvPr/>
        </p:nvGraphicFramePr>
        <p:xfrm>
          <a:off x="1600200" y="2268538"/>
          <a:ext cx="6172200" cy="650875"/>
        </p:xfrm>
        <a:graphic>
          <a:graphicData uri="http://schemas.openxmlformats.org/presentationml/2006/ole">
            <mc:AlternateContent xmlns:mc="http://schemas.openxmlformats.org/markup-compatibility/2006">
              <mc:Choice xmlns:v="urn:schemas-microsoft-com:vml" Requires="v">
                <p:oleObj spid="_x0000_s228523" name="Equation" r:id="rId4" imgW="3733560" imgH="393480" progId="Equation.3">
                  <p:embed/>
                </p:oleObj>
              </mc:Choice>
              <mc:Fallback>
                <p:oleObj name="Equation" r:id="rId4" imgW="373356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268538"/>
                        <a:ext cx="6172200"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8" name="Object 6"/>
          <p:cNvGraphicFramePr>
            <a:graphicFrameLocks noChangeAspect="1"/>
          </p:cNvGraphicFramePr>
          <p:nvPr/>
        </p:nvGraphicFramePr>
        <p:xfrm>
          <a:off x="1600200" y="3792538"/>
          <a:ext cx="1752600" cy="631825"/>
        </p:xfrm>
        <a:graphic>
          <a:graphicData uri="http://schemas.openxmlformats.org/presentationml/2006/ole">
            <mc:AlternateContent xmlns:mc="http://schemas.openxmlformats.org/markup-compatibility/2006">
              <mc:Choice xmlns:v="urn:schemas-microsoft-com:vml" Requires="v">
                <p:oleObj spid="_x0000_s228524" name="Equation" r:id="rId6" imgW="1091880" imgH="393480" progId="Equation.3">
                  <p:embed/>
                </p:oleObj>
              </mc:Choice>
              <mc:Fallback>
                <p:oleObj name="Equation" r:id="rId6" imgW="109188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3792538"/>
                        <a:ext cx="1752600" cy="631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9" name="Object 7"/>
          <p:cNvGraphicFramePr>
            <a:graphicFrameLocks noChangeAspect="1"/>
          </p:cNvGraphicFramePr>
          <p:nvPr/>
        </p:nvGraphicFramePr>
        <p:xfrm>
          <a:off x="1600200" y="4554538"/>
          <a:ext cx="1752600" cy="715962"/>
        </p:xfrm>
        <a:graphic>
          <a:graphicData uri="http://schemas.openxmlformats.org/presentationml/2006/ole">
            <mc:AlternateContent xmlns:mc="http://schemas.openxmlformats.org/markup-compatibility/2006">
              <mc:Choice xmlns:v="urn:schemas-microsoft-com:vml" Requires="v">
                <p:oleObj spid="_x0000_s228525" name="Equation" r:id="rId8" imgW="965160" imgH="393480" progId="Equation.3">
                  <p:embed/>
                </p:oleObj>
              </mc:Choice>
              <mc:Fallback>
                <p:oleObj name="Equation" r:id="rId8" imgW="96516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4554538"/>
                        <a:ext cx="1752600" cy="715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20" name="Object 8"/>
          <p:cNvGraphicFramePr>
            <a:graphicFrameLocks noChangeAspect="1"/>
          </p:cNvGraphicFramePr>
          <p:nvPr/>
        </p:nvGraphicFramePr>
        <p:xfrm>
          <a:off x="1600200" y="3030538"/>
          <a:ext cx="1752600" cy="646112"/>
        </p:xfrm>
        <a:graphic>
          <a:graphicData uri="http://schemas.openxmlformats.org/presentationml/2006/ole">
            <mc:AlternateContent xmlns:mc="http://schemas.openxmlformats.org/markup-compatibility/2006">
              <mc:Choice xmlns:v="urn:schemas-microsoft-com:vml" Requires="v">
                <p:oleObj spid="_x0000_s228526" name="Equation" r:id="rId10" imgW="1066680" imgH="393480" progId="Equation.3">
                  <p:embed/>
                </p:oleObj>
              </mc:Choice>
              <mc:Fallback>
                <p:oleObj name="Equation" r:id="rId10" imgW="1066680" imgH="393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3030538"/>
                        <a:ext cx="1752600"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1" name="Rectangle 9"/>
          <p:cNvSpPr>
            <a:spLocks noChangeArrowheads="1"/>
          </p:cNvSpPr>
          <p:nvPr/>
        </p:nvSpPr>
        <p:spPr bwMode="auto">
          <a:xfrm>
            <a:off x="304800" y="5486400"/>
            <a:ext cx="8229600" cy="533400"/>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bodyPr>
          <a:lstStyle/>
          <a:p>
            <a:pPr marL="342900" indent="-342900">
              <a:lnSpc>
                <a:spcPct val="90000"/>
              </a:lnSpc>
              <a:spcBef>
                <a:spcPct val="20000"/>
              </a:spcBef>
              <a:buClr>
                <a:schemeClr val="hlink"/>
              </a:buClr>
              <a:buFont typeface="Wingdings" charset="2"/>
              <a:buBlip>
                <a:blip r:embed="rId12"/>
              </a:buBlip>
            </a:pPr>
            <a:r>
              <a:rPr lang="en-US" sz="3200">
                <a:effectLst>
                  <a:outerShdw blurRad="38100" dist="38100" dir="2700000" algn="tl">
                    <a:srgbClr val="000000"/>
                  </a:outerShdw>
                </a:effectLst>
              </a:rPr>
              <a:t> m is much faster than the others:</a:t>
            </a:r>
          </a:p>
        </p:txBody>
      </p:sp>
      <p:graphicFrame>
        <p:nvGraphicFramePr>
          <p:cNvPr id="13322" name="Object 10"/>
          <p:cNvGraphicFramePr>
            <a:graphicFrameLocks noGrp="1" noChangeAspect="1"/>
          </p:cNvGraphicFramePr>
          <p:nvPr>
            <p:ph sz="half" idx="2"/>
          </p:nvPr>
        </p:nvGraphicFramePr>
        <p:xfrm>
          <a:off x="3387725" y="6096000"/>
          <a:ext cx="879475" cy="393700"/>
        </p:xfrm>
        <a:graphic>
          <a:graphicData uri="http://schemas.openxmlformats.org/presentationml/2006/ole">
            <mc:AlternateContent xmlns:mc="http://schemas.openxmlformats.org/markup-compatibility/2006">
              <mc:Choice xmlns:v="urn:schemas-microsoft-com:vml" Requires="v">
                <p:oleObj spid="_x0000_s228527" name="Equation" r:id="rId13" imgW="482400" imgH="215640" progId="Equation.3">
                  <p:embed/>
                </p:oleObj>
              </mc:Choice>
              <mc:Fallback>
                <p:oleObj name="Equation" r:id="rId13" imgW="48240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87725" y="6096000"/>
                        <a:ext cx="879475" cy="393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16325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effectLst>
            <a:outerShdw blurRad="50800" dist="38100" dir="2700000">
              <a:srgbClr val="000000">
                <a:alpha val="43000"/>
              </a:srgbClr>
            </a:outerShdw>
          </a:effectLst>
        </p:spPr>
        <p:txBody>
          <a:bodyPr/>
          <a:lstStyle/>
          <a:p>
            <a:r>
              <a:rPr lang="en-US" b="1" dirty="0">
                <a:solidFill>
                  <a:srgbClr val="333399"/>
                </a:solidFill>
              </a:rPr>
              <a:t>Fitzhugh-</a:t>
            </a:r>
            <a:r>
              <a:rPr lang="en-US" b="1" dirty="0" err="1">
                <a:solidFill>
                  <a:srgbClr val="333399"/>
                </a:solidFill>
              </a:rPr>
              <a:t>Nagumo</a:t>
            </a:r>
            <a:r>
              <a:rPr lang="en-US" b="1" dirty="0">
                <a:solidFill>
                  <a:srgbClr val="333399"/>
                </a:solidFill>
              </a:rPr>
              <a:t> Model (2)</a:t>
            </a:r>
          </a:p>
        </p:txBody>
      </p:sp>
      <p:sp>
        <p:nvSpPr>
          <p:cNvPr id="27651" name="Rectangle 3"/>
          <p:cNvSpPr>
            <a:spLocks noGrp="1" noChangeArrowheads="1"/>
          </p:cNvSpPr>
          <p:nvPr>
            <p:ph type="body" sz="half" idx="1"/>
          </p:nvPr>
        </p:nvSpPr>
        <p:spPr>
          <a:xfrm>
            <a:off x="457200" y="1600200"/>
            <a:ext cx="8001000" cy="609600"/>
          </a:xfrm>
          <a:effectLst>
            <a:outerShdw blurRad="50800" dist="38100" dir="2700000">
              <a:srgbClr val="000000">
                <a:alpha val="43000"/>
              </a:srgbClr>
            </a:outerShdw>
          </a:effectLst>
        </p:spPr>
        <p:txBody>
          <a:bodyPr/>
          <a:lstStyle/>
          <a:p>
            <a:r>
              <a:rPr lang="en-US" sz="2800"/>
              <a:t>Eliminating the fast dynamics</a:t>
            </a:r>
          </a:p>
        </p:txBody>
      </p:sp>
      <p:graphicFrame>
        <p:nvGraphicFramePr>
          <p:cNvPr id="27653" name="Object 5"/>
          <p:cNvGraphicFramePr>
            <a:graphicFrameLocks noChangeAspect="1"/>
          </p:cNvGraphicFramePr>
          <p:nvPr/>
        </p:nvGraphicFramePr>
        <p:xfrm>
          <a:off x="1547813" y="2268538"/>
          <a:ext cx="6276975" cy="650875"/>
        </p:xfrm>
        <a:graphic>
          <a:graphicData uri="http://schemas.openxmlformats.org/presentationml/2006/ole">
            <mc:AlternateContent xmlns:mc="http://schemas.openxmlformats.org/markup-compatibility/2006">
              <mc:Choice xmlns:v="urn:schemas-microsoft-com:vml" Requires="v">
                <p:oleObj spid="_x0000_s229481" name="Equation" r:id="rId3" imgW="3797280" imgH="393480" progId="Equation.3">
                  <p:embed/>
                </p:oleObj>
              </mc:Choice>
              <mc:Fallback>
                <p:oleObj name="Equation" r:id="rId3" imgW="379728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268538"/>
                        <a:ext cx="6276975"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5" name="Object 7"/>
          <p:cNvGraphicFramePr>
            <a:graphicFrameLocks noChangeAspect="1"/>
          </p:cNvGraphicFramePr>
          <p:nvPr/>
        </p:nvGraphicFramePr>
        <p:xfrm>
          <a:off x="1600200" y="3810000"/>
          <a:ext cx="1752600" cy="715963"/>
        </p:xfrm>
        <a:graphic>
          <a:graphicData uri="http://schemas.openxmlformats.org/presentationml/2006/ole">
            <mc:AlternateContent xmlns:mc="http://schemas.openxmlformats.org/markup-compatibility/2006">
              <mc:Choice xmlns:v="urn:schemas-microsoft-com:vml" Requires="v">
                <p:oleObj spid="_x0000_s229482" name="Equation" r:id="rId5" imgW="965160" imgH="393480" progId="Equation.3">
                  <p:embed/>
                </p:oleObj>
              </mc:Choice>
              <mc:Fallback>
                <p:oleObj name="Equation" r:id="rId5" imgW="96516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810000"/>
                        <a:ext cx="1752600" cy="715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6" name="Object 8"/>
          <p:cNvGraphicFramePr>
            <a:graphicFrameLocks noChangeAspect="1"/>
          </p:cNvGraphicFramePr>
          <p:nvPr/>
        </p:nvGraphicFramePr>
        <p:xfrm>
          <a:off x="1600200" y="3030538"/>
          <a:ext cx="1752600" cy="646112"/>
        </p:xfrm>
        <a:graphic>
          <a:graphicData uri="http://schemas.openxmlformats.org/presentationml/2006/ole">
            <mc:AlternateContent xmlns:mc="http://schemas.openxmlformats.org/markup-compatibility/2006">
              <mc:Choice xmlns:v="urn:schemas-microsoft-com:vml" Requires="v">
                <p:oleObj spid="_x0000_s229483" name="Equation" r:id="rId7" imgW="1066680" imgH="393480" progId="Equation.3">
                  <p:embed/>
                </p:oleObj>
              </mc:Choice>
              <mc:Fallback>
                <p:oleObj name="Equation" r:id="rId7" imgW="106668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3030538"/>
                        <a:ext cx="1752600"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61" name="Text Box 13"/>
          <p:cNvSpPr txBox="1">
            <a:spLocks noChangeArrowheads="1"/>
          </p:cNvSpPr>
          <p:nvPr/>
        </p:nvSpPr>
        <p:spPr bwMode="auto">
          <a:xfrm>
            <a:off x="762000" y="5867400"/>
            <a:ext cx="2470150" cy="641350"/>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a:t>Blue: Full system</a:t>
            </a:r>
          </a:p>
          <a:p>
            <a:r>
              <a:rPr lang="en-US"/>
              <a:t>Red: Reduced System</a:t>
            </a:r>
          </a:p>
        </p:txBody>
      </p:sp>
      <p:pic>
        <p:nvPicPr>
          <p:cNvPr id="10" name="Picture 12" descr="fitzhugh"/>
          <p:cNvPicPr>
            <a:picLocks noChangeAspect="1" noChangeArrowheads="1"/>
          </p:cNvPicPr>
          <p:nvPr/>
        </p:nvPicPr>
        <p:blipFill>
          <a:blip r:embed="rId9" cstate="print"/>
          <a:srcRect/>
          <a:stretch>
            <a:fillRect/>
          </a:stretch>
        </p:blipFill>
        <p:spPr bwMode="auto">
          <a:xfrm>
            <a:off x="3429000" y="3067050"/>
            <a:ext cx="5181600" cy="3684588"/>
          </a:xfrm>
          <a:prstGeom prst="rect">
            <a:avLst/>
          </a:prstGeom>
          <a:solidFill>
            <a:srgbClr val="FFFFFF"/>
          </a:solidFill>
          <a:effectLst>
            <a:outerShdw blurRad="50800" dist="38100" dir="2700000">
              <a:srgbClr val="000000">
                <a:alpha val="43000"/>
              </a:srgbClr>
            </a:outerShdw>
          </a:effectLst>
        </p:spPr>
      </p:pic>
    </p:spTree>
    <p:extLst>
      <p:ext uri="{BB962C8B-B14F-4D97-AF65-F5344CB8AC3E}">
        <p14:creationId xmlns:p14="http://schemas.microsoft.com/office/powerpoint/2010/main" val="349158126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effectLst>
            <a:outerShdw blurRad="50800" dist="38100" dir="2700000">
              <a:srgbClr val="000000">
                <a:alpha val="43000"/>
              </a:srgbClr>
            </a:outerShdw>
          </a:effectLst>
        </p:spPr>
        <p:txBody>
          <a:bodyPr/>
          <a:lstStyle/>
          <a:p>
            <a:r>
              <a:rPr lang="en-US" b="1" dirty="0">
                <a:solidFill>
                  <a:srgbClr val="333399"/>
                </a:solidFill>
              </a:rPr>
              <a:t>Fitzhugh-</a:t>
            </a:r>
            <a:r>
              <a:rPr lang="en-US" b="1" dirty="0" err="1">
                <a:solidFill>
                  <a:srgbClr val="333399"/>
                </a:solidFill>
              </a:rPr>
              <a:t>Nagumo</a:t>
            </a:r>
            <a:r>
              <a:rPr lang="en-US" b="1" dirty="0">
                <a:solidFill>
                  <a:srgbClr val="333399"/>
                </a:solidFill>
              </a:rPr>
              <a:t> Model (3)</a:t>
            </a:r>
          </a:p>
        </p:txBody>
      </p:sp>
      <p:sp>
        <p:nvSpPr>
          <p:cNvPr id="28675" name="Rectangle 3"/>
          <p:cNvSpPr>
            <a:spLocks noGrp="1" noChangeArrowheads="1"/>
          </p:cNvSpPr>
          <p:nvPr>
            <p:ph type="body" sz="half" idx="1"/>
          </p:nvPr>
        </p:nvSpPr>
        <p:spPr>
          <a:xfrm>
            <a:off x="457200" y="1600200"/>
            <a:ext cx="8001000" cy="609600"/>
          </a:xfrm>
          <a:effectLst>
            <a:outerShdw blurRad="50800" dist="38100" dir="2700000">
              <a:srgbClr val="000000">
                <a:alpha val="43000"/>
              </a:srgbClr>
            </a:outerShdw>
          </a:effectLst>
        </p:spPr>
        <p:txBody>
          <a:bodyPr/>
          <a:lstStyle/>
          <a:p>
            <a:r>
              <a:rPr lang="en-US" sz="2800"/>
              <a:t>Eliminating h</a:t>
            </a:r>
          </a:p>
        </p:txBody>
      </p:sp>
      <p:graphicFrame>
        <p:nvGraphicFramePr>
          <p:cNvPr id="28676" name="Object 4"/>
          <p:cNvGraphicFramePr>
            <a:graphicFrameLocks noChangeAspect="1"/>
          </p:cNvGraphicFramePr>
          <p:nvPr/>
        </p:nvGraphicFramePr>
        <p:xfrm>
          <a:off x="1547813" y="2268538"/>
          <a:ext cx="6276975" cy="650875"/>
        </p:xfrm>
        <a:graphic>
          <a:graphicData uri="http://schemas.openxmlformats.org/presentationml/2006/ole">
            <mc:AlternateContent xmlns:mc="http://schemas.openxmlformats.org/markup-compatibility/2006">
              <mc:Choice xmlns:v="urn:schemas-microsoft-com:vml" Requires="v">
                <p:oleObj spid="_x0000_s230538" name="Equation" r:id="rId3" imgW="3797280" imgH="393480" progId="Equation.3">
                  <p:embed/>
                </p:oleObj>
              </mc:Choice>
              <mc:Fallback>
                <p:oleObj name="Equation" r:id="rId3" imgW="379728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268538"/>
                        <a:ext cx="6276975"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7" name="Object 5"/>
          <p:cNvGraphicFramePr>
            <a:graphicFrameLocks noChangeAspect="1"/>
          </p:cNvGraphicFramePr>
          <p:nvPr/>
        </p:nvGraphicFramePr>
        <p:xfrm>
          <a:off x="1600200" y="3810000"/>
          <a:ext cx="1752600" cy="715963"/>
        </p:xfrm>
        <a:graphic>
          <a:graphicData uri="http://schemas.openxmlformats.org/presentationml/2006/ole">
            <mc:AlternateContent xmlns:mc="http://schemas.openxmlformats.org/markup-compatibility/2006">
              <mc:Choice xmlns:v="urn:schemas-microsoft-com:vml" Requires="v">
                <p:oleObj spid="_x0000_s230539" name="Equation" r:id="rId5" imgW="965160" imgH="393480" progId="Equation.3">
                  <p:embed/>
                </p:oleObj>
              </mc:Choice>
              <mc:Fallback>
                <p:oleObj name="Equation" r:id="rId5" imgW="96516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810000"/>
                        <a:ext cx="1752600" cy="715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8" name="Object 6"/>
          <p:cNvGraphicFramePr>
            <a:graphicFrameLocks noChangeAspect="1"/>
          </p:cNvGraphicFramePr>
          <p:nvPr/>
        </p:nvGraphicFramePr>
        <p:xfrm>
          <a:off x="1600200" y="3030538"/>
          <a:ext cx="1752600" cy="646112"/>
        </p:xfrm>
        <a:graphic>
          <a:graphicData uri="http://schemas.openxmlformats.org/presentationml/2006/ole">
            <mc:AlternateContent xmlns:mc="http://schemas.openxmlformats.org/markup-compatibility/2006">
              <mc:Choice xmlns:v="urn:schemas-microsoft-com:vml" Requires="v">
                <p:oleObj spid="_x0000_s230540" name="Equation" r:id="rId7" imgW="1066680" imgH="393480" progId="Equation.3">
                  <p:embed/>
                </p:oleObj>
              </mc:Choice>
              <mc:Fallback>
                <p:oleObj name="Equation" r:id="rId7" imgW="106668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3030538"/>
                        <a:ext cx="1752600"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82" name="Object 10"/>
          <p:cNvGraphicFramePr>
            <a:graphicFrameLocks noGrp="1" noChangeAspect="1"/>
          </p:cNvGraphicFramePr>
          <p:nvPr>
            <p:ph sz="half" idx="2"/>
          </p:nvPr>
        </p:nvGraphicFramePr>
        <p:xfrm>
          <a:off x="1016000" y="6056313"/>
          <a:ext cx="2413000" cy="496887"/>
        </p:xfrm>
        <a:graphic>
          <a:graphicData uri="http://schemas.openxmlformats.org/presentationml/2006/ole">
            <mc:AlternateContent xmlns:mc="http://schemas.openxmlformats.org/markup-compatibility/2006">
              <mc:Choice xmlns:v="urn:schemas-microsoft-com:vml" Requires="v">
                <p:oleObj spid="_x0000_s230541" name="Equation" r:id="rId9" imgW="990360" imgH="203040" progId="Equation.3">
                  <p:embed/>
                </p:oleObj>
              </mc:Choice>
              <mc:Fallback>
                <p:oleObj name="Equation" r:id="rId9" imgW="990360" imgH="203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6000" y="6056313"/>
                        <a:ext cx="2413000" cy="496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9" descr="fitzhugh2"/>
          <p:cNvPicPr>
            <a:picLocks noChangeAspect="1" noChangeArrowheads="1"/>
          </p:cNvPicPr>
          <p:nvPr/>
        </p:nvPicPr>
        <p:blipFill>
          <a:blip r:embed="rId11" cstate="print"/>
          <a:srcRect/>
          <a:stretch>
            <a:fillRect/>
          </a:stretch>
        </p:blipFill>
        <p:spPr bwMode="auto">
          <a:xfrm>
            <a:off x="3581400" y="3048000"/>
            <a:ext cx="4495800" cy="3497263"/>
          </a:xfrm>
          <a:prstGeom prst="rect">
            <a:avLst/>
          </a:prstGeom>
          <a:solidFill>
            <a:srgbClr val="FFFFFF"/>
          </a:solidFill>
          <a:effectLst>
            <a:outerShdw blurRad="50800" dist="38100" dir="2700000">
              <a:srgbClr val="000000">
                <a:alpha val="43000"/>
              </a:srgbClr>
            </a:outerShdw>
          </a:effectLst>
        </p:spPr>
      </p:pic>
    </p:spTree>
    <p:extLst>
      <p:ext uri="{BB962C8B-B14F-4D97-AF65-F5344CB8AC3E}">
        <p14:creationId xmlns:p14="http://schemas.microsoft.com/office/powerpoint/2010/main" val="2431427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effectLst>
            <a:outerShdw blurRad="50800" dist="38100" dir="2700000">
              <a:srgbClr val="000000">
                <a:alpha val="43000"/>
              </a:srgbClr>
            </a:outerShdw>
          </a:effectLst>
        </p:spPr>
        <p:txBody>
          <a:bodyPr/>
          <a:lstStyle/>
          <a:p>
            <a:r>
              <a:rPr lang="en-US" b="1" dirty="0">
                <a:solidFill>
                  <a:srgbClr val="333399"/>
                </a:solidFill>
              </a:rPr>
              <a:t>Fitzhugh-</a:t>
            </a:r>
            <a:r>
              <a:rPr lang="en-US" b="1" dirty="0" err="1">
                <a:solidFill>
                  <a:srgbClr val="333399"/>
                </a:solidFill>
              </a:rPr>
              <a:t>Nagumo</a:t>
            </a:r>
            <a:r>
              <a:rPr lang="en-US" b="1" dirty="0">
                <a:solidFill>
                  <a:srgbClr val="333399"/>
                </a:solidFill>
              </a:rPr>
              <a:t> Model (4)</a:t>
            </a:r>
          </a:p>
        </p:txBody>
      </p:sp>
      <p:sp>
        <p:nvSpPr>
          <p:cNvPr id="30723" name="Rectangle 3"/>
          <p:cNvSpPr>
            <a:spLocks noGrp="1" noChangeArrowheads="1"/>
          </p:cNvSpPr>
          <p:nvPr>
            <p:ph type="body" sz="half" idx="1"/>
          </p:nvPr>
        </p:nvSpPr>
        <p:spPr>
          <a:xfrm>
            <a:off x="457200" y="1600200"/>
            <a:ext cx="8001000" cy="609600"/>
          </a:xfrm>
          <a:effectLst>
            <a:outerShdw blurRad="50800" dist="38100" dir="2700000">
              <a:srgbClr val="000000">
                <a:alpha val="43000"/>
              </a:srgbClr>
            </a:outerShdw>
          </a:effectLst>
        </p:spPr>
        <p:txBody>
          <a:bodyPr/>
          <a:lstStyle/>
          <a:p>
            <a:r>
              <a:rPr lang="en-US" sz="2800"/>
              <a:t>Fitzhugh-Nagumo 2D model:</a:t>
            </a:r>
          </a:p>
        </p:txBody>
      </p:sp>
      <p:graphicFrame>
        <p:nvGraphicFramePr>
          <p:cNvPr id="30724" name="Object 4"/>
          <p:cNvGraphicFramePr>
            <a:graphicFrameLocks noChangeAspect="1"/>
          </p:cNvGraphicFramePr>
          <p:nvPr/>
        </p:nvGraphicFramePr>
        <p:xfrm>
          <a:off x="1181100" y="2268538"/>
          <a:ext cx="7010400" cy="650875"/>
        </p:xfrm>
        <a:graphic>
          <a:graphicData uri="http://schemas.openxmlformats.org/presentationml/2006/ole">
            <mc:AlternateContent xmlns:mc="http://schemas.openxmlformats.org/markup-compatibility/2006">
              <mc:Choice xmlns:v="urn:schemas-microsoft-com:vml" Requires="v">
                <p:oleObj spid="_x0000_s231529" name="Equation" r:id="rId3" imgW="4241520" imgH="393480" progId="Equation.3">
                  <p:embed/>
                </p:oleObj>
              </mc:Choice>
              <mc:Fallback>
                <p:oleObj name="Equation" r:id="rId3" imgW="424152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2268538"/>
                        <a:ext cx="7010400"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6" name="Object 6"/>
          <p:cNvGraphicFramePr>
            <a:graphicFrameLocks noChangeAspect="1"/>
          </p:cNvGraphicFramePr>
          <p:nvPr/>
        </p:nvGraphicFramePr>
        <p:xfrm>
          <a:off x="1219200" y="3030538"/>
          <a:ext cx="1752600" cy="646112"/>
        </p:xfrm>
        <a:graphic>
          <a:graphicData uri="http://schemas.openxmlformats.org/presentationml/2006/ole">
            <mc:AlternateContent xmlns:mc="http://schemas.openxmlformats.org/markup-compatibility/2006">
              <mc:Choice xmlns:v="urn:schemas-microsoft-com:vml" Requires="v">
                <p:oleObj spid="_x0000_s231530" name="Equation" r:id="rId5" imgW="1066680" imgH="393480" progId="Equation.3">
                  <p:embed/>
                </p:oleObj>
              </mc:Choice>
              <mc:Fallback>
                <p:oleObj name="Equation" r:id="rId5" imgW="106668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030538"/>
                        <a:ext cx="1752600"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1" name="Line 11"/>
          <p:cNvSpPr>
            <a:spLocks noChangeShapeType="1"/>
          </p:cNvSpPr>
          <p:nvPr/>
        </p:nvSpPr>
        <p:spPr bwMode="auto">
          <a:xfrm>
            <a:off x="3352800" y="2924175"/>
            <a:ext cx="609600" cy="914400"/>
          </a:xfrm>
          <a:prstGeom prst="line">
            <a:avLst/>
          </a:prstGeom>
          <a:noFill/>
          <a:ln w="9525">
            <a:solidFill>
              <a:schemeClr val="tx1"/>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30732" name="Line 12"/>
          <p:cNvSpPr>
            <a:spLocks noChangeShapeType="1"/>
          </p:cNvSpPr>
          <p:nvPr/>
        </p:nvSpPr>
        <p:spPr bwMode="auto">
          <a:xfrm>
            <a:off x="2057400" y="3657600"/>
            <a:ext cx="1752600" cy="1981200"/>
          </a:xfrm>
          <a:prstGeom prst="line">
            <a:avLst/>
          </a:prstGeom>
          <a:noFill/>
          <a:ln w="9525">
            <a:solidFill>
              <a:schemeClr val="tx1"/>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graphicFrame>
        <p:nvGraphicFramePr>
          <p:cNvPr id="30733" name="Object 13"/>
          <p:cNvGraphicFramePr>
            <a:graphicFrameLocks noGrp="1" noChangeAspect="1"/>
          </p:cNvGraphicFramePr>
          <p:nvPr>
            <p:ph sz="half" idx="2"/>
          </p:nvPr>
        </p:nvGraphicFramePr>
        <p:xfrm>
          <a:off x="1143000" y="4953000"/>
          <a:ext cx="1676400" cy="1485900"/>
        </p:xfrm>
        <a:graphic>
          <a:graphicData uri="http://schemas.openxmlformats.org/presentationml/2006/ole">
            <mc:AlternateContent xmlns:mc="http://schemas.openxmlformats.org/markup-compatibility/2006">
              <mc:Choice xmlns:v="urn:schemas-microsoft-com:vml" Requires="v">
                <p:oleObj spid="_x0000_s231531" name="Equation" r:id="rId7" imgW="1002960" imgH="888840" progId="Equation.3">
                  <p:embed/>
                </p:oleObj>
              </mc:Choice>
              <mc:Fallback>
                <p:oleObj name="Equation" r:id="rId7" imgW="1002960" imgH="8888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4953000"/>
                        <a:ext cx="16764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1" name="Picture 10" descr="fitzhugh3"/>
          <p:cNvPicPr>
            <a:picLocks noChangeAspect="1" noChangeArrowheads="1"/>
          </p:cNvPicPr>
          <p:nvPr/>
        </p:nvPicPr>
        <p:blipFill>
          <a:blip r:embed="rId9" cstate="print"/>
          <a:srcRect/>
          <a:stretch>
            <a:fillRect/>
          </a:stretch>
        </p:blipFill>
        <p:spPr bwMode="auto">
          <a:xfrm>
            <a:off x="4076700" y="3200400"/>
            <a:ext cx="4381500" cy="3427413"/>
          </a:xfrm>
          <a:prstGeom prst="rect">
            <a:avLst/>
          </a:prstGeom>
          <a:solidFill>
            <a:srgbClr val="FFFFFF"/>
          </a:solidFill>
          <a:effectLst>
            <a:outerShdw blurRad="50800" dist="38100" dir="2700000">
              <a:srgbClr val="000000">
                <a:alpha val="43000"/>
              </a:srgbClr>
            </a:outerShdw>
          </a:effectLst>
        </p:spPr>
      </p:pic>
    </p:spTree>
    <p:extLst>
      <p:ext uri="{BB962C8B-B14F-4D97-AF65-F5344CB8AC3E}">
        <p14:creationId xmlns:p14="http://schemas.microsoft.com/office/powerpoint/2010/main" val="34136185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1" descr="fitzhugh4"/>
          <p:cNvPicPr>
            <a:picLocks noChangeAspect="1" noChangeArrowheads="1"/>
          </p:cNvPicPr>
          <p:nvPr/>
        </p:nvPicPr>
        <p:blipFill>
          <a:blip r:embed="rId3" cstate="print"/>
          <a:srcRect/>
          <a:stretch>
            <a:fillRect/>
          </a:stretch>
        </p:blipFill>
        <p:spPr bwMode="auto">
          <a:xfrm>
            <a:off x="1752600" y="2286000"/>
            <a:ext cx="5462588" cy="4344988"/>
          </a:xfrm>
          <a:prstGeom prst="rect">
            <a:avLst/>
          </a:prstGeom>
          <a:solidFill>
            <a:srgbClr val="FFFFFF"/>
          </a:solidFill>
          <a:effectLst>
            <a:outerShdw blurRad="50800" dist="38100" dir="2700000">
              <a:srgbClr val="000000">
                <a:alpha val="43000"/>
              </a:srgbClr>
            </a:outerShdw>
          </a:effectLst>
        </p:spPr>
      </p:pic>
      <p:sp>
        <p:nvSpPr>
          <p:cNvPr id="32770" name="Rectangle 2"/>
          <p:cNvSpPr>
            <a:spLocks noGrp="1" noChangeArrowheads="1"/>
          </p:cNvSpPr>
          <p:nvPr>
            <p:ph type="title"/>
          </p:nvPr>
        </p:nvSpPr>
        <p:spPr>
          <a:effectLst>
            <a:outerShdw blurRad="50800" dist="38100" dir="2700000">
              <a:srgbClr val="000000">
                <a:alpha val="43000"/>
              </a:srgbClr>
            </a:outerShdw>
          </a:effectLst>
        </p:spPr>
        <p:txBody>
          <a:bodyPr/>
          <a:lstStyle/>
          <a:p>
            <a:r>
              <a:rPr lang="en-US" b="1" dirty="0">
                <a:solidFill>
                  <a:srgbClr val="333399"/>
                </a:solidFill>
              </a:rPr>
              <a:t>Fitzhugh-</a:t>
            </a:r>
            <a:r>
              <a:rPr lang="en-US" b="1" dirty="0" err="1">
                <a:solidFill>
                  <a:srgbClr val="333399"/>
                </a:solidFill>
              </a:rPr>
              <a:t>Nagumo</a:t>
            </a:r>
            <a:r>
              <a:rPr lang="en-US" b="1" dirty="0">
                <a:solidFill>
                  <a:srgbClr val="333399"/>
                </a:solidFill>
              </a:rPr>
              <a:t> Model (5)</a:t>
            </a:r>
          </a:p>
        </p:txBody>
      </p:sp>
      <p:sp>
        <p:nvSpPr>
          <p:cNvPr id="32771" name="Rectangle 3"/>
          <p:cNvSpPr>
            <a:spLocks noGrp="1" noChangeArrowheads="1"/>
          </p:cNvSpPr>
          <p:nvPr>
            <p:ph type="body" sz="half" idx="1"/>
          </p:nvPr>
        </p:nvSpPr>
        <p:spPr>
          <a:xfrm>
            <a:off x="457200" y="1600200"/>
            <a:ext cx="4038600" cy="457200"/>
          </a:xfrm>
          <a:effectLst>
            <a:outerShdw blurRad="50800" dist="38100" dir="2700000">
              <a:srgbClr val="000000">
                <a:alpha val="43000"/>
              </a:srgbClr>
            </a:outerShdw>
          </a:effectLst>
        </p:spPr>
        <p:txBody>
          <a:bodyPr/>
          <a:lstStyle/>
          <a:p>
            <a:r>
              <a:rPr lang="en-US" sz="2400"/>
              <a:t>Nullclines:</a:t>
            </a:r>
          </a:p>
        </p:txBody>
      </p:sp>
      <p:sp>
        <p:nvSpPr>
          <p:cNvPr id="32780" name="Text Box 12"/>
          <p:cNvSpPr txBox="1">
            <a:spLocks noChangeArrowheads="1"/>
          </p:cNvSpPr>
          <p:nvPr/>
        </p:nvSpPr>
        <p:spPr bwMode="auto">
          <a:xfrm>
            <a:off x="7832725" y="4303713"/>
            <a:ext cx="1225550" cy="36671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a:t>V nullcline</a:t>
            </a:r>
          </a:p>
        </p:txBody>
      </p:sp>
      <p:sp>
        <p:nvSpPr>
          <p:cNvPr id="32781" name="Line 13"/>
          <p:cNvSpPr>
            <a:spLocks noChangeShapeType="1"/>
          </p:cNvSpPr>
          <p:nvPr/>
        </p:nvSpPr>
        <p:spPr bwMode="auto">
          <a:xfrm flipH="1">
            <a:off x="6705600" y="4572000"/>
            <a:ext cx="1066800" cy="0"/>
          </a:xfrm>
          <a:prstGeom prst="line">
            <a:avLst/>
          </a:prstGeom>
          <a:noFill/>
          <a:ln w="9525">
            <a:solidFill>
              <a:srgbClr val="0000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32782" name="Text Box 14"/>
          <p:cNvSpPr txBox="1">
            <a:spLocks noChangeArrowheads="1"/>
          </p:cNvSpPr>
          <p:nvPr/>
        </p:nvSpPr>
        <p:spPr bwMode="auto">
          <a:xfrm>
            <a:off x="7756525" y="2286000"/>
            <a:ext cx="1200150" cy="366713"/>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a:t>n nullcline</a:t>
            </a:r>
          </a:p>
        </p:txBody>
      </p:sp>
      <p:sp>
        <p:nvSpPr>
          <p:cNvPr id="32783" name="Line 15"/>
          <p:cNvSpPr>
            <a:spLocks noChangeShapeType="1"/>
          </p:cNvSpPr>
          <p:nvPr/>
        </p:nvSpPr>
        <p:spPr bwMode="auto">
          <a:xfrm flipH="1">
            <a:off x="6629400" y="2554288"/>
            <a:ext cx="1066800" cy="0"/>
          </a:xfrm>
          <a:prstGeom prst="line">
            <a:avLst/>
          </a:prstGeom>
          <a:noFill/>
          <a:ln w="9525">
            <a:solidFill>
              <a:srgbClr val="0000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graphicFrame>
        <p:nvGraphicFramePr>
          <p:cNvPr id="32787" name="Object 19"/>
          <p:cNvGraphicFramePr>
            <a:graphicFrameLocks noGrp="1" noChangeAspect="1"/>
          </p:cNvGraphicFramePr>
          <p:nvPr>
            <p:ph sz="quarter" idx="3"/>
            <p:extLst>
              <p:ext uri="{D42A27DB-BD31-4B8C-83A1-F6EECF244321}">
                <p14:modId xmlns:p14="http://schemas.microsoft.com/office/powerpoint/2010/main" val="1406433649"/>
              </p:ext>
            </p:extLst>
          </p:nvPr>
        </p:nvGraphicFramePr>
        <p:xfrm>
          <a:off x="5880100" y="2819400"/>
          <a:ext cx="736600" cy="406400"/>
        </p:xfrm>
        <a:graphic>
          <a:graphicData uri="http://schemas.openxmlformats.org/presentationml/2006/ole">
            <mc:AlternateContent xmlns:mc="http://schemas.openxmlformats.org/markup-compatibility/2006">
              <mc:Choice xmlns:v="urn:schemas-microsoft-com:vml" Requires="v">
                <p:oleObj spid="_x0000_s232723" name="Equation" r:id="rId4" imgW="368300" imgH="203200" progId="Equation.3">
                  <p:embed/>
                </p:oleObj>
              </mc:Choice>
              <mc:Fallback>
                <p:oleObj name="Equation" r:id="rId4" imgW="368300" imgH="203200" progId="Equation.3">
                  <p:embed/>
                  <p:pic>
                    <p:nvPicPr>
                      <p:cNvPr id="0" name=""/>
                      <p:cNvPicPr>
                        <a:picLocks noChangeAspect="1" noChangeArrowheads="1"/>
                      </p:cNvPicPr>
                      <p:nvPr/>
                    </p:nvPicPr>
                    <p:blipFill>
                      <a:blip r:embed="rId5"/>
                      <a:srcRect/>
                      <a:stretch>
                        <a:fillRect/>
                      </a:stretch>
                    </p:blipFill>
                    <p:spPr bwMode="auto">
                      <a:xfrm>
                        <a:off x="5880100" y="2819400"/>
                        <a:ext cx="7366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2789" name="Object 21"/>
          <p:cNvGraphicFramePr>
            <a:graphicFrameLocks noChangeAspect="1"/>
          </p:cNvGraphicFramePr>
          <p:nvPr/>
        </p:nvGraphicFramePr>
        <p:xfrm>
          <a:off x="4876800" y="3403600"/>
          <a:ext cx="762000" cy="406400"/>
        </p:xfrm>
        <a:graphic>
          <a:graphicData uri="http://schemas.openxmlformats.org/presentationml/2006/ole">
            <mc:AlternateContent xmlns:mc="http://schemas.openxmlformats.org/markup-compatibility/2006">
              <mc:Choice xmlns:v="urn:schemas-microsoft-com:vml" Requires="v">
                <p:oleObj spid="_x0000_s232724" name="Equation" r:id="rId6" imgW="380880" imgH="203040" progId="Equation.3">
                  <p:embed/>
                </p:oleObj>
              </mc:Choice>
              <mc:Fallback>
                <p:oleObj name="Equation" r:id="rId6" imgW="38088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3403600"/>
                        <a:ext cx="762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2790" name="Object 22"/>
          <p:cNvGraphicFramePr>
            <a:graphicFrameLocks noChangeAspect="1"/>
          </p:cNvGraphicFramePr>
          <p:nvPr>
            <p:extLst>
              <p:ext uri="{D42A27DB-BD31-4B8C-83A1-F6EECF244321}">
                <p14:modId xmlns:p14="http://schemas.microsoft.com/office/powerpoint/2010/main" val="3399238563"/>
              </p:ext>
            </p:extLst>
          </p:nvPr>
        </p:nvGraphicFramePr>
        <p:xfrm>
          <a:off x="4813300" y="4267200"/>
          <a:ext cx="811213" cy="447675"/>
        </p:xfrm>
        <a:graphic>
          <a:graphicData uri="http://schemas.openxmlformats.org/presentationml/2006/ole">
            <mc:AlternateContent xmlns:mc="http://schemas.openxmlformats.org/markup-compatibility/2006">
              <mc:Choice xmlns:v="urn:schemas-microsoft-com:vml" Requires="v">
                <p:oleObj spid="_x0000_s232725" name="Equation" r:id="rId8" imgW="368300" imgH="203200" progId="Equation.3">
                  <p:embed/>
                </p:oleObj>
              </mc:Choice>
              <mc:Fallback>
                <p:oleObj name="Equation" r:id="rId8" imgW="368300" imgH="203200" progId="Equation.3">
                  <p:embed/>
                  <p:pic>
                    <p:nvPicPr>
                      <p:cNvPr id="0" name=""/>
                      <p:cNvPicPr>
                        <a:picLocks noChangeAspect="1" noChangeArrowheads="1"/>
                      </p:cNvPicPr>
                      <p:nvPr/>
                    </p:nvPicPr>
                    <p:blipFill>
                      <a:blip r:embed="rId9"/>
                      <a:srcRect/>
                      <a:stretch>
                        <a:fillRect/>
                      </a:stretch>
                    </p:blipFill>
                    <p:spPr bwMode="auto">
                      <a:xfrm>
                        <a:off x="4813300" y="4267200"/>
                        <a:ext cx="811213"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2791" name="Object 23"/>
          <p:cNvGraphicFramePr>
            <a:graphicFrameLocks noChangeAspect="1"/>
          </p:cNvGraphicFramePr>
          <p:nvPr/>
        </p:nvGraphicFramePr>
        <p:xfrm>
          <a:off x="4094163" y="2667000"/>
          <a:ext cx="782637" cy="392113"/>
        </p:xfrm>
        <a:graphic>
          <a:graphicData uri="http://schemas.openxmlformats.org/presentationml/2006/ole">
            <mc:AlternateContent xmlns:mc="http://schemas.openxmlformats.org/markup-compatibility/2006">
              <mc:Choice xmlns:v="urn:schemas-microsoft-com:vml" Requires="v">
                <p:oleObj spid="_x0000_s232726" name="Equation" r:id="rId10" imgW="355320" imgH="177480" progId="Equation.3">
                  <p:embed/>
                </p:oleObj>
              </mc:Choice>
              <mc:Fallback>
                <p:oleObj name="Equation" r:id="rId10" imgW="355320" imgH="177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94163" y="2667000"/>
                        <a:ext cx="782637"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2792" name="Object 24"/>
          <p:cNvGraphicFramePr>
            <a:graphicFrameLocks noChangeAspect="1"/>
          </p:cNvGraphicFramePr>
          <p:nvPr/>
        </p:nvGraphicFramePr>
        <p:xfrm>
          <a:off x="5846763" y="3113088"/>
          <a:ext cx="782637" cy="392112"/>
        </p:xfrm>
        <a:graphic>
          <a:graphicData uri="http://schemas.openxmlformats.org/presentationml/2006/ole">
            <mc:AlternateContent xmlns:mc="http://schemas.openxmlformats.org/markup-compatibility/2006">
              <mc:Choice xmlns:v="urn:schemas-microsoft-com:vml" Requires="v">
                <p:oleObj spid="_x0000_s232727" name="Equation" r:id="rId12" imgW="355320" imgH="177480" progId="Equation.3">
                  <p:embed/>
                </p:oleObj>
              </mc:Choice>
              <mc:Fallback>
                <p:oleObj name="Equation" r:id="rId12" imgW="355320" imgH="1774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46763" y="3113088"/>
                        <a:ext cx="782637"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2793" name="Object 25"/>
          <p:cNvGraphicFramePr>
            <a:graphicFrameLocks noChangeAspect="1"/>
          </p:cNvGraphicFramePr>
          <p:nvPr/>
        </p:nvGraphicFramePr>
        <p:xfrm>
          <a:off x="4800600" y="4724400"/>
          <a:ext cx="782638" cy="392113"/>
        </p:xfrm>
        <a:graphic>
          <a:graphicData uri="http://schemas.openxmlformats.org/presentationml/2006/ole">
            <mc:AlternateContent xmlns:mc="http://schemas.openxmlformats.org/markup-compatibility/2006">
              <mc:Choice xmlns:v="urn:schemas-microsoft-com:vml" Requires="v">
                <p:oleObj spid="_x0000_s232728" name="Equation" r:id="rId14" imgW="355320" imgH="177480" progId="Equation.3">
                  <p:embed/>
                </p:oleObj>
              </mc:Choice>
              <mc:Fallback>
                <p:oleObj name="Equation" r:id="rId14" imgW="355320" imgH="177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00600" y="4724400"/>
                        <a:ext cx="78263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2794" name="Object 26"/>
          <p:cNvGraphicFramePr>
            <a:graphicFrameLocks noChangeAspect="1"/>
          </p:cNvGraphicFramePr>
          <p:nvPr>
            <p:extLst>
              <p:ext uri="{D42A27DB-BD31-4B8C-83A1-F6EECF244321}">
                <p14:modId xmlns:p14="http://schemas.microsoft.com/office/powerpoint/2010/main" val="2147313982"/>
              </p:ext>
            </p:extLst>
          </p:nvPr>
        </p:nvGraphicFramePr>
        <p:xfrm>
          <a:off x="2527300" y="2590800"/>
          <a:ext cx="736600" cy="406400"/>
        </p:xfrm>
        <a:graphic>
          <a:graphicData uri="http://schemas.openxmlformats.org/presentationml/2006/ole">
            <mc:AlternateContent xmlns:mc="http://schemas.openxmlformats.org/markup-compatibility/2006">
              <mc:Choice xmlns:v="urn:schemas-microsoft-com:vml" Requires="v">
                <p:oleObj spid="_x0000_s232729" name="Equation" r:id="rId16" imgW="368300" imgH="203200" progId="Equation.3">
                  <p:embed/>
                </p:oleObj>
              </mc:Choice>
              <mc:Fallback>
                <p:oleObj name="Equation" r:id="rId16" imgW="368300" imgH="203200" progId="Equation.3">
                  <p:embed/>
                  <p:pic>
                    <p:nvPicPr>
                      <p:cNvPr id="0" name=""/>
                      <p:cNvPicPr>
                        <a:picLocks noChangeAspect="1" noChangeArrowheads="1"/>
                      </p:cNvPicPr>
                      <p:nvPr/>
                    </p:nvPicPr>
                    <p:blipFill>
                      <a:blip r:embed="rId17"/>
                      <a:srcRect/>
                      <a:stretch>
                        <a:fillRect/>
                      </a:stretch>
                    </p:blipFill>
                    <p:spPr bwMode="auto">
                      <a:xfrm>
                        <a:off x="2527300" y="2590800"/>
                        <a:ext cx="7366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2795" name="Object 27"/>
          <p:cNvGraphicFramePr>
            <a:graphicFrameLocks noChangeAspect="1"/>
          </p:cNvGraphicFramePr>
          <p:nvPr/>
        </p:nvGraphicFramePr>
        <p:xfrm>
          <a:off x="2514600" y="2286000"/>
          <a:ext cx="782638" cy="392113"/>
        </p:xfrm>
        <a:graphic>
          <a:graphicData uri="http://schemas.openxmlformats.org/presentationml/2006/ole">
            <mc:AlternateContent xmlns:mc="http://schemas.openxmlformats.org/markup-compatibility/2006">
              <mc:Choice xmlns:v="urn:schemas-microsoft-com:vml" Requires="v">
                <p:oleObj spid="_x0000_s232730" name="Equation" r:id="rId18" imgW="355320" imgH="177480" progId="Equation.3">
                  <p:embed/>
                </p:oleObj>
              </mc:Choice>
              <mc:Fallback>
                <p:oleObj name="Equation" r:id="rId18" imgW="355320" imgH="1774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14600" y="2286000"/>
                        <a:ext cx="78263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2796" name="Line 28"/>
          <p:cNvSpPr>
            <a:spLocks noChangeShapeType="1"/>
          </p:cNvSpPr>
          <p:nvPr/>
        </p:nvSpPr>
        <p:spPr bwMode="auto">
          <a:xfrm>
            <a:off x="4800600" y="3352800"/>
            <a:ext cx="0" cy="457200"/>
          </a:xfrm>
          <a:prstGeom prst="line">
            <a:avLst/>
          </a:prstGeom>
          <a:noFill/>
          <a:ln w="57150">
            <a:solidFill>
              <a:srgbClr val="000000"/>
            </a:solidFill>
            <a:round/>
            <a:headEnd type="triangle" w="med" len="me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32797" name="Line 29"/>
          <p:cNvSpPr>
            <a:spLocks noChangeShapeType="1"/>
          </p:cNvSpPr>
          <p:nvPr/>
        </p:nvSpPr>
        <p:spPr bwMode="auto">
          <a:xfrm flipH="1">
            <a:off x="3810000" y="4191000"/>
            <a:ext cx="533400" cy="457200"/>
          </a:xfrm>
          <a:prstGeom prst="line">
            <a:avLst/>
          </a:prstGeom>
          <a:noFill/>
          <a:ln w="57150">
            <a:solidFill>
              <a:srgbClr val="000000"/>
            </a:solidFill>
            <a:round/>
            <a:headEnd type="triangle" w="med" len="me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32798" name="Line 30"/>
          <p:cNvSpPr>
            <a:spLocks noChangeShapeType="1"/>
          </p:cNvSpPr>
          <p:nvPr/>
        </p:nvSpPr>
        <p:spPr bwMode="auto">
          <a:xfrm flipH="1">
            <a:off x="2590800" y="4800600"/>
            <a:ext cx="609600" cy="0"/>
          </a:xfrm>
          <a:prstGeom prst="line">
            <a:avLst/>
          </a:prstGeom>
          <a:noFill/>
          <a:ln w="57150">
            <a:solidFill>
              <a:srgbClr val="000000"/>
            </a:solidFill>
            <a:round/>
            <a:headEnd type="triangle" w="med" len="me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32799" name="Line 31"/>
          <p:cNvSpPr>
            <a:spLocks noChangeShapeType="1"/>
          </p:cNvSpPr>
          <p:nvPr/>
        </p:nvSpPr>
        <p:spPr bwMode="auto">
          <a:xfrm flipH="1" flipV="1">
            <a:off x="2209800" y="4267200"/>
            <a:ext cx="228600" cy="381000"/>
          </a:xfrm>
          <a:prstGeom prst="line">
            <a:avLst/>
          </a:prstGeom>
          <a:noFill/>
          <a:ln w="57150">
            <a:solidFill>
              <a:srgbClr val="000000"/>
            </a:solidFill>
            <a:round/>
            <a:headEnd type="triangle" w="med" len="me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32800" name="Line 32"/>
          <p:cNvSpPr>
            <a:spLocks noChangeShapeType="1"/>
          </p:cNvSpPr>
          <p:nvPr/>
        </p:nvSpPr>
        <p:spPr bwMode="auto">
          <a:xfrm flipV="1">
            <a:off x="2314575" y="3429000"/>
            <a:ext cx="0" cy="533400"/>
          </a:xfrm>
          <a:prstGeom prst="line">
            <a:avLst/>
          </a:prstGeom>
          <a:noFill/>
          <a:ln w="57150">
            <a:solidFill>
              <a:srgbClr val="000000"/>
            </a:solidFill>
            <a:round/>
            <a:headEnd type="triangle" w="med" len="me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32801" name="Line 33"/>
          <p:cNvSpPr>
            <a:spLocks noChangeShapeType="1"/>
          </p:cNvSpPr>
          <p:nvPr/>
        </p:nvSpPr>
        <p:spPr bwMode="auto">
          <a:xfrm flipV="1">
            <a:off x="2590800" y="3124200"/>
            <a:ext cx="457200" cy="228600"/>
          </a:xfrm>
          <a:prstGeom prst="line">
            <a:avLst/>
          </a:prstGeom>
          <a:noFill/>
          <a:ln w="57150">
            <a:solidFill>
              <a:srgbClr val="000000"/>
            </a:solidFill>
            <a:round/>
            <a:headEnd type="triangle" w="med" len="me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32802" name="Line 34"/>
          <p:cNvSpPr>
            <a:spLocks noChangeShapeType="1"/>
          </p:cNvSpPr>
          <p:nvPr/>
        </p:nvSpPr>
        <p:spPr bwMode="auto">
          <a:xfrm>
            <a:off x="3657600" y="3124200"/>
            <a:ext cx="533400" cy="0"/>
          </a:xfrm>
          <a:prstGeom prst="line">
            <a:avLst/>
          </a:prstGeom>
          <a:noFill/>
          <a:ln w="57150">
            <a:solidFill>
              <a:srgbClr val="000000"/>
            </a:solidFill>
            <a:round/>
            <a:headEnd type="triangle" w="med" len="me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32803" name="Line 35"/>
          <p:cNvSpPr>
            <a:spLocks noChangeShapeType="1"/>
          </p:cNvSpPr>
          <p:nvPr/>
        </p:nvSpPr>
        <p:spPr bwMode="auto">
          <a:xfrm>
            <a:off x="4419600" y="3124200"/>
            <a:ext cx="304800" cy="152400"/>
          </a:xfrm>
          <a:prstGeom prst="line">
            <a:avLst/>
          </a:prstGeom>
          <a:noFill/>
          <a:ln w="57150">
            <a:solidFill>
              <a:srgbClr val="000000"/>
            </a:solidFill>
            <a:round/>
            <a:headEnd type="triangle" w="med" len="me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32805" name="Text Box 37"/>
          <p:cNvSpPr txBox="1">
            <a:spLocks noChangeArrowheads="1"/>
          </p:cNvSpPr>
          <p:nvPr/>
        </p:nvSpPr>
        <p:spPr bwMode="auto">
          <a:xfrm>
            <a:off x="304800" y="4078288"/>
            <a:ext cx="1300163" cy="822325"/>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sz="2400" b="1">
                <a:solidFill>
                  <a:srgbClr val="FF0000"/>
                </a:solidFill>
              </a:rPr>
              <a:t>Orbit or</a:t>
            </a:r>
          </a:p>
          <a:p>
            <a:r>
              <a:rPr lang="en-US" sz="2400" b="1">
                <a:solidFill>
                  <a:srgbClr val="FF0000"/>
                </a:solidFill>
              </a:rPr>
              <a:t>Spiral?</a:t>
            </a:r>
          </a:p>
        </p:txBody>
      </p:sp>
    </p:spTree>
    <p:extLst>
      <p:ext uri="{BB962C8B-B14F-4D97-AF65-F5344CB8AC3E}">
        <p14:creationId xmlns:p14="http://schemas.microsoft.com/office/powerpoint/2010/main" val="58022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8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9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79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7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79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7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9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9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79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79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80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80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80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80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6" grpId="0" animBg="1"/>
      <p:bldP spid="32797" grpId="0" animBg="1"/>
      <p:bldP spid="32798" grpId="0" animBg="1"/>
      <p:bldP spid="32799" grpId="0" animBg="1"/>
      <p:bldP spid="32800" grpId="0" animBg="1"/>
      <p:bldP spid="32801" grpId="0" animBg="1"/>
      <p:bldP spid="32802" grpId="0" animBg="1"/>
      <p:bldP spid="32803" grpId="0" animBg="1"/>
      <p:bldP spid="328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2168991" cy="1800200"/>
          </a:xfrm>
          <a:prstGeom prst="rect">
            <a:avLst/>
          </a:prstGeom>
        </p:spPr>
      </p:pic>
      <p:pic>
        <p:nvPicPr>
          <p:cNvPr id="6" name="Picture 5" descr="Complete_neuron_cell_diagram_e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1843663"/>
            <a:ext cx="6732240" cy="4897705"/>
          </a:xfrm>
          <a:prstGeom prst="rect">
            <a:avLst/>
          </a:prstGeom>
        </p:spPr>
      </p:pic>
      <p:sp>
        <p:nvSpPr>
          <p:cNvPr id="8" name="Text Box 3"/>
          <p:cNvSpPr txBox="1">
            <a:spLocks noChangeArrowheads="1"/>
          </p:cNvSpPr>
          <p:nvPr/>
        </p:nvSpPr>
        <p:spPr bwMode="auto">
          <a:xfrm>
            <a:off x="2627784" y="499319"/>
            <a:ext cx="6264696" cy="769441"/>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sz="4400" b="1" dirty="0" smtClean="0">
                <a:solidFill>
                  <a:srgbClr val="000090"/>
                </a:solidFill>
                <a:effectLst>
                  <a:outerShdw blurRad="50800" dist="38100" dir="18900000" algn="bl" rotWithShape="0">
                    <a:prstClr val="black">
                      <a:alpha val="40000"/>
                    </a:prstClr>
                  </a:outerShdw>
                </a:effectLst>
              </a:rPr>
              <a:t>Neuron</a:t>
            </a:r>
            <a:endParaRPr lang="en-US" sz="4400" b="1" i="0" dirty="0">
              <a:solidFill>
                <a:srgbClr val="000090"/>
              </a:solidFill>
              <a:effectLst>
                <a:outerShdw blurRad="50800" dist="38100" dir="18900000" algn="bl" rotWithShape="0">
                  <a:prstClr val="black">
                    <a:alpha val="40000"/>
                  </a:prstClr>
                </a:outerShdw>
              </a:effectLst>
            </a:endParaRPr>
          </a:p>
        </p:txBody>
      </p:sp>
    </p:spTree>
    <p:extLst>
      <p:ext uri="{BB962C8B-B14F-4D97-AF65-F5344CB8AC3E}">
        <p14:creationId xmlns:p14="http://schemas.microsoft.com/office/powerpoint/2010/main" val="2573905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effectLst>
            <a:outerShdw blurRad="50800" dist="38100" dir="2700000">
              <a:srgbClr val="000000">
                <a:alpha val="43000"/>
              </a:srgbClr>
            </a:outerShdw>
          </a:effectLst>
        </p:spPr>
        <p:txBody>
          <a:bodyPr/>
          <a:lstStyle/>
          <a:p>
            <a:r>
              <a:rPr lang="en-US" b="1" dirty="0">
                <a:solidFill>
                  <a:srgbClr val="333399"/>
                </a:solidFill>
              </a:rPr>
              <a:t>Fitzhugh-</a:t>
            </a:r>
            <a:r>
              <a:rPr lang="en-US" b="1" dirty="0" err="1">
                <a:solidFill>
                  <a:srgbClr val="333399"/>
                </a:solidFill>
              </a:rPr>
              <a:t>Nagumo</a:t>
            </a:r>
            <a:r>
              <a:rPr lang="en-US" b="1" dirty="0">
                <a:solidFill>
                  <a:srgbClr val="333399"/>
                </a:solidFill>
              </a:rPr>
              <a:t> Model (6)</a:t>
            </a:r>
          </a:p>
        </p:txBody>
      </p:sp>
      <p:sp>
        <p:nvSpPr>
          <p:cNvPr id="35870" name="Rectangle 30"/>
          <p:cNvSpPr>
            <a:spLocks noGrp="1" noChangeArrowheads="1"/>
          </p:cNvSpPr>
          <p:nvPr>
            <p:ph type="body" sz="half" idx="1"/>
          </p:nvPr>
        </p:nvSpPr>
        <p:spPr>
          <a:xfrm>
            <a:off x="457200" y="1600200"/>
            <a:ext cx="7467600" cy="457200"/>
          </a:xfrm>
          <a:noFill/>
          <a:ln/>
          <a:effectLst>
            <a:outerShdw blurRad="50800" dist="38100" dir="2700000">
              <a:srgbClr val="000000">
                <a:alpha val="43000"/>
              </a:srgbClr>
            </a:outerShdw>
          </a:effectLst>
        </p:spPr>
        <p:txBody>
          <a:bodyPr/>
          <a:lstStyle/>
          <a:p>
            <a:pPr>
              <a:lnSpc>
                <a:spcPct val="90000"/>
              </a:lnSpc>
            </a:pPr>
            <a:r>
              <a:rPr lang="en-US" sz="2400"/>
              <a:t>Fitzhugh- Nagumo equations:</a:t>
            </a:r>
          </a:p>
        </p:txBody>
      </p:sp>
      <p:graphicFrame>
        <p:nvGraphicFramePr>
          <p:cNvPr id="35871" name="Object 31"/>
          <p:cNvGraphicFramePr>
            <a:graphicFrameLocks noGrp="1" noChangeAspect="1"/>
          </p:cNvGraphicFramePr>
          <p:nvPr>
            <p:ph sz="quarter" idx="2"/>
          </p:nvPr>
        </p:nvGraphicFramePr>
        <p:xfrm>
          <a:off x="762000" y="2209800"/>
          <a:ext cx="2438400" cy="1546225"/>
        </p:xfrm>
        <a:graphic>
          <a:graphicData uri="http://schemas.openxmlformats.org/presentationml/2006/ole">
            <mc:AlternateContent xmlns:mc="http://schemas.openxmlformats.org/markup-compatibility/2006">
              <mc:Choice xmlns:v="urn:schemas-microsoft-com:vml" Requires="v">
                <p:oleObj spid="_x0000_s233544" name="Equation" r:id="rId3" imgW="1320480" imgH="838080" progId="Equation.3">
                  <p:embed/>
                </p:oleObj>
              </mc:Choice>
              <mc:Fallback>
                <p:oleObj name="Equation" r:id="rId3" imgW="132048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09800"/>
                        <a:ext cx="2438400" cy="154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73" name="Object 33"/>
          <p:cNvGraphicFramePr>
            <a:graphicFrameLocks noGrp="1" noChangeAspect="1"/>
          </p:cNvGraphicFramePr>
          <p:nvPr>
            <p:ph sz="quarter" idx="3"/>
          </p:nvPr>
        </p:nvGraphicFramePr>
        <p:xfrm>
          <a:off x="838200" y="3886200"/>
          <a:ext cx="1981200" cy="909638"/>
        </p:xfrm>
        <a:graphic>
          <a:graphicData uri="http://schemas.openxmlformats.org/presentationml/2006/ole">
            <mc:AlternateContent xmlns:mc="http://schemas.openxmlformats.org/markup-compatibility/2006">
              <mc:Choice xmlns:v="urn:schemas-microsoft-com:vml" Requires="v">
                <p:oleObj spid="_x0000_s233545" name="Equation" r:id="rId5" imgW="939600" imgH="431640" progId="Equation.3">
                  <p:embed/>
                </p:oleObj>
              </mc:Choice>
              <mc:Fallback>
                <p:oleObj name="Equation" r:id="rId5" imgW="93960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886200"/>
                        <a:ext cx="1981200" cy="909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75" name="Line 35"/>
          <p:cNvSpPr>
            <a:spLocks noChangeShapeType="1"/>
          </p:cNvSpPr>
          <p:nvPr/>
        </p:nvSpPr>
        <p:spPr bwMode="auto">
          <a:xfrm>
            <a:off x="228600" y="3124200"/>
            <a:ext cx="457200" cy="0"/>
          </a:xfrm>
          <a:prstGeom prst="line">
            <a:avLst/>
          </a:prstGeom>
          <a:noFill/>
          <a:ln w="76200">
            <a:solidFill>
              <a:srgbClr val="FF00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pic>
        <p:nvPicPr>
          <p:cNvPr id="35876" name="Picture 36" descr="FN"/>
          <p:cNvPicPr>
            <a:picLocks noChangeAspect="1" noChangeArrowheads="1"/>
          </p:cNvPicPr>
          <p:nvPr/>
        </p:nvPicPr>
        <p:blipFill>
          <a:blip r:embed="rId7" cstate="print"/>
          <a:srcRect/>
          <a:stretch>
            <a:fillRect/>
          </a:stretch>
        </p:blipFill>
        <p:spPr bwMode="auto">
          <a:xfrm>
            <a:off x="3657600" y="2286000"/>
            <a:ext cx="5257800" cy="3943350"/>
          </a:xfrm>
          <a:prstGeom prst="rect">
            <a:avLst/>
          </a:prstGeom>
          <a:noFill/>
          <a:effectLst>
            <a:outerShdw blurRad="50800" dist="38100" dir="2700000">
              <a:srgbClr val="000000">
                <a:alpha val="43000"/>
              </a:srgbClr>
            </a:outerShdw>
          </a:effectLst>
        </p:spPr>
      </p:pic>
      <p:sp>
        <p:nvSpPr>
          <p:cNvPr id="35877" name="Text Box 37"/>
          <p:cNvSpPr txBox="1">
            <a:spLocks noChangeArrowheads="1"/>
          </p:cNvSpPr>
          <p:nvPr/>
        </p:nvSpPr>
        <p:spPr bwMode="auto">
          <a:xfrm>
            <a:off x="6216650" y="5881688"/>
            <a:ext cx="336550" cy="36671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b="1">
                <a:solidFill>
                  <a:srgbClr val="000000"/>
                </a:solidFill>
              </a:rPr>
              <a:t>V</a:t>
            </a:r>
          </a:p>
        </p:txBody>
      </p:sp>
      <p:sp>
        <p:nvSpPr>
          <p:cNvPr id="35878" name="Text Box 38"/>
          <p:cNvSpPr txBox="1">
            <a:spLocks noChangeArrowheads="1"/>
          </p:cNvSpPr>
          <p:nvPr/>
        </p:nvSpPr>
        <p:spPr bwMode="auto">
          <a:xfrm>
            <a:off x="3733800" y="3976688"/>
            <a:ext cx="400050" cy="36671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b="1">
                <a:solidFill>
                  <a:srgbClr val="000000"/>
                </a:solidFill>
              </a:rPr>
              <a:t>W</a:t>
            </a:r>
          </a:p>
        </p:txBody>
      </p:sp>
      <p:sp>
        <p:nvSpPr>
          <p:cNvPr id="35879" name="Rectangle 39"/>
          <p:cNvSpPr>
            <a:spLocks noChangeArrowheads="1"/>
          </p:cNvSpPr>
          <p:nvPr/>
        </p:nvSpPr>
        <p:spPr bwMode="auto">
          <a:xfrm>
            <a:off x="457200" y="6324600"/>
            <a:ext cx="8229600" cy="457200"/>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bodyPr>
          <a:lstStyle/>
          <a:p>
            <a:pPr marL="342900" indent="-342900">
              <a:lnSpc>
                <a:spcPct val="90000"/>
              </a:lnSpc>
              <a:spcBef>
                <a:spcPct val="20000"/>
              </a:spcBef>
              <a:buClr>
                <a:schemeClr val="hlink"/>
              </a:buClr>
              <a:buFont typeface="Wingdings" charset="2"/>
              <a:buBlip>
                <a:blip r:embed="rId8"/>
              </a:buBlip>
            </a:pPr>
            <a:r>
              <a:rPr lang="en-US" sz="2400" dirty="0">
                <a:effectLst>
                  <a:outerShdw blurRad="38100" dist="38100" dir="2700000" algn="tl">
                    <a:srgbClr val="000000"/>
                  </a:outerShdw>
                </a:effectLst>
              </a:rPr>
              <a:t>Qualitatively </a:t>
            </a:r>
            <a:r>
              <a:rPr lang="en-US" sz="2400" dirty="0" smtClean="0">
                <a:effectLst>
                  <a:outerShdw blurRad="38100" dist="38100" dir="2700000" algn="tl">
                    <a:srgbClr val="000000"/>
                  </a:outerShdw>
                </a:effectLst>
              </a:rPr>
              <a:t>captures </a:t>
            </a:r>
            <a:r>
              <a:rPr lang="en-US" sz="2400" dirty="0">
                <a:effectLst>
                  <a:outerShdw blurRad="38100" dist="38100" dir="2700000" algn="tl">
                    <a:srgbClr val="000000"/>
                  </a:outerShdw>
                </a:effectLst>
              </a:rPr>
              <a:t>the properties of the exact model</a:t>
            </a:r>
          </a:p>
        </p:txBody>
      </p:sp>
    </p:spTree>
    <p:extLst>
      <p:ext uri="{BB962C8B-B14F-4D97-AF65-F5344CB8AC3E}">
        <p14:creationId xmlns:p14="http://schemas.microsoft.com/office/powerpoint/2010/main" val="3809417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75"/>
                                        </p:tgtEl>
                                        <p:attrNameLst>
                                          <p:attrName>style.visibility</p:attrName>
                                        </p:attrNameLst>
                                      </p:cBhvr>
                                      <p:to>
                                        <p:strVal val="visible"/>
                                      </p:to>
                                    </p:set>
                                    <p:anim calcmode="lin" valueType="num">
                                      <p:cBhvr additive="base">
                                        <p:cTn id="7" dur="2000" fill="hold"/>
                                        <p:tgtEl>
                                          <p:spTgt spid="35875"/>
                                        </p:tgtEl>
                                        <p:attrNameLst>
                                          <p:attrName>ppt_x</p:attrName>
                                        </p:attrNameLst>
                                      </p:cBhvr>
                                      <p:tavLst>
                                        <p:tav tm="0">
                                          <p:val>
                                            <p:strVal val="0-#ppt_w/2"/>
                                          </p:val>
                                        </p:tav>
                                        <p:tav tm="100000">
                                          <p:val>
                                            <p:strVal val="#ppt_x"/>
                                          </p:val>
                                        </p:tav>
                                      </p:tavLst>
                                    </p:anim>
                                    <p:anim calcmode="lin" valueType="num">
                                      <p:cBhvr additive="base">
                                        <p:cTn id="8" dur="2000" fill="hold"/>
                                        <p:tgtEl>
                                          <p:spTgt spid="358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8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8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87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75" grpId="0" animBg="1"/>
      <p:bldP spid="35877" grpId="0"/>
      <p:bldP spid="35878" grpId="0"/>
      <p:bldP spid="3587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effectLst>
            <a:outerShdw blurRad="50800" dist="38100" dir="2700000">
              <a:srgbClr val="000000">
                <a:alpha val="43000"/>
              </a:srgbClr>
            </a:outerShdw>
          </a:effectLst>
        </p:spPr>
        <p:txBody>
          <a:bodyPr/>
          <a:lstStyle/>
          <a:p>
            <a:r>
              <a:rPr lang="en-US" sz="4000" b="1" dirty="0">
                <a:solidFill>
                  <a:srgbClr val="333399"/>
                </a:solidFill>
              </a:rPr>
              <a:t>Analysis of Fitzhugh-</a:t>
            </a:r>
            <a:r>
              <a:rPr lang="en-US" sz="4000" b="1" dirty="0" err="1">
                <a:solidFill>
                  <a:srgbClr val="333399"/>
                </a:solidFill>
              </a:rPr>
              <a:t>Nagumo</a:t>
            </a:r>
            <a:r>
              <a:rPr lang="en-US" sz="4000" b="1" dirty="0">
                <a:solidFill>
                  <a:srgbClr val="333399"/>
                </a:solidFill>
              </a:rPr>
              <a:t> System (1)</a:t>
            </a:r>
          </a:p>
        </p:txBody>
      </p:sp>
      <p:sp>
        <p:nvSpPr>
          <p:cNvPr id="38915" name="Rectangle 3"/>
          <p:cNvSpPr>
            <a:spLocks noGrp="1" noChangeArrowheads="1"/>
          </p:cNvSpPr>
          <p:nvPr>
            <p:ph type="body" sz="half" idx="1"/>
          </p:nvPr>
        </p:nvSpPr>
        <p:spPr>
          <a:xfrm>
            <a:off x="609600" y="3429000"/>
            <a:ext cx="2057400" cy="609600"/>
          </a:xfrm>
          <a:effectLst>
            <a:outerShdw blurRad="50800" dist="38100" dir="2700000">
              <a:srgbClr val="000000">
                <a:alpha val="43000"/>
              </a:srgbClr>
            </a:outerShdw>
          </a:effectLst>
        </p:spPr>
        <p:txBody>
          <a:bodyPr/>
          <a:lstStyle/>
          <a:p>
            <a:r>
              <a:rPr lang="en-US" sz="2800"/>
              <a:t>Jacobian:</a:t>
            </a:r>
          </a:p>
        </p:txBody>
      </p:sp>
      <p:graphicFrame>
        <p:nvGraphicFramePr>
          <p:cNvPr id="38921" name="Object 9"/>
          <p:cNvGraphicFramePr>
            <a:graphicFrameLocks noChangeAspect="1"/>
          </p:cNvGraphicFramePr>
          <p:nvPr/>
        </p:nvGraphicFramePr>
        <p:xfrm>
          <a:off x="2808288" y="3275013"/>
          <a:ext cx="2462212" cy="915987"/>
        </p:xfrm>
        <a:graphic>
          <a:graphicData uri="http://schemas.openxmlformats.org/presentationml/2006/ole">
            <mc:AlternateContent xmlns:mc="http://schemas.openxmlformats.org/markup-compatibility/2006">
              <mc:Choice xmlns:v="urn:schemas-microsoft-com:vml" Requires="v">
                <p:oleObj spid="_x0000_s234634" name="Equation" r:id="rId3" imgW="1295280" imgH="482400" progId="Equation.3">
                  <p:embed/>
                </p:oleObj>
              </mc:Choice>
              <mc:Fallback>
                <p:oleObj name="Equation" r:id="rId3" imgW="129528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8288" y="3275013"/>
                        <a:ext cx="24622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8926" name="Object 14"/>
          <p:cNvGraphicFramePr>
            <a:graphicFrameLocks noGrp="1" noChangeAspect="1"/>
          </p:cNvGraphicFramePr>
          <p:nvPr>
            <p:ph sz="quarter" idx="2"/>
          </p:nvPr>
        </p:nvGraphicFramePr>
        <p:xfrm>
          <a:off x="685800" y="1524000"/>
          <a:ext cx="2438400" cy="1546225"/>
        </p:xfrm>
        <a:graphic>
          <a:graphicData uri="http://schemas.openxmlformats.org/presentationml/2006/ole">
            <mc:AlternateContent xmlns:mc="http://schemas.openxmlformats.org/markup-compatibility/2006">
              <mc:Choice xmlns:v="urn:schemas-microsoft-com:vml" Requires="v">
                <p:oleObj spid="_x0000_s234635" name="Equation" r:id="rId5" imgW="1320480" imgH="838080" progId="Equation.3">
                  <p:embed/>
                </p:oleObj>
              </mc:Choice>
              <mc:Fallback>
                <p:oleObj name="Equation" r:id="rId5" imgW="1320480" imgH="838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524000"/>
                        <a:ext cx="2438400" cy="154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27" name="Object 15"/>
          <p:cNvGraphicFramePr>
            <a:graphicFrameLocks noGrp="1" noChangeAspect="1"/>
          </p:cNvGraphicFramePr>
          <p:nvPr>
            <p:ph sz="quarter" idx="3"/>
          </p:nvPr>
        </p:nvGraphicFramePr>
        <p:xfrm>
          <a:off x="3429000" y="1524000"/>
          <a:ext cx="1981200" cy="909638"/>
        </p:xfrm>
        <a:graphic>
          <a:graphicData uri="http://schemas.openxmlformats.org/presentationml/2006/ole">
            <mc:AlternateContent xmlns:mc="http://schemas.openxmlformats.org/markup-compatibility/2006">
              <mc:Choice xmlns:v="urn:schemas-microsoft-com:vml" Requires="v">
                <p:oleObj spid="_x0000_s234636" name="Equation" r:id="rId7" imgW="939600" imgH="431640" progId="Equation.3">
                  <p:embed/>
                </p:oleObj>
              </mc:Choice>
              <mc:Fallback>
                <p:oleObj name="Equation" r:id="rId7" imgW="93960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1524000"/>
                        <a:ext cx="1981200" cy="909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8" name="Rectangle 16"/>
          <p:cNvSpPr>
            <a:spLocks noChangeArrowheads="1"/>
          </p:cNvSpPr>
          <p:nvPr/>
        </p:nvSpPr>
        <p:spPr bwMode="auto">
          <a:xfrm>
            <a:off x="609600" y="4648200"/>
            <a:ext cx="7086600" cy="609600"/>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bodyPr>
          <a:lstStyle/>
          <a:p>
            <a:pPr marL="342900" indent="-342900">
              <a:spcBef>
                <a:spcPct val="20000"/>
              </a:spcBef>
              <a:buClr>
                <a:schemeClr val="hlink"/>
              </a:buClr>
              <a:buFont typeface="Wingdings" charset="2"/>
              <a:buBlip>
                <a:blip r:embed="rId9"/>
              </a:buBlip>
            </a:pPr>
            <a:r>
              <a:rPr lang="en-US" sz="2800">
                <a:effectLst>
                  <a:outerShdw blurRad="38100" dist="38100" dir="2700000" algn="tl">
                    <a:srgbClr val="000000"/>
                  </a:outerShdw>
                </a:effectLst>
              </a:rPr>
              <a:t>Fixed point for </a:t>
            </a:r>
            <a:r>
              <a:rPr lang="en-US" sz="2800" i="1">
                <a:effectLst>
                  <a:outerShdw blurRad="38100" dist="38100" dir="2700000" algn="tl">
                    <a:srgbClr val="000000"/>
                  </a:outerShdw>
                </a:effectLst>
                <a:latin typeface="Times New Roman" charset="0"/>
                <a:ea typeface="Times New Roman" charset="0"/>
                <a:cs typeface="Times New Roman" charset="0"/>
              </a:rPr>
              <a:t>I=0</a:t>
            </a:r>
            <a:r>
              <a:rPr lang="en-US" sz="2800">
                <a:effectLst>
                  <a:outerShdw blurRad="38100" dist="38100" dir="2700000" algn="tl">
                    <a:srgbClr val="000000"/>
                  </a:outerShdw>
                </a:effectLst>
              </a:rPr>
              <a:t> : </a:t>
            </a:r>
            <a:r>
              <a:rPr lang="en-US" sz="2800" i="1">
                <a:effectLst>
                  <a:outerShdw blurRad="38100" dist="38100" dir="2700000" algn="tl">
                    <a:srgbClr val="000000"/>
                  </a:outerShdw>
                </a:effectLst>
                <a:latin typeface="Times New Roman" charset="0"/>
                <a:ea typeface="Times New Roman" charset="0"/>
                <a:cs typeface="Times New Roman" charset="0"/>
              </a:rPr>
              <a:t>V=-1.20, W=0.625</a:t>
            </a:r>
          </a:p>
        </p:txBody>
      </p:sp>
      <p:graphicFrame>
        <p:nvGraphicFramePr>
          <p:cNvPr id="38929" name="Object 17"/>
          <p:cNvGraphicFramePr>
            <a:graphicFrameLocks noChangeAspect="1"/>
          </p:cNvGraphicFramePr>
          <p:nvPr>
            <p:extLst>
              <p:ext uri="{D42A27DB-BD31-4B8C-83A1-F6EECF244321}">
                <p14:modId xmlns:p14="http://schemas.microsoft.com/office/powerpoint/2010/main" val="359265489"/>
              </p:ext>
            </p:extLst>
          </p:nvPr>
        </p:nvGraphicFramePr>
        <p:xfrm>
          <a:off x="925513" y="5192713"/>
          <a:ext cx="6927850" cy="890587"/>
        </p:xfrm>
        <a:graphic>
          <a:graphicData uri="http://schemas.openxmlformats.org/presentationml/2006/ole">
            <mc:AlternateContent xmlns:mc="http://schemas.openxmlformats.org/markup-compatibility/2006">
              <mc:Choice xmlns:v="urn:schemas-microsoft-com:vml" Requires="v">
                <p:oleObj spid="_x0000_s234637" name="Equation" r:id="rId10" imgW="3644900" imgH="469900" progId="Equation.3">
                  <p:embed/>
                </p:oleObj>
              </mc:Choice>
              <mc:Fallback>
                <p:oleObj name="Equation" r:id="rId10" imgW="3644900" imgH="469900" progId="Equation.3">
                  <p:embed/>
                  <p:pic>
                    <p:nvPicPr>
                      <p:cNvPr id="0" name=""/>
                      <p:cNvPicPr>
                        <a:picLocks noChangeAspect="1" noChangeArrowheads="1"/>
                      </p:cNvPicPr>
                      <p:nvPr/>
                    </p:nvPicPr>
                    <p:blipFill>
                      <a:blip r:embed="rId11"/>
                      <a:srcRect/>
                      <a:stretch>
                        <a:fillRect/>
                      </a:stretch>
                    </p:blipFill>
                    <p:spPr bwMode="auto">
                      <a:xfrm>
                        <a:off x="925513" y="5192713"/>
                        <a:ext cx="6927850"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8930" name="Text Box 18"/>
          <p:cNvSpPr txBox="1">
            <a:spLocks noChangeArrowheads="1"/>
          </p:cNvSpPr>
          <p:nvPr/>
        </p:nvSpPr>
        <p:spPr bwMode="auto">
          <a:xfrm>
            <a:off x="990600" y="6223000"/>
            <a:ext cx="2354263" cy="396875"/>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sz="2000" b="1"/>
              <a:t>The fixed point is:</a:t>
            </a:r>
          </a:p>
        </p:txBody>
      </p:sp>
      <p:sp>
        <p:nvSpPr>
          <p:cNvPr id="38931" name="Text Box 19"/>
          <p:cNvSpPr txBox="1">
            <a:spLocks noChangeArrowheads="1"/>
          </p:cNvSpPr>
          <p:nvPr/>
        </p:nvSpPr>
        <p:spPr bwMode="auto">
          <a:xfrm>
            <a:off x="3817938" y="6232525"/>
            <a:ext cx="1720850" cy="396875"/>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sz="2000" b="1">
                <a:solidFill>
                  <a:srgbClr val="FF0000"/>
                </a:solidFill>
              </a:rPr>
              <a:t>Stable Spiral</a:t>
            </a:r>
          </a:p>
        </p:txBody>
      </p:sp>
    </p:spTree>
    <p:extLst>
      <p:ext uri="{BB962C8B-B14F-4D97-AF65-F5344CB8AC3E}">
        <p14:creationId xmlns:p14="http://schemas.microsoft.com/office/powerpoint/2010/main" val="40386329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1524000"/>
            <a:ext cx="8229600" cy="457200"/>
          </a:xfrm>
          <a:effectLst>
            <a:outerShdw blurRad="50800" dist="38100" dir="2700000">
              <a:srgbClr val="000000">
                <a:alpha val="43000"/>
              </a:srgbClr>
            </a:outerShdw>
          </a:effectLst>
        </p:spPr>
        <p:txBody>
          <a:bodyPr/>
          <a:lstStyle/>
          <a:p>
            <a:r>
              <a:rPr lang="en-US" sz="2400" dirty="0"/>
              <a:t>Response of the resting system (I=0) to a current pulse:</a:t>
            </a:r>
          </a:p>
        </p:txBody>
      </p:sp>
      <p:sp>
        <p:nvSpPr>
          <p:cNvPr id="41988" name="Rectangle 4"/>
          <p:cNvSpPr>
            <a:spLocks noGrp="1" noChangeArrowheads="1"/>
          </p:cNvSpPr>
          <p:nvPr>
            <p:ph type="title"/>
          </p:nvPr>
        </p:nvSpPr>
        <p:spPr>
          <a:xfrm>
            <a:off x="457200" y="0"/>
            <a:ext cx="8229600" cy="1143000"/>
          </a:xfrm>
          <a:noFill/>
          <a:ln/>
          <a:effectLst>
            <a:outerShdw blurRad="50800" dist="38100" dir="2700000">
              <a:srgbClr val="000000">
                <a:alpha val="43000"/>
              </a:srgbClr>
            </a:outerShdw>
          </a:effectLst>
        </p:spPr>
        <p:txBody>
          <a:bodyPr/>
          <a:lstStyle/>
          <a:p>
            <a:r>
              <a:rPr lang="en-US" sz="4000" b="1" dirty="0">
                <a:solidFill>
                  <a:srgbClr val="333399"/>
                </a:solidFill>
              </a:rPr>
              <a:t>Analysis of Fitzhugh-</a:t>
            </a:r>
            <a:r>
              <a:rPr lang="en-US" sz="4000" b="1" dirty="0" err="1">
                <a:solidFill>
                  <a:srgbClr val="333399"/>
                </a:solidFill>
              </a:rPr>
              <a:t>Nagumo</a:t>
            </a:r>
            <a:r>
              <a:rPr lang="en-US" sz="4000" b="1" dirty="0">
                <a:solidFill>
                  <a:srgbClr val="333399"/>
                </a:solidFill>
              </a:rPr>
              <a:t> System (2)</a:t>
            </a:r>
          </a:p>
        </p:txBody>
      </p:sp>
      <p:pic>
        <p:nvPicPr>
          <p:cNvPr id="41989" name="Picture 5" descr="FN"/>
          <p:cNvPicPr>
            <a:picLocks noChangeAspect="1" noChangeArrowheads="1"/>
          </p:cNvPicPr>
          <p:nvPr/>
        </p:nvPicPr>
        <p:blipFill>
          <a:blip r:embed="rId2" cstate="print"/>
          <a:srcRect/>
          <a:stretch>
            <a:fillRect/>
          </a:stretch>
        </p:blipFill>
        <p:spPr bwMode="auto">
          <a:xfrm>
            <a:off x="838200" y="2209800"/>
            <a:ext cx="7467600" cy="4419600"/>
          </a:xfrm>
          <a:prstGeom prst="rect">
            <a:avLst/>
          </a:prstGeom>
          <a:noFill/>
        </p:spPr>
      </p:pic>
      <p:sp>
        <p:nvSpPr>
          <p:cNvPr id="41990" name="Text Box 6"/>
          <p:cNvSpPr txBox="1">
            <a:spLocks noChangeArrowheads="1"/>
          </p:cNvSpPr>
          <p:nvPr/>
        </p:nvSpPr>
        <p:spPr bwMode="auto">
          <a:xfrm>
            <a:off x="1127125" y="4227513"/>
            <a:ext cx="400050" cy="366712"/>
          </a:xfrm>
          <a:prstGeom prst="rect">
            <a:avLst/>
          </a:prstGeom>
          <a:noFill/>
          <a:ln w="9525">
            <a:noFill/>
            <a:miter lim="800000"/>
            <a:headEnd/>
            <a:tailEnd/>
          </a:ln>
          <a:effectLst/>
        </p:spPr>
        <p:txBody>
          <a:bodyPr wrap="none">
            <a:prstTxWarp prst="textNoShape">
              <a:avLst/>
            </a:prstTxWarp>
            <a:spAutoFit/>
          </a:bodyPr>
          <a:lstStyle/>
          <a:p>
            <a:r>
              <a:rPr lang="en-US" b="1">
                <a:solidFill>
                  <a:srgbClr val="000000"/>
                </a:solidFill>
              </a:rPr>
              <a:t>W</a:t>
            </a:r>
          </a:p>
        </p:txBody>
      </p:sp>
      <p:sp>
        <p:nvSpPr>
          <p:cNvPr id="41991" name="Text Box 7"/>
          <p:cNvSpPr txBox="1">
            <a:spLocks noChangeArrowheads="1"/>
          </p:cNvSpPr>
          <p:nvPr/>
        </p:nvSpPr>
        <p:spPr bwMode="auto">
          <a:xfrm>
            <a:off x="4251325" y="6186488"/>
            <a:ext cx="336550" cy="366712"/>
          </a:xfrm>
          <a:prstGeom prst="rect">
            <a:avLst/>
          </a:prstGeom>
          <a:noFill/>
          <a:ln w="9525">
            <a:noFill/>
            <a:miter lim="800000"/>
            <a:headEnd/>
            <a:tailEnd/>
          </a:ln>
          <a:effectLst/>
        </p:spPr>
        <p:txBody>
          <a:bodyPr wrap="none">
            <a:prstTxWarp prst="textNoShape">
              <a:avLst/>
            </a:prstTxWarp>
            <a:spAutoFit/>
          </a:bodyPr>
          <a:lstStyle/>
          <a:p>
            <a:r>
              <a:rPr lang="en-US" b="1">
                <a:solidFill>
                  <a:srgbClr val="000000"/>
                </a:solidFill>
              </a:rPr>
              <a:t>V</a:t>
            </a:r>
          </a:p>
        </p:txBody>
      </p:sp>
      <p:sp>
        <p:nvSpPr>
          <p:cNvPr id="41992" name="Oval 8"/>
          <p:cNvSpPr>
            <a:spLocks noChangeAspect="1" noChangeArrowheads="1"/>
          </p:cNvSpPr>
          <p:nvPr/>
        </p:nvSpPr>
        <p:spPr bwMode="auto">
          <a:xfrm>
            <a:off x="3486150" y="4800600"/>
            <a:ext cx="115888" cy="115888"/>
          </a:xfrm>
          <a:prstGeom prst="ellipse">
            <a:avLst/>
          </a:prstGeom>
          <a:solidFill>
            <a:srgbClr val="000000"/>
          </a:solidFill>
          <a:ln w="9525">
            <a:solidFill>
              <a:schemeClr val="tx1"/>
            </a:solidFill>
            <a:round/>
            <a:headEnd/>
            <a:tailEnd/>
          </a:ln>
          <a:effectLst/>
        </p:spPr>
        <p:txBody>
          <a:bodyPr wrap="none" anchor="ctr">
            <a:prstTxWarp prst="textNoShape">
              <a:avLst/>
            </a:prstTxWarp>
          </a:bodyPr>
          <a:lstStyle/>
          <a:p>
            <a:endParaRPr lang="en-US"/>
          </a:p>
        </p:txBody>
      </p:sp>
      <p:sp>
        <p:nvSpPr>
          <p:cNvPr id="41993" name="Oval 9"/>
          <p:cNvSpPr>
            <a:spLocks noChangeAspect="1" noChangeArrowheads="1"/>
          </p:cNvSpPr>
          <p:nvPr/>
        </p:nvSpPr>
        <p:spPr bwMode="auto">
          <a:xfrm>
            <a:off x="3810000" y="4800600"/>
            <a:ext cx="115888" cy="115888"/>
          </a:xfrm>
          <a:prstGeom prst="ellipse">
            <a:avLst/>
          </a:prstGeom>
          <a:solidFill>
            <a:srgbClr val="000000"/>
          </a:solidFill>
          <a:ln w="9525">
            <a:solidFill>
              <a:schemeClr val="tx1"/>
            </a:solidFill>
            <a:round/>
            <a:headEnd/>
            <a:tailEnd/>
          </a:ln>
          <a:effectLst/>
        </p:spPr>
        <p:txBody>
          <a:bodyPr wrap="none" anchor="ctr">
            <a:prstTxWarp prst="textNoShape">
              <a:avLst/>
            </a:prstTxWarp>
          </a:bodyPr>
          <a:lstStyle/>
          <a:p>
            <a:endParaRPr lang="en-US"/>
          </a:p>
        </p:txBody>
      </p:sp>
      <p:sp>
        <p:nvSpPr>
          <p:cNvPr id="41994" name="Freeform 10"/>
          <p:cNvSpPr>
            <a:spLocks/>
          </p:cNvSpPr>
          <p:nvPr/>
        </p:nvSpPr>
        <p:spPr bwMode="auto">
          <a:xfrm>
            <a:off x="3327400" y="4622800"/>
            <a:ext cx="571500" cy="254000"/>
          </a:xfrm>
          <a:custGeom>
            <a:avLst/>
            <a:gdLst/>
            <a:ahLst/>
            <a:cxnLst>
              <a:cxn ang="0">
                <a:pos x="352" y="160"/>
              </a:cxn>
              <a:cxn ang="0">
                <a:pos x="352" y="64"/>
              </a:cxn>
              <a:cxn ang="0">
                <a:pos x="304" y="16"/>
              </a:cxn>
              <a:cxn ang="0">
                <a:pos x="64" y="16"/>
              </a:cxn>
              <a:cxn ang="0">
                <a:pos x="16" y="112"/>
              </a:cxn>
              <a:cxn ang="0">
                <a:pos x="160" y="160"/>
              </a:cxn>
            </a:cxnLst>
            <a:rect l="0" t="0" r="r" b="b"/>
            <a:pathLst>
              <a:path w="360" h="160">
                <a:moveTo>
                  <a:pt x="352" y="160"/>
                </a:moveTo>
                <a:cubicBezTo>
                  <a:pt x="356" y="124"/>
                  <a:pt x="360" y="88"/>
                  <a:pt x="352" y="64"/>
                </a:cubicBezTo>
                <a:cubicBezTo>
                  <a:pt x="344" y="40"/>
                  <a:pt x="352" y="24"/>
                  <a:pt x="304" y="16"/>
                </a:cubicBezTo>
                <a:cubicBezTo>
                  <a:pt x="256" y="8"/>
                  <a:pt x="112" y="0"/>
                  <a:pt x="64" y="16"/>
                </a:cubicBezTo>
                <a:cubicBezTo>
                  <a:pt x="16" y="32"/>
                  <a:pt x="0" y="88"/>
                  <a:pt x="16" y="112"/>
                </a:cubicBezTo>
                <a:cubicBezTo>
                  <a:pt x="32" y="136"/>
                  <a:pt x="96" y="148"/>
                  <a:pt x="160" y="160"/>
                </a:cubicBezTo>
              </a:path>
            </a:pathLst>
          </a:custGeom>
          <a:noFill/>
          <a:ln w="28575" cmpd="sng">
            <a:solidFill>
              <a:srgbClr val="33CC33"/>
            </a:solidFill>
            <a:round/>
            <a:headEnd/>
            <a:tailEnd/>
          </a:ln>
          <a:effectLst/>
        </p:spPr>
        <p:txBody>
          <a:bodyPr>
            <a:prstTxWarp prst="textNoShape">
              <a:avLst/>
            </a:prstTxWarp>
          </a:bodyPr>
          <a:lstStyle/>
          <a:p>
            <a:endParaRPr lang="en-US"/>
          </a:p>
        </p:txBody>
      </p:sp>
      <p:sp>
        <p:nvSpPr>
          <p:cNvPr id="41995" name="Line 11"/>
          <p:cNvSpPr>
            <a:spLocks noChangeShapeType="1"/>
          </p:cNvSpPr>
          <p:nvPr/>
        </p:nvSpPr>
        <p:spPr bwMode="auto">
          <a:xfrm flipH="1" flipV="1">
            <a:off x="3886200" y="4648200"/>
            <a:ext cx="76200" cy="15240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41996" name="Line 12"/>
          <p:cNvSpPr>
            <a:spLocks noChangeShapeType="1"/>
          </p:cNvSpPr>
          <p:nvPr/>
        </p:nvSpPr>
        <p:spPr bwMode="auto">
          <a:xfrm flipH="1">
            <a:off x="3581400" y="4572000"/>
            <a:ext cx="30480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41998" name="Line 14"/>
          <p:cNvSpPr>
            <a:spLocks noChangeShapeType="1"/>
          </p:cNvSpPr>
          <p:nvPr/>
        </p:nvSpPr>
        <p:spPr bwMode="auto">
          <a:xfrm>
            <a:off x="3276600" y="4635500"/>
            <a:ext cx="0" cy="22860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41999" name="Line 15"/>
          <p:cNvSpPr>
            <a:spLocks noChangeShapeType="1"/>
          </p:cNvSpPr>
          <p:nvPr/>
        </p:nvSpPr>
        <p:spPr bwMode="auto">
          <a:xfrm flipH="1">
            <a:off x="3289300" y="4565650"/>
            <a:ext cx="228600" cy="7620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42000" name="Oval 16"/>
          <p:cNvSpPr>
            <a:spLocks noChangeAspect="1" noChangeArrowheads="1"/>
          </p:cNvSpPr>
          <p:nvPr/>
        </p:nvSpPr>
        <p:spPr bwMode="auto">
          <a:xfrm>
            <a:off x="4876800" y="4837113"/>
            <a:ext cx="115888" cy="115887"/>
          </a:xfrm>
          <a:prstGeom prst="ellipse">
            <a:avLst/>
          </a:prstGeom>
          <a:solidFill>
            <a:srgbClr val="000000"/>
          </a:solidFill>
          <a:ln w="9525">
            <a:solidFill>
              <a:schemeClr val="tx1"/>
            </a:solidFill>
            <a:round/>
            <a:headEnd/>
            <a:tailEnd/>
          </a:ln>
          <a:effectLst/>
        </p:spPr>
        <p:txBody>
          <a:bodyPr wrap="none" anchor="ctr">
            <a:prstTxWarp prst="textNoShape">
              <a:avLst/>
            </a:prstTxWarp>
          </a:bodyPr>
          <a:lstStyle/>
          <a:p>
            <a:endParaRPr lang="en-US"/>
          </a:p>
        </p:txBody>
      </p:sp>
      <p:sp>
        <p:nvSpPr>
          <p:cNvPr id="42002" name="Freeform 18"/>
          <p:cNvSpPr>
            <a:spLocks/>
          </p:cNvSpPr>
          <p:nvPr/>
        </p:nvSpPr>
        <p:spPr bwMode="auto">
          <a:xfrm>
            <a:off x="2895600" y="3289300"/>
            <a:ext cx="3454400" cy="1600200"/>
          </a:xfrm>
          <a:custGeom>
            <a:avLst/>
            <a:gdLst/>
            <a:ahLst/>
            <a:cxnLst>
              <a:cxn ang="0">
                <a:pos x="1296" y="1000"/>
              </a:cxn>
              <a:cxn ang="0">
                <a:pos x="1632" y="1000"/>
              </a:cxn>
              <a:cxn ang="0">
                <a:pos x="1968" y="952"/>
              </a:cxn>
              <a:cxn ang="0">
                <a:pos x="2112" y="808"/>
              </a:cxn>
              <a:cxn ang="0">
                <a:pos x="2112" y="328"/>
              </a:cxn>
              <a:cxn ang="0">
                <a:pos x="1728" y="40"/>
              </a:cxn>
              <a:cxn ang="0">
                <a:pos x="480" y="88"/>
              </a:cxn>
              <a:cxn ang="0">
                <a:pos x="96" y="376"/>
              </a:cxn>
              <a:cxn ang="0">
                <a:pos x="48" y="760"/>
              </a:cxn>
              <a:cxn ang="0">
                <a:pos x="384" y="1000"/>
              </a:cxn>
            </a:cxnLst>
            <a:rect l="0" t="0" r="r" b="b"/>
            <a:pathLst>
              <a:path w="2176" h="1008">
                <a:moveTo>
                  <a:pt x="1296" y="1000"/>
                </a:moveTo>
                <a:cubicBezTo>
                  <a:pt x="1408" y="1004"/>
                  <a:pt x="1520" y="1008"/>
                  <a:pt x="1632" y="1000"/>
                </a:cubicBezTo>
                <a:cubicBezTo>
                  <a:pt x="1744" y="992"/>
                  <a:pt x="1888" y="984"/>
                  <a:pt x="1968" y="952"/>
                </a:cubicBezTo>
                <a:cubicBezTo>
                  <a:pt x="2048" y="920"/>
                  <a:pt x="2088" y="912"/>
                  <a:pt x="2112" y="808"/>
                </a:cubicBezTo>
                <a:cubicBezTo>
                  <a:pt x="2136" y="704"/>
                  <a:pt x="2176" y="456"/>
                  <a:pt x="2112" y="328"/>
                </a:cubicBezTo>
                <a:cubicBezTo>
                  <a:pt x="2048" y="200"/>
                  <a:pt x="2000" y="80"/>
                  <a:pt x="1728" y="40"/>
                </a:cubicBezTo>
                <a:cubicBezTo>
                  <a:pt x="1456" y="0"/>
                  <a:pt x="752" y="32"/>
                  <a:pt x="480" y="88"/>
                </a:cubicBezTo>
                <a:cubicBezTo>
                  <a:pt x="208" y="144"/>
                  <a:pt x="168" y="264"/>
                  <a:pt x="96" y="376"/>
                </a:cubicBezTo>
                <a:cubicBezTo>
                  <a:pt x="24" y="488"/>
                  <a:pt x="0" y="656"/>
                  <a:pt x="48" y="760"/>
                </a:cubicBezTo>
                <a:cubicBezTo>
                  <a:pt x="96" y="864"/>
                  <a:pt x="240" y="932"/>
                  <a:pt x="384" y="1000"/>
                </a:cubicBezTo>
              </a:path>
            </a:pathLst>
          </a:custGeom>
          <a:noFill/>
          <a:ln w="38100" cmpd="sng">
            <a:solidFill>
              <a:srgbClr val="FFCC00"/>
            </a:solidFill>
            <a:round/>
            <a:headEnd/>
            <a:tailEnd/>
          </a:ln>
          <a:effectLst/>
        </p:spPr>
        <p:txBody>
          <a:bodyPr>
            <a:prstTxWarp prst="textNoShape">
              <a:avLst/>
            </a:prstTxWarp>
          </a:bodyPr>
          <a:lstStyle/>
          <a:p>
            <a:endParaRPr lang="en-US"/>
          </a:p>
        </p:txBody>
      </p:sp>
      <p:sp>
        <p:nvSpPr>
          <p:cNvPr id="42003" name="Line 19"/>
          <p:cNvSpPr>
            <a:spLocks noChangeShapeType="1"/>
          </p:cNvSpPr>
          <p:nvPr/>
        </p:nvSpPr>
        <p:spPr bwMode="auto">
          <a:xfrm flipV="1">
            <a:off x="5257800" y="4876800"/>
            <a:ext cx="838200" cy="15240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42004" name="Line 20"/>
          <p:cNvSpPr>
            <a:spLocks noChangeShapeType="1"/>
          </p:cNvSpPr>
          <p:nvPr/>
        </p:nvSpPr>
        <p:spPr bwMode="auto">
          <a:xfrm>
            <a:off x="6400800" y="3886200"/>
            <a:ext cx="0" cy="838200"/>
          </a:xfrm>
          <a:prstGeom prst="line">
            <a:avLst/>
          </a:prstGeom>
          <a:noFill/>
          <a:ln w="9525">
            <a:solidFill>
              <a:srgbClr val="000000"/>
            </a:solidFill>
            <a:round/>
            <a:headEnd type="triangle" w="med" len="med"/>
            <a:tailEnd/>
          </a:ln>
          <a:effectLst/>
        </p:spPr>
        <p:txBody>
          <a:bodyPr>
            <a:prstTxWarp prst="textNoShape">
              <a:avLst/>
            </a:prstTxWarp>
          </a:bodyPr>
          <a:lstStyle/>
          <a:p>
            <a:endParaRPr lang="en-US"/>
          </a:p>
        </p:txBody>
      </p:sp>
      <p:sp>
        <p:nvSpPr>
          <p:cNvPr id="42005" name="Line 21"/>
          <p:cNvSpPr>
            <a:spLocks noChangeShapeType="1"/>
          </p:cNvSpPr>
          <p:nvPr/>
        </p:nvSpPr>
        <p:spPr bwMode="auto">
          <a:xfrm flipH="1" flipV="1">
            <a:off x="5638800" y="3200400"/>
            <a:ext cx="762000" cy="38100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42006" name="Line 22"/>
          <p:cNvSpPr>
            <a:spLocks noChangeShapeType="1"/>
          </p:cNvSpPr>
          <p:nvPr/>
        </p:nvSpPr>
        <p:spPr bwMode="auto">
          <a:xfrm flipH="1">
            <a:off x="4267200" y="3048000"/>
            <a:ext cx="121920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42007" name="Line 23"/>
          <p:cNvSpPr>
            <a:spLocks noChangeShapeType="1"/>
          </p:cNvSpPr>
          <p:nvPr/>
        </p:nvSpPr>
        <p:spPr bwMode="auto">
          <a:xfrm flipH="1">
            <a:off x="2971800" y="3048000"/>
            <a:ext cx="914400" cy="53340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42008" name="Line 24"/>
          <p:cNvSpPr>
            <a:spLocks noChangeShapeType="1"/>
          </p:cNvSpPr>
          <p:nvPr/>
        </p:nvSpPr>
        <p:spPr bwMode="auto">
          <a:xfrm>
            <a:off x="2844800" y="3657600"/>
            <a:ext cx="0" cy="60960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42009" name="Line 25"/>
          <p:cNvSpPr>
            <a:spLocks noChangeShapeType="1"/>
          </p:cNvSpPr>
          <p:nvPr/>
        </p:nvSpPr>
        <p:spPr bwMode="auto">
          <a:xfrm>
            <a:off x="2743200" y="4419600"/>
            <a:ext cx="381000" cy="45720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Tree>
    <p:extLst>
      <p:ext uri="{BB962C8B-B14F-4D97-AF65-F5344CB8AC3E}">
        <p14:creationId xmlns:p14="http://schemas.microsoft.com/office/powerpoint/2010/main" val="1755791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4.44444E-6 4.81481E-6 L 0.03819 0.00092 " pathEditMode="relative" rAng="0" ptsTypes="AA">
                                      <p:cBhvr>
                                        <p:cTn id="6" dur="500" fill="hold"/>
                                        <p:tgtEl>
                                          <p:spTgt spid="41992"/>
                                        </p:tgtEl>
                                        <p:attrNameLst>
                                          <p:attrName>ppt_x</p:attrName>
                                          <p:attrName>ppt_y</p:attrName>
                                        </p:attrNameLst>
                                      </p:cBhvr>
                                      <p:rCtr x="19"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93"/>
                                        </p:tgtEl>
                                        <p:attrNameLst>
                                          <p:attrName>style.visibility</p:attrName>
                                        </p:attrNameLst>
                                      </p:cBhvr>
                                      <p:to>
                                        <p:strVal val="visible"/>
                                      </p:to>
                                    </p:set>
                                  </p:childTnLst>
                                </p:cTn>
                              </p:par>
                              <p:par>
                                <p:cTn id="11" presetID="0" presetClass="path" presetSubtype="0" accel="50000" decel="50000" fill="hold" grpId="1" nodeType="withEffect">
                                  <p:stCondLst>
                                    <p:cond delay="0"/>
                                  </p:stCondLst>
                                  <p:childTnLst>
                                    <p:animMotion origin="layout" path="M 3.33333E-6 -3.33333E-6 C 0.00139 -0.01134 0.00295 -0.02268 3.33333E-6 -0.02777 C -0.00295 -0.03287 -0.0099 -0.03009 -0.01806 -0.03055 C -0.02622 -0.03102 -0.04289 -0.0324 -0.04861 -0.03055 C -0.05434 -0.0287 -0.05191 -0.02384 -0.05278 -0.01944 C -0.05365 -0.01504 -0.05625 -0.00787 -0.05348 -0.00463 C -0.0507 -0.00139 -0.03941 -0.00092 -0.03577 -3.33333E-6 " pathEditMode="relative" rAng="0" ptsTypes="aaaaaaa">
                                      <p:cBhvr>
                                        <p:cTn id="12" dur="5000" fill="hold"/>
                                        <p:tgtEl>
                                          <p:spTgt spid="41993"/>
                                        </p:tgtEl>
                                        <p:attrNameLst>
                                          <p:attrName>ppt_x</p:attrName>
                                          <p:attrName>ppt_y</p:attrName>
                                        </p:attrNameLst>
                                      </p:cBhvr>
                                      <p:rCtr x="-27" y="-16"/>
                                    </p:animMotion>
                                  </p:childTnLst>
                                </p:cTn>
                              </p:par>
                            </p:childTnLst>
                          </p:cTn>
                        </p:par>
                        <p:par>
                          <p:cTn id="13" fill="hold">
                            <p:stCondLst>
                              <p:cond delay="5000"/>
                            </p:stCondLst>
                            <p:childTnLst>
                              <p:par>
                                <p:cTn id="14" presetID="1" presetClass="entr" presetSubtype="0" fill="hold" grpId="0" nodeType="afterEffect">
                                  <p:stCondLst>
                                    <p:cond delay="0"/>
                                  </p:stCondLst>
                                  <p:childTnLst>
                                    <p:set>
                                      <p:cBhvr>
                                        <p:cTn id="15" dur="1" fill="hold">
                                          <p:stCondLst>
                                            <p:cond delay="0"/>
                                          </p:stCondLst>
                                        </p:cTn>
                                        <p:tgtEl>
                                          <p:spTgt spid="4199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199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199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199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199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63" presetClass="path" presetSubtype="0" accel="50000" decel="50000" fill="hold" grpId="1" nodeType="clickEffect">
                                  <p:stCondLst>
                                    <p:cond delay="0"/>
                                  </p:stCondLst>
                                  <p:childTnLst>
                                    <p:animMotion origin="layout" path="M -0.00035 -3.33333E-6 L 0.15382 0.00278 " pathEditMode="relative" rAng="0" ptsTypes="AA">
                                      <p:cBhvr>
                                        <p:cTn id="29" dur="500" fill="hold"/>
                                        <p:tgtEl>
                                          <p:spTgt spid="41992"/>
                                        </p:tgtEl>
                                        <p:attrNameLst>
                                          <p:attrName>ppt_x</p:attrName>
                                          <p:attrName>ppt_y</p:attrName>
                                        </p:attrNameLst>
                                      </p:cBhvr>
                                      <p:rCtr x="77" y="1"/>
                                    </p:animMotion>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2000"/>
                                        </p:tgtEl>
                                        <p:attrNameLst>
                                          <p:attrName>style.visibility</p:attrName>
                                        </p:attrNameLst>
                                      </p:cBhvr>
                                      <p:to>
                                        <p:strVal val="visible"/>
                                      </p:to>
                                    </p:set>
                                  </p:childTnLst>
                                </p:cTn>
                              </p:par>
                              <p:par>
                                <p:cTn id="34" presetID="1" presetClass="exit" presetSubtype="0" fill="hold" grpId="2" nodeType="withEffect">
                                  <p:stCondLst>
                                    <p:cond delay="0"/>
                                  </p:stCondLst>
                                  <p:childTnLst>
                                    <p:set>
                                      <p:cBhvr>
                                        <p:cTn id="35" dur="1" fill="hold">
                                          <p:stCondLst>
                                            <p:cond delay="0"/>
                                          </p:stCondLst>
                                        </p:cTn>
                                        <p:tgtEl>
                                          <p:spTgt spid="41992"/>
                                        </p:tgtEl>
                                        <p:attrNameLst>
                                          <p:attrName>style.visibility</p:attrName>
                                        </p:attrNameLst>
                                      </p:cBhvr>
                                      <p:to>
                                        <p:strVal val="hidden"/>
                                      </p:to>
                                    </p:set>
                                  </p:childTnLst>
                                </p:cTn>
                              </p:par>
                              <p:par>
                                <p:cTn id="36" presetID="0" presetClass="path" presetSubtype="0" accel="50000" decel="50000" fill="hold" grpId="1" nodeType="withEffect">
                                  <p:stCondLst>
                                    <p:cond delay="0"/>
                                  </p:stCondLst>
                                  <p:childTnLst>
                                    <p:animMotion origin="layout" path="M -3.33333E-6 -3.33333E-6 C 0.025 0.00093 0.05 0.00186 0.06667 -3.33333E-6 C 0.08334 -0.00185 0.08611 -0.00555 0.1 -0.01111 C 0.11389 -0.01666 0.14167 -0.01481 0.15 -0.03333 C 0.15834 -0.05185 0.15139 -0.10185 0.15 -0.12222 C 0.14861 -0.14259 0.15 -0.14074 0.14167 -0.15555 C 0.13334 -0.17037 0.13473 -0.20185 0.1 -0.21111 C 0.06528 -0.22037 -0.02361 -0.21666 -0.06666 -0.21111 C -0.10972 -0.20555 -0.13611 -0.19629 -0.15833 -0.17777 C -0.18055 -0.15926 -0.19166 -0.12037 -0.2 -0.1 C -0.20833 -0.07963 -0.20694 -0.06666 -0.20833 -0.05555 C -0.20972 -0.04444 -0.21666 -0.04259 -0.20833 -0.03333 C -0.2 -0.02407 -0.1677 -0.00555 -0.15833 -3.33333E-6 C -0.14895 0.00556 -0.1533 0.0007 -0.15208 0.0007 " pathEditMode="relative" rAng="0" ptsTypes="aaaaaaaaaaaaaa">
                                      <p:cBhvr>
                                        <p:cTn id="37" dur="5000" fill="hold"/>
                                        <p:tgtEl>
                                          <p:spTgt spid="42000"/>
                                        </p:tgtEl>
                                        <p:attrNameLst>
                                          <p:attrName>ppt_x</p:attrName>
                                          <p:attrName>ppt_y</p:attrName>
                                        </p:attrNameLst>
                                      </p:cBhvr>
                                      <p:rCtr x="-29" y="-107"/>
                                    </p:animMotion>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200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200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200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200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2006"/>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4200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200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20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2" grpId="1" animBg="1"/>
      <p:bldP spid="41992" grpId="2" animBg="1"/>
      <p:bldP spid="41993" grpId="0" animBg="1"/>
      <p:bldP spid="41993" grpId="1" animBg="1"/>
      <p:bldP spid="41994" grpId="0" animBg="1"/>
      <p:bldP spid="41995" grpId="0" animBg="1"/>
      <p:bldP spid="41996" grpId="0" animBg="1"/>
      <p:bldP spid="41998" grpId="0" animBg="1"/>
      <p:bldP spid="41999" grpId="0" animBg="1"/>
      <p:bldP spid="42000" grpId="0" animBg="1"/>
      <p:bldP spid="42000" grpId="1" animBg="1"/>
      <p:bldP spid="42002" grpId="0" animBg="1"/>
      <p:bldP spid="42003" grpId="0" animBg="1"/>
      <p:bldP spid="42004" grpId="0" animBg="1"/>
      <p:bldP spid="42005" grpId="0" animBg="1"/>
      <p:bldP spid="42006" grpId="0" animBg="1"/>
      <p:bldP spid="42007" grpId="0" animBg="1"/>
      <p:bldP spid="42008" grpId="0" animBg="1"/>
      <p:bldP spid="420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76200" y="1600200"/>
            <a:ext cx="8229600" cy="457200"/>
          </a:xfrm>
          <a:effectLst>
            <a:outerShdw blurRad="50800" dist="38100" dir="2700000">
              <a:srgbClr val="000000">
                <a:alpha val="43000"/>
              </a:srgbClr>
            </a:outerShdw>
          </a:effectLst>
        </p:spPr>
        <p:txBody>
          <a:bodyPr/>
          <a:lstStyle/>
          <a:p>
            <a:r>
              <a:rPr lang="en-US" sz="2400"/>
              <a:t>Response of the resting system (I=0) to a current pulse:</a:t>
            </a:r>
          </a:p>
        </p:txBody>
      </p:sp>
      <p:sp>
        <p:nvSpPr>
          <p:cNvPr id="43011" name="Rectangle 3"/>
          <p:cNvSpPr>
            <a:spLocks noGrp="1" noChangeArrowheads="1"/>
          </p:cNvSpPr>
          <p:nvPr>
            <p:ph type="title"/>
          </p:nvPr>
        </p:nvSpPr>
        <p:spPr>
          <a:noFill/>
          <a:ln/>
          <a:effectLst>
            <a:outerShdw blurRad="50800" dist="38100" dir="2700000">
              <a:srgbClr val="000000">
                <a:alpha val="43000"/>
              </a:srgbClr>
            </a:outerShdw>
          </a:effectLst>
        </p:spPr>
        <p:txBody>
          <a:bodyPr/>
          <a:lstStyle/>
          <a:p>
            <a:r>
              <a:rPr lang="en-US" sz="4000" b="1" dirty="0">
                <a:solidFill>
                  <a:srgbClr val="333399"/>
                </a:solidFill>
              </a:rPr>
              <a:t>Analysis of Fitzhugh-</a:t>
            </a:r>
            <a:r>
              <a:rPr lang="en-US" sz="4000" b="1" dirty="0" err="1">
                <a:solidFill>
                  <a:srgbClr val="333399"/>
                </a:solidFill>
              </a:rPr>
              <a:t>Nagumo</a:t>
            </a:r>
            <a:r>
              <a:rPr lang="en-US" sz="4000" b="1" dirty="0">
                <a:solidFill>
                  <a:srgbClr val="333399"/>
                </a:solidFill>
              </a:rPr>
              <a:t> System (3)</a:t>
            </a:r>
          </a:p>
        </p:txBody>
      </p:sp>
      <p:pic>
        <p:nvPicPr>
          <p:cNvPr id="43012" name="Picture 4" descr="FN"/>
          <p:cNvPicPr>
            <a:picLocks noChangeAspect="1" noChangeArrowheads="1"/>
          </p:cNvPicPr>
          <p:nvPr/>
        </p:nvPicPr>
        <p:blipFill>
          <a:blip r:embed="rId2" cstate="print"/>
          <a:srcRect/>
          <a:stretch>
            <a:fillRect/>
          </a:stretch>
        </p:blipFill>
        <p:spPr bwMode="auto">
          <a:xfrm>
            <a:off x="152400" y="2209800"/>
            <a:ext cx="5229225" cy="3094038"/>
          </a:xfrm>
          <a:prstGeom prst="rect">
            <a:avLst/>
          </a:prstGeom>
          <a:noFill/>
          <a:effectLst>
            <a:outerShdw blurRad="50800" dist="38100" dir="2700000">
              <a:srgbClr val="000000">
                <a:alpha val="43000"/>
              </a:srgbClr>
            </a:outerShdw>
          </a:effectLst>
        </p:spPr>
      </p:pic>
      <p:sp>
        <p:nvSpPr>
          <p:cNvPr id="43013" name="Text Box 5"/>
          <p:cNvSpPr txBox="1">
            <a:spLocks noChangeAspect="1" noChangeArrowheads="1"/>
          </p:cNvSpPr>
          <p:nvPr/>
        </p:nvSpPr>
        <p:spPr bwMode="auto">
          <a:xfrm>
            <a:off x="354013" y="3622675"/>
            <a:ext cx="400050" cy="366713"/>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b="1">
                <a:solidFill>
                  <a:srgbClr val="000000"/>
                </a:solidFill>
              </a:rPr>
              <a:t>W</a:t>
            </a:r>
          </a:p>
        </p:txBody>
      </p:sp>
      <p:sp>
        <p:nvSpPr>
          <p:cNvPr id="43014" name="Text Box 6"/>
          <p:cNvSpPr txBox="1">
            <a:spLocks noChangeAspect="1" noChangeArrowheads="1"/>
          </p:cNvSpPr>
          <p:nvPr/>
        </p:nvSpPr>
        <p:spPr bwMode="auto">
          <a:xfrm>
            <a:off x="2543175" y="4994275"/>
            <a:ext cx="336550" cy="366713"/>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b="1">
                <a:solidFill>
                  <a:srgbClr val="000000"/>
                </a:solidFill>
              </a:rPr>
              <a:t>V</a:t>
            </a:r>
          </a:p>
        </p:txBody>
      </p:sp>
      <p:sp>
        <p:nvSpPr>
          <p:cNvPr id="43015" name="Oval 7"/>
          <p:cNvSpPr>
            <a:spLocks noChangeAspect="1" noChangeArrowheads="1"/>
          </p:cNvSpPr>
          <p:nvPr/>
        </p:nvSpPr>
        <p:spPr bwMode="auto">
          <a:xfrm>
            <a:off x="2006600" y="4024313"/>
            <a:ext cx="80963" cy="80962"/>
          </a:xfrm>
          <a:prstGeom prst="ellipse">
            <a:avLst/>
          </a:prstGeom>
          <a:solidFill>
            <a:srgbClr val="000000"/>
          </a:solidFill>
          <a:ln w="9525">
            <a:solidFill>
              <a:schemeClr val="tx1"/>
            </a:solidFill>
            <a:round/>
            <a:headEnd/>
            <a:tailEnd/>
          </a:ln>
          <a:effectLst>
            <a:outerShdw blurRad="50800" dist="38100" dir="2700000">
              <a:srgbClr val="000000">
                <a:alpha val="43000"/>
              </a:srgbClr>
            </a:outerShdw>
          </a:effectLst>
        </p:spPr>
        <p:txBody>
          <a:bodyPr wrap="none" anchor="ctr">
            <a:prstTxWarp prst="textNoShape">
              <a:avLst/>
            </a:prstTxWarp>
          </a:bodyPr>
          <a:lstStyle/>
          <a:p>
            <a:endParaRPr lang="en-US"/>
          </a:p>
        </p:txBody>
      </p:sp>
      <p:sp>
        <p:nvSpPr>
          <p:cNvPr id="43016" name="Oval 8"/>
          <p:cNvSpPr>
            <a:spLocks noChangeAspect="1" noChangeArrowheads="1"/>
          </p:cNvSpPr>
          <p:nvPr/>
        </p:nvSpPr>
        <p:spPr bwMode="auto">
          <a:xfrm>
            <a:off x="2233613" y="4024313"/>
            <a:ext cx="80962" cy="80962"/>
          </a:xfrm>
          <a:prstGeom prst="ellipse">
            <a:avLst/>
          </a:prstGeom>
          <a:solidFill>
            <a:srgbClr val="000000"/>
          </a:solidFill>
          <a:ln w="9525">
            <a:solidFill>
              <a:schemeClr val="tx1"/>
            </a:solidFill>
            <a:round/>
            <a:headEnd/>
            <a:tailEnd/>
          </a:ln>
          <a:effectLst>
            <a:outerShdw blurRad="50800" dist="38100" dir="2700000">
              <a:srgbClr val="000000">
                <a:alpha val="43000"/>
              </a:srgbClr>
            </a:outerShdw>
          </a:effectLst>
        </p:spPr>
        <p:txBody>
          <a:bodyPr wrap="none" anchor="ctr">
            <a:prstTxWarp prst="textNoShape">
              <a:avLst/>
            </a:prstTxWarp>
          </a:bodyPr>
          <a:lstStyle/>
          <a:p>
            <a:endParaRPr lang="en-US"/>
          </a:p>
        </p:txBody>
      </p:sp>
      <p:sp>
        <p:nvSpPr>
          <p:cNvPr id="43017" name="Freeform 9"/>
          <p:cNvSpPr>
            <a:spLocks noChangeAspect="1"/>
          </p:cNvSpPr>
          <p:nvPr/>
        </p:nvSpPr>
        <p:spPr bwMode="auto">
          <a:xfrm>
            <a:off x="1895475" y="3898900"/>
            <a:ext cx="400050" cy="177800"/>
          </a:xfrm>
          <a:custGeom>
            <a:avLst/>
            <a:gdLst/>
            <a:ahLst/>
            <a:cxnLst>
              <a:cxn ang="0">
                <a:pos x="352" y="160"/>
              </a:cxn>
              <a:cxn ang="0">
                <a:pos x="352" y="64"/>
              </a:cxn>
              <a:cxn ang="0">
                <a:pos x="304" y="16"/>
              </a:cxn>
              <a:cxn ang="0">
                <a:pos x="64" y="16"/>
              </a:cxn>
              <a:cxn ang="0">
                <a:pos x="16" y="112"/>
              </a:cxn>
              <a:cxn ang="0">
                <a:pos x="160" y="160"/>
              </a:cxn>
            </a:cxnLst>
            <a:rect l="0" t="0" r="r" b="b"/>
            <a:pathLst>
              <a:path w="360" h="160">
                <a:moveTo>
                  <a:pt x="352" y="160"/>
                </a:moveTo>
                <a:cubicBezTo>
                  <a:pt x="356" y="124"/>
                  <a:pt x="360" y="88"/>
                  <a:pt x="352" y="64"/>
                </a:cubicBezTo>
                <a:cubicBezTo>
                  <a:pt x="344" y="40"/>
                  <a:pt x="352" y="24"/>
                  <a:pt x="304" y="16"/>
                </a:cubicBezTo>
                <a:cubicBezTo>
                  <a:pt x="256" y="8"/>
                  <a:pt x="112" y="0"/>
                  <a:pt x="64" y="16"/>
                </a:cubicBezTo>
                <a:cubicBezTo>
                  <a:pt x="16" y="32"/>
                  <a:pt x="0" y="88"/>
                  <a:pt x="16" y="112"/>
                </a:cubicBezTo>
                <a:cubicBezTo>
                  <a:pt x="32" y="136"/>
                  <a:pt x="96" y="148"/>
                  <a:pt x="160" y="160"/>
                </a:cubicBezTo>
              </a:path>
            </a:pathLst>
          </a:custGeom>
          <a:noFill/>
          <a:ln w="28575" cmpd="sng">
            <a:solidFill>
              <a:srgbClr val="33CC33"/>
            </a:solidFill>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43022" name="Oval 14"/>
          <p:cNvSpPr>
            <a:spLocks noChangeAspect="1" noChangeArrowheads="1"/>
          </p:cNvSpPr>
          <p:nvPr/>
        </p:nvSpPr>
        <p:spPr bwMode="auto">
          <a:xfrm>
            <a:off x="2979738" y="4049713"/>
            <a:ext cx="82550" cy="80962"/>
          </a:xfrm>
          <a:prstGeom prst="ellipse">
            <a:avLst/>
          </a:prstGeom>
          <a:solidFill>
            <a:srgbClr val="000000"/>
          </a:solidFill>
          <a:ln w="9525">
            <a:solidFill>
              <a:schemeClr val="tx1"/>
            </a:solidFill>
            <a:round/>
            <a:headEnd/>
            <a:tailEnd/>
          </a:ln>
          <a:effectLst>
            <a:outerShdw blurRad="50800" dist="38100" dir="2700000">
              <a:srgbClr val="000000">
                <a:alpha val="43000"/>
              </a:srgbClr>
            </a:outerShdw>
          </a:effectLst>
        </p:spPr>
        <p:txBody>
          <a:bodyPr wrap="none" anchor="ctr">
            <a:prstTxWarp prst="textNoShape">
              <a:avLst/>
            </a:prstTxWarp>
          </a:bodyPr>
          <a:lstStyle/>
          <a:p>
            <a:endParaRPr lang="en-US"/>
          </a:p>
        </p:txBody>
      </p:sp>
      <p:sp>
        <p:nvSpPr>
          <p:cNvPr id="43023" name="Freeform 15"/>
          <p:cNvSpPr>
            <a:spLocks noChangeAspect="1"/>
          </p:cNvSpPr>
          <p:nvPr/>
        </p:nvSpPr>
        <p:spPr bwMode="auto">
          <a:xfrm>
            <a:off x="1593850" y="2965450"/>
            <a:ext cx="2417763" cy="1120775"/>
          </a:xfrm>
          <a:custGeom>
            <a:avLst/>
            <a:gdLst/>
            <a:ahLst/>
            <a:cxnLst>
              <a:cxn ang="0">
                <a:pos x="1296" y="1000"/>
              </a:cxn>
              <a:cxn ang="0">
                <a:pos x="1632" y="1000"/>
              </a:cxn>
              <a:cxn ang="0">
                <a:pos x="1968" y="952"/>
              </a:cxn>
              <a:cxn ang="0">
                <a:pos x="2112" y="808"/>
              </a:cxn>
              <a:cxn ang="0">
                <a:pos x="2112" y="328"/>
              </a:cxn>
              <a:cxn ang="0">
                <a:pos x="1728" y="40"/>
              </a:cxn>
              <a:cxn ang="0">
                <a:pos x="480" y="88"/>
              </a:cxn>
              <a:cxn ang="0">
                <a:pos x="96" y="376"/>
              </a:cxn>
              <a:cxn ang="0">
                <a:pos x="48" y="760"/>
              </a:cxn>
              <a:cxn ang="0">
                <a:pos x="384" y="1000"/>
              </a:cxn>
            </a:cxnLst>
            <a:rect l="0" t="0" r="r" b="b"/>
            <a:pathLst>
              <a:path w="2176" h="1008">
                <a:moveTo>
                  <a:pt x="1296" y="1000"/>
                </a:moveTo>
                <a:cubicBezTo>
                  <a:pt x="1408" y="1004"/>
                  <a:pt x="1520" y="1008"/>
                  <a:pt x="1632" y="1000"/>
                </a:cubicBezTo>
                <a:cubicBezTo>
                  <a:pt x="1744" y="992"/>
                  <a:pt x="1888" y="984"/>
                  <a:pt x="1968" y="952"/>
                </a:cubicBezTo>
                <a:cubicBezTo>
                  <a:pt x="2048" y="920"/>
                  <a:pt x="2088" y="912"/>
                  <a:pt x="2112" y="808"/>
                </a:cubicBezTo>
                <a:cubicBezTo>
                  <a:pt x="2136" y="704"/>
                  <a:pt x="2176" y="456"/>
                  <a:pt x="2112" y="328"/>
                </a:cubicBezTo>
                <a:cubicBezTo>
                  <a:pt x="2048" y="200"/>
                  <a:pt x="2000" y="80"/>
                  <a:pt x="1728" y="40"/>
                </a:cubicBezTo>
                <a:cubicBezTo>
                  <a:pt x="1456" y="0"/>
                  <a:pt x="752" y="32"/>
                  <a:pt x="480" y="88"/>
                </a:cubicBezTo>
                <a:cubicBezTo>
                  <a:pt x="208" y="144"/>
                  <a:pt x="168" y="264"/>
                  <a:pt x="96" y="376"/>
                </a:cubicBezTo>
                <a:cubicBezTo>
                  <a:pt x="24" y="488"/>
                  <a:pt x="0" y="656"/>
                  <a:pt x="48" y="760"/>
                </a:cubicBezTo>
                <a:cubicBezTo>
                  <a:pt x="96" y="864"/>
                  <a:pt x="240" y="932"/>
                  <a:pt x="384" y="1000"/>
                </a:cubicBezTo>
              </a:path>
            </a:pathLst>
          </a:custGeom>
          <a:noFill/>
          <a:ln w="38100" cmpd="sng">
            <a:solidFill>
              <a:srgbClr val="FFCC00"/>
            </a:solidFill>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43032" name="Line 24"/>
          <p:cNvSpPr>
            <a:spLocks noChangeShapeType="1"/>
          </p:cNvSpPr>
          <p:nvPr/>
        </p:nvSpPr>
        <p:spPr bwMode="auto">
          <a:xfrm>
            <a:off x="5867400" y="2286000"/>
            <a:ext cx="0" cy="2286000"/>
          </a:xfrm>
          <a:prstGeom prst="line">
            <a:avLst/>
          </a:prstGeom>
          <a:noFill/>
          <a:ln w="9525">
            <a:solidFill>
              <a:schemeClr val="tx1"/>
            </a:solidFill>
            <a:round/>
            <a:headEnd type="triangle" w="med" len="me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43033" name="Line 25"/>
          <p:cNvSpPr>
            <a:spLocks noChangeShapeType="1"/>
          </p:cNvSpPr>
          <p:nvPr/>
        </p:nvSpPr>
        <p:spPr bwMode="auto">
          <a:xfrm>
            <a:off x="5867400" y="4572000"/>
            <a:ext cx="2971800" cy="0"/>
          </a:xfrm>
          <a:prstGeom prst="line">
            <a:avLst/>
          </a:prstGeom>
          <a:noFill/>
          <a:ln w="9525">
            <a:solidFill>
              <a:schemeClr val="tx1"/>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43034" name="Line 26"/>
          <p:cNvSpPr>
            <a:spLocks noChangeShapeType="1"/>
          </p:cNvSpPr>
          <p:nvPr/>
        </p:nvSpPr>
        <p:spPr bwMode="auto">
          <a:xfrm>
            <a:off x="5867400" y="3886200"/>
            <a:ext cx="2895600" cy="0"/>
          </a:xfrm>
          <a:prstGeom prst="line">
            <a:avLst/>
          </a:prstGeom>
          <a:noFill/>
          <a:ln w="9525">
            <a:solidFill>
              <a:schemeClr val="tx1"/>
            </a:solidFill>
            <a:prstDash val="dash"/>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43036" name="Freeform 28"/>
          <p:cNvSpPr>
            <a:spLocks/>
          </p:cNvSpPr>
          <p:nvPr/>
        </p:nvSpPr>
        <p:spPr bwMode="auto">
          <a:xfrm>
            <a:off x="5867400" y="3581400"/>
            <a:ext cx="2895600" cy="533400"/>
          </a:xfrm>
          <a:custGeom>
            <a:avLst/>
            <a:gdLst/>
            <a:ahLst/>
            <a:cxnLst>
              <a:cxn ang="0">
                <a:pos x="0" y="0"/>
              </a:cxn>
              <a:cxn ang="0">
                <a:pos x="240" y="48"/>
              </a:cxn>
              <a:cxn ang="0">
                <a:pos x="480" y="240"/>
              </a:cxn>
              <a:cxn ang="0">
                <a:pos x="624" y="336"/>
              </a:cxn>
              <a:cxn ang="0">
                <a:pos x="1056" y="240"/>
              </a:cxn>
              <a:cxn ang="0">
                <a:pos x="1824" y="192"/>
              </a:cxn>
            </a:cxnLst>
            <a:rect l="0" t="0" r="r" b="b"/>
            <a:pathLst>
              <a:path w="1824" h="336">
                <a:moveTo>
                  <a:pt x="0" y="0"/>
                </a:moveTo>
                <a:cubicBezTo>
                  <a:pt x="80" y="4"/>
                  <a:pt x="160" y="8"/>
                  <a:pt x="240" y="48"/>
                </a:cubicBezTo>
                <a:cubicBezTo>
                  <a:pt x="320" y="88"/>
                  <a:pt x="416" y="192"/>
                  <a:pt x="480" y="240"/>
                </a:cubicBezTo>
                <a:cubicBezTo>
                  <a:pt x="544" y="288"/>
                  <a:pt x="528" y="336"/>
                  <a:pt x="624" y="336"/>
                </a:cubicBezTo>
                <a:cubicBezTo>
                  <a:pt x="720" y="336"/>
                  <a:pt x="856" y="264"/>
                  <a:pt x="1056" y="240"/>
                </a:cubicBezTo>
                <a:cubicBezTo>
                  <a:pt x="1256" y="216"/>
                  <a:pt x="1540" y="204"/>
                  <a:pt x="1824" y="192"/>
                </a:cubicBezTo>
              </a:path>
            </a:pathLst>
          </a:custGeom>
          <a:noFill/>
          <a:ln w="28575" cmpd="sng">
            <a:solidFill>
              <a:srgbClr val="33CC33"/>
            </a:solidFill>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43037" name="Freeform 29"/>
          <p:cNvSpPr>
            <a:spLocks/>
          </p:cNvSpPr>
          <p:nvPr/>
        </p:nvSpPr>
        <p:spPr bwMode="auto">
          <a:xfrm>
            <a:off x="5867400" y="2133600"/>
            <a:ext cx="2895600" cy="2235200"/>
          </a:xfrm>
          <a:custGeom>
            <a:avLst/>
            <a:gdLst/>
            <a:ahLst/>
            <a:cxnLst>
              <a:cxn ang="0">
                <a:pos x="0" y="720"/>
              </a:cxn>
              <a:cxn ang="0">
                <a:pos x="192" y="96"/>
              </a:cxn>
              <a:cxn ang="0">
                <a:pos x="432" y="144"/>
              </a:cxn>
              <a:cxn ang="0">
                <a:pos x="576" y="288"/>
              </a:cxn>
              <a:cxn ang="0">
                <a:pos x="672" y="768"/>
              </a:cxn>
              <a:cxn ang="0">
                <a:pos x="864" y="1344"/>
              </a:cxn>
              <a:cxn ang="0">
                <a:pos x="1344" y="1152"/>
              </a:cxn>
              <a:cxn ang="0">
                <a:pos x="1824" y="1104"/>
              </a:cxn>
            </a:cxnLst>
            <a:rect l="0" t="0" r="r" b="b"/>
            <a:pathLst>
              <a:path w="1824" h="1408">
                <a:moveTo>
                  <a:pt x="0" y="720"/>
                </a:moveTo>
                <a:cubicBezTo>
                  <a:pt x="60" y="456"/>
                  <a:pt x="120" y="192"/>
                  <a:pt x="192" y="96"/>
                </a:cubicBezTo>
                <a:cubicBezTo>
                  <a:pt x="264" y="0"/>
                  <a:pt x="368" y="112"/>
                  <a:pt x="432" y="144"/>
                </a:cubicBezTo>
                <a:cubicBezTo>
                  <a:pt x="496" y="176"/>
                  <a:pt x="536" y="184"/>
                  <a:pt x="576" y="288"/>
                </a:cubicBezTo>
                <a:cubicBezTo>
                  <a:pt x="616" y="392"/>
                  <a:pt x="624" y="592"/>
                  <a:pt x="672" y="768"/>
                </a:cubicBezTo>
                <a:cubicBezTo>
                  <a:pt x="720" y="944"/>
                  <a:pt x="752" y="1280"/>
                  <a:pt x="864" y="1344"/>
                </a:cubicBezTo>
                <a:cubicBezTo>
                  <a:pt x="976" y="1408"/>
                  <a:pt x="1184" y="1192"/>
                  <a:pt x="1344" y="1152"/>
                </a:cubicBezTo>
                <a:cubicBezTo>
                  <a:pt x="1504" y="1112"/>
                  <a:pt x="1664" y="1108"/>
                  <a:pt x="1824" y="1104"/>
                </a:cubicBezTo>
              </a:path>
            </a:pathLst>
          </a:custGeom>
          <a:noFill/>
          <a:ln w="38100" cmpd="sng">
            <a:solidFill>
              <a:srgbClr val="FFCC00"/>
            </a:solidFill>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43038" name="Text Box 30"/>
          <p:cNvSpPr txBox="1">
            <a:spLocks noChangeArrowheads="1"/>
          </p:cNvSpPr>
          <p:nvPr/>
        </p:nvSpPr>
        <p:spPr bwMode="auto">
          <a:xfrm>
            <a:off x="42863" y="5627688"/>
            <a:ext cx="6357937" cy="396875"/>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sz="2000" b="1"/>
              <a:t>Threshold is due to fast sodium gating (V nullcline)</a:t>
            </a:r>
          </a:p>
        </p:txBody>
      </p:sp>
      <p:sp>
        <p:nvSpPr>
          <p:cNvPr id="43040" name="Text Box 32"/>
          <p:cNvSpPr txBox="1">
            <a:spLocks noChangeArrowheads="1"/>
          </p:cNvSpPr>
          <p:nvPr/>
        </p:nvSpPr>
        <p:spPr bwMode="auto">
          <a:xfrm>
            <a:off x="26988" y="6156325"/>
            <a:ext cx="9193212" cy="396875"/>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sz="2000" b="1"/>
              <a:t>Hyperpolarization and its termination is due to sodium/potassium channel </a:t>
            </a:r>
          </a:p>
        </p:txBody>
      </p:sp>
    </p:spTree>
    <p:extLst>
      <p:ext uri="{BB962C8B-B14F-4D97-AF65-F5344CB8AC3E}">
        <p14:creationId xmlns:p14="http://schemas.microsoft.com/office/powerpoint/2010/main" val="687563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0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0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0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6" grpId="0" animBg="1"/>
      <p:bldP spid="43017" grpId="0" animBg="1"/>
      <p:bldP spid="43022" grpId="0" animBg="1"/>
      <p:bldP spid="43023" grpId="0" animBg="1"/>
      <p:bldP spid="43036" grpId="0" animBg="1"/>
      <p:bldP spid="43037" grpId="0" animBg="1"/>
      <p:bldP spid="43038" grpId="0"/>
      <p:bldP spid="4304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457200" y="1447800"/>
            <a:ext cx="8229600" cy="685800"/>
          </a:xfrm>
          <a:effectLst>
            <a:outerShdw blurRad="50800" dist="38100" dir="2700000">
              <a:srgbClr val="000000">
                <a:alpha val="43000"/>
              </a:srgbClr>
            </a:outerShdw>
          </a:effectLst>
        </p:spPr>
        <p:txBody>
          <a:bodyPr/>
          <a:lstStyle/>
          <a:p>
            <a:r>
              <a:rPr lang="en-US"/>
              <a:t>Response to a steady current :</a:t>
            </a:r>
          </a:p>
        </p:txBody>
      </p:sp>
      <p:sp>
        <p:nvSpPr>
          <p:cNvPr id="44036" name="Rectangle 4"/>
          <p:cNvSpPr>
            <a:spLocks noGrp="1" noChangeArrowheads="1"/>
          </p:cNvSpPr>
          <p:nvPr>
            <p:ph type="title"/>
          </p:nvPr>
        </p:nvSpPr>
        <p:spPr>
          <a:xfrm>
            <a:off x="457200" y="228600"/>
            <a:ext cx="8229600" cy="1143000"/>
          </a:xfrm>
          <a:noFill/>
          <a:ln/>
          <a:effectLst>
            <a:outerShdw blurRad="50800" dist="38100" dir="2700000">
              <a:srgbClr val="000000">
                <a:alpha val="43000"/>
              </a:srgbClr>
            </a:outerShdw>
          </a:effectLst>
        </p:spPr>
        <p:txBody>
          <a:bodyPr/>
          <a:lstStyle/>
          <a:p>
            <a:r>
              <a:rPr lang="en-US" sz="4000" b="1" dirty="0">
                <a:solidFill>
                  <a:srgbClr val="333399"/>
                </a:solidFill>
              </a:rPr>
              <a:t>Analysis of Fitzhugh-</a:t>
            </a:r>
            <a:r>
              <a:rPr lang="en-US" sz="4000" b="1" dirty="0" err="1">
                <a:solidFill>
                  <a:srgbClr val="333399"/>
                </a:solidFill>
              </a:rPr>
              <a:t>Nagumo</a:t>
            </a:r>
            <a:r>
              <a:rPr lang="en-US" sz="4000" b="1" dirty="0">
                <a:solidFill>
                  <a:srgbClr val="333399"/>
                </a:solidFill>
              </a:rPr>
              <a:t> System (4)</a:t>
            </a:r>
          </a:p>
        </p:txBody>
      </p:sp>
      <p:sp>
        <p:nvSpPr>
          <p:cNvPr id="44037" name="Rectangle 5"/>
          <p:cNvSpPr>
            <a:spLocks noChangeArrowheads="1"/>
          </p:cNvSpPr>
          <p:nvPr/>
        </p:nvSpPr>
        <p:spPr bwMode="auto">
          <a:xfrm>
            <a:off x="609600" y="3962400"/>
            <a:ext cx="2057400" cy="609600"/>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bodyPr>
          <a:lstStyle/>
          <a:p>
            <a:pPr marL="342900" indent="-342900">
              <a:spcBef>
                <a:spcPct val="20000"/>
              </a:spcBef>
              <a:buClr>
                <a:schemeClr val="hlink"/>
              </a:buClr>
              <a:buFont typeface="Wingdings" charset="2"/>
              <a:buBlip>
                <a:blip r:embed="rId3"/>
              </a:buBlip>
            </a:pPr>
            <a:r>
              <a:rPr lang="en-US" sz="2800">
                <a:effectLst>
                  <a:outerShdw blurRad="38100" dist="38100" dir="2700000" algn="tl">
                    <a:srgbClr val="000000"/>
                  </a:outerShdw>
                </a:effectLst>
              </a:rPr>
              <a:t>Jacobian:</a:t>
            </a:r>
          </a:p>
        </p:txBody>
      </p:sp>
      <p:graphicFrame>
        <p:nvGraphicFramePr>
          <p:cNvPr id="44038" name="Object 6"/>
          <p:cNvGraphicFramePr>
            <a:graphicFrameLocks noChangeAspect="1"/>
          </p:cNvGraphicFramePr>
          <p:nvPr/>
        </p:nvGraphicFramePr>
        <p:xfrm>
          <a:off x="2808288" y="3732213"/>
          <a:ext cx="2462212" cy="915987"/>
        </p:xfrm>
        <a:graphic>
          <a:graphicData uri="http://schemas.openxmlformats.org/presentationml/2006/ole">
            <mc:AlternateContent xmlns:mc="http://schemas.openxmlformats.org/markup-compatibility/2006">
              <mc:Choice xmlns:v="urn:schemas-microsoft-com:vml" Requires="v">
                <p:oleObj spid="_x0000_s236682" name="Equation" r:id="rId4" imgW="1295280" imgH="482400" progId="Equation.3">
                  <p:embed/>
                </p:oleObj>
              </mc:Choice>
              <mc:Fallback>
                <p:oleObj name="Equation" r:id="rId4" imgW="129528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8288" y="3732213"/>
                        <a:ext cx="24622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039" name="Object 7"/>
          <p:cNvGraphicFramePr>
            <a:graphicFrameLocks noChangeAspect="1"/>
          </p:cNvGraphicFramePr>
          <p:nvPr/>
        </p:nvGraphicFramePr>
        <p:xfrm>
          <a:off x="685800" y="2187575"/>
          <a:ext cx="2438400" cy="1546225"/>
        </p:xfrm>
        <a:graphic>
          <a:graphicData uri="http://schemas.openxmlformats.org/presentationml/2006/ole">
            <mc:AlternateContent xmlns:mc="http://schemas.openxmlformats.org/markup-compatibility/2006">
              <mc:Choice xmlns:v="urn:schemas-microsoft-com:vml" Requires="v">
                <p:oleObj spid="_x0000_s236683" name="Equation" r:id="rId6" imgW="1320480" imgH="838080" progId="Equation.3">
                  <p:embed/>
                </p:oleObj>
              </mc:Choice>
              <mc:Fallback>
                <p:oleObj name="Equation" r:id="rId6" imgW="1320480" imgH="8380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2187575"/>
                        <a:ext cx="2438400" cy="154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40" name="Object 8"/>
          <p:cNvGraphicFramePr>
            <a:graphicFrameLocks noChangeAspect="1"/>
          </p:cNvGraphicFramePr>
          <p:nvPr/>
        </p:nvGraphicFramePr>
        <p:xfrm>
          <a:off x="3429000" y="2290763"/>
          <a:ext cx="1981200" cy="909637"/>
        </p:xfrm>
        <a:graphic>
          <a:graphicData uri="http://schemas.openxmlformats.org/presentationml/2006/ole">
            <mc:AlternateContent xmlns:mc="http://schemas.openxmlformats.org/markup-compatibility/2006">
              <mc:Choice xmlns:v="urn:schemas-microsoft-com:vml" Requires="v">
                <p:oleObj spid="_x0000_s236684" name="Equation" r:id="rId8" imgW="939600" imgH="431640" progId="Equation.3">
                  <p:embed/>
                </p:oleObj>
              </mc:Choice>
              <mc:Fallback>
                <p:oleObj name="Equation" r:id="rId8" imgW="93960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2290763"/>
                        <a:ext cx="1981200" cy="909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41" name="Rectangle 9"/>
          <p:cNvSpPr>
            <a:spLocks noChangeArrowheads="1"/>
          </p:cNvSpPr>
          <p:nvPr/>
        </p:nvSpPr>
        <p:spPr bwMode="auto">
          <a:xfrm>
            <a:off x="609600" y="4724400"/>
            <a:ext cx="7086600" cy="609600"/>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bodyPr>
          <a:lstStyle/>
          <a:p>
            <a:pPr marL="342900" indent="-342900">
              <a:spcBef>
                <a:spcPct val="20000"/>
              </a:spcBef>
              <a:buClr>
                <a:schemeClr val="hlink"/>
              </a:buClr>
              <a:buFont typeface="Wingdings" charset="2"/>
              <a:buBlip>
                <a:blip r:embed="rId3"/>
              </a:buBlip>
            </a:pPr>
            <a:r>
              <a:rPr lang="en-US" sz="2800">
                <a:effectLst>
                  <a:outerShdw blurRad="38100" dist="38100" dir="2700000" algn="tl">
                    <a:srgbClr val="000000"/>
                  </a:outerShdw>
                </a:effectLst>
              </a:rPr>
              <a:t>Fixed point for </a:t>
            </a:r>
            <a:r>
              <a:rPr lang="en-US" sz="2800" i="1">
                <a:effectLst>
                  <a:outerShdw blurRad="38100" dist="38100" dir="2700000" algn="tl">
                    <a:srgbClr val="000000"/>
                  </a:outerShdw>
                </a:effectLst>
                <a:latin typeface="Times New Roman" charset="0"/>
                <a:ea typeface="Times New Roman" charset="0"/>
                <a:cs typeface="Times New Roman" charset="0"/>
              </a:rPr>
              <a:t>I=1</a:t>
            </a:r>
            <a:r>
              <a:rPr lang="en-US" sz="2800">
                <a:effectLst>
                  <a:outerShdw blurRad="38100" dist="38100" dir="2700000" algn="tl">
                    <a:srgbClr val="000000"/>
                  </a:outerShdw>
                </a:effectLst>
              </a:rPr>
              <a:t> : </a:t>
            </a:r>
            <a:r>
              <a:rPr lang="en-US" sz="2800" i="1">
                <a:effectLst>
                  <a:outerShdw blurRad="38100" dist="38100" dir="2700000" algn="tl">
                    <a:srgbClr val="000000"/>
                  </a:outerShdw>
                </a:effectLst>
                <a:latin typeface="Times New Roman" charset="0"/>
                <a:ea typeface="Times New Roman" charset="0"/>
                <a:cs typeface="Times New Roman" charset="0"/>
              </a:rPr>
              <a:t>V=0.41, W=1.39</a:t>
            </a:r>
          </a:p>
        </p:txBody>
      </p:sp>
      <p:graphicFrame>
        <p:nvGraphicFramePr>
          <p:cNvPr id="44042" name="Object 10"/>
          <p:cNvGraphicFramePr>
            <a:graphicFrameLocks noChangeAspect="1"/>
          </p:cNvGraphicFramePr>
          <p:nvPr>
            <p:extLst>
              <p:ext uri="{D42A27DB-BD31-4B8C-83A1-F6EECF244321}">
                <p14:modId xmlns:p14="http://schemas.microsoft.com/office/powerpoint/2010/main" val="2284416403"/>
              </p:ext>
            </p:extLst>
          </p:nvPr>
        </p:nvGraphicFramePr>
        <p:xfrm>
          <a:off x="925513" y="5421313"/>
          <a:ext cx="6927850" cy="890587"/>
        </p:xfrm>
        <a:graphic>
          <a:graphicData uri="http://schemas.openxmlformats.org/presentationml/2006/ole">
            <mc:AlternateContent xmlns:mc="http://schemas.openxmlformats.org/markup-compatibility/2006">
              <mc:Choice xmlns:v="urn:schemas-microsoft-com:vml" Requires="v">
                <p:oleObj spid="_x0000_s236685" name="Equation" r:id="rId10" imgW="3644900" imgH="469900" progId="Equation.3">
                  <p:embed/>
                </p:oleObj>
              </mc:Choice>
              <mc:Fallback>
                <p:oleObj name="Equation" r:id="rId10" imgW="3644900" imgH="469900" progId="Equation.3">
                  <p:embed/>
                  <p:pic>
                    <p:nvPicPr>
                      <p:cNvPr id="0" name=""/>
                      <p:cNvPicPr>
                        <a:picLocks noChangeAspect="1" noChangeArrowheads="1"/>
                      </p:cNvPicPr>
                      <p:nvPr/>
                    </p:nvPicPr>
                    <p:blipFill>
                      <a:blip r:embed="rId11"/>
                      <a:srcRect/>
                      <a:stretch>
                        <a:fillRect/>
                      </a:stretch>
                    </p:blipFill>
                    <p:spPr bwMode="auto">
                      <a:xfrm>
                        <a:off x="925513" y="5421313"/>
                        <a:ext cx="6927850"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4043" name="Text Box 11"/>
          <p:cNvSpPr txBox="1">
            <a:spLocks noChangeArrowheads="1"/>
          </p:cNvSpPr>
          <p:nvPr/>
        </p:nvSpPr>
        <p:spPr bwMode="auto">
          <a:xfrm>
            <a:off x="914400" y="6384925"/>
            <a:ext cx="2354263" cy="396875"/>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sz="2000" b="1"/>
              <a:t>The fixed point is:</a:t>
            </a:r>
          </a:p>
        </p:txBody>
      </p:sp>
      <p:sp>
        <p:nvSpPr>
          <p:cNvPr id="44044" name="Text Box 12"/>
          <p:cNvSpPr txBox="1">
            <a:spLocks noChangeArrowheads="1"/>
          </p:cNvSpPr>
          <p:nvPr/>
        </p:nvSpPr>
        <p:spPr bwMode="auto">
          <a:xfrm>
            <a:off x="3817938" y="6308725"/>
            <a:ext cx="2003425" cy="396875"/>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sz="2000" b="1">
                <a:solidFill>
                  <a:srgbClr val="FF0000"/>
                </a:solidFill>
              </a:rPr>
              <a:t>Unstable spiral</a:t>
            </a:r>
          </a:p>
        </p:txBody>
      </p:sp>
    </p:spTree>
    <p:extLst>
      <p:ext uri="{BB962C8B-B14F-4D97-AF65-F5344CB8AC3E}">
        <p14:creationId xmlns:p14="http://schemas.microsoft.com/office/powerpoint/2010/main" val="4412059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457200" y="1371600"/>
            <a:ext cx="8229600" cy="457200"/>
          </a:xfrm>
          <a:effectLst>
            <a:outerShdw blurRad="50800" dist="38100" dir="2700000">
              <a:srgbClr val="000000">
                <a:alpha val="43000"/>
              </a:srgbClr>
            </a:outerShdw>
          </a:effectLst>
        </p:spPr>
        <p:txBody>
          <a:bodyPr/>
          <a:lstStyle/>
          <a:p>
            <a:r>
              <a:rPr lang="en-US" sz="2400" dirty="0"/>
              <a:t>Response of the resting system </a:t>
            </a:r>
            <a:r>
              <a:rPr lang="en-US" sz="2400" i="1" dirty="0"/>
              <a:t>(I=1)</a:t>
            </a:r>
            <a:r>
              <a:rPr lang="en-US" sz="2400" dirty="0"/>
              <a:t> to a steady current:</a:t>
            </a:r>
          </a:p>
        </p:txBody>
      </p:sp>
      <p:sp>
        <p:nvSpPr>
          <p:cNvPr id="45059" name="Rectangle 3"/>
          <p:cNvSpPr>
            <a:spLocks noGrp="1" noChangeArrowheads="1"/>
          </p:cNvSpPr>
          <p:nvPr>
            <p:ph type="title"/>
          </p:nvPr>
        </p:nvSpPr>
        <p:spPr>
          <a:xfrm>
            <a:off x="457200" y="0"/>
            <a:ext cx="8229600" cy="1143000"/>
          </a:xfrm>
          <a:noFill/>
          <a:ln/>
          <a:effectLst>
            <a:outerShdw blurRad="50800" dist="38100" dir="2700000">
              <a:srgbClr val="000000">
                <a:alpha val="43000"/>
              </a:srgbClr>
            </a:outerShdw>
          </a:effectLst>
        </p:spPr>
        <p:txBody>
          <a:bodyPr/>
          <a:lstStyle/>
          <a:p>
            <a:r>
              <a:rPr lang="en-US" sz="4000" b="1" dirty="0">
                <a:solidFill>
                  <a:srgbClr val="333399"/>
                </a:solidFill>
              </a:rPr>
              <a:t>Analysis of Fitzhugh-</a:t>
            </a:r>
            <a:r>
              <a:rPr lang="en-US" sz="4000" b="1" dirty="0" err="1">
                <a:solidFill>
                  <a:srgbClr val="333399"/>
                </a:solidFill>
              </a:rPr>
              <a:t>Nagumo</a:t>
            </a:r>
            <a:r>
              <a:rPr lang="en-US" sz="4000" b="1" dirty="0">
                <a:solidFill>
                  <a:srgbClr val="333399"/>
                </a:solidFill>
              </a:rPr>
              <a:t> System (4)</a:t>
            </a:r>
          </a:p>
        </p:txBody>
      </p:sp>
      <p:pic>
        <p:nvPicPr>
          <p:cNvPr id="45081" name="Picture 25" descr="FN2"/>
          <p:cNvPicPr>
            <a:picLocks noChangeAspect="1" noChangeArrowheads="1"/>
          </p:cNvPicPr>
          <p:nvPr/>
        </p:nvPicPr>
        <p:blipFill>
          <a:blip r:embed="rId2" cstate="print"/>
          <a:srcRect/>
          <a:stretch>
            <a:fillRect/>
          </a:stretch>
        </p:blipFill>
        <p:spPr bwMode="auto">
          <a:xfrm>
            <a:off x="1066800" y="2057400"/>
            <a:ext cx="7467600" cy="4419600"/>
          </a:xfrm>
          <a:prstGeom prst="rect">
            <a:avLst/>
          </a:prstGeom>
          <a:noFill/>
        </p:spPr>
      </p:pic>
      <p:sp>
        <p:nvSpPr>
          <p:cNvPr id="45061" name="Text Box 5"/>
          <p:cNvSpPr txBox="1">
            <a:spLocks noChangeArrowheads="1"/>
          </p:cNvSpPr>
          <p:nvPr/>
        </p:nvSpPr>
        <p:spPr bwMode="auto">
          <a:xfrm>
            <a:off x="1371600" y="3962400"/>
            <a:ext cx="400050" cy="366713"/>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b="1">
                <a:solidFill>
                  <a:srgbClr val="000000"/>
                </a:solidFill>
              </a:rPr>
              <a:t>W</a:t>
            </a:r>
          </a:p>
        </p:txBody>
      </p:sp>
      <p:sp>
        <p:nvSpPr>
          <p:cNvPr id="45062" name="Text Box 6"/>
          <p:cNvSpPr txBox="1">
            <a:spLocks noChangeArrowheads="1"/>
          </p:cNvSpPr>
          <p:nvPr/>
        </p:nvSpPr>
        <p:spPr bwMode="auto">
          <a:xfrm>
            <a:off x="4724400" y="6096000"/>
            <a:ext cx="336550" cy="366713"/>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b="1">
                <a:solidFill>
                  <a:srgbClr val="000000"/>
                </a:solidFill>
              </a:rPr>
              <a:t>V</a:t>
            </a:r>
          </a:p>
        </p:txBody>
      </p:sp>
      <p:sp>
        <p:nvSpPr>
          <p:cNvPr id="45080" name="Freeform 24"/>
          <p:cNvSpPr>
            <a:spLocks/>
          </p:cNvSpPr>
          <p:nvPr/>
        </p:nvSpPr>
        <p:spPr bwMode="auto">
          <a:xfrm>
            <a:off x="2362200" y="2413000"/>
            <a:ext cx="4572000" cy="3581400"/>
          </a:xfrm>
          <a:custGeom>
            <a:avLst/>
            <a:gdLst/>
            <a:ahLst/>
            <a:cxnLst>
              <a:cxn ang="0">
                <a:pos x="0" y="0"/>
              </a:cxn>
              <a:cxn ang="0">
                <a:pos x="192" y="672"/>
              </a:cxn>
              <a:cxn ang="0">
                <a:pos x="576" y="1344"/>
              </a:cxn>
              <a:cxn ang="0">
                <a:pos x="864" y="1488"/>
              </a:cxn>
              <a:cxn ang="0">
                <a:pos x="1248" y="1296"/>
              </a:cxn>
              <a:cxn ang="0">
                <a:pos x="1680" y="912"/>
              </a:cxn>
              <a:cxn ang="0">
                <a:pos x="2016" y="720"/>
              </a:cxn>
              <a:cxn ang="0">
                <a:pos x="2352" y="864"/>
              </a:cxn>
              <a:cxn ang="0">
                <a:pos x="2688" y="1536"/>
              </a:cxn>
              <a:cxn ang="0">
                <a:pos x="2880" y="2256"/>
              </a:cxn>
            </a:cxnLst>
            <a:rect l="0" t="0" r="r" b="b"/>
            <a:pathLst>
              <a:path w="2880" h="2256">
                <a:moveTo>
                  <a:pt x="0" y="0"/>
                </a:moveTo>
                <a:cubicBezTo>
                  <a:pt x="48" y="224"/>
                  <a:pt x="96" y="448"/>
                  <a:pt x="192" y="672"/>
                </a:cubicBezTo>
                <a:cubicBezTo>
                  <a:pt x="288" y="896"/>
                  <a:pt x="464" y="1208"/>
                  <a:pt x="576" y="1344"/>
                </a:cubicBezTo>
                <a:cubicBezTo>
                  <a:pt x="688" y="1480"/>
                  <a:pt x="752" y="1496"/>
                  <a:pt x="864" y="1488"/>
                </a:cubicBezTo>
                <a:cubicBezTo>
                  <a:pt x="976" y="1480"/>
                  <a:pt x="1112" y="1392"/>
                  <a:pt x="1248" y="1296"/>
                </a:cubicBezTo>
                <a:cubicBezTo>
                  <a:pt x="1384" y="1200"/>
                  <a:pt x="1552" y="1008"/>
                  <a:pt x="1680" y="912"/>
                </a:cubicBezTo>
                <a:cubicBezTo>
                  <a:pt x="1808" y="816"/>
                  <a:pt x="1904" y="728"/>
                  <a:pt x="2016" y="720"/>
                </a:cubicBezTo>
                <a:cubicBezTo>
                  <a:pt x="2128" y="712"/>
                  <a:pt x="2240" y="728"/>
                  <a:pt x="2352" y="864"/>
                </a:cubicBezTo>
                <a:cubicBezTo>
                  <a:pt x="2464" y="1000"/>
                  <a:pt x="2600" y="1304"/>
                  <a:pt x="2688" y="1536"/>
                </a:cubicBezTo>
                <a:cubicBezTo>
                  <a:pt x="2776" y="1768"/>
                  <a:pt x="2848" y="2136"/>
                  <a:pt x="2880" y="2256"/>
                </a:cubicBezTo>
              </a:path>
            </a:pathLst>
          </a:custGeom>
          <a:noFill/>
          <a:ln w="38100" cmpd="sng">
            <a:solidFill>
              <a:schemeClr val="accent1"/>
            </a:solidFill>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45082" name="Oval 26"/>
          <p:cNvSpPr>
            <a:spLocks noChangeArrowheads="1"/>
          </p:cNvSpPr>
          <p:nvPr/>
        </p:nvSpPr>
        <p:spPr bwMode="auto">
          <a:xfrm>
            <a:off x="5029200" y="3124200"/>
            <a:ext cx="152400" cy="152400"/>
          </a:xfrm>
          <a:prstGeom prst="ellipse">
            <a:avLst/>
          </a:prstGeom>
          <a:solidFill>
            <a:schemeClr val="tx1"/>
          </a:solidFill>
          <a:ln w="9525">
            <a:solidFill>
              <a:srgbClr val="000000"/>
            </a:solidFill>
            <a:round/>
            <a:headEnd/>
            <a:tailEnd/>
          </a:ln>
          <a:effectLst>
            <a:outerShdw blurRad="50800" dist="38100" dir="2700000">
              <a:srgbClr val="000000">
                <a:alpha val="43000"/>
              </a:srgbClr>
            </a:outerShdw>
          </a:effectLst>
        </p:spPr>
        <p:txBody>
          <a:bodyPr wrap="none" anchor="ctr">
            <a:prstTxWarp prst="textNoShape">
              <a:avLst/>
            </a:prstTxWarp>
          </a:bodyPr>
          <a:lstStyle/>
          <a:p>
            <a:endParaRPr lang="en-US"/>
          </a:p>
        </p:txBody>
      </p:sp>
      <p:sp>
        <p:nvSpPr>
          <p:cNvPr id="45083" name="Oval 27"/>
          <p:cNvSpPr>
            <a:spLocks noChangeArrowheads="1"/>
          </p:cNvSpPr>
          <p:nvPr/>
        </p:nvSpPr>
        <p:spPr bwMode="auto">
          <a:xfrm>
            <a:off x="5334000" y="3124200"/>
            <a:ext cx="152400" cy="152400"/>
          </a:xfrm>
          <a:prstGeom prst="ellipse">
            <a:avLst/>
          </a:prstGeom>
          <a:solidFill>
            <a:schemeClr val="tx1"/>
          </a:solidFill>
          <a:ln w="9525">
            <a:solidFill>
              <a:srgbClr val="000000"/>
            </a:solidFill>
            <a:round/>
            <a:headEnd/>
            <a:tailEnd/>
          </a:ln>
          <a:effectLst>
            <a:outerShdw blurRad="50800" dist="38100" dir="2700000">
              <a:srgbClr val="000000">
                <a:alpha val="43000"/>
              </a:srgbClr>
            </a:outerShdw>
          </a:effectLst>
        </p:spPr>
        <p:txBody>
          <a:bodyPr wrap="none" anchor="ctr">
            <a:prstTxWarp prst="textNoShape">
              <a:avLst/>
            </a:prstTxWarp>
          </a:bodyPr>
          <a:lstStyle/>
          <a:p>
            <a:endParaRPr lang="en-US"/>
          </a:p>
        </p:txBody>
      </p:sp>
      <p:sp>
        <p:nvSpPr>
          <p:cNvPr id="45086" name="Freeform 30"/>
          <p:cNvSpPr>
            <a:spLocks/>
          </p:cNvSpPr>
          <p:nvPr/>
        </p:nvSpPr>
        <p:spPr bwMode="auto">
          <a:xfrm>
            <a:off x="2806700" y="2679700"/>
            <a:ext cx="3771900" cy="1765300"/>
          </a:xfrm>
          <a:custGeom>
            <a:avLst/>
            <a:gdLst/>
            <a:ahLst/>
            <a:cxnLst>
              <a:cxn ang="0">
                <a:pos x="1400" y="328"/>
              </a:cxn>
              <a:cxn ang="0">
                <a:pos x="1832" y="328"/>
              </a:cxn>
              <a:cxn ang="0">
                <a:pos x="1976" y="184"/>
              </a:cxn>
              <a:cxn ang="0">
                <a:pos x="1928" y="40"/>
              </a:cxn>
              <a:cxn ang="0">
                <a:pos x="1640" y="40"/>
              </a:cxn>
              <a:cxn ang="0">
                <a:pos x="536" y="40"/>
              </a:cxn>
              <a:cxn ang="0">
                <a:pos x="152" y="136"/>
              </a:cxn>
              <a:cxn ang="0">
                <a:pos x="8" y="472"/>
              </a:cxn>
              <a:cxn ang="0">
                <a:pos x="200" y="952"/>
              </a:cxn>
              <a:cxn ang="0">
                <a:pos x="632" y="1096"/>
              </a:cxn>
              <a:cxn ang="0">
                <a:pos x="1928" y="1048"/>
              </a:cxn>
              <a:cxn ang="0">
                <a:pos x="2312" y="808"/>
              </a:cxn>
              <a:cxn ang="0">
                <a:pos x="2312" y="280"/>
              </a:cxn>
              <a:cxn ang="0">
                <a:pos x="2120" y="40"/>
              </a:cxn>
              <a:cxn ang="0">
                <a:pos x="1496" y="40"/>
              </a:cxn>
            </a:cxnLst>
            <a:rect l="0" t="0" r="r" b="b"/>
            <a:pathLst>
              <a:path w="2376" h="1112">
                <a:moveTo>
                  <a:pt x="1400" y="328"/>
                </a:moveTo>
                <a:cubicBezTo>
                  <a:pt x="1568" y="340"/>
                  <a:pt x="1736" y="352"/>
                  <a:pt x="1832" y="328"/>
                </a:cubicBezTo>
                <a:cubicBezTo>
                  <a:pt x="1928" y="304"/>
                  <a:pt x="1960" y="232"/>
                  <a:pt x="1976" y="184"/>
                </a:cubicBezTo>
                <a:cubicBezTo>
                  <a:pt x="1992" y="136"/>
                  <a:pt x="1984" y="64"/>
                  <a:pt x="1928" y="40"/>
                </a:cubicBezTo>
                <a:cubicBezTo>
                  <a:pt x="1872" y="16"/>
                  <a:pt x="1872" y="40"/>
                  <a:pt x="1640" y="40"/>
                </a:cubicBezTo>
                <a:cubicBezTo>
                  <a:pt x="1408" y="40"/>
                  <a:pt x="784" y="24"/>
                  <a:pt x="536" y="40"/>
                </a:cubicBezTo>
                <a:cubicBezTo>
                  <a:pt x="288" y="56"/>
                  <a:pt x="240" y="64"/>
                  <a:pt x="152" y="136"/>
                </a:cubicBezTo>
                <a:cubicBezTo>
                  <a:pt x="64" y="208"/>
                  <a:pt x="0" y="336"/>
                  <a:pt x="8" y="472"/>
                </a:cubicBezTo>
                <a:cubicBezTo>
                  <a:pt x="16" y="608"/>
                  <a:pt x="96" y="848"/>
                  <a:pt x="200" y="952"/>
                </a:cubicBezTo>
                <a:cubicBezTo>
                  <a:pt x="304" y="1056"/>
                  <a:pt x="344" y="1080"/>
                  <a:pt x="632" y="1096"/>
                </a:cubicBezTo>
                <a:cubicBezTo>
                  <a:pt x="920" y="1112"/>
                  <a:pt x="1648" y="1096"/>
                  <a:pt x="1928" y="1048"/>
                </a:cubicBezTo>
                <a:cubicBezTo>
                  <a:pt x="2208" y="1000"/>
                  <a:pt x="2248" y="936"/>
                  <a:pt x="2312" y="808"/>
                </a:cubicBezTo>
                <a:cubicBezTo>
                  <a:pt x="2376" y="680"/>
                  <a:pt x="2344" y="408"/>
                  <a:pt x="2312" y="280"/>
                </a:cubicBezTo>
                <a:cubicBezTo>
                  <a:pt x="2280" y="152"/>
                  <a:pt x="2256" y="80"/>
                  <a:pt x="2120" y="40"/>
                </a:cubicBezTo>
                <a:cubicBezTo>
                  <a:pt x="1984" y="0"/>
                  <a:pt x="1740" y="20"/>
                  <a:pt x="1496" y="40"/>
                </a:cubicBezTo>
              </a:path>
            </a:pathLst>
          </a:custGeom>
          <a:noFill/>
          <a:ln w="38100" cap="flat" cmpd="sng">
            <a:solidFill>
              <a:srgbClr val="FF9900"/>
            </a:solidFill>
            <a:prstDash val="dash"/>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45087" name="Line 31"/>
          <p:cNvSpPr>
            <a:spLocks noChangeShapeType="1"/>
          </p:cNvSpPr>
          <p:nvPr/>
        </p:nvSpPr>
        <p:spPr bwMode="auto">
          <a:xfrm flipV="1">
            <a:off x="5486400" y="3276600"/>
            <a:ext cx="304800" cy="76200"/>
          </a:xfrm>
          <a:prstGeom prst="line">
            <a:avLst/>
          </a:prstGeom>
          <a:noFill/>
          <a:ln w="9525">
            <a:solidFill>
              <a:srgbClr val="0000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45088" name="Line 32"/>
          <p:cNvSpPr>
            <a:spLocks noChangeShapeType="1"/>
          </p:cNvSpPr>
          <p:nvPr/>
        </p:nvSpPr>
        <p:spPr bwMode="auto">
          <a:xfrm flipV="1">
            <a:off x="6019800" y="2895600"/>
            <a:ext cx="0" cy="304800"/>
          </a:xfrm>
          <a:prstGeom prst="line">
            <a:avLst/>
          </a:prstGeom>
          <a:noFill/>
          <a:ln w="9525">
            <a:solidFill>
              <a:srgbClr val="0000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45089" name="Line 33"/>
          <p:cNvSpPr>
            <a:spLocks noChangeShapeType="1"/>
          </p:cNvSpPr>
          <p:nvPr/>
        </p:nvSpPr>
        <p:spPr bwMode="auto">
          <a:xfrm flipH="1" flipV="1">
            <a:off x="5791200" y="2590800"/>
            <a:ext cx="228600" cy="76200"/>
          </a:xfrm>
          <a:prstGeom prst="line">
            <a:avLst/>
          </a:prstGeom>
          <a:noFill/>
          <a:ln w="9525">
            <a:solidFill>
              <a:srgbClr val="0000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45090" name="Line 34"/>
          <p:cNvSpPr>
            <a:spLocks noChangeShapeType="1"/>
          </p:cNvSpPr>
          <p:nvPr/>
        </p:nvSpPr>
        <p:spPr bwMode="auto">
          <a:xfrm flipH="1">
            <a:off x="5181600" y="2590800"/>
            <a:ext cx="533400" cy="0"/>
          </a:xfrm>
          <a:prstGeom prst="line">
            <a:avLst/>
          </a:prstGeom>
          <a:noFill/>
          <a:ln w="9525">
            <a:solidFill>
              <a:srgbClr val="0000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45091" name="Line 35"/>
          <p:cNvSpPr>
            <a:spLocks noChangeShapeType="1"/>
          </p:cNvSpPr>
          <p:nvPr/>
        </p:nvSpPr>
        <p:spPr bwMode="auto">
          <a:xfrm>
            <a:off x="2743200" y="2971800"/>
            <a:ext cx="0" cy="533400"/>
          </a:xfrm>
          <a:prstGeom prst="line">
            <a:avLst/>
          </a:prstGeom>
          <a:noFill/>
          <a:ln w="9525">
            <a:solidFill>
              <a:srgbClr val="0000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45092" name="Line 36"/>
          <p:cNvSpPr>
            <a:spLocks noChangeShapeType="1"/>
          </p:cNvSpPr>
          <p:nvPr/>
        </p:nvSpPr>
        <p:spPr bwMode="auto">
          <a:xfrm>
            <a:off x="3505200" y="4495800"/>
            <a:ext cx="762000" cy="0"/>
          </a:xfrm>
          <a:prstGeom prst="line">
            <a:avLst/>
          </a:prstGeom>
          <a:noFill/>
          <a:ln w="9525">
            <a:solidFill>
              <a:srgbClr val="0000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45093" name="Line 37"/>
          <p:cNvSpPr>
            <a:spLocks noChangeShapeType="1"/>
          </p:cNvSpPr>
          <p:nvPr/>
        </p:nvSpPr>
        <p:spPr bwMode="auto">
          <a:xfrm>
            <a:off x="2819400" y="4038600"/>
            <a:ext cx="304800" cy="381000"/>
          </a:xfrm>
          <a:prstGeom prst="line">
            <a:avLst/>
          </a:prstGeom>
          <a:noFill/>
          <a:ln w="9525">
            <a:solidFill>
              <a:srgbClr val="0000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45094" name="Line 38"/>
          <p:cNvSpPr>
            <a:spLocks noChangeShapeType="1"/>
          </p:cNvSpPr>
          <p:nvPr/>
        </p:nvSpPr>
        <p:spPr bwMode="auto">
          <a:xfrm flipV="1">
            <a:off x="6629400" y="3581400"/>
            <a:ext cx="0" cy="609600"/>
          </a:xfrm>
          <a:prstGeom prst="line">
            <a:avLst/>
          </a:prstGeom>
          <a:noFill/>
          <a:ln w="9525">
            <a:solidFill>
              <a:srgbClr val="0000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45095" name="Oval 39"/>
          <p:cNvSpPr>
            <a:spLocks noChangeArrowheads="1"/>
          </p:cNvSpPr>
          <p:nvPr/>
        </p:nvSpPr>
        <p:spPr bwMode="auto">
          <a:xfrm>
            <a:off x="4419600" y="3124200"/>
            <a:ext cx="152400" cy="152400"/>
          </a:xfrm>
          <a:prstGeom prst="ellipse">
            <a:avLst/>
          </a:prstGeom>
          <a:solidFill>
            <a:schemeClr val="tx1"/>
          </a:solidFill>
          <a:ln w="9525">
            <a:solidFill>
              <a:srgbClr val="000000"/>
            </a:solidFill>
            <a:round/>
            <a:headEnd/>
            <a:tailEnd/>
          </a:ln>
          <a:effectLst>
            <a:outerShdw blurRad="50800" dist="38100" dir="2700000">
              <a:srgbClr val="000000">
                <a:alpha val="43000"/>
              </a:srgbClr>
            </a:outerShdw>
          </a:effectLst>
        </p:spPr>
        <p:txBody>
          <a:bodyPr wrap="none" anchor="ctr">
            <a:prstTxWarp prst="textNoShape">
              <a:avLst/>
            </a:prstTxWarp>
          </a:bodyPr>
          <a:lstStyle/>
          <a:p>
            <a:endParaRPr lang="en-US"/>
          </a:p>
        </p:txBody>
      </p:sp>
      <p:sp>
        <p:nvSpPr>
          <p:cNvPr id="45096" name="Freeform 40"/>
          <p:cNvSpPr>
            <a:spLocks/>
          </p:cNvSpPr>
          <p:nvPr/>
        </p:nvSpPr>
        <p:spPr bwMode="auto">
          <a:xfrm>
            <a:off x="3073400" y="3187700"/>
            <a:ext cx="1498600" cy="1231900"/>
          </a:xfrm>
          <a:custGeom>
            <a:avLst/>
            <a:gdLst/>
            <a:ahLst/>
            <a:cxnLst>
              <a:cxn ang="0">
                <a:pos x="848" y="8"/>
              </a:cxn>
              <a:cxn ang="0">
                <a:pos x="320" y="8"/>
              </a:cxn>
              <a:cxn ang="0">
                <a:pos x="128" y="56"/>
              </a:cxn>
              <a:cxn ang="0">
                <a:pos x="32" y="248"/>
              </a:cxn>
              <a:cxn ang="0">
                <a:pos x="32" y="584"/>
              </a:cxn>
              <a:cxn ang="0">
                <a:pos x="224" y="728"/>
              </a:cxn>
              <a:cxn ang="0">
                <a:pos x="944" y="776"/>
              </a:cxn>
            </a:cxnLst>
            <a:rect l="0" t="0" r="r" b="b"/>
            <a:pathLst>
              <a:path w="944" h="776">
                <a:moveTo>
                  <a:pt x="848" y="8"/>
                </a:moveTo>
                <a:cubicBezTo>
                  <a:pt x="644" y="4"/>
                  <a:pt x="440" y="0"/>
                  <a:pt x="320" y="8"/>
                </a:cubicBezTo>
                <a:cubicBezTo>
                  <a:pt x="200" y="16"/>
                  <a:pt x="176" y="16"/>
                  <a:pt x="128" y="56"/>
                </a:cubicBezTo>
                <a:cubicBezTo>
                  <a:pt x="80" y="96"/>
                  <a:pt x="48" y="160"/>
                  <a:pt x="32" y="248"/>
                </a:cubicBezTo>
                <a:cubicBezTo>
                  <a:pt x="16" y="336"/>
                  <a:pt x="0" y="504"/>
                  <a:pt x="32" y="584"/>
                </a:cubicBezTo>
                <a:cubicBezTo>
                  <a:pt x="64" y="664"/>
                  <a:pt x="72" y="696"/>
                  <a:pt x="224" y="728"/>
                </a:cubicBezTo>
                <a:cubicBezTo>
                  <a:pt x="376" y="760"/>
                  <a:pt x="660" y="768"/>
                  <a:pt x="944" y="776"/>
                </a:cubicBezTo>
              </a:path>
            </a:pathLst>
          </a:custGeom>
          <a:noFill/>
          <a:ln w="38100" cap="flat" cmpd="sng">
            <a:solidFill>
              <a:srgbClr val="33CC33"/>
            </a:solidFill>
            <a:prstDash val="dash"/>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45097" name="Line 41"/>
          <p:cNvSpPr>
            <a:spLocks noChangeShapeType="1"/>
          </p:cNvSpPr>
          <p:nvPr/>
        </p:nvSpPr>
        <p:spPr bwMode="auto">
          <a:xfrm flipH="1">
            <a:off x="3733800" y="3276600"/>
            <a:ext cx="533400" cy="76200"/>
          </a:xfrm>
          <a:prstGeom prst="line">
            <a:avLst/>
          </a:prstGeom>
          <a:noFill/>
          <a:ln w="9525">
            <a:solidFill>
              <a:srgbClr val="0000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45098" name="Line 42"/>
          <p:cNvSpPr>
            <a:spLocks noChangeShapeType="1"/>
          </p:cNvSpPr>
          <p:nvPr/>
        </p:nvSpPr>
        <p:spPr bwMode="auto">
          <a:xfrm>
            <a:off x="3276600" y="3505200"/>
            <a:ext cx="0" cy="533400"/>
          </a:xfrm>
          <a:prstGeom prst="line">
            <a:avLst/>
          </a:prstGeom>
          <a:noFill/>
          <a:ln w="9525">
            <a:solidFill>
              <a:srgbClr val="0000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45099" name="Line 43"/>
          <p:cNvSpPr>
            <a:spLocks noChangeShapeType="1"/>
          </p:cNvSpPr>
          <p:nvPr/>
        </p:nvSpPr>
        <p:spPr bwMode="auto">
          <a:xfrm>
            <a:off x="3352800" y="4114800"/>
            <a:ext cx="533400" cy="152400"/>
          </a:xfrm>
          <a:prstGeom prst="line">
            <a:avLst/>
          </a:prstGeom>
          <a:noFill/>
          <a:ln w="9525">
            <a:solidFill>
              <a:srgbClr val="0000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45100" name="Oval 44"/>
          <p:cNvSpPr>
            <a:spLocks noChangeArrowheads="1"/>
          </p:cNvSpPr>
          <p:nvPr/>
        </p:nvSpPr>
        <p:spPr bwMode="auto">
          <a:xfrm>
            <a:off x="3657600" y="5181600"/>
            <a:ext cx="152400" cy="152400"/>
          </a:xfrm>
          <a:prstGeom prst="ellipse">
            <a:avLst/>
          </a:prstGeom>
          <a:solidFill>
            <a:schemeClr val="tx1"/>
          </a:solidFill>
          <a:ln w="9525">
            <a:solidFill>
              <a:srgbClr val="000000"/>
            </a:solidFill>
            <a:round/>
            <a:headEnd/>
            <a:tailEnd/>
          </a:ln>
          <a:effectLst>
            <a:outerShdw blurRad="50800" dist="38100" dir="2700000">
              <a:srgbClr val="000000">
                <a:alpha val="43000"/>
              </a:srgbClr>
            </a:outerShdw>
          </a:effectLst>
        </p:spPr>
        <p:txBody>
          <a:bodyPr wrap="none" anchor="ctr">
            <a:prstTxWarp prst="textNoShape">
              <a:avLst/>
            </a:prstTxWarp>
          </a:bodyPr>
          <a:lstStyle/>
          <a:p>
            <a:endParaRPr lang="en-US"/>
          </a:p>
        </p:txBody>
      </p:sp>
      <p:sp>
        <p:nvSpPr>
          <p:cNvPr id="45102" name="Line 46"/>
          <p:cNvSpPr>
            <a:spLocks noChangeShapeType="1"/>
          </p:cNvSpPr>
          <p:nvPr/>
        </p:nvSpPr>
        <p:spPr bwMode="auto">
          <a:xfrm flipV="1">
            <a:off x="4495800" y="5029200"/>
            <a:ext cx="914400" cy="76200"/>
          </a:xfrm>
          <a:prstGeom prst="line">
            <a:avLst/>
          </a:prstGeom>
          <a:noFill/>
          <a:ln w="9525">
            <a:solidFill>
              <a:srgbClr val="0000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45103" name="Freeform 47"/>
          <p:cNvSpPr>
            <a:spLocks/>
          </p:cNvSpPr>
          <p:nvPr/>
        </p:nvSpPr>
        <p:spPr bwMode="auto">
          <a:xfrm>
            <a:off x="3810000" y="3505200"/>
            <a:ext cx="2806700" cy="1676400"/>
          </a:xfrm>
          <a:custGeom>
            <a:avLst/>
            <a:gdLst/>
            <a:ahLst/>
            <a:cxnLst>
              <a:cxn ang="0">
                <a:pos x="0" y="1056"/>
              </a:cxn>
              <a:cxn ang="0">
                <a:pos x="912" y="864"/>
              </a:cxn>
              <a:cxn ang="0">
                <a:pos x="1632" y="624"/>
              </a:cxn>
              <a:cxn ang="0">
                <a:pos x="1728" y="0"/>
              </a:cxn>
            </a:cxnLst>
            <a:rect l="0" t="0" r="r" b="b"/>
            <a:pathLst>
              <a:path w="1768" h="1056">
                <a:moveTo>
                  <a:pt x="0" y="1056"/>
                </a:moveTo>
                <a:cubicBezTo>
                  <a:pt x="320" y="996"/>
                  <a:pt x="640" y="936"/>
                  <a:pt x="912" y="864"/>
                </a:cubicBezTo>
                <a:cubicBezTo>
                  <a:pt x="1184" y="792"/>
                  <a:pt x="1496" y="768"/>
                  <a:pt x="1632" y="624"/>
                </a:cubicBezTo>
                <a:cubicBezTo>
                  <a:pt x="1768" y="480"/>
                  <a:pt x="1748" y="240"/>
                  <a:pt x="1728" y="0"/>
                </a:cubicBezTo>
              </a:path>
            </a:pathLst>
          </a:custGeom>
          <a:noFill/>
          <a:ln w="38100" cap="flat" cmpd="sng">
            <a:solidFill>
              <a:srgbClr val="FFFF00"/>
            </a:solidFill>
            <a:prstDash val="dash"/>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45104" name="Freeform 48"/>
          <p:cNvSpPr>
            <a:spLocks/>
          </p:cNvSpPr>
          <p:nvPr/>
        </p:nvSpPr>
        <p:spPr bwMode="auto">
          <a:xfrm>
            <a:off x="2806700" y="2628900"/>
            <a:ext cx="3695700" cy="1803400"/>
          </a:xfrm>
          <a:custGeom>
            <a:avLst/>
            <a:gdLst/>
            <a:ahLst/>
            <a:cxnLst>
              <a:cxn ang="0">
                <a:pos x="1112" y="1128"/>
              </a:cxn>
              <a:cxn ang="0">
                <a:pos x="1928" y="1080"/>
              </a:cxn>
              <a:cxn ang="0">
                <a:pos x="2264" y="888"/>
              </a:cxn>
              <a:cxn ang="0">
                <a:pos x="2312" y="360"/>
              </a:cxn>
              <a:cxn ang="0">
                <a:pos x="2216" y="120"/>
              </a:cxn>
              <a:cxn ang="0">
                <a:pos x="1784" y="24"/>
              </a:cxn>
              <a:cxn ang="0">
                <a:pos x="632" y="24"/>
              </a:cxn>
              <a:cxn ang="0">
                <a:pos x="152" y="168"/>
              </a:cxn>
              <a:cxn ang="0">
                <a:pos x="8" y="600"/>
              </a:cxn>
              <a:cxn ang="0">
                <a:pos x="200" y="1032"/>
              </a:cxn>
              <a:cxn ang="0">
                <a:pos x="1064" y="1128"/>
              </a:cxn>
              <a:cxn ang="0">
                <a:pos x="1976" y="1080"/>
              </a:cxn>
            </a:cxnLst>
            <a:rect l="0" t="0" r="r" b="b"/>
            <a:pathLst>
              <a:path w="2328" h="1136">
                <a:moveTo>
                  <a:pt x="1112" y="1128"/>
                </a:moveTo>
                <a:cubicBezTo>
                  <a:pt x="1424" y="1124"/>
                  <a:pt x="1736" y="1120"/>
                  <a:pt x="1928" y="1080"/>
                </a:cubicBezTo>
                <a:cubicBezTo>
                  <a:pt x="2120" y="1040"/>
                  <a:pt x="2200" y="1008"/>
                  <a:pt x="2264" y="888"/>
                </a:cubicBezTo>
                <a:cubicBezTo>
                  <a:pt x="2328" y="768"/>
                  <a:pt x="2320" y="488"/>
                  <a:pt x="2312" y="360"/>
                </a:cubicBezTo>
                <a:cubicBezTo>
                  <a:pt x="2304" y="232"/>
                  <a:pt x="2304" y="176"/>
                  <a:pt x="2216" y="120"/>
                </a:cubicBezTo>
                <a:cubicBezTo>
                  <a:pt x="2128" y="64"/>
                  <a:pt x="2048" y="40"/>
                  <a:pt x="1784" y="24"/>
                </a:cubicBezTo>
                <a:cubicBezTo>
                  <a:pt x="1520" y="8"/>
                  <a:pt x="904" y="0"/>
                  <a:pt x="632" y="24"/>
                </a:cubicBezTo>
                <a:cubicBezTo>
                  <a:pt x="360" y="48"/>
                  <a:pt x="256" y="72"/>
                  <a:pt x="152" y="168"/>
                </a:cubicBezTo>
                <a:cubicBezTo>
                  <a:pt x="48" y="264"/>
                  <a:pt x="0" y="456"/>
                  <a:pt x="8" y="600"/>
                </a:cubicBezTo>
                <a:cubicBezTo>
                  <a:pt x="16" y="744"/>
                  <a:pt x="24" y="944"/>
                  <a:pt x="200" y="1032"/>
                </a:cubicBezTo>
                <a:cubicBezTo>
                  <a:pt x="376" y="1120"/>
                  <a:pt x="768" y="1120"/>
                  <a:pt x="1064" y="1128"/>
                </a:cubicBezTo>
                <a:cubicBezTo>
                  <a:pt x="1360" y="1136"/>
                  <a:pt x="1668" y="1108"/>
                  <a:pt x="1976" y="1080"/>
                </a:cubicBezTo>
              </a:path>
            </a:pathLst>
          </a:custGeom>
          <a:noFill/>
          <a:ln w="76200" cmpd="sng">
            <a:solidFill>
              <a:schemeClr val="bg2"/>
            </a:solidFill>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45105" name="Text Box 49"/>
          <p:cNvSpPr txBox="1">
            <a:spLocks noChangeArrowheads="1"/>
          </p:cNvSpPr>
          <p:nvPr/>
        </p:nvSpPr>
        <p:spPr bwMode="auto">
          <a:xfrm>
            <a:off x="2057400" y="4800600"/>
            <a:ext cx="1403350" cy="641350"/>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b="1">
                <a:solidFill>
                  <a:srgbClr val="000000"/>
                </a:solidFill>
              </a:rPr>
              <a:t>Stable </a:t>
            </a:r>
          </a:p>
          <a:p>
            <a:r>
              <a:rPr lang="en-US" b="1">
                <a:solidFill>
                  <a:srgbClr val="000000"/>
                </a:solidFill>
              </a:rPr>
              <a:t>Limit Cycle</a:t>
            </a:r>
          </a:p>
        </p:txBody>
      </p:sp>
    </p:spTree>
    <p:extLst>
      <p:ext uri="{BB962C8B-B14F-4D97-AF65-F5344CB8AC3E}">
        <p14:creationId xmlns:p14="http://schemas.microsoft.com/office/powerpoint/2010/main" val="2559174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33333E-6 -4.33526E-6 L -3.33333E-6 -0.09063 " pathEditMode="relative" rAng="0" ptsTypes="AA">
                                      <p:cBhvr>
                                        <p:cTn id="6" dur="1000" fill="hold"/>
                                        <p:tgtEl>
                                          <p:spTgt spid="45080"/>
                                        </p:tgtEl>
                                        <p:attrNameLst>
                                          <p:attrName>ppt_x</p:attrName>
                                          <p:attrName>ppt_y</p:attrName>
                                        </p:attrNameLst>
                                      </p:cBhvr>
                                      <p:rCtr x="0" y="-45"/>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3.33333E-6 3.33333E-6 L 0.03334 3.33333E-6 " pathEditMode="relative" rAng="0" ptsTypes="AA">
                                      <p:cBhvr>
                                        <p:cTn id="10" dur="500" fill="hold"/>
                                        <p:tgtEl>
                                          <p:spTgt spid="45082"/>
                                        </p:tgtEl>
                                        <p:attrNameLst>
                                          <p:attrName>ppt_x</p:attrName>
                                          <p:attrName>ppt_y</p:attrName>
                                        </p:attrNameLst>
                                      </p:cBhvr>
                                      <p:rCtr x="17" y="0"/>
                                    </p:animMotion>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508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1" nodeType="clickEffect">
                                  <p:stCondLst>
                                    <p:cond delay="0"/>
                                  </p:stCondLst>
                                  <p:childTnLst>
                                    <p:animMotion origin="layout" path="M 3.33333E-6 3.33333E-6 C 0.01597 0.00185 0.03194 0.0037 0.04166 3.33333E-6 C 0.05139 -0.00371 0.05555 -0.01111 0.05833 -0.02223 C 0.06111 -0.03334 0.06389 -0.05741 0.05833 -0.06667 C 0.05277 -0.07593 0.04166 -0.07593 0.025 -0.07778 C 0.00833 -0.07963 3.33333E-6 -0.07963 -0.04167 -0.07778 C -0.08334 -0.07593 -0.18473 -0.07963 -0.225 -0.06667 C -0.26528 -0.05371 -0.27639 -0.03148 -0.28334 3.33333E-6 C -0.29028 0.03148 -0.28056 0.09259 -0.26667 0.12222 C -0.25278 0.15185 -0.24723 0.16852 -0.2 0.17777 C -0.15278 0.18703 -0.03473 0.18518 0.01666 0.17777 C 0.06805 0.17037 0.09166 0.16481 0.10833 0.13333 C 0.125 0.10185 0.12083 0.02222 0.11666 -0.01111 C 0.1125 -0.04445 0.1 -0.05556 0.08333 -0.06667 C 0.06666 -0.07778 0.04166 -0.07778 0.01666 -0.07778 " pathEditMode="relative" ptsTypes="aaaaaaaaaaaaaaA">
                                      <p:cBhvr>
                                        <p:cTn id="17" dur="3000" fill="hold"/>
                                        <p:tgtEl>
                                          <p:spTgt spid="45083"/>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508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509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509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509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509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509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508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508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508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35" presetClass="path" presetSubtype="0" accel="50000" decel="50000" fill="hold" grpId="1" nodeType="clickEffect">
                                  <p:stCondLst>
                                    <p:cond delay="0"/>
                                  </p:stCondLst>
                                  <p:childTnLst>
                                    <p:animMotion origin="layout" path="M -3.33333E-6 3.33333E-6 L -0.06666 3.33333E-6 " pathEditMode="relative" rAng="0" ptsTypes="AA">
                                      <p:cBhvr>
                                        <p:cTn id="43" dur="500" fill="hold"/>
                                        <p:tgtEl>
                                          <p:spTgt spid="45082"/>
                                        </p:tgtEl>
                                        <p:attrNameLst>
                                          <p:attrName>ppt_x</p:attrName>
                                          <p:attrName>ppt_y</p:attrName>
                                        </p:attrNameLst>
                                      </p:cBhvr>
                                      <p:rCtr x="-33" y="0"/>
                                    </p:animMotion>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4509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1" nodeType="clickEffect">
                                  <p:stCondLst>
                                    <p:cond delay="0"/>
                                  </p:stCondLst>
                                  <p:childTnLst>
                                    <p:animMotion origin="layout" path="M 3.33333E-6 3.33333E-6 C -0.03473 -0.00093 -0.06945 -0.00186 -0.09167 3.33333E-6 C -0.11389 0.00185 -0.12361 3.33333E-6 -0.13334 0.01111 C -0.14306 0.02222 -0.14723 0.04629 -0.15 0.06666 C -0.15278 0.08703 -0.15556 0.11666 -0.15 0.13333 C -0.14445 0.15 -0.14445 0.15926 -0.11667 0.16666 C -0.08889 0.17407 -0.03195 0.17777 0.01666 0.17777 C 0.06527 0.17777 0.14027 0.17963 0.175 0.16666 C 0.20972 0.1537 0.21805 0.13518 0.225 0.1 C 0.23194 0.06481 0.2375 -0.01482 0.21666 -0.04445 C 0.19583 -0.07408 0.14791 -0.07593 0.1 -0.07778 " pathEditMode="relative" ptsTypes="aaaaaaaaaaA">
                                      <p:cBhvr>
                                        <p:cTn id="50" dur="2000" fill="hold"/>
                                        <p:tgtEl>
                                          <p:spTgt spid="45095"/>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509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09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09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509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510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0" presetClass="path" presetSubtype="0" accel="50000" decel="50000" fill="hold" grpId="1" nodeType="clickEffect">
                                  <p:stCondLst>
                                    <p:cond delay="0"/>
                                  </p:stCondLst>
                                  <p:childTnLst>
                                    <p:animMotion origin="layout" path="M -3.33333E-6 3.33333E-6 C 0.03073 -0.00973 0.1375 -0.04213 0.18438 -0.05834 C 0.23125 -0.07454 0.26094 -0.08287 0.28125 -0.09723 C 0.30157 -0.11158 0.30157 -0.11088 0.30625 -0.14445 C 0.31094 -0.17801 0.31389 -0.26088 0.30938 -0.29861 C 0.30486 -0.33635 0.31094 -0.35695 0.27917 -0.37084 C 0.2474 -0.38473 0.16545 -0.38033 0.11875 -0.38195 C 0.07205 -0.38357 0.03247 -0.38635 -0.00104 -0.38056 C -0.03455 -0.37477 -0.06597 -0.3713 -0.08229 -0.34723 C -0.09861 -0.32315 -0.09618 -0.25463 -0.09895 -0.23611 " pathEditMode="relative" rAng="0" ptsTypes="aaaaaaaaaa">
                                      <p:cBhvr>
                                        <p:cTn id="70" dur="2000" fill="hold"/>
                                        <p:tgtEl>
                                          <p:spTgt spid="45100"/>
                                        </p:tgtEl>
                                        <p:attrNameLst>
                                          <p:attrName>ppt_x</p:attrName>
                                          <p:attrName>ppt_y</p:attrName>
                                        </p:attrNameLst>
                                      </p:cBhvr>
                                      <p:rCtr x="107" y="-193"/>
                                    </p:animMotion>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510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510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510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5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0" grpId="0" animBg="1"/>
      <p:bldP spid="45082" grpId="0" animBg="1"/>
      <p:bldP spid="45082" grpId="1" animBg="1"/>
      <p:bldP spid="45083" grpId="0" animBg="1"/>
      <p:bldP spid="45083" grpId="1" animBg="1"/>
      <p:bldP spid="45086" grpId="0" animBg="1"/>
      <p:bldP spid="45087" grpId="0" animBg="1"/>
      <p:bldP spid="45088" grpId="0" animBg="1"/>
      <p:bldP spid="45089" grpId="0" animBg="1"/>
      <p:bldP spid="45090" grpId="0" animBg="1"/>
      <p:bldP spid="45091" grpId="0" animBg="1"/>
      <p:bldP spid="45092" grpId="0" animBg="1"/>
      <p:bldP spid="45093" grpId="0" animBg="1"/>
      <p:bldP spid="45094" grpId="0" animBg="1"/>
      <p:bldP spid="45095" grpId="0" animBg="1"/>
      <p:bldP spid="45095" grpId="1" animBg="1"/>
      <p:bldP spid="45096" grpId="0" animBg="1"/>
      <p:bldP spid="45097" grpId="0" animBg="1"/>
      <p:bldP spid="45098" grpId="0" animBg="1"/>
      <p:bldP spid="45099" grpId="0" animBg="1"/>
      <p:bldP spid="45100" grpId="0" animBg="1"/>
      <p:bldP spid="45100" grpId="1" animBg="1"/>
      <p:bldP spid="45102" grpId="0" animBg="1"/>
      <p:bldP spid="45103" grpId="0" animBg="1"/>
      <p:bldP spid="45104" grpId="0" animBg="1"/>
      <p:bldP spid="4510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457200" y="1219200"/>
            <a:ext cx="8229600" cy="457200"/>
          </a:xfrm>
          <a:effectLst>
            <a:outerShdw blurRad="50800" dist="38100" dir="2700000">
              <a:srgbClr val="000000">
                <a:alpha val="43000"/>
              </a:srgbClr>
            </a:outerShdw>
          </a:effectLst>
        </p:spPr>
        <p:txBody>
          <a:bodyPr/>
          <a:lstStyle/>
          <a:p>
            <a:r>
              <a:rPr lang="en-US" sz="2400" dirty="0"/>
              <a:t>Response of the resting system </a:t>
            </a:r>
            <a:r>
              <a:rPr lang="en-US" sz="2400" i="1" dirty="0"/>
              <a:t>(I=1)</a:t>
            </a:r>
            <a:r>
              <a:rPr lang="en-US" sz="2400" dirty="0"/>
              <a:t> to a steady current:</a:t>
            </a:r>
          </a:p>
        </p:txBody>
      </p:sp>
      <p:sp>
        <p:nvSpPr>
          <p:cNvPr id="46083" name="Rectangle 3"/>
          <p:cNvSpPr>
            <a:spLocks noGrp="1" noChangeArrowheads="1"/>
          </p:cNvSpPr>
          <p:nvPr>
            <p:ph type="title"/>
          </p:nvPr>
        </p:nvSpPr>
        <p:spPr>
          <a:xfrm>
            <a:off x="457200" y="0"/>
            <a:ext cx="8229600" cy="1143000"/>
          </a:xfrm>
          <a:noFill/>
          <a:ln/>
          <a:effectLst>
            <a:outerShdw blurRad="50800" dist="38100" dir="2700000">
              <a:srgbClr val="000000">
                <a:alpha val="43000"/>
              </a:srgbClr>
            </a:outerShdw>
          </a:effectLst>
        </p:spPr>
        <p:txBody>
          <a:bodyPr/>
          <a:lstStyle/>
          <a:p>
            <a:r>
              <a:rPr lang="en-US" sz="4000" b="1" dirty="0">
                <a:solidFill>
                  <a:srgbClr val="333399"/>
                </a:solidFill>
              </a:rPr>
              <a:t>Analysis of Fitzhugh-</a:t>
            </a:r>
            <a:r>
              <a:rPr lang="en-US" sz="4000" b="1" dirty="0" err="1">
                <a:solidFill>
                  <a:srgbClr val="333399"/>
                </a:solidFill>
              </a:rPr>
              <a:t>Nagumo</a:t>
            </a:r>
            <a:r>
              <a:rPr lang="en-US" sz="4000" b="1" dirty="0">
                <a:solidFill>
                  <a:srgbClr val="333399"/>
                </a:solidFill>
              </a:rPr>
              <a:t> System (4)</a:t>
            </a:r>
          </a:p>
        </p:txBody>
      </p:sp>
      <p:grpSp>
        <p:nvGrpSpPr>
          <p:cNvPr id="2" name="Group 28"/>
          <p:cNvGrpSpPr>
            <a:grpSpLocks noChangeAspect="1"/>
          </p:cNvGrpSpPr>
          <p:nvPr/>
        </p:nvGrpSpPr>
        <p:grpSpPr bwMode="auto">
          <a:xfrm>
            <a:off x="1493838" y="1524000"/>
            <a:ext cx="5973762" cy="3779838"/>
            <a:chOff x="672" y="1152"/>
            <a:chExt cx="4704" cy="2977"/>
          </a:xfrm>
          <a:effectLst>
            <a:outerShdw blurRad="50800" dist="38100" dir="2700000">
              <a:srgbClr val="000000">
                <a:alpha val="43000"/>
              </a:srgbClr>
            </a:outerShdw>
          </a:effectLst>
        </p:grpSpPr>
        <p:pic>
          <p:nvPicPr>
            <p:cNvPr id="46084" name="Picture 4" descr="FN2"/>
            <p:cNvPicPr>
              <a:picLocks noChangeAspect="1" noChangeArrowheads="1"/>
            </p:cNvPicPr>
            <p:nvPr/>
          </p:nvPicPr>
          <p:blipFill>
            <a:blip r:embed="rId2" cstate="print"/>
            <a:srcRect/>
            <a:stretch>
              <a:fillRect/>
            </a:stretch>
          </p:blipFill>
          <p:spPr bwMode="auto">
            <a:xfrm>
              <a:off x="672" y="1296"/>
              <a:ext cx="4704" cy="2784"/>
            </a:xfrm>
            <a:prstGeom prst="rect">
              <a:avLst/>
            </a:prstGeom>
            <a:noFill/>
          </p:spPr>
        </p:pic>
        <p:sp>
          <p:nvSpPr>
            <p:cNvPr id="46085" name="Text Box 5"/>
            <p:cNvSpPr txBox="1">
              <a:spLocks noChangeAspect="1" noChangeArrowheads="1"/>
            </p:cNvSpPr>
            <p:nvPr/>
          </p:nvSpPr>
          <p:spPr bwMode="auto">
            <a:xfrm>
              <a:off x="865" y="2496"/>
              <a:ext cx="315" cy="289"/>
            </a:xfrm>
            <a:prstGeom prst="rect">
              <a:avLst/>
            </a:prstGeom>
            <a:noFill/>
            <a:ln w="9525">
              <a:noFill/>
              <a:miter lim="800000"/>
              <a:headEnd/>
              <a:tailEnd/>
            </a:ln>
            <a:effectLst/>
          </p:spPr>
          <p:txBody>
            <a:bodyPr wrap="none">
              <a:prstTxWarp prst="textNoShape">
                <a:avLst/>
              </a:prstTxWarp>
              <a:spAutoFit/>
            </a:bodyPr>
            <a:lstStyle/>
            <a:p>
              <a:r>
                <a:rPr lang="en-US" b="1">
                  <a:solidFill>
                    <a:srgbClr val="000000"/>
                  </a:solidFill>
                </a:rPr>
                <a:t>W</a:t>
              </a:r>
            </a:p>
          </p:txBody>
        </p:sp>
        <p:sp>
          <p:nvSpPr>
            <p:cNvPr id="46086" name="Text Box 6"/>
            <p:cNvSpPr txBox="1">
              <a:spLocks noChangeAspect="1" noChangeArrowheads="1"/>
            </p:cNvSpPr>
            <p:nvPr/>
          </p:nvSpPr>
          <p:spPr bwMode="auto">
            <a:xfrm>
              <a:off x="2976" y="3840"/>
              <a:ext cx="265" cy="289"/>
            </a:xfrm>
            <a:prstGeom prst="rect">
              <a:avLst/>
            </a:prstGeom>
            <a:noFill/>
            <a:ln w="9525">
              <a:noFill/>
              <a:miter lim="800000"/>
              <a:headEnd/>
              <a:tailEnd/>
            </a:ln>
            <a:effectLst/>
          </p:spPr>
          <p:txBody>
            <a:bodyPr wrap="none">
              <a:prstTxWarp prst="textNoShape">
                <a:avLst/>
              </a:prstTxWarp>
              <a:spAutoFit/>
            </a:bodyPr>
            <a:lstStyle/>
            <a:p>
              <a:r>
                <a:rPr lang="en-US" b="1">
                  <a:solidFill>
                    <a:srgbClr val="000000"/>
                  </a:solidFill>
                </a:rPr>
                <a:t>V</a:t>
              </a:r>
            </a:p>
          </p:txBody>
        </p:sp>
        <p:sp>
          <p:nvSpPr>
            <p:cNvPr id="46087" name="Freeform 7"/>
            <p:cNvSpPr>
              <a:spLocks noChangeAspect="1"/>
            </p:cNvSpPr>
            <p:nvPr/>
          </p:nvSpPr>
          <p:spPr bwMode="auto">
            <a:xfrm>
              <a:off x="1488" y="1152"/>
              <a:ext cx="2880" cy="2256"/>
            </a:xfrm>
            <a:custGeom>
              <a:avLst/>
              <a:gdLst/>
              <a:ahLst/>
              <a:cxnLst>
                <a:cxn ang="0">
                  <a:pos x="0" y="0"/>
                </a:cxn>
                <a:cxn ang="0">
                  <a:pos x="192" y="672"/>
                </a:cxn>
                <a:cxn ang="0">
                  <a:pos x="576" y="1344"/>
                </a:cxn>
                <a:cxn ang="0">
                  <a:pos x="864" y="1488"/>
                </a:cxn>
                <a:cxn ang="0">
                  <a:pos x="1248" y="1296"/>
                </a:cxn>
                <a:cxn ang="0">
                  <a:pos x="1680" y="912"/>
                </a:cxn>
                <a:cxn ang="0">
                  <a:pos x="2016" y="720"/>
                </a:cxn>
                <a:cxn ang="0">
                  <a:pos x="2352" y="864"/>
                </a:cxn>
                <a:cxn ang="0">
                  <a:pos x="2688" y="1536"/>
                </a:cxn>
                <a:cxn ang="0">
                  <a:pos x="2880" y="2256"/>
                </a:cxn>
              </a:cxnLst>
              <a:rect l="0" t="0" r="r" b="b"/>
              <a:pathLst>
                <a:path w="2880" h="2256">
                  <a:moveTo>
                    <a:pt x="0" y="0"/>
                  </a:moveTo>
                  <a:cubicBezTo>
                    <a:pt x="48" y="224"/>
                    <a:pt x="96" y="448"/>
                    <a:pt x="192" y="672"/>
                  </a:cubicBezTo>
                  <a:cubicBezTo>
                    <a:pt x="288" y="896"/>
                    <a:pt x="464" y="1208"/>
                    <a:pt x="576" y="1344"/>
                  </a:cubicBezTo>
                  <a:cubicBezTo>
                    <a:pt x="688" y="1480"/>
                    <a:pt x="752" y="1496"/>
                    <a:pt x="864" y="1488"/>
                  </a:cubicBezTo>
                  <a:cubicBezTo>
                    <a:pt x="976" y="1480"/>
                    <a:pt x="1112" y="1392"/>
                    <a:pt x="1248" y="1296"/>
                  </a:cubicBezTo>
                  <a:cubicBezTo>
                    <a:pt x="1384" y="1200"/>
                    <a:pt x="1552" y="1008"/>
                    <a:pt x="1680" y="912"/>
                  </a:cubicBezTo>
                  <a:cubicBezTo>
                    <a:pt x="1808" y="816"/>
                    <a:pt x="1904" y="728"/>
                    <a:pt x="2016" y="720"/>
                  </a:cubicBezTo>
                  <a:cubicBezTo>
                    <a:pt x="2128" y="712"/>
                    <a:pt x="2240" y="728"/>
                    <a:pt x="2352" y="864"/>
                  </a:cubicBezTo>
                  <a:cubicBezTo>
                    <a:pt x="2464" y="1000"/>
                    <a:pt x="2600" y="1304"/>
                    <a:pt x="2688" y="1536"/>
                  </a:cubicBezTo>
                  <a:cubicBezTo>
                    <a:pt x="2776" y="1768"/>
                    <a:pt x="2848" y="2136"/>
                    <a:pt x="2880" y="2256"/>
                  </a:cubicBezTo>
                </a:path>
              </a:pathLst>
            </a:custGeom>
            <a:noFill/>
            <a:ln w="38100" cmpd="sng">
              <a:solidFill>
                <a:schemeClr val="accent1"/>
              </a:solidFill>
              <a:round/>
              <a:headEnd/>
              <a:tailEnd/>
            </a:ln>
            <a:effectLst/>
          </p:spPr>
          <p:txBody>
            <a:bodyPr>
              <a:prstTxWarp prst="textNoShape">
                <a:avLst/>
              </a:prstTxWarp>
            </a:bodyPr>
            <a:lstStyle/>
            <a:p>
              <a:endParaRPr lang="en-US"/>
            </a:p>
          </p:txBody>
        </p:sp>
        <p:sp>
          <p:nvSpPr>
            <p:cNvPr id="46088" name="Oval 8"/>
            <p:cNvSpPr>
              <a:spLocks noChangeAspect="1" noChangeArrowheads="1"/>
            </p:cNvSpPr>
            <p:nvPr/>
          </p:nvSpPr>
          <p:spPr bwMode="auto">
            <a:xfrm>
              <a:off x="3168" y="1968"/>
              <a:ext cx="96" cy="96"/>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p>
          </p:txBody>
        </p:sp>
        <p:sp>
          <p:nvSpPr>
            <p:cNvPr id="46091" name="Line 11"/>
            <p:cNvSpPr>
              <a:spLocks noChangeAspect="1" noChangeShapeType="1"/>
            </p:cNvSpPr>
            <p:nvPr/>
          </p:nvSpPr>
          <p:spPr bwMode="auto">
            <a:xfrm flipV="1">
              <a:off x="3408" y="2832"/>
              <a:ext cx="192" cy="48"/>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46093" name="Line 13"/>
            <p:cNvSpPr>
              <a:spLocks noChangeAspect="1" noChangeShapeType="1"/>
            </p:cNvSpPr>
            <p:nvPr/>
          </p:nvSpPr>
          <p:spPr bwMode="auto">
            <a:xfrm flipH="1" flipV="1">
              <a:off x="3792" y="1584"/>
              <a:ext cx="144" cy="48"/>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46094" name="Line 14"/>
            <p:cNvSpPr>
              <a:spLocks noChangeAspect="1" noChangeShapeType="1"/>
            </p:cNvSpPr>
            <p:nvPr/>
          </p:nvSpPr>
          <p:spPr bwMode="auto">
            <a:xfrm flipH="1">
              <a:off x="3264" y="1584"/>
              <a:ext cx="336"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46095" name="Line 15"/>
            <p:cNvSpPr>
              <a:spLocks noChangeAspect="1" noChangeShapeType="1"/>
            </p:cNvSpPr>
            <p:nvPr/>
          </p:nvSpPr>
          <p:spPr bwMode="auto">
            <a:xfrm>
              <a:off x="1728" y="1872"/>
              <a:ext cx="0" cy="336"/>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46096" name="Line 16"/>
            <p:cNvSpPr>
              <a:spLocks noChangeAspect="1" noChangeShapeType="1"/>
            </p:cNvSpPr>
            <p:nvPr/>
          </p:nvSpPr>
          <p:spPr bwMode="auto">
            <a:xfrm>
              <a:off x="2208" y="2832"/>
              <a:ext cx="4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46097" name="Line 17"/>
            <p:cNvSpPr>
              <a:spLocks noChangeAspect="1" noChangeShapeType="1"/>
            </p:cNvSpPr>
            <p:nvPr/>
          </p:nvSpPr>
          <p:spPr bwMode="auto">
            <a:xfrm>
              <a:off x="1776" y="2544"/>
              <a:ext cx="192" cy="24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46098" name="Line 18"/>
            <p:cNvSpPr>
              <a:spLocks noChangeAspect="1" noChangeShapeType="1"/>
            </p:cNvSpPr>
            <p:nvPr/>
          </p:nvSpPr>
          <p:spPr bwMode="auto">
            <a:xfrm flipV="1">
              <a:off x="4176" y="2256"/>
              <a:ext cx="0" cy="384"/>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46101" name="Line 21"/>
            <p:cNvSpPr>
              <a:spLocks noChangeAspect="1" noChangeShapeType="1"/>
            </p:cNvSpPr>
            <p:nvPr/>
          </p:nvSpPr>
          <p:spPr bwMode="auto">
            <a:xfrm flipH="1">
              <a:off x="2448" y="1557"/>
              <a:ext cx="336" cy="48"/>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46107" name="Freeform 27"/>
            <p:cNvSpPr>
              <a:spLocks noChangeAspect="1"/>
            </p:cNvSpPr>
            <p:nvPr/>
          </p:nvSpPr>
          <p:spPr bwMode="auto">
            <a:xfrm>
              <a:off x="1768" y="1656"/>
              <a:ext cx="2328" cy="1136"/>
            </a:xfrm>
            <a:custGeom>
              <a:avLst/>
              <a:gdLst/>
              <a:ahLst/>
              <a:cxnLst>
                <a:cxn ang="0">
                  <a:pos x="1112" y="1128"/>
                </a:cxn>
                <a:cxn ang="0">
                  <a:pos x="1928" y="1080"/>
                </a:cxn>
                <a:cxn ang="0">
                  <a:pos x="2264" y="888"/>
                </a:cxn>
                <a:cxn ang="0">
                  <a:pos x="2312" y="360"/>
                </a:cxn>
                <a:cxn ang="0">
                  <a:pos x="2216" y="120"/>
                </a:cxn>
                <a:cxn ang="0">
                  <a:pos x="1784" y="24"/>
                </a:cxn>
                <a:cxn ang="0">
                  <a:pos x="632" y="24"/>
                </a:cxn>
                <a:cxn ang="0">
                  <a:pos x="152" y="168"/>
                </a:cxn>
                <a:cxn ang="0">
                  <a:pos x="8" y="600"/>
                </a:cxn>
                <a:cxn ang="0">
                  <a:pos x="200" y="1032"/>
                </a:cxn>
                <a:cxn ang="0">
                  <a:pos x="1064" y="1128"/>
                </a:cxn>
                <a:cxn ang="0">
                  <a:pos x="1976" y="1080"/>
                </a:cxn>
              </a:cxnLst>
              <a:rect l="0" t="0" r="r" b="b"/>
              <a:pathLst>
                <a:path w="2328" h="1136">
                  <a:moveTo>
                    <a:pt x="1112" y="1128"/>
                  </a:moveTo>
                  <a:cubicBezTo>
                    <a:pt x="1424" y="1124"/>
                    <a:pt x="1736" y="1120"/>
                    <a:pt x="1928" y="1080"/>
                  </a:cubicBezTo>
                  <a:cubicBezTo>
                    <a:pt x="2120" y="1040"/>
                    <a:pt x="2200" y="1008"/>
                    <a:pt x="2264" y="888"/>
                  </a:cubicBezTo>
                  <a:cubicBezTo>
                    <a:pt x="2328" y="768"/>
                    <a:pt x="2320" y="488"/>
                    <a:pt x="2312" y="360"/>
                  </a:cubicBezTo>
                  <a:cubicBezTo>
                    <a:pt x="2304" y="232"/>
                    <a:pt x="2304" y="176"/>
                    <a:pt x="2216" y="120"/>
                  </a:cubicBezTo>
                  <a:cubicBezTo>
                    <a:pt x="2128" y="64"/>
                    <a:pt x="2048" y="40"/>
                    <a:pt x="1784" y="24"/>
                  </a:cubicBezTo>
                  <a:cubicBezTo>
                    <a:pt x="1520" y="8"/>
                    <a:pt x="904" y="0"/>
                    <a:pt x="632" y="24"/>
                  </a:cubicBezTo>
                  <a:cubicBezTo>
                    <a:pt x="360" y="48"/>
                    <a:pt x="256" y="72"/>
                    <a:pt x="152" y="168"/>
                  </a:cubicBezTo>
                  <a:cubicBezTo>
                    <a:pt x="48" y="264"/>
                    <a:pt x="0" y="456"/>
                    <a:pt x="8" y="600"/>
                  </a:cubicBezTo>
                  <a:cubicBezTo>
                    <a:pt x="16" y="744"/>
                    <a:pt x="24" y="944"/>
                    <a:pt x="200" y="1032"/>
                  </a:cubicBezTo>
                  <a:cubicBezTo>
                    <a:pt x="376" y="1120"/>
                    <a:pt x="768" y="1120"/>
                    <a:pt x="1064" y="1128"/>
                  </a:cubicBezTo>
                  <a:cubicBezTo>
                    <a:pt x="1360" y="1136"/>
                    <a:pt x="1668" y="1108"/>
                    <a:pt x="1976" y="1080"/>
                  </a:cubicBezTo>
                </a:path>
              </a:pathLst>
            </a:custGeom>
            <a:noFill/>
            <a:ln w="76200" cmpd="sng">
              <a:solidFill>
                <a:schemeClr val="bg2"/>
              </a:solidFill>
              <a:round/>
              <a:headEnd/>
              <a:tailEnd/>
            </a:ln>
            <a:effectLst/>
          </p:spPr>
          <p:txBody>
            <a:bodyPr>
              <a:prstTxWarp prst="textNoShape">
                <a:avLst/>
              </a:prstTxWarp>
            </a:bodyPr>
            <a:lstStyle/>
            <a:p>
              <a:endParaRPr lang="en-US"/>
            </a:p>
          </p:txBody>
        </p:sp>
      </p:grpSp>
      <p:sp>
        <p:nvSpPr>
          <p:cNvPr id="46109" name="Line 29"/>
          <p:cNvSpPr>
            <a:spLocks noChangeShapeType="1"/>
          </p:cNvSpPr>
          <p:nvPr/>
        </p:nvSpPr>
        <p:spPr bwMode="auto">
          <a:xfrm flipV="1">
            <a:off x="457200" y="5410200"/>
            <a:ext cx="0" cy="1371600"/>
          </a:xfrm>
          <a:prstGeom prst="line">
            <a:avLst/>
          </a:prstGeom>
          <a:noFill/>
          <a:ln w="38100">
            <a:solidFill>
              <a:schemeClr val="tx1"/>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46110" name="Line 30"/>
          <p:cNvSpPr>
            <a:spLocks noChangeShapeType="1"/>
          </p:cNvSpPr>
          <p:nvPr/>
        </p:nvSpPr>
        <p:spPr bwMode="auto">
          <a:xfrm>
            <a:off x="457200" y="6781800"/>
            <a:ext cx="8229600" cy="0"/>
          </a:xfrm>
          <a:prstGeom prst="line">
            <a:avLst/>
          </a:prstGeom>
          <a:noFill/>
          <a:ln w="38100">
            <a:solidFill>
              <a:schemeClr val="tx1"/>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46111" name="Freeform 31"/>
          <p:cNvSpPr>
            <a:spLocks/>
          </p:cNvSpPr>
          <p:nvPr/>
        </p:nvSpPr>
        <p:spPr bwMode="auto">
          <a:xfrm>
            <a:off x="457200" y="5410200"/>
            <a:ext cx="838200" cy="1270000"/>
          </a:xfrm>
          <a:custGeom>
            <a:avLst/>
            <a:gdLst/>
            <a:ahLst/>
            <a:cxnLst>
              <a:cxn ang="0">
                <a:pos x="0" y="576"/>
              </a:cxn>
              <a:cxn ang="0">
                <a:pos x="96" y="384"/>
              </a:cxn>
              <a:cxn ang="0">
                <a:pos x="144" y="0"/>
              </a:cxn>
              <a:cxn ang="0">
                <a:pos x="336" y="384"/>
              </a:cxn>
              <a:cxn ang="0">
                <a:pos x="384" y="768"/>
              </a:cxn>
              <a:cxn ang="0">
                <a:pos x="528" y="576"/>
              </a:cxn>
            </a:cxnLst>
            <a:rect l="0" t="0" r="r" b="b"/>
            <a:pathLst>
              <a:path w="528" h="800">
                <a:moveTo>
                  <a:pt x="0" y="576"/>
                </a:moveTo>
                <a:cubicBezTo>
                  <a:pt x="36" y="528"/>
                  <a:pt x="72" y="480"/>
                  <a:pt x="96" y="384"/>
                </a:cubicBezTo>
                <a:cubicBezTo>
                  <a:pt x="120" y="288"/>
                  <a:pt x="104" y="0"/>
                  <a:pt x="144" y="0"/>
                </a:cubicBezTo>
                <a:cubicBezTo>
                  <a:pt x="184" y="0"/>
                  <a:pt x="296" y="256"/>
                  <a:pt x="336" y="384"/>
                </a:cubicBezTo>
                <a:cubicBezTo>
                  <a:pt x="376" y="512"/>
                  <a:pt x="352" y="736"/>
                  <a:pt x="384" y="768"/>
                </a:cubicBezTo>
                <a:cubicBezTo>
                  <a:pt x="416" y="800"/>
                  <a:pt x="472" y="688"/>
                  <a:pt x="528" y="576"/>
                </a:cubicBezTo>
              </a:path>
            </a:pathLst>
          </a:custGeom>
          <a:noFill/>
          <a:ln w="9525">
            <a:solidFill>
              <a:schemeClr val="tx1"/>
            </a:solidFill>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46112" name="Freeform 32"/>
          <p:cNvSpPr>
            <a:spLocks/>
          </p:cNvSpPr>
          <p:nvPr/>
        </p:nvSpPr>
        <p:spPr bwMode="auto">
          <a:xfrm>
            <a:off x="1295400" y="5410200"/>
            <a:ext cx="838200" cy="1270000"/>
          </a:xfrm>
          <a:custGeom>
            <a:avLst/>
            <a:gdLst/>
            <a:ahLst/>
            <a:cxnLst>
              <a:cxn ang="0">
                <a:pos x="0" y="576"/>
              </a:cxn>
              <a:cxn ang="0">
                <a:pos x="96" y="384"/>
              </a:cxn>
              <a:cxn ang="0">
                <a:pos x="144" y="0"/>
              </a:cxn>
              <a:cxn ang="0">
                <a:pos x="336" y="384"/>
              </a:cxn>
              <a:cxn ang="0">
                <a:pos x="384" y="768"/>
              </a:cxn>
              <a:cxn ang="0">
                <a:pos x="528" y="576"/>
              </a:cxn>
            </a:cxnLst>
            <a:rect l="0" t="0" r="r" b="b"/>
            <a:pathLst>
              <a:path w="528" h="800">
                <a:moveTo>
                  <a:pt x="0" y="576"/>
                </a:moveTo>
                <a:cubicBezTo>
                  <a:pt x="36" y="528"/>
                  <a:pt x="72" y="480"/>
                  <a:pt x="96" y="384"/>
                </a:cubicBezTo>
                <a:cubicBezTo>
                  <a:pt x="120" y="288"/>
                  <a:pt x="104" y="0"/>
                  <a:pt x="144" y="0"/>
                </a:cubicBezTo>
                <a:cubicBezTo>
                  <a:pt x="184" y="0"/>
                  <a:pt x="296" y="256"/>
                  <a:pt x="336" y="384"/>
                </a:cubicBezTo>
                <a:cubicBezTo>
                  <a:pt x="376" y="512"/>
                  <a:pt x="352" y="736"/>
                  <a:pt x="384" y="768"/>
                </a:cubicBezTo>
                <a:cubicBezTo>
                  <a:pt x="416" y="800"/>
                  <a:pt x="472" y="688"/>
                  <a:pt x="528" y="576"/>
                </a:cubicBezTo>
              </a:path>
            </a:pathLst>
          </a:custGeom>
          <a:noFill/>
          <a:ln w="9525">
            <a:solidFill>
              <a:schemeClr val="tx1"/>
            </a:solidFill>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46113" name="Freeform 33"/>
          <p:cNvSpPr>
            <a:spLocks/>
          </p:cNvSpPr>
          <p:nvPr/>
        </p:nvSpPr>
        <p:spPr bwMode="auto">
          <a:xfrm>
            <a:off x="2133600" y="5410200"/>
            <a:ext cx="838200" cy="1270000"/>
          </a:xfrm>
          <a:custGeom>
            <a:avLst/>
            <a:gdLst/>
            <a:ahLst/>
            <a:cxnLst>
              <a:cxn ang="0">
                <a:pos x="0" y="576"/>
              </a:cxn>
              <a:cxn ang="0">
                <a:pos x="96" y="384"/>
              </a:cxn>
              <a:cxn ang="0">
                <a:pos x="144" y="0"/>
              </a:cxn>
              <a:cxn ang="0">
                <a:pos x="336" y="384"/>
              </a:cxn>
              <a:cxn ang="0">
                <a:pos x="384" y="768"/>
              </a:cxn>
              <a:cxn ang="0">
                <a:pos x="528" y="576"/>
              </a:cxn>
            </a:cxnLst>
            <a:rect l="0" t="0" r="r" b="b"/>
            <a:pathLst>
              <a:path w="528" h="800">
                <a:moveTo>
                  <a:pt x="0" y="576"/>
                </a:moveTo>
                <a:cubicBezTo>
                  <a:pt x="36" y="528"/>
                  <a:pt x="72" y="480"/>
                  <a:pt x="96" y="384"/>
                </a:cubicBezTo>
                <a:cubicBezTo>
                  <a:pt x="120" y="288"/>
                  <a:pt x="104" y="0"/>
                  <a:pt x="144" y="0"/>
                </a:cubicBezTo>
                <a:cubicBezTo>
                  <a:pt x="184" y="0"/>
                  <a:pt x="296" y="256"/>
                  <a:pt x="336" y="384"/>
                </a:cubicBezTo>
                <a:cubicBezTo>
                  <a:pt x="376" y="512"/>
                  <a:pt x="352" y="736"/>
                  <a:pt x="384" y="768"/>
                </a:cubicBezTo>
                <a:cubicBezTo>
                  <a:pt x="416" y="800"/>
                  <a:pt x="472" y="688"/>
                  <a:pt x="528" y="576"/>
                </a:cubicBezTo>
              </a:path>
            </a:pathLst>
          </a:custGeom>
          <a:noFill/>
          <a:ln w="9525">
            <a:solidFill>
              <a:schemeClr val="tx1"/>
            </a:solidFill>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46114" name="Freeform 34"/>
          <p:cNvSpPr>
            <a:spLocks/>
          </p:cNvSpPr>
          <p:nvPr/>
        </p:nvSpPr>
        <p:spPr bwMode="auto">
          <a:xfrm>
            <a:off x="2971800" y="5410200"/>
            <a:ext cx="838200" cy="1270000"/>
          </a:xfrm>
          <a:custGeom>
            <a:avLst/>
            <a:gdLst/>
            <a:ahLst/>
            <a:cxnLst>
              <a:cxn ang="0">
                <a:pos x="0" y="576"/>
              </a:cxn>
              <a:cxn ang="0">
                <a:pos x="96" y="384"/>
              </a:cxn>
              <a:cxn ang="0">
                <a:pos x="144" y="0"/>
              </a:cxn>
              <a:cxn ang="0">
                <a:pos x="336" y="384"/>
              </a:cxn>
              <a:cxn ang="0">
                <a:pos x="384" y="768"/>
              </a:cxn>
              <a:cxn ang="0">
                <a:pos x="528" y="576"/>
              </a:cxn>
            </a:cxnLst>
            <a:rect l="0" t="0" r="r" b="b"/>
            <a:pathLst>
              <a:path w="528" h="800">
                <a:moveTo>
                  <a:pt x="0" y="576"/>
                </a:moveTo>
                <a:cubicBezTo>
                  <a:pt x="36" y="528"/>
                  <a:pt x="72" y="480"/>
                  <a:pt x="96" y="384"/>
                </a:cubicBezTo>
                <a:cubicBezTo>
                  <a:pt x="120" y="288"/>
                  <a:pt x="104" y="0"/>
                  <a:pt x="144" y="0"/>
                </a:cubicBezTo>
                <a:cubicBezTo>
                  <a:pt x="184" y="0"/>
                  <a:pt x="296" y="256"/>
                  <a:pt x="336" y="384"/>
                </a:cubicBezTo>
                <a:cubicBezTo>
                  <a:pt x="376" y="512"/>
                  <a:pt x="352" y="736"/>
                  <a:pt x="384" y="768"/>
                </a:cubicBezTo>
                <a:cubicBezTo>
                  <a:pt x="416" y="800"/>
                  <a:pt x="472" y="688"/>
                  <a:pt x="528" y="576"/>
                </a:cubicBezTo>
              </a:path>
            </a:pathLst>
          </a:custGeom>
          <a:noFill/>
          <a:ln w="9525">
            <a:solidFill>
              <a:schemeClr val="tx1"/>
            </a:solidFill>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46115" name="Freeform 35"/>
          <p:cNvSpPr>
            <a:spLocks/>
          </p:cNvSpPr>
          <p:nvPr/>
        </p:nvSpPr>
        <p:spPr bwMode="auto">
          <a:xfrm>
            <a:off x="3810000" y="5410200"/>
            <a:ext cx="838200" cy="1270000"/>
          </a:xfrm>
          <a:custGeom>
            <a:avLst/>
            <a:gdLst/>
            <a:ahLst/>
            <a:cxnLst>
              <a:cxn ang="0">
                <a:pos x="0" y="576"/>
              </a:cxn>
              <a:cxn ang="0">
                <a:pos x="96" y="384"/>
              </a:cxn>
              <a:cxn ang="0">
                <a:pos x="144" y="0"/>
              </a:cxn>
              <a:cxn ang="0">
                <a:pos x="336" y="384"/>
              </a:cxn>
              <a:cxn ang="0">
                <a:pos x="384" y="768"/>
              </a:cxn>
              <a:cxn ang="0">
                <a:pos x="528" y="576"/>
              </a:cxn>
            </a:cxnLst>
            <a:rect l="0" t="0" r="r" b="b"/>
            <a:pathLst>
              <a:path w="528" h="800">
                <a:moveTo>
                  <a:pt x="0" y="576"/>
                </a:moveTo>
                <a:cubicBezTo>
                  <a:pt x="36" y="528"/>
                  <a:pt x="72" y="480"/>
                  <a:pt x="96" y="384"/>
                </a:cubicBezTo>
                <a:cubicBezTo>
                  <a:pt x="120" y="288"/>
                  <a:pt x="104" y="0"/>
                  <a:pt x="144" y="0"/>
                </a:cubicBezTo>
                <a:cubicBezTo>
                  <a:pt x="184" y="0"/>
                  <a:pt x="296" y="256"/>
                  <a:pt x="336" y="384"/>
                </a:cubicBezTo>
                <a:cubicBezTo>
                  <a:pt x="376" y="512"/>
                  <a:pt x="352" y="736"/>
                  <a:pt x="384" y="768"/>
                </a:cubicBezTo>
                <a:cubicBezTo>
                  <a:pt x="416" y="800"/>
                  <a:pt x="472" y="688"/>
                  <a:pt x="528" y="576"/>
                </a:cubicBezTo>
              </a:path>
            </a:pathLst>
          </a:custGeom>
          <a:noFill/>
          <a:ln w="9525">
            <a:solidFill>
              <a:schemeClr val="tx1"/>
            </a:solidFill>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46116" name="Freeform 36"/>
          <p:cNvSpPr>
            <a:spLocks/>
          </p:cNvSpPr>
          <p:nvPr/>
        </p:nvSpPr>
        <p:spPr bwMode="auto">
          <a:xfrm>
            <a:off x="4648200" y="5410200"/>
            <a:ext cx="838200" cy="1270000"/>
          </a:xfrm>
          <a:custGeom>
            <a:avLst/>
            <a:gdLst/>
            <a:ahLst/>
            <a:cxnLst>
              <a:cxn ang="0">
                <a:pos x="0" y="576"/>
              </a:cxn>
              <a:cxn ang="0">
                <a:pos x="96" y="384"/>
              </a:cxn>
              <a:cxn ang="0">
                <a:pos x="144" y="0"/>
              </a:cxn>
              <a:cxn ang="0">
                <a:pos x="336" y="384"/>
              </a:cxn>
              <a:cxn ang="0">
                <a:pos x="384" y="768"/>
              </a:cxn>
              <a:cxn ang="0">
                <a:pos x="528" y="576"/>
              </a:cxn>
            </a:cxnLst>
            <a:rect l="0" t="0" r="r" b="b"/>
            <a:pathLst>
              <a:path w="528" h="800">
                <a:moveTo>
                  <a:pt x="0" y="576"/>
                </a:moveTo>
                <a:cubicBezTo>
                  <a:pt x="36" y="528"/>
                  <a:pt x="72" y="480"/>
                  <a:pt x="96" y="384"/>
                </a:cubicBezTo>
                <a:cubicBezTo>
                  <a:pt x="120" y="288"/>
                  <a:pt x="104" y="0"/>
                  <a:pt x="144" y="0"/>
                </a:cubicBezTo>
                <a:cubicBezTo>
                  <a:pt x="184" y="0"/>
                  <a:pt x="296" y="256"/>
                  <a:pt x="336" y="384"/>
                </a:cubicBezTo>
                <a:cubicBezTo>
                  <a:pt x="376" y="512"/>
                  <a:pt x="352" y="736"/>
                  <a:pt x="384" y="768"/>
                </a:cubicBezTo>
                <a:cubicBezTo>
                  <a:pt x="416" y="800"/>
                  <a:pt x="472" y="688"/>
                  <a:pt x="528" y="576"/>
                </a:cubicBezTo>
              </a:path>
            </a:pathLst>
          </a:custGeom>
          <a:noFill/>
          <a:ln w="9525">
            <a:solidFill>
              <a:schemeClr val="tx1"/>
            </a:solidFill>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46117" name="Freeform 37"/>
          <p:cNvSpPr>
            <a:spLocks/>
          </p:cNvSpPr>
          <p:nvPr/>
        </p:nvSpPr>
        <p:spPr bwMode="auto">
          <a:xfrm>
            <a:off x="5486400" y="5410200"/>
            <a:ext cx="838200" cy="1270000"/>
          </a:xfrm>
          <a:custGeom>
            <a:avLst/>
            <a:gdLst/>
            <a:ahLst/>
            <a:cxnLst>
              <a:cxn ang="0">
                <a:pos x="0" y="576"/>
              </a:cxn>
              <a:cxn ang="0">
                <a:pos x="96" y="384"/>
              </a:cxn>
              <a:cxn ang="0">
                <a:pos x="144" y="0"/>
              </a:cxn>
              <a:cxn ang="0">
                <a:pos x="336" y="384"/>
              </a:cxn>
              <a:cxn ang="0">
                <a:pos x="384" y="768"/>
              </a:cxn>
              <a:cxn ang="0">
                <a:pos x="528" y="576"/>
              </a:cxn>
            </a:cxnLst>
            <a:rect l="0" t="0" r="r" b="b"/>
            <a:pathLst>
              <a:path w="528" h="800">
                <a:moveTo>
                  <a:pt x="0" y="576"/>
                </a:moveTo>
                <a:cubicBezTo>
                  <a:pt x="36" y="528"/>
                  <a:pt x="72" y="480"/>
                  <a:pt x="96" y="384"/>
                </a:cubicBezTo>
                <a:cubicBezTo>
                  <a:pt x="120" y="288"/>
                  <a:pt x="104" y="0"/>
                  <a:pt x="144" y="0"/>
                </a:cubicBezTo>
                <a:cubicBezTo>
                  <a:pt x="184" y="0"/>
                  <a:pt x="296" y="256"/>
                  <a:pt x="336" y="384"/>
                </a:cubicBezTo>
                <a:cubicBezTo>
                  <a:pt x="376" y="512"/>
                  <a:pt x="352" y="736"/>
                  <a:pt x="384" y="768"/>
                </a:cubicBezTo>
                <a:cubicBezTo>
                  <a:pt x="416" y="800"/>
                  <a:pt x="472" y="688"/>
                  <a:pt x="528" y="576"/>
                </a:cubicBezTo>
              </a:path>
            </a:pathLst>
          </a:custGeom>
          <a:noFill/>
          <a:ln w="9525">
            <a:solidFill>
              <a:schemeClr val="tx1"/>
            </a:solidFill>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46118" name="Freeform 38"/>
          <p:cNvSpPr>
            <a:spLocks/>
          </p:cNvSpPr>
          <p:nvPr/>
        </p:nvSpPr>
        <p:spPr bwMode="auto">
          <a:xfrm>
            <a:off x="6324600" y="5410200"/>
            <a:ext cx="838200" cy="1270000"/>
          </a:xfrm>
          <a:custGeom>
            <a:avLst/>
            <a:gdLst/>
            <a:ahLst/>
            <a:cxnLst>
              <a:cxn ang="0">
                <a:pos x="0" y="576"/>
              </a:cxn>
              <a:cxn ang="0">
                <a:pos x="96" y="384"/>
              </a:cxn>
              <a:cxn ang="0">
                <a:pos x="144" y="0"/>
              </a:cxn>
              <a:cxn ang="0">
                <a:pos x="336" y="384"/>
              </a:cxn>
              <a:cxn ang="0">
                <a:pos x="384" y="768"/>
              </a:cxn>
              <a:cxn ang="0">
                <a:pos x="528" y="576"/>
              </a:cxn>
            </a:cxnLst>
            <a:rect l="0" t="0" r="r" b="b"/>
            <a:pathLst>
              <a:path w="528" h="800">
                <a:moveTo>
                  <a:pt x="0" y="576"/>
                </a:moveTo>
                <a:cubicBezTo>
                  <a:pt x="36" y="528"/>
                  <a:pt x="72" y="480"/>
                  <a:pt x="96" y="384"/>
                </a:cubicBezTo>
                <a:cubicBezTo>
                  <a:pt x="120" y="288"/>
                  <a:pt x="104" y="0"/>
                  <a:pt x="144" y="0"/>
                </a:cubicBezTo>
                <a:cubicBezTo>
                  <a:pt x="184" y="0"/>
                  <a:pt x="296" y="256"/>
                  <a:pt x="336" y="384"/>
                </a:cubicBezTo>
                <a:cubicBezTo>
                  <a:pt x="376" y="512"/>
                  <a:pt x="352" y="736"/>
                  <a:pt x="384" y="768"/>
                </a:cubicBezTo>
                <a:cubicBezTo>
                  <a:pt x="416" y="800"/>
                  <a:pt x="472" y="688"/>
                  <a:pt x="528" y="576"/>
                </a:cubicBezTo>
              </a:path>
            </a:pathLst>
          </a:custGeom>
          <a:noFill/>
          <a:ln w="9525">
            <a:solidFill>
              <a:schemeClr val="tx1"/>
            </a:solidFill>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Tree>
    <p:extLst>
      <p:ext uri="{BB962C8B-B14F-4D97-AF65-F5344CB8AC3E}">
        <p14:creationId xmlns:p14="http://schemas.microsoft.com/office/powerpoint/2010/main" val="29989313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effectLst>
            <a:outerShdw blurRad="50800" dist="38100" dir="2700000">
              <a:srgbClr val="000000">
                <a:alpha val="43000"/>
              </a:srgbClr>
            </a:outerShdw>
          </a:effectLst>
        </p:spPr>
        <p:txBody>
          <a:bodyPr/>
          <a:lstStyle/>
          <a:p>
            <a:r>
              <a:rPr lang="en-US" b="1" dirty="0">
                <a:solidFill>
                  <a:srgbClr val="333399"/>
                </a:solidFill>
              </a:rPr>
              <a:t>Bifurcation</a:t>
            </a:r>
          </a:p>
        </p:txBody>
      </p:sp>
      <p:sp>
        <p:nvSpPr>
          <p:cNvPr id="48131" name="Rectangle 3"/>
          <p:cNvSpPr>
            <a:spLocks noGrp="1" noChangeArrowheads="1"/>
          </p:cNvSpPr>
          <p:nvPr>
            <p:ph type="body" idx="1"/>
          </p:nvPr>
        </p:nvSpPr>
        <p:spPr>
          <a:effectLst>
            <a:outerShdw blurRad="50800" dist="38100" dir="2700000">
              <a:srgbClr val="000000">
                <a:alpha val="43000"/>
              </a:srgbClr>
            </a:outerShdw>
          </a:effectLst>
        </p:spPr>
        <p:txBody>
          <a:bodyPr/>
          <a:lstStyle/>
          <a:p>
            <a:r>
              <a:rPr lang="en-US" dirty="0"/>
              <a:t>By increasing the parameter</a:t>
            </a:r>
          </a:p>
          <a:p>
            <a:pPr lvl="1"/>
            <a:r>
              <a:rPr lang="en-US" dirty="0"/>
              <a:t> I the stable fix point renders unstable</a:t>
            </a:r>
          </a:p>
          <a:p>
            <a:pPr lvl="1"/>
            <a:r>
              <a:rPr lang="en-US" dirty="0"/>
              <a:t>A stable limit cycle appears</a:t>
            </a:r>
          </a:p>
          <a:p>
            <a:endParaRPr lang="en-US" dirty="0"/>
          </a:p>
          <a:p>
            <a:r>
              <a:rPr lang="en-US" dirty="0"/>
              <a:t>If by changing a parameter qualitative behavior of a system changes, this phenomenon is called bifurcation and the parameter is called bifurcation parameter</a:t>
            </a:r>
          </a:p>
        </p:txBody>
      </p:sp>
    </p:spTree>
    <p:extLst>
      <p:ext uri="{BB962C8B-B14F-4D97-AF65-F5344CB8AC3E}">
        <p14:creationId xmlns:p14="http://schemas.microsoft.com/office/powerpoint/2010/main" val="99992548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effectLst>
            <a:outerShdw blurRad="50800" dist="38100" dir="2700000">
              <a:srgbClr val="000000">
                <a:alpha val="43000"/>
              </a:srgbClr>
            </a:outerShdw>
          </a:effectLst>
        </p:spPr>
        <p:txBody>
          <a:bodyPr/>
          <a:lstStyle/>
          <a:p>
            <a:r>
              <a:rPr lang="en-US" sz="4000" b="1" dirty="0">
                <a:solidFill>
                  <a:srgbClr val="333399"/>
                </a:solidFill>
              </a:rPr>
              <a:t>Onset of oscillation with non-zero frequency</a:t>
            </a:r>
          </a:p>
        </p:txBody>
      </p:sp>
      <p:sp>
        <p:nvSpPr>
          <p:cNvPr id="47107" name="Rectangle 3"/>
          <p:cNvSpPr>
            <a:spLocks noGrp="1" noChangeArrowheads="1"/>
          </p:cNvSpPr>
          <p:nvPr>
            <p:ph type="body" idx="1"/>
          </p:nvPr>
        </p:nvSpPr>
        <p:spPr>
          <a:xfrm>
            <a:off x="381000" y="1600200"/>
            <a:ext cx="8229600" cy="457200"/>
          </a:xfrm>
          <a:effectLst>
            <a:outerShdw blurRad="50800" dist="38100" dir="2700000">
              <a:srgbClr val="000000">
                <a:alpha val="43000"/>
              </a:srgbClr>
            </a:outerShdw>
          </a:effectLst>
        </p:spPr>
        <p:txBody>
          <a:bodyPr/>
          <a:lstStyle/>
          <a:p>
            <a:r>
              <a:rPr lang="en-US" sz="2400" dirty="0"/>
              <a:t>In the resting </a:t>
            </a:r>
            <a:r>
              <a:rPr lang="en-US" sz="2400" i="1" dirty="0"/>
              <a:t>(I=0)</a:t>
            </a:r>
            <a:r>
              <a:rPr lang="en-US" sz="2400" dirty="0"/>
              <a:t> the fixed point is a stable spiral </a:t>
            </a:r>
          </a:p>
        </p:txBody>
      </p:sp>
      <p:sp>
        <p:nvSpPr>
          <p:cNvPr id="47108" name="Rectangle 4"/>
          <p:cNvSpPr>
            <a:spLocks noChangeArrowheads="1"/>
          </p:cNvSpPr>
          <p:nvPr/>
        </p:nvSpPr>
        <p:spPr bwMode="auto">
          <a:xfrm>
            <a:off x="381000" y="2209800"/>
            <a:ext cx="8229600" cy="533400"/>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bodyPr>
          <a:lstStyle/>
          <a:p>
            <a:pPr marL="342900" indent="-342900">
              <a:spcBef>
                <a:spcPct val="20000"/>
              </a:spcBef>
              <a:buClr>
                <a:schemeClr val="hlink"/>
              </a:buClr>
              <a:buFont typeface="Wingdings" charset="2"/>
              <a:buBlip>
                <a:blip r:embed="rId2"/>
              </a:buBlip>
            </a:pPr>
            <a:r>
              <a:rPr lang="en-US" sz="2400">
                <a:effectLst>
                  <a:outerShdw blurRad="38100" dist="38100" dir="2700000" algn="tl">
                    <a:srgbClr val="000000"/>
                  </a:outerShdw>
                </a:effectLst>
              </a:rPr>
              <a:t>The imaginary part of the eigenvalue is not zero and the real part is negative</a:t>
            </a:r>
          </a:p>
        </p:txBody>
      </p:sp>
      <p:sp>
        <p:nvSpPr>
          <p:cNvPr id="47109" name="Rectangle 5"/>
          <p:cNvSpPr>
            <a:spLocks noChangeArrowheads="1"/>
          </p:cNvSpPr>
          <p:nvPr/>
        </p:nvSpPr>
        <p:spPr bwMode="auto">
          <a:xfrm>
            <a:off x="381000" y="3200400"/>
            <a:ext cx="8229600" cy="1143000"/>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bodyPr>
          <a:lstStyle/>
          <a:p>
            <a:pPr marL="342900" indent="-342900">
              <a:spcBef>
                <a:spcPct val="20000"/>
              </a:spcBef>
              <a:buClr>
                <a:schemeClr val="hlink"/>
              </a:buClr>
              <a:buFont typeface="Wingdings" charset="2"/>
              <a:buBlip>
                <a:blip r:embed="rId2"/>
              </a:buBlip>
            </a:pPr>
            <a:r>
              <a:rPr lang="en-US" sz="2400">
                <a:effectLst>
                  <a:outerShdw blurRad="38100" dist="38100" dir="2700000" algn="tl">
                    <a:srgbClr val="000000"/>
                  </a:outerShdw>
                </a:effectLst>
              </a:rPr>
              <a:t>In the bifurcation, the fixed point loses its stability </a:t>
            </a:r>
            <a:r>
              <a:rPr lang="en-US" sz="2400">
                <a:effectLst>
                  <a:outerShdw blurRad="38100" dist="38100" dir="2700000" algn="tl">
                    <a:srgbClr val="000000"/>
                  </a:outerShdw>
                </a:effectLst>
                <a:sym typeface="Wingdings" charset="2"/>
              </a:rPr>
              <a:t> the real part of eigen value becomes positive and the imaginary part remains non-zero</a:t>
            </a:r>
            <a:endParaRPr lang="en-US" sz="2400">
              <a:effectLst>
                <a:outerShdw blurRad="38100" dist="38100" dir="2700000" algn="tl">
                  <a:srgbClr val="000000"/>
                </a:outerShdw>
              </a:effectLst>
            </a:endParaRPr>
          </a:p>
        </p:txBody>
      </p:sp>
      <p:sp>
        <p:nvSpPr>
          <p:cNvPr id="47110" name="Rectangle 6"/>
          <p:cNvSpPr>
            <a:spLocks noChangeArrowheads="1"/>
          </p:cNvSpPr>
          <p:nvPr/>
        </p:nvSpPr>
        <p:spPr bwMode="auto">
          <a:xfrm>
            <a:off x="381000" y="4419600"/>
            <a:ext cx="8610600" cy="762000"/>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bodyPr>
          <a:lstStyle/>
          <a:p>
            <a:pPr marL="342900" indent="-342900">
              <a:spcBef>
                <a:spcPct val="20000"/>
              </a:spcBef>
              <a:buClr>
                <a:schemeClr val="hlink"/>
              </a:buClr>
              <a:buFont typeface="Wingdings" charset="2"/>
              <a:buBlip>
                <a:blip r:embed="rId2"/>
              </a:buBlip>
            </a:pPr>
            <a:r>
              <a:rPr lang="en-US" sz="2400">
                <a:effectLst>
                  <a:outerShdw blurRad="38100" dist="38100" dir="2700000" algn="tl">
                    <a:srgbClr val="000000"/>
                  </a:outerShdw>
                </a:effectLst>
              </a:rPr>
              <a:t>The frequency of oscillation is proportional to the magnitude of the imaginary part of the eigenvalue</a:t>
            </a:r>
          </a:p>
        </p:txBody>
      </p:sp>
      <p:sp>
        <p:nvSpPr>
          <p:cNvPr id="47111" name="Rectangle 7"/>
          <p:cNvSpPr>
            <a:spLocks noChangeArrowheads="1"/>
          </p:cNvSpPr>
          <p:nvPr/>
        </p:nvSpPr>
        <p:spPr bwMode="auto">
          <a:xfrm>
            <a:off x="381000" y="5334000"/>
            <a:ext cx="8610600" cy="762000"/>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bodyPr>
          <a:lstStyle/>
          <a:p>
            <a:pPr marL="342900" indent="-342900">
              <a:spcBef>
                <a:spcPct val="20000"/>
              </a:spcBef>
              <a:buClr>
                <a:schemeClr val="hlink"/>
              </a:buClr>
              <a:buFont typeface="Wingdings" charset="2"/>
              <a:buBlip>
                <a:blip r:embed="rId2"/>
              </a:buBlip>
            </a:pPr>
            <a:r>
              <a:rPr lang="en-US" sz="2400">
                <a:effectLst>
                  <a:outerShdw blurRad="38100" dist="38100" dir="2700000" algn="tl">
                    <a:srgbClr val="000000"/>
                  </a:outerShdw>
                </a:effectLst>
              </a:rPr>
              <a:t>By increasing I, the oscillation onset starts with non-zero frequency</a:t>
            </a:r>
          </a:p>
        </p:txBody>
      </p:sp>
      <p:sp>
        <p:nvSpPr>
          <p:cNvPr id="47112" name="Rectangle 8"/>
          <p:cNvSpPr>
            <a:spLocks noChangeArrowheads="1"/>
          </p:cNvSpPr>
          <p:nvPr/>
        </p:nvSpPr>
        <p:spPr bwMode="auto">
          <a:xfrm>
            <a:off x="381000" y="6172200"/>
            <a:ext cx="8610600" cy="457200"/>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bodyPr>
          <a:lstStyle/>
          <a:p>
            <a:pPr marL="342900" indent="-342900">
              <a:spcBef>
                <a:spcPct val="20000"/>
              </a:spcBef>
              <a:buClr>
                <a:schemeClr val="hlink"/>
              </a:buClr>
              <a:buFont typeface="Wingdings" charset="2"/>
              <a:buBlip>
                <a:blip r:embed="rId2"/>
              </a:buBlip>
            </a:pPr>
            <a:r>
              <a:rPr lang="en-US" sz="3200">
                <a:solidFill>
                  <a:srgbClr val="FF0000"/>
                </a:solidFill>
                <a:effectLst>
                  <a:outerShdw blurRad="38100" dist="38100" dir="2700000" algn="tl">
                    <a:srgbClr val="000000"/>
                  </a:outerShdw>
                </a:effectLst>
              </a:rPr>
              <a:t>Hopf Bifurcation</a:t>
            </a:r>
          </a:p>
        </p:txBody>
      </p:sp>
    </p:spTree>
    <p:extLst>
      <p:ext uri="{BB962C8B-B14F-4D97-AF65-F5344CB8AC3E}">
        <p14:creationId xmlns:p14="http://schemas.microsoft.com/office/powerpoint/2010/main" val="326760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P spid="47108" grpId="0"/>
      <p:bldP spid="47109" grpId="0"/>
      <p:bldP spid="47110" grpId="0"/>
      <p:bldP spid="47111" grpId="0"/>
      <p:bldP spid="471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effectLst>
            <a:outerShdw blurRad="50800" dist="38100" dir="2700000">
              <a:srgbClr val="000000">
                <a:alpha val="43000"/>
              </a:srgbClr>
            </a:outerShdw>
          </a:effectLst>
        </p:spPr>
        <p:txBody>
          <a:bodyPr/>
          <a:lstStyle/>
          <a:p>
            <a:r>
              <a:rPr lang="en-US" sz="4000" b="1" dirty="0">
                <a:solidFill>
                  <a:srgbClr val="333399"/>
                </a:solidFill>
              </a:rPr>
              <a:t>IF response of Fitzhugh-</a:t>
            </a:r>
            <a:r>
              <a:rPr lang="en-US" sz="4000" b="1" dirty="0" err="1">
                <a:solidFill>
                  <a:srgbClr val="333399"/>
                </a:solidFill>
              </a:rPr>
              <a:t>Nagumo</a:t>
            </a:r>
            <a:r>
              <a:rPr lang="en-US" sz="4000" b="1" dirty="0">
                <a:solidFill>
                  <a:srgbClr val="333399"/>
                </a:solidFill>
              </a:rPr>
              <a:t> model</a:t>
            </a:r>
          </a:p>
        </p:txBody>
      </p:sp>
      <p:sp>
        <p:nvSpPr>
          <p:cNvPr id="49157" name="Rectangle 5"/>
          <p:cNvSpPr>
            <a:spLocks noChangeArrowheads="1"/>
          </p:cNvSpPr>
          <p:nvPr/>
        </p:nvSpPr>
        <p:spPr bwMode="auto">
          <a:xfrm>
            <a:off x="1981200" y="2514600"/>
            <a:ext cx="5029200" cy="2057400"/>
          </a:xfrm>
          <a:prstGeom prst="rect">
            <a:avLst/>
          </a:prstGeom>
          <a:noFill/>
          <a:ln w="9525">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endParaRPr lang="en-US"/>
          </a:p>
        </p:txBody>
      </p:sp>
      <p:sp>
        <p:nvSpPr>
          <p:cNvPr id="49158" name="Freeform 6"/>
          <p:cNvSpPr>
            <a:spLocks/>
          </p:cNvSpPr>
          <p:nvPr/>
        </p:nvSpPr>
        <p:spPr bwMode="auto">
          <a:xfrm>
            <a:off x="3886200" y="2806700"/>
            <a:ext cx="3048000" cy="546100"/>
          </a:xfrm>
          <a:custGeom>
            <a:avLst/>
            <a:gdLst/>
            <a:ahLst/>
            <a:cxnLst>
              <a:cxn ang="0">
                <a:pos x="0" y="200"/>
              </a:cxn>
              <a:cxn ang="0">
                <a:pos x="96" y="104"/>
              </a:cxn>
              <a:cxn ang="0">
                <a:pos x="384" y="56"/>
              </a:cxn>
              <a:cxn ang="0">
                <a:pos x="1152" y="8"/>
              </a:cxn>
              <a:cxn ang="0">
                <a:pos x="2544" y="8"/>
              </a:cxn>
            </a:cxnLst>
            <a:rect l="0" t="0" r="r" b="b"/>
            <a:pathLst>
              <a:path w="2544" h="200">
                <a:moveTo>
                  <a:pt x="0" y="200"/>
                </a:moveTo>
                <a:cubicBezTo>
                  <a:pt x="16" y="164"/>
                  <a:pt x="32" y="128"/>
                  <a:pt x="96" y="104"/>
                </a:cubicBezTo>
                <a:cubicBezTo>
                  <a:pt x="160" y="80"/>
                  <a:pt x="208" y="72"/>
                  <a:pt x="384" y="56"/>
                </a:cubicBezTo>
                <a:cubicBezTo>
                  <a:pt x="560" y="40"/>
                  <a:pt x="792" y="16"/>
                  <a:pt x="1152" y="8"/>
                </a:cubicBezTo>
                <a:cubicBezTo>
                  <a:pt x="1512" y="0"/>
                  <a:pt x="2312" y="8"/>
                  <a:pt x="2544" y="8"/>
                </a:cubicBezTo>
              </a:path>
            </a:pathLst>
          </a:custGeom>
          <a:noFill/>
          <a:ln w="28575" cmpd="sng">
            <a:solidFill>
              <a:srgbClr val="000000"/>
            </a:solidFill>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49161" name="Text Box 9"/>
          <p:cNvSpPr txBox="1">
            <a:spLocks noChangeArrowheads="1"/>
          </p:cNvSpPr>
          <p:nvPr/>
        </p:nvSpPr>
        <p:spPr bwMode="auto">
          <a:xfrm>
            <a:off x="1600200" y="3352800"/>
            <a:ext cx="457200" cy="457200"/>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r>
              <a:rPr lang="en-US" sz="2400" i="1">
                <a:solidFill>
                  <a:srgbClr val="000000"/>
                </a:solidFill>
              </a:rPr>
              <a:t>f</a:t>
            </a:r>
          </a:p>
        </p:txBody>
      </p:sp>
      <p:sp>
        <p:nvSpPr>
          <p:cNvPr id="49163" name="Text Box 11"/>
          <p:cNvSpPr txBox="1">
            <a:spLocks noChangeArrowheads="1"/>
          </p:cNvSpPr>
          <p:nvPr/>
        </p:nvSpPr>
        <p:spPr bwMode="auto">
          <a:xfrm>
            <a:off x="2089150" y="4572000"/>
            <a:ext cx="5073650" cy="304800"/>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r>
              <a:rPr lang="en-US" sz="1400" b="1">
                <a:solidFill>
                  <a:srgbClr val="000000"/>
                </a:solidFill>
              </a:rPr>
              <a:t>0                  0.25                   0.5                  0.75                     1</a:t>
            </a:r>
          </a:p>
        </p:txBody>
      </p:sp>
      <p:sp>
        <p:nvSpPr>
          <p:cNvPr id="49165" name="Text Box 13"/>
          <p:cNvSpPr txBox="1">
            <a:spLocks noChangeArrowheads="1"/>
          </p:cNvSpPr>
          <p:nvPr/>
        </p:nvSpPr>
        <p:spPr bwMode="auto">
          <a:xfrm>
            <a:off x="1600200" y="2438400"/>
            <a:ext cx="381000" cy="304800"/>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sz="1400" b="1">
                <a:solidFill>
                  <a:srgbClr val="000000"/>
                </a:solidFill>
              </a:rPr>
              <a:t>30</a:t>
            </a:r>
          </a:p>
        </p:txBody>
      </p:sp>
      <p:sp>
        <p:nvSpPr>
          <p:cNvPr id="49166" name="Text Box 14"/>
          <p:cNvSpPr txBox="1">
            <a:spLocks noChangeArrowheads="1"/>
          </p:cNvSpPr>
          <p:nvPr/>
        </p:nvSpPr>
        <p:spPr bwMode="auto">
          <a:xfrm>
            <a:off x="1698625" y="4419600"/>
            <a:ext cx="282575" cy="304800"/>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sz="1400" b="1">
                <a:solidFill>
                  <a:srgbClr val="000000"/>
                </a:solidFill>
              </a:rPr>
              <a:t>0</a:t>
            </a:r>
          </a:p>
        </p:txBody>
      </p:sp>
      <p:sp>
        <p:nvSpPr>
          <p:cNvPr id="49168" name="Text Box 16"/>
          <p:cNvSpPr txBox="1">
            <a:spLocks noChangeArrowheads="1"/>
          </p:cNvSpPr>
          <p:nvPr/>
        </p:nvSpPr>
        <p:spPr bwMode="auto">
          <a:xfrm>
            <a:off x="4324350" y="4738688"/>
            <a:ext cx="628650" cy="457200"/>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r>
              <a:rPr lang="en-US" sz="2400" b="1" i="1">
                <a:solidFill>
                  <a:srgbClr val="000000"/>
                </a:solidFill>
              </a:rPr>
              <a:t>I</a:t>
            </a:r>
          </a:p>
        </p:txBody>
      </p:sp>
    </p:spTree>
    <p:extLst>
      <p:ext uri="{BB962C8B-B14F-4D97-AF65-F5344CB8AC3E}">
        <p14:creationId xmlns:p14="http://schemas.microsoft.com/office/powerpoint/2010/main" val="8078553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Action_potential_propagation_animation"/>
          <p:cNvPicPr>
            <a:picLocks noChangeAspect="1" noChangeArrowheads="1" noCrop="1"/>
          </p:cNvPicPr>
          <p:nvPr/>
        </p:nvPicPr>
        <p:blipFill>
          <a:blip r:embed="rId2" cstate="print"/>
          <a:srcRect/>
          <a:stretch>
            <a:fillRect/>
          </a:stretch>
        </p:blipFill>
        <p:spPr bwMode="auto">
          <a:xfrm>
            <a:off x="1476375" y="873224"/>
            <a:ext cx="6181725" cy="4572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effectLst>
            <a:outerShdw blurRad="50800" dist="38100" dir="2700000">
              <a:srgbClr val="000000">
                <a:alpha val="43000"/>
              </a:srgbClr>
            </a:outerShdw>
          </a:effectLst>
        </p:spPr>
        <p:txBody>
          <a:bodyPr/>
          <a:lstStyle/>
          <a:p>
            <a:r>
              <a:rPr lang="en-US" b="1" dirty="0">
                <a:solidFill>
                  <a:srgbClr val="333399"/>
                </a:solidFill>
              </a:rPr>
              <a:t>Neuron Type I / Type II </a:t>
            </a:r>
          </a:p>
        </p:txBody>
      </p:sp>
      <p:sp>
        <p:nvSpPr>
          <p:cNvPr id="55299" name="Rectangle 3"/>
          <p:cNvSpPr>
            <a:spLocks noGrp="1" noChangeArrowheads="1"/>
          </p:cNvSpPr>
          <p:nvPr>
            <p:ph type="body" idx="1"/>
          </p:nvPr>
        </p:nvSpPr>
        <p:spPr>
          <a:xfrm>
            <a:off x="457200" y="1600200"/>
            <a:ext cx="8229600" cy="533400"/>
          </a:xfrm>
          <a:effectLst>
            <a:outerShdw blurRad="50800" dist="38100" dir="2700000">
              <a:srgbClr val="000000">
                <a:alpha val="43000"/>
              </a:srgbClr>
            </a:outerShdw>
          </a:effectLst>
        </p:spPr>
        <p:txBody>
          <a:bodyPr/>
          <a:lstStyle/>
          <a:p>
            <a:r>
              <a:rPr lang="en-US" sz="2800" dirty="0"/>
              <a:t>Gain functions of type I and Type II neurons</a:t>
            </a:r>
          </a:p>
        </p:txBody>
      </p:sp>
      <p:pic>
        <p:nvPicPr>
          <p:cNvPr id="55300" name="Picture 4"/>
          <p:cNvPicPr>
            <a:picLocks noChangeAspect="1" noChangeArrowheads="1"/>
          </p:cNvPicPr>
          <p:nvPr/>
        </p:nvPicPr>
        <p:blipFill>
          <a:blip r:embed="rId2" cstate="print"/>
          <a:srcRect/>
          <a:stretch>
            <a:fillRect/>
          </a:stretch>
        </p:blipFill>
        <p:spPr bwMode="auto">
          <a:xfrm>
            <a:off x="1371600" y="2438400"/>
            <a:ext cx="6172200" cy="2362200"/>
          </a:xfrm>
          <a:prstGeom prst="rect">
            <a:avLst/>
          </a:prstGeom>
          <a:noFill/>
          <a:ln w="9525">
            <a:noFill/>
            <a:miter lim="800000"/>
            <a:headEnd/>
            <a:tailEnd/>
          </a:ln>
          <a:effectLst>
            <a:outerShdw blurRad="50800" dist="38100" dir="2700000">
              <a:srgbClr val="000000">
                <a:alpha val="43000"/>
              </a:srgbClr>
            </a:outerShdw>
          </a:effectLst>
        </p:spPr>
      </p:pic>
      <p:sp>
        <p:nvSpPr>
          <p:cNvPr id="55303" name="Rectangle 7"/>
          <p:cNvSpPr>
            <a:spLocks noChangeArrowheads="1"/>
          </p:cNvSpPr>
          <p:nvPr/>
        </p:nvSpPr>
        <p:spPr bwMode="auto">
          <a:xfrm>
            <a:off x="457200" y="4953000"/>
            <a:ext cx="8229600" cy="1828800"/>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bodyPr>
          <a:lstStyle/>
          <a:p>
            <a:pPr marL="342900" indent="-342900">
              <a:spcBef>
                <a:spcPct val="20000"/>
              </a:spcBef>
              <a:buClr>
                <a:schemeClr val="hlink"/>
              </a:buClr>
              <a:buFont typeface="Wingdings" charset="2"/>
              <a:buBlip>
                <a:blip r:embed="rId3"/>
              </a:buBlip>
            </a:pPr>
            <a:r>
              <a:rPr lang="en-US" sz="2800" dirty="0">
                <a:effectLst>
                  <a:outerShdw blurRad="38100" dist="38100" dir="2700000" algn="tl">
                    <a:srgbClr val="000000"/>
                  </a:outerShdw>
                </a:effectLst>
              </a:rPr>
              <a:t>Type I : Axon </a:t>
            </a:r>
            <a:r>
              <a:rPr lang="en-US" sz="2800" dirty="0" smtClean="0">
                <a:effectLst>
                  <a:outerShdw blurRad="38100" dist="38100" dir="2700000" algn="tl">
                    <a:srgbClr val="000000"/>
                  </a:outerShdw>
                </a:effectLst>
              </a:rPr>
              <a:t>Hillock (Soma) </a:t>
            </a:r>
            <a:r>
              <a:rPr lang="en-US" sz="2800" dirty="0">
                <a:effectLst>
                  <a:outerShdw blurRad="38100" dist="38100" dir="2700000" algn="tl">
                    <a:srgbClr val="000000"/>
                  </a:outerShdw>
                </a:effectLst>
              </a:rPr>
              <a:t>of most neurons</a:t>
            </a:r>
          </a:p>
          <a:p>
            <a:pPr marL="342900" indent="-342900">
              <a:spcBef>
                <a:spcPct val="20000"/>
              </a:spcBef>
              <a:buClr>
                <a:schemeClr val="hlink"/>
              </a:buClr>
              <a:buFont typeface="Wingdings" charset="2"/>
              <a:buBlip>
                <a:blip r:embed="rId3"/>
              </a:buBlip>
            </a:pPr>
            <a:r>
              <a:rPr lang="en-US" sz="2800" dirty="0">
                <a:effectLst>
                  <a:outerShdw blurRad="38100" dist="38100" dir="2700000" algn="tl">
                    <a:srgbClr val="000000"/>
                  </a:outerShdw>
                </a:effectLst>
              </a:rPr>
              <a:t>Type II: Axons of Most neurons, whole body of non-adaptive cortical </a:t>
            </a:r>
            <a:r>
              <a:rPr lang="en-US" sz="2800" dirty="0" err="1">
                <a:effectLst>
                  <a:outerShdw blurRad="38100" dist="38100" dir="2700000" algn="tl">
                    <a:srgbClr val="000000"/>
                  </a:outerShdw>
                </a:effectLst>
              </a:rPr>
              <a:t>interneurons</a:t>
            </a:r>
            <a:r>
              <a:rPr lang="en-US" sz="2800" dirty="0">
                <a:effectLst>
                  <a:outerShdw blurRad="38100" dist="38100" dir="2700000" algn="tl">
                    <a:srgbClr val="000000"/>
                  </a:outerShdw>
                </a:effectLst>
              </a:rPr>
              <a:t>, the spinal neurons</a:t>
            </a:r>
          </a:p>
        </p:txBody>
      </p:sp>
      <p:sp>
        <p:nvSpPr>
          <p:cNvPr id="55304" name="Text Box 8"/>
          <p:cNvSpPr txBox="1">
            <a:spLocks noChangeArrowheads="1"/>
          </p:cNvSpPr>
          <p:nvPr/>
        </p:nvSpPr>
        <p:spPr bwMode="auto">
          <a:xfrm>
            <a:off x="3657600" y="3465513"/>
            <a:ext cx="1746250" cy="36671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b="1">
                <a:solidFill>
                  <a:srgbClr val="FF0000"/>
                </a:solidFill>
              </a:rPr>
              <a:t>Neural Coding</a:t>
            </a:r>
          </a:p>
        </p:txBody>
      </p:sp>
      <p:sp>
        <p:nvSpPr>
          <p:cNvPr id="11" name="Text Box 5"/>
          <p:cNvSpPr txBox="1">
            <a:spLocks noChangeArrowheads="1"/>
          </p:cNvSpPr>
          <p:nvPr/>
        </p:nvSpPr>
        <p:spPr bwMode="auto">
          <a:xfrm>
            <a:off x="4752975" y="2514600"/>
            <a:ext cx="504825" cy="457200"/>
          </a:xfrm>
          <a:prstGeom prst="rect">
            <a:avLst/>
          </a:prstGeom>
          <a:solidFill>
            <a:srgbClr val="FFFFFF"/>
          </a:solid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a:ln>
                  <a:noFill/>
                </a:ln>
                <a:solidFill>
                  <a:srgbClr val="000000"/>
                </a:solidFill>
                <a:effectLst/>
                <a:uLnTx/>
                <a:uFillTx/>
              </a:rPr>
              <a:t>II</a:t>
            </a:r>
          </a:p>
        </p:txBody>
      </p:sp>
      <p:sp>
        <p:nvSpPr>
          <p:cNvPr id="12" name="Text Box 6"/>
          <p:cNvSpPr txBox="1">
            <a:spLocks noChangeArrowheads="1"/>
          </p:cNvSpPr>
          <p:nvPr/>
        </p:nvSpPr>
        <p:spPr bwMode="auto">
          <a:xfrm>
            <a:off x="1476375" y="2514600"/>
            <a:ext cx="504825" cy="457200"/>
          </a:xfrm>
          <a:prstGeom prst="rect">
            <a:avLst/>
          </a:prstGeom>
          <a:solidFill>
            <a:srgbClr val="FFFFFF"/>
          </a:solid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000000"/>
                </a:solidFill>
                <a:effectLst/>
                <a:uLnTx/>
                <a:uFillTx/>
              </a:rPr>
              <a:t>I</a:t>
            </a:r>
          </a:p>
        </p:txBody>
      </p:sp>
    </p:spTree>
    <p:extLst>
      <p:ext uri="{BB962C8B-B14F-4D97-AF65-F5344CB8AC3E}">
        <p14:creationId xmlns:p14="http://schemas.microsoft.com/office/powerpoint/2010/main" val="3381118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5303">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tzHugh_block"/>
          <p:cNvPicPr>
            <a:picLocks noChangeAspect="1" noChangeArrowheads="1" noCrop="1"/>
          </p:cNvPicPr>
          <p:nvPr/>
        </p:nvPicPr>
        <p:blipFill>
          <a:blip r:embed="rId3" cstate="print"/>
          <a:srcRect/>
          <a:stretch>
            <a:fillRect/>
          </a:stretch>
        </p:blipFill>
        <p:spPr bwMode="auto">
          <a:xfrm>
            <a:off x="5003800" y="765175"/>
            <a:ext cx="3924300" cy="2667000"/>
          </a:xfrm>
          <a:prstGeom prst="rect">
            <a:avLst/>
          </a:prstGeom>
          <a:noFill/>
        </p:spPr>
      </p:pic>
      <p:pic>
        <p:nvPicPr>
          <p:cNvPr id="25603" name="Picture 3" descr="FitzHugh_allornone"/>
          <p:cNvPicPr>
            <a:picLocks noChangeAspect="1" noChangeArrowheads="1" noCrop="1"/>
          </p:cNvPicPr>
          <p:nvPr/>
        </p:nvPicPr>
        <p:blipFill>
          <a:blip r:embed="rId4" cstate="print"/>
          <a:srcRect/>
          <a:stretch>
            <a:fillRect/>
          </a:stretch>
        </p:blipFill>
        <p:spPr bwMode="auto">
          <a:xfrm>
            <a:off x="5138738" y="882650"/>
            <a:ext cx="3571875" cy="2143125"/>
          </a:xfrm>
          <a:prstGeom prst="rect">
            <a:avLst/>
          </a:prstGeom>
          <a:noFill/>
        </p:spPr>
      </p:pic>
      <p:sp>
        <p:nvSpPr>
          <p:cNvPr id="25604" name="Rectangle 4"/>
          <p:cNvSpPr>
            <a:spLocks noChangeArrowheads="1"/>
          </p:cNvSpPr>
          <p:nvPr/>
        </p:nvSpPr>
        <p:spPr bwMode="auto">
          <a:xfrm>
            <a:off x="5292725" y="3187700"/>
            <a:ext cx="3328988" cy="457200"/>
          </a:xfrm>
          <a:prstGeom prst="rect">
            <a:avLst/>
          </a:prstGeom>
          <a:noFill/>
          <a:ln w="9525">
            <a:noFill/>
            <a:miter lim="800000"/>
            <a:headEnd/>
            <a:tailEnd/>
          </a:ln>
          <a:effectLst/>
        </p:spPr>
        <p:txBody>
          <a:bodyPr anchor="ctr">
            <a:spAutoFit/>
          </a:bodyPr>
          <a:lstStyle/>
          <a:p>
            <a:r>
              <a:rPr lang="en-GB" sz="1200" b="1">
                <a:effectLst>
                  <a:outerShdw blurRad="38100" dist="38100" dir="2700000" algn="tl">
                    <a:srgbClr val="C0C0C0"/>
                  </a:outerShdw>
                </a:effectLst>
              </a:rPr>
              <a:t>Figure 3: Absence of all-or-none spikes in the FitzHugh-Nagumo model. </a:t>
            </a:r>
          </a:p>
        </p:txBody>
      </p:sp>
      <p:sp>
        <p:nvSpPr>
          <p:cNvPr id="25605" name="Rectangle 5"/>
          <p:cNvSpPr>
            <a:spLocks noChangeArrowheads="1"/>
          </p:cNvSpPr>
          <p:nvPr/>
        </p:nvSpPr>
        <p:spPr bwMode="auto">
          <a:xfrm>
            <a:off x="5291138" y="3644900"/>
            <a:ext cx="3536950" cy="457200"/>
          </a:xfrm>
          <a:prstGeom prst="rect">
            <a:avLst/>
          </a:prstGeom>
          <a:noFill/>
          <a:ln w="9525">
            <a:noFill/>
            <a:miter lim="800000"/>
            <a:headEnd/>
            <a:tailEnd/>
          </a:ln>
          <a:effectLst/>
        </p:spPr>
        <p:txBody>
          <a:bodyPr anchor="ctr">
            <a:spAutoFit/>
          </a:bodyPr>
          <a:lstStyle/>
          <a:p>
            <a:r>
              <a:rPr lang="en-GB" sz="1200" b="1">
                <a:effectLst>
                  <a:outerShdw blurRad="38100" dist="38100" dir="2700000" algn="tl">
                    <a:srgbClr val="C0C0C0"/>
                  </a:outerShdw>
                </a:effectLst>
              </a:rPr>
              <a:t>Figure 4: Excitation block in the FitzHugh-Nagumo model. </a:t>
            </a:r>
          </a:p>
        </p:txBody>
      </p:sp>
      <p:sp>
        <p:nvSpPr>
          <p:cNvPr id="25608" name="Rectangle 8"/>
          <p:cNvSpPr>
            <a:spLocks noChangeArrowheads="1"/>
          </p:cNvSpPr>
          <p:nvPr/>
        </p:nvSpPr>
        <p:spPr bwMode="auto">
          <a:xfrm>
            <a:off x="1979613" y="6237288"/>
            <a:ext cx="5332412" cy="304800"/>
          </a:xfrm>
          <a:prstGeom prst="rect">
            <a:avLst/>
          </a:prstGeom>
          <a:noFill/>
          <a:ln w="9525">
            <a:noFill/>
            <a:miter lim="800000"/>
            <a:headEnd/>
            <a:tailEnd/>
          </a:ln>
          <a:effectLst/>
        </p:spPr>
        <p:txBody>
          <a:bodyPr wrap="none">
            <a:spAutoFit/>
          </a:bodyPr>
          <a:lstStyle/>
          <a:p>
            <a:r>
              <a:rPr lang="en-GB" sz="1400" b="1">
                <a:effectLst>
                  <a:outerShdw blurRad="38100" dist="38100" dir="2700000" algn="tl">
                    <a:srgbClr val="C0C0C0"/>
                  </a:outerShdw>
                </a:effectLst>
              </a:rPr>
              <a:t>http://www.scholarpedia.org/article/FitzHugh-Nagumo_model</a:t>
            </a:r>
          </a:p>
        </p:txBody>
      </p:sp>
      <p:sp>
        <p:nvSpPr>
          <p:cNvPr id="25609" name="Rectangle 9"/>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5610" name="Object 10"/>
          <p:cNvGraphicFramePr>
            <a:graphicFrameLocks noChangeAspect="1"/>
          </p:cNvGraphicFramePr>
          <p:nvPr/>
        </p:nvGraphicFramePr>
        <p:xfrm>
          <a:off x="5346700" y="4294188"/>
          <a:ext cx="2914650" cy="544512"/>
        </p:xfrm>
        <a:graphic>
          <a:graphicData uri="http://schemas.openxmlformats.org/presentationml/2006/ole">
            <mc:AlternateContent xmlns:mc="http://schemas.openxmlformats.org/markup-compatibility/2006">
              <mc:Choice xmlns:v="urn:schemas-microsoft-com:vml" Requires="v">
                <p:oleObj spid="_x0000_s249910" name="Equation" r:id="rId5" imgW="2082600" imgH="393480" progId="Equation.3">
                  <p:embed/>
                </p:oleObj>
              </mc:Choice>
              <mc:Fallback>
                <p:oleObj name="Equation" r:id="rId5" imgW="2082600" imgH="393480" progId="Equation.3">
                  <p:embed/>
                  <p:pic>
                    <p:nvPicPr>
                      <p:cNvPr id="0" name=""/>
                      <p:cNvPicPr>
                        <a:picLocks noChangeAspect="1" noChangeArrowheads="1"/>
                      </p:cNvPicPr>
                      <p:nvPr/>
                    </p:nvPicPr>
                    <p:blipFill>
                      <a:blip r:embed="rId6">
                        <a:alphaModFix amt="50000"/>
                        <a:extLst>
                          <a:ext uri="{28A0092B-C50C-407E-A947-70E740481C1C}">
                            <a14:useLocalDpi xmlns:a14="http://schemas.microsoft.com/office/drawing/2010/main" val="0"/>
                          </a:ext>
                        </a:extLst>
                      </a:blip>
                      <a:srcRect/>
                      <a:stretch>
                        <a:fillRect/>
                      </a:stretch>
                    </p:blipFill>
                    <p:spPr bwMode="auto">
                      <a:xfrm>
                        <a:off x="5346700" y="4294188"/>
                        <a:ext cx="2914650" cy="544512"/>
                      </a:xfrm>
                      <a:prstGeom prst="rect">
                        <a:avLst/>
                      </a:prstGeom>
                      <a:solidFill>
                        <a:srgbClr val="3333FF">
                          <a:alpha val="50000"/>
                        </a:srgbClr>
                      </a:solidFill>
                      <a:ln w="25400">
                        <a:solidFill>
                          <a:srgbClr val="3333FF"/>
                        </a:solidFill>
                        <a:miter lim="800000"/>
                        <a:headEnd/>
                        <a:tailEnd/>
                      </a:ln>
                    </p:spPr>
                  </p:pic>
                </p:oleObj>
              </mc:Fallback>
            </mc:AlternateContent>
          </a:graphicData>
        </a:graphic>
      </p:graphicFrame>
      <p:sp>
        <p:nvSpPr>
          <p:cNvPr id="25611" name="Rectangle 11"/>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5612" name="Object 12"/>
          <p:cNvGraphicFramePr>
            <a:graphicFrameLocks noChangeAspect="1"/>
          </p:cNvGraphicFramePr>
          <p:nvPr/>
        </p:nvGraphicFramePr>
        <p:xfrm>
          <a:off x="5364163" y="5229225"/>
          <a:ext cx="1495425" cy="530225"/>
        </p:xfrm>
        <a:graphic>
          <a:graphicData uri="http://schemas.openxmlformats.org/presentationml/2006/ole">
            <mc:AlternateContent xmlns:mc="http://schemas.openxmlformats.org/markup-compatibility/2006">
              <mc:Choice xmlns:v="urn:schemas-microsoft-com:vml" Requires="v">
                <p:oleObj spid="_x0000_s249911" name="Equation" r:id="rId7" imgW="1104840" imgH="393480" progId="Equation.3">
                  <p:embed/>
                </p:oleObj>
              </mc:Choice>
              <mc:Fallback>
                <p:oleObj name="Equation" r:id="rId7" imgW="1104840" imgH="393480" progId="Equation.3">
                  <p:embed/>
                  <p:pic>
                    <p:nvPicPr>
                      <p:cNvPr id="0" name=""/>
                      <p:cNvPicPr>
                        <a:picLocks noChangeAspect="1" noChangeArrowheads="1"/>
                      </p:cNvPicPr>
                      <p:nvPr/>
                    </p:nvPicPr>
                    <p:blipFill>
                      <a:blip r:embed="rId8">
                        <a:alphaModFix amt="50000"/>
                        <a:extLst>
                          <a:ext uri="{28A0092B-C50C-407E-A947-70E740481C1C}">
                            <a14:useLocalDpi xmlns:a14="http://schemas.microsoft.com/office/drawing/2010/main" val="0"/>
                          </a:ext>
                        </a:extLst>
                      </a:blip>
                      <a:srcRect/>
                      <a:stretch>
                        <a:fillRect/>
                      </a:stretch>
                    </p:blipFill>
                    <p:spPr bwMode="auto">
                      <a:xfrm>
                        <a:off x="5364163" y="5229225"/>
                        <a:ext cx="1495425" cy="530225"/>
                      </a:xfrm>
                      <a:prstGeom prst="rect">
                        <a:avLst/>
                      </a:prstGeom>
                      <a:solidFill>
                        <a:srgbClr val="FF6600">
                          <a:alpha val="50000"/>
                        </a:srgbClr>
                      </a:solidFill>
                      <a:ln w="25400">
                        <a:solidFill>
                          <a:srgbClr val="FF6600"/>
                        </a:solidFill>
                        <a:miter lim="800000"/>
                        <a:headEnd/>
                        <a:tailEnd/>
                      </a:ln>
                    </p:spPr>
                  </p:pic>
                </p:oleObj>
              </mc:Fallback>
            </mc:AlternateContent>
          </a:graphicData>
        </a:graphic>
      </p:graphicFrame>
      <p:sp>
        <p:nvSpPr>
          <p:cNvPr id="25613" name="Text Box 13"/>
          <p:cNvSpPr txBox="1">
            <a:spLocks noChangeArrowheads="1"/>
          </p:cNvSpPr>
          <p:nvPr/>
        </p:nvSpPr>
        <p:spPr bwMode="auto">
          <a:xfrm>
            <a:off x="5257800" y="4891088"/>
            <a:ext cx="1114425" cy="274637"/>
          </a:xfrm>
          <a:prstGeom prst="rect">
            <a:avLst/>
          </a:prstGeom>
          <a:noFill/>
          <a:ln w="9525">
            <a:noFill/>
            <a:miter lim="800000"/>
            <a:headEnd/>
            <a:tailEnd/>
          </a:ln>
          <a:effectLst/>
        </p:spPr>
        <p:txBody>
          <a:bodyPr wrap="none">
            <a:spAutoFit/>
          </a:bodyPr>
          <a:lstStyle/>
          <a:p>
            <a:r>
              <a:rPr lang="en-GB" sz="1200" b="1">
                <a:effectLst>
                  <a:outerShdw blurRad="38100" dist="38100" dir="2700000" algn="tl">
                    <a:srgbClr val="C0C0C0"/>
                  </a:outerShdw>
                </a:effectLst>
              </a:rPr>
              <a:t>Fast variable</a:t>
            </a:r>
          </a:p>
        </p:txBody>
      </p:sp>
      <p:sp>
        <p:nvSpPr>
          <p:cNvPr id="25614" name="Text Box 14"/>
          <p:cNvSpPr txBox="1">
            <a:spLocks noChangeArrowheads="1"/>
          </p:cNvSpPr>
          <p:nvPr/>
        </p:nvSpPr>
        <p:spPr bwMode="auto">
          <a:xfrm>
            <a:off x="5229225" y="5819775"/>
            <a:ext cx="1935163" cy="274638"/>
          </a:xfrm>
          <a:prstGeom prst="rect">
            <a:avLst/>
          </a:prstGeom>
          <a:noFill/>
          <a:ln w="9525">
            <a:noFill/>
            <a:miter lim="800000"/>
            <a:headEnd/>
            <a:tailEnd/>
          </a:ln>
          <a:effectLst/>
        </p:spPr>
        <p:txBody>
          <a:bodyPr wrap="none">
            <a:spAutoFit/>
          </a:bodyPr>
          <a:lstStyle/>
          <a:p>
            <a:r>
              <a:rPr lang="en-GB" sz="1200" b="1">
                <a:effectLst>
                  <a:outerShdw blurRad="38100" dist="38100" dir="2700000" algn="tl">
                    <a:srgbClr val="C0C0C0"/>
                  </a:outerShdw>
                </a:effectLst>
              </a:rPr>
              <a:t>Slow (recovery) variable</a:t>
            </a:r>
          </a:p>
        </p:txBody>
      </p:sp>
      <p:pic>
        <p:nvPicPr>
          <p:cNvPr id="25615" name="Picture 15" descr="FitzHugh_portrait"/>
          <p:cNvPicPr>
            <a:picLocks noChangeAspect="1" noChangeArrowheads="1"/>
          </p:cNvPicPr>
          <p:nvPr/>
        </p:nvPicPr>
        <p:blipFill>
          <a:blip r:embed="rId9" cstate="print"/>
          <a:srcRect/>
          <a:stretch>
            <a:fillRect/>
          </a:stretch>
        </p:blipFill>
        <p:spPr bwMode="auto">
          <a:xfrm>
            <a:off x="0" y="981075"/>
            <a:ext cx="5114925" cy="3838575"/>
          </a:xfrm>
          <a:prstGeom prst="rect">
            <a:avLst/>
          </a:prstGeom>
          <a:noFill/>
        </p:spPr>
      </p:pic>
      <p:sp>
        <p:nvSpPr>
          <p:cNvPr id="25616" name="Rectangle 16"/>
          <p:cNvSpPr>
            <a:spLocks noChangeArrowheads="1"/>
          </p:cNvSpPr>
          <p:nvPr/>
        </p:nvSpPr>
        <p:spPr bwMode="auto">
          <a:xfrm>
            <a:off x="377825" y="5157788"/>
            <a:ext cx="4194175" cy="730250"/>
          </a:xfrm>
          <a:prstGeom prst="rect">
            <a:avLst/>
          </a:prstGeom>
          <a:noFill/>
          <a:ln w="9525">
            <a:noFill/>
            <a:miter lim="800000"/>
            <a:headEnd/>
            <a:tailEnd/>
          </a:ln>
          <a:effectLst/>
        </p:spPr>
        <p:txBody>
          <a:bodyPr anchor="ctr">
            <a:spAutoFit/>
          </a:bodyPr>
          <a:lstStyle/>
          <a:p>
            <a:r>
              <a:rPr lang="en-GB" sz="1400" b="1">
                <a:effectLst>
                  <a:outerShdw blurRad="38100" dist="38100" dir="2700000" algn="tl">
                    <a:srgbClr val="C0C0C0"/>
                  </a:outerShdw>
                </a:effectLst>
              </a:rPr>
              <a:t>Figure 2: Phase portrait and physiological state diagram of FitzHugh-Nagumo model (modified from FitzHugh 1961). </a:t>
            </a:r>
          </a:p>
        </p:txBody>
      </p:sp>
      <p:sp>
        <p:nvSpPr>
          <p:cNvPr id="25617" name="Rectangle 17"/>
          <p:cNvSpPr>
            <a:spLocks noChangeArrowheads="1"/>
          </p:cNvSpPr>
          <p:nvPr/>
        </p:nvSpPr>
        <p:spPr bwMode="auto">
          <a:xfrm>
            <a:off x="395288" y="185738"/>
            <a:ext cx="7921625" cy="579437"/>
          </a:xfrm>
          <a:prstGeom prst="rect">
            <a:avLst/>
          </a:prstGeom>
          <a:noFill/>
          <a:ln w="9525">
            <a:noFill/>
            <a:miter lim="800000"/>
            <a:headEnd/>
            <a:tailEnd/>
          </a:ln>
          <a:effectLst/>
        </p:spPr>
        <p:txBody>
          <a:bodyPr anchor="ctr">
            <a:spAutoFit/>
          </a:bodyPr>
          <a:lstStyle/>
          <a:p>
            <a:r>
              <a:rPr lang="en-GB" sz="3200" b="1">
                <a:solidFill>
                  <a:schemeClr val="accent2"/>
                </a:solidFill>
                <a:effectLst>
                  <a:outerShdw blurRad="38100" dist="38100" dir="2700000" algn="tl">
                    <a:srgbClr val="C0C0C0"/>
                  </a:outerShdw>
                </a:effectLst>
              </a:rPr>
              <a:t>FitzHugh-Nagumo model</a:t>
            </a:r>
          </a:p>
        </p:txBody>
      </p:sp>
    </p:spTree>
    <p:extLst>
      <p:ext uri="{BB962C8B-B14F-4D97-AF65-F5344CB8AC3E}">
        <p14:creationId xmlns:p14="http://schemas.microsoft.com/office/powerpoint/2010/main" val="3217602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dissolve">
                                      <p:cBhvr>
                                        <p:cTn id="7" dur="500"/>
                                        <p:tgtEl>
                                          <p:spTgt spid="2560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604"/>
                                        </p:tgtEl>
                                        <p:attrNameLst>
                                          <p:attrName>style.visibility</p:attrName>
                                        </p:attrNameLst>
                                      </p:cBhvr>
                                      <p:to>
                                        <p:strVal val="visible"/>
                                      </p:to>
                                    </p:set>
                                    <p:animEffect transition="in" filter="dissolve">
                                      <p:cBhvr>
                                        <p:cTn id="10" dur="500"/>
                                        <p:tgtEl>
                                          <p:spTgt spid="2560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5602"/>
                                        </p:tgtEl>
                                        <p:attrNameLst>
                                          <p:attrName>style.visibility</p:attrName>
                                        </p:attrNameLst>
                                      </p:cBhvr>
                                      <p:to>
                                        <p:strVal val="visible"/>
                                      </p:to>
                                    </p:set>
                                    <p:animEffect transition="in" filter="dissolve">
                                      <p:cBhvr>
                                        <p:cTn id="15" dur="500"/>
                                        <p:tgtEl>
                                          <p:spTgt spid="2560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5605"/>
                                        </p:tgtEl>
                                        <p:attrNameLst>
                                          <p:attrName>style.visibility</p:attrName>
                                        </p:attrNameLst>
                                      </p:cBhvr>
                                      <p:to>
                                        <p:strVal val="visible"/>
                                      </p:to>
                                    </p:set>
                                    <p:animEffect transition="in" filter="dissolve">
                                      <p:cBhvr>
                                        <p:cTn id="18" dur="500"/>
                                        <p:tgtEl>
                                          <p:spTgt spid="25605"/>
                                        </p:tgtEl>
                                      </p:cBhvr>
                                    </p:animEffect>
                                  </p:childTnLst>
                                </p:cTn>
                              </p:par>
                              <p:par>
                                <p:cTn id="19" presetID="9" presetClass="exit" presetSubtype="0" fill="hold" nodeType="withEffect">
                                  <p:stCondLst>
                                    <p:cond delay="0"/>
                                  </p:stCondLst>
                                  <p:childTnLst>
                                    <p:animEffect transition="out" filter="dissolve">
                                      <p:cBhvr>
                                        <p:cTn id="20" dur="500"/>
                                        <p:tgtEl>
                                          <p:spTgt spid="25603"/>
                                        </p:tgtEl>
                                      </p:cBhvr>
                                    </p:animEffect>
                                    <p:set>
                                      <p:cBhvr>
                                        <p:cTn id="21" dur="1" fill="hold">
                                          <p:stCondLst>
                                            <p:cond delay="499"/>
                                          </p:stCondLst>
                                        </p:cTn>
                                        <p:tgtEl>
                                          <p:spTgt spid="25603"/>
                                        </p:tgtEl>
                                        <p:attrNameLst>
                                          <p:attrName>style.visibility</p:attrName>
                                        </p:attrNameLst>
                                      </p:cBhvr>
                                      <p:to>
                                        <p:strVal val="hidden"/>
                                      </p:to>
                                    </p:set>
                                  </p:childTnLst>
                                </p:cTn>
                              </p:par>
                              <p:par>
                                <p:cTn id="22" presetID="9" presetClass="exit" presetSubtype="0" fill="hold" grpId="1" nodeType="withEffect">
                                  <p:stCondLst>
                                    <p:cond delay="0"/>
                                  </p:stCondLst>
                                  <p:childTnLst>
                                    <p:animEffect transition="out" filter="dissolve">
                                      <p:cBhvr>
                                        <p:cTn id="23" dur="500"/>
                                        <p:tgtEl>
                                          <p:spTgt spid="25604"/>
                                        </p:tgtEl>
                                      </p:cBhvr>
                                    </p:animEffect>
                                    <p:set>
                                      <p:cBhvr>
                                        <p:cTn id="24" dur="1" fill="hold">
                                          <p:stCondLst>
                                            <p:cond delay="499"/>
                                          </p:stCondLst>
                                        </p:cTn>
                                        <p:tgtEl>
                                          <p:spTgt spid="256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4" grpId="1"/>
      <p:bldP spid="2560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4"/>
          <p:cNvSpPr>
            <a:spLocks noChangeArrowheads="1"/>
          </p:cNvSpPr>
          <p:nvPr/>
        </p:nvSpPr>
        <p:spPr bwMode="auto">
          <a:xfrm>
            <a:off x="1143000" y="3352800"/>
            <a:ext cx="6400800" cy="3429000"/>
          </a:xfrm>
          <a:prstGeom prst="rect">
            <a:avLst/>
          </a:prstGeom>
          <a:solidFill>
            <a:srgbClr val="FFFFFF"/>
          </a:solidFill>
          <a:ln w="9525">
            <a:solidFill>
              <a:srgbClr val="FFFFFF"/>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1202" name="Rectangle 2"/>
          <p:cNvSpPr>
            <a:spLocks noGrp="1" noChangeArrowheads="1"/>
          </p:cNvSpPr>
          <p:nvPr>
            <p:ph type="title"/>
          </p:nvPr>
        </p:nvSpPr>
        <p:spPr/>
        <p:txBody>
          <a:bodyPr/>
          <a:lstStyle/>
          <a:p>
            <a:r>
              <a:rPr lang="en-US" b="1">
                <a:solidFill>
                  <a:srgbClr val="FF0000"/>
                </a:solidFill>
              </a:rPr>
              <a:t>Question</a:t>
            </a:r>
          </a:p>
        </p:txBody>
      </p:sp>
      <p:sp>
        <p:nvSpPr>
          <p:cNvPr id="51203" name="Rectangle 3"/>
          <p:cNvSpPr>
            <a:spLocks noGrp="1" noChangeArrowheads="1"/>
          </p:cNvSpPr>
          <p:nvPr>
            <p:ph type="body" idx="1"/>
          </p:nvPr>
        </p:nvSpPr>
        <p:spPr>
          <a:xfrm>
            <a:off x="457200" y="1219200"/>
            <a:ext cx="8229600" cy="4533900"/>
          </a:xfrm>
          <a:effectLst>
            <a:outerShdw blurRad="50800" dist="38100" dir="2700000">
              <a:srgbClr val="000000">
                <a:alpha val="43000"/>
              </a:srgbClr>
            </a:outerShdw>
          </a:effectLst>
        </p:spPr>
        <p:txBody>
          <a:bodyPr/>
          <a:lstStyle/>
          <a:p>
            <a:r>
              <a:rPr lang="en-US" smtClean="0"/>
              <a:t>What </a:t>
            </a:r>
            <a:r>
              <a:rPr lang="en-US"/>
              <a:t>happens if we feed the Fitzhugh-</a:t>
            </a:r>
            <a:r>
              <a:rPr lang="en-US" dirty="0" err="1"/>
              <a:t>Nagumo</a:t>
            </a:r>
            <a:r>
              <a:rPr lang="en-US" dirty="0"/>
              <a:t> neuron with a strong inhibitory pulse? </a:t>
            </a:r>
          </a:p>
          <a:p>
            <a:r>
              <a:rPr lang="en-US" dirty="0"/>
              <a:t> </a:t>
            </a:r>
            <a:r>
              <a:rPr lang="en-US" b="1" dirty="0">
                <a:solidFill>
                  <a:srgbClr val="FF0000"/>
                </a:solidFill>
              </a:rPr>
              <a:t>Post inhibitory rebound spike</a:t>
            </a:r>
          </a:p>
        </p:txBody>
      </p:sp>
      <p:sp>
        <p:nvSpPr>
          <p:cNvPr id="51205" name="Rectangle 5"/>
          <p:cNvSpPr>
            <a:spLocks noChangeArrowheads="1"/>
          </p:cNvSpPr>
          <p:nvPr/>
        </p:nvSpPr>
        <p:spPr bwMode="auto">
          <a:xfrm>
            <a:off x="1600200" y="3581400"/>
            <a:ext cx="5562600" cy="2743200"/>
          </a:xfrm>
          <a:prstGeom prst="rect">
            <a:avLst/>
          </a:prstGeom>
          <a:noFill/>
          <a:ln w="28575">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endParaRPr lang="en-US"/>
          </a:p>
        </p:txBody>
      </p:sp>
      <p:sp>
        <p:nvSpPr>
          <p:cNvPr id="51207" name="Freeform 7"/>
          <p:cNvSpPr>
            <a:spLocks/>
          </p:cNvSpPr>
          <p:nvPr/>
        </p:nvSpPr>
        <p:spPr bwMode="auto">
          <a:xfrm>
            <a:off x="1752600" y="3657600"/>
            <a:ext cx="5181600" cy="2667000"/>
          </a:xfrm>
          <a:custGeom>
            <a:avLst/>
            <a:gdLst/>
            <a:ahLst/>
            <a:cxnLst>
              <a:cxn ang="0">
                <a:pos x="0" y="0"/>
              </a:cxn>
              <a:cxn ang="0">
                <a:pos x="240" y="768"/>
              </a:cxn>
              <a:cxn ang="0">
                <a:pos x="432" y="1008"/>
              </a:cxn>
              <a:cxn ang="0">
                <a:pos x="864" y="768"/>
              </a:cxn>
              <a:cxn ang="0">
                <a:pos x="1248" y="480"/>
              </a:cxn>
              <a:cxn ang="0">
                <a:pos x="1584" y="672"/>
              </a:cxn>
              <a:cxn ang="0">
                <a:pos x="2160" y="1680"/>
              </a:cxn>
            </a:cxnLst>
            <a:rect l="0" t="0" r="r" b="b"/>
            <a:pathLst>
              <a:path w="2160" h="1680">
                <a:moveTo>
                  <a:pt x="0" y="0"/>
                </a:moveTo>
                <a:cubicBezTo>
                  <a:pt x="84" y="300"/>
                  <a:pt x="168" y="600"/>
                  <a:pt x="240" y="768"/>
                </a:cubicBezTo>
                <a:cubicBezTo>
                  <a:pt x="312" y="936"/>
                  <a:pt x="328" y="1008"/>
                  <a:pt x="432" y="1008"/>
                </a:cubicBezTo>
                <a:cubicBezTo>
                  <a:pt x="536" y="1008"/>
                  <a:pt x="728" y="856"/>
                  <a:pt x="864" y="768"/>
                </a:cubicBezTo>
                <a:cubicBezTo>
                  <a:pt x="1000" y="680"/>
                  <a:pt x="1128" y="496"/>
                  <a:pt x="1248" y="480"/>
                </a:cubicBezTo>
                <a:cubicBezTo>
                  <a:pt x="1368" y="464"/>
                  <a:pt x="1432" y="472"/>
                  <a:pt x="1584" y="672"/>
                </a:cubicBezTo>
                <a:cubicBezTo>
                  <a:pt x="1736" y="872"/>
                  <a:pt x="1948" y="1276"/>
                  <a:pt x="2160" y="1680"/>
                </a:cubicBezTo>
              </a:path>
            </a:pathLst>
          </a:custGeom>
          <a:noFill/>
          <a:ln w="38100" cmpd="sng">
            <a:solidFill>
              <a:schemeClr val="accent1"/>
            </a:solidFill>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51208" name="Line 8"/>
          <p:cNvSpPr>
            <a:spLocks noChangeShapeType="1"/>
          </p:cNvSpPr>
          <p:nvPr/>
        </p:nvSpPr>
        <p:spPr bwMode="auto">
          <a:xfrm flipH="1">
            <a:off x="1981200" y="3657600"/>
            <a:ext cx="2590800" cy="2590800"/>
          </a:xfrm>
          <a:prstGeom prst="line">
            <a:avLst/>
          </a:prstGeom>
          <a:noFill/>
          <a:ln w="38100">
            <a:solidFill>
              <a:srgbClr val="FF0000"/>
            </a:solidFill>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51209" name="Oval 9"/>
          <p:cNvSpPr>
            <a:spLocks noChangeArrowheads="1"/>
          </p:cNvSpPr>
          <p:nvPr/>
        </p:nvSpPr>
        <p:spPr bwMode="auto">
          <a:xfrm>
            <a:off x="2971800" y="5105400"/>
            <a:ext cx="152400" cy="152400"/>
          </a:xfrm>
          <a:prstGeom prst="ellipse">
            <a:avLst/>
          </a:prstGeom>
          <a:solidFill>
            <a:srgbClr val="000000"/>
          </a:solidFill>
          <a:ln w="9525">
            <a:solidFill>
              <a:schemeClr val="tx1"/>
            </a:solidFill>
            <a:round/>
            <a:headEnd/>
            <a:tailEnd/>
          </a:ln>
          <a:effectLst>
            <a:outerShdw blurRad="50800" dist="38100" dir="2700000">
              <a:srgbClr val="000000">
                <a:alpha val="43000"/>
              </a:srgbClr>
            </a:outerShdw>
          </a:effectLst>
        </p:spPr>
        <p:txBody>
          <a:bodyPr wrap="none" anchor="ctr">
            <a:prstTxWarp prst="textNoShape">
              <a:avLst/>
            </a:prstTxWarp>
          </a:bodyPr>
          <a:lstStyle/>
          <a:p>
            <a:endParaRPr lang="en-US"/>
          </a:p>
        </p:txBody>
      </p:sp>
      <p:sp>
        <p:nvSpPr>
          <p:cNvPr id="51211" name="Oval 11"/>
          <p:cNvSpPr>
            <a:spLocks noChangeArrowheads="1"/>
          </p:cNvSpPr>
          <p:nvPr/>
        </p:nvSpPr>
        <p:spPr bwMode="auto">
          <a:xfrm>
            <a:off x="2133600" y="5105400"/>
            <a:ext cx="152400" cy="152400"/>
          </a:xfrm>
          <a:prstGeom prst="ellipse">
            <a:avLst/>
          </a:prstGeom>
          <a:solidFill>
            <a:srgbClr val="000000"/>
          </a:solidFill>
          <a:ln w="9525">
            <a:solidFill>
              <a:schemeClr val="tx1"/>
            </a:solidFill>
            <a:round/>
            <a:headEnd/>
            <a:tailEnd/>
          </a:ln>
          <a:effectLst>
            <a:outerShdw blurRad="50800" dist="38100" dir="2700000">
              <a:srgbClr val="000000">
                <a:alpha val="43000"/>
              </a:srgbClr>
            </a:outerShdw>
          </a:effectLst>
        </p:spPr>
        <p:txBody>
          <a:bodyPr wrap="none" anchor="ctr">
            <a:prstTxWarp prst="textNoShape">
              <a:avLst/>
            </a:prstTxWarp>
          </a:bodyPr>
          <a:lstStyle/>
          <a:p>
            <a:endParaRPr lang="en-US"/>
          </a:p>
        </p:txBody>
      </p:sp>
      <p:sp>
        <p:nvSpPr>
          <p:cNvPr id="51212" name="Freeform 12"/>
          <p:cNvSpPr>
            <a:spLocks/>
          </p:cNvSpPr>
          <p:nvPr/>
        </p:nvSpPr>
        <p:spPr bwMode="auto">
          <a:xfrm>
            <a:off x="2070100" y="3632200"/>
            <a:ext cx="3556000" cy="1968500"/>
          </a:xfrm>
          <a:custGeom>
            <a:avLst/>
            <a:gdLst/>
            <a:ahLst/>
            <a:cxnLst>
              <a:cxn ang="0">
                <a:pos x="88" y="1024"/>
              </a:cxn>
              <a:cxn ang="0">
                <a:pos x="136" y="1168"/>
              </a:cxn>
              <a:cxn ang="0">
                <a:pos x="280" y="1216"/>
              </a:cxn>
              <a:cxn ang="0">
                <a:pos x="1000" y="1216"/>
              </a:cxn>
              <a:cxn ang="0">
                <a:pos x="2008" y="1072"/>
              </a:cxn>
              <a:cxn ang="0">
                <a:pos x="2200" y="352"/>
              </a:cxn>
              <a:cxn ang="0">
                <a:pos x="1768" y="112"/>
              </a:cxn>
              <a:cxn ang="0">
                <a:pos x="328" y="112"/>
              </a:cxn>
              <a:cxn ang="0">
                <a:pos x="40" y="784"/>
              </a:cxn>
              <a:cxn ang="0">
                <a:pos x="568" y="976"/>
              </a:cxn>
            </a:cxnLst>
            <a:rect l="0" t="0" r="r" b="b"/>
            <a:pathLst>
              <a:path w="2240" h="1240">
                <a:moveTo>
                  <a:pt x="88" y="1024"/>
                </a:moveTo>
                <a:cubicBezTo>
                  <a:pt x="96" y="1080"/>
                  <a:pt x="104" y="1136"/>
                  <a:pt x="136" y="1168"/>
                </a:cubicBezTo>
                <a:cubicBezTo>
                  <a:pt x="168" y="1200"/>
                  <a:pt x="136" y="1208"/>
                  <a:pt x="280" y="1216"/>
                </a:cubicBezTo>
                <a:cubicBezTo>
                  <a:pt x="424" y="1224"/>
                  <a:pt x="712" y="1240"/>
                  <a:pt x="1000" y="1216"/>
                </a:cubicBezTo>
                <a:cubicBezTo>
                  <a:pt x="1288" y="1192"/>
                  <a:pt x="1808" y="1216"/>
                  <a:pt x="2008" y="1072"/>
                </a:cubicBezTo>
                <a:cubicBezTo>
                  <a:pt x="2208" y="928"/>
                  <a:pt x="2240" y="512"/>
                  <a:pt x="2200" y="352"/>
                </a:cubicBezTo>
                <a:cubicBezTo>
                  <a:pt x="2160" y="192"/>
                  <a:pt x="2080" y="152"/>
                  <a:pt x="1768" y="112"/>
                </a:cubicBezTo>
                <a:cubicBezTo>
                  <a:pt x="1456" y="72"/>
                  <a:pt x="616" y="0"/>
                  <a:pt x="328" y="112"/>
                </a:cubicBezTo>
                <a:cubicBezTo>
                  <a:pt x="40" y="224"/>
                  <a:pt x="0" y="640"/>
                  <a:pt x="40" y="784"/>
                </a:cubicBezTo>
                <a:cubicBezTo>
                  <a:pt x="80" y="928"/>
                  <a:pt x="324" y="952"/>
                  <a:pt x="568" y="976"/>
                </a:cubicBezTo>
              </a:path>
            </a:pathLst>
          </a:custGeom>
          <a:noFill/>
          <a:ln w="28575" cmpd="sng">
            <a:solidFill>
              <a:srgbClr val="33CC33"/>
            </a:solidFill>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51216" name="Text Box 16"/>
          <p:cNvSpPr txBox="1">
            <a:spLocks noChangeArrowheads="1"/>
          </p:cNvSpPr>
          <p:nvPr/>
        </p:nvSpPr>
        <p:spPr bwMode="auto">
          <a:xfrm>
            <a:off x="4311650" y="6400800"/>
            <a:ext cx="336550" cy="366713"/>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b="1" i="1">
                <a:solidFill>
                  <a:srgbClr val="000000"/>
                </a:solidFill>
              </a:rPr>
              <a:t>V</a:t>
            </a:r>
          </a:p>
        </p:txBody>
      </p:sp>
      <p:sp>
        <p:nvSpPr>
          <p:cNvPr id="51217" name="Text Box 17"/>
          <p:cNvSpPr txBox="1">
            <a:spLocks noChangeArrowheads="1"/>
          </p:cNvSpPr>
          <p:nvPr/>
        </p:nvSpPr>
        <p:spPr bwMode="auto">
          <a:xfrm>
            <a:off x="1143000" y="4800600"/>
            <a:ext cx="400050" cy="366713"/>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b="1" i="1">
                <a:solidFill>
                  <a:srgbClr val="000000"/>
                </a:solidFill>
              </a:rPr>
              <a:t>W</a:t>
            </a:r>
          </a:p>
        </p:txBody>
      </p:sp>
      <p:sp>
        <p:nvSpPr>
          <p:cNvPr id="51218" name="Line 18"/>
          <p:cNvSpPr>
            <a:spLocks noChangeShapeType="1"/>
          </p:cNvSpPr>
          <p:nvPr/>
        </p:nvSpPr>
        <p:spPr bwMode="auto">
          <a:xfrm flipV="1">
            <a:off x="5638800" y="4572000"/>
            <a:ext cx="0" cy="533400"/>
          </a:xfrm>
          <a:prstGeom prst="line">
            <a:avLst/>
          </a:prstGeom>
          <a:noFill/>
          <a:ln w="9525">
            <a:solidFill>
              <a:srgbClr val="0000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51219" name="Line 19"/>
          <p:cNvSpPr>
            <a:spLocks noChangeShapeType="1"/>
          </p:cNvSpPr>
          <p:nvPr/>
        </p:nvSpPr>
        <p:spPr bwMode="auto">
          <a:xfrm>
            <a:off x="1981200" y="5410200"/>
            <a:ext cx="304800" cy="228600"/>
          </a:xfrm>
          <a:prstGeom prst="line">
            <a:avLst/>
          </a:prstGeom>
          <a:noFill/>
          <a:ln w="9525">
            <a:solidFill>
              <a:srgbClr val="0000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51220" name="Line 20"/>
          <p:cNvSpPr>
            <a:spLocks noChangeShapeType="1"/>
          </p:cNvSpPr>
          <p:nvPr/>
        </p:nvSpPr>
        <p:spPr bwMode="auto">
          <a:xfrm>
            <a:off x="2362200" y="5715000"/>
            <a:ext cx="381000" cy="0"/>
          </a:xfrm>
          <a:prstGeom prst="line">
            <a:avLst/>
          </a:prstGeom>
          <a:noFill/>
          <a:ln w="9525">
            <a:solidFill>
              <a:srgbClr val="0000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51221" name="Line 21"/>
          <p:cNvSpPr>
            <a:spLocks noChangeShapeType="1"/>
          </p:cNvSpPr>
          <p:nvPr/>
        </p:nvSpPr>
        <p:spPr bwMode="auto">
          <a:xfrm flipV="1">
            <a:off x="4114800" y="5638800"/>
            <a:ext cx="609600" cy="152400"/>
          </a:xfrm>
          <a:prstGeom prst="line">
            <a:avLst/>
          </a:prstGeom>
          <a:noFill/>
          <a:ln w="9525">
            <a:solidFill>
              <a:srgbClr val="0000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51222" name="Line 22"/>
          <p:cNvSpPr>
            <a:spLocks noChangeShapeType="1"/>
          </p:cNvSpPr>
          <p:nvPr/>
        </p:nvSpPr>
        <p:spPr bwMode="auto">
          <a:xfrm flipH="1" flipV="1">
            <a:off x="4953000" y="3657600"/>
            <a:ext cx="457200" cy="152400"/>
          </a:xfrm>
          <a:prstGeom prst="line">
            <a:avLst/>
          </a:prstGeom>
          <a:noFill/>
          <a:ln w="9525">
            <a:solidFill>
              <a:srgbClr val="0000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51223" name="Line 23"/>
          <p:cNvSpPr>
            <a:spLocks noChangeShapeType="1"/>
          </p:cNvSpPr>
          <p:nvPr/>
        </p:nvSpPr>
        <p:spPr bwMode="auto">
          <a:xfrm flipH="1">
            <a:off x="4191000" y="3657600"/>
            <a:ext cx="533400" cy="0"/>
          </a:xfrm>
          <a:prstGeom prst="line">
            <a:avLst/>
          </a:prstGeom>
          <a:noFill/>
          <a:ln w="9525">
            <a:solidFill>
              <a:srgbClr val="0000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51224" name="Line 24"/>
          <p:cNvSpPr>
            <a:spLocks noChangeShapeType="1"/>
          </p:cNvSpPr>
          <p:nvPr/>
        </p:nvSpPr>
        <p:spPr bwMode="auto">
          <a:xfrm flipH="1">
            <a:off x="2362200" y="3657600"/>
            <a:ext cx="533400" cy="152400"/>
          </a:xfrm>
          <a:prstGeom prst="line">
            <a:avLst/>
          </a:prstGeom>
          <a:noFill/>
          <a:ln w="9525">
            <a:solidFill>
              <a:srgbClr val="0000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51225" name="Line 25"/>
          <p:cNvSpPr>
            <a:spLocks noChangeShapeType="1"/>
          </p:cNvSpPr>
          <p:nvPr/>
        </p:nvSpPr>
        <p:spPr bwMode="auto">
          <a:xfrm>
            <a:off x="1981200" y="4267200"/>
            <a:ext cx="0" cy="457200"/>
          </a:xfrm>
          <a:prstGeom prst="line">
            <a:avLst/>
          </a:prstGeom>
          <a:noFill/>
          <a:ln w="9525">
            <a:solidFill>
              <a:srgbClr val="0000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Tree>
    <p:extLst>
      <p:ext uri="{BB962C8B-B14F-4D97-AF65-F5344CB8AC3E}">
        <p14:creationId xmlns:p14="http://schemas.microsoft.com/office/powerpoint/2010/main" val="25933519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0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grpId="1" nodeType="clickEffect">
                                  <p:stCondLst>
                                    <p:cond delay="0"/>
                                  </p:stCondLst>
                                  <p:childTnLst>
                                    <p:animMotion origin="layout" path="M -3.33333E-6 -2.08092E-6 L -0.09166 -2.08092E-6 " pathEditMode="relative" rAng="0" ptsTypes="AA">
                                      <p:cBhvr>
                                        <p:cTn id="20" dur="500" fill="hold"/>
                                        <p:tgtEl>
                                          <p:spTgt spid="51209"/>
                                        </p:tgtEl>
                                        <p:attrNameLst>
                                          <p:attrName>ppt_x</p:attrName>
                                          <p:attrName>ppt_y</p:attrName>
                                        </p:attrNameLst>
                                      </p:cBhvr>
                                      <p:rCtr x="-46" y="0"/>
                                    </p:animMotion>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51211"/>
                                        </p:tgtEl>
                                        <p:attrNameLst>
                                          <p:attrName>style.visibility</p:attrName>
                                        </p:attrNameLst>
                                      </p:cBhvr>
                                      <p:to>
                                        <p:strVal val="visible"/>
                                      </p:to>
                                    </p:set>
                                  </p:childTnLst>
                                </p:cTn>
                              </p:par>
                              <p:par>
                                <p:cTn id="24" presetID="1" presetClass="exit" presetSubtype="0" fill="hold" grpId="2" nodeType="withEffect">
                                  <p:stCondLst>
                                    <p:cond delay="0"/>
                                  </p:stCondLst>
                                  <p:childTnLst>
                                    <p:set>
                                      <p:cBhvr>
                                        <p:cTn id="25" dur="1" fill="hold">
                                          <p:stCondLst>
                                            <p:cond delay="0"/>
                                          </p:stCondLst>
                                        </p:cTn>
                                        <p:tgtEl>
                                          <p:spTgt spid="5120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1" nodeType="clickEffect">
                                  <p:stCondLst>
                                    <p:cond delay="0"/>
                                  </p:stCondLst>
                                  <p:childTnLst>
                                    <p:animMotion origin="layout" path="M 3.33333E-6 0.01295 C 3.33333E-6 0.0259 3.33333E-6 0.03885 0.00833 0.04624 C 0.01666 0.05364 0.00277 0.05734 0.05 0.05734 C 0.09722 0.05734 0.24027 0.06104 0.29166 0.04624 C 0.34305 0.03145 0.34583 -0.0037 0.35833 -0.03144 C 0.37083 -0.05919 0.36666 -0.09618 0.36666 -0.12023 C 0.36666 -0.14428 0.36666 -0.16277 0.35833 -0.17572 C 0.35 -0.18867 0.35833 -0.19237 0.31666 -0.19792 C 0.275 -0.20347 0.15694 -0.21086 0.10833 -0.20902 C 0.05972 -0.20717 0.04583 -0.21086 0.025 -0.18682 C 0.00416 -0.16277 -0.02084 -0.09618 -0.01667 -0.06474 C -0.0125 -0.03329 0.03194 -0.00925 0.05 0.00185 C 0.06805 0.01295 0.07986 0.0074 0.09166 0.00185 " pathEditMode="relative" rAng="0" ptsTypes="aaaaaaaaaaaaA">
                                      <p:cBhvr>
                                        <p:cTn id="29" dur="5000" fill="hold"/>
                                        <p:tgtEl>
                                          <p:spTgt spid="51211"/>
                                        </p:tgtEl>
                                        <p:attrNameLst>
                                          <p:attrName>ppt_x</p:attrName>
                                          <p:attrName>ppt_y</p:attrName>
                                        </p:attrNameLst>
                                      </p:cBhvr>
                                      <p:rCtr x="175" y="-88"/>
                                    </p:animMotion>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12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122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121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122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122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121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122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122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122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1205" grpId="0" animBg="1"/>
      <p:bldP spid="51207" grpId="0" animBg="1"/>
      <p:bldP spid="51208" grpId="0" animBg="1"/>
      <p:bldP spid="51209" grpId="0" animBg="1"/>
      <p:bldP spid="51209" grpId="1" animBg="1"/>
      <p:bldP spid="51209" grpId="2" animBg="1"/>
      <p:bldP spid="51211" grpId="0" animBg="1"/>
      <p:bldP spid="51211" grpId="1" animBg="1"/>
      <p:bldP spid="51212" grpId="0" animBg="1"/>
      <p:bldP spid="51216" grpId="0"/>
      <p:bldP spid="51217" grpId="0"/>
      <p:bldP spid="51218" grpId="0" animBg="1"/>
      <p:bldP spid="51219" grpId="0" animBg="1"/>
      <p:bldP spid="51220" grpId="0" animBg="1"/>
      <p:bldP spid="51221" grpId="0" animBg="1"/>
      <p:bldP spid="51222" grpId="0" animBg="1"/>
      <p:bldP spid="51223" grpId="0" animBg="1"/>
      <p:bldP spid="51224" grpId="0" animBg="1"/>
      <p:bldP spid="5122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Rectangle 8"/>
          <p:cNvSpPr>
            <a:spLocks noChangeArrowheads="1"/>
          </p:cNvSpPr>
          <p:nvPr/>
        </p:nvSpPr>
        <p:spPr bwMode="auto">
          <a:xfrm>
            <a:off x="2020888" y="5949950"/>
            <a:ext cx="5332412" cy="304800"/>
          </a:xfrm>
          <a:prstGeom prst="rect">
            <a:avLst/>
          </a:prstGeom>
          <a:noFill/>
          <a:ln w="9525">
            <a:noFill/>
            <a:miter lim="800000"/>
            <a:headEnd/>
            <a:tailEnd/>
          </a:ln>
          <a:effectLst/>
        </p:spPr>
        <p:txBody>
          <a:bodyPr wrap="none">
            <a:spAutoFit/>
          </a:bodyPr>
          <a:lstStyle/>
          <a:p>
            <a:r>
              <a:rPr lang="en-GB" sz="1400" b="1">
                <a:effectLst>
                  <a:outerShdw blurRad="38100" dist="38100" dir="2700000" algn="tl">
                    <a:srgbClr val="C0C0C0"/>
                  </a:outerShdw>
                </a:effectLst>
              </a:rPr>
              <a:t>http://www.scholarpedia.org/article/FitzHugh-Nagumo_model</a:t>
            </a:r>
          </a:p>
        </p:txBody>
      </p:sp>
      <p:sp>
        <p:nvSpPr>
          <p:cNvPr id="26633" name="Rectangle 9"/>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6634" name="Object 10"/>
          <p:cNvGraphicFramePr>
            <a:graphicFrameLocks noChangeAspect="1"/>
          </p:cNvGraphicFramePr>
          <p:nvPr/>
        </p:nvGraphicFramePr>
        <p:xfrm>
          <a:off x="1781175" y="4797425"/>
          <a:ext cx="2914650" cy="544513"/>
        </p:xfrm>
        <a:graphic>
          <a:graphicData uri="http://schemas.openxmlformats.org/presentationml/2006/ole">
            <mc:AlternateContent xmlns:mc="http://schemas.openxmlformats.org/markup-compatibility/2006">
              <mc:Choice xmlns:v="urn:schemas-microsoft-com:vml" Requires="v">
                <p:oleObj spid="_x0000_s250934" name="Equation" r:id="rId3" imgW="2082600" imgH="393480" progId="Equation.3">
                  <p:embed/>
                </p:oleObj>
              </mc:Choice>
              <mc:Fallback>
                <p:oleObj name="Equation" r:id="rId3" imgW="2082600" imgH="393480" progId="Equation.3">
                  <p:embed/>
                  <p:pic>
                    <p:nvPicPr>
                      <p:cNvPr id="0" name=""/>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1781175" y="4797425"/>
                        <a:ext cx="2914650" cy="544513"/>
                      </a:xfrm>
                      <a:prstGeom prst="rect">
                        <a:avLst/>
                      </a:prstGeom>
                      <a:solidFill>
                        <a:srgbClr val="3333FF">
                          <a:alpha val="50000"/>
                        </a:srgbClr>
                      </a:solidFill>
                      <a:ln w="25400">
                        <a:solidFill>
                          <a:srgbClr val="3333FF"/>
                        </a:solidFill>
                        <a:miter lim="800000"/>
                        <a:headEnd/>
                        <a:tailEnd/>
                      </a:ln>
                    </p:spPr>
                  </p:pic>
                </p:oleObj>
              </mc:Fallback>
            </mc:AlternateContent>
          </a:graphicData>
        </a:graphic>
      </p:graphicFrame>
      <p:sp>
        <p:nvSpPr>
          <p:cNvPr id="26635" name="Rectangle 11"/>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26637" name="Text Box 13"/>
          <p:cNvSpPr txBox="1">
            <a:spLocks noChangeArrowheads="1"/>
          </p:cNvSpPr>
          <p:nvPr/>
        </p:nvSpPr>
        <p:spPr bwMode="auto">
          <a:xfrm>
            <a:off x="1657350" y="5394325"/>
            <a:ext cx="1114425" cy="274638"/>
          </a:xfrm>
          <a:prstGeom prst="rect">
            <a:avLst/>
          </a:prstGeom>
          <a:noFill/>
          <a:ln w="9525">
            <a:noFill/>
            <a:miter lim="800000"/>
            <a:headEnd/>
            <a:tailEnd/>
          </a:ln>
          <a:effectLst/>
        </p:spPr>
        <p:txBody>
          <a:bodyPr wrap="none">
            <a:spAutoFit/>
          </a:bodyPr>
          <a:lstStyle/>
          <a:p>
            <a:r>
              <a:rPr lang="en-GB" sz="1200" b="1">
                <a:effectLst>
                  <a:outerShdw blurRad="38100" dist="38100" dir="2700000" algn="tl">
                    <a:srgbClr val="C0C0C0"/>
                  </a:outerShdw>
                </a:effectLst>
              </a:rPr>
              <a:t>Fast variable</a:t>
            </a:r>
          </a:p>
        </p:txBody>
      </p:sp>
      <p:sp>
        <p:nvSpPr>
          <p:cNvPr id="26638" name="Text Box 14"/>
          <p:cNvSpPr txBox="1">
            <a:spLocks noChangeArrowheads="1"/>
          </p:cNvSpPr>
          <p:nvPr/>
        </p:nvSpPr>
        <p:spPr bwMode="auto">
          <a:xfrm>
            <a:off x="5192713" y="5387975"/>
            <a:ext cx="1935162" cy="274638"/>
          </a:xfrm>
          <a:prstGeom prst="rect">
            <a:avLst/>
          </a:prstGeom>
          <a:noFill/>
          <a:ln w="9525">
            <a:noFill/>
            <a:miter lim="800000"/>
            <a:headEnd/>
            <a:tailEnd/>
          </a:ln>
          <a:effectLst/>
        </p:spPr>
        <p:txBody>
          <a:bodyPr wrap="none">
            <a:spAutoFit/>
          </a:bodyPr>
          <a:lstStyle/>
          <a:p>
            <a:r>
              <a:rPr lang="en-GB" sz="1200" b="1">
                <a:effectLst>
                  <a:outerShdw blurRad="38100" dist="38100" dir="2700000" algn="tl">
                    <a:srgbClr val="C0C0C0"/>
                  </a:outerShdw>
                </a:effectLst>
              </a:rPr>
              <a:t>Slow (recovery) variable</a:t>
            </a:r>
          </a:p>
        </p:txBody>
      </p:sp>
      <p:pic>
        <p:nvPicPr>
          <p:cNvPr id="26640" name="Picture 16" descr="FitzHugh_rebound"/>
          <p:cNvPicPr>
            <a:picLocks noChangeAspect="1" noChangeArrowheads="1" noCrop="1"/>
          </p:cNvPicPr>
          <p:nvPr/>
        </p:nvPicPr>
        <p:blipFill>
          <a:blip r:embed="rId5" cstate="print"/>
          <a:srcRect/>
          <a:stretch>
            <a:fillRect/>
          </a:stretch>
        </p:blipFill>
        <p:spPr bwMode="auto">
          <a:xfrm>
            <a:off x="684213" y="908050"/>
            <a:ext cx="3571875" cy="2143125"/>
          </a:xfrm>
          <a:prstGeom prst="rect">
            <a:avLst/>
          </a:prstGeom>
          <a:noFill/>
        </p:spPr>
      </p:pic>
      <p:pic>
        <p:nvPicPr>
          <p:cNvPr id="26641" name="Picture 17" descr="FitzHugh_accommodation"/>
          <p:cNvPicPr>
            <a:picLocks noChangeAspect="1" noChangeArrowheads="1" noCrop="1"/>
          </p:cNvPicPr>
          <p:nvPr/>
        </p:nvPicPr>
        <p:blipFill>
          <a:blip r:embed="rId6" cstate="print"/>
          <a:srcRect/>
          <a:stretch>
            <a:fillRect/>
          </a:stretch>
        </p:blipFill>
        <p:spPr bwMode="auto">
          <a:xfrm>
            <a:off x="4932363" y="908050"/>
            <a:ext cx="3571875" cy="2143125"/>
          </a:xfrm>
          <a:prstGeom prst="rect">
            <a:avLst/>
          </a:prstGeom>
          <a:noFill/>
        </p:spPr>
      </p:pic>
      <p:sp>
        <p:nvSpPr>
          <p:cNvPr id="26642" name="Rectangle 18"/>
          <p:cNvSpPr>
            <a:spLocks noChangeArrowheads="1"/>
          </p:cNvSpPr>
          <p:nvPr/>
        </p:nvSpPr>
        <p:spPr bwMode="auto">
          <a:xfrm>
            <a:off x="539750" y="3500438"/>
            <a:ext cx="3887788" cy="730250"/>
          </a:xfrm>
          <a:prstGeom prst="rect">
            <a:avLst/>
          </a:prstGeom>
          <a:noFill/>
          <a:ln w="9525">
            <a:noFill/>
            <a:miter lim="800000"/>
            <a:headEnd/>
            <a:tailEnd/>
          </a:ln>
          <a:effectLst/>
        </p:spPr>
        <p:txBody>
          <a:bodyPr anchor="ctr">
            <a:spAutoFit/>
          </a:bodyPr>
          <a:lstStyle/>
          <a:p>
            <a:r>
              <a:rPr lang="en-GB" sz="1400" b="1">
                <a:effectLst>
                  <a:outerShdw blurRad="38100" dist="38100" dir="2700000" algn="tl">
                    <a:srgbClr val="C0C0C0"/>
                  </a:outerShdw>
                </a:effectLst>
              </a:rPr>
              <a:t>Figure 5: Anodal break excitation (post-inhibitory rebound spike) in the FitzHugh-Nagumo model. </a:t>
            </a:r>
          </a:p>
        </p:txBody>
      </p:sp>
      <p:sp>
        <p:nvSpPr>
          <p:cNvPr id="26643" name="Rectangle 19"/>
          <p:cNvSpPr>
            <a:spLocks noChangeArrowheads="1"/>
          </p:cNvSpPr>
          <p:nvPr/>
        </p:nvSpPr>
        <p:spPr bwMode="auto">
          <a:xfrm>
            <a:off x="5003800" y="3490913"/>
            <a:ext cx="3862388" cy="730250"/>
          </a:xfrm>
          <a:prstGeom prst="rect">
            <a:avLst/>
          </a:prstGeom>
          <a:noFill/>
          <a:ln w="9525">
            <a:noFill/>
            <a:miter lim="800000"/>
            <a:headEnd/>
            <a:tailEnd/>
          </a:ln>
          <a:effectLst/>
        </p:spPr>
        <p:txBody>
          <a:bodyPr anchor="ctr">
            <a:spAutoFit/>
          </a:bodyPr>
          <a:lstStyle/>
          <a:p>
            <a:r>
              <a:rPr lang="en-GB" sz="1400" b="1">
                <a:effectLst>
                  <a:outerShdw blurRad="38100" dist="38100" dir="2700000" algn="tl">
                    <a:srgbClr val="C0C0C0"/>
                  </a:outerShdw>
                </a:effectLst>
              </a:rPr>
              <a:t>Figure 6: Spike accommodation to slowly increasing stimulus in the FitzHugh-Nagumo model. </a:t>
            </a:r>
          </a:p>
        </p:txBody>
      </p:sp>
      <p:sp>
        <p:nvSpPr>
          <p:cNvPr id="26644" name="Rectangle 20"/>
          <p:cNvSpPr>
            <a:spLocks noChangeArrowheads="1"/>
          </p:cNvSpPr>
          <p:nvPr/>
        </p:nvSpPr>
        <p:spPr bwMode="auto">
          <a:xfrm>
            <a:off x="395288" y="112713"/>
            <a:ext cx="7921625" cy="579437"/>
          </a:xfrm>
          <a:prstGeom prst="rect">
            <a:avLst/>
          </a:prstGeom>
          <a:noFill/>
          <a:ln w="9525">
            <a:noFill/>
            <a:miter lim="800000"/>
            <a:headEnd/>
            <a:tailEnd/>
          </a:ln>
          <a:effectLst/>
        </p:spPr>
        <p:txBody>
          <a:bodyPr anchor="ctr">
            <a:spAutoFit/>
          </a:bodyPr>
          <a:lstStyle/>
          <a:p>
            <a:r>
              <a:rPr lang="en-GB" sz="3200" b="1">
                <a:solidFill>
                  <a:schemeClr val="accent2"/>
                </a:solidFill>
                <a:effectLst>
                  <a:outerShdw blurRad="38100" dist="38100" dir="2700000" algn="tl">
                    <a:srgbClr val="C0C0C0"/>
                  </a:outerShdw>
                </a:effectLst>
              </a:rPr>
              <a:t>FitzHugh-Nagumo model</a:t>
            </a:r>
          </a:p>
        </p:txBody>
      </p:sp>
      <p:graphicFrame>
        <p:nvGraphicFramePr>
          <p:cNvPr id="26645" name="Object 21"/>
          <p:cNvGraphicFramePr>
            <a:graphicFrameLocks noChangeAspect="1"/>
          </p:cNvGraphicFramePr>
          <p:nvPr/>
        </p:nvGraphicFramePr>
        <p:xfrm>
          <a:off x="5308600" y="4797425"/>
          <a:ext cx="1495425" cy="530225"/>
        </p:xfrm>
        <a:graphic>
          <a:graphicData uri="http://schemas.openxmlformats.org/presentationml/2006/ole">
            <mc:AlternateContent xmlns:mc="http://schemas.openxmlformats.org/markup-compatibility/2006">
              <mc:Choice xmlns:v="urn:schemas-microsoft-com:vml" Requires="v">
                <p:oleObj spid="_x0000_s250935" name="Equation" r:id="rId7" imgW="1104840" imgH="393480" progId="Equation.3">
                  <p:embed/>
                </p:oleObj>
              </mc:Choice>
              <mc:Fallback>
                <p:oleObj name="Equation" r:id="rId7" imgW="1104840" imgH="393480" progId="Equation.3">
                  <p:embed/>
                  <p:pic>
                    <p:nvPicPr>
                      <p:cNvPr id="0" name=""/>
                      <p:cNvPicPr>
                        <a:picLocks noChangeAspect="1" noChangeArrowheads="1"/>
                      </p:cNvPicPr>
                      <p:nvPr/>
                    </p:nvPicPr>
                    <p:blipFill>
                      <a:blip r:embed="rId8">
                        <a:alphaModFix amt="50000"/>
                        <a:extLst>
                          <a:ext uri="{28A0092B-C50C-407E-A947-70E740481C1C}">
                            <a14:useLocalDpi xmlns:a14="http://schemas.microsoft.com/office/drawing/2010/main" val="0"/>
                          </a:ext>
                        </a:extLst>
                      </a:blip>
                      <a:srcRect/>
                      <a:stretch>
                        <a:fillRect/>
                      </a:stretch>
                    </p:blipFill>
                    <p:spPr bwMode="auto">
                      <a:xfrm>
                        <a:off x="5308600" y="4797425"/>
                        <a:ext cx="1495425" cy="530225"/>
                      </a:xfrm>
                      <a:prstGeom prst="rect">
                        <a:avLst/>
                      </a:prstGeom>
                      <a:solidFill>
                        <a:srgbClr val="FF6600">
                          <a:alpha val="50000"/>
                        </a:srgbClr>
                      </a:solidFill>
                      <a:ln w="25400">
                        <a:solidFill>
                          <a:srgbClr val="FF6600"/>
                        </a:solidFill>
                        <a:miter lim="800000"/>
                        <a:headEnd/>
                        <a:tailEnd/>
                      </a:ln>
                    </p:spPr>
                  </p:pic>
                </p:oleObj>
              </mc:Fallback>
            </mc:AlternateContent>
          </a:graphicData>
        </a:graphic>
      </p:graphicFrame>
    </p:spTree>
    <p:extLst>
      <p:ext uri="{BB962C8B-B14F-4D97-AF65-F5344CB8AC3E}">
        <p14:creationId xmlns:p14="http://schemas.microsoft.com/office/powerpoint/2010/main" val="3086647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641"/>
                                        </p:tgtEl>
                                        <p:attrNameLst>
                                          <p:attrName>style.visibility</p:attrName>
                                        </p:attrNameLst>
                                      </p:cBhvr>
                                      <p:to>
                                        <p:strVal val="visible"/>
                                      </p:to>
                                    </p:set>
                                    <p:animEffect transition="in" filter="dissolve">
                                      <p:cBhvr>
                                        <p:cTn id="7" dur="500"/>
                                        <p:tgtEl>
                                          <p:spTgt spid="2664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643"/>
                                        </p:tgtEl>
                                        <p:attrNameLst>
                                          <p:attrName>style.visibility</p:attrName>
                                        </p:attrNameLst>
                                      </p:cBhvr>
                                      <p:to>
                                        <p:strVal val="visible"/>
                                      </p:to>
                                    </p:set>
                                    <p:animEffect transition="in" filter="dissolve">
                                      <p:cBhvr>
                                        <p:cTn id="10" dur="500"/>
                                        <p:tgtEl>
                                          <p:spTgt spid="26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effectLst>
            <a:outerShdw blurRad="50800" dist="38100" dir="2700000">
              <a:srgbClr val="000000">
                <a:alpha val="43000"/>
              </a:srgbClr>
            </a:outerShdw>
          </a:effectLst>
        </p:spPr>
        <p:txBody>
          <a:bodyPr/>
          <a:lstStyle/>
          <a:p>
            <a:r>
              <a:rPr lang="en-US" b="1" dirty="0">
                <a:solidFill>
                  <a:srgbClr val="333399"/>
                </a:solidFill>
              </a:rPr>
              <a:t>Bursting Neurons</a:t>
            </a:r>
          </a:p>
        </p:txBody>
      </p:sp>
      <p:sp>
        <p:nvSpPr>
          <p:cNvPr id="15363" name="Rectangle 3"/>
          <p:cNvSpPr>
            <a:spLocks noGrp="1" noChangeArrowheads="1"/>
          </p:cNvSpPr>
          <p:nvPr>
            <p:ph type="body" idx="1"/>
          </p:nvPr>
        </p:nvSpPr>
        <p:spPr>
          <a:effectLst>
            <a:outerShdw blurRad="50800" dist="38100" dir="2700000">
              <a:srgbClr val="000000">
                <a:alpha val="43000"/>
              </a:srgbClr>
            </a:outerShdw>
          </a:effectLst>
        </p:spPr>
        <p:txBody>
          <a:bodyPr/>
          <a:lstStyle/>
          <a:p>
            <a:r>
              <a:rPr lang="en-US" sz="2800" dirty="0"/>
              <a:t>Adding another slow process (Eugene </a:t>
            </a:r>
            <a:r>
              <a:rPr lang="en-US" sz="2800" dirty="0" err="1"/>
              <a:t>Izhikevich</a:t>
            </a:r>
            <a:r>
              <a:rPr lang="en-US" sz="2800" dirty="0"/>
              <a:t> 2000)</a:t>
            </a:r>
          </a:p>
          <a:p>
            <a:pPr lvl="1"/>
            <a:r>
              <a:rPr lang="en-US" sz="2400" dirty="0"/>
              <a:t>Three dimensional phase plane</a:t>
            </a:r>
          </a:p>
        </p:txBody>
      </p:sp>
      <p:pic>
        <p:nvPicPr>
          <p:cNvPr id="15364" name="Picture 4" descr="fh"/>
          <p:cNvPicPr>
            <a:picLocks noChangeAspect="1" noChangeArrowheads="1" noCrop="1"/>
          </p:cNvPicPr>
          <p:nvPr/>
        </p:nvPicPr>
        <p:blipFill>
          <a:blip r:embed="rId2" cstate="print"/>
          <a:srcRect/>
          <a:stretch>
            <a:fillRect/>
          </a:stretch>
        </p:blipFill>
        <p:spPr bwMode="auto">
          <a:xfrm>
            <a:off x="2819400" y="3738563"/>
            <a:ext cx="6019800" cy="2281237"/>
          </a:xfrm>
          <a:prstGeom prst="rect">
            <a:avLst/>
          </a:prstGeom>
          <a:noFill/>
          <a:effectLst>
            <a:outerShdw blurRad="50800" dist="38100" dir="2700000">
              <a:srgbClr val="000000">
                <a:alpha val="43000"/>
              </a:srgbClr>
            </a:outerShdw>
          </a:effectLst>
        </p:spPr>
      </p:pic>
      <p:pic>
        <p:nvPicPr>
          <p:cNvPr id="6" name="Picture 5"/>
          <p:cNvPicPr>
            <a:picLocks noChangeAspect="1"/>
          </p:cNvPicPr>
          <p:nvPr/>
        </p:nvPicPr>
        <p:blipFill>
          <a:blip r:embed="rId3" cstate="print"/>
          <a:stretch>
            <a:fillRect/>
          </a:stretch>
        </p:blipFill>
        <p:spPr>
          <a:xfrm>
            <a:off x="533400" y="3581400"/>
            <a:ext cx="2025650" cy="2759741"/>
          </a:xfrm>
          <a:prstGeom prst="rect">
            <a:avLst/>
          </a:prstGeom>
        </p:spPr>
      </p:pic>
    </p:spTree>
    <p:extLst>
      <p:ext uri="{BB962C8B-B14F-4D97-AF65-F5344CB8AC3E}">
        <p14:creationId xmlns:p14="http://schemas.microsoft.com/office/powerpoint/2010/main" val="56551594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17862"/>
            <a:ext cx="8964488" cy="1470025"/>
          </a:xfrm>
        </p:spPr>
        <p:txBody>
          <a:bodyPr>
            <a:normAutofit/>
          </a:bodyPr>
          <a:lstStyle/>
          <a:p>
            <a:r>
              <a:rPr lang="en-US" sz="4000" b="1" dirty="0" smtClean="0">
                <a:solidFill>
                  <a:srgbClr val="000090"/>
                </a:solidFill>
                <a:effectLst>
                  <a:outerShdw blurRad="38100" dist="38100" dir="2700000" algn="tl">
                    <a:srgbClr val="000000">
                      <a:alpha val="43137"/>
                    </a:srgbClr>
                  </a:outerShdw>
                </a:effectLst>
              </a:rPr>
              <a:t>Dynamic Clamp/Conductance Injection</a:t>
            </a:r>
            <a:endParaRPr lang="en-US" sz="4000" b="1" dirty="0">
              <a:solidFill>
                <a:srgbClr val="00009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75656" y="2562686"/>
            <a:ext cx="6400800" cy="1752600"/>
          </a:xfrm>
        </p:spPr>
        <p:txBody>
          <a:bodyPr>
            <a:normAutofit fontScale="92500" lnSpcReduction="10000"/>
          </a:bodyPr>
          <a:lstStyle/>
          <a:p>
            <a:r>
              <a:rPr lang="en-US" dirty="0" smtClean="0">
                <a:effectLst>
                  <a:outerShdw blurRad="38100" dist="38100" dir="2700000" algn="tl">
                    <a:srgbClr val="000000">
                      <a:alpha val="43137"/>
                    </a:srgbClr>
                  </a:outerShdw>
                </a:effectLst>
              </a:rPr>
              <a:t>A method to assess how biophysically-defined ionic </a:t>
            </a:r>
            <a:r>
              <a:rPr lang="en-US" dirty="0" err="1" smtClean="0">
                <a:effectLst>
                  <a:outerShdw blurRad="38100" dist="38100" dir="2700000" algn="tl">
                    <a:srgbClr val="000000">
                      <a:alpha val="43137"/>
                    </a:srgbClr>
                  </a:outerShdw>
                </a:effectLst>
              </a:rPr>
              <a:t>conductances</a:t>
            </a:r>
            <a:r>
              <a:rPr lang="en-US" dirty="0" smtClean="0">
                <a:effectLst>
                  <a:outerShdw blurRad="38100" dist="38100" dir="2700000" algn="tl">
                    <a:srgbClr val="000000">
                      <a:alpha val="43137"/>
                    </a:srgbClr>
                  </a:outerShdw>
                </a:effectLst>
              </a:rPr>
              <a:t> shape the firing patterns of </a:t>
            </a:r>
            <a:r>
              <a:rPr lang="en-US" dirty="0" err="1" smtClean="0">
                <a:effectLst>
                  <a:outerShdw blurRad="38100" dist="38100" dir="2700000" algn="tl">
                    <a:srgbClr val="000000">
                      <a:alpha val="43137"/>
                    </a:srgbClr>
                  </a:outerShdw>
                </a:effectLst>
              </a:rPr>
              <a:t>neurones</a:t>
            </a:r>
            <a:endParaRPr lang="en-US" dirty="0">
              <a:effectLst>
                <a:outerShdw blurRad="38100" dist="38100" dir="2700000" algn="tl">
                  <a:srgbClr val="000000">
                    <a:alpha val="43137"/>
                  </a:srgbClr>
                </a:outerShdw>
              </a:effectLst>
            </a:endParaRPr>
          </a:p>
        </p:txBody>
      </p:sp>
      <p:sp>
        <p:nvSpPr>
          <p:cNvPr id="4" name="TextBox 3"/>
          <p:cNvSpPr txBox="1"/>
          <p:nvPr/>
        </p:nvSpPr>
        <p:spPr>
          <a:xfrm>
            <a:off x="0" y="4460919"/>
            <a:ext cx="9289279" cy="1200329"/>
          </a:xfrm>
          <a:prstGeom prst="rect">
            <a:avLst/>
          </a:prstGeom>
          <a:noFill/>
        </p:spPr>
        <p:txBody>
          <a:bodyPr wrap="square" rtlCol="0">
            <a:spAutoFit/>
          </a:bodyPr>
          <a:lstStyle/>
          <a:p>
            <a:pPr algn="ctr"/>
            <a:r>
              <a:rPr lang="en-GB" dirty="0" smtClean="0">
                <a:effectLst>
                  <a:outerShdw blurRad="38100" dist="38100" dir="2700000" algn="tl">
                    <a:srgbClr val="000000">
                      <a:alpha val="43137"/>
                    </a:srgbClr>
                  </a:outerShdw>
                </a:effectLst>
              </a:rPr>
              <a:t>Or </a:t>
            </a:r>
          </a:p>
          <a:p>
            <a:pPr algn="ctr"/>
            <a:endParaRPr lang="en-GB" dirty="0" smtClean="0">
              <a:effectLst>
                <a:outerShdw blurRad="38100" dist="38100" dir="2700000" algn="tl">
                  <a:srgbClr val="000000">
                    <a:alpha val="43137"/>
                  </a:srgbClr>
                </a:outerShdw>
              </a:effectLst>
            </a:endParaRPr>
          </a:p>
          <a:p>
            <a:pPr algn="ctr"/>
            <a:r>
              <a:rPr lang="en-GB" dirty="0" smtClean="0">
                <a:effectLst>
                  <a:outerShdw blurRad="38100" dist="38100" dir="2700000" algn="tl">
                    <a:srgbClr val="000000">
                      <a:alpha val="43137"/>
                    </a:srgbClr>
                  </a:outerShdw>
                </a:effectLst>
              </a:rPr>
              <a:t>A Physiologist’s dream: Adding and removing defined channel types without having to resort to pharmacology or molecular biology</a:t>
            </a:r>
            <a:endParaRPr lang="en-US" dirty="0">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90"/>
                </a:solidFill>
                <a:effectLst>
                  <a:outerShdw blurRad="38100" dist="38100" dir="2700000" algn="tl">
                    <a:srgbClr val="000000">
                      <a:alpha val="43137"/>
                    </a:srgbClr>
                  </a:outerShdw>
                </a:effectLst>
              </a:rPr>
              <a:t>How would the cell behave if it also had conductance X?</a:t>
            </a:r>
            <a:endParaRPr lang="en-US" b="1" dirty="0">
              <a:solidFill>
                <a:srgbClr val="000090"/>
              </a:solidFill>
              <a:effectLst>
                <a:outerShdw blurRad="38100" dist="38100" dir="2700000" algn="tl">
                  <a:srgbClr val="000000">
                    <a:alpha val="43137"/>
                  </a:srgbClr>
                </a:outerShdw>
              </a:effectLst>
            </a:endParaRPr>
          </a:p>
        </p:txBody>
      </p:sp>
      <p:sp>
        <p:nvSpPr>
          <p:cNvPr id="4" name="Rounded Rectangle 3"/>
          <p:cNvSpPr/>
          <p:nvPr/>
        </p:nvSpPr>
        <p:spPr>
          <a:xfrm>
            <a:off x="2843808" y="2420888"/>
            <a:ext cx="273630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Patch amplifier</a:t>
            </a:r>
            <a:endParaRPr lang="en-US" dirty="0">
              <a:effectLst>
                <a:outerShdw blurRad="38100" dist="38100" dir="2700000" algn="tl">
                  <a:srgbClr val="000000">
                    <a:alpha val="43137"/>
                  </a:srgbClr>
                </a:outerShdw>
              </a:effectLst>
            </a:endParaRPr>
          </a:p>
        </p:txBody>
      </p:sp>
      <p:cxnSp>
        <p:nvCxnSpPr>
          <p:cNvPr id="7" name="Straight Arrow Connector 6"/>
          <p:cNvCxnSpPr>
            <a:endCxn id="13" idx="0"/>
          </p:cNvCxnSpPr>
          <p:nvPr/>
        </p:nvCxnSpPr>
        <p:spPr>
          <a:xfrm rot="5400000">
            <a:off x="1493658" y="3374994"/>
            <a:ext cx="1944216" cy="90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3852714" y="4148286"/>
            <a:ext cx="25922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19672" y="2924944"/>
            <a:ext cx="1056700" cy="646331"/>
          </a:xfrm>
          <a:prstGeom prst="rect">
            <a:avLst/>
          </a:prstGeom>
          <a:noFill/>
        </p:spPr>
        <p:txBody>
          <a:bodyPr wrap="none" rtlCol="0">
            <a:spAutoFit/>
          </a:bodyPr>
          <a:lstStyle/>
          <a:p>
            <a:r>
              <a:rPr lang="en-US" dirty="0" err="1" smtClean="0">
                <a:effectLst>
                  <a:outerShdw blurRad="38100" dist="38100" dir="2700000" algn="tl">
                    <a:srgbClr val="000000">
                      <a:alpha val="43137"/>
                    </a:srgbClr>
                  </a:outerShdw>
                </a:effectLst>
              </a:rPr>
              <a:t>V</a:t>
            </a:r>
            <a:r>
              <a:rPr lang="en-US" baseline="-25000" dirty="0" err="1" smtClean="0">
                <a:effectLst>
                  <a:outerShdw blurRad="38100" dist="38100" dir="2700000" algn="tl">
                    <a:srgbClr val="000000">
                      <a:alpha val="43137"/>
                    </a:srgbClr>
                  </a:outerShdw>
                </a:effectLst>
              </a:rPr>
              <a:t>mem</a:t>
            </a:r>
            <a:r>
              <a:rPr lang="en-US" dirty="0" smtClean="0">
                <a:effectLst>
                  <a:outerShdw blurRad="38100" dist="38100" dir="2700000" algn="tl">
                    <a:srgbClr val="000000">
                      <a:alpha val="43137"/>
                    </a:srgbClr>
                  </a:outerShdw>
                </a:effectLst>
              </a:rPr>
              <a:t> </a:t>
            </a:r>
          </a:p>
          <a:p>
            <a:r>
              <a:rPr lang="en-US" dirty="0" smtClean="0">
                <a:effectLst>
                  <a:outerShdw blurRad="38100" dist="38100" dir="2700000" algn="tl">
                    <a:srgbClr val="000000">
                      <a:alpha val="43137"/>
                    </a:srgbClr>
                  </a:outerShdw>
                </a:effectLst>
              </a:rPr>
              <a:t>from cell</a:t>
            </a:r>
            <a:endParaRPr lang="en-US" dirty="0">
              <a:effectLst>
                <a:outerShdw blurRad="38100" dist="38100" dir="2700000" algn="tl">
                  <a:srgbClr val="000000">
                    <a:alpha val="43137"/>
                  </a:srgbClr>
                </a:outerShdw>
              </a:effectLst>
            </a:endParaRPr>
          </a:p>
        </p:txBody>
      </p:sp>
      <p:sp>
        <p:nvSpPr>
          <p:cNvPr id="11" name="TextBox 10"/>
          <p:cNvSpPr txBox="1"/>
          <p:nvPr/>
        </p:nvSpPr>
        <p:spPr>
          <a:xfrm>
            <a:off x="3707904" y="5445224"/>
            <a:ext cx="3980577" cy="369332"/>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rPr>
              <a:t>Current </a:t>
            </a:r>
            <a:r>
              <a:rPr lang="en-US" dirty="0">
                <a:effectLst>
                  <a:outerShdw blurRad="38100" dist="38100" dir="2700000" algn="tl">
                    <a:srgbClr val="000000">
                      <a:alpha val="43137"/>
                    </a:srgbClr>
                  </a:outerShdw>
                </a:effectLst>
              </a:rPr>
              <a:t>c</a:t>
            </a:r>
            <a:r>
              <a:rPr lang="en-US" dirty="0" smtClean="0">
                <a:effectLst>
                  <a:outerShdw blurRad="38100" dist="38100" dir="2700000" algn="tl">
                    <a:srgbClr val="000000">
                      <a:alpha val="43137"/>
                    </a:srgbClr>
                  </a:outerShdw>
                </a:effectLst>
              </a:rPr>
              <a:t>ommand signal to recording</a:t>
            </a:r>
            <a:endParaRPr lang="en-US" dirty="0">
              <a:effectLst>
                <a:outerShdw blurRad="38100" dist="38100" dir="2700000" algn="tl">
                  <a:srgbClr val="000000">
                    <a:alpha val="43137"/>
                  </a:srgbClr>
                </a:outerShdw>
              </a:effectLst>
            </a:endParaRPr>
          </a:p>
        </p:txBody>
      </p:sp>
      <p:sp>
        <p:nvSpPr>
          <p:cNvPr id="13" name="Rounded Rectangle 12"/>
          <p:cNvSpPr/>
          <p:nvPr/>
        </p:nvSpPr>
        <p:spPr>
          <a:xfrm>
            <a:off x="1115616" y="4797152"/>
            <a:ext cx="180020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PC</a:t>
            </a:r>
            <a:endParaRPr lang="en-US" dirty="0">
              <a:effectLst>
                <a:outerShdw blurRad="38100" dist="38100" dir="2700000" algn="tl">
                  <a:srgbClr val="000000">
                    <a:alpha val="43137"/>
                  </a:srgbClr>
                </a:outerShdw>
              </a:effectLst>
            </a:endParaRPr>
          </a:p>
        </p:txBody>
      </p:sp>
      <p:cxnSp>
        <p:nvCxnSpPr>
          <p:cNvPr id="21" name="Straight Connector 20"/>
          <p:cNvCxnSpPr/>
          <p:nvPr/>
        </p:nvCxnSpPr>
        <p:spPr>
          <a:xfrm>
            <a:off x="2915816" y="5445224"/>
            <a:ext cx="223224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38"/>
          <p:cNvGrpSpPr/>
          <p:nvPr/>
        </p:nvGrpSpPr>
        <p:grpSpPr>
          <a:xfrm>
            <a:off x="2843808" y="2852936"/>
            <a:ext cx="2304256" cy="1944216"/>
            <a:chOff x="2843808" y="2852936"/>
            <a:chExt cx="2304256" cy="1944216"/>
          </a:xfrm>
        </p:grpSpPr>
        <p:sp>
          <p:nvSpPr>
            <p:cNvPr id="5" name="Rounded Rectangle 4"/>
            <p:cNvSpPr/>
            <p:nvPr/>
          </p:nvSpPr>
          <p:spPr>
            <a:xfrm>
              <a:off x="2843808" y="3573016"/>
              <a:ext cx="1872208"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rPr>
                <a:t>Dynamic clamp:</a:t>
              </a:r>
            </a:p>
            <a:p>
              <a:pPr algn="ctr"/>
              <a:r>
                <a:rPr lang="en-US" sz="1600" dirty="0" smtClean="0">
                  <a:effectLst>
                    <a:outerShdw blurRad="38100" dist="38100" dir="2700000" algn="tl">
                      <a:srgbClr val="000000">
                        <a:alpha val="43137"/>
                      </a:srgbClr>
                    </a:outerShdw>
                  </a:effectLst>
                </a:rPr>
                <a:t>Mathematical  </a:t>
              </a:r>
            </a:p>
            <a:p>
              <a:pPr algn="ctr"/>
              <a:r>
                <a:rPr lang="en-US" sz="1600" dirty="0" smtClean="0">
                  <a:effectLst>
                    <a:outerShdw blurRad="38100" dist="38100" dir="2700000" algn="tl">
                      <a:srgbClr val="000000">
                        <a:alpha val="43137"/>
                      </a:srgbClr>
                    </a:outerShdw>
                  </a:effectLst>
                </a:rPr>
                <a:t>Definition of conductance X</a:t>
              </a:r>
              <a:endParaRPr lang="en-US" sz="1600" dirty="0">
                <a:effectLst>
                  <a:outerShdw blurRad="38100" dist="38100" dir="2700000" algn="tl">
                    <a:srgbClr val="000000">
                      <a:alpha val="43137"/>
                    </a:srgbClr>
                  </a:outerShdw>
                </a:effectLst>
              </a:endParaRPr>
            </a:p>
          </p:txBody>
        </p:sp>
        <p:cxnSp>
          <p:nvCxnSpPr>
            <p:cNvPr id="15" name="Straight Arrow Connector 14"/>
            <p:cNvCxnSpPr/>
            <p:nvPr/>
          </p:nvCxnSpPr>
          <p:spPr>
            <a:xfrm rot="16200000" flipH="1">
              <a:off x="2627784" y="3140968"/>
              <a:ext cx="72008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ight Arrow 21"/>
            <p:cNvSpPr/>
            <p:nvPr/>
          </p:nvSpPr>
          <p:spPr>
            <a:xfrm>
              <a:off x="4716016" y="4077072"/>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grpSp>
      <p:sp>
        <p:nvSpPr>
          <p:cNvPr id="23" name="Isosceles Triangle 22"/>
          <p:cNvSpPr/>
          <p:nvPr/>
        </p:nvSpPr>
        <p:spPr>
          <a:xfrm rot="10800000">
            <a:off x="6660232" y="1988840"/>
            <a:ext cx="216024" cy="7920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24" name="Oval 23"/>
          <p:cNvSpPr/>
          <p:nvPr/>
        </p:nvSpPr>
        <p:spPr>
          <a:xfrm>
            <a:off x="6372200" y="2708920"/>
            <a:ext cx="792088"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26" name="Elbow Connector 25"/>
          <p:cNvCxnSpPr>
            <a:stCxn id="23" idx="3"/>
            <a:endCxn id="4" idx="3"/>
          </p:cNvCxnSpPr>
          <p:nvPr/>
        </p:nvCxnSpPr>
        <p:spPr>
          <a:xfrm rot="16200000" flipH="1" flipV="1">
            <a:off x="5850142" y="1718810"/>
            <a:ext cx="648072" cy="1188132"/>
          </a:xfrm>
          <a:prstGeom prst="bentConnector4">
            <a:avLst>
              <a:gd name="adj1" fmla="val -35274"/>
              <a:gd name="adj2" fmla="val 54545"/>
            </a:avLst>
          </a:prstGeom>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5292080" y="4869160"/>
            <a:ext cx="576064" cy="144016"/>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a:off x="5868144" y="4869160"/>
            <a:ext cx="432048" cy="144016"/>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1187624" y="3501008"/>
          <a:ext cx="1386759" cy="629742"/>
        </p:xfrm>
        <a:graphic>
          <a:graphicData uri="http://schemas.openxmlformats.org/presentationml/2006/ole">
            <mc:AlternateContent xmlns:mc="http://schemas.openxmlformats.org/markup-compatibility/2006">
              <mc:Choice xmlns:v="urn:schemas-microsoft-com:vml" Requires="v">
                <p:oleObj spid="_x0000_s220209" name="Graph" r:id="rId3" imgW="3901320" imgH="2986920" progId="">
                  <p:embed/>
                </p:oleObj>
              </mc:Choice>
              <mc:Fallback>
                <p:oleObj name="Graph" r:id="rId3" imgW="3901320" imgH="298692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501008"/>
                        <a:ext cx="1386759" cy="62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0" name="Isosceles Triangle 39"/>
          <p:cNvSpPr/>
          <p:nvPr/>
        </p:nvSpPr>
        <p:spPr>
          <a:xfrm rot="16200000">
            <a:off x="6084168" y="1628800"/>
            <a:ext cx="432048"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cxnSp>
        <p:nvCxnSpPr>
          <p:cNvPr id="51" name="Straight Connector 50"/>
          <p:cNvCxnSpPr/>
          <p:nvPr/>
        </p:nvCxnSpPr>
        <p:spPr>
          <a:xfrm>
            <a:off x="6444208" y="1628800"/>
            <a:ext cx="10081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7236296" y="184482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282666" y="2077940"/>
            <a:ext cx="3173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346129" y="213285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7452320" y="220486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405949" y="2204864"/>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657885" y="6360481"/>
            <a:ext cx="5763116" cy="369332"/>
          </a:xfrm>
          <a:prstGeom prst="rect">
            <a:avLst/>
          </a:prstGeom>
          <a:noFill/>
        </p:spPr>
        <p:txBody>
          <a:bodyPr wrap="none" rtlCol="0">
            <a:spAutoFit/>
          </a:bodyPr>
          <a:lstStyle/>
          <a:p>
            <a:r>
              <a:rPr lang="en-GB" dirty="0" smtClean="0">
                <a:effectLst>
                  <a:outerShdw blurRad="38100" dist="38100" dir="2700000" algn="tl">
                    <a:srgbClr val="000000">
                      <a:alpha val="43137"/>
                    </a:srgbClr>
                  </a:outerShdw>
                </a:effectLst>
              </a:rPr>
              <a:t>Develop method using cultured </a:t>
            </a:r>
            <a:r>
              <a:rPr lang="en-GB" dirty="0" err="1" smtClean="0">
                <a:effectLst>
                  <a:outerShdw blurRad="38100" dist="38100" dir="2700000" algn="tl">
                    <a:srgbClr val="000000">
                      <a:alpha val="43137"/>
                    </a:srgbClr>
                  </a:outerShdw>
                </a:effectLst>
              </a:rPr>
              <a:t>hippocampal</a:t>
            </a:r>
            <a:r>
              <a:rPr lang="en-GB" dirty="0" smtClean="0">
                <a:effectLst>
                  <a:outerShdw blurRad="38100" dist="38100" dir="2700000" algn="tl">
                    <a:srgbClr val="000000">
                      <a:alpha val="43137"/>
                    </a:srgbClr>
                  </a:outerShdw>
                </a:effectLst>
              </a:rPr>
              <a:t> neurones</a:t>
            </a:r>
            <a:endParaRPr lang="en-US" dirty="0">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4269343" y="2467421"/>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en-US" i="1">
                <a:solidFill>
                  <a:srgbClr val="FFFFFF"/>
                </a:solidFill>
                <a:effectLst>
                  <a:outerShdw blurRad="38100" dist="38100" dir="2700000" algn="tl">
                    <a:srgbClr val="DDDDDD"/>
                  </a:outerShdw>
                </a:effectLst>
                <a:latin typeface="Arial" charset="0"/>
                <a:ea typeface="ＭＳ Ｐゴシック" charset="0"/>
                <a:cs typeface="ＭＳ Ｐゴシック" charset="0"/>
              </a:rPr>
              <a:t>I</a:t>
            </a:r>
            <a:endParaRPr lang="en-US" i="1" baseline="-25000">
              <a:solidFill>
                <a:srgbClr val="FFFFFF"/>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121859" name="Oval 3"/>
          <p:cNvSpPr>
            <a:spLocks noChangeArrowheads="1"/>
          </p:cNvSpPr>
          <p:nvPr/>
        </p:nvSpPr>
        <p:spPr bwMode="auto">
          <a:xfrm>
            <a:off x="1672193" y="2557908"/>
            <a:ext cx="1143000" cy="990600"/>
          </a:xfrm>
          <a:prstGeom prst="ellipse">
            <a:avLst/>
          </a:prstGeom>
          <a:gradFill rotWithShape="1">
            <a:gsLst>
              <a:gs pos="0">
                <a:srgbClr val="B2B2B2"/>
              </a:gs>
              <a:gs pos="100000">
                <a:srgbClr val="B2B2B2">
                  <a:gamma/>
                  <a:shade val="0"/>
                  <a:invGamma/>
                </a:srgbClr>
              </a:gs>
            </a:gsLst>
            <a:lin ang="2700000" scaled="1"/>
          </a:gradFill>
          <a:ln w="9525">
            <a:solidFill>
              <a:schemeClr val="tx1"/>
            </a:solidFill>
            <a:round/>
            <a:headEnd/>
            <a:tailEnd/>
          </a:ln>
          <a:effectLst>
            <a:outerShdw blurRad="63500" dist="46662" dir="3284183" algn="ctr" rotWithShape="0">
              <a:schemeClr val="tx1">
                <a:alpha val="50000"/>
              </a:schemeClr>
            </a:outerShdw>
          </a:effec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21860" name="Line 4"/>
          <p:cNvSpPr>
            <a:spLocks noChangeShapeType="1"/>
          </p:cNvSpPr>
          <p:nvPr/>
        </p:nvSpPr>
        <p:spPr bwMode="auto">
          <a:xfrm rot="21368962" flipH="1">
            <a:off x="1778556" y="3257996"/>
            <a:ext cx="366712" cy="40957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21861" name="Line 5"/>
          <p:cNvSpPr>
            <a:spLocks noChangeShapeType="1"/>
          </p:cNvSpPr>
          <p:nvPr/>
        </p:nvSpPr>
        <p:spPr bwMode="auto">
          <a:xfrm rot="20561596" flipH="1" flipV="1">
            <a:off x="1383268" y="3018283"/>
            <a:ext cx="457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nvGrpSpPr>
          <p:cNvPr id="121862" name="Group 6"/>
          <p:cNvGrpSpPr>
            <a:grpSpLocks noChangeAspect="1"/>
          </p:cNvGrpSpPr>
          <p:nvPr/>
        </p:nvGrpSpPr>
        <p:grpSpPr bwMode="auto">
          <a:xfrm rot="34670321">
            <a:off x="1788081" y="3334196"/>
            <a:ext cx="274637" cy="342900"/>
            <a:chOff x="1388" y="846"/>
            <a:chExt cx="436" cy="546"/>
          </a:xfrm>
        </p:grpSpPr>
        <p:grpSp>
          <p:nvGrpSpPr>
            <p:cNvPr id="121863" name="Group 7"/>
            <p:cNvGrpSpPr>
              <a:grpSpLocks noChangeAspect="1"/>
            </p:cNvGrpSpPr>
            <p:nvPr/>
          </p:nvGrpSpPr>
          <p:grpSpPr bwMode="auto">
            <a:xfrm>
              <a:off x="1388" y="846"/>
              <a:ext cx="413" cy="512"/>
              <a:chOff x="643" y="984"/>
              <a:chExt cx="413" cy="512"/>
            </a:xfrm>
          </p:grpSpPr>
          <p:sp>
            <p:nvSpPr>
              <p:cNvPr id="121864" name="Freeform 8"/>
              <p:cNvSpPr>
                <a:spLocks noChangeAspect="1"/>
              </p:cNvSpPr>
              <p:nvPr/>
            </p:nvSpPr>
            <p:spPr bwMode="auto">
              <a:xfrm>
                <a:off x="643" y="984"/>
                <a:ext cx="205" cy="512"/>
              </a:xfrm>
              <a:custGeom>
                <a:avLst/>
                <a:gdLst>
                  <a:gd name="T0" fmla="*/ 159 w 205"/>
                  <a:gd name="T1" fmla="*/ 72 h 512"/>
                  <a:gd name="T2" fmla="*/ 177 w 205"/>
                  <a:gd name="T3" fmla="*/ 176 h 512"/>
                  <a:gd name="T4" fmla="*/ 199 w 205"/>
                  <a:gd name="T5" fmla="*/ 246 h 512"/>
                  <a:gd name="T6" fmla="*/ 183 w 205"/>
                  <a:gd name="T7" fmla="*/ 440 h 512"/>
                  <a:gd name="T8" fmla="*/ 69 w 205"/>
                  <a:gd name="T9" fmla="*/ 482 h 512"/>
                  <a:gd name="T10" fmla="*/ 91 w 205"/>
                  <a:gd name="T11" fmla="*/ 322 h 512"/>
                  <a:gd name="T12" fmla="*/ 25 w 205"/>
                  <a:gd name="T13" fmla="*/ 210 h 512"/>
                  <a:gd name="T14" fmla="*/ 9 w 205"/>
                  <a:gd name="T15" fmla="*/ 62 h 512"/>
                  <a:gd name="T16" fmla="*/ 159 w 205"/>
                  <a:gd name="T17" fmla="*/ 7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512">
                    <a:moveTo>
                      <a:pt x="159" y="72"/>
                    </a:moveTo>
                    <a:cubicBezTo>
                      <a:pt x="188" y="107"/>
                      <a:pt x="173" y="141"/>
                      <a:pt x="177" y="176"/>
                    </a:cubicBezTo>
                    <a:cubicBezTo>
                      <a:pt x="184" y="205"/>
                      <a:pt x="198" y="202"/>
                      <a:pt x="199" y="246"/>
                    </a:cubicBezTo>
                    <a:cubicBezTo>
                      <a:pt x="200" y="290"/>
                      <a:pt x="205" y="401"/>
                      <a:pt x="183" y="440"/>
                    </a:cubicBezTo>
                    <a:cubicBezTo>
                      <a:pt x="151" y="512"/>
                      <a:pt x="78" y="506"/>
                      <a:pt x="69" y="482"/>
                    </a:cubicBezTo>
                    <a:cubicBezTo>
                      <a:pt x="60" y="458"/>
                      <a:pt x="87" y="378"/>
                      <a:pt x="91" y="322"/>
                    </a:cubicBezTo>
                    <a:cubicBezTo>
                      <a:pt x="95" y="266"/>
                      <a:pt x="48" y="258"/>
                      <a:pt x="25" y="210"/>
                    </a:cubicBezTo>
                    <a:cubicBezTo>
                      <a:pt x="2" y="162"/>
                      <a:pt x="0" y="86"/>
                      <a:pt x="9" y="62"/>
                    </a:cubicBezTo>
                    <a:cubicBezTo>
                      <a:pt x="18" y="38"/>
                      <a:pt x="127" y="0"/>
                      <a:pt x="159" y="72"/>
                    </a:cubicBezTo>
                    <a:close/>
                  </a:path>
                </a:pathLst>
              </a:custGeom>
              <a:gradFill rotWithShape="1">
                <a:gsLst>
                  <a:gs pos="0">
                    <a:srgbClr val="00FF00"/>
                  </a:gs>
                  <a:gs pos="100000">
                    <a:srgbClr val="00FF00">
                      <a:gamma/>
                      <a:shade val="0"/>
                      <a:invGamma/>
                    </a:srgbClr>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blurRad="63500" dist="107763" dir="2700000" algn="ctr" rotWithShape="0">
                        <a:schemeClr val="tx1">
                          <a:alpha val="50000"/>
                        </a:schemeClr>
                      </a:outerShdw>
                    </a:effectLst>
                  </a14:hiddenEffects>
                </a:ext>
              </a:extLst>
            </p:spPr>
            <p:txBody>
              <a:bodyPr>
                <a:spAutoFit/>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21865" name="Freeform 9"/>
              <p:cNvSpPr>
                <a:spLocks noChangeAspect="1"/>
              </p:cNvSpPr>
              <p:nvPr/>
            </p:nvSpPr>
            <p:spPr bwMode="auto">
              <a:xfrm flipH="1">
                <a:off x="851" y="984"/>
                <a:ext cx="205" cy="512"/>
              </a:xfrm>
              <a:custGeom>
                <a:avLst/>
                <a:gdLst>
                  <a:gd name="T0" fmla="*/ 159 w 205"/>
                  <a:gd name="T1" fmla="*/ 72 h 512"/>
                  <a:gd name="T2" fmla="*/ 177 w 205"/>
                  <a:gd name="T3" fmla="*/ 176 h 512"/>
                  <a:gd name="T4" fmla="*/ 199 w 205"/>
                  <a:gd name="T5" fmla="*/ 246 h 512"/>
                  <a:gd name="T6" fmla="*/ 183 w 205"/>
                  <a:gd name="T7" fmla="*/ 440 h 512"/>
                  <a:gd name="T8" fmla="*/ 69 w 205"/>
                  <a:gd name="T9" fmla="*/ 482 h 512"/>
                  <a:gd name="T10" fmla="*/ 91 w 205"/>
                  <a:gd name="T11" fmla="*/ 322 h 512"/>
                  <a:gd name="T12" fmla="*/ 25 w 205"/>
                  <a:gd name="T13" fmla="*/ 210 h 512"/>
                  <a:gd name="T14" fmla="*/ 9 w 205"/>
                  <a:gd name="T15" fmla="*/ 62 h 512"/>
                  <a:gd name="T16" fmla="*/ 159 w 205"/>
                  <a:gd name="T17" fmla="*/ 7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512">
                    <a:moveTo>
                      <a:pt x="159" y="72"/>
                    </a:moveTo>
                    <a:cubicBezTo>
                      <a:pt x="188" y="107"/>
                      <a:pt x="173" y="141"/>
                      <a:pt x="177" y="176"/>
                    </a:cubicBezTo>
                    <a:cubicBezTo>
                      <a:pt x="184" y="205"/>
                      <a:pt x="198" y="202"/>
                      <a:pt x="199" y="246"/>
                    </a:cubicBezTo>
                    <a:cubicBezTo>
                      <a:pt x="200" y="290"/>
                      <a:pt x="205" y="401"/>
                      <a:pt x="183" y="440"/>
                    </a:cubicBezTo>
                    <a:cubicBezTo>
                      <a:pt x="151" y="512"/>
                      <a:pt x="78" y="506"/>
                      <a:pt x="69" y="482"/>
                    </a:cubicBezTo>
                    <a:cubicBezTo>
                      <a:pt x="60" y="458"/>
                      <a:pt x="87" y="378"/>
                      <a:pt x="91" y="322"/>
                    </a:cubicBezTo>
                    <a:cubicBezTo>
                      <a:pt x="95" y="266"/>
                      <a:pt x="48" y="258"/>
                      <a:pt x="25" y="210"/>
                    </a:cubicBezTo>
                    <a:cubicBezTo>
                      <a:pt x="2" y="162"/>
                      <a:pt x="0" y="86"/>
                      <a:pt x="9" y="62"/>
                    </a:cubicBezTo>
                    <a:cubicBezTo>
                      <a:pt x="18" y="38"/>
                      <a:pt x="127" y="0"/>
                      <a:pt x="159" y="72"/>
                    </a:cubicBezTo>
                    <a:close/>
                  </a:path>
                </a:pathLst>
              </a:custGeom>
              <a:gradFill rotWithShape="1">
                <a:gsLst>
                  <a:gs pos="0">
                    <a:srgbClr val="00FF00"/>
                  </a:gs>
                  <a:gs pos="100000">
                    <a:srgbClr val="00FF00">
                      <a:gamma/>
                      <a:shade val="0"/>
                      <a:invGamma/>
                    </a:srgbClr>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blurRad="63500" dist="107763" dir="2700000" algn="ctr" rotWithShape="0">
                        <a:schemeClr val="tx1">
                          <a:alpha val="50000"/>
                        </a:schemeClr>
                      </a:outerShdw>
                    </a:effectLst>
                  </a14:hiddenEffects>
                </a:ext>
              </a:extLst>
            </p:spPr>
            <p:txBody>
              <a:bodyPr>
                <a:spAutoFit/>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21866" name="Group 10"/>
            <p:cNvGrpSpPr>
              <a:grpSpLocks noChangeAspect="1"/>
            </p:cNvGrpSpPr>
            <p:nvPr/>
          </p:nvGrpSpPr>
          <p:grpSpPr bwMode="auto">
            <a:xfrm>
              <a:off x="1411" y="880"/>
              <a:ext cx="413" cy="512"/>
              <a:chOff x="643" y="984"/>
              <a:chExt cx="413" cy="512"/>
            </a:xfrm>
          </p:grpSpPr>
          <p:sp>
            <p:nvSpPr>
              <p:cNvPr id="121867" name="Freeform 11"/>
              <p:cNvSpPr>
                <a:spLocks noChangeAspect="1"/>
              </p:cNvSpPr>
              <p:nvPr/>
            </p:nvSpPr>
            <p:spPr bwMode="auto">
              <a:xfrm>
                <a:off x="643" y="984"/>
                <a:ext cx="205" cy="512"/>
              </a:xfrm>
              <a:custGeom>
                <a:avLst/>
                <a:gdLst>
                  <a:gd name="T0" fmla="*/ 159 w 205"/>
                  <a:gd name="T1" fmla="*/ 72 h 512"/>
                  <a:gd name="T2" fmla="*/ 177 w 205"/>
                  <a:gd name="T3" fmla="*/ 176 h 512"/>
                  <a:gd name="T4" fmla="*/ 199 w 205"/>
                  <a:gd name="T5" fmla="*/ 246 h 512"/>
                  <a:gd name="T6" fmla="*/ 183 w 205"/>
                  <a:gd name="T7" fmla="*/ 440 h 512"/>
                  <a:gd name="T8" fmla="*/ 69 w 205"/>
                  <a:gd name="T9" fmla="*/ 482 h 512"/>
                  <a:gd name="T10" fmla="*/ 91 w 205"/>
                  <a:gd name="T11" fmla="*/ 322 h 512"/>
                  <a:gd name="T12" fmla="*/ 25 w 205"/>
                  <a:gd name="T13" fmla="*/ 210 h 512"/>
                  <a:gd name="T14" fmla="*/ 9 w 205"/>
                  <a:gd name="T15" fmla="*/ 62 h 512"/>
                  <a:gd name="T16" fmla="*/ 159 w 205"/>
                  <a:gd name="T17" fmla="*/ 7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512">
                    <a:moveTo>
                      <a:pt x="159" y="72"/>
                    </a:moveTo>
                    <a:cubicBezTo>
                      <a:pt x="188" y="107"/>
                      <a:pt x="173" y="141"/>
                      <a:pt x="177" y="176"/>
                    </a:cubicBezTo>
                    <a:cubicBezTo>
                      <a:pt x="184" y="205"/>
                      <a:pt x="198" y="202"/>
                      <a:pt x="199" y="246"/>
                    </a:cubicBezTo>
                    <a:cubicBezTo>
                      <a:pt x="200" y="290"/>
                      <a:pt x="205" y="401"/>
                      <a:pt x="183" y="440"/>
                    </a:cubicBezTo>
                    <a:cubicBezTo>
                      <a:pt x="151" y="512"/>
                      <a:pt x="78" y="506"/>
                      <a:pt x="69" y="482"/>
                    </a:cubicBezTo>
                    <a:cubicBezTo>
                      <a:pt x="60" y="458"/>
                      <a:pt x="87" y="378"/>
                      <a:pt x="91" y="322"/>
                    </a:cubicBezTo>
                    <a:cubicBezTo>
                      <a:pt x="95" y="266"/>
                      <a:pt x="48" y="258"/>
                      <a:pt x="25" y="210"/>
                    </a:cubicBezTo>
                    <a:cubicBezTo>
                      <a:pt x="2" y="162"/>
                      <a:pt x="0" y="86"/>
                      <a:pt x="9" y="62"/>
                    </a:cubicBezTo>
                    <a:cubicBezTo>
                      <a:pt x="18" y="38"/>
                      <a:pt x="127" y="0"/>
                      <a:pt x="159" y="72"/>
                    </a:cubicBezTo>
                    <a:close/>
                  </a:path>
                </a:pathLst>
              </a:custGeom>
              <a:gradFill rotWithShape="1">
                <a:gsLst>
                  <a:gs pos="0">
                    <a:srgbClr val="00FF00"/>
                  </a:gs>
                  <a:gs pos="100000">
                    <a:srgbClr val="00FF00">
                      <a:gamma/>
                      <a:shade val="0"/>
                      <a:invGamma/>
                    </a:srgbClr>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blurRad="63500" dist="107763" dir="2700000" algn="ctr" rotWithShape="0">
                        <a:schemeClr val="tx1">
                          <a:alpha val="50000"/>
                        </a:schemeClr>
                      </a:outerShdw>
                    </a:effectLst>
                  </a14:hiddenEffects>
                </a:ext>
              </a:extLst>
            </p:spPr>
            <p:txBody>
              <a:bodyPr>
                <a:spAutoFit/>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21868" name="Freeform 12"/>
              <p:cNvSpPr>
                <a:spLocks noChangeAspect="1"/>
              </p:cNvSpPr>
              <p:nvPr/>
            </p:nvSpPr>
            <p:spPr bwMode="auto">
              <a:xfrm flipH="1">
                <a:off x="851" y="984"/>
                <a:ext cx="205" cy="512"/>
              </a:xfrm>
              <a:custGeom>
                <a:avLst/>
                <a:gdLst>
                  <a:gd name="T0" fmla="*/ 159 w 205"/>
                  <a:gd name="T1" fmla="*/ 72 h 512"/>
                  <a:gd name="T2" fmla="*/ 177 w 205"/>
                  <a:gd name="T3" fmla="*/ 176 h 512"/>
                  <a:gd name="T4" fmla="*/ 199 w 205"/>
                  <a:gd name="T5" fmla="*/ 246 h 512"/>
                  <a:gd name="T6" fmla="*/ 183 w 205"/>
                  <a:gd name="T7" fmla="*/ 440 h 512"/>
                  <a:gd name="T8" fmla="*/ 69 w 205"/>
                  <a:gd name="T9" fmla="*/ 482 h 512"/>
                  <a:gd name="T10" fmla="*/ 91 w 205"/>
                  <a:gd name="T11" fmla="*/ 322 h 512"/>
                  <a:gd name="T12" fmla="*/ 25 w 205"/>
                  <a:gd name="T13" fmla="*/ 210 h 512"/>
                  <a:gd name="T14" fmla="*/ 9 w 205"/>
                  <a:gd name="T15" fmla="*/ 62 h 512"/>
                  <a:gd name="T16" fmla="*/ 159 w 205"/>
                  <a:gd name="T17" fmla="*/ 7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512">
                    <a:moveTo>
                      <a:pt x="159" y="72"/>
                    </a:moveTo>
                    <a:cubicBezTo>
                      <a:pt x="188" y="107"/>
                      <a:pt x="173" y="141"/>
                      <a:pt x="177" y="176"/>
                    </a:cubicBezTo>
                    <a:cubicBezTo>
                      <a:pt x="184" y="205"/>
                      <a:pt x="198" y="202"/>
                      <a:pt x="199" y="246"/>
                    </a:cubicBezTo>
                    <a:cubicBezTo>
                      <a:pt x="200" y="290"/>
                      <a:pt x="205" y="401"/>
                      <a:pt x="183" y="440"/>
                    </a:cubicBezTo>
                    <a:cubicBezTo>
                      <a:pt x="151" y="512"/>
                      <a:pt x="78" y="506"/>
                      <a:pt x="69" y="482"/>
                    </a:cubicBezTo>
                    <a:cubicBezTo>
                      <a:pt x="60" y="458"/>
                      <a:pt x="87" y="378"/>
                      <a:pt x="91" y="322"/>
                    </a:cubicBezTo>
                    <a:cubicBezTo>
                      <a:pt x="95" y="266"/>
                      <a:pt x="48" y="258"/>
                      <a:pt x="25" y="210"/>
                    </a:cubicBezTo>
                    <a:cubicBezTo>
                      <a:pt x="2" y="162"/>
                      <a:pt x="0" y="86"/>
                      <a:pt x="9" y="62"/>
                    </a:cubicBezTo>
                    <a:cubicBezTo>
                      <a:pt x="18" y="38"/>
                      <a:pt x="127" y="0"/>
                      <a:pt x="159" y="72"/>
                    </a:cubicBezTo>
                    <a:close/>
                  </a:path>
                </a:pathLst>
              </a:custGeom>
              <a:gradFill rotWithShape="1">
                <a:gsLst>
                  <a:gs pos="0">
                    <a:srgbClr val="00FF00"/>
                  </a:gs>
                  <a:gs pos="100000">
                    <a:srgbClr val="00FF00">
                      <a:gamma/>
                      <a:shade val="0"/>
                      <a:invGamma/>
                    </a:srgbClr>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blurRad="63500" dist="107763" dir="2700000" algn="ctr" rotWithShape="0">
                        <a:schemeClr val="tx1">
                          <a:alpha val="50000"/>
                        </a:schemeClr>
                      </a:outerShdw>
                    </a:effectLst>
                  </a14:hiddenEffects>
                </a:ext>
              </a:extLst>
            </p:spPr>
            <p:txBody>
              <a:bodyPr>
                <a:spAutoFit/>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sp>
        <p:nvSpPr>
          <p:cNvPr id="121869" name="Line 13"/>
          <p:cNvSpPr>
            <a:spLocks noChangeShapeType="1"/>
          </p:cNvSpPr>
          <p:nvPr/>
        </p:nvSpPr>
        <p:spPr bwMode="auto">
          <a:xfrm rot="-20358274">
            <a:off x="1703943" y="2519808"/>
            <a:ext cx="457200" cy="3048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nvGrpSpPr>
          <p:cNvPr id="121870" name="Group 14"/>
          <p:cNvGrpSpPr>
            <a:grpSpLocks noChangeAspect="1"/>
          </p:cNvGrpSpPr>
          <p:nvPr/>
        </p:nvGrpSpPr>
        <p:grpSpPr bwMode="auto">
          <a:xfrm rot="-2001983">
            <a:off x="1781731" y="2486471"/>
            <a:ext cx="274637" cy="342900"/>
            <a:chOff x="643" y="984"/>
            <a:chExt cx="436" cy="546"/>
          </a:xfrm>
        </p:grpSpPr>
        <p:grpSp>
          <p:nvGrpSpPr>
            <p:cNvPr id="121871" name="Group 15"/>
            <p:cNvGrpSpPr>
              <a:grpSpLocks noChangeAspect="1"/>
            </p:cNvGrpSpPr>
            <p:nvPr/>
          </p:nvGrpSpPr>
          <p:grpSpPr bwMode="auto">
            <a:xfrm>
              <a:off x="643" y="984"/>
              <a:ext cx="413" cy="512"/>
              <a:chOff x="643" y="984"/>
              <a:chExt cx="413" cy="512"/>
            </a:xfrm>
          </p:grpSpPr>
          <p:sp>
            <p:nvSpPr>
              <p:cNvPr id="121872" name="Freeform 16"/>
              <p:cNvSpPr>
                <a:spLocks noChangeAspect="1"/>
              </p:cNvSpPr>
              <p:nvPr/>
            </p:nvSpPr>
            <p:spPr bwMode="auto">
              <a:xfrm>
                <a:off x="643" y="984"/>
                <a:ext cx="205" cy="512"/>
              </a:xfrm>
              <a:custGeom>
                <a:avLst/>
                <a:gdLst>
                  <a:gd name="T0" fmla="*/ 159 w 205"/>
                  <a:gd name="T1" fmla="*/ 72 h 512"/>
                  <a:gd name="T2" fmla="*/ 177 w 205"/>
                  <a:gd name="T3" fmla="*/ 176 h 512"/>
                  <a:gd name="T4" fmla="*/ 199 w 205"/>
                  <a:gd name="T5" fmla="*/ 246 h 512"/>
                  <a:gd name="T6" fmla="*/ 183 w 205"/>
                  <a:gd name="T7" fmla="*/ 440 h 512"/>
                  <a:gd name="T8" fmla="*/ 69 w 205"/>
                  <a:gd name="T9" fmla="*/ 482 h 512"/>
                  <a:gd name="T10" fmla="*/ 91 w 205"/>
                  <a:gd name="T11" fmla="*/ 322 h 512"/>
                  <a:gd name="T12" fmla="*/ 25 w 205"/>
                  <a:gd name="T13" fmla="*/ 210 h 512"/>
                  <a:gd name="T14" fmla="*/ 9 w 205"/>
                  <a:gd name="T15" fmla="*/ 62 h 512"/>
                  <a:gd name="T16" fmla="*/ 159 w 205"/>
                  <a:gd name="T17" fmla="*/ 7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512">
                    <a:moveTo>
                      <a:pt x="159" y="72"/>
                    </a:moveTo>
                    <a:cubicBezTo>
                      <a:pt x="188" y="107"/>
                      <a:pt x="173" y="141"/>
                      <a:pt x="177" y="176"/>
                    </a:cubicBezTo>
                    <a:cubicBezTo>
                      <a:pt x="184" y="205"/>
                      <a:pt x="198" y="202"/>
                      <a:pt x="199" y="246"/>
                    </a:cubicBezTo>
                    <a:cubicBezTo>
                      <a:pt x="200" y="290"/>
                      <a:pt x="205" y="401"/>
                      <a:pt x="183" y="440"/>
                    </a:cubicBezTo>
                    <a:cubicBezTo>
                      <a:pt x="151" y="512"/>
                      <a:pt x="78" y="506"/>
                      <a:pt x="69" y="482"/>
                    </a:cubicBezTo>
                    <a:cubicBezTo>
                      <a:pt x="60" y="458"/>
                      <a:pt x="87" y="378"/>
                      <a:pt x="91" y="322"/>
                    </a:cubicBezTo>
                    <a:cubicBezTo>
                      <a:pt x="95" y="266"/>
                      <a:pt x="48" y="258"/>
                      <a:pt x="25" y="210"/>
                    </a:cubicBezTo>
                    <a:cubicBezTo>
                      <a:pt x="2" y="162"/>
                      <a:pt x="0" y="86"/>
                      <a:pt x="9" y="62"/>
                    </a:cubicBezTo>
                    <a:cubicBezTo>
                      <a:pt x="18" y="38"/>
                      <a:pt x="127" y="0"/>
                      <a:pt x="159" y="72"/>
                    </a:cubicBezTo>
                    <a:close/>
                  </a:path>
                </a:pathLst>
              </a:custGeom>
              <a:gradFill rotWithShape="1">
                <a:gsLst>
                  <a:gs pos="0">
                    <a:srgbClr val="FF0000"/>
                  </a:gs>
                  <a:gs pos="100000">
                    <a:srgbClr val="FF0000">
                      <a:gamma/>
                      <a:shade val="0"/>
                      <a:invGamma/>
                    </a:srgbClr>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blurRad="63500" dist="107763" dir="2700000" algn="ctr" rotWithShape="0">
                        <a:schemeClr val="tx1">
                          <a:alpha val="50000"/>
                        </a:schemeClr>
                      </a:outerShdw>
                    </a:effectLst>
                  </a14:hiddenEffects>
                </a:ext>
              </a:extLst>
            </p:spPr>
            <p:txBody>
              <a:bodyPr>
                <a:spAutoFit/>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21873" name="Freeform 17"/>
              <p:cNvSpPr>
                <a:spLocks noChangeAspect="1"/>
              </p:cNvSpPr>
              <p:nvPr/>
            </p:nvSpPr>
            <p:spPr bwMode="auto">
              <a:xfrm flipH="1">
                <a:off x="851" y="984"/>
                <a:ext cx="205" cy="512"/>
              </a:xfrm>
              <a:custGeom>
                <a:avLst/>
                <a:gdLst>
                  <a:gd name="T0" fmla="*/ 159 w 205"/>
                  <a:gd name="T1" fmla="*/ 72 h 512"/>
                  <a:gd name="T2" fmla="*/ 177 w 205"/>
                  <a:gd name="T3" fmla="*/ 176 h 512"/>
                  <a:gd name="T4" fmla="*/ 199 w 205"/>
                  <a:gd name="T5" fmla="*/ 246 h 512"/>
                  <a:gd name="T6" fmla="*/ 183 w 205"/>
                  <a:gd name="T7" fmla="*/ 440 h 512"/>
                  <a:gd name="T8" fmla="*/ 69 w 205"/>
                  <a:gd name="T9" fmla="*/ 482 h 512"/>
                  <a:gd name="T10" fmla="*/ 91 w 205"/>
                  <a:gd name="T11" fmla="*/ 322 h 512"/>
                  <a:gd name="T12" fmla="*/ 25 w 205"/>
                  <a:gd name="T13" fmla="*/ 210 h 512"/>
                  <a:gd name="T14" fmla="*/ 9 w 205"/>
                  <a:gd name="T15" fmla="*/ 62 h 512"/>
                  <a:gd name="T16" fmla="*/ 159 w 205"/>
                  <a:gd name="T17" fmla="*/ 7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512">
                    <a:moveTo>
                      <a:pt x="159" y="72"/>
                    </a:moveTo>
                    <a:cubicBezTo>
                      <a:pt x="188" y="107"/>
                      <a:pt x="173" y="141"/>
                      <a:pt x="177" y="176"/>
                    </a:cubicBezTo>
                    <a:cubicBezTo>
                      <a:pt x="184" y="205"/>
                      <a:pt x="198" y="202"/>
                      <a:pt x="199" y="246"/>
                    </a:cubicBezTo>
                    <a:cubicBezTo>
                      <a:pt x="200" y="290"/>
                      <a:pt x="205" y="401"/>
                      <a:pt x="183" y="440"/>
                    </a:cubicBezTo>
                    <a:cubicBezTo>
                      <a:pt x="151" y="512"/>
                      <a:pt x="78" y="506"/>
                      <a:pt x="69" y="482"/>
                    </a:cubicBezTo>
                    <a:cubicBezTo>
                      <a:pt x="60" y="458"/>
                      <a:pt x="87" y="378"/>
                      <a:pt x="91" y="322"/>
                    </a:cubicBezTo>
                    <a:cubicBezTo>
                      <a:pt x="95" y="266"/>
                      <a:pt x="48" y="258"/>
                      <a:pt x="25" y="210"/>
                    </a:cubicBezTo>
                    <a:cubicBezTo>
                      <a:pt x="2" y="162"/>
                      <a:pt x="0" y="86"/>
                      <a:pt x="9" y="62"/>
                    </a:cubicBezTo>
                    <a:cubicBezTo>
                      <a:pt x="18" y="38"/>
                      <a:pt x="127" y="0"/>
                      <a:pt x="159" y="72"/>
                    </a:cubicBezTo>
                    <a:close/>
                  </a:path>
                </a:pathLst>
              </a:custGeom>
              <a:gradFill rotWithShape="1">
                <a:gsLst>
                  <a:gs pos="0">
                    <a:srgbClr val="FF0000"/>
                  </a:gs>
                  <a:gs pos="100000">
                    <a:srgbClr val="FF0000">
                      <a:gamma/>
                      <a:shade val="0"/>
                      <a:invGamma/>
                    </a:srgbClr>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blurRad="63500" dist="107763" dir="2700000" algn="ctr" rotWithShape="0">
                        <a:schemeClr val="tx1">
                          <a:alpha val="50000"/>
                        </a:schemeClr>
                      </a:outerShdw>
                    </a:effectLst>
                  </a14:hiddenEffects>
                </a:ext>
              </a:extLst>
            </p:spPr>
            <p:txBody>
              <a:bodyPr>
                <a:spAutoFit/>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21874" name="Group 18"/>
            <p:cNvGrpSpPr>
              <a:grpSpLocks noChangeAspect="1"/>
            </p:cNvGrpSpPr>
            <p:nvPr/>
          </p:nvGrpSpPr>
          <p:grpSpPr bwMode="auto">
            <a:xfrm>
              <a:off x="666" y="1018"/>
              <a:ext cx="413" cy="512"/>
              <a:chOff x="643" y="984"/>
              <a:chExt cx="413" cy="512"/>
            </a:xfrm>
          </p:grpSpPr>
          <p:sp>
            <p:nvSpPr>
              <p:cNvPr id="121875" name="Freeform 19"/>
              <p:cNvSpPr>
                <a:spLocks noChangeAspect="1"/>
              </p:cNvSpPr>
              <p:nvPr/>
            </p:nvSpPr>
            <p:spPr bwMode="auto">
              <a:xfrm>
                <a:off x="643" y="984"/>
                <a:ext cx="205" cy="512"/>
              </a:xfrm>
              <a:custGeom>
                <a:avLst/>
                <a:gdLst>
                  <a:gd name="T0" fmla="*/ 159 w 205"/>
                  <a:gd name="T1" fmla="*/ 72 h 512"/>
                  <a:gd name="T2" fmla="*/ 177 w 205"/>
                  <a:gd name="T3" fmla="*/ 176 h 512"/>
                  <a:gd name="T4" fmla="*/ 199 w 205"/>
                  <a:gd name="T5" fmla="*/ 246 h 512"/>
                  <a:gd name="T6" fmla="*/ 183 w 205"/>
                  <a:gd name="T7" fmla="*/ 440 h 512"/>
                  <a:gd name="T8" fmla="*/ 69 w 205"/>
                  <a:gd name="T9" fmla="*/ 482 h 512"/>
                  <a:gd name="T10" fmla="*/ 91 w 205"/>
                  <a:gd name="T11" fmla="*/ 322 h 512"/>
                  <a:gd name="T12" fmla="*/ 25 w 205"/>
                  <a:gd name="T13" fmla="*/ 210 h 512"/>
                  <a:gd name="T14" fmla="*/ 9 w 205"/>
                  <a:gd name="T15" fmla="*/ 62 h 512"/>
                  <a:gd name="T16" fmla="*/ 159 w 205"/>
                  <a:gd name="T17" fmla="*/ 7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512">
                    <a:moveTo>
                      <a:pt x="159" y="72"/>
                    </a:moveTo>
                    <a:cubicBezTo>
                      <a:pt x="188" y="107"/>
                      <a:pt x="173" y="141"/>
                      <a:pt x="177" y="176"/>
                    </a:cubicBezTo>
                    <a:cubicBezTo>
                      <a:pt x="184" y="205"/>
                      <a:pt x="198" y="202"/>
                      <a:pt x="199" y="246"/>
                    </a:cubicBezTo>
                    <a:cubicBezTo>
                      <a:pt x="200" y="290"/>
                      <a:pt x="205" y="401"/>
                      <a:pt x="183" y="440"/>
                    </a:cubicBezTo>
                    <a:cubicBezTo>
                      <a:pt x="151" y="512"/>
                      <a:pt x="78" y="506"/>
                      <a:pt x="69" y="482"/>
                    </a:cubicBezTo>
                    <a:cubicBezTo>
                      <a:pt x="60" y="458"/>
                      <a:pt x="87" y="378"/>
                      <a:pt x="91" y="322"/>
                    </a:cubicBezTo>
                    <a:cubicBezTo>
                      <a:pt x="95" y="266"/>
                      <a:pt x="48" y="258"/>
                      <a:pt x="25" y="210"/>
                    </a:cubicBezTo>
                    <a:cubicBezTo>
                      <a:pt x="2" y="162"/>
                      <a:pt x="0" y="86"/>
                      <a:pt x="9" y="62"/>
                    </a:cubicBezTo>
                    <a:cubicBezTo>
                      <a:pt x="18" y="38"/>
                      <a:pt x="127" y="0"/>
                      <a:pt x="159" y="72"/>
                    </a:cubicBezTo>
                    <a:close/>
                  </a:path>
                </a:pathLst>
              </a:custGeom>
              <a:gradFill rotWithShape="1">
                <a:gsLst>
                  <a:gs pos="0">
                    <a:srgbClr val="FF0000"/>
                  </a:gs>
                  <a:gs pos="100000">
                    <a:srgbClr val="FF0000">
                      <a:gamma/>
                      <a:shade val="0"/>
                      <a:invGamma/>
                    </a:srgbClr>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blurRad="63500" dist="107763" dir="2700000" algn="ctr" rotWithShape="0">
                        <a:schemeClr val="tx1">
                          <a:alpha val="50000"/>
                        </a:schemeClr>
                      </a:outerShdw>
                    </a:effectLst>
                  </a14:hiddenEffects>
                </a:ext>
              </a:extLst>
            </p:spPr>
            <p:txBody>
              <a:bodyPr>
                <a:spAutoFit/>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21876" name="Freeform 20"/>
              <p:cNvSpPr>
                <a:spLocks noChangeAspect="1"/>
              </p:cNvSpPr>
              <p:nvPr/>
            </p:nvSpPr>
            <p:spPr bwMode="auto">
              <a:xfrm flipH="1">
                <a:off x="851" y="984"/>
                <a:ext cx="205" cy="512"/>
              </a:xfrm>
              <a:custGeom>
                <a:avLst/>
                <a:gdLst>
                  <a:gd name="T0" fmla="*/ 159 w 205"/>
                  <a:gd name="T1" fmla="*/ 72 h 512"/>
                  <a:gd name="T2" fmla="*/ 177 w 205"/>
                  <a:gd name="T3" fmla="*/ 176 h 512"/>
                  <a:gd name="T4" fmla="*/ 199 w 205"/>
                  <a:gd name="T5" fmla="*/ 246 h 512"/>
                  <a:gd name="T6" fmla="*/ 183 w 205"/>
                  <a:gd name="T7" fmla="*/ 440 h 512"/>
                  <a:gd name="T8" fmla="*/ 69 w 205"/>
                  <a:gd name="T9" fmla="*/ 482 h 512"/>
                  <a:gd name="T10" fmla="*/ 91 w 205"/>
                  <a:gd name="T11" fmla="*/ 322 h 512"/>
                  <a:gd name="T12" fmla="*/ 25 w 205"/>
                  <a:gd name="T13" fmla="*/ 210 h 512"/>
                  <a:gd name="T14" fmla="*/ 9 w 205"/>
                  <a:gd name="T15" fmla="*/ 62 h 512"/>
                  <a:gd name="T16" fmla="*/ 159 w 205"/>
                  <a:gd name="T17" fmla="*/ 7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512">
                    <a:moveTo>
                      <a:pt x="159" y="72"/>
                    </a:moveTo>
                    <a:cubicBezTo>
                      <a:pt x="188" y="107"/>
                      <a:pt x="173" y="141"/>
                      <a:pt x="177" y="176"/>
                    </a:cubicBezTo>
                    <a:cubicBezTo>
                      <a:pt x="184" y="205"/>
                      <a:pt x="198" y="202"/>
                      <a:pt x="199" y="246"/>
                    </a:cubicBezTo>
                    <a:cubicBezTo>
                      <a:pt x="200" y="290"/>
                      <a:pt x="205" y="401"/>
                      <a:pt x="183" y="440"/>
                    </a:cubicBezTo>
                    <a:cubicBezTo>
                      <a:pt x="151" y="512"/>
                      <a:pt x="78" y="506"/>
                      <a:pt x="69" y="482"/>
                    </a:cubicBezTo>
                    <a:cubicBezTo>
                      <a:pt x="60" y="458"/>
                      <a:pt x="87" y="378"/>
                      <a:pt x="91" y="322"/>
                    </a:cubicBezTo>
                    <a:cubicBezTo>
                      <a:pt x="95" y="266"/>
                      <a:pt x="48" y="258"/>
                      <a:pt x="25" y="210"/>
                    </a:cubicBezTo>
                    <a:cubicBezTo>
                      <a:pt x="2" y="162"/>
                      <a:pt x="0" y="86"/>
                      <a:pt x="9" y="62"/>
                    </a:cubicBezTo>
                    <a:cubicBezTo>
                      <a:pt x="18" y="38"/>
                      <a:pt x="127" y="0"/>
                      <a:pt x="159" y="72"/>
                    </a:cubicBezTo>
                    <a:close/>
                  </a:path>
                </a:pathLst>
              </a:custGeom>
              <a:gradFill rotWithShape="1">
                <a:gsLst>
                  <a:gs pos="0">
                    <a:srgbClr val="FF0000"/>
                  </a:gs>
                  <a:gs pos="100000">
                    <a:srgbClr val="FF0000">
                      <a:gamma/>
                      <a:shade val="0"/>
                      <a:invGamma/>
                    </a:srgbClr>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blurRad="63500" dist="107763" dir="2700000" algn="ctr" rotWithShape="0">
                        <a:schemeClr val="tx1">
                          <a:alpha val="50000"/>
                        </a:schemeClr>
                      </a:outerShdw>
                    </a:effectLst>
                  </a14:hiddenEffects>
                </a:ext>
              </a:extLst>
            </p:spPr>
            <p:txBody>
              <a:bodyPr>
                <a:spAutoFit/>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grpSp>
        <p:nvGrpSpPr>
          <p:cNvPr id="121877" name="Group 21"/>
          <p:cNvGrpSpPr>
            <a:grpSpLocks noChangeAspect="1"/>
          </p:cNvGrpSpPr>
          <p:nvPr/>
        </p:nvGrpSpPr>
        <p:grpSpPr bwMode="auto">
          <a:xfrm rot="16200000">
            <a:off x="1547574" y="2927002"/>
            <a:ext cx="274638" cy="342900"/>
            <a:chOff x="1388" y="846"/>
            <a:chExt cx="436" cy="546"/>
          </a:xfrm>
        </p:grpSpPr>
        <p:grpSp>
          <p:nvGrpSpPr>
            <p:cNvPr id="121878" name="Group 22"/>
            <p:cNvGrpSpPr>
              <a:grpSpLocks noChangeAspect="1"/>
            </p:cNvGrpSpPr>
            <p:nvPr/>
          </p:nvGrpSpPr>
          <p:grpSpPr bwMode="auto">
            <a:xfrm>
              <a:off x="1388" y="846"/>
              <a:ext cx="413" cy="512"/>
              <a:chOff x="643" y="984"/>
              <a:chExt cx="413" cy="512"/>
            </a:xfrm>
          </p:grpSpPr>
          <p:sp>
            <p:nvSpPr>
              <p:cNvPr id="121879" name="Freeform 23"/>
              <p:cNvSpPr>
                <a:spLocks noChangeAspect="1"/>
              </p:cNvSpPr>
              <p:nvPr/>
            </p:nvSpPr>
            <p:spPr bwMode="auto">
              <a:xfrm>
                <a:off x="643" y="984"/>
                <a:ext cx="205" cy="512"/>
              </a:xfrm>
              <a:custGeom>
                <a:avLst/>
                <a:gdLst>
                  <a:gd name="T0" fmla="*/ 159 w 205"/>
                  <a:gd name="T1" fmla="*/ 72 h 512"/>
                  <a:gd name="T2" fmla="*/ 177 w 205"/>
                  <a:gd name="T3" fmla="*/ 176 h 512"/>
                  <a:gd name="T4" fmla="*/ 199 w 205"/>
                  <a:gd name="T5" fmla="*/ 246 h 512"/>
                  <a:gd name="T6" fmla="*/ 183 w 205"/>
                  <a:gd name="T7" fmla="*/ 440 h 512"/>
                  <a:gd name="T8" fmla="*/ 69 w 205"/>
                  <a:gd name="T9" fmla="*/ 482 h 512"/>
                  <a:gd name="T10" fmla="*/ 91 w 205"/>
                  <a:gd name="T11" fmla="*/ 322 h 512"/>
                  <a:gd name="T12" fmla="*/ 25 w 205"/>
                  <a:gd name="T13" fmla="*/ 210 h 512"/>
                  <a:gd name="T14" fmla="*/ 9 w 205"/>
                  <a:gd name="T15" fmla="*/ 62 h 512"/>
                  <a:gd name="T16" fmla="*/ 159 w 205"/>
                  <a:gd name="T17" fmla="*/ 7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512">
                    <a:moveTo>
                      <a:pt x="159" y="72"/>
                    </a:moveTo>
                    <a:cubicBezTo>
                      <a:pt x="188" y="107"/>
                      <a:pt x="173" y="141"/>
                      <a:pt x="177" y="176"/>
                    </a:cubicBezTo>
                    <a:cubicBezTo>
                      <a:pt x="184" y="205"/>
                      <a:pt x="198" y="202"/>
                      <a:pt x="199" y="246"/>
                    </a:cubicBezTo>
                    <a:cubicBezTo>
                      <a:pt x="200" y="290"/>
                      <a:pt x="205" y="401"/>
                      <a:pt x="183" y="440"/>
                    </a:cubicBezTo>
                    <a:cubicBezTo>
                      <a:pt x="151" y="512"/>
                      <a:pt x="78" y="506"/>
                      <a:pt x="69" y="482"/>
                    </a:cubicBezTo>
                    <a:cubicBezTo>
                      <a:pt x="60" y="458"/>
                      <a:pt x="87" y="378"/>
                      <a:pt x="91" y="322"/>
                    </a:cubicBezTo>
                    <a:cubicBezTo>
                      <a:pt x="95" y="266"/>
                      <a:pt x="48" y="258"/>
                      <a:pt x="25" y="210"/>
                    </a:cubicBezTo>
                    <a:cubicBezTo>
                      <a:pt x="2" y="162"/>
                      <a:pt x="0" y="86"/>
                      <a:pt x="9" y="62"/>
                    </a:cubicBezTo>
                    <a:cubicBezTo>
                      <a:pt x="18" y="38"/>
                      <a:pt x="127" y="0"/>
                      <a:pt x="159" y="72"/>
                    </a:cubicBezTo>
                    <a:close/>
                  </a:path>
                </a:pathLst>
              </a:custGeom>
              <a:gradFill rotWithShape="1">
                <a:gsLst>
                  <a:gs pos="0">
                    <a:srgbClr val="0066FF"/>
                  </a:gs>
                  <a:gs pos="100000">
                    <a:srgbClr val="0066FF">
                      <a:gamma/>
                      <a:shade val="0"/>
                      <a:invGamma/>
                    </a:srgbClr>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blurRad="63500" dist="107763" dir="2700000" algn="ctr" rotWithShape="0">
                        <a:schemeClr val="tx1">
                          <a:alpha val="50000"/>
                        </a:schemeClr>
                      </a:outerShdw>
                    </a:effectLst>
                  </a14:hiddenEffects>
                </a:ext>
              </a:extLst>
            </p:spPr>
            <p:txBody>
              <a:bodyPr>
                <a:spAutoFit/>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21880" name="Freeform 24"/>
              <p:cNvSpPr>
                <a:spLocks noChangeAspect="1"/>
              </p:cNvSpPr>
              <p:nvPr/>
            </p:nvSpPr>
            <p:spPr bwMode="auto">
              <a:xfrm flipH="1">
                <a:off x="851" y="984"/>
                <a:ext cx="205" cy="512"/>
              </a:xfrm>
              <a:custGeom>
                <a:avLst/>
                <a:gdLst>
                  <a:gd name="T0" fmla="*/ 159 w 205"/>
                  <a:gd name="T1" fmla="*/ 72 h 512"/>
                  <a:gd name="T2" fmla="*/ 177 w 205"/>
                  <a:gd name="T3" fmla="*/ 176 h 512"/>
                  <a:gd name="T4" fmla="*/ 199 w 205"/>
                  <a:gd name="T5" fmla="*/ 246 h 512"/>
                  <a:gd name="T6" fmla="*/ 183 w 205"/>
                  <a:gd name="T7" fmla="*/ 440 h 512"/>
                  <a:gd name="T8" fmla="*/ 69 w 205"/>
                  <a:gd name="T9" fmla="*/ 482 h 512"/>
                  <a:gd name="T10" fmla="*/ 91 w 205"/>
                  <a:gd name="T11" fmla="*/ 322 h 512"/>
                  <a:gd name="T12" fmla="*/ 25 w 205"/>
                  <a:gd name="T13" fmla="*/ 210 h 512"/>
                  <a:gd name="T14" fmla="*/ 9 w 205"/>
                  <a:gd name="T15" fmla="*/ 62 h 512"/>
                  <a:gd name="T16" fmla="*/ 159 w 205"/>
                  <a:gd name="T17" fmla="*/ 7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512">
                    <a:moveTo>
                      <a:pt x="159" y="72"/>
                    </a:moveTo>
                    <a:cubicBezTo>
                      <a:pt x="188" y="107"/>
                      <a:pt x="173" y="141"/>
                      <a:pt x="177" y="176"/>
                    </a:cubicBezTo>
                    <a:cubicBezTo>
                      <a:pt x="184" y="205"/>
                      <a:pt x="198" y="202"/>
                      <a:pt x="199" y="246"/>
                    </a:cubicBezTo>
                    <a:cubicBezTo>
                      <a:pt x="200" y="290"/>
                      <a:pt x="205" y="401"/>
                      <a:pt x="183" y="440"/>
                    </a:cubicBezTo>
                    <a:cubicBezTo>
                      <a:pt x="151" y="512"/>
                      <a:pt x="78" y="506"/>
                      <a:pt x="69" y="482"/>
                    </a:cubicBezTo>
                    <a:cubicBezTo>
                      <a:pt x="60" y="458"/>
                      <a:pt x="87" y="378"/>
                      <a:pt x="91" y="322"/>
                    </a:cubicBezTo>
                    <a:cubicBezTo>
                      <a:pt x="95" y="266"/>
                      <a:pt x="48" y="258"/>
                      <a:pt x="25" y="210"/>
                    </a:cubicBezTo>
                    <a:cubicBezTo>
                      <a:pt x="2" y="162"/>
                      <a:pt x="0" y="86"/>
                      <a:pt x="9" y="62"/>
                    </a:cubicBezTo>
                    <a:cubicBezTo>
                      <a:pt x="18" y="38"/>
                      <a:pt x="127" y="0"/>
                      <a:pt x="159" y="72"/>
                    </a:cubicBezTo>
                    <a:close/>
                  </a:path>
                </a:pathLst>
              </a:custGeom>
              <a:gradFill rotWithShape="1">
                <a:gsLst>
                  <a:gs pos="0">
                    <a:srgbClr val="0066FF"/>
                  </a:gs>
                  <a:gs pos="100000">
                    <a:srgbClr val="0066FF">
                      <a:gamma/>
                      <a:shade val="0"/>
                      <a:invGamma/>
                    </a:srgbClr>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blurRad="63500" dist="107763" dir="2700000" algn="ctr" rotWithShape="0">
                        <a:schemeClr val="tx1">
                          <a:alpha val="50000"/>
                        </a:schemeClr>
                      </a:outerShdw>
                    </a:effectLst>
                  </a14:hiddenEffects>
                </a:ext>
              </a:extLst>
            </p:spPr>
            <p:txBody>
              <a:bodyPr>
                <a:spAutoFit/>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21881" name="Group 25"/>
            <p:cNvGrpSpPr>
              <a:grpSpLocks noChangeAspect="1"/>
            </p:cNvGrpSpPr>
            <p:nvPr/>
          </p:nvGrpSpPr>
          <p:grpSpPr bwMode="auto">
            <a:xfrm>
              <a:off x="1411" y="880"/>
              <a:ext cx="413" cy="512"/>
              <a:chOff x="643" y="984"/>
              <a:chExt cx="413" cy="512"/>
            </a:xfrm>
          </p:grpSpPr>
          <p:sp>
            <p:nvSpPr>
              <p:cNvPr id="121882" name="Freeform 26"/>
              <p:cNvSpPr>
                <a:spLocks noChangeAspect="1"/>
              </p:cNvSpPr>
              <p:nvPr/>
            </p:nvSpPr>
            <p:spPr bwMode="auto">
              <a:xfrm>
                <a:off x="643" y="984"/>
                <a:ext cx="205" cy="512"/>
              </a:xfrm>
              <a:custGeom>
                <a:avLst/>
                <a:gdLst>
                  <a:gd name="T0" fmla="*/ 159 w 205"/>
                  <a:gd name="T1" fmla="*/ 72 h 512"/>
                  <a:gd name="T2" fmla="*/ 177 w 205"/>
                  <a:gd name="T3" fmla="*/ 176 h 512"/>
                  <a:gd name="T4" fmla="*/ 199 w 205"/>
                  <a:gd name="T5" fmla="*/ 246 h 512"/>
                  <a:gd name="T6" fmla="*/ 183 w 205"/>
                  <a:gd name="T7" fmla="*/ 440 h 512"/>
                  <a:gd name="T8" fmla="*/ 69 w 205"/>
                  <a:gd name="T9" fmla="*/ 482 h 512"/>
                  <a:gd name="T10" fmla="*/ 91 w 205"/>
                  <a:gd name="T11" fmla="*/ 322 h 512"/>
                  <a:gd name="T12" fmla="*/ 25 w 205"/>
                  <a:gd name="T13" fmla="*/ 210 h 512"/>
                  <a:gd name="T14" fmla="*/ 9 w 205"/>
                  <a:gd name="T15" fmla="*/ 62 h 512"/>
                  <a:gd name="T16" fmla="*/ 159 w 205"/>
                  <a:gd name="T17" fmla="*/ 7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512">
                    <a:moveTo>
                      <a:pt x="159" y="72"/>
                    </a:moveTo>
                    <a:cubicBezTo>
                      <a:pt x="188" y="107"/>
                      <a:pt x="173" y="141"/>
                      <a:pt x="177" y="176"/>
                    </a:cubicBezTo>
                    <a:cubicBezTo>
                      <a:pt x="184" y="205"/>
                      <a:pt x="198" y="202"/>
                      <a:pt x="199" y="246"/>
                    </a:cubicBezTo>
                    <a:cubicBezTo>
                      <a:pt x="200" y="290"/>
                      <a:pt x="205" y="401"/>
                      <a:pt x="183" y="440"/>
                    </a:cubicBezTo>
                    <a:cubicBezTo>
                      <a:pt x="151" y="512"/>
                      <a:pt x="78" y="506"/>
                      <a:pt x="69" y="482"/>
                    </a:cubicBezTo>
                    <a:cubicBezTo>
                      <a:pt x="60" y="458"/>
                      <a:pt x="87" y="378"/>
                      <a:pt x="91" y="322"/>
                    </a:cubicBezTo>
                    <a:cubicBezTo>
                      <a:pt x="95" y="266"/>
                      <a:pt x="48" y="258"/>
                      <a:pt x="25" y="210"/>
                    </a:cubicBezTo>
                    <a:cubicBezTo>
                      <a:pt x="2" y="162"/>
                      <a:pt x="0" y="86"/>
                      <a:pt x="9" y="62"/>
                    </a:cubicBezTo>
                    <a:cubicBezTo>
                      <a:pt x="18" y="38"/>
                      <a:pt x="127" y="0"/>
                      <a:pt x="159" y="72"/>
                    </a:cubicBezTo>
                    <a:close/>
                  </a:path>
                </a:pathLst>
              </a:custGeom>
              <a:gradFill rotWithShape="1">
                <a:gsLst>
                  <a:gs pos="0">
                    <a:srgbClr val="0066FF"/>
                  </a:gs>
                  <a:gs pos="100000">
                    <a:srgbClr val="0066FF">
                      <a:gamma/>
                      <a:shade val="0"/>
                      <a:invGamma/>
                    </a:srgbClr>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blurRad="63500" dist="107763" dir="2700000" algn="ctr" rotWithShape="0">
                        <a:schemeClr val="tx1">
                          <a:alpha val="50000"/>
                        </a:schemeClr>
                      </a:outerShdw>
                    </a:effectLst>
                  </a14:hiddenEffects>
                </a:ext>
              </a:extLst>
            </p:spPr>
            <p:txBody>
              <a:bodyPr>
                <a:spAutoFit/>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21883" name="Freeform 27"/>
              <p:cNvSpPr>
                <a:spLocks noChangeAspect="1"/>
              </p:cNvSpPr>
              <p:nvPr/>
            </p:nvSpPr>
            <p:spPr bwMode="auto">
              <a:xfrm flipH="1">
                <a:off x="851" y="984"/>
                <a:ext cx="205" cy="512"/>
              </a:xfrm>
              <a:custGeom>
                <a:avLst/>
                <a:gdLst>
                  <a:gd name="T0" fmla="*/ 159 w 205"/>
                  <a:gd name="T1" fmla="*/ 72 h 512"/>
                  <a:gd name="T2" fmla="*/ 177 w 205"/>
                  <a:gd name="T3" fmla="*/ 176 h 512"/>
                  <a:gd name="T4" fmla="*/ 199 w 205"/>
                  <a:gd name="T5" fmla="*/ 246 h 512"/>
                  <a:gd name="T6" fmla="*/ 183 w 205"/>
                  <a:gd name="T7" fmla="*/ 440 h 512"/>
                  <a:gd name="T8" fmla="*/ 69 w 205"/>
                  <a:gd name="T9" fmla="*/ 482 h 512"/>
                  <a:gd name="T10" fmla="*/ 91 w 205"/>
                  <a:gd name="T11" fmla="*/ 322 h 512"/>
                  <a:gd name="T12" fmla="*/ 25 w 205"/>
                  <a:gd name="T13" fmla="*/ 210 h 512"/>
                  <a:gd name="T14" fmla="*/ 9 w 205"/>
                  <a:gd name="T15" fmla="*/ 62 h 512"/>
                  <a:gd name="T16" fmla="*/ 159 w 205"/>
                  <a:gd name="T17" fmla="*/ 7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512">
                    <a:moveTo>
                      <a:pt x="159" y="72"/>
                    </a:moveTo>
                    <a:cubicBezTo>
                      <a:pt x="188" y="107"/>
                      <a:pt x="173" y="141"/>
                      <a:pt x="177" y="176"/>
                    </a:cubicBezTo>
                    <a:cubicBezTo>
                      <a:pt x="184" y="205"/>
                      <a:pt x="198" y="202"/>
                      <a:pt x="199" y="246"/>
                    </a:cubicBezTo>
                    <a:cubicBezTo>
                      <a:pt x="200" y="290"/>
                      <a:pt x="205" y="401"/>
                      <a:pt x="183" y="440"/>
                    </a:cubicBezTo>
                    <a:cubicBezTo>
                      <a:pt x="151" y="512"/>
                      <a:pt x="78" y="506"/>
                      <a:pt x="69" y="482"/>
                    </a:cubicBezTo>
                    <a:cubicBezTo>
                      <a:pt x="60" y="458"/>
                      <a:pt x="87" y="378"/>
                      <a:pt x="91" y="322"/>
                    </a:cubicBezTo>
                    <a:cubicBezTo>
                      <a:pt x="95" y="266"/>
                      <a:pt x="48" y="258"/>
                      <a:pt x="25" y="210"/>
                    </a:cubicBezTo>
                    <a:cubicBezTo>
                      <a:pt x="2" y="162"/>
                      <a:pt x="0" y="86"/>
                      <a:pt x="9" y="62"/>
                    </a:cubicBezTo>
                    <a:cubicBezTo>
                      <a:pt x="18" y="38"/>
                      <a:pt x="127" y="0"/>
                      <a:pt x="159" y="72"/>
                    </a:cubicBezTo>
                    <a:close/>
                  </a:path>
                </a:pathLst>
              </a:custGeom>
              <a:gradFill rotWithShape="1">
                <a:gsLst>
                  <a:gs pos="0">
                    <a:srgbClr val="0066FF"/>
                  </a:gs>
                  <a:gs pos="100000">
                    <a:srgbClr val="0066FF">
                      <a:gamma/>
                      <a:shade val="0"/>
                      <a:invGamma/>
                    </a:srgbClr>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blurRad="63500" dist="107763" dir="2700000" algn="ctr" rotWithShape="0">
                        <a:schemeClr val="tx1">
                          <a:alpha val="50000"/>
                        </a:schemeClr>
                      </a:outerShdw>
                    </a:effectLst>
                  </a14:hiddenEffects>
                </a:ext>
              </a:extLst>
            </p:spPr>
            <p:txBody>
              <a:bodyPr>
                <a:spAutoFit/>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sp>
        <p:nvSpPr>
          <p:cNvPr id="121884" name="Text Box 28"/>
          <p:cNvSpPr txBox="1">
            <a:spLocks noChangeArrowheads="1"/>
          </p:cNvSpPr>
          <p:nvPr/>
        </p:nvSpPr>
        <p:spPr bwMode="auto">
          <a:xfrm>
            <a:off x="1340406" y="2053083"/>
            <a:ext cx="7230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en-US" i="1"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I</a:t>
            </a:r>
            <a:r>
              <a:rPr lang="en-US" i="1" baseline="-25000"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K</a:t>
            </a:r>
            <a:r>
              <a:rPr lang="en-US" i="1"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(V)</a:t>
            </a:r>
          </a:p>
        </p:txBody>
      </p:sp>
      <p:sp>
        <p:nvSpPr>
          <p:cNvPr id="121886" name="Text Box 30"/>
          <p:cNvSpPr txBox="1">
            <a:spLocks noChangeArrowheads="1"/>
          </p:cNvSpPr>
          <p:nvPr/>
        </p:nvSpPr>
        <p:spPr bwMode="auto">
          <a:xfrm>
            <a:off x="1415018" y="3653283"/>
            <a:ext cx="8171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en-US" i="1" dirty="0" err="1">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I</a:t>
            </a:r>
            <a:r>
              <a:rPr lang="en-US" i="1" baseline="-25000" dirty="0" err="1">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Ca</a:t>
            </a:r>
            <a:r>
              <a:rPr lang="en-US" i="1"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(V)</a:t>
            </a:r>
          </a:p>
        </p:txBody>
      </p:sp>
      <p:sp>
        <p:nvSpPr>
          <p:cNvPr id="121887" name="Text Box 31"/>
          <p:cNvSpPr txBox="1">
            <a:spLocks noChangeArrowheads="1"/>
          </p:cNvSpPr>
          <p:nvPr/>
        </p:nvSpPr>
        <p:spPr bwMode="auto">
          <a:xfrm>
            <a:off x="2297668" y="270078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0"/>
              </a:spcBef>
              <a:spcAft>
                <a:spcPct val="0"/>
              </a:spcAft>
            </a:pPr>
            <a:r>
              <a:rPr lang="en-US" sz="2000" b="1" i="1">
                <a:solidFill>
                  <a:srgbClr val="000000"/>
                </a:solidFill>
                <a:effectLst>
                  <a:outerShdw blurRad="38100" dist="38100" dir="2700000" algn="tl">
                    <a:srgbClr val="DDDDDD"/>
                  </a:outerShdw>
                </a:effectLst>
                <a:latin typeface="Arial" charset="0"/>
                <a:ea typeface="ＭＳ Ｐゴシック" charset="0"/>
                <a:cs typeface="ＭＳ Ｐゴシック" charset="0"/>
              </a:rPr>
              <a:t>V</a:t>
            </a:r>
            <a:endParaRPr lang="en-US" i="1" baseline="-25000">
              <a:solidFill>
                <a:srgbClr val="FFFFFF"/>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121888" name="Line 32"/>
          <p:cNvSpPr>
            <a:spLocks noChangeShapeType="1"/>
          </p:cNvSpPr>
          <p:nvPr/>
        </p:nvSpPr>
        <p:spPr bwMode="auto">
          <a:xfrm rot="231038">
            <a:off x="2227818" y="3178621"/>
            <a:ext cx="371475" cy="460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21889" name="Text Box 33"/>
          <p:cNvSpPr txBox="1">
            <a:spLocks noChangeArrowheads="1"/>
          </p:cNvSpPr>
          <p:nvPr/>
        </p:nvSpPr>
        <p:spPr bwMode="auto">
          <a:xfrm>
            <a:off x="2450068" y="3653283"/>
            <a:ext cx="9668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en-US" i="1"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I</a:t>
            </a:r>
            <a:r>
              <a:rPr lang="en-US" i="1" baseline="-25000"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SK</a:t>
            </a:r>
            <a:r>
              <a:rPr lang="en-US" i="1"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a:t>
            </a:r>
            <a:r>
              <a:rPr lang="en-US" i="1" dirty="0" err="1">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Ca</a:t>
            </a:r>
            <a:r>
              <a:rPr lang="en-US" i="1"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a:t>
            </a:r>
          </a:p>
        </p:txBody>
      </p:sp>
      <p:sp>
        <p:nvSpPr>
          <p:cNvPr id="121890" name="Rectangle 34"/>
          <p:cNvSpPr>
            <a:spLocks noChangeArrowheads="1"/>
          </p:cNvSpPr>
          <p:nvPr/>
        </p:nvSpPr>
        <p:spPr bwMode="auto">
          <a:xfrm>
            <a:off x="5421868" y="1657796"/>
            <a:ext cx="2971800" cy="1295400"/>
          </a:xfrm>
          <a:prstGeom prst="rect">
            <a:avLst/>
          </a:prstGeom>
          <a:gradFill rotWithShape="1">
            <a:gsLst>
              <a:gs pos="0">
                <a:srgbClr val="DDDDDD"/>
              </a:gs>
              <a:gs pos="100000">
                <a:srgbClr val="DDDDDD">
                  <a:gamma/>
                  <a:shade val="46667"/>
                  <a:invGamma/>
                </a:srgbClr>
              </a:gs>
            </a:gsLst>
            <a:lin ang="27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DDDDDD"/>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21891" name="Text Box 35"/>
          <p:cNvSpPr txBox="1">
            <a:spLocks noChangeArrowheads="1"/>
          </p:cNvSpPr>
          <p:nvPr/>
        </p:nvSpPr>
        <p:spPr bwMode="auto">
          <a:xfrm>
            <a:off x="5574268" y="1962596"/>
            <a:ext cx="274320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fontAlgn="base">
              <a:spcBef>
                <a:spcPct val="50000"/>
              </a:spcBef>
              <a:spcAft>
                <a:spcPct val="0"/>
              </a:spcAft>
            </a:pPr>
            <a:r>
              <a:rPr lang="en-US"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Patch clamp amplifier</a:t>
            </a:r>
          </a:p>
          <a:p>
            <a:pPr algn="ctr" defTabSz="914400" fontAlgn="base">
              <a:spcBef>
                <a:spcPct val="50000"/>
              </a:spcBef>
              <a:spcAft>
                <a:spcPct val="0"/>
              </a:spcAft>
            </a:pPr>
            <a:r>
              <a:rPr lang="en-US"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(current clamp)</a:t>
            </a:r>
            <a:endParaRPr lang="en-US" i="1"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endParaRPr>
          </a:p>
        </p:txBody>
      </p:sp>
      <p:sp>
        <p:nvSpPr>
          <p:cNvPr id="121892" name="Freeform 36"/>
          <p:cNvSpPr>
            <a:spLocks/>
          </p:cNvSpPr>
          <p:nvPr/>
        </p:nvSpPr>
        <p:spPr bwMode="auto">
          <a:xfrm>
            <a:off x="3186668" y="2305496"/>
            <a:ext cx="482600" cy="307975"/>
          </a:xfrm>
          <a:custGeom>
            <a:avLst/>
            <a:gdLst>
              <a:gd name="T0" fmla="*/ 0 w 304"/>
              <a:gd name="T1" fmla="*/ 194 h 194"/>
              <a:gd name="T2" fmla="*/ 304 w 304"/>
              <a:gd name="T3" fmla="*/ 0 h 194"/>
            </a:gdLst>
            <a:ahLst/>
            <a:cxnLst>
              <a:cxn ang="0">
                <a:pos x="T0" y="T1"/>
              </a:cxn>
              <a:cxn ang="0">
                <a:pos x="T2" y="T3"/>
              </a:cxn>
            </a:cxnLst>
            <a:rect l="0" t="0" r="r" b="b"/>
            <a:pathLst>
              <a:path w="304" h="194">
                <a:moveTo>
                  <a:pt x="0" y="194"/>
                </a:moveTo>
                <a:lnTo>
                  <a:pt x="304" y="0"/>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21893" name="Line 37"/>
          <p:cNvSpPr>
            <a:spLocks noChangeShapeType="1"/>
          </p:cNvSpPr>
          <p:nvPr/>
        </p:nvSpPr>
        <p:spPr bwMode="auto">
          <a:xfrm>
            <a:off x="3669268" y="2305496"/>
            <a:ext cx="175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21894" name="Text Box 38"/>
          <p:cNvSpPr txBox="1">
            <a:spLocks noChangeArrowheads="1"/>
          </p:cNvSpPr>
          <p:nvPr/>
        </p:nvSpPr>
        <p:spPr bwMode="auto">
          <a:xfrm>
            <a:off x="4272518" y="1695896"/>
            <a:ext cx="3785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en-US" i="1"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V</a:t>
            </a:r>
            <a:endParaRPr lang="en-US" i="1" baseline="-25000"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endParaRPr>
          </a:p>
        </p:txBody>
      </p:sp>
      <p:sp>
        <p:nvSpPr>
          <p:cNvPr id="121895" name="Line 39"/>
          <p:cNvSpPr>
            <a:spLocks noChangeShapeType="1"/>
          </p:cNvSpPr>
          <p:nvPr/>
        </p:nvSpPr>
        <p:spPr bwMode="auto">
          <a:xfrm>
            <a:off x="4202668" y="2229296"/>
            <a:ext cx="609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21896" name="Rectangle 40"/>
          <p:cNvSpPr>
            <a:spLocks noChangeArrowheads="1"/>
          </p:cNvSpPr>
          <p:nvPr/>
        </p:nvSpPr>
        <p:spPr bwMode="auto">
          <a:xfrm>
            <a:off x="5955268" y="4058096"/>
            <a:ext cx="1981200" cy="1524000"/>
          </a:xfrm>
          <a:prstGeom prst="rect">
            <a:avLst/>
          </a:prstGeom>
          <a:gradFill rotWithShape="1">
            <a:gsLst>
              <a:gs pos="0">
                <a:srgbClr val="DDDDDD"/>
              </a:gs>
              <a:gs pos="100000">
                <a:srgbClr val="DDDDDD">
                  <a:gamma/>
                  <a:shade val="46275"/>
                  <a:invGamma/>
                </a:srgbClr>
              </a:gs>
            </a:gsLst>
            <a:lin ang="27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DDDDDD"/>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21897" name="Text Box 41"/>
          <p:cNvSpPr txBox="1">
            <a:spLocks noChangeArrowheads="1"/>
          </p:cNvSpPr>
          <p:nvPr/>
        </p:nvSpPr>
        <p:spPr bwMode="auto">
          <a:xfrm>
            <a:off x="6345793" y="4605783"/>
            <a:ext cx="118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fontAlgn="base">
              <a:spcBef>
                <a:spcPct val="0"/>
              </a:spcBef>
              <a:spcAft>
                <a:spcPct val="0"/>
              </a:spcAft>
            </a:pPr>
            <a:r>
              <a:rPr lang="en-US"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Computer</a:t>
            </a:r>
            <a:endParaRPr lang="en-US" baseline="-25000"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endParaRPr>
          </a:p>
        </p:txBody>
      </p:sp>
      <p:sp>
        <p:nvSpPr>
          <p:cNvPr id="121898" name="Freeform 42"/>
          <p:cNvSpPr>
            <a:spLocks/>
          </p:cNvSpPr>
          <p:nvPr/>
        </p:nvSpPr>
        <p:spPr bwMode="auto">
          <a:xfrm>
            <a:off x="7063343" y="2953196"/>
            <a:ext cx="1588" cy="1038225"/>
          </a:xfrm>
          <a:custGeom>
            <a:avLst/>
            <a:gdLst>
              <a:gd name="T0" fmla="*/ 0 w 1"/>
              <a:gd name="T1" fmla="*/ 0 h 654"/>
              <a:gd name="T2" fmla="*/ 0 w 1"/>
              <a:gd name="T3" fmla="*/ 654 h 654"/>
            </a:gdLst>
            <a:ahLst/>
            <a:cxnLst>
              <a:cxn ang="0">
                <a:pos x="T0" y="T1"/>
              </a:cxn>
              <a:cxn ang="0">
                <a:pos x="T2" y="T3"/>
              </a:cxn>
            </a:cxnLst>
            <a:rect l="0" t="0" r="r" b="b"/>
            <a:pathLst>
              <a:path w="1" h="654">
                <a:moveTo>
                  <a:pt x="0" y="0"/>
                </a:moveTo>
                <a:lnTo>
                  <a:pt x="0" y="654"/>
                </a:lnTo>
              </a:path>
            </a:pathLst>
          </a:custGeom>
          <a:noFill/>
          <a:ln w="9525">
            <a:solidFill>
              <a:schemeClr val="tx1"/>
            </a:solidFill>
            <a:round/>
            <a:headEnd type="triangl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21899" name="Freeform 43"/>
          <p:cNvSpPr>
            <a:spLocks/>
          </p:cNvSpPr>
          <p:nvPr/>
        </p:nvSpPr>
        <p:spPr bwMode="auto">
          <a:xfrm>
            <a:off x="6812518" y="2953196"/>
            <a:ext cx="1588" cy="1038225"/>
          </a:xfrm>
          <a:custGeom>
            <a:avLst/>
            <a:gdLst>
              <a:gd name="T0" fmla="*/ 0 w 1"/>
              <a:gd name="T1" fmla="*/ 0 h 654"/>
              <a:gd name="T2" fmla="*/ 0 w 1"/>
              <a:gd name="T3" fmla="*/ 654 h 654"/>
            </a:gdLst>
            <a:ahLst/>
            <a:cxnLst>
              <a:cxn ang="0">
                <a:pos x="T0" y="T1"/>
              </a:cxn>
              <a:cxn ang="0">
                <a:pos x="T2" y="T3"/>
              </a:cxn>
            </a:cxnLst>
            <a:rect l="0" t="0" r="r" b="b"/>
            <a:pathLst>
              <a:path w="1" h="654">
                <a:moveTo>
                  <a:pt x="0" y="0"/>
                </a:moveTo>
                <a:lnTo>
                  <a:pt x="0" y="654"/>
                </a:ln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21900" name="Rectangle 44"/>
          <p:cNvSpPr>
            <a:spLocks noChangeArrowheads="1"/>
          </p:cNvSpPr>
          <p:nvPr/>
        </p:nvSpPr>
        <p:spPr bwMode="auto">
          <a:xfrm>
            <a:off x="6326743" y="3277046"/>
            <a:ext cx="1219200" cy="457200"/>
          </a:xfrm>
          <a:prstGeom prst="rect">
            <a:avLst/>
          </a:prstGeom>
          <a:gradFill rotWithShape="1">
            <a:gsLst>
              <a:gs pos="0">
                <a:srgbClr val="DDDDDD"/>
              </a:gs>
              <a:gs pos="100000">
                <a:srgbClr val="DDDDDD">
                  <a:gamma/>
                  <a:shade val="46275"/>
                  <a:invGamma/>
                </a:srgbClr>
              </a:gs>
            </a:gsLst>
            <a:lin ang="27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DDDDDD"/>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21901" name="Text Box 45"/>
          <p:cNvSpPr txBox="1">
            <a:spLocks noChangeArrowheads="1"/>
          </p:cNvSpPr>
          <p:nvPr/>
        </p:nvSpPr>
        <p:spPr bwMode="auto">
          <a:xfrm>
            <a:off x="6412468" y="3305621"/>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en-US"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Digitizer</a:t>
            </a:r>
            <a:endParaRPr lang="en-US" baseline="-25000"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endParaRPr>
          </a:p>
        </p:txBody>
      </p:sp>
      <p:sp>
        <p:nvSpPr>
          <p:cNvPr id="121902" name="Freeform 46"/>
          <p:cNvSpPr>
            <a:spLocks/>
          </p:cNvSpPr>
          <p:nvPr/>
        </p:nvSpPr>
        <p:spPr bwMode="auto">
          <a:xfrm>
            <a:off x="2764393" y="2422971"/>
            <a:ext cx="650875" cy="463550"/>
          </a:xfrm>
          <a:custGeom>
            <a:avLst/>
            <a:gdLst>
              <a:gd name="T0" fmla="*/ 0 w 410"/>
              <a:gd name="T1" fmla="*/ 280 h 292"/>
              <a:gd name="T2" fmla="*/ 8 w 410"/>
              <a:gd name="T3" fmla="*/ 292 h 292"/>
              <a:gd name="T4" fmla="*/ 410 w 410"/>
              <a:gd name="T5" fmla="*/ 96 h 292"/>
              <a:gd name="T6" fmla="*/ 346 w 410"/>
              <a:gd name="T7" fmla="*/ 0 h 292"/>
              <a:gd name="T8" fmla="*/ 0 w 410"/>
              <a:gd name="T9" fmla="*/ 280 h 292"/>
            </a:gdLst>
            <a:ahLst/>
            <a:cxnLst>
              <a:cxn ang="0">
                <a:pos x="T0" y="T1"/>
              </a:cxn>
              <a:cxn ang="0">
                <a:pos x="T2" y="T3"/>
              </a:cxn>
              <a:cxn ang="0">
                <a:pos x="T4" y="T5"/>
              </a:cxn>
              <a:cxn ang="0">
                <a:pos x="T6" y="T7"/>
              </a:cxn>
              <a:cxn ang="0">
                <a:pos x="T8" y="T9"/>
              </a:cxn>
            </a:cxnLst>
            <a:rect l="0" t="0" r="r" b="b"/>
            <a:pathLst>
              <a:path w="410" h="292">
                <a:moveTo>
                  <a:pt x="0" y="280"/>
                </a:moveTo>
                <a:lnTo>
                  <a:pt x="8" y="292"/>
                </a:lnTo>
                <a:lnTo>
                  <a:pt x="410" y="96"/>
                </a:lnTo>
                <a:lnTo>
                  <a:pt x="346" y="0"/>
                </a:lnTo>
                <a:lnTo>
                  <a:pt x="0" y="280"/>
                </a:lnTo>
                <a:close/>
              </a:path>
            </a:pathLst>
          </a:custGeom>
          <a:gradFill rotWithShape="1">
            <a:gsLst>
              <a:gs pos="0">
                <a:srgbClr val="DDDDDD">
                  <a:alpha val="60001"/>
                </a:srgbClr>
              </a:gs>
              <a:gs pos="100000">
                <a:srgbClr val="DDDDDD">
                  <a:gamma/>
                  <a:shade val="46275"/>
                  <a:invGamma/>
                </a:srgbClr>
              </a:gs>
            </a:gsLst>
            <a:lin ang="5400000" scaled="1"/>
          </a:gradFill>
          <a:ln>
            <a:noFill/>
          </a:ln>
          <a:effectLst/>
          <a:extLst>
            <a:ext uri="{91240B29-F687-4f45-9708-019B960494DF}">
              <a14:hiddenLine xmlns:a14="http://schemas.microsoft.com/office/drawing/2010/main" w="9525" cap="flat" cmpd="sng">
                <a:solidFill>
                  <a:schemeClr val="bg1"/>
                </a:solidFill>
                <a:prstDash val="solid"/>
                <a:round/>
                <a:headEnd/>
                <a:tailEnd/>
              </a14:hiddenLine>
            </a:ext>
            <a:ext uri="{AF507438-7753-43e0-B8FC-AC1667EBCBE1}">
              <a14:hiddenEffects xmlns:a14="http://schemas.microsoft.com/office/drawing/2010/main">
                <a:effectLst>
                  <a:outerShdw blurRad="63500" dist="107763" dir="2700000" algn="ctr" rotWithShape="0">
                    <a:schemeClr val="tx1">
                      <a:alpha val="50000"/>
                    </a:schemeClr>
                  </a:outerShdw>
                </a:effectLst>
              </a14:hiddenEffects>
            </a:ext>
          </a:extLst>
        </p:spPr>
        <p:txBody>
          <a:bodyPr>
            <a:spAutoFit/>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21903" name="Freeform 47"/>
          <p:cNvSpPr>
            <a:spLocks/>
          </p:cNvSpPr>
          <p:nvPr/>
        </p:nvSpPr>
        <p:spPr bwMode="auto">
          <a:xfrm>
            <a:off x="2769156" y="2381696"/>
            <a:ext cx="595312" cy="481012"/>
          </a:xfrm>
          <a:custGeom>
            <a:avLst/>
            <a:gdLst>
              <a:gd name="T0" fmla="*/ 0 w 375"/>
              <a:gd name="T1" fmla="*/ 303 h 303"/>
              <a:gd name="T2" fmla="*/ 375 w 375"/>
              <a:gd name="T3" fmla="*/ 0 h 303"/>
            </a:gdLst>
            <a:ahLst/>
            <a:cxnLst>
              <a:cxn ang="0">
                <a:pos x="T0" y="T1"/>
              </a:cxn>
              <a:cxn ang="0">
                <a:pos x="T2" y="T3"/>
              </a:cxn>
            </a:cxnLst>
            <a:rect l="0" t="0" r="r" b="b"/>
            <a:pathLst>
              <a:path w="375" h="303">
                <a:moveTo>
                  <a:pt x="0" y="303"/>
                </a:moveTo>
                <a:lnTo>
                  <a:pt x="375" y="0"/>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21904" name="Freeform 48"/>
          <p:cNvSpPr>
            <a:spLocks/>
          </p:cNvSpPr>
          <p:nvPr/>
        </p:nvSpPr>
        <p:spPr bwMode="auto">
          <a:xfrm>
            <a:off x="2783443" y="2549971"/>
            <a:ext cx="685800" cy="334962"/>
          </a:xfrm>
          <a:custGeom>
            <a:avLst/>
            <a:gdLst>
              <a:gd name="T0" fmla="*/ 0 w 432"/>
              <a:gd name="T1" fmla="*/ 211 h 211"/>
              <a:gd name="T2" fmla="*/ 432 w 432"/>
              <a:gd name="T3" fmla="*/ 0 h 211"/>
            </a:gdLst>
            <a:ahLst/>
            <a:cxnLst>
              <a:cxn ang="0">
                <a:pos x="T0" y="T1"/>
              </a:cxn>
              <a:cxn ang="0">
                <a:pos x="T2" y="T3"/>
              </a:cxn>
            </a:cxnLst>
            <a:rect l="0" t="0" r="r" b="b"/>
            <a:pathLst>
              <a:path w="432" h="211">
                <a:moveTo>
                  <a:pt x="0" y="211"/>
                </a:moveTo>
                <a:lnTo>
                  <a:pt x="432" y="0"/>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nvGrpSpPr>
          <p:cNvPr id="121905" name="Group 49"/>
          <p:cNvGrpSpPr>
            <a:grpSpLocks/>
          </p:cNvGrpSpPr>
          <p:nvPr/>
        </p:nvGrpSpPr>
        <p:grpSpPr bwMode="auto">
          <a:xfrm>
            <a:off x="545068" y="2519835"/>
            <a:ext cx="1298575" cy="855672"/>
            <a:chOff x="288" y="1542"/>
            <a:chExt cx="818" cy="539"/>
          </a:xfrm>
        </p:grpSpPr>
        <p:grpSp>
          <p:nvGrpSpPr>
            <p:cNvPr id="121906" name="Group 50"/>
            <p:cNvGrpSpPr>
              <a:grpSpLocks/>
            </p:cNvGrpSpPr>
            <p:nvPr/>
          </p:nvGrpSpPr>
          <p:grpSpPr bwMode="auto">
            <a:xfrm>
              <a:off x="720" y="1737"/>
              <a:ext cx="386" cy="344"/>
              <a:chOff x="606" y="1626"/>
              <a:chExt cx="240" cy="192"/>
            </a:xfrm>
          </p:grpSpPr>
          <p:sp>
            <p:nvSpPr>
              <p:cNvPr id="121907" name="Line 51"/>
              <p:cNvSpPr>
                <a:spLocks noChangeShapeType="1"/>
              </p:cNvSpPr>
              <p:nvPr/>
            </p:nvSpPr>
            <p:spPr bwMode="auto">
              <a:xfrm flipV="1">
                <a:off x="606" y="1626"/>
                <a:ext cx="240" cy="192"/>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tx1">
                          <a:alpha val="50000"/>
                        </a:schemeClr>
                      </a:outerShdw>
                    </a:effectLst>
                  </a14:hiddenEffects>
                </a:ext>
              </a:extLst>
            </p:spPr>
            <p:txBody>
              <a:bodyPr>
                <a:spAutoFit/>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21908" name="Line 52"/>
              <p:cNvSpPr>
                <a:spLocks noChangeShapeType="1"/>
              </p:cNvSpPr>
              <p:nvPr/>
            </p:nvSpPr>
            <p:spPr bwMode="auto">
              <a:xfrm flipH="1" flipV="1">
                <a:off x="606" y="1626"/>
                <a:ext cx="240" cy="192"/>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tx1">
                          <a:alpha val="50000"/>
                        </a:schemeClr>
                      </a:outerShdw>
                    </a:effectLst>
                  </a14:hiddenEffects>
                </a:ext>
              </a:extLst>
            </p:spPr>
            <p:txBody>
              <a:bodyPr>
                <a:spAutoFit/>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sp>
          <p:nvSpPr>
            <p:cNvPr id="121909" name="Text Box 53"/>
            <p:cNvSpPr txBox="1">
              <a:spLocks noChangeArrowheads="1"/>
            </p:cNvSpPr>
            <p:nvPr/>
          </p:nvSpPr>
          <p:spPr bwMode="auto">
            <a:xfrm>
              <a:off x="288" y="1542"/>
              <a:ext cx="62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en-US" b="1" i="1" dirty="0" smtClean="0">
                  <a:solidFill>
                    <a:srgbClr val="0066FF"/>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XE-991</a:t>
              </a:r>
              <a:endParaRPr lang="en-US" b="1" i="1" baseline="-25000" dirty="0">
                <a:solidFill>
                  <a:srgbClr val="0066FF"/>
                </a:solidFill>
                <a:effectLst>
                  <a:outerShdw blurRad="50800" dist="38100" dir="18900000" algn="bl" rotWithShape="0">
                    <a:prstClr val="black">
                      <a:alpha val="40000"/>
                    </a:prstClr>
                  </a:outerShdw>
                </a:effectLst>
                <a:latin typeface="Arial" charset="0"/>
                <a:ea typeface="ＭＳ Ｐゴシック" charset="0"/>
                <a:cs typeface="ＭＳ Ｐゴシック" charset="0"/>
              </a:endParaRPr>
            </a:p>
          </p:txBody>
        </p:sp>
      </p:grpSp>
      <p:sp>
        <p:nvSpPr>
          <p:cNvPr id="121910" name="Text Box 54"/>
          <p:cNvSpPr txBox="1">
            <a:spLocks noChangeArrowheads="1"/>
          </p:cNvSpPr>
          <p:nvPr/>
        </p:nvSpPr>
        <p:spPr bwMode="auto">
          <a:xfrm>
            <a:off x="377320" y="6064151"/>
            <a:ext cx="85344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914400" fontAlgn="base">
              <a:spcBef>
                <a:spcPct val="50000"/>
              </a:spcBef>
              <a:spcAft>
                <a:spcPct val="0"/>
              </a:spcAft>
            </a:pPr>
            <a:r>
              <a:rPr lang="en-US" sz="1400" dirty="0">
                <a:solidFill>
                  <a:srgbClr val="000000"/>
                </a:solidFill>
                <a:effectLst>
                  <a:outerShdw blurRad="50800" dist="38100" dir="18900000" algn="bl" rotWithShape="0">
                    <a:prstClr val="black">
                      <a:alpha val="40000"/>
                    </a:prstClr>
                  </a:outerShdw>
                </a:effectLst>
                <a:latin typeface="Arial" charset="0"/>
                <a:ea typeface="ＭＳ Ｐゴシック" charset="0"/>
                <a:cs typeface="Arial" charset="0"/>
              </a:rPr>
              <a:t>Original concept : Sharp et al, 1993</a:t>
            </a:r>
          </a:p>
          <a:p>
            <a:pPr defTabSz="914400" fontAlgn="base">
              <a:spcBef>
                <a:spcPct val="50000"/>
              </a:spcBef>
              <a:spcAft>
                <a:spcPct val="0"/>
              </a:spcAft>
            </a:pPr>
            <a:r>
              <a:rPr lang="en-US" sz="1400" dirty="0">
                <a:solidFill>
                  <a:srgbClr val="000000"/>
                </a:solidFill>
                <a:effectLst>
                  <a:outerShdw blurRad="50800" dist="38100" dir="18900000" algn="bl" rotWithShape="0">
                    <a:prstClr val="black">
                      <a:alpha val="40000"/>
                    </a:prstClr>
                  </a:outerShdw>
                </a:effectLst>
                <a:latin typeface="Arial" charset="0"/>
                <a:ea typeface="ＭＳ Ｐゴシック" charset="0"/>
                <a:cs typeface="Arial" charset="0"/>
              </a:rPr>
              <a:t>Implementation : </a:t>
            </a:r>
            <a:r>
              <a:rPr lang="en-US" sz="1400" b="1" dirty="0" smtClean="0">
                <a:solidFill>
                  <a:srgbClr val="000000"/>
                </a:solidFill>
                <a:effectLst>
                  <a:outerShdw blurRad="50800" dist="38100" dir="18900000" algn="bl" rotWithShape="0">
                    <a:prstClr val="black">
                      <a:alpha val="40000"/>
                    </a:prstClr>
                  </a:outerShdw>
                </a:effectLst>
                <a:latin typeface="Arial" charset="0"/>
                <a:ea typeface="ＭＳ Ｐゴシック" charset="0"/>
                <a:cs typeface="Arial" charset="0"/>
              </a:rPr>
              <a:t>Cambridge Conductance</a:t>
            </a:r>
            <a:r>
              <a:rPr lang="en-US" sz="1400" dirty="0" smtClean="0">
                <a:solidFill>
                  <a:srgbClr val="000000"/>
                </a:solidFill>
                <a:effectLst>
                  <a:outerShdw blurRad="50800" dist="38100" dir="18900000" algn="bl" rotWithShape="0">
                    <a:prstClr val="black">
                      <a:alpha val="40000"/>
                    </a:prstClr>
                  </a:outerShdw>
                </a:effectLst>
                <a:latin typeface="Arial" charset="0"/>
                <a:ea typeface="ＭＳ Ｐゴシック" charset="0"/>
                <a:cs typeface="Arial" charset="0"/>
              </a:rPr>
              <a:t> (</a:t>
            </a:r>
            <a:r>
              <a:rPr lang="en-GB" sz="1400" dirty="0" smtClean="0">
                <a:effectLst>
                  <a:outerShdw blurRad="50800" dist="38100" dir="18900000" algn="bl" rotWithShape="0">
                    <a:prstClr val="black">
                      <a:alpha val="40000"/>
                    </a:prstClr>
                  </a:outerShdw>
                </a:effectLst>
              </a:rPr>
              <a:t>Robinson</a:t>
            </a:r>
            <a:r>
              <a:rPr lang="en-US" sz="1400" dirty="0" smtClean="0">
                <a:solidFill>
                  <a:srgbClr val="000000"/>
                </a:solidFill>
                <a:effectLst>
                  <a:outerShdw blurRad="50800" dist="38100" dir="18900000" algn="bl" rotWithShape="0">
                    <a:prstClr val="black">
                      <a:alpha val="40000"/>
                    </a:prstClr>
                  </a:outerShdw>
                </a:effectLst>
                <a:latin typeface="Arial" charset="0"/>
                <a:ea typeface="ＭＳ Ｐゴシック" charset="0"/>
                <a:cs typeface="Arial" charset="0"/>
              </a:rPr>
              <a:t>, </a:t>
            </a:r>
            <a:r>
              <a:rPr lang="en-US" sz="1400" dirty="0">
                <a:solidFill>
                  <a:srgbClr val="000000"/>
                </a:solidFill>
                <a:effectLst>
                  <a:outerShdw blurRad="50800" dist="38100" dir="18900000" algn="bl" rotWithShape="0">
                    <a:prstClr val="black">
                      <a:alpha val="40000"/>
                    </a:prstClr>
                  </a:outerShdw>
                </a:effectLst>
                <a:latin typeface="Arial" charset="0"/>
                <a:ea typeface="ＭＳ Ｐゴシック" charset="0"/>
                <a:cs typeface="Arial" charset="0"/>
              </a:rPr>
              <a:t>2008)</a:t>
            </a:r>
            <a:endParaRPr lang="en-US" sz="1400"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endParaRPr>
          </a:p>
        </p:txBody>
      </p:sp>
      <p:sp>
        <p:nvSpPr>
          <p:cNvPr id="121911" name="Rectangle 55"/>
          <p:cNvSpPr>
            <a:spLocks noChangeArrowheads="1"/>
          </p:cNvSpPr>
          <p:nvPr/>
        </p:nvSpPr>
        <p:spPr bwMode="auto">
          <a:xfrm>
            <a:off x="215670" y="152400"/>
            <a:ext cx="8698682" cy="933858"/>
          </a:xfrm>
          <a:prstGeom prst="rect">
            <a:avLst/>
          </a:prstGeom>
          <a:noFill/>
          <a:ln>
            <a:noFill/>
          </a:ln>
          <a:extLst>
            <a:ext uri="{909E8E84-426E-40dd-AFC4-6F175D3DCCD1}">
              <a14:hiddenFill xmlns:a14="http://schemas.microsoft.com/office/drawing/2010/main">
                <a:solidFill>
                  <a:srgbClr val="DFD5F0"/>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nchor="ctr"/>
          <a:lstStyle/>
          <a:p>
            <a:pPr algn="ctr" defTabSz="914400" fontAlgn="base">
              <a:spcBef>
                <a:spcPct val="0"/>
              </a:spcBef>
              <a:spcAft>
                <a:spcPct val="0"/>
              </a:spcAft>
            </a:pPr>
            <a:r>
              <a:rPr lang="en-US" sz="3200" b="1" dirty="0" smtClean="0">
                <a:solidFill>
                  <a:srgbClr val="333399"/>
                </a:solidFill>
                <a:effectLst>
                  <a:outerShdw blurRad="50800" dist="38100" dir="18900000" algn="bl" rotWithShape="0">
                    <a:prstClr val="black">
                      <a:alpha val="40000"/>
                    </a:prstClr>
                  </a:outerShdw>
                </a:effectLst>
                <a:latin typeface="Arial" charset="0"/>
                <a:ea typeface="ＭＳ Ｐゴシック" charset="0"/>
              </a:rPr>
              <a:t>Adding/Subtracting M-current (Kv7) </a:t>
            </a:r>
            <a:r>
              <a:rPr lang="en-US" sz="3200" b="1" dirty="0">
                <a:solidFill>
                  <a:srgbClr val="333399"/>
                </a:solidFill>
                <a:effectLst>
                  <a:outerShdw blurRad="50800" dist="38100" dir="18900000" algn="bl" rotWithShape="0">
                    <a:prstClr val="black">
                      <a:alpha val="40000"/>
                    </a:prstClr>
                  </a:outerShdw>
                </a:effectLst>
                <a:latin typeface="Arial" charset="0"/>
                <a:ea typeface="ＭＳ Ｐゴシック" charset="0"/>
              </a:rPr>
              <a:t>with Dynamic Clamp</a:t>
            </a:r>
          </a:p>
        </p:txBody>
      </p:sp>
      <p:sp>
        <p:nvSpPr>
          <p:cNvPr id="121912" name="Line 56"/>
          <p:cNvSpPr>
            <a:spLocks noChangeShapeType="1"/>
          </p:cNvSpPr>
          <p:nvPr/>
        </p:nvSpPr>
        <p:spPr bwMode="auto">
          <a:xfrm flipH="1">
            <a:off x="5040868" y="4172396"/>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21913" name="Text Box 57"/>
          <p:cNvSpPr txBox="1">
            <a:spLocks noChangeArrowheads="1"/>
          </p:cNvSpPr>
          <p:nvPr/>
        </p:nvSpPr>
        <p:spPr bwMode="auto">
          <a:xfrm>
            <a:off x="3440668" y="4019996"/>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0"/>
              </a:spcBef>
              <a:spcAft>
                <a:spcPct val="0"/>
              </a:spcAft>
            </a:pPr>
            <a:r>
              <a:rPr lang="en-US" sz="1600" i="1"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read            V</a:t>
            </a:r>
            <a:endParaRPr lang="en-US" sz="1600" i="1" baseline="-25000"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endParaRPr>
          </a:p>
        </p:txBody>
      </p:sp>
      <p:grpSp>
        <p:nvGrpSpPr>
          <p:cNvPr id="121914" name="Group 58"/>
          <p:cNvGrpSpPr>
            <a:grpSpLocks/>
          </p:cNvGrpSpPr>
          <p:nvPr/>
        </p:nvGrpSpPr>
        <p:grpSpPr bwMode="auto">
          <a:xfrm>
            <a:off x="3193018" y="2381696"/>
            <a:ext cx="2762250" cy="3481387"/>
            <a:chOff x="1956" y="1455"/>
            <a:chExt cx="1740" cy="2193"/>
          </a:xfrm>
        </p:grpSpPr>
        <p:grpSp>
          <p:nvGrpSpPr>
            <p:cNvPr id="121915" name="Group 59"/>
            <p:cNvGrpSpPr>
              <a:grpSpLocks/>
            </p:cNvGrpSpPr>
            <p:nvPr/>
          </p:nvGrpSpPr>
          <p:grpSpPr bwMode="auto">
            <a:xfrm>
              <a:off x="2592" y="1455"/>
              <a:ext cx="384" cy="342"/>
              <a:chOff x="2592" y="1455"/>
              <a:chExt cx="384" cy="342"/>
            </a:xfrm>
          </p:grpSpPr>
          <p:sp>
            <p:nvSpPr>
              <p:cNvPr id="121916" name="Line 60"/>
              <p:cNvSpPr>
                <a:spLocks noChangeShapeType="1"/>
              </p:cNvSpPr>
              <p:nvPr/>
            </p:nvSpPr>
            <p:spPr bwMode="auto">
              <a:xfrm>
                <a:off x="2592" y="1455"/>
                <a:ext cx="384" cy="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nvGrpSpPr>
              <p:cNvPr id="121917" name="Group 61"/>
              <p:cNvGrpSpPr>
                <a:grpSpLocks/>
              </p:cNvGrpSpPr>
              <p:nvPr/>
            </p:nvGrpSpPr>
            <p:grpSpPr bwMode="auto">
              <a:xfrm>
                <a:off x="2592" y="1497"/>
                <a:ext cx="384" cy="300"/>
                <a:chOff x="2592" y="1497"/>
                <a:chExt cx="384" cy="300"/>
              </a:xfrm>
            </p:grpSpPr>
            <p:sp>
              <p:nvSpPr>
                <p:cNvPr id="121918" name="Text Box 62"/>
                <p:cNvSpPr txBox="1">
                  <a:spLocks noChangeArrowheads="1"/>
                </p:cNvSpPr>
                <p:nvPr/>
              </p:nvSpPr>
              <p:spPr bwMode="auto">
                <a:xfrm>
                  <a:off x="2634" y="1512"/>
                  <a:ext cx="34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914400" fontAlgn="base">
                    <a:spcBef>
                      <a:spcPct val="0"/>
                    </a:spcBef>
                    <a:spcAft>
                      <a:spcPct val="0"/>
                    </a:spcAft>
                  </a:pPr>
                  <a:r>
                    <a:rPr lang="en-US" i="1" dirty="0" smtClean="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I</a:t>
                  </a:r>
                  <a:r>
                    <a:rPr lang="en-US" i="1" baseline="-25000" dirty="0" smtClean="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Kv7</a:t>
                  </a:r>
                  <a:endParaRPr lang="en-US" i="1" baseline="-25000"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endParaRPr>
                </a:p>
              </p:txBody>
            </p:sp>
            <p:sp>
              <p:nvSpPr>
                <p:cNvPr id="121919" name="Oval 63"/>
                <p:cNvSpPr>
                  <a:spLocks noChangeArrowheads="1"/>
                </p:cNvSpPr>
                <p:nvPr/>
              </p:nvSpPr>
              <p:spPr bwMode="auto">
                <a:xfrm>
                  <a:off x="2592" y="1497"/>
                  <a:ext cx="384" cy="300"/>
                </a:xfrm>
                <a:prstGeom prst="ellipse">
                  <a:avLst/>
                </a:prstGeom>
                <a:noFill/>
                <a:ln w="38100">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107763" dir="2700000" algn="ctr" rotWithShape="0">
                          <a:schemeClr val="tx1">
                            <a:alpha val="50000"/>
                          </a:schemeClr>
                        </a:outerShdw>
                      </a:effectLst>
                    </a14:hiddenEffects>
                  </a:ext>
                </a:extLst>
              </p:spPr>
              <p:txBody>
                <a:bodyPr anchor="ctr">
                  <a:spAutoFit/>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grpSp>
          <p:nvGrpSpPr>
            <p:cNvPr id="121920" name="Group 64"/>
            <p:cNvGrpSpPr>
              <a:grpSpLocks/>
            </p:cNvGrpSpPr>
            <p:nvPr/>
          </p:nvGrpSpPr>
          <p:grpSpPr bwMode="auto">
            <a:xfrm>
              <a:off x="1956" y="2719"/>
              <a:ext cx="1740" cy="929"/>
              <a:chOff x="1956" y="2719"/>
              <a:chExt cx="1740" cy="929"/>
            </a:xfrm>
          </p:grpSpPr>
          <p:sp>
            <p:nvSpPr>
              <p:cNvPr id="121921" name="Text Box 65"/>
              <p:cNvSpPr txBox="1">
                <a:spLocks noChangeArrowheads="1"/>
              </p:cNvSpPr>
              <p:nvPr/>
            </p:nvSpPr>
            <p:spPr bwMode="auto">
              <a:xfrm>
                <a:off x="1956" y="3446"/>
                <a:ext cx="116"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endParaRPr lang="en-US" sz="1500">
                  <a:solidFill>
                    <a:srgbClr val="FFFFFF"/>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121922" name="Text Box 66"/>
              <p:cNvSpPr txBox="1">
                <a:spLocks noChangeArrowheads="1"/>
              </p:cNvSpPr>
              <p:nvPr/>
            </p:nvSpPr>
            <p:spPr bwMode="auto">
              <a:xfrm>
                <a:off x="2112" y="2719"/>
                <a:ext cx="110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0"/>
                  </a:spcBef>
                  <a:spcAft>
                    <a:spcPct val="0"/>
                  </a:spcAft>
                </a:pPr>
                <a:r>
                  <a:rPr lang="en-US" sz="1600" i="1"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compute</a:t>
                </a:r>
              </a:p>
              <a:p>
                <a:pPr defTabSz="914400" fontAlgn="base">
                  <a:spcBef>
                    <a:spcPct val="0"/>
                  </a:spcBef>
                  <a:spcAft>
                    <a:spcPct val="0"/>
                  </a:spcAft>
                </a:pPr>
                <a:endParaRPr lang="en-US" sz="400"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endParaRPr>
              </a:p>
              <a:p>
                <a:pPr defTabSz="914400" fontAlgn="base">
                  <a:spcBef>
                    <a:spcPct val="0"/>
                  </a:spcBef>
                  <a:spcAft>
                    <a:spcPct val="0"/>
                  </a:spcAft>
                </a:pPr>
                <a:r>
                  <a:rPr lang="en-US" sz="1200" i="1" dirty="0" err="1">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df</a:t>
                </a:r>
                <a:r>
                  <a:rPr lang="en-US" sz="1200" i="1"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a:t>
                </a:r>
                <a:r>
                  <a:rPr lang="en-US" sz="1200" i="1" dirty="0" err="1">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dt</a:t>
                </a:r>
                <a:r>
                  <a:rPr lang="en-US" sz="1200" i="1"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 = (f</a:t>
                </a:r>
                <a:r>
                  <a:rPr lang="en-US" sz="1200" i="1" baseline="-25000"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sym typeface="Symbol" charset="0"/>
                  </a:rPr>
                  <a:t></a:t>
                </a:r>
                <a:r>
                  <a:rPr lang="en-US" sz="1200" i="1"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sym typeface="Symbol" charset="0"/>
                  </a:rPr>
                  <a:t>(V)-V)/</a:t>
                </a:r>
                <a:r>
                  <a:rPr lang="en-US" sz="1400" dirty="0" smtClean="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sym typeface="Symbol" charset="0"/>
                  </a:rPr>
                  <a:t></a:t>
                </a:r>
                <a:r>
                  <a:rPr lang="en-US" sz="1200" baseline="-25000" dirty="0" smtClean="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sym typeface="Symbol" charset="0"/>
                  </a:rPr>
                  <a:t>Kv7</a:t>
                </a:r>
                <a:endParaRPr lang="en-US" sz="1200" baseline="-25000"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sym typeface="Symbol" charset="0"/>
                </a:endParaRPr>
              </a:p>
            </p:txBody>
          </p:sp>
          <p:sp>
            <p:nvSpPr>
              <p:cNvPr id="121923" name="Line 67"/>
              <p:cNvSpPr>
                <a:spLocks noChangeShapeType="1"/>
              </p:cNvSpPr>
              <p:nvPr/>
            </p:nvSpPr>
            <p:spPr bwMode="auto">
              <a:xfrm flipH="1">
                <a:off x="3120" y="3399"/>
                <a:ext cx="576"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21924" name="Text Box 68"/>
              <p:cNvSpPr txBox="1">
                <a:spLocks noChangeArrowheads="1"/>
              </p:cNvSpPr>
              <p:nvPr/>
            </p:nvSpPr>
            <p:spPr bwMode="auto">
              <a:xfrm>
                <a:off x="2112" y="3293"/>
                <a:ext cx="10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0"/>
                  </a:spcBef>
                  <a:spcAft>
                    <a:spcPct val="0"/>
                  </a:spcAft>
                </a:pPr>
                <a:r>
                  <a:rPr lang="en-US" sz="1600" i="1"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write           </a:t>
                </a:r>
                <a:r>
                  <a:rPr lang="en-US" sz="1600" i="1" dirty="0" smtClean="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I</a:t>
                </a:r>
                <a:r>
                  <a:rPr lang="en-US" sz="1600" i="1" baseline="-25000" dirty="0" smtClean="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Kv7</a:t>
                </a:r>
                <a:endParaRPr lang="en-US" sz="1600" i="1" baseline="-25000"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endParaRPr>
              </a:p>
            </p:txBody>
          </p:sp>
          <p:sp>
            <p:nvSpPr>
              <p:cNvPr id="121925" name="Oval 69"/>
              <p:cNvSpPr>
                <a:spLocks noChangeArrowheads="1"/>
              </p:cNvSpPr>
              <p:nvPr/>
            </p:nvSpPr>
            <p:spPr bwMode="auto">
              <a:xfrm>
                <a:off x="2736" y="3243"/>
                <a:ext cx="336" cy="300"/>
              </a:xfrm>
              <a:prstGeom prst="ellipse">
                <a:avLst/>
              </a:prstGeom>
              <a:noFill/>
              <a:ln w="38100">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107763" dir="2700000" algn="ctr" rotWithShape="0">
                        <a:schemeClr val="tx1">
                          <a:alpha val="50000"/>
                        </a:schemeClr>
                      </a:outerShdw>
                    </a:effectLst>
                  </a14:hiddenEffects>
                </a:ext>
              </a:extLst>
            </p:spPr>
            <p:txBody>
              <a:bodyPr anchor="ctr">
                <a:spAutoFit/>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21926" name="Text Box 70"/>
              <p:cNvSpPr txBox="1">
                <a:spLocks noChangeArrowheads="1"/>
              </p:cNvSpPr>
              <p:nvPr/>
            </p:nvSpPr>
            <p:spPr bwMode="auto">
              <a:xfrm>
                <a:off x="2112" y="3063"/>
                <a:ext cx="14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defTabSz="914400" fontAlgn="base">
                  <a:spcBef>
                    <a:spcPct val="50000"/>
                  </a:spcBef>
                  <a:spcAft>
                    <a:spcPct val="0"/>
                  </a:spcAft>
                </a:pPr>
                <a:r>
                  <a:rPr lang="en-US" sz="1200" i="1" dirty="0" smtClean="0">
                    <a:solidFill>
                      <a:srgbClr val="000000"/>
                    </a:solidFill>
                    <a:effectLst>
                      <a:outerShdw blurRad="50800" dist="38100" dir="18900000" algn="bl" rotWithShape="0">
                        <a:prstClr val="black">
                          <a:alpha val="40000"/>
                        </a:prstClr>
                      </a:outerShdw>
                    </a:effectLst>
                    <a:latin typeface="Arial" charset="0"/>
                    <a:ea typeface="ＭＳ Ｐゴシック" charset="0"/>
                    <a:cs typeface="Times New Roman" charset="0"/>
                  </a:rPr>
                  <a:t>I</a:t>
                </a:r>
                <a:r>
                  <a:rPr lang="en-US" sz="1200" baseline="-25000" dirty="0" smtClean="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Kv7</a:t>
                </a:r>
                <a:r>
                  <a:rPr lang="en-US" sz="1200" dirty="0" smtClean="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 </a:t>
                </a:r>
                <a:r>
                  <a:rPr lang="en-US" sz="1200" dirty="0">
                    <a:solidFill>
                      <a:srgbClr val="000000"/>
                    </a:solidFill>
                    <a:effectLst>
                      <a:outerShdw blurRad="50800" dist="38100" dir="18900000" algn="bl" rotWithShape="0">
                        <a:prstClr val="black">
                          <a:alpha val="40000"/>
                        </a:prstClr>
                      </a:outerShdw>
                    </a:effectLst>
                    <a:latin typeface="Arial" charset="0"/>
                    <a:ea typeface="ＭＳ Ｐゴシック" charset="0"/>
                    <a:cs typeface="Arial" charset="0"/>
                  </a:rPr>
                  <a:t>= </a:t>
                </a:r>
                <a:r>
                  <a:rPr lang="en-US" sz="1200" dirty="0" smtClean="0">
                    <a:solidFill>
                      <a:srgbClr val="000000"/>
                    </a:solidFill>
                    <a:effectLst>
                      <a:outerShdw blurRad="50800" dist="38100" dir="18900000" algn="bl" rotWithShape="0">
                        <a:prstClr val="black">
                          <a:alpha val="40000"/>
                        </a:prstClr>
                      </a:outerShdw>
                    </a:effectLst>
                    <a:latin typeface="Arial" charset="0"/>
                    <a:ea typeface="ＭＳ Ｐゴシック" charset="0"/>
                    <a:cs typeface="Arial" charset="0"/>
                  </a:rPr>
                  <a:t>g</a:t>
                </a:r>
                <a:r>
                  <a:rPr lang="en-US" sz="1200" baseline="-25000" dirty="0" smtClean="0">
                    <a:solidFill>
                      <a:srgbClr val="000000"/>
                    </a:solidFill>
                    <a:effectLst>
                      <a:outerShdw blurRad="50800" dist="38100" dir="18900000" algn="bl" rotWithShape="0">
                        <a:prstClr val="black">
                          <a:alpha val="40000"/>
                        </a:prstClr>
                      </a:outerShdw>
                    </a:effectLst>
                    <a:latin typeface="Arial" charset="0"/>
                    <a:ea typeface="ＭＳ Ｐゴシック" charset="0"/>
                    <a:cs typeface="Arial" charset="0"/>
                  </a:rPr>
                  <a:t>Kv7</a:t>
                </a:r>
                <a:r>
                  <a:rPr lang="en-US" sz="1200" dirty="0" smtClean="0">
                    <a:solidFill>
                      <a:srgbClr val="000000"/>
                    </a:solidFill>
                    <a:effectLst>
                      <a:outerShdw blurRad="50800" dist="38100" dir="18900000" algn="bl" rotWithShape="0">
                        <a:prstClr val="black">
                          <a:alpha val="40000"/>
                        </a:prstClr>
                      </a:outerShdw>
                    </a:effectLst>
                    <a:latin typeface="Arial" charset="0"/>
                    <a:ea typeface="ＭＳ Ｐゴシック" charset="0"/>
                    <a:cs typeface="Arial" charset="0"/>
                  </a:rPr>
                  <a:t> </a:t>
                </a:r>
                <a:r>
                  <a:rPr lang="en-US" sz="1200" dirty="0">
                    <a:solidFill>
                      <a:srgbClr val="000000"/>
                    </a:solidFill>
                    <a:effectLst>
                      <a:outerShdw blurRad="50800" dist="38100" dir="18900000" algn="bl" rotWithShape="0">
                        <a:prstClr val="black">
                          <a:alpha val="40000"/>
                        </a:prstClr>
                      </a:outerShdw>
                    </a:effectLst>
                    <a:latin typeface="Arial" charset="0"/>
                    <a:ea typeface="ＭＳ Ｐゴシック" charset="0"/>
                    <a:cs typeface="Arial" charset="0"/>
                  </a:rPr>
                  <a:t>×</a:t>
                </a:r>
                <a:r>
                  <a:rPr lang="en-US" sz="1200" dirty="0">
                    <a:solidFill>
                      <a:srgbClr val="000000"/>
                    </a:solidFill>
                    <a:effectLst>
                      <a:outerShdw blurRad="50800" dist="38100" dir="18900000" algn="bl" rotWithShape="0">
                        <a:prstClr val="black">
                          <a:alpha val="40000"/>
                        </a:prstClr>
                      </a:outerShdw>
                    </a:effectLst>
                    <a:latin typeface="Arial" charset="0"/>
                    <a:ea typeface="ＭＳ Ｐゴシック" charset="0"/>
                    <a:cs typeface="Times New Roman" charset="0"/>
                  </a:rPr>
                  <a:t> </a:t>
                </a:r>
                <a:r>
                  <a:rPr lang="en-US" sz="1200" i="1" dirty="0">
                    <a:solidFill>
                      <a:srgbClr val="000000"/>
                    </a:solidFill>
                    <a:effectLst>
                      <a:outerShdw blurRad="50800" dist="38100" dir="18900000" algn="bl" rotWithShape="0">
                        <a:prstClr val="black">
                          <a:alpha val="40000"/>
                        </a:prstClr>
                      </a:outerShdw>
                    </a:effectLst>
                    <a:latin typeface="Arial" charset="0"/>
                    <a:ea typeface="ＭＳ Ｐゴシック" charset="0"/>
                    <a:cs typeface="Times New Roman" charset="0"/>
                  </a:rPr>
                  <a:t>f</a:t>
                </a:r>
                <a:r>
                  <a:rPr lang="en-US" sz="1200" dirty="0">
                    <a:solidFill>
                      <a:srgbClr val="000000"/>
                    </a:solidFill>
                    <a:effectLst>
                      <a:outerShdw blurRad="50800" dist="38100" dir="18900000" algn="bl" rotWithShape="0">
                        <a:prstClr val="black">
                          <a:alpha val="40000"/>
                        </a:prstClr>
                      </a:outerShdw>
                    </a:effectLst>
                    <a:latin typeface="Arial" charset="0"/>
                    <a:ea typeface="ＭＳ Ｐゴシック" charset="0"/>
                    <a:cs typeface="Times New Roman" charset="0"/>
                  </a:rPr>
                  <a:t> </a:t>
                </a:r>
                <a:r>
                  <a:rPr lang="en-US" sz="1200" dirty="0">
                    <a:solidFill>
                      <a:srgbClr val="000000"/>
                    </a:solidFill>
                    <a:effectLst>
                      <a:outerShdw blurRad="50800" dist="38100" dir="18900000" algn="bl" rotWithShape="0">
                        <a:prstClr val="black">
                          <a:alpha val="40000"/>
                        </a:prstClr>
                      </a:outerShdw>
                    </a:effectLst>
                    <a:latin typeface="Arial" charset="0"/>
                    <a:ea typeface="ＭＳ Ｐゴシック" charset="0"/>
                    <a:cs typeface="Arial" charset="0"/>
                  </a:rPr>
                  <a:t>× (</a:t>
                </a:r>
                <a:r>
                  <a:rPr lang="en-US" sz="1200" i="1" dirty="0">
                    <a:solidFill>
                      <a:srgbClr val="000000"/>
                    </a:solidFill>
                    <a:effectLst>
                      <a:outerShdw blurRad="50800" dist="38100" dir="18900000" algn="bl" rotWithShape="0">
                        <a:prstClr val="black">
                          <a:alpha val="40000"/>
                        </a:prstClr>
                      </a:outerShdw>
                    </a:effectLst>
                    <a:latin typeface="Arial" charset="0"/>
                    <a:ea typeface="ＭＳ Ｐゴシック" charset="0"/>
                    <a:cs typeface="Arial" charset="0"/>
                  </a:rPr>
                  <a:t>V</a:t>
                </a:r>
                <a:r>
                  <a:rPr lang="en-US" sz="1200" dirty="0">
                    <a:solidFill>
                      <a:srgbClr val="000000"/>
                    </a:solidFill>
                    <a:effectLst>
                      <a:outerShdw blurRad="50800" dist="38100" dir="18900000" algn="bl" rotWithShape="0">
                        <a:prstClr val="black">
                          <a:alpha val="40000"/>
                        </a:prstClr>
                      </a:outerShdw>
                    </a:effectLst>
                    <a:latin typeface="Arial" charset="0"/>
                    <a:ea typeface="ＭＳ Ｐゴシック" charset="0"/>
                    <a:cs typeface="Arial" charset="0"/>
                  </a:rPr>
                  <a:t>-</a:t>
                </a:r>
                <a:r>
                  <a:rPr lang="en-US" sz="1200" i="1" dirty="0">
                    <a:solidFill>
                      <a:srgbClr val="000000"/>
                    </a:solidFill>
                    <a:effectLst>
                      <a:outerShdw blurRad="50800" dist="38100" dir="18900000" algn="bl" rotWithShape="0">
                        <a:prstClr val="black">
                          <a:alpha val="40000"/>
                        </a:prstClr>
                      </a:outerShdw>
                    </a:effectLst>
                    <a:latin typeface="Arial" charset="0"/>
                    <a:ea typeface="ＭＳ Ｐゴシック" charset="0"/>
                    <a:cs typeface="Arial" charset="0"/>
                  </a:rPr>
                  <a:t>V</a:t>
                </a:r>
                <a:r>
                  <a:rPr lang="en-US" sz="1200" baseline="-25000" dirty="0">
                    <a:solidFill>
                      <a:srgbClr val="000000"/>
                    </a:solidFill>
                    <a:effectLst>
                      <a:outerShdw blurRad="50800" dist="38100" dir="18900000" algn="bl" rotWithShape="0">
                        <a:prstClr val="black">
                          <a:alpha val="40000"/>
                        </a:prstClr>
                      </a:outerShdw>
                    </a:effectLst>
                    <a:latin typeface="Arial" charset="0"/>
                    <a:ea typeface="ＭＳ Ｐゴシック" charset="0"/>
                    <a:cs typeface="Arial" charset="0"/>
                  </a:rPr>
                  <a:t>K</a:t>
                </a:r>
                <a:r>
                  <a:rPr lang="en-US" sz="1200" dirty="0">
                    <a:solidFill>
                      <a:srgbClr val="000000"/>
                    </a:solidFill>
                    <a:effectLst>
                      <a:outerShdw blurRad="50800" dist="38100" dir="18900000" algn="bl" rotWithShape="0">
                        <a:prstClr val="black">
                          <a:alpha val="40000"/>
                        </a:prstClr>
                      </a:outerShdw>
                    </a:effectLst>
                    <a:latin typeface="Arial" charset="0"/>
                    <a:ea typeface="ＭＳ Ｐゴシック" charset="0"/>
                    <a:cs typeface="Arial" charset="0"/>
                  </a:rPr>
                  <a:t>)</a:t>
                </a:r>
              </a:p>
            </p:txBody>
          </p:sp>
        </p:grpSp>
      </p:grpSp>
      <p:sp>
        <p:nvSpPr>
          <p:cNvPr id="121927" name="Text Box 71"/>
          <p:cNvSpPr txBox="1">
            <a:spLocks noChangeArrowheads="1"/>
          </p:cNvSpPr>
          <p:nvPr/>
        </p:nvSpPr>
        <p:spPr bwMode="auto">
          <a:xfrm>
            <a:off x="856218" y="2953196"/>
            <a:ext cx="5561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en-US" i="1" dirty="0" smtClean="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I</a:t>
            </a:r>
            <a:r>
              <a:rPr lang="en-US" i="1" baseline="-25000" dirty="0" smtClean="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rPr>
              <a:t>Kv7</a:t>
            </a:r>
            <a:endParaRPr lang="en-US" i="1" baseline="-25000" dirty="0">
              <a:solidFill>
                <a:srgbClr val="000000"/>
              </a:solidFill>
              <a:effectLst>
                <a:outerShdw blurRad="50800" dist="38100" dir="18900000" algn="bl" rotWithShape="0">
                  <a:prstClr val="black">
                    <a:alpha val="40000"/>
                  </a:prstClr>
                </a:outerShdw>
              </a:effectLst>
              <a:latin typeface="Arial" charset="0"/>
              <a:ea typeface="ＭＳ Ｐゴシック" charset="0"/>
              <a:cs typeface="ＭＳ Ｐゴシック" charset="0"/>
            </a:endParaRPr>
          </a:p>
        </p:txBody>
      </p:sp>
      <p:grpSp>
        <p:nvGrpSpPr>
          <p:cNvPr id="121928" name="Group 72"/>
          <p:cNvGrpSpPr>
            <a:grpSpLocks noChangeAspect="1"/>
          </p:cNvGrpSpPr>
          <p:nvPr/>
        </p:nvGrpSpPr>
        <p:grpSpPr bwMode="auto">
          <a:xfrm rot="-2001983" flipH="1" flipV="1">
            <a:off x="2297668" y="3257996"/>
            <a:ext cx="274638" cy="342900"/>
            <a:chOff x="643" y="984"/>
            <a:chExt cx="436" cy="546"/>
          </a:xfrm>
        </p:grpSpPr>
        <p:grpSp>
          <p:nvGrpSpPr>
            <p:cNvPr id="121929" name="Group 73"/>
            <p:cNvGrpSpPr>
              <a:grpSpLocks noChangeAspect="1"/>
            </p:cNvGrpSpPr>
            <p:nvPr/>
          </p:nvGrpSpPr>
          <p:grpSpPr bwMode="auto">
            <a:xfrm>
              <a:off x="643" y="984"/>
              <a:ext cx="413" cy="512"/>
              <a:chOff x="643" y="984"/>
              <a:chExt cx="413" cy="512"/>
            </a:xfrm>
          </p:grpSpPr>
          <p:sp>
            <p:nvSpPr>
              <p:cNvPr id="121930" name="Freeform 74"/>
              <p:cNvSpPr>
                <a:spLocks noChangeAspect="1"/>
              </p:cNvSpPr>
              <p:nvPr/>
            </p:nvSpPr>
            <p:spPr bwMode="auto">
              <a:xfrm>
                <a:off x="643" y="984"/>
                <a:ext cx="205" cy="512"/>
              </a:xfrm>
              <a:custGeom>
                <a:avLst/>
                <a:gdLst>
                  <a:gd name="T0" fmla="*/ 159 w 205"/>
                  <a:gd name="T1" fmla="*/ 72 h 512"/>
                  <a:gd name="T2" fmla="*/ 177 w 205"/>
                  <a:gd name="T3" fmla="*/ 176 h 512"/>
                  <a:gd name="T4" fmla="*/ 199 w 205"/>
                  <a:gd name="T5" fmla="*/ 246 h 512"/>
                  <a:gd name="T6" fmla="*/ 183 w 205"/>
                  <a:gd name="T7" fmla="*/ 440 h 512"/>
                  <a:gd name="T8" fmla="*/ 69 w 205"/>
                  <a:gd name="T9" fmla="*/ 482 h 512"/>
                  <a:gd name="T10" fmla="*/ 91 w 205"/>
                  <a:gd name="T11" fmla="*/ 322 h 512"/>
                  <a:gd name="T12" fmla="*/ 25 w 205"/>
                  <a:gd name="T13" fmla="*/ 210 h 512"/>
                  <a:gd name="T14" fmla="*/ 9 w 205"/>
                  <a:gd name="T15" fmla="*/ 62 h 512"/>
                  <a:gd name="T16" fmla="*/ 159 w 205"/>
                  <a:gd name="T17" fmla="*/ 7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512">
                    <a:moveTo>
                      <a:pt x="159" y="72"/>
                    </a:moveTo>
                    <a:cubicBezTo>
                      <a:pt x="188" y="107"/>
                      <a:pt x="173" y="141"/>
                      <a:pt x="177" y="176"/>
                    </a:cubicBezTo>
                    <a:cubicBezTo>
                      <a:pt x="184" y="205"/>
                      <a:pt x="198" y="202"/>
                      <a:pt x="199" y="246"/>
                    </a:cubicBezTo>
                    <a:cubicBezTo>
                      <a:pt x="200" y="290"/>
                      <a:pt x="205" y="401"/>
                      <a:pt x="183" y="440"/>
                    </a:cubicBezTo>
                    <a:cubicBezTo>
                      <a:pt x="151" y="512"/>
                      <a:pt x="78" y="506"/>
                      <a:pt x="69" y="482"/>
                    </a:cubicBezTo>
                    <a:cubicBezTo>
                      <a:pt x="60" y="458"/>
                      <a:pt x="87" y="378"/>
                      <a:pt x="91" y="322"/>
                    </a:cubicBezTo>
                    <a:cubicBezTo>
                      <a:pt x="95" y="266"/>
                      <a:pt x="48" y="258"/>
                      <a:pt x="25" y="210"/>
                    </a:cubicBezTo>
                    <a:cubicBezTo>
                      <a:pt x="2" y="162"/>
                      <a:pt x="0" y="86"/>
                      <a:pt x="9" y="62"/>
                    </a:cubicBezTo>
                    <a:cubicBezTo>
                      <a:pt x="18" y="38"/>
                      <a:pt x="127" y="0"/>
                      <a:pt x="159" y="72"/>
                    </a:cubicBezTo>
                    <a:close/>
                  </a:path>
                </a:pathLst>
              </a:custGeom>
              <a:gradFill rotWithShape="1">
                <a:gsLst>
                  <a:gs pos="0">
                    <a:srgbClr val="FF0000"/>
                  </a:gs>
                  <a:gs pos="100000">
                    <a:srgbClr val="FF0000">
                      <a:gamma/>
                      <a:shade val="0"/>
                      <a:invGamma/>
                    </a:srgbClr>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blurRad="63500" dist="107763" dir="2700000" algn="ctr" rotWithShape="0">
                        <a:schemeClr val="tx1">
                          <a:alpha val="50000"/>
                        </a:schemeClr>
                      </a:outerShdw>
                    </a:effectLst>
                  </a14:hiddenEffects>
                </a:ext>
              </a:extLst>
            </p:spPr>
            <p:txBody>
              <a:bodyPr>
                <a:spAutoFit/>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21931" name="Freeform 75"/>
              <p:cNvSpPr>
                <a:spLocks noChangeAspect="1"/>
              </p:cNvSpPr>
              <p:nvPr/>
            </p:nvSpPr>
            <p:spPr bwMode="auto">
              <a:xfrm flipH="1">
                <a:off x="851" y="984"/>
                <a:ext cx="205" cy="512"/>
              </a:xfrm>
              <a:custGeom>
                <a:avLst/>
                <a:gdLst>
                  <a:gd name="T0" fmla="*/ 159 w 205"/>
                  <a:gd name="T1" fmla="*/ 72 h 512"/>
                  <a:gd name="T2" fmla="*/ 177 w 205"/>
                  <a:gd name="T3" fmla="*/ 176 h 512"/>
                  <a:gd name="T4" fmla="*/ 199 w 205"/>
                  <a:gd name="T5" fmla="*/ 246 h 512"/>
                  <a:gd name="T6" fmla="*/ 183 w 205"/>
                  <a:gd name="T7" fmla="*/ 440 h 512"/>
                  <a:gd name="T8" fmla="*/ 69 w 205"/>
                  <a:gd name="T9" fmla="*/ 482 h 512"/>
                  <a:gd name="T10" fmla="*/ 91 w 205"/>
                  <a:gd name="T11" fmla="*/ 322 h 512"/>
                  <a:gd name="T12" fmla="*/ 25 w 205"/>
                  <a:gd name="T13" fmla="*/ 210 h 512"/>
                  <a:gd name="T14" fmla="*/ 9 w 205"/>
                  <a:gd name="T15" fmla="*/ 62 h 512"/>
                  <a:gd name="T16" fmla="*/ 159 w 205"/>
                  <a:gd name="T17" fmla="*/ 7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512">
                    <a:moveTo>
                      <a:pt x="159" y="72"/>
                    </a:moveTo>
                    <a:cubicBezTo>
                      <a:pt x="188" y="107"/>
                      <a:pt x="173" y="141"/>
                      <a:pt x="177" y="176"/>
                    </a:cubicBezTo>
                    <a:cubicBezTo>
                      <a:pt x="184" y="205"/>
                      <a:pt x="198" y="202"/>
                      <a:pt x="199" y="246"/>
                    </a:cubicBezTo>
                    <a:cubicBezTo>
                      <a:pt x="200" y="290"/>
                      <a:pt x="205" y="401"/>
                      <a:pt x="183" y="440"/>
                    </a:cubicBezTo>
                    <a:cubicBezTo>
                      <a:pt x="151" y="512"/>
                      <a:pt x="78" y="506"/>
                      <a:pt x="69" y="482"/>
                    </a:cubicBezTo>
                    <a:cubicBezTo>
                      <a:pt x="60" y="458"/>
                      <a:pt x="87" y="378"/>
                      <a:pt x="91" y="322"/>
                    </a:cubicBezTo>
                    <a:cubicBezTo>
                      <a:pt x="95" y="266"/>
                      <a:pt x="48" y="258"/>
                      <a:pt x="25" y="210"/>
                    </a:cubicBezTo>
                    <a:cubicBezTo>
                      <a:pt x="2" y="162"/>
                      <a:pt x="0" y="86"/>
                      <a:pt x="9" y="62"/>
                    </a:cubicBezTo>
                    <a:cubicBezTo>
                      <a:pt x="18" y="38"/>
                      <a:pt x="127" y="0"/>
                      <a:pt x="159" y="72"/>
                    </a:cubicBezTo>
                    <a:close/>
                  </a:path>
                </a:pathLst>
              </a:custGeom>
              <a:gradFill rotWithShape="1">
                <a:gsLst>
                  <a:gs pos="0">
                    <a:srgbClr val="FF0000"/>
                  </a:gs>
                  <a:gs pos="100000">
                    <a:srgbClr val="FF0000">
                      <a:gamma/>
                      <a:shade val="0"/>
                      <a:invGamma/>
                    </a:srgbClr>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blurRad="63500" dist="107763" dir="2700000" algn="ctr" rotWithShape="0">
                        <a:schemeClr val="tx1">
                          <a:alpha val="50000"/>
                        </a:schemeClr>
                      </a:outerShdw>
                    </a:effectLst>
                  </a14:hiddenEffects>
                </a:ext>
              </a:extLst>
            </p:spPr>
            <p:txBody>
              <a:bodyPr>
                <a:spAutoFit/>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21932" name="Group 76"/>
            <p:cNvGrpSpPr>
              <a:grpSpLocks noChangeAspect="1"/>
            </p:cNvGrpSpPr>
            <p:nvPr/>
          </p:nvGrpSpPr>
          <p:grpSpPr bwMode="auto">
            <a:xfrm>
              <a:off x="666" y="1018"/>
              <a:ext cx="413" cy="512"/>
              <a:chOff x="643" y="984"/>
              <a:chExt cx="413" cy="512"/>
            </a:xfrm>
          </p:grpSpPr>
          <p:sp>
            <p:nvSpPr>
              <p:cNvPr id="121933" name="Freeform 77"/>
              <p:cNvSpPr>
                <a:spLocks noChangeAspect="1"/>
              </p:cNvSpPr>
              <p:nvPr/>
            </p:nvSpPr>
            <p:spPr bwMode="auto">
              <a:xfrm>
                <a:off x="643" y="984"/>
                <a:ext cx="205" cy="512"/>
              </a:xfrm>
              <a:custGeom>
                <a:avLst/>
                <a:gdLst>
                  <a:gd name="T0" fmla="*/ 159 w 205"/>
                  <a:gd name="T1" fmla="*/ 72 h 512"/>
                  <a:gd name="T2" fmla="*/ 177 w 205"/>
                  <a:gd name="T3" fmla="*/ 176 h 512"/>
                  <a:gd name="T4" fmla="*/ 199 w 205"/>
                  <a:gd name="T5" fmla="*/ 246 h 512"/>
                  <a:gd name="T6" fmla="*/ 183 w 205"/>
                  <a:gd name="T7" fmla="*/ 440 h 512"/>
                  <a:gd name="T8" fmla="*/ 69 w 205"/>
                  <a:gd name="T9" fmla="*/ 482 h 512"/>
                  <a:gd name="T10" fmla="*/ 91 w 205"/>
                  <a:gd name="T11" fmla="*/ 322 h 512"/>
                  <a:gd name="T12" fmla="*/ 25 w 205"/>
                  <a:gd name="T13" fmla="*/ 210 h 512"/>
                  <a:gd name="T14" fmla="*/ 9 w 205"/>
                  <a:gd name="T15" fmla="*/ 62 h 512"/>
                  <a:gd name="T16" fmla="*/ 159 w 205"/>
                  <a:gd name="T17" fmla="*/ 7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512">
                    <a:moveTo>
                      <a:pt x="159" y="72"/>
                    </a:moveTo>
                    <a:cubicBezTo>
                      <a:pt x="188" y="107"/>
                      <a:pt x="173" y="141"/>
                      <a:pt x="177" y="176"/>
                    </a:cubicBezTo>
                    <a:cubicBezTo>
                      <a:pt x="184" y="205"/>
                      <a:pt x="198" y="202"/>
                      <a:pt x="199" y="246"/>
                    </a:cubicBezTo>
                    <a:cubicBezTo>
                      <a:pt x="200" y="290"/>
                      <a:pt x="205" y="401"/>
                      <a:pt x="183" y="440"/>
                    </a:cubicBezTo>
                    <a:cubicBezTo>
                      <a:pt x="151" y="512"/>
                      <a:pt x="78" y="506"/>
                      <a:pt x="69" y="482"/>
                    </a:cubicBezTo>
                    <a:cubicBezTo>
                      <a:pt x="60" y="458"/>
                      <a:pt x="87" y="378"/>
                      <a:pt x="91" y="322"/>
                    </a:cubicBezTo>
                    <a:cubicBezTo>
                      <a:pt x="95" y="266"/>
                      <a:pt x="48" y="258"/>
                      <a:pt x="25" y="210"/>
                    </a:cubicBezTo>
                    <a:cubicBezTo>
                      <a:pt x="2" y="162"/>
                      <a:pt x="0" y="86"/>
                      <a:pt x="9" y="62"/>
                    </a:cubicBezTo>
                    <a:cubicBezTo>
                      <a:pt x="18" y="38"/>
                      <a:pt x="127" y="0"/>
                      <a:pt x="159" y="72"/>
                    </a:cubicBezTo>
                    <a:close/>
                  </a:path>
                </a:pathLst>
              </a:custGeom>
              <a:gradFill rotWithShape="1">
                <a:gsLst>
                  <a:gs pos="0">
                    <a:srgbClr val="FF0000"/>
                  </a:gs>
                  <a:gs pos="100000">
                    <a:srgbClr val="FF0000">
                      <a:gamma/>
                      <a:shade val="0"/>
                      <a:invGamma/>
                    </a:srgbClr>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blurRad="63500" dist="107763" dir="2700000" algn="ctr" rotWithShape="0">
                        <a:schemeClr val="tx1">
                          <a:alpha val="50000"/>
                        </a:schemeClr>
                      </a:outerShdw>
                    </a:effectLst>
                  </a14:hiddenEffects>
                </a:ext>
              </a:extLst>
            </p:spPr>
            <p:txBody>
              <a:bodyPr>
                <a:spAutoFit/>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21934" name="Freeform 78"/>
              <p:cNvSpPr>
                <a:spLocks noChangeAspect="1"/>
              </p:cNvSpPr>
              <p:nvPr/>
            </p:nvSpPr>
            <p:spPr bwMode="auto">
              <a:xfrm flipH="1">
                <a:off x="851" y="984"/>
                <a:ext cx="205" cy="512"/>
              </a:xfrm>
              <a:custGeom>
                <a:avLst/>
                <a:gdLst>
                  <a:gd name="T0" fmla="*/ 159 w 205"/>
                  <a:gd name="T1" fmla="*/ 72 h 512"/>
                  <a:gd name="T2" fmla="*/ 177 w 205"/>
                  <a:gd name="T3" fmla="*/ 176 h 512"/>
                  <a:gd name="T4" fmla="*/ 199 w 205"/>
                  <a:gd name="T5" fmla="*/ 246 h 512"/>
                  <a:gd name="T6" fmla="*/ 183 w 205"/>
                  <a:gd name="T7" fmla="*/ 440 h 512"/>
                  <a:gd name="T8" fmla="*/ 69 w 205"/>
                  <a:gd name="T9" fmla="*/ 482 h 512"/>
                  <a:gd name="T10" fmla="*/ 91 w 205"/>
                  <a:gd name="T11" fmla="*/ 322 h 512"/>
                  <a:gd name="T12" fmla="*/ 25 w 205"/>
                  <a:gd name="T13" fmla="*/ 210 h 512"/>
                  <a:gd name="T14" fmla="*/ 9 w 205"/>
                  <a:gd name="T15" fmla="*/ 62 h 512"/>
                  <a:gd name="T16" fmla="*/ 159 w 205"/>
                  <a:gd name="T17" fmla="*/ 7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512">
                    <a:moveTo>
                      <a:pt x="159" y="72"/>
                    </a:moveTo>
                    <a:cubicBezTo>
                      <a:pt x="188" y="107"/>
                      <a:pt x="173" y="141"/>
                      <a:pt x="177" y="176"/>
                    </a:cubicBezTo>
                    <a:cubicBezTo>
                      <a:pt x="184" y="205"/>
                      <a:pt x="198" y="202"/>
                      <a:pt x="199" y="246"/>
                    </a:cubicBezTo>
                    <a:cubicBezTo>
                      <a:pt x="200" y="290"/>
                      <a:pt x="205" y="401"/>
                      <a:pt x="183" y="440"/>
                    </a:cubicBezTo>
                    <a:cubicBezTo>
                      <a:pt x="151" y="512"/>
                      <a:pt x="78" y="506"/>
                      <a:pt x="69" y="482"/>
                    </a:cubicBezTo>
                    <a:cubicBezTo>
                      <a:pt x="60" y="458"/>
                      <a:pt x="87" y="378"/>
                      <a:pt x="91" y="322"/>
                    </a:cubicBezTo>
                    <a:cubicBezTo>
                      <a:pt x="95" y="266"/>
                      <a:pt x="48" y="258"/>
                      <a:pt x="25" y="210"/>
                    </a:cubicBezTo>
                    <a:cubicBezTo>
                      <a:pt x="2" y="162"/>
                      <a:pt x="0" y="86"/>
                      <a:pt x="9" y="62"/>
                    </a:cubicBezTo>
                    <a:cubicBezTo>
                      <a:pt x="18" y="38"/>
                      <a:pt x="127" y="0"/>
                      <a:pt x="159" y="72"/>
                    </a:cubicBezTo>
                    <a:close/>
                  </a:path>
                </a:pathLst>
              </a:custGeom>
              <a:gradFill rotWithShape="1">
                <a:gsLst>
                  <a:gs pos="0">
                    <a:srgbClr val="FF0000"/>
                  </a:gs>
                  <a:gs pos="100000">
                    <a:srgbClr val="FF0000">
                      <a:gamma/>
                      <a:shade val="0"/>
                      <a:invGamma/>
                    </a:srgbClr>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blurRad="63500" dist="107763" dir="2700000" algn="ctr" rotWithShape="0">
                        <a:schemeClr val="tx1">
                          <a:alpha val="50000"/>
                        </a:schemeClr>
                      </a:outerShdw>
                    </a:effectLst>
                  </a14:hiddenEffects>
                </a:ext>
              </a:extLst>
            </p:spPr>
            <p:txBody>
              <a:bodyPr>
                <a:spAutoFit/>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spTree>
    <p:extLst>
      <p:ext uri="{BB962C8B-B14F-4D97-AF65-F5344CB8AC3E}">
        <p14:creationId xmlns:p14="http://schemas.microsoft.com/office/powerpoint/2010/main" val="3889261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19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21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ack201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700" y="0"/>
            <a:ext cx="5799559" cy="6858000"/>
          </a:xfrm>
          <a:prstGeom prst="rect">
            <a:avLst/>
          </a:prstGeom>
        </p:spPr>
      </p:pic>
    </p:spTree>
    <p:extLst>
      <p:ext uri="{BB962C8B-B14F-4D97-AF65-F5344CB8AC3E}">
        <p14:creationId xmlns:p14="http://schemas.microsoft.com/office/powerpoint/2010/main" val="337459950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52400" y="76200"/>
            <a:ext cx="8686800" cy="1143000"/>
          </a:xfrm>
          <a:effectLst>
            <a:outerShdw blurRad="50800" dist="38100" dir="2700000">
              <a:srgbClr val="000000">
                <a:alpha val="43000"/>
              </a:srgbClr>
            </a:outerShdw>
          </a:effectLst>
        </p:spPr>
        <p:txBody>
          <a:bodyPr/>
          <a:lstStyle/>
          <a:p>
            <a:r>
              <a:rPr lang="en-US" b="1" dirty="0">
                <a:solidFill>
                  <a:srgbClr val="333399"/>
                </a:solidFill>
              </a:rPr>
              <a:t>Overview of the neural models:</a:t>
            </a:r>
          </a:p>
        </p:txBody>
      </p:sp>
      <p:sp>
        <p:nvSpPr>
          <p:cNvPr id="87043" name="Rectangle 3"/>
          <p:cNvSpPr>
            <a:spLocks noGrp="1" noChangeArrowheads="1"/>
          </p:cNvSpPr>
          <p:nvPr>
            <p:ph type="body" idx="1"/>
          </p:nvPr>
        </p:nvSpPr>
        <p:spPr>
          <a:xfrm>
            <a:off x="1219200" y="1752600"/>
            <a:ext cx="6400800" cy="4953000"/>
          </a:xfrm>
          <a:effectLst>
            <a:outerShdw blurRad="50800" dist="38100" dir="2700000">
              <a:srgbClr val="000000">
                <a:alpha val="43000"/>
              </a:srgbClr>
            </a:outerShdw>
          </a:effectLst>
        </p:spPr>
        <p:txBody>
          <a:bodyPr/>
          <a:lstStyle/>
          <a:p>
            <a:r>
              <a:rPr lang="en-US" sz="2000"/>
              <a:t>Detailed conductance based models (HH)</a:t>
            </a:r>
          </a:p>
          <a:p>
            <a:endParaRPr lang="en-US" sz="2000"/>
          </a:p>
          <a:p>
            <a:r>
              <a:rPr lang="en-US" sz="2000"/>
              <a:t>Reduced conductance based models (Morris-Lecar)</a:t>
            </a:r>
          </a:p>
          <a:p>
            <a:endParaRPr lang="en-US" sz="2000"/>
          </a:p>
          <a:p>
            <a:r>
              <a:rPr lang="en-US" sz="2000"/>
              <a:t>Two Dimensional Neurons (Fitzhugh-Nagumo)</a:t>
            </a:r>
          </a:p>
          <a:p>
            <a:endParaRPr lang="en-US" sz="2000"/>
          </a:p>
          <a:p>
            <a:r>
              <a:rPr lang="en-US" sz="2000"/>
              <a:t>Integrate-and-Fire Models</a:t>
            </a:r>
          </a:p>
          <a:p>
            <a:endParaRPr lang="en-US" sz="2000"/>
          </a:p>
          <a:p>
            <a:r>
              <a:rPr lang="en-US" sz="2000"/>
              <a:t>Firing rate Neurons (Wilson-Cowan)</a:t>
            </a:r>
          </a:p>
          <a:p>
            <a:endParaRPr lang="en-US" sz="2000"/>
          </a:p>
          <a:p>
            <a:r>
              <a:rPr lang="en-US" sz="2000"/>
              <a:t>Steady-State models  </a:t>
            </a:r>
          </a:p>
          <a:p>
            <a:endParaRPr lang="en-US" sz="2000"/>
          </a:p>
          <a:p>
            <a:r>
              <a:rPr lang="en-US" sz="2000"/>
              <a:t>Binary Neurons (Ising)</a:t>
            </a:r>
          </a:p>
        </p:txBody>
      </p:sp>
      <p:sp>
        <p:nvSpPr>
          <p:cNvPr id="87044" name="Line 4"/>
          <p:cNvSpPr>
            <a:spLocks noChangeShapeType="1"/>
          </p:cNvSpPr>
          <p:nvPr/>
        </p:nvSpPr>
        <p:spPr bwMode="auto">
          <a:xfrm>
            <a:off x="762000" y="1981200"/>
            <a:ext cx="0" cy="4267200"/>
          </a:xfrm>
          <a:prstGeom prst="line">
            <a:avLst/>
          </a:prstGeom>
          <a:noFill/>
          <a:ln w="57150">
            <a:solidFill>
              <a:schemeClr val="tx1"/>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p>
        </p:txBody>
      </p:sp>
      <p:sp>
        <p:nvSpPr>
          <p:cNvPr id="87045" name="Text Box 5"/>
          <p:cNvSpPr txBox="1">
            <a:spLocks noChangeArrowheads="1"/>
          </p:cNvSpPr>
          <p:nvPr/>
        </p:nvSpPr>
        <p:spPr bwMode="auto">
          <a:xfrm>
            <a:off x="0" y="1371600"/>
            <a:ext cx="2089150" cy="366713"/>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b="1">
                <a:solidFill>
                  <a:srgbClr val="FFFF00"/>
                </a:solidFill>
              </a:rPr>
              <a:t>Biological Reality</a:t>
            </a:r>
          </a:p>
        </p:txBody>
      </p:sp>
      <p:sp>
        <p:nvSpPr>
          <p:cNvPr id="87046" name="Text Box 6"/>
          <p:cNvSpPr txBox="1">
            <a:spLocks noChangeArrowheads="1"/>
          </p:cNvSpPr>
          <p:nvPr/>
        </p:nvSpPr>
        <p:spPr bwMode="auto">
          <a:xfrm>
            <a:off x="196850" y="6415088"/>
            <a:ext cx="1098550" cy="36671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b="1">
                <a:solidFill>
                  <a:srgbClr val="A3A3C1"/>
                </a:solidFill>
              </a:rPr>
              <a:t>Artificial</a:t>
            </a:r>
          </a:p>
        </p:txBody>
      </p:sp>
      <p:sp>
        <p:nvSpPr>
          <p:cNvPr id="87047" name="Line 7"/>
          <p:cNvSpPr>
            <a:spLocks noChangeShapeType="1"/>
          </p:cNvSpPr>
          <p:nvPr/>
        </p:nvSpPr>
        <p:spPr bwMode="auto">
          <a:xfrm>
            <a:off x="7848600" y="1905000"/>
            <a:ext cx="0" cy="4114800"/>
          </a:xfrm>
          <a:prstGeom prst="line">
            <a:avLst/>
          </a:prstGeom>
          <a:noFill/>
          <a:ln w="57150">
            <a:solidFill>
              <a:schemeClr val="tx1"/>
            </a:solidFill>
            <a:round/>
            <a:headEnd type="triangle" w="med" len="me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87048" name="Text Box 8"/>
          <p:cNvSpPr txBox="1">
            <a:spLocks noChangeArrowheads="1"/>
          </p:cNvSpPr>
          <p:nvPr/>
        </p:nvSpPr>
        <p:spPr bwMode="auto">
          <a:xfrm>
            <a:off x="6477000" y="1462088"/>
            <a:ext cx="2520950" cy="36671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b="1">
                <a:solidFill>
                  <a:srgbClr val="A3A3C1"/>
                </a:solidFill>
              </a:rPr>
              <a:t>Numerical Simulation</a:t>
            </a:r>
          </a:p>
        </p:txBody>
      </p:sp>
      <p:sp>
        <p:nvSpPr>
          <p:cNvPr id="87049" name="Text Box 9"/>
          <p:cNvSpPr txBox="1">
            <a:spLocks noChangeArrowheads="1"/>
          </p:cNvSpPr>
          <p:nvPr/>
        </p:nvSpPr>
        <p:spPr bwMode="auto">
          <a:xfrm>
            <a:off x="6705600" y="6186488"/>
            <a:ext cx="2241550" cy="36671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b="1">
                <a:solidFill>
                  <a:srgbClr val="FFFF00"/>
                </a:solidFill>
              </a:rPr>
              <a:t>Analytical Solution</a:t>
            </a:r>
          </a:p>
        </p:txBody>
      </p:sp>
      <p:sp>
        <p:nvSpPr>
          <p:cNvPr id="87050" name="Oval 10"/>
          <p:cNvSpPr>
            <a:spLocks noChangeArrowheads="1"/>
          </p:cNvSpPr>
          <p:nvPr/>
        </p:nvSpPr>
        <p:spPr bwMode="auto">
          <a:xfrm>
            <a:off x="1066800" y="3124200"/>
            <a:ext cx="6096000" cy="2133600"/>
          </a:xfrm>
          <a:prstGeom prst="ellipse">
            <a:avLst/>
          </a:prstGeom>
          <a:noFill/>
          <a:ln w="57150">
            <a:solidFill>
              <a:srgbClr val="FF0000"/>
            </a:solidFill>
            <a:round/>
            <a:headEnd/>
            <a:tailEnd/>
          </a:ln>
          <a:effectLst>
            <a:outerShdw blurRad="50800" dist="38100" dir="2700000">
              <a:srgbClr val="000000">
                <a:alpha val="43000"/>
              </a:srgbClr>
            </a:outerShdw>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40132054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sz="half" idx="1"/>
          </p:nvPr>
        </p:nvSpPr>
        <p:spPr>
          <a:xfrm>
            <a:off x="395288" y="2135188"/>
            <a:ext cx="8148637" cy="1941884"/>
          </a:xfrm>
        </p:spPr>
        <p:txBody>
          <a:bodyPr/>
          <a:lstStyle/>
          <a:p>
            <a:pPr marL="0" indent="0" algn="ctr">
              <a:spcBef>
                <a:spcPct val="0"/>
              </a:spcBef>
              <a:spcAft>
                <a:spcPct val="30000"/>
              </a:spcAft>
              <a:buFontTx/>
              <a:buNone/>
            </a:pPr>
            <a:r>
              <a:rPr lang="en-GB" sz="5400" b="1" dirty="0" smtClean="0">
                <a:solidFill>
                  <a:schemeClr val="accent2"/>
                </a:solidFill>
                <a:effectLst>
                  <a:outerShdw blurRad="38100" dist="38100" dir="2700000" algn="tl">
                    <a:srgbClr val="C0C0C0"/>
                  </a:outerShdw>
                </a:effectLst>
              </a:rPr>
              <a:t>Cell membranes, ion channels and receptors</a:t>
            </a:r>
            <a:endParaRPr lang="en-US" sz="2800" b="1" dirty="0">
              <a:solidFill>
                <a:schemeClr val="accent2"/>
              </a:solidFill>
              <a:effectLst>
                <a:outerShdw blurRad="38100" dist="38100" dir="2700000" algn="tl">
                  <a:srgbClr val="C0C0C0"/>
                </a:outerShdw>
              </a:effectLst>
            </a:endParaRPr>
          </a:p>
        </p:txBody>
      </p:sp>
    </p:spTree>
    <p:extLst>
      <p:ext uri="{BB962C8B-B14F-4D97-AF65-F5344CB8AC3E}">
        <p14:creationId xmlns:p14="http://schemas.microsoft.com/office/powerpoint/2010/main" val="41916580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11188" y="1916113"/>
            <a:ext cx="8001000" cy="2647950"/>
          </a:xfrm>
          <a:prstGeom prst="rect">
            <a:avLst/>
          </a:prstGeom>
          <a:noFill/>
          <a:ln w="9525">
            <a:noFill/>
            <a:miter lim="800000"/>
            <a:headEnd/>
            <a:tailEnd/>
          </a:ln>
          <a:effectLst/>
        </p:spPr>
        <p:txBody>
          <a:bodyPr>
            <a:spAutoFit/>
          </a:bodyPr>
          <a:lstStyle/>
          <a:p>
            <a:pPr eaLnBrk="0" hangingPunct="0">
              <a:buFontTx/>
              <a:buChar char="•"/>
            </a:pPr>
            <a:r>
              <a:rPr lang="en-US" sz="2400" b="1">
                <a:solidFill>
                  <a:srgbClr val="000000"/>
                </a:solidFill>
                <a:effectLst>
                  <a:outerShdw blurRad="38100" dist="38100" dir="2700000" algn="tl">
                    <a:srgbClr val="C0C0C0"/>
                  </a:outerShdw>
                </a:effectLst>
              </a:rPr>
              <a:t> The cell is full of stuff. Proteins, ions, fats, etc.</a:t>
            </a:r>
          </a:p>
          <a:p>
            <a:pPr eaLnBrk="0" hangingPunct="0">
              <a:buFontTx/>
              <a:buChar char="•"/>
            </a:pPr>
            <a:endParaRPr lang="en-US" sz="2400" b="1">
              <a:solidFill>
                <a:srgbClr val="000000"/>
              </a:solidFill>
              <a:effectLst>
                <a:outerShdw blurRad="38100" dist="38100" dir="2700000" algn="tl">
                  <a:srgbClr val="C0C0C0"/>
                </a:outerShdw>
              </a:effectLst>
            </a:endParaRPr>
          </a:p>
          <a:p>
            <a:pPr eaLnBrk="0" hangingPunct="0">
              <a:buFontTx/>
              <a:buChar char="•"/>
            </a:pPr>
            <a:r>
              <a:rPr lang="en-US" sz="2400" b="1">
                <a:solidFill>
                  <a:srgbClr val="000000"/>
                </a:solidFill>
                <a:effectLst>
                  <a:outerShdw blurRad="38100" dist="38100" dir="2700000" algn="tl">
                    <a:srgbClr val="C0C0C0"/>
                  </a:outerShdw>
                </a:effectLst>
              </a:rPr>
              <a:t> Ordinarily, these would cause huge osmotic pressures, sucking water into the cell.</a:t>
            </a:r>
          </a:p>
          <a:p>
            <a:pPr eaLnBrk="0" hangingPunct="0">
              <a:buFontTx/>
              <a:buChar char="•"/>
            </a:pPr>
            <a:endParaRPr lang="en-US" sz="2400" b="1">
              <a:solidFill>
                <a:srgbClr val="000000"/>
              </a:solidFill>
              <a:effectLst>
                <a:outerShdw blurRad="38100" dist="38100" dir="2700000" algn="tl">
                  <a:srgbClr val="C0C0C0"/>
                </a:outerShdw>
              </a:effectLst>
            </a:endParaRPr>
          </a:p>
          <a:p>
            <a:pPr eaLnBrk="0" hangingPunct="0">
              <a:buFontTx/>
              <a:buChar char="•"/>
            </a:pPr>
            <a:r>
              <a:rPr lang="en-US" sz="2400" b="1">
                <a:solidFill>
                  <a:srgbClr val="000000"/>
                </a:solidFill>
                <a:effectLst>
                  <a:outerShdw blurRad="38100" dist="38100" dir="2700000" algn="tl">
                    <a:srgbClr val="C0C0C0"/>
                  </a:outerShdw>
                </a:effectLst>
              </a:rPr>
              <a:t> The cell membrane has no structural strength, and the cell would  burst.</a:t>
            </a:r>
          </a:p>
        </p:txBody>
      </p:sp>
      <p:sp>
        <p:nvSpPr>
          <p:cNvPr id="5123" name="Rectangle 3"/>
          <p:cNvSpPr>
            <a:spLocks noGrp="1" noChangeArrowheads="1"/>
          </p:cNvSpPr>
          <p:nvPr>
            <p:ph type="ctrTitle"/>
          </p:nvPr>
        </p:nvSpPr>
        <p:spPr>
          <a:xfrm>
            <a:off x="611188" y="533400"/>
            <a:ext cx="7772400" cy="808038"/>
          </a:xfrm>
        </p:spPr>
        <p:txBody>
          <a:bodyPr/>
          <a:lstStyle/>
          <a:p>
            <a:pPr algn="l"/>
            <a:r>
              <a:rPr lang="en-US" sz="3600" b="1">
                <a:solidFill>
                  <a:schemeClr val="accent2"/>
                </a:solidFill>
                <a:effectLst>
                  <a:outerShdw blurRad="38100" dist="38100" dir="2700000" algn="tl">
                    <a:srgbClr val="C0C0C0"/>
                  </a:outerShdw>
                </a:effectLst>
              </a:rPr>
              <a:t>Basic problem</a:t>
            </a:r>
          </a:p>
        </p:txBody>
      </p:sp>
    </p:spTree>
    <p:extLst>
      <p:ext uri="{BB962C8B-B14F-4D97-AF65-F5344CB8AC3E}">
        <p14:creationId xmlns:p14="http://schemas.microsoft.com/office/powerpoint/2010/main" val="42232650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11188" y="1773238"/>
            <a:ext cx="8229600" cy="4359275"/>
          </a:xfrm>
          <a:prstGeom prst="rect">
            <a:avLst/>
          </a:prstGeom>
          <a:noFill/>
          <a:ln w="9525">
            <a:noFill/>
            <a:miter lim="800000"/>
            <a:headEnd/>
            <a:tailEnd/>
          </a:ln>
          <a:effectLst/>
        </p:spPr>
        <p:txBody>
          <a:bodyPr>
            <a:spAutoFit/>
          </a:bodyPr>
          <a:lstStyle/>
          <a:p>
            <a:pPr eaLnBrk="0" hangingPunct="0">
              <a:buFontTx/>
              <a:buChar char="•"/>
            </a:pPr>
            <a:r>
              <a:rPr lang="en-US" sz="2000" b="1">
                <a:solidFill>
                  <a:srgbClr val="000000"/>
                </a:solidFill>
                <a:effectLst>
                  <a:outerShdw blurRad="38100" dist="38100" dir="2700000" algn="tl">
                    <a:srgbClr val="C0C0C0"/>
                  </a:outerShdw>
                </a:effectLst>
              </a:rPr>
              <a:t> Cells carefully regulate their intracellular ionic concentrations, to ensure that no osmotic pressures arise</a:t>
            </a:r>
          </a:p>
          <a:p>
            <a:pPr eaLnBrk="0" hangingPunct="0">
              <a:buFontTx/>
              <a:buChar char="•"/>
            </a:pPr>
            <a:endParaRPr lang="en-US" sz="2000" b="1">
              <a:solidFill>
                <a:srgbClr val="000000"/>
              </a:solidFill>
              <a:effectLst>
                <a:outerShdw blurRad="38100" dist="38100" dir="2700000" algn="tl">
                  <a:srgbClr val="C0C0C0"/>
                </a:outerShdw>
              </a:effectLst>
            </a:endParaRPr>
          </a:p>
          <a:p>
            <a:pPr eaLnBrk="0" hangingPunct="0">
              <a:buFontTx/>
              <a:buChar char="•"/>
            </a:pPr>
            <a:r>
              <a:rPr lang="en-US" sz="2000" b="1">
                <a:solidFill>
                  <a:srgbClr val="000000"/>
                </a:solidFill>
                <a:effectLst>
                  <a:outerShdw blurRad="38100" dist="38100" dir="2700000" algn="tl">
                    <a:srgbClr val="C0C0C0"/>
                  </a:outerShdw>
                </a:effectLst>
              </a:rPr>
              <a:t> As a consequence, the major ions Na</a:t>
            </a:r>
            <a:r>
              <a:rPr lang="en-US" sz="2000" b="1" baseline="30000">
                <a:solidFill>
                  <a:srgbClr val="000000"/>
                </a:solidFill>
                <a:effectLst>
                  <a:outerShdw blurRad="38100" dist="38100" dir="2700000" algn="tl">
                    <a:srgbClr val="C0C0C0"/>
                  </a:outerShdw>
                </a:effectLst>
              </a:rPr>
              <a:t>+</a:t>
            </a:r>
            <a:r>
              <a:rPr lang="en-US" sz="2000" b="1">
                <a:solidFill>
                  <a:srgbClr val="000000"/>
                </a:solidFill>
                <a:effectLst>
                  <a:outerShdw blurRad="38100" dist="38100" dir="2700000" algn="tl">
                    <a:srgbClr val="C0C0C0"/>
                  </a:outerShdw>
                </a:effectLst>
              </a:rPr>
              <a:t>, K</a:t>
            </a:r>
            <a:r>
              <a:rPr lang="en-US" sz="2000" b="1" baseline="30000">
                <a:solidFill>
                  <a:srgbClr val="000000"/>
                </a:solidFill>
                <a:effectLst>
                  <a:outerShdw blurRad="38100" dist="38100" dir="2700000" algn="tl">
                    <a:srgbClr val="C0C0C0"/>
                  </a:outerShdw>
                </a:effectLst>
              </a:rPr>
              <a:t>+</a:t>
            </a:r>
            <a:r>
              <a:rPr lang="en-US" sz="2000" b="1">
                <a:solidFill>
                  <a:srgbClr val="000000"/>
                </a:solidFill>
                <a:effectLst>
                  <a:outerShdw blurRad="38100" dist="38100" dir="2700000" algn="tl">
                    <a:srgbClr val="C0C0C0"/>
                  </a:outerShdw>
                </a:effectLst>
              </a:rPr>
              <a:t>, Cl</a:t>
            </a:r>
            <a:r>
              <a:rPr lang="en-US" sz="2000" b="1" baseline="30000">
                <a:solidFill>
                  <a:srgbClr val="000000"/>
                </a:solidFill>
                <a:effectLst>
                  <a:outerShdw blurRad="38100" dist="38100" dir="2700000" algn="tl">
                    <a:srgbClr val="C0C0C0"/>
                  </a:outerShdw>
                </a:effectLst>
              </a:rPr>
              <a:t>-</a:t>
            </a:r>
            <a:r>
              <a:rPr lang="en-US" sz="2000" b="1">
                <a:solidFill>
                  <a:srgbClr val="000000"/>
                </a:solidFill>
                <a:effectLst>
                  <a:outerShdw blurRad="38100" dist="38100" dir="2700000" algn="tl">
                    <a:srgbClr val="C0C0C0"/>
                  </a:outerShdw>
                </a:effectLst>
              </a:rPr>
              <a:t> and Ca</a:t>
            </a:r>
            <a:r>
              <a:rPr lang="en-US" sz="2000" b="1" baseline="30000">
                <a:solidFill>
                  <a:srgbClr val="000000"/>
                </a:solidFill>
                <a:effectLst>
                  <a:outerShdw blurRad="38100" dist="38100" dir="2700000" algn="tl">
                    <a:srgbClr val="C0C0C0"/>
                  </a:outerShdw>
                </a:effectLst>
              </a:rPr>
              <a:t>2+</a:t>
            </a:r>
            <a:r>
              <a:rPr lang="en-US" sz="2000" b="1">
                <a:solidFill>
                  <a:srgbClr val="000000"/>
                </a:solidFill>
                <a:effectLst>
                  <a:outerShdw blurRad="38100" dist="38100" dir="2700000" algn="tl">
                    <a:srgbClr val="C0C0C0"/>
                  </a:outerShdw>
                </a:effectLst>
              </a:rPr>
              <a:t> have different concentrations in the extracellular and intracellular environments.</a:t>
            </a:r>
          </a:p>
          <a:p>
            <a:pPr eaLnBrk="0" hangingPunct="0">
              <a:buFontTx/>
              <a:buChar char="•"/>
            </a:pPr>
            <a:endParaRPr lang="en-US" sz="2000" b="1">
              <a:solidFill>
                <a:srgbClr val="000000"/>
              </a:solidFill>
              <a:effectLst>
                <a:outerShdw blurRad="38100" dist="38100" dir="2700000" algn="tl">
                  <a:srgbClr val="C0C0C0"/>
                </a:outerShdw>
              </a:effectLst>
            </a:endParaRPr>
          </a:p>
          <a:p>
            <a:pPr eaLnBrk="0" hangingPunct="0">
              <a:buFontTx/>
              <a:buChar char="•"/>
            </a:pPr>
            <a:r>
              <a:rPr lang="en-US" sz="2000" b="1">
                <a:solidFill>
                  <a:srgbClr val="000000"/>
                </a:solidFill>
                <a:effectLst>
                  <a:outerShdw blurRad="38100" dist="38100" dir="2700000" algn="tl">
                    <a:srgbClr val="C0C0C0"/>
                  </a:outerShdw>
                </a:effectLst>
              </a:rPr>
              <a:t> And thus a voltage difference arises across the cell membrane.</a:t>
            </a:r>
          </a:p>
          <a:p>
            <a:pPr eaLnBrk="0" hangingPunct="0">
              <a:buFontTx/>
              <a:buChar char="•"/>
            </a:pPr>
            <a:endParaRPr lang="en-US" sz="2000" b="1">
              <a:solidFill>
                <a:srgbClr val="000000"/>
              </a:solidFill>
              <a:effectLst>
                <a:outerShdw blurRad="38100" dist="38100" dir="2700000" algn="tl">
                  <a:srgbClr val="C0C0C0"/>
                </a:outerShdw>
              </a:effectLst>
            </a:endParaRPr>
          </a:p>
          <a:p>
            <a:pPr eaLnBrk="0" hangingPunct="0">
              <a:buFontTx/>
              <a:buChar char="•"/>
            </a:pPr>
            <a:r>
              <a:rPr lang="en-US" sz="2000" b="1">
                <a:solidFill>
                  <a:srgbClr val="000000"/>
                </a:solidFill>
                <a:effectLst>
                  <a:outerShdw blurRad="38100" dist="38100" dir="2700000" algn="tl">
                    <a:srgbClr val="C0C0C0"/>
                  </a:outerShdw>
                </a:effectLst>
              </a:rPr>
              <a:t> Essentially two different kinds of cells: excitable and nonexcitable.</a:t>
            </a:r>
          </a:p>
          <a:p>
            <a:pPr eaLnBrk="0" hangingPunct="0">
              <a:buFontTx/>
              <a:buChar char="•"/>
            </a:pPr>
            <a:endParaRPr lang="en-US" sz="2000" b="1">
              <a:solidFill>
                <a:srgbClr val="000000"/>
              </a:solidFill>
              <a:effectLst>
                <a:outerShdw blurRad="38100" dist="38100" dir="2700000" algn="tl">
                  <a:srgbClr val="C0C0C0"/>
                </a:outerShdw>
              </a:effectLst>
            </a:endParaRPr>
          </a:p>
          <a:p>
            <a:pPr eaLnBrk="0" hangingPunct="0">
              <a:buFontTx/>
              <a:buChar char="•"/>
            </a:pPr>
            <a:r>
              <a:rPr lang="en-US" sz="2000" b="1">
                <a:solidFill>
                  <a:srgbClr val="000000"/>
                </a:solidFill>
                <a:effectLst>
                  <a:outerShdw blurRad="38100" dist="38100" dir="2700000" algn="tl">
                    <a:srgbClr val="C0C0C0"/>
                  </a:outerShdw>
                </a:effectLst>
              </a:rPr>
              <a:t> All cells have a resting membrane potential, but only excitable cells modulate it actively.</a:t>
            </a:r>
          </a:p>
        </p:txBody>
      </p:sp>
      <p:sp>
        <p:nvSpPr>
          <p:cNvPr id="6147" name="Rectangle 3"/>
          <p:cNvSpPr>
            <a:spLocks noGrp="1" noChangeArrowheads="1"/>
          </p:cNvSpPr>
          <p:nvPr>
            <p:ph type="ctrTitle"/>
          </p:nvPr>
        </p:nvSpPr>
        <p:spPr>
          <a:xfrm>
            <a:off x="611188" y="533400"/>
            <a:ext cx="7772400" cy="1143000"/>
          </a:xfrm>
        </p:spPr>
        <p:txBody>
          <a:bodyPr/>
          <a:lstStyle/>
          <a:p>
            <a:pPr algn="l"/>
            <a:r>
              <a:rPr lang="en-US" sz="3600" b="1">
                <a:solidFill>
                  <a:srgbClr val="000080"/>
                </a:solidFill>
                <a:effectLst>
                  <a:outerShdw blurRad="38100" dist="38100" dir="2700000" algn="tl">
                    <a:srgbClr val="C0C0C0"/>
                  </a:outerShdw>
                </a:effectLst>
              </a:rPr>
              <a:t>Basic solution</a:t>
            </a:r>
          </a:p>
        </p:txBody>
      </p:sp>
    </p:spTree>
    <p:extLst>
      <p:ext uri="{BB962C8B-B14F-4D97-AF65-F5344CB8AC3E}">
        <p14:creationId xmlns:p14="http://schemas.microsoft.com/office/powerpoint/2010/main" val="19963705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288" y="260350"/>
            <a:ext cx="8424862" cy="1143000"/>
          </a:xfrm>
        </p:spPr>
        <p:txBody>
          <a:bodyPr/>
          <a:lstStyle/>
          <a:p>
            <a:pPr algn="l"/>
            <a:r>
              <a:rPr lang="en-US" sz="3600" b="1">
                <a:solidFill>
                  <a:schemeClr val="accent2"/>
                </a:solidFill>
                <a:effectLst>
                  <a:outerShdw blurRad="38100" dist="38100" dir="2700000" algn="tl">
                    <a:srgbClr val="C0C0C0"/>
                  </a:outerShdw>
                </a:effectLst>
              </a:rPr>
              <a:t>Typical ionic concentrations (in mM)</a:t>
            </a:r>
          </a:p>
        </p:txBody>
      </p:sp>
      <p:graphicFrame>
        <p:nvGraphicFramePr>
          <p:cNvPr id="7171" name="Group 3"/>
          <p:cNvGraphicFramePr>
            <a:graphicFrameLocks noGrp="1"/>
          </p:cNvGraphicFramePr>
          <p:nvPr/>
        </p:nvGraphicFramePr>
        <p:xfrm>
          <a:off x="755650" y="1557338"/>
          <a:ext cx="7467600" cy="4643120"/>
        </p:xfrm>
        <a:graphic>
          <a:graphicData uri="http://schemas.openxmlformats.org/drawingml/2006/table">
            <a:tbl>
              <a:tblPr/>
              <a:tblGrid>
                <a:gridCol w="990600"/>
                <a:gridCol w="1905000"/>
                <a:gridCol w="2209800"/>
                <a:gridCol w="2362200"/>
              </a:tblGrid>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Squid Giant Axon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Frog Sartorius Muscle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Human Red Blood Cell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Intracellular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08000">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Na</a:t>
                      </a:r>
                      <a:r>
                        <a:rPr kumimoji="0" lang="en-US" sz="1600" b="1" i="0" u="none" strike="noStrike" cap="none" normalizeH="0" baseline="30000" smtClean="0">
                          <a:ln>
                            <a:noFill/>
                          </a:ln>
                          <a:solidFill>
                            <a:schemeClr val="tx1"/>
                          </a:solidFill>
                          <a:effectLst>
                            <a:outerShdw blurRad="38100" dist="38100" dir="2700000" algn="tl">
                              <a:srgbClr val="C0C0C0"/>
                            </a:outerShdw>
                          </a:effectLst>
                          <a:latin typeface="Arial" pitchFamily="34" charset="0"/>
                        </a:rPr>
                        <a:t>+</a:t>
                      </a:r>
                      <a:endPar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K</a:t>
                      </a:r>
                      <a:r>
                        <a:rPr kumimoji="0" lang="en-US" sz="1600" b="1" i="0" u="none" strike="noStrike" cap="none" normalizeH="0" baseline="30000" smtClean="0">
                          <a:ln>
                            <a:noFill/>
                          </a:ln>
                          <a:solidFill>
                            <a:schemeClr val="tx1"/>
                          </a:solidFill>
                          <a:effectLst>
                            <a:outerShdw blurRad="38100" dist="38100" dir="2700000" algn="tl">
                              <a:srgbClr val="C0C0C0"/>
                            </a:outerShdw>
                          </a:effectLst>
                          <a:latin typeface="Arial"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397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138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136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Cl</a:t>
                      </a:r>
                      <a:r>
                        <a:rPr kumimoji="0" lang="en-US" sz="1600" b="1" i="0" u="none" strike="noStrike" cap="none" normalizeH="0" baseline="30000" smtClean="0">
                          <a:ln>
                            <a:noFill/>
                          </a:ln>
                          <a:solidFill>
                            <a:schemeClr val="tx1"/>
                          </a:solidFill>
                          <a:effectLst>
                            <a:outerShdw blurRad="38100" dist="38100" dir="2700000" algn="tl">
                              <a:srgbClr val="C0C0C0"/>
                            </a:outerShdw>
                          </a:effectLst>
                          <a:latin typeface="Arial"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Extracellular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08000">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Na</a:t>
                      </a:r>
                      <a:r>
                        <a:rPr kumimoji="0" lang="en-US" sz="1600" b="1" i="0" u="none" strike="noStrike" cap="none" normalizeH="0" baseline="30000" smtClean="0">
                          <a:ln>
                            <a:noFill/>
                          </a:ln>
                          <a:solidFill>
                            <a:schemeClr val="tx1"/>
                          </a:solidFill>
                          <a:effectLst>
                            <a:outerShdw blurRad="38100" dist="38100" dir="2700000" algn="tl">
                              <a:srgbClr val="C0C0C0"/>
                            </a:outerShdw>
                          </a:effectLst>
                          <a:latin typeface="Arial"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437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155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K</a:t>
                      </a:r>
                      <a:r>
                        <a:rPr kumimoji="0" lang="en-US" sz="1600" b="1" i="0" u="none" strike="noStrike" cap="none" normalizeH="0" baseline="30000" smtClean="0">
                          <a:ln>
                            <a:noFill/>
                          </a:ln>
                          <a:solidFill>
                            <a:schemeClr val="tx1"/>
                          </a:solidFill>
                          <a:effectLst>
                            <a:outerShdw blurRad="38100" dist="38100" dir="2700000" algn="tl">
                              <a:srgbClr val="C0C0C0"/>
                            </a:outerShdw>
                          </a:effectLst>
                          <a:latin typeface="Arial"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Cl</a:t>
                      </a:r>
                      <a:r>
                        <a:rPr kumimoji="0" lang="en-US" sz="1600" b="1" i="0" u="none" strike="noStrike" cap="none" normalizeH="0" baseline="30000" smtClean="0">
                          <a:ln>
                            <a:noFill/>
                          </a:ln>
                          <a:solidFill>
                            <a:schemeClr val="tx1"/>
                          </a:solidFill>
                          <a:effectLst>
                            <a:outerShdw blurRad="38100" dist="38100" dir="2700000" algn="tl">
                              <a:srgbClr val="C0C0C0"/>
                            </a:outerShdw>
                          </a:effectLst>
                          <a:latin typeface="Arial"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556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rPr>
                        <a:t>112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018221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12938</TotalTime>
  <Words>2834</Words>
  <Application>Microsoft Macintosh PowerPoint</Application>
  <PresentationFormat>On-screen Show (4:3)</PresentationFormat>
  <Paragraphs>392</Paragraphs>
  <Slides>59</Slides>
  <Notes>4</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59</vt:i4>
      </vt:variant>
    </vt:vector>
  </HeadingPairs>
  <TitlesOfParts>
    <vt:vector size="63" baseType="lpstr">
      <vt:lpstr>Default Design</vt:lpstr>
      <vt:lpstr>1_Default Design</vt:lpstr>
      <vt:lpstr>Equation</vt:lpstr>
      <vt:lpstr>Graph</vt:lpstr>
      <vt:lpstr>Modelling Cellular Excitability</vt:lpstr>
      <vt:lpstr>Cardiac Cell</vt:lpstr>
      <vt:lpstr>Neuromuscular Junction</vt:lpstr>
      <vt:lpstr>PowerPoint Presentation</vt:lpstr>
      <vt:lpstr>PowerPoint Presentation</vt:lpstr>
      <vt:lpstr>PowerPoint Presentation</vt:lpstr>
      <vt:lpstr>Basic problem</vt:lpstr>
      <vt:lpstr>Basic solution</vt:lpstr>
      <vt:lpstr>Typical ionic concentrations (in mM)</vt:lpstr>
      <vt:lpstr>The Nernst equation</vt:lpstr>
      <vt:lpstr>Resting potential</vt:lpstr>
      <vt:lpstr>Electrical circuit model of cell membrane</vt:lpstr>
      <vt:lpstr>Simplifications</vt:lpstr>
      <vt:lpstr>Steady-state vs instantaneous I-V curves</vt:lpstr>
      <vt:lpstr>PowerPoint Presentation</vt:lpstr>
      <vt:lpstr>Example: Na+ and K+ channels</vt:lpstr>
      <vt:lpstr>Experimental data: K+ conductance</vt:lpstr>
      <vt:lpstr>K+ channel gating</vt:lpstr>
      <vt:lpstr>Experimental data: Na+ conductance</vt:lpstr>
      <vt:lpstr>Na+ channel gating</vt:lpstr>
      <vt:lpstr>Hodgkin-Huxley equations</vt:lpstr>
      <vt:lpstr>An action potential</vt:lpstr>
      <vt:lpstr>The fast phase plane: I</vt:lpstr>
      <vt:lpstr>The fast phase plane: II</vt:lpstr>
      <vt:lpstr>The fast-slow phase plane</vt:lpstr>
      <vt:lpstr>Oscillations</vt:lpstr>
      <vt:lpstr>Where does it go from here?</vt:lpstr>
      <vt:lpstr>Some further references</vt:lpstr>
      <vt:lpstr>Why Simplified Models?</vt:lpstr>
      <vt:lpstr>From Compartmental models to Point Neurons</vt:lpstr>
      <vt:lpstr>Point Neurons</vt:lpstr>
      <vt:lpstr>Two Dimensional Neurons</vt:lpstr>
      <vt:lpstr>PowerPoint Presentation</vt:lpstr>
      <vt:lpstr>How do we analyze this class of models?</vt:lpstr>
      <vt:lpstr>Fitzhugh-Nagumo Model (1)</vt:lpstr>
      <vt:lpstr>Fitzhugh-Nagumo Model (2)</vt:lpstr>
      <vt:lpstr>Fitzhugh-Nagumo Model (3)</vt:lpstr>
      <vt:lpstr>Fitzhugh-Nagumo Model (4)</vt:lpstr>
      <vt:lpstr>Fitzhugh-Nagumo Model (5)</vt:lpstr>
      <vt:lpstr>Fitzhugh-Nagumo Model (6)</vt:lpstr>
      <vt:lpstr>Analysis of Fitzhugh-Nagumo System (1)</vt:lpstr>
      <vt:lpstr>Analysis of Fitzhugh-Nagumo System (2)</vt:lpstr>
      <vt:lpstr>Analysis of Fitzhugh-Nagumo System (3)</vt:lpstr>
      <vt:lpstr>Analysis of Fitzhugh-Nagumo System (4)</vt:lpstr>
      <vt:lpstr>Analysis of Fitzhugh-Nagumo System (4)</vt:lpstr>
      <vt:lpstr>Analysis of Fitzhugh-Nagumo System (4)</vt:lpstr>
      <vt:lpstr>Bifurcation</vt:lpstr>
      <vt:lpstr>Onset of oscillation with non-zero frequency</vt:lpstr>
      <vt:lpstr>IF response of Fitzhugh-Nagumo model</vt:lpstr>
      <vt:lpstr>Neuron Type I / Type II </vt:lpstr>
      <vt:lpstr>PowerPoint Presentation</vt:lpstr>
      <vt:lpstr>Question</vt:lpstr>
      <vt:lpstr>PowerPoint Presentation</vt:lpstr>
      <vt:lpstr>Bursting Neurons</vt:lpstr>
      <vt:lpstr>Dynamic Clamp/Conductance Injection</vt:lpstr>
      <vt:lpstr>How would the cell behave if it also had conductance X?</vt:lpstr>
      <vt:lpstr>PowerPoint Presentation</vt:lpstr>
      <vt:lpstr>PowerPoint Presentation</vt:lpstr>
      <vt:lpstr>Overview of the neural models:</vt:lpstr>
    </vt:vector>
  </TitlesOfParts>
  <Company>University of Bristol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Hodgkin-Huxley equations</dc:title>
  <dc:creator>Engineering Maths Department</dc:creator>
  <cp:lastModifiedBy>krasimira Tsaneva-Atanasova</cp:lastModifiedBy>
  <cp:revision>185</cp:revision>
  <dcterms:created xsi:type="dcterms:W3CDTF">2009-10-22T11:33:13Z</dcterms:created>
  <dcterms:modified xsi:type="dcterms:W3CDTF">2015-05-28T07:58:59Z</dcterms:modified>
</cp:coreProperties>
</file>