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2" r:id="rId4"/>
    <p:sldMasterId id="2147483763" r:id="rId5"/>
    <p:sldMasterId id="2147483775" r:id="rId6"/>
    <p:sldMasterId id="2147483788" r:id="rId7"/>
  </p:sldMasterIdLst>
  <p:notesMasterIdLst>
    <p:notesMasterId r:id="rId91"/>
  </p:notesMasterIdLst>
  <p:sldIdLst>
    <p:sldId id="257" r:id="rId8"/>
    <p:sldId id="264" r:id="rId9"/>
    <p:sldId id="723" r:id="rId10"/>
    <p:sldId id="727" r:id="rId11"/>
    <p:sldId id="724" r:id="rId12"/>
    <p:sldId id="448" r:id="rId13"/>
    <p:sldId id="258" r:id="rId14"/>
    <p:sldId id="752" r:id="rId15"/>
    <p:sldId id="725" r:id="rId16"/>
    <p:sldId id="726" r:id="rId17"/>
    <p:sldId id="691" r:id="rId18"/>
    <p:sldId id="316" r:id="rId19"/>
    <p:sldId id="753" r:id="rId20"/>
    <p:sldId id="757" r:id="rId21"/>
    <p:sldId id="740" r:id="rId22"/>
    <p:sldId id="728" r:id="rId23"/>
    <p:sldId id="744" r:id="rId24"/>
    <p:sldId id="745" r:id="rId25"/>
    <p:sldId id="746" r:id="rId26"/>
    <p:sldId id="747" r:id="rId27"/>
    <p:sldId id="797" r:id="rId28"/>
    <p:sldId id="748" r:id="rId29"/>
    <p:sldId id="750" r:id="rId30"/>
    <p:sldId id="749" r:id="rId31"/>
    <p:sldId id="758" r:id="rId32"/>
    <p:sldId id="731" r:id="rId33"/>
    <p:sldId id="751" r:id="rId34"/>
    <p:sldId id="730" r:id="rId35"/>
    <p:sldId id="732" r:id="rId36"/>
    <p:sldId id="733" r:id="rId37"/>
    <p:sldId id="734" r:id="rId38"/>
    <p:sldId id="759" r:id="rId39"/>
    <p:sldId id="735" r:id="rId40"/>
    <p:sldId id="270" r:id="rId41"/>
    <p:sldId id="760" r:id="rId42"/>
    <p:sldId id="761" r:id="rId43"/>
    <p:sldId id="762" r:id="rId44"/>
    <p:sldId id="763" r:id="rId45"/>
    <p:sldId id="737" r:id="rId46"/>
    <p:sldId id="738" r:id="rId47"/>
    <p:sldId id="739" r:id="rId48"/>
    <p:sldId id="796" r:id="rId49"/>
    <p:sldId id="765" r:id="rId50"/>
    <p:sldId id="741" r:id="rId51"/>
    <p:sldId id="742" r:id="rId52"/>
    <p:sldId id="772" r:id="rId53"/>
    <p:sldId id="773" r:id="rId54"/>
    <p:sldId id="774" r:id="rId55"/>
    <p:sldId id="775" r:id="rId56"/>
    <p:sldId id="776" r:id="rId57"/>
    <p:sldId id="777" r:id="rId58"/>
    <p:sldId id="768" r:id="rId59"/>
    <p:sldId id="778" r:id="rId60"/>
    <p:sldId id="779" r:id="rId61"/>
    <p:sldId id="780" r:id="rId62"/>
    <p:sldId id="781" r:id="rId63"/>
    <p:sldId id="782" r:id="rId64"/>
    <p:sldId id="783" r:id="rId65"/>
    <p:sldId id="784" r:id="rId66"/>
    <p:sldId id="766" r:id="rId67"/>
    <p:sldId id="767" r:id="rId68"/>
    <p:sldId id="785" r:id="rId69"/>
    <p:sldId id="786" r:id="rId70"/>
    <p:sldId id="787" r:id="rId71"/>
    <p:sldId id="788" r:id="rId72"/>
    <p:sldId id="789" r:id="rId73"/>
    <p:sldId id="790" r:id="rId74"/>
    <p:sldId id="791" r:id="rId75"/>
    <p:sldId id="769" r:id="rId76"/>
    <p:sldId id="770" r:id="rId77"/>
    <p:sldId id="771" r:id="rId78"/>
    <p:sldId id="792" r:id="rId79"/>
    <p:sldId id="793" r:id="rId80"/>
    <p:sldId id="795" r:id="rId81"/>
    <p:sldId id="261" r:id="rId82"/>
    <p:sldId id="754" r:id="rId83"/>
    <p:sldId id="260" r:id="rId84"/>
    <p:sldId id="755" r:id="rId85"/>
    <p:sldId id="262" r:id="rId86"/>
    <p:sldId id="263" r:id="rId87"/>
    <p:sldId id="259" r:id="rId88"/>
    <p:sldId id="265" r:id="rId89"/>
    <p:sldId id="756"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8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A1B79-96F4-4A71-82B2-8109D145490A}" v="345" dt="2022-06-17T12:01:39.273"/>
    <p1510:client id="{8BF4A2DE-4381-4873-ED87-A0B9F3122F5B}" v="2" dt="2022-06-30T12:25:09.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38731" autoAdjust="0"/>
  </p:normalViewPr>
  <p:slideViewPr>
    <p:cSldViewPr snapToGrid="0">
      <p:cViewPr varScale="1">
        <p:scale>
          <a:sx n="25" d="100"/>
          <a:sy n="25" d="100"/>
        </p:scale>
        <p:origin x="2116" y="5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F1C61-D2FD-454D-B3E8-D9BCAD38C894}" type="doc">
      <dgm:prSet loTypeId="urn:microsoft.com/office/officeart/2005/8/layout/hList9" loCatId="list" qsTypeId="urn:microsoft.com/office/officeart/2005/8/quickstyle/simple2" qsCatId="simple" csTypeId="urn:microsoft.com/office/officeart/2005/8/colors/accent1_2" csCatId="accent1" phldr="1"/>
      <dgm:spPr/>
      <dgm:t>
        <a:bodyPr/>
        <a:lstStyle/>
        <a:p>
          <a:endParaRPr lang="en-GB"/>
        </a:p>
      </dgm:t>
    </dgm:pt>
    <dgm:pt modelId="{5B67E016-1B73-4C3C-B1FF-946AF845A4B9}">
      <dgm:prSet phldrT="[Text]" custT="1"/>
      <dgm:spPr/>
      <dgm:t>
        <a:bodyPr/>
        <a:lstStyle/>
        <a:p>
          <a:pPr algn="ctr"/>
          <a:r>
            <a:rPr lang="en-US" sz="2000" b="1" dirty="0">
              <a:solidFill>
                <a:srgbClr val="002060"/>
              </a:solidFill>
            </a:rPr>
            <a:t>British peers are being </a:t>
          </a:r>
          <a:r>
            <a:rPr lang="en-US" sz="2000" b="1" dirty="0">
              <a:solidFill>
                <a:srgbClr val="C00000"/>
              </a:solidFill>
            </a:rPr>
            <a:t>exclusive</a:t>
          </a:r>
          <a:r>
            <a:rPr lang="en-US" sz="2000" b="1" dirty="0">
              <a:solidFill>
                <a:srgbClr val="002060"/>
              </a:solidFill>
            </a:rPr>
            <a:t> toward dissimilar groups</a:t>
          </a:r>
          <a:endParaRPr lang="en-GB" sz="2000" b="1" dirty="0"/>
        </a:p>
      </dgm:t>
    </dgm:pt>
    <dgm:pt modelId="{DAFA907C-9CB0-42A6-8974-B380A3AE8321}" type="parTrans" cxnId="{CDDBF597-AA21-4ABA-B697-A6B5E74BA68E}">
      <dgm:prSet/>
      <dgm:spPr/>
      <dgm:t>
        <a:bodyPr/>
        <a:lstStyle/>
        <a:p>
          <a:endParaRPr lang="en-GB"/>
        </a:p>
      </dgm:t>
    </dgm:pt>
    <dgm:pt modelId="{BF7AD080-AC0A-4E1B-B1BF-9A186DA9E6A7}" type="sibTrans" cxnId="{CDDBF597-AA21-4ABA-B697-A6B5E74BA68E}">
      <dgm:prSet/>
      <dgm:spPr/>
      <dgm:t>
        <a:bodyPr/>
        <a:lstStyle/>
        <a:p>
          <a:endParaRPr lang="en-GB"/>
        </a:p>
      </dgm:t>
    </dgm:pt>
    <dgm:pt modelId="{0A894649-A9F6-4A29-8BD8-DDA179C50D52}">
      <dgm:prSet phldrT="[Text]"/>
      <dgm:spPr/>
      <dgm:t>
        <a:bodyPr/>
        <a:lstStyle/>
        <a:p>
          <a:r>
            <a:rPr lang="en-US"/>
            <a:t>Outgroup</a:t>
          </a:r>
          <a:endParaRPr lang="en-GB"/>
        </a:p>
      </dgm:t>
    </dgm:pt>
    <dgm:pt modelId="{E2F978DA-F9EF-4553-88E9-37030A1A98D9}" type="parTrans" cxnId="{27C551CC-0627-4621-8A09-E0E9A19A6641}">
      <dgm:prSet/>
      <dgm:spPr/>
      <dgm:t>
        <a:bodyPr/>
        <a:lstStyle/>
        <a:p>
          <a:endParaRPr lang="en-GB"/>
        </a:p>
      </dgm:t>
    </dgm:pt>
    <dgm:pt modelId="{45C63C0F-1DE0-41CB-BBD5-285838CDADE2}" type="sibTrans" cxnId="{27C551CC-0627-4621-8A09-E0E9A19A6641}">
      <dgm:prSet/>
      <dgm:spPr/>
      <dgm:t>
        <a:bodyPr/>
        <a:lstStyle/>
        <a:p>
          <a:endParaRPr lang="en-GB"/>
        </a:p>
      </dgm:t>
    </dgm:pt>
    <dgm:pt modelId="{427CA62D-31B4-41F0-83C4-2F0512D5F96E}">
      <dgm:prSet phldrT="[Text]" custT="1"/>
      <dgm:spPr/>
      <dgm:t>
        <a:bodyPr/>
        <a:lstStyle/>
        <a:p>
          <a:pPr algn="ctr"/>
          <a:r>
            <a:rPr lang="en-US" sz="2000" b="1" dirty="0">
              <a:solidFill>
                <a:srgbClr val="002060"/>
              </a:solidFill>
            </a:rPr>
            <a:t>Immigrant peers are being </a:t>
          </a:r>
          <a:r>
            <a:rPr lang="en-US" sz="2000" b="1" dirty="0">
              <a:solidFill>
                <a:srgbClr val="00B050"/>
              </a:solidFill>
            </a:rPr>
            <a:t>inclusive </a:t>
          </a:r>
          <a:r>
            <a:rPr lang="en-US" sz="2000" b="1" dirty="0">
              <a:solidFill>
                <a:srgbClr val="002060"/>
              </a:solidFill>
            </a:rPr>
            <a:t>toward everyone</a:t>
          </a:r>
        </a:p>
        <a:p>
          <a:pPr algn="l"/>
          <a:endParaRPr lang="en-GB" sz="1400" b="1" dirty="0"/>
        </a:p>
      </dgm:t>
    </dgm:pt>
    <dgm:pt modelId="{57BEBE66-3E6F-458F-9774-D610D3678D95}" type="parTrans" cxnId="{CD8E73A6-DFF8-47AA-83DC-A428DD332FBA}">
      <dgm:prSet/>
      <dgm:spPr/>
      <dgm:t>
        <a:bodyPr/>
        <a:lstStyle/>
        <a:p>
          <a:endParaRPr lang="en-GB"/>
        </a:p>
      </dgm:t>
    </dgm:pt>
    <dgm:pt modelId="{361DAD13-A6F9-4D1A-B87E-E0F28B6E0F88}" type="sibTrans" cxnId="{CD8E73A6-DFF8-47AA-83DC-A428DD332FBA}">
      <dgm:prSet/>
      <dgm:spPr/>
      <dgm:t>
        <a:bodyPr/>
        <a:lstStyle/>
        <a:p>
          <a:endParaRPr lang="en-GB"/>
        </a:p>
      </dgm:t>
    </dgm:pt>
    <dgm:pt modelId="{F4F8B46A-5731-406B-8F70-E2679AC576DA}">
      <dgm:prSet phldrT="[Text]" custT="1"/>
      <dgm:spPr/>
      <dgm:t>
        <a:bodyPr/>
        <a:lstStyle/>
        <a:p>
          <a:pPr algn="ctr"/>
          <a:r>
            <a:rPr lang="en-US" sz="2000" b="1" dirty="0">
              <a:solidFill>
                <a:srgbClr val="002060"/>
              </a:solidFill>
            </a:rPr>
            <a:t>Immigrant peers are being </a:t>
          </a:r>
          <a:r>
            <a:rPr lang="en-US" sz="2000" b="1" dirty="0">
              <a:solidFill>
                <a:srgbClr val="C00000"/>
              </a:solidFill>
            </a:rPr>
            <a:t>exclusive</a:t>
          </a:r>
          <a:r>
            <a:rPr lang="en-US" sz="2000" b="1" dirty="0">
              <a:solidFill>
                <a:srgbClr val="002060"/>
              </a:solidFill>
            </a:rPr>
            <a:t> toward dissimilar groups</a:t>
          </a:r>
          <a:endParaRPr lang="en-GB" sz="2000" b="1" dirty="0"/>
        </a:p>
      </dgm:t>
    </dgm:pt>
    <dgm:pt modelId="{146B60D0-58B1-4027-B1B7-882CE4A7149E}" type="parTrans" cxnId="{3E54C0EC-45C3-4326-B533-56DE1A7D7518}">
      <dgm:prSet/>
      <dgm:spPr/>
      <dgm:t>
        <a:bodyPr/>
        <a:lstStyle/>
        <a:p>
          <a:endParaRPr lang="en-GB"/>
        </a:p>
      </dgm:t>
    </dgm:pt>
    <dgm:pt modelId="{212EB0C9-52B6-4D34-A505-55E004998048}" type="sibTrans" cxnId="{3E54C0EC-45C3-4326-B533-56DE1A7D7518}">
      <dgm:prSet/>
      <dgm:spPr/>
      <dgm:t>
        <a:bodyPr/>
        <a:lstStyle/>
        <a:p>
          <a:endParaRPr lang="en-GB"/>
        </a:p>
      </dgm:t>
    </dgm:pt>
    <dgm:pt modelId="{F2D3A4AB-D1A1-4C7E-A79B-5EC6A1B8A8DD}">
      <dgm:prSet custT="1"/>
      <dgm:spPr/>
      <dgm:t>
        <a:bodyPr/>
        <a:lstStyle/>
        <a:p>
          <a:pPr algn="ctr"/>
          <a:r>
            <a:rPr lang="en-US" sz="2000" b="1" dirty="0">
              <a:solidFill>
                <a:srgbClr val="002060"/>
              </a:solidFill>
            </a:rPr>
            <a:t>British peers are being </a:t>
          </a:r>
          <a:r>
            <a:rPr lang="en-US" sz="2000" b="1" dirty="0">
              <a:solidFill>
                <a:srgbClr val="00B050"/>
              </a:solidFill>
            </a:rPr>
            <a:t>inclusive </a:t>
          </a:r>
          <a:r>
            <a:rPr lang="en-US" sz="2000" b="1" dirty="0">
              <a:solidFill>
                <a:srgbClr val="002060"/>
              </a:solidFill>
            </a:rPr>
            <a:t>toward everyone</a:t>
          </a:r>
        </a:p>
      </dgm:t>
    </dgm:pt>
    <dgm:pt modelId="{AF755461-EDC5-48F9-AD7D-E43522E23834}" type="parTrans" cxnId="{29B62765-77B6-4C19-8225-AE26430DD008}">
      <dgm:prSet/>
      <dgm:spPr/>
      <dgm:t>
        <a:bodyPr/>
        <a:lstStyle/>
        <a:p>
          <a:endParaRPr lang="en-GB"/>
        </a:p>
      </dgm:t>
    </dgm:pt>
    <dgm:pt modelId="{13EBDDF2-CEC9-4D8F-8BAB-E854148A762E}" type="sibTrans" cxnId="{29B62765-77B6-4C19-8225-AE26430DD008}">
      <dgm:prSet/>
      <dgm:spPr/>
      <dgm:t>
        <a:bodyPr/>
        <a:lstStyle/>
        <a:p>
          <a:endParaRPr lang="en-GB"/>
        </a:p>
      </dgm:t>
    </dgm:pt>
    <dgm:pt modelId="{93FE9456-66A9-43A5-B9A8-7739F74F75CA}">
      <dgm:prSet phldrT="[Text]"/>
      <dgm:spPr/>
      <dgm:t>
        <a:bodyPr/>
        <a:lstStyle/>
        <a:p>
          <a:r>
            <a:rPr lang="en-US"/>
            <a:t>Ingroup </a:t>
          </a:r>
          <a:endParaRPr lang="en-GB"/>
        </a:p>
      </dgm:t>
    </dgm:pt>
    <dgm:pt modelId="{36CE7172-86B0-4358-883B-F1160F4180D1}" type="sibTrans" cxnId="{4482DFDD-32D1-4DFD-BE78-3FC4BE9F09DC}">
      <dgm:prSet/>
      <dgm:spPr/>
      <dgm:t>
        <a:bodyPr/>
        <a:lstStyle/>
        <a:p>
          <a:endParaRPr lang="en-GB"/>
        </a:p>
      </dgm:t>
    </dgm:pt>
    <dgm:pt modelId="{F986733D-6A51-4481-A568-9C4139F60CE0}" type="parTrans" cxnId="{4482DFDD-32D1-4DFD-BE78-3FC4BE9F09DC}">
      <dgm:prSet/>
      <dgm:spPr/>
      <dgm:t>
        <a:bodyPr/>
        <a:lstStyle/>
        <a:p>
          <a:endParaRPr lang="en-GB"/>
        </a:p>
      </dgm:t>
    </dgm:pt>
    <dgm:pt modelId="{8D08AA4F-85E9-4566-85F3-7F9891369EF0}" type="pres">
      <dgm:prSet presAssocID="{772F1C61-D2FD-454D-B3E8-D9BCAD38C894}" presName="list" presStyleCnt="0">
        <dgm:presLayoutVars>
          <dgm:dir/>
          <dgm:animLvl val="lvl"/>
        </dgm:presLayoutVars>
      </dgm:prSet>
      <dgm:spPr/>
    </dgm:pt>
    <dgm:pt modelId="{5CD8DD80-7370-4E86-B1FB-D711B66013D7}" type="pres">
      <dgm:prSet presAssocID="{93FE9456-66A9-43A5-B9A8-7739F74F75CA}" presName="posSpace" presStyleCnt="0"/>
      <dgm:spPr/>
    </dgm:pt>
    <dgm:pt modelId="{CA112613-44F4-4545-953A-D0ED9BF78134}" type="pres">
      <dgm:prSet presAssocID="{93FE9456-66A9-43A5-B9A8-7739F74F75CA}" presName="vertFlow" presStyleCnt="0"/>
      <dgm:spPr/>
    </dgm:pt>
    <dgm:pt modelId="{48C63A19-DFA0-402D-B788-A3A768B9636D}" type="pres">
      <dgm:prSet presAssocID="{93FE9456-66A9-43A5-B9A8-7739F74F75CA}" presName="topSpace" presStyleCnt="0"/>
      <dgm:spPr/>
    </dgm:pt>
    <dgm:pt modelId="{40BEFC64-9141-4497-917B-6A6D4682D7BD}" type="pres">
      <dgm:prSet presAssocID="{93FE9456-66A9-43A5-B9A8-7739F74F75CA}" presName="firstComp" presStyleCnt="0"/>
      <dgm:spPr/>
    </dgm:pt>
    <dgm:pt modelId="{6A8E8109-F53B-419A-979E-B9CFCFCCAF14}" type="pres">
      <dgm:prSet presAssocID="{93FE9456-66A9-43A5-B9A8-7739F74F75CA}" presName="firstChild" presStyleLbl="bgAccFollowNode1" presStyleIdx="0" presStyleCnt="4" custLinFactNeighborX="89" custLinFactNeighborY="-41235"/>
      <dgm:spPr/>
    </dgm:pt>
    <dgm:pt modelId="{55F67DD7-39CB-4E08-96F7-42D402E048B6}" type="pres">
      <dgm:prSet presAssocID="{93FE9456-66A9-43A5-B9A8-7739F74F75CA}" presName="firstChildTx" presStyleLbl="bgAccFollowNode1" presStyleIdx="0" presStyleCnt="4">
        <dgm:presLayoutVars>
          <dgm:bulletEnabled val="1"/>
        </dgm:presLayoutVars>
      </dgm:prSet>
      <dgm:spPr/>
    </dgm:pt>
    <dgm:pt modelId="{105276BB-2E6E-4B3C-9002-71761D2D71EA}" type="pres">
      <dgm:prSet presAssocID="{5B67E016-1B73-4C3C-B1FF-946AF845A4B9}" presName="comp" presStyleCnt="0"/>
      <dgm:spPr/>
    </dgm:pt>
    <dgm:pt modelId="{49324BD6-9A90-4C96-A038-693A33212065}" type="pres">
      <dgm:prSet presAssocID="{5B67E016-1B73-4C3C-B1FF-946AF845A4B9}" presName="child" presStyleLbl="bgAccFollowNode1" presStyleIdx="1" presStyleCnt="4" custLinFactNeighborX="89" custLinFactNeighborY="-32178"/>
      <dgm:spPr/>
    </dgm:pt>
    <dgm:pt modelId="{7B8CC344-78A3-4E02-9D67-E3CEF59B5A08}" type="pres">
      <dgm:prSet presAssocID="{5B67E016-1B73-4C3C-B1FF-946AF845A4B9}" presName="childTx" presStyleLbl="bgAccFollowNode1" presStyleIdx="1" presStyleCnt="4">
        <dgm:presLayoutVars>
          <dgm:bulletEnabled val="1"/>
        </dgm:presLayoutVars>
      </dgm:prSet>
      <dgm:spPr/>
    </dgm:pt>
    <dgm:pt modelId="{5C2EEE18-9E0E-415F-931A-A756EE237174}" type="pres">
      <dgm:prSet presAssocID="{93FE9456-66A9-43A5-B9A8-7739F74F75CA}" presName="negSpace" presStyleCnt="0"/>
      <dgm:spPr/>
    </dgm:pt>
    <dgm:pt modelId="{B1C6DE45-2467-4984-B085-301E5C20FB2B}" type="pres">
      <dgm:prSet presAssocID="{93FE9456-66A9-43A5-B9A8-7739F74F75CA}" presName="circle" presStyleLbl="node1" presStyleIdx="0" presStyleCnt="2" custLinFactNeighborX="-4365" custLinFactNeighborY="54578"/>
      <dgm:spPr/>
    </dgm:pt>
    <dgm:pt modelId="{2A364F64-42E8-4268-9464-081A3982DA33}" type="pres">
      <dgm:prSet presAssocID="{36CE7172-86B0-4358-883B-F1160F4180D1}" presName="transSpace" presStyleCnt="0"/>
      <dgm:spPr/>
    </dgm:pt>
    <dgm:pt modelId="{57F83CB6-5AF5-4804-9A2E-167A667F883E}" type="pres">
      <dgm:prSet presAssocID="{0A894649-A9F6-4A29-8BD8-DDA179C50D52}" presName="posSpace" presStyleCnt="0"/>
      <dgm:spPr/>
    </dgm:pt>
    <dgm:pt modelId="{15780FC9-2B1F-4061-BE7E-4E74DE90B599}" type="pres">
      <dgm:prSet presAssocID="{0A894649-A9F6-4A29-8BD8-DDA179C50D52}" presName="vertFlow" presStyleCnt="0"/>
      <dgm:spPr/>
    </dgm:pt>
    <dgm:pt modelId="{2CDD9D6B-74C3-406D-B4D8-4B06DDDC8F9B}" type="pres">
      <dgm:prSet presAssocID="{0A894649-A9F6-4A29-8BD8-DDA179C50D52}" presName="topSpace" presStyleCnt="0"/>
      <dgm:spPr/>
    </dgm:pt>
    <dgm:pt modelId="{91CAD635-AA9E-43E2-8180-85825BDA388C}" type="pres">
      <dgm:prSet presAssocID="{0A894649-A9F6-4A29-8BD8-DDA179C50D52}" presName="firstComp" presStyleCnt="0"/>
      <dgm:spPr/>
    </dgm:pt>
    <dgm:pt modelId="{BAF1CE58-4EDE-471C-BFBF-A4F05B3E892E}" type="pres">
      <dgm:prSet presAssocID="{0A894649-A9F6-4A29-8BD8-DDA179C50D52}" presName="firstChild" presStyleLbl="bgAccFollowNode1" presStyleIdx="2" presStyleCnt="4" custLinFactNeighborX="-1455" custLinFactNeighborY="-41235"/>
      <dgm:spPr/>
    </dgm:pt>
    <dgm:pt modelId="{39089407-EC96-4FEF-983D-EC3ACC7E52BD}" type="pres">
      <dgm:prSet presAssocID="{0A894649-A9F6-4A29-8BD8-DDA179C50D52}" presName="firstChildTx" presStyleLbl="bgAccFollowNode1" presStyleIdx="2" presStyleCnt="4">
        <dgm:presLayoutVars>
          <dgm:bulletEnabled val="1"/>
        </dgm:presLayoutVars>
      </dgm:prSet>
      <dgm:spPr/>
    </dgm:pt>
    <dgm:pt modelId="{2AE1063E-A593-4E73-8153-C4A7787E0A63}" type="pres">
      <dgm:prSet presAssocID="{F4F8B46A-5731-406B-8F70-E2679AC576DA}" presName="comp" presStyleCnt="0"/>
      <dgm:spPr/>
    </dgm:pt>
    <dgm:pt modelId="{96FB03BB-6B93-4634-9E6D-09951FAE57EC}" type="pres">
      <dgm:prSet presAssocID="{F4F8B46A-5731-406B-8F70-E2679AC576DA}" presName="child" presStyleLbl="bgAccFollowNode1" presStyleIdx="3" presStyleCnt="4" custLinFactNeighborX="-1819" custLinFactNeighborY="-29997"/>
      <dgm:spPr/>
    </dgm:pt>
    <dgm:pt modelId="{2DD8099A-8CAB-46F1-B1ED-7CD83DD8D1D7}" type="pres">
      <dgm:prSet presAssocID="{F4F8B46A-5731-406B-8F70-E2679AC576DA}" presName="childTx" presStyleLbl="bgAccFollowNode1" presStyleIdx="3" presStyleCnt="4">
        <dgm:presLayoutVars>
          <dgm:bulletEnabled val="1"/>
        </dgm:presLayoutVars>
      </dgm:prSet>
      <dgm:spPr/>
    </dgm:pt>
    <dgm:pt modelId="{274FEC79-9758-4D43-9E6E-562940D6FBD7}" type="pres">
      <dgm:prSet presAssocID="{0A894649-A9F6-4A29-8BD8-DDA179C50D52}" presName="negSpace" presStyleCnt="0"/>
      <dgm:spPr/>
    </dgm:pt>
    <dgm:pt modelId="{3608874A-5023-4854-B319-CAAC3D491837}" type="pres">
      <dgm:prSet presAssocID="{0A894649-A9F6-4A29-8BD8-DDA179C50D52}" presName="circle" presStyleLbl="node1" presStyleIdx="1" presStyleCnt="2" custLinFactNeighborX="-1423" custLinFactNeighborY="48300"/>
      <dgm:spPr/>
    </dgm:pt>
  </dgm:ptLst>
  <dgm:cxnLst>
    <dgm:cxn modelId="{09D6840C-69C7-4BD2-A6B2-26B135E05D02}" type="presOf" srcId="{5B67E016-1B73-4C3C-B1FF-946AF845A4B9}" destId="{7B8CC344-78A3-4E02-9D67-E3CEF59B5A08}" srcOrd="1" destOrd="0" presId="urn:microsoft.com/office/officeart/2005/8/layout/hList9"/>
    <dgm:cxn modelId="{566F0E0D-AD85-4CF1-9F0B-515DB9A741D7}" type="presOf" srcId="{F2D3A4AB-D1A1-4C7E-A79B-5EC6A1B8A8DD}" destId="{6A8E8109-F53B-419A-979E-B9CFCFCCAF14}" srcOrd="0" destOrd="0" presId="urn:microsoft.com/office/officeart/2005/8/layout/hList9"/>
    <dgm:cxn modelId="{4CD58513-D10C-4D59-BFDC-7EB16F4AD5C0}" type="presOf" srcId="{772F1C61-D2FD-454D-B3E8-D9BCAD38C894}" destId="{8D08AA4F-85E9-4566-85F3-7F9891369EF0}" srcOrd="0" destOrd="0" presId="urn:microsoft.com/office/officeart/2005/8/layout/hList9"/>
    <dgm:cxn modelId="{FB7BBE24-B17E-4FD0-97B6-2D659249BB4D}" type="presOf" srcId="{0A894649-A9F6-4A29-8BD8-DDA179C50D52}" destId="{3608874A-5023-4854-B319-CAAC3D491837}" srcOrd="0" destOrd="0" presId="urn:microsoft.com/office/officeart/2005/8/layout/hList9"/>
    <dgm:cxn modelId="{29B62765-77B6-4C19-8225-AE26430DD008}" srcId="{93FE9456-66A9-43A5-B9A8-7739F74F75CA}" destId="{F2D3A4AB-D1A1-4C7E-A79B-5EC6A1B8A8DD}" srcOrd="0" destOrd="0" parTransId="{AF755461-EDC5-48F9-AD7D-E43522E23834}" sibTransId="{13EBDDF2-CEC9-4D8F-8BAB-E854148A762E}"/>
    <dgm:cxn modelId="{6181C466-82AD-4083-982E-24E07EF4F843}" type="presOf" srcId="{93FE9456-66A9-43A5-B9A8-7739F74F75CA}" destId="{B1C6DE45-2467-4984-B085-301E5C20FB2B}" srcOrd="0" destOrd="0" presId="urn:microsoft.com/office/officeart/2005/8/layout/hList9"/>
    <dgm:cxn modelId="{FF09064A-46E3-4BC3-B7A2-479E9B8A593A}" type="presOf" srcId="{F4F8B46A-5731-406B-8F70-E2679AC576DA}" destId="{96FB03BB-6B93-4634-9E6D-09951FAE57EC}" srcOrd="0" destOrd="0" presId="urn:microsoft.com/office/officeart/2005/8/layout/hList9"/>
    <dgm:cxn modelId="{887C4B6E-7F2A-4B22-8BD3-AA92BE74F1FF}" type="presOf" srcId="{F2D3A4AB-D1A1-4C7E-A79B-5EC6A1B8A8DD}" destId="{55F67DD7-39CB-4E08-96F7-42D402E048B6}" srcOrd="1" destOrd="0" presId="urn:microsoft.com/office/officeart/2005/8/layout/hList9"/>
    <dgm:cxn modelId="{CDDBF597-AA21-4ABA-B697-A6B5E74BA68E}" srcId="{93FE9456-66A9-43A5-B9A8-7739F74F75CA}" destId="{5B67E016-1B73-4C3C-B1FF-946AF845A4B9}" srcOrd="1" destOrd="0" parTransId="{DAFA907C-9CB0-42A6-8974-B380A3AE8321}" sibTransId="{BF7AD080-AC0A-4E1B-B1BF-9A186DA9E6A7}"/>
    <dgm:cxn modelId="{8A7B39A2-21FC-4713-8858-62572A0B8C2E}" type="presOf" srcId="{427CA62D-31B4-41F0-83C4-2F0512D5F96E}" destId="{39089407-EC96-4FEF-983D-EC3ACC7E52BD}" srcOrd="1" destOrd="0" presId="urn:microsoft.com/office/officeart/2005/8/layout/hList9"/>
    <dgm:cxn modelId="{64EC9DA4-95FE-441D-A441-AA55B1989DA8}" type="presOf" srcId="{F4F8B46A-5731-406B-8F70-E2679AC576DA}" destId="{2DD8099A-8CAB-46F1-B1ED-7CD83DD8D1D7}" srcOrd="1" destOrd="0" presId="urn:microsoft.com/office/officeart/2005/8/layout/hList9"/>
    <dgm:cxn modelId="{CD8E73A6-DFF8-47AA-83DC-A428DD332FBA}" srcId="{0A894649-A9F6-4A29-8BD8-DDA179C50D52}" destId="{427CA62D-31B4-41F0-83C4-2F0512D5F96E}" srcOrd="0" destOrd="0" parTransId="{57BEBE66-3E6F-458F-9774-D610D3678D95}" sibTransId="{361DAD13-A6F9-4D1A-B87E-E0F28B6E0F88}"/>
    <dgm:cxn modelId="{27C551CC-0627-4621-8A09-E0E9A19A6641}" srcId="{772F1C61-D2FD-454D-B3E8-D9BCAD38C894}" destId="{0A894649-A9F6-4A29-8BD8-DDA179C50D52}" srcOrd="1" destOrd="0" parTransId="{E2F978DA-F9EF-4553-88E9-37030A1A98D9}" sibTransId="{45C63C0F-1DE0-41CB-BBD5-285838CDADE2}"/>
    <dgm:cxn modelId="{03CDA2D2-1F30-485B-8CE3-2BE86554ED10}" type="presOf" srcId="{427CA62D-31B4-41F0-83C4-2F0512D5F96E}" destId="{BAF1CE58-4EDE-471C-BFBF-A4F05B3E892E}" srcOrd="0" destOrd="0" presId="urn:microsoft.com/office/officeart/2005/8/layout/hList9"/>
    <dgm:cxn modelId="{4482DFDD-32D1-4DFD-BE78-3FC4BE9F09DC}" srcId="{772F1C61-D2FD-454D-B3E8-D9BCAD38C894}" destId="{93FE9456-66A9-43A5-B9A8-7739F74F75CA}" srcOrd="0" destOrd="0" parTransId="{F986733D-6A51-4481-A568-9C4139F60CE0}" sibTransId="{36CE7172-86B0-4358-883B-F1160F4180D1}"/>
    <dgm:cxn modelId="{3E54C0EC-45C3-4326-B533-56DE1A7D7518}" srcId="{0A894649-A9F6-4A29-8BD8-DDA179C50D52}" destId="{F4F8B46A-5731-406B-8F70-E2679AC576DA}" srcOrd="1" destOrd="0" parTransId="{146B60D0-58B1-4027-B1B7-882CE4A7149E}" sibTransId="{212EB0C9-52B6-4D34-A505-55E004998048}"/>
    <dgm:cxn modelId="{40027CF1-E503-4D53-B97C-208F0C2134C1}" type="presOf" srcId="{5B67E016-1B73-4C3C-B1FF-946AF845A4B9}" destId="{49324BD6-9A90-4C96-A038-693A33212065}" srcOrd="0" destOrd="0" presId="urn:microsoft.com/office/officeart/2005/8/layout/hList9"/>
    <dgm:cxn modelId="{6D7B1CFB-4EF3-4B3A-8F25-F7BD1DEA43EC}" type="presParOf" srcId="{8D08AA4F-85E9-4566-85F3-7F9891369EF0}" destId="{5CD8DD80-7370-4E86-B1FB-D711B66013D7}" srcOrd="0" destOrd="0" presId="urn:microsoft.com/office/officeart/2005/8/layout/hList9"/>
    <dgm:cxn modelId="{1964F3A3-124E-4CCB-B169-B36B84991860}" type="presParOf" srcId="{8D08AA4F-85E9-4566-85F3-7F9891369EF0}" destId="{CA112613-44F4-4545-953A-D0ED9BF78134}" srcOrd="1" destOrd="0" presId="urn:microsoft.com/office/officeart/2005/8/layout/hList9"/>
    <dgm:cxn modelId="{C256E0C0-609A-4F71-ACB5-9882FE2100ED}" type="presParOf" srcId="{CA112613-44F4-4545-953A-D0ED9BF78134}" destId="{48C63A19-DFA0-402D-B788-A3A768B9636D}" srcOrd="0" destOrd="0" presId="urn:microsoft.com/office/officeart/2005/8/layout/hList9"/>
    <dgm:cxn modelId="{9C5A5434-0849-45D1-B979-307FD1B06A82}" type="presParOf" srcId="{CA112613-44F4-4545-953A-D0ED9BF78134}" destId="{40BEFC64-9141-4497-917B-6A6D4682D7BD}" srcOrd="1" destOrd="0" presId="urn:microsoft.com/office/officeart/2005/8/layout/hList9"/>
    <dgm:cxn modelId="{43FD15A5-29BA-4A07-8DD4-1955C245F930}" type="presParOf" srcId="{40BEFC64-9141-4497-917B-6A6D4682D7BD}" destId="{6A8E8109-F53B-419A-979E-B9CFCFCCAF14}" srcOrd="0" destOrd="0" presId="urn:microsoft.com/office/officeart/2005/8/layout/hList9"/>
    <dgm:cxn modelId="{A303EFC2-78A4-4784-BA54-DA32C4BFB264}" type="presParOf" srcId="{40BEFC64-9141-4497-917B-6A6D4682D7BD}" destId="{55F67DD7-39CB-4E08-96F7-42D402E048B6}" srcOrd="1" destOrd="0" presId="urn:microsoft.com/office/officeart/2005/8/layout/hList9"/>
    <dgm:cxn modelId="{81CC1B94-A9D7-4033-8FD7-A910EDB058A4}" type="presParOf" srcId="{CA112613-44F4-4545-953A-D0ED9BF78134}" destId="{105276BB-2E6E-4B3C-9002-71761D2D71EA}" srcOrd="2" destOrd="0" presId="urn:microsoft.com/office/officeart/2005/8/layout/hList9"/>
    <dgm:cxn modelId="{AE71F632-A52C-4DF8-B446-AAAC3D15BD0D}" type="presParOf" srcId="{105276BB-2E6E-4B3C-9002-71761D2D71EA}" destId="{49324BD6-9A90-4C96-A038-693A33212065}" srcOrd="0" destOrd="0" presId="urn:microsoft.com/office/officeart/2005/8/layout/hList9"/>
    <dgm:cxn modelId="{E015AC57-FB07-43C9-9E4F-97FE9F276E39}" type="presParOf" srcId="{105276BB-2E6E-4B3C-9002-71761D2D71EA}" destId="{7B8CC344-78A3-4E02-9D67-E3CEF59B5A08}" srcOrd="1" destOrd="0" presId="urn:microsoft.com/office/officeart/2005/8/layout/hList9"/>
    <dgm:cxn modelId="{BB196F3F-176A-4815-9CF1-DBE940946E8F}" type="presParOf" srcId="{8D08AA4F-85E9-4566-85F3-7F9891369EF0}" destId="{5C2EEE18-9E0E-415F-931A-A756EE237174}" srcOrd="2" destOrd="0" presId="urn:microsoft.com/office/officeart/2005/8/layout/hList9"/>
    <dgm:cxn modelId="{9FC0CD46-1EC8-4872-AC55-ECD8413C7C25}" type="presParOf" srcId="{8D08AA4F-85E9-4566-85F3-7F9891369EF0}" destId="{B1C6DE45-2467-4984-B085-301E5C20FB2B}" srcOrd="3" destOrd="0" presId="urn:microsoft.com/office/officeart/2005/8/layout/hList9"/>
    <dgm:cxn modelId="{3965A876-E54F-4AFE-86F4-93ACEE3A2F3B}" type="presParOf" srcId="{8D08AA4F-85E9-4566-85F3-7F9891369EF0}" destId="{2A364F64-42E8-4268-9464-081A3982DA33}" srcOrd="4" destOrd="0" presId="urn:microsoft.com/office/officeart/2005/8/layout/hList9"/>
    <dgm:cxn modelId="{DD89A8DA-49AF-4C44-B226-0FE7BF8FAD39}" type="presParOf" srcId="{8D08AA4F-85E9-4566-85F3-7F9891369EF0}" destId="{57F83CB6-5AF5-4804-9A2E-167A667F883E}" srcOrd="5" destOrd="0" presId="urn:microsoft.com/office/officeart/2005/8/layout/hList9"/>
    <dgm:cxn modelId="{7DCD7D4C-7849-4333-8804-AED36BD93D76}" type="presParOf" srcId="{8D08AA4F-85E9-4566-85F3-7F9891369EF0}" destId="{15780FC9-2B1F-4061-BE7E-4E74DE90B599}" srcOrd="6" destOrd="0" presId="urn:microsoft.com/office/officeart/2005/8/layout/hList9"/>
    <dgm:cxn modelId="{2FC7BCBB-AC93-46A7-BA33-8789F660CF6A}" type="presParOf" srcId="{15780FC9-2B1F-4061-BE7E-4E74DE90B599}" destId="{2CDD9D6B-74C3-406D-B4D8-4B06DDDC8F9B}" srcOrd="0" destOrd="0" presId="urn:microsoft.com/office/officeart/2005/8/layout/hList9"/>
    <dgm:cxn modelId="{CA17479A-C71F-40C2-8B42-6EB2EC8F6C6C}" type="presParOf" srcId="{15780FC9-2B1F-4061-BE7E-4E74DE90B599}" destId="{91CAD635-AA9E-43E2-8180-85825BDA388C}" srcOrd="1" destOrd="0" presId="urn:microsoft.com/office/officeart/2005/8/layout/hList9"/>
    <dgm:cxn modelId="{5FB0290E-F78F-41C3-ACE7-474B58297830}" type="presParOf" srcId="{91CAD635-AA9E-43E2-8180-85825BDA388C}" destId="{BAF1CE58-4EDE-471C-BFBF-A4F05B3E892E}" srcOrd="0" destOrd="0" presId="urn:microsoft.com/office/officeart/2005/8/layout/hList9"/>
    <dgm:cxn modelId="{975AEAEC-A3BD-4407-8E01-61A3CF30652D}" type="presParOf" srcId="{91CAD635-AA9E-43E2-8180-85825BDA388C}" destId="{39089407-EC96-4FEF-983D-EC3ACC7E52BD}" srcOrd="1" destOrd="0" presId="urn:microsoft.com/office/officeart/2005/8/layout/hList9"/>
    <dgm:cxn modelId="{2105C6AC-298D-43F9-90B9-53E9730EA83D}" type="presParOf" srcId="{15780FC9-2B1F-4061-BE7E-4E74DE90B599}" destId="{2AE1063E-A593-4E73-8153-C4A7787E0A63}" srcOrd="2" destOrd="0" presId="urn:microsoft.com/office/officeart/2005/8/layout/hList9"/>
    <dgm:cxn modelId="{8848B855-1710-4B7D-B392-01F7725F253D}" type="presParOf" srcId="{2AE1063E-A593-4E73-8153-C4A7787E0A63}" destId="{96FB03BB-6B93-4634-9E6D-09951FAE57EC}" srcOrd="0" destOrd="0" presId="urn:microsoft.com/office/officeart/2005/8/layout/hList9"/>
    <dgm:cxn modelId="{67543778-A9C0-4E58-B339-5E1273FF559E}" type="presParOf" srcId="{2AE1063E-A593-4E73-8153-C4A7787E0A63}" destId="{2DD8099A-8CAB-46F1-B1ED-7CD83DD8D1D7}" srcOrd="1" destOrd="0" presId="urn:microsoft.com/office/officeart/2005/8/layout/hList9"/>
    <dgm:cxn modelId="{EC0D62FC-BB16-4EF4-AAD4-323DBD65ECC9}" type="presParOf" srcId="{8D08AA4F-85E9-4566-85F3-7F9891369EF0}" destId="{274FEC79-9758-4D43-9E6E-562940D6FBD7}" srcOrd="7" destOrd="0" presId="urn:microsoft.com/office/officeart/2005/8/layout/hList9"/>
    <dgm:cxn modelId="{034AC15F-DFBA-4F19-B71C-0C2B3C8B98DD}" type="presParOf" srcId="{8D08AA4F-85E9-4566-85F3-7F9891369EF0}" destId="{3608874A-5023-4854-B319-CAAC3D491837}"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E8109-F53B-419A-979E-B9CFCFCCAF14}">
      <dsp:nvSpPr>
        <dsp:cNvPr id="0" name=""/>
        <dsp:cNvSpPr/>
      </dsp:nvSpPr>
      <dsp:spPr>
        <a:xfrm>
          <a:off x="1394908" y="477858"/>
          <a:ext cx="2608043" cy="17395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British peers are being </a:t>
          </a:r>
          <a:r>
            <a:rPr lang="en-US" sz="2000" b="1" kern="1200" dirty="0">
              <a:solidFill>
                <a:srgbClr val="00B050"/>
              </a:solidFill>
            </a:rPr>
            <a:t>inclusive </a:t>
          </a:r>
          <a:r>
            <a:rPr lang="en-US" sz="2000" b="1" kern="1200" dirty="0">
              <a:solidFill>
                <a:srgbClr val="002060"/>
              </a:solidFill>
            </a:rPr>
            <a:t>toward everyone</a:t>
          </a:r>
        </a:p>
      </dsp:txBody>
      <dsp:txXfrm>
        <a:off x="1812195" y="477858"/>
        <a:ext cx="2190756" cy="1739564"/>
      </dsp:txXfrm>
    </dsp:sp>
    <dsp:sp modelId="{49324BD6-9A90-4C96-A038-693A33212065}">
      <dsp:nvSpPr>
        <dsp:cNvPr id="0" name=""/>
        <dsp:cNvSpPr/>
      </dsp:nvSpPr>
      <dsp:spPr>
        <a:xfrm>
          <a:off x="1394908" y="2374975"/>
          <a:ext cx="2608043" cy="17395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British peers are being </a:t>
          </a:r>
          <a:r>
            <a:rPr lang="en-US" sz="2000" b="1" kern="1200" dirty="0">
              <a:solidFill>
                <a:srgbClr val="C00000"/>
              </a:solidFill>
            </a:rPr>
            <a:t>exclusive</a:t>
          </a:r>
          <a:r>
            <a:rPr lang="en-US" sz="2000" b="1" kern="1200" dirty="0">
              <a:solidFill>
                <a:srgbClr val="002060"/>
              </a:solidFill>
            </a:rPr>
            <a:t> toward dissimilar groups</a:t>
          </a:r>
          <a:endParaRPr lang="en-GB" sz="2000" b="1" kern="1200" dirty="0"/>
        </a:p>
      </dsp:txBody>
      <dsp:txXfrm>
        <a:off x="1812195" y="2374975"/>
        <a:ext cx="2190756" cy="1739564"/>
      </dsp:txXfrm>
    </dsp:sp>
    <dsp:sp modelId="{B1C6DE45-2467-4984-B085-301E5C20FB2B}">
      <dsp:nvSpPr>
        <dsp:cNvPr id="0" name=""/>
        <dsp:cNvSpPr/>
      </dsp:nvSpPr>
      <dsp:spPr>
        <a:xfrm>
          <a:off x="0" y="1448634"/>
          <a:ext cx="1738695" cy="173869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Ingroup </a:t>
          </a:r>
          <a:endParaRPr lang="en-GB" sz="2400" kern="1200"/>
        </a:p>
      </dsp:txBody>
      <dsp:txXfrm>
        <a:off x="254626" y="1703260"/>
        <a:ext cx="1229443" cy="1229443"/>
      </dsp:txXfrm>
    </dsp:sp>
    <dsp:sp modelId="{BAF1CE58-4EDE-471C-BFBF-A4F05B3E892E}">
      <dsp:nvSpPr>
        <dsp:cNvPr id="0" name=""/>
        <dsp:cNvSpPr/>
      </dsp:nvSpPr>
      <dsp:spPr>
        <a:xfrm>
          <a:off x="5701378" y="477858"/>
          <a:ext cx="2608043" cy="17395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Immigrant peers are being </a:t>
          </a:r>
          <a:r>
            <a:rPr lang="en-US" sz="2000" b="1" kern="1200" dirty="0">
              <a:solidFill>
                <a:srgbClr val="00B050"/>
              </a:solidFill>
            </a:rPr>
            <a:t>inclusive </a:t>
          </a:r>
          <a:r>
            <a:rPr lang="en-US" sz="2000" b="1" kern="1200" dirty="0">
              <a:solidFill>
                <a:srgbClr val="002060"/>
              </a:solidFill>
            </a:rPr>
            <a:t>toward everyone</a:t>
          </a:r>
        </a:p>
        <a:p>
          <a:pPr marL="0" lvl="0" indent="0" algn="l" defTabSz="889000">
            <a:lnSpc>
              <a:spcPct val="90000"/>
            </a:lnSpc>
            <a:spcBef>
              <a:spcPct val="0"/>
            </a:spcBef>
            <a:spcAft>
              <a:spcPct val="35000"/>
            </a:spcAft>
            <a:buNone/>
          </a:pPr>
          <a:endParaRPr lang="en-GB" sz="1400" b="1" kern="1200" dirty="0"/>
        </a:p>
      </dsp:txBody>
      <dsp:txXfrm>
        <a:off x="6118665" y="477858"/>
        <a:ext cx="2190756" cy="1739564"/>
      </dsp:txXfrm>
    </dsp:sp>
    <dsp:sp modelId="{96FB03BB-6B93-4634-9E6D-09951FAE57EC}">
      <dsp:nvSpPr>
        <dsp:cNvPr id="0" name=""/>
        <dsp:cNvSpPr/>
      </dsp:nvSpPr>
      <dsp:spPr>
        <a:xfrm>
          <a:off x="5691885" y="2412915"/>
          <a:ext cx="2608043" cy="17395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Immigrant peers are being </a:t>
          </a:r>
          <a:r>
            <a:rPr lang="en-US" sz="2000" b="1" kern="1200" dirty="0">
              <a:solidFill>
                <a:srgbClr val="C00000"/>
              </a:solidFill>
            </a:rPr>
            <a:t>exclusive</a:t>
          </a:r>
          <a:r>
            <a:rPr lang="en-US" sz="2000" b="1" kern="1200" dirty="0">
              <a:solidFill>
                <a:srgbClr val="002060"/>
              </a:solidFill>
            </a:rPr>
            <a:t> toward dissimilar groups</a:t>
          </a:r>
          <a:endParaRPr lang="en-GB" sz="2000" b="1" kern="1200" dirty="0"/>
        </a:p>
      </dsp:txBody>
      <dsp:txXfrm>
        <a:off x="6109172" y="2412915"/>
        <a:ext cx="2190756" cy="1739564"/>
      </dsp:txXfrm>
    </dsp:sp>
    <dsp:sp modelId="{3608874A-5023-4854-B319-CAAC3D491837}">
      <dsp:nvSpPr>
        <dsp:cNvPr id="0" name=""/>
        <dsp:cNvSpPr/>
      </dsp:nvSpPr>
      <dsp:spPr>
        <a:xfrm>
          <a:off x="4291463" y="1339479"/>
          <a:ext cx="1738695" cy="173869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Outgroup</a:t>
          </a:r>
          <a:endParaRPr lang="en-GB" sz="2400" kern="1200"/>
        </a:p>
      </dsp:txBody>
      <dsp:txXfrm>
        <a:off x="4546089" y="1594105"/>
        <a:ext cx="1229443" cy="1229443"/>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7CBA3-EA7C-4CBB-9EF2-DCA0D3A37F4E}"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DEDA8-B1FC-4E6B-910D-D42F0C84BFF3}" type="slidenum">
              <a:rPr lang="en-US" smtClean="0"/>
              <a:t>‹#›</a:t>
            </a:fld>
            <a:endParaRPr lang="en-US"/>
          </a:p>
        </p:txBody>
      </p:sp>
    </p:spTree>
    <p:extLst>
      <p:ext uri="{BB962C8B-B14F-4D97-AF65-F5344CB8AC3E}">
        <p14:creationId xmlns:p14="http://schemas.microsoft.com/office/powerpoint/2010/main" val="52887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E52A6CC-0658-AB46-9E5F-F9B485E37D3C}" type="slidenum">
              <a:rPr lang="en-GB" smtClean="0"/>
              <a:t>1</a:t>
            </a:fld>
            <a:endParaRPr lang="en-GB"/>
          </a:p>
        </p:txBody>
      </p:sp>
    </p:spTree>
    <p:extLst>
      <p:ext uri="{BB962C8B-B14F-4D97-AF65-F5344CB8AC3E}">
        <p14:creationId xmlns:p14="http://schemas.microsoft.com/office/powerpoint/2010/main" val="103257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answering such questions about challenging, children and adolescents' evaluations and responses can be affected by some factors. </a:t>
            </a:r>
          </a:p>
          <a:p>
            <a:endParaRPr lang="en-US" dirty="0"/>
          </a:p>
          <a:p>
            <a:r>
              <a:rPr lang="en-US" dirty="0"/>
              <a:t>In our project, we wanted to examine potential factors. Imagine this as a puzzle. And throughout our project we tried to identify some of the pieces to understand complex nature of social exclusion and challenging behavior.</a:t>
            </a:r>
          </a:p>
          <a:p>
            <a:endParaRPr lang="en-US" dirty="0"/>
          </a:p>
          <a:p>
            <a:r>
              <a:rPr lang="en-US" dirty="0"/>
              <a:t>As a first factor, we wanted to understand whether group membership in our case nationality or immigration status of the victim effects children and adolescents' responses. It is known that children and adolescents are more likely to help when the victim is from their ingroup members. </a:t>
            </a:r>
          </a:p>
          <a:p>
            <a:endParaRPr lang="en-US" dirty="0"/>
          </a:p>
          <a:p>
            <a:r>
              <a:rPr lang="en-US" dirty="0"/>
              <a:t>Second, we wanted to understand how perceived similarity with the excluded peer (which means the likelihood of perceiving excluded peers as similar or dissimilar to their groups). So, it is possible that children and adolescents can be more likely to help to similar peers compared to dissimilar ones . </a:t>
            </a:r>
          </a:p>
          <a:p>
            <a:endParaRPr lang="en-US" dirty="0"/>
          </a:p>
          <a:p>
            <a:r>
              <a:rPr lang="en-US" dirty="0"/>
              <a:t>Third, children’s and adolescents’ feeling of confidence in themselves to defend the excluded peer, that we called self efficacy in challenging can be another factor. In other words, if children and adolescents believe that they can stop the excluder, help the excluded peer,  they can be more actively intervene in social exclusion to stop it. </a:t>
            </a:r>
          </a:p>
          <a:p>
            <a:endParaRPr lang="en-US" dirty="0"/>
          </a:p>
          <a:p>
            <a:r>
              <a:rPr lang="en-US" dirty="0"/>
              <a:t>And lastly, children and adolescents can be affected by their peer groups and norms. For example, if their peers are inclusive for everyone like if they are inviting everyone to their play, then children and adolescents in such peer context can be also more inclusive and challenge if they witness social exclusion. </a:t>
            </a:r>
          </a:p>
        </p:txBody>
      </p:sp>
      <p:sp>
        <p:nvSpPr>
          <p:cNvPr id="4" name="Slide Number Placeholder 3"/>
          <p:cNvSpPr>
            <a:spLocks noGrp="1"/>
          </p:cNvSpPr>
          <p:nvPr>
            <p:ph type="sldNum" sz="quarter" idx="5"/>
          </p:nvPr>
        </p:nvSpPr>
        <p:spPr/>
        <p:txBody>
          <a:bodyPr/>
          <a:lstStyle/>
          <a:p>
            <a:fld id="{2CDDEDA8-B1FC-4E6B-910D-D42F0C84BFF3}" type="slidenum">
              <a:rPr lang="en-US" smtClean="0"/>
              <a:t>16</a:t>
            </a:fld>
            <a:endParaRPr lang="en-US"/>
          </a:p>
        </p:txBody>
      </p:sp>
    </p:spTree>
    <p:extLst>
      <p:ext uri="{BB962C8B-B14F-4D97-AF65-F5344CB8AC3E}">
        <p14:creationId xmlns:p14="http://schemas.microsoft.com/office/powerpoint/2010/main" val="2489059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together in our first study, we aimed to understand…….</a:t>
            </a:r>
          </a:p>
          <a:p>
            <a:endParaRPr lang="en-US" dirty="0"/>
          </a:p>
          <a:p>
            <a:r>
              <a:rPr lang="en-US" dirty="0"/>
              <a:t>We collected data from  British children and adolescents in their classrooms. They individually filled our surveys from their laptops.</a:t>
            </a:r>
          </a:p>
        </p:txBody>
      </p:sp>
      <p:sp>
        <p:nvSpPr>
          <p:cNvPr id="4" name="Slide Number Placeholder 3"/>
          <p:cNvSpPr>
            <a:spLocks noGrp="1"/>
          </p:cNvSpPr>
          <p:nvPr>
            <p:ph type="sldNum" sz="quarter" idx="5"/>
          </p:nvPr>
        </p:nvSpPr>
        <p:spPr/>
        <p:txBody>
          <a:bodyPr/>
          <a:lstStyle/>
          <a:p>
            <a:fld id="{2CDDEDA8-B1FC-4E6B-910D-D42F0C84BFF3}" type="slidenum">
              <a:rPr lang="en-US" smtClean="0"/>
              <a:t>17</a:t>
            </a:fld>
            <a:endParaRPr lang="en-US"/>
          </a:p>
        </p:txBody>
      </p:sp>
    </p:spTree>
    <p:extLst>
      <p:ext uri="{BB962C8B-B14F-4D97-AF65-F5344CB8AC3E}">
        <p14:creationId xmlns:p14="http://schemas.microsoft.com/office/powerpoint/2010/main" val="39510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survey starts with a hypothetical scenario in which children and adolescents were introduced a gender matched British friend group. </a:t>
            </a:r>
          </a:p>
          <a:p>
            <a:endParaRPr lang="en-US" dirty="0"/>
          </a:p>
          <a:p>
            <a:endParaRPr lang="en-US" dirty="0"/>
          </a:p>
          <a:p>
            <a:r>
              <a:rPr lang="en-US" dirty="0"/>
              <a:t>And then they introduced an activity that involves cooking and baking food that is popular in Britain. </a:t>
            </a:r>
          </a:p>
        </p:txBody>
      </p:sp>
      <p:sp>
        <p:nvSpPr>
          <p:cNvPr id="4" name="Slide Number Placeholder 3"/>
          <p:cNvSpPr>
            <a:spLocks noGrp="1"/>
          </p:cNvSpPr>
          <p:nvPr>
            <p:ph type="sldNum" sz="quarter" idx="5"/>
          </p:nvPr>
        </p:nvSpPr>
        <p:spPr/>
        <p:txBody>
          <a:bodyPr/>
          <a:lstStyle/>
          <a:p>
            <a:fld id="{2CDDEDA8-B1FC-4E6B-910D-D42F0C84BFF3}" type="slidenum">
              <a:rPr lang="en-US" smtClean="0"/>
              <a:t>18</a:t>
            </a:fld>
            <a:endParaRPr lang="en-US"/>
          </a:p>
        </p:txBody>
      </p:sp>
    </p:spTree>
    <p:extLst>
      <p:ext uri="{BB962C8B-B14F-4D97-AF65-F5344CB8AC3E}">
        <p14:creationId xmlns:p14="http://schemas.microsoft.com/office/powerpoint/2010/main" val="1508281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they were introduced a newcomer who wants to join cooking club.</a:t>
            </a:r>
          </a:p>
          <a:p>
            <a:endParaRPr lang="en-US" dirty="0"/>
          </a:p>
          <a:p>
            <a:r>
              <a:rPr lang="en-US" dirty="0"/>
              <a:t>As we wanted to see how nationality of the excluded peer might be related to children and adolescents' evaluations and responses, </a:t>
            </a:r>
          </a:p>
          <a:p>
            <a:r>
              <a:rPr lang="en-US" dirty="0"/>
              <a:t>some of our participants read that the newcomer was born in Britain and moved from another city. </a:t>
            </a:r>
          </a:p>
          <a:p>
            <a:r>
              <a:rPr lang="en-US" dirty="0"/>
              <a:t>And some of our participants read that the newcomer was born in Australia and moved from there </a:t>
            </a:r>
          </a:p>
          <a:p>
            <a:r>
              <a:rPr lang="en-US" dirty="0"/>
              <a:t>and some of participants read that the newcomer moved from Turkey. </a:t>
            </a:r>
          </a:p>
        </p:txBody>
      </p:sp>
      <p:sp>
        <p:nvSpPr>
          <p:cNvPr id="4" name="Slide Number Placeholder 3"/>
          <p:cNvSpPr>
            <a:spLocks noGrp="1"/>
          </p:cNvSpPr>
          <p:nvPr>
            <p:ph type="sldNum" sz="quarter" idx="5"/>
          </p:nvPr>
        </p:nvSpPr>
        <p:spPr/>
        <p:txBody>
          <a:bodyPr/>
          <a:lstStyle/>
          <a:p>
            <a:fld id="{2CDDEDA8-B1FC-4E6B-910D-D42F0C84BFF3}" type="slidenum">
              <a:rPr lang="en-US" smtClean="0"/>
              <a:t>19</a:t>
            </a:fld>
            <a:endParaRPr lang="en-US"/>
          </a:p>
        </p:txBody>
      </p:sp>
    </p:spTree>
    <p:extLst>
      <p:ext uri="{BB962C8B-B14F-4D97-AF65-F5344CB8AC3E}">
        <p14:creationId xmlns:p14="http://schemas.microsoft.com/office/powerpoint/2010/main" val="167303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all participants read about an excluder peer Sam says to the newcomer that </a:t>
            </a:r>
            <a:r>
              <a:rPr lang="en-US" b="1" i="1" dirty="0">
                <a:solidFill>
                  <a:srgbClr val="C00000"/>
                </a:solidFill>
              </a:rPr>
              <a:t>We don't want you to join our group because you are from somewhere else - you're different.’</a:t>
            </a:r>
            <a:endParaRPr lang="en-US" dirty="0"/>
          </a:p>
          <a:p>
            <a:endParaRPr lang="en-US" dirty="0"/>
          </a:p>
          <a:p>
            <a:r>
              <a:rPr lang="en-US" dirty="0"/>
              <a:t>Then they were introduced a challenger member, Alex, who disagrees with Sam and think that the group should invite the newcomer. </a:t>
            </a:r>
          </a:p>
        </p:txBody>
      </p:sp>
      <p:sp>
        <p:nvSpPr>
          <p:cNvPr id="4" name="Slide Number Placeholder 3"/>
          <p:cNvSpPr>
            <a:spLocks noGrp="1"/>
          </p:cNvSpPr>
          <p:nvPr>
            <p:ph type="sldNum" sz="quarter" idx="5"/>
          </p:nvPr>
        </p:nvSpPr>
        <p:spPr/>
        <p:txBody>
          <a:bodyPr/>
          <a:lstStyle/>
          <a:p>
            <a:fld id="{2CDDEDA8-B1FC-4E6B-910D-D42F0C84BFF3}" type="slidenum">
              <a:rPr lang="en-US" smtClean="0"/>
              <a:t>20</a:t>
            </a:fld>
            <a:endParaRPr lang="en-US"/>
          </a:p>
        </p:txBody>
      </p:sp>
    </p:spTree>
    <p:extLst>
      <p:ext uri="{BB962C8B-B14F-4D97-AF65-F5344CB8AC3E}">
        <p14:creationId xmlns:p14="http://schemas.microsoft.com/office/powerpoint/2010/main" val="176765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these scenarios we asked some questions to understand how children and adolescents evaluate the challenger. </a:t>
            </a:r>
          </a:p>
          <a:p>
            <a:endParaRPr lang="en-US" dirty="0"/>
          </a:p>
          <a:p>
            <a:r>
              <a:rPr lang="en-US" dirty="0"/>
              <a:t>Open-ended why questions. </a:t>
            </a:r>
          </a:p>
          <a:p>
            <a:endParaRPr lang="en-US" dirty="0"/>
          </a:p>
          <a:p>
            <a:r>
              <a:rPr lang="en-US" dirty="0"/>
              <a:t>So, for example, if children thinks that Alex’s challenging behavior is really okay, we asked them why it is really okay to see their justifications. </a:t>
            </a:r>
          </a:p>
        </p:txBody>
      </p:sp>
      <p:sp>
        <p:nvSpPr>
          <p:cNvPr id="4" name="Slide Number Placeholder 3"/>
          <p:cNvSpPr>
            <a:spLocks noGrp="1"/>
          </p:cNvSpPr>
          <p:nvPr>
            <p:ph type="sldNum" sz="quarter" idx="5"/>
          </p:nvPr>
        </p:nvSpPr>
        <p:spPr/>
        <p:txBody>
          <a:bodyPr/>
          <a:lstStyle/>
          <a:p>
            <a:fld id="{2CDDEDA8-B1FC-4E6B-910D-D42F0C84BFF3}" type="slidenum">
              <a:rPr lang="en-US" smtClean="0"/>
              <a:t>22</a:t>
            </a:fld>
            <a:endParaRPr lang="en-US"/>
          </a:p>
        </p:txBody>
      </p:sp>
    </p:spTree>
    <p:extLst>
      <p:ext uri="{BB962C8B-B14F-4D97-AF65-F5344CB8AC3E}">
        <p14:creationId xmlns:p14="http://schemas.microsoft.com/office/powerpoint/2010/main" val="2374708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wanted to understand children and adolescents' evaluations will change based on whether the newcomer is immigrant or not. </a:t>
            </a:r>
          </a:p>
          <a:p>
            <a:endParaRPr lang="en-US" dirty="0"/>
          </a:p>
          <a:p>
            <a:r>
              <a:rPr lang="en-US" dirty="0"/>
              <a:t>What we found is children’s individual evaluations were more positive than their group evaluations of challenger when the newcomer was British. </a:t>
            </a:r>
          </a:p>
          <a:p>
            <a:r>
              <a:rPr lang="en-US" dirty="0"/>
              <a:t>This means that they can differentiate between their own and their groups perceptions when the newcomer is British. </a:t>
            </a:r>
          </a:p>
          <a:p>
            <a:r>
              <a:rPr lang="en-US" dirty="0"/>
              <a:t>However, they can not differentiate their evaluations from their groups evaluations if the newcomer is immigrant. </a:t>
            </a:r>
          </a:p>
          <a:p>
            <a:endParaRPr lang="en-US" dirty="0"/>
          </a:p>
          <a:p>
            <a:r>
              <a:rPr lang="en-US" dirty="0"/>
              <a:t>But adolescents were always more positive for the challenger compared to their groups regardless of whether the newcomer is non-immigrant or immigrant. </a:t>
            </a:r>
          </a:p>
          <a:p>
            <a:endParaRPr lang="en-US" dirty="0"/>
          </a:p>
          <a:p>
            <a:r>
              <a:rPr lang="en-US" dirty="0"/>
              <a:t>Further, what we found is that adolescents compared to children were more positive for the challenger when the excluded peer was immigrant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those results tell us that </a:t>
            </a:r>
            <a:r>
              <a:rPr lang="en-US" dirty="0">
                <a:solidFill>
                  <a:srgbClr val="000000"/>
                </a:solidFill>
              </a:rPr>
              <a:t>British adolescents are more likely than children to support bystanders who challenge exclusion of immigrant peers.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This can be explained by adolescents being more aware of prejudice and discrimination as underlying reasons of social exclusion</a:t>
            </a: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23</a:t>
            </a:fld>
            <a:endParaRPr lang="en-US"/>
          </a:p>
        </p:txBody>
      </p:sp>
    </p:spTree>
    <p:extLst>
      <p:ext uri="{BB962C8B-B14F-4D97-AF65-F5344CB8AC3E}">
        <p14:creationId xmlns:p14="http://schemas.microsoft.com/office/powerpoint/2010/main" val="235575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Children, compared to adolescents, were more likely to reason about social and group norms to justify their evaluations only when the excluded peer was an immigrant but not when the excluded peer was British. </a:t>
            </a: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24</a:t>
            </a:fld>
            <a:endParaRPr lang="en-US"/>
          </a:p>
        </p:txBody>
      </p:sp>
    </p:spTree>
    <p:extLst>
      <p:ext uri="{BB962C8B-B14F-4D97-AF65-F5344CB8AC3E}">
        <p14:creationId xmlns:p14="http://schemas.microsoft.com/office/powerpoint/2010/main" val="2618280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25</a:t>
            </a:fld>
            <a:endParaRPr lang="en-US"/>
          </a:p>
        </p:txBody>
      </p:sp>
    </p:spTree>
    <p:extLst>
      <p:ext uri="{BB962C8B-B14F-4D97-AF65-F5344CB8AC3E}">
        <p14:creationId xmlns:p14="http://schemas.microsoft.com/office/powerpoint/2010/main" val="3155432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measure their perceived similarity with the immigrants through self report by asking questions like </a:t>
            </a:r>
          </a:p>
          <a:p>
            <a:endParaRPr lang="en-US" dirty="0"/>
          </a:p>
          <a:p>
            <a:r>
              <a:rPr lang="en-US" dirty="0"/>
              <a:t>And similarly we measured their self efficacy in defending with self report by asking questions like </a:t>
            </a:r>
          </a:p>
        </p:txBody>
      </p:sp>
      <p:sp>
        <p:nvSpPr>
          <p:cNvPr id="4" name="Slide Number Placeholder 3"/>
          <p:cNvSpPr>
            <a:spLocks noGrp="1"/>
          </p:cNvSpPr>
          <p:nvPr>
            <p:ph type="sldNum" sz="quarter" idx="5"/>
          </p:nvPr>
        </p:nvSpPr>
        <p:spPr/>
        <p:txBody>
          <a:bodyPr/>
          <a:lstStyle/>
          <a:p>
            <a:fld id="{2CDDEDA8-B1FC-4E6B-910D-D42F0C84BFF3}" type="slidenum">
              <a:rPr lang="en-US" smtClean="0"/>
              <a:t>26</a:t>
            </a:fld>
            <a:endParaRPr lang="en-US"/>
          </a:p>
        </p:txBody>
      </p:sp>
    </p:spTree>
    <p:extLst>
      <p:ext uri="{BB962C8B-B14F-4D97-AF65-F5344CB8AC3E}">
        <p14:creationId xmlns:p14="http://schemas.microsoft.com/office/powerpoint/2010/main" val="109204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5</a:t>
            </a:fld>
            <a:endParaRPr lang="en-US"/>
          </a:p>
        </p:txBody>
      </p:sp>
    </p:spTree>
    <p:extLst>
      <p:ext uri="{BB962C8B-B14F-4D97-AF65-F5344CB8AC3E}">
        <p14:creationId xmlns:p14="http://schemas.microsoft.com/office/powerpoint/2010/main" val="1977611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study, we also examined children and adolescents bystander responses. How likely they would directly or indirectly challenge the excluder.</a:t>
            </a:r>
          </a:p>
        </p:txBody>
      </p:sp>
      <p:sp>
        <p:nvSpPr>
          <p:cNvPr id="4" name="Slide Number Placeholder 3"/>
          <p:cNvSpPr>
            <a:spLocks noGrp="1"/>
          </p:cNvSpPr>
          <p:nvPr>
            <p:ph type="sldNum" sz="quarter" idx="5"/>
          </p:nvPr>
        </p:nvSpPr>
        <p:spPr/>
        <p:txBody>
          <a:bodyPr/>
          <a:lstStyle/>
          <a:p>
            <a:fld id="{2CDDEDA8-B1FC-4E6B-910D-D42F0C84BFF3}" type="slidenum">
              <a:rPr lang="en-US" smtClean="0"/>
              <a:t>27</a:t>
            </a:fld>
            <a:endParaRPr lang="en-US"/>
          </a:p>
        </p:txBody>
      </p:sp>
    </p:spTree>
    <p:extLst>
      <p:ext uri="{BB962C8B-B14F-4D97-AF65-F5344CB8AC3E}">
        <p14:creationId xmlns:p14="http://schemas.microsoft.com/office/powerpoint/2010/main" val="239073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examined how they are going to respond when the excluded peer was similar or dissimilar peer. </a:t>
            </a:r>
          </a:p>
        </p:txBody>
      </p:sp>
      <p:sp>
        <p:nvSpPr>
          <p:cNvPr id="4" name="Slide Number Placeholder 3"/>
          <p:cNvSpPr>
            <a:spLocks noGrp="1"/>
          </p:cNvSpPr>
          <p:nvPr>
            <p:ph type="sldNum" sz="quarter" idx="5"/>
          </p:nvPr>
        </p:nvSpPr>
        <p:spPr/>
        <p:txBody>
          <a:bodyPr/>
          <a:lstStyle/>
          <a:p>
            <a:fld id="{2CDDEDA8-B1FC-4E6B-910D-D42F0C84BFF3}" type="slidenum">
              <a:rPr lang="en-US" smtClean="0"/>
              <a:t>28</a:t>
            </a:fld>
            <a:endParaRPr lang="en-US"/>
          </a:p>
        </p:txBody>
      </p:sp>
    </p:spTree>
    <p:extLst>
      <p:ext uri="{BB962C8B-B14F-4D97-AF65-F5344CB8AC3E}">
        <p14:creationId xmlns:p14="http://schemas.microsoft.com/office/powerpoint/2010/main" val="93444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panose="02020603050405020304" pitchFamily="18" charset="0"/>
                <a:ea typeface="Calibri" panose="020F0502020204030204" pitchFamily="34" charset="0"/>
              </a:rPr>
              <a:t>When the excluded peer was Turkish </a:t>
            </a:r>
          </a:p>
          <a:p>
            <a:endParaRPr lang="en-US" sz="1800" dirty="0">
              <a:latin typeface="Times New Roman" panose="02020603050405020304" pitchFamily="18" charset="0"/>
              <a:ea typeface="Calibri" panose="020F0502020204030204" pitchFamily="34" charset="0"/>
            </a:endParaRPr>
          </a:p>
          <a:p>
            <a:r>
              <a:rPr lang="en-US" sz="1800" dirty="0">
                <a:latin typeface="Times New Roman" panose="02020603050405020304" pitchFamily="18" charset="0"/>
                <a:ea typeface="Calibri" panose="020F0502020204030204" pitchFamily="34" charset="0"/>
              </a:rPr>
              <a:t>With age ---participants reported higher perceived similarity with the immigrants and higher self-efficacy to be a challenger which in turn lead more challenging intentions. </a:t>
            </a:r>
          </a:p>
          <a:p>
            <a:endParaRPr lang="en-US" sz="1800" dirty="0">
              <a:latin typeface="Times New Roman" panose="02020603050405020304" pitchFamily="18" charset="0"/>
              <a:ea typeface="Calibri" panose="020F0502020204030204" pitchFamily="34" charset="0"/>
            </a:endParaRPr>
          </a:p>
          <a:p>
            <a:r>
              <a:rPr lang="en-US" sz="1800" dirty="0">
                <a:latin typeface="Times New Roman" panose="02020603050405020304" pitchFamily="18" charset="0"/>
                <a:ea typeface="Calibri" panose="020F0502020204030204" pitchFamily="34" charset="0"/>
              </a:rPr>
              <a:t>What does it mean that perceiving someone as similar to your group and feeling that you can defend someone when you observe a social conflict, all these two are helpful to increase active challenging responses. </a:t>
            </a:r>
          </a:p>
        </p:txBody>
      </p:sp>
      <p:sp>
        <p:nvSpPr>
          <p:cNvPr id="4" name="Slide Number Placeholder 3"/>
          <p:cNvSpPr>
            <a:spLocks noGrp="1"/>
          </p:cNvSpPr>
          <p:nvPr>
            <p:ph type="sldNum" sz="quarter" idx="5"/>
          </p:nvPr>
        </p:nvSpPr>
        <p:spPr/>
        <p:txBody>
          <a:bodyPr/>
          <a:lstStyle/>
          <a:p>
            <a:fld id="{2CDDEDA8-B1FC-4E6B-910D-D42F0C84BFF3}" type="slidenum">
              <a:rPr lang="en-US" smtClean="0"/>
              <a:t>29</a:t>
            </a:fld>
            <a:endParaRPr lang="en-US"/>
          </a:p>
        </p:txBody>
      </p:sp>
    </p:spTree>
    <p:extLst>
      <p:ext uri="{BB962C8B-B14F-4D97-AF65-F5344CB8AC3E}">
        <p14:creationId xmlns:p14="http://schemas.microsoft.com/office/powerpoint/2010/main" val="3234061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results showed that </a:t>
            </a:r>
            <a:r>
              <a:rPr lang="en-US" b="1" dirty="0">
                <a:solidFill>
                  <a:srgbClr val="C00000"/>
                </a:solidFill>
              </a:rPr>
              <a:t>nationality of the excluded peer </a:t>
            </a:r>
            <a:r>
              <a:rPr lang="en-US" dirty="0"/>
              <a:t>shapes evaluations and bystander responses, especially in </a:t>
            </a:r>
            <a:r>
              <a:rPr lang="en-US" b="1" dirty="0">
                <a:solidFill>
                  <a:srgbClr val="C00000"/>
                </a:solidFill>
              </a:rPr>
              <a:t>children</a:t>
            </a:r>
          </a:p>
          <a:p>
            <a:endParaRPr lang="en-US" dirty="0"/>
          </a:p>
          <a:p>
            <a:pPr defTabSz="931774">
              <a:defRPr/>
            </a:pPr>
            <a:r>
              <a:rPr lang="en-US" dirty="0"/>
              <a:t>We also found that perceived similarity does matter---which suggest that </a:t>
            </a:r>
            <a:r>
              <a:rPr lang="en-US" b="1" dirty="0">
                <a:solidFill>
                  <a:srgbClr val="C00000"/>
                </a:solidFill>
              </a:rPr>
              <a:t>the similarities </a:t>
            </a:r>
            <a:r>
              <a:rPr lang="en-US" dirty="0"/>
              <a:t>between national ingroup and immigrant outgroups should be emphasized</a:t>
            </a:r>
          </a:p>
          <a:p>
            <a:pPr defTabSz="931774">
              <a:defRPr/>
            </a:pPr>
            <a:endParaRPr lang="en-US" dirty="0"/>
          </a:p>
          <a:p>
            <a:pPr defTabSz="931774">
              <a:defRPr/>
            </a:pPr>
            <a:r>
              <a:rPr lang="en-US" dirty="0"/>
              <a:t>As we also found that self efficacy does matter----</a:t>
            </a:r>
            <a:r>
              <a:rPr lang="en-US" b="1" dirty="0">
                <a:solidFill>
                  <a:srgbClr val="C00000"/>
                </a:solidFill>
              </a:rPr>
              <a:t>the belief</a:t>
            </a:r>
            <a:r>
              <a:rPr lang="en-US" dirty="0"/>
              <a:t> that children and adolescents can </a:t>
            </a:r>
            <a:r>
              <a:rPr lang="en-US" b="1" dirty="0">
                <a:solidFill>
                  <a:srgbClr val="C00000"/>
                </a:solidFill>
              </a:rPr>
              <a:t>effectively challenge </a:t>
            </a:r>
            <a:r>
              <a:rPr lang="en-US" dirty="0"/>
              <a:t>excluder peers should be encouraged</a:t>
            </a:r>
          </a:p>
          <a:p>
            <a:pPr defTabSz="931774">
              <a:defRPr/>
            </a:pPr>
            <a:endParaRPr lang="en-US" dirty="0"/>
          </a:p>
          <a:p>
            <a:pPr defTabSz="931774">
              <a:defRPr/>
            </a:pPr>
            <a:r>
              <a:rPr lang="en-US" dirty="0"/>
              <a:t>And since those two, perceived similarity and self efficacy—increase with age---</a:t>
            </a: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30</a:t>
            </a:fld>
            <a:endParaRPr lang="en-US"/>
          </a:p>
        </p:txBody>
      </p:sp>
    </p:spTree>
    <p:extLst>
      <p:ext uri="{BB962C8B-B14F-4D97-AF65-F5344CB8AC3E}">
        <p14:creationId xmlns:p14="http://schemas.microsoft.com/office/powerpoint/2010/main" val="2291997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DEDA8-B1FC-4E6B-910D-D42F0C84BFF3}" type="slidenum">
              <a:rPr lang="en-US" smtClean="0"/>
              <a:t>31</a:t>
            </a:fld>
            <a:endParaRPr lang="en-US"/>
          </a:p>
        </p:txBody>
      </p:sp>
    </p:spTree>
    <p:extLst>
      <p:ext uri="{BB962C8B-B14F-4D97-AF65-F5344CB8AC3E}">
        <p14:creationId xmlns:p14="http://schemas.microsoft.com/office/powerpoint/2010/main" val="407591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Inclusive norms are related to promote positive attituded towards outgroups </a:t>
            </a:r>
          </a:p>
          <a:p>
            <a:r>
              <a:rPr lang="en-US" dirty="0"/>
              <a:t>Which means for example if children and adolescents are surrounded by peers who are inclusive for immigrants they are also more likely to show inclusion tendencies </a:t>
            </a:r>
          </a:p>
          <a:p>
            <a:endParaRPr lang="en-US" dirty="0"/>
          </a:p>
          <a:p>
            <a:r>
              <a:rPr lang="en-US" dirty="0"/>
              <a:t>And also we know from studies that the importance of peer group norms increases greatly from childhood into adolescence. </a:t>
            </a:r>
          </a:p>
          <a:p>
            <a:endParaRPr lang="en-US" dirty="0"/>
          </a:p>
          <a:p>
            <a:r>
              <a:rPr lang="en-US" dirty="0"/>
              <a:t>And if we consider intergroup interactions as a two-way street, it likely that both ingroup norms and outgroups norms can matter. So again from similar example it is not only about what your peers think about immigrants but also about what immigrants think about your group. </a:t>
            </a:r>
          </a:p>
        </p:txBody>
      </p:sp>
      <p:sp>
        <p:nvSpPr>
          <p:cNvPr id="4" name="Slide Number Placeholder 3"/>
          <p:cNvSpPr>
            <a:spLocks noGrp="1"/>
          </p:cNvSpPr>
          <p:nvPr>
            <p:ph type="sldNum" sz="quarter" idx="5"/>
          </p:nvPr>
        </p:nvSpPr>
        <p:spPr/>
        <p:txBody>
          <a:bodyPr/>
          <a:lstStyle/>
          <a:p>
            <a:fld id="{2CDDEDA8-B1FC-4E6B-910D-D42F0C84BFF3}" type="slidenum">
              <a:rPr lang="en-US" smtClean="0"/>
              <a:t>32</a:t>
            </a:fld>
            <a:endParaRPr lang="en-US"/>
          </a:p>
        </p:txBody>
      </p:sp>
    </p:spTree>
    <p:extLst>
      <p:ext uri="{BB962C8B-B14F-4D97-AF65-F5344CB8AC3E}">
        <p14:creationId xmlns:p14="http://schemas.microsoft.com/office/powerpoint/2010/main" val="8059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33</a:t>
            </a:fld>
            <a:endParaRPr lang="en-US"/>
          </a:p>
        </p:txBody>
      </p:sp>
    </p:spTree>
    <p:extLst>
      <p:ext uri="{BB962C8B-B14F-4D97-AF65-F5344CB8AC3E}">
        <p14:creationId xmlns:p14="http://schemas.microsoft.com/office/powerpoint/2010/main" val="1086555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briefly summarize very similar method that we used in the previous study. They read that either their ingroup members are inclusive or exclusive</a:t>
            </a:r>
          </a:p>
          <a:p>
            <a:endParaRPr lang="en-US" dirty="0"/>
          </a:p>
          <a:p>
            <a:r>
              <a:rPr lang="en-US" dirty="0"/>
              <a:t>And they read either their outgroups are inclusive or exclusive </a:t>
            </a:r>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34</a:t>
            </a:fld>
            <a:endParaRPr lang="en-US"/>
          </a:p>
        </p:txBody>
      </p:sp>
    </p:spTree>
    <p:extLst>
      <p:ext uri="{BB962C8B-B14F-4D97-AF65-F5344CB8AC3E}">
        <p14:creationId xmlns:p14="http://schemas.microsoft.com/office/powerpoint/2010/main" val="1895405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presented with the similar after school activity and a new comer who was born in Turkey and recently moved from Turkey and wants to join in. </a:t>
            </a:r>
          </a:p>
        </p:txBody>
      </p:sp>
      <p:sp>
        <p:nvSpPr>
          <p:cNvPr id="4" name="Slide Number Placeholder 3"/>
          <p:cNvSpPr>
            <a:spLocks noGrp="1"/>
          </p:cNvSpPr>
          <p:nvPr>
            <p:ph type="sldNum" sz="quarter" idx="5"/>
          </p:nvPr>
        </p:nvSpPr>
        <p:spPr/>
        <p:txBody>
          <a:bodyPr/>
          <a:lstStyle/>
          <a:p>
            <a:fld id="{2CDDEDA8-B1FC-4E6B-910D-D42F0C84BFF3}" type="slidenum">
              <a:rPr lang="en-US" smtClean="0"/>
              <a:t>35</a:t>
            </a:fld>
            <a:endParaRPr lang="en-US"/>
          </a:p>
        </p:txBody>
      </p:sp>
    </p:spTree>
    <p:extLst>
      <p:ext uri="{BB962C8B-B14F-4D97-AF65-F5344CB8AC3E}">
        <p14:creationId xmlns:p14="http://schemas.microsoft.com/office/powerpoint/2010/main" val="1961006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36</a:t>
            </a:fld>
            <a:endParaRPr lang="en-US"/>
          </a:p>
        </p:txBody>
      </p:sp>
    </p:spTree>
    <p:extLst>
      <p:ext uri="{BB962C8B-B14F-4D97-AF65-F5344CB8AC3E}">
        <p14:creationId xmlns:p14="http://schemas.microsoft.com/office/powerpoint/2010/main" val="9886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p:spPr>
        <p:txBody>
          <a:bodyPr/>
          <a:lstStyle/>
          <a:p>
            <a:r>
              <a:rPr lang="en-US" dirty="0">
                <a:latin typeface="Arial" charset="0"/>
              </a:rPr>
              <a:t>I wish to </a:t>
            </a:r>
            <a:r>
              <a:rPr lang="en-US" b="1" dirty="0">
                <a:latin typeface="Arial" charset="0"/>
              </a:rPr>
              <a:t>look at bystander intervention in the context </a:t>
            </a:r>
            <a:r>
              <a:rPr lang="en-US" dirty="0">
                <a:latin typeface="Arial" charset="0"/>
              </a:rPr>
              <a:t>of immigrant social exclusion</a:t>
            </a:r>
          </a:p>
          <a:p>
            <a:endParaRPr lang="en-US" dirty="0">
              <a:latin typeface="Arial" charset="0"/>
            </a:endParaRPr>
          </a:p>
          <a:p>
            <a:r>
              <a:rPr lang="en-US" dirty="0">
                <a:latin typeface="Arial" charset="0"/>
              </a:rPr>
              <a:t>Timely issue with…….title</a:t>
            </a:r>
            <a:endParaRPr lang="en-GB" dirty="0">
              <a:latin typeface="Arial" charset="0"/>
            </a:endParaRPr>
          </a:p>
        </p:txBody>
      </p:sp>
      <p:sp>
        <p:nvSpPr>
          <p:cNvPr id="63492"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9E1BD-2A35-4A34-B234-CC1B3BD451A0}" type="slidenum">
              <a:rPr kumimoji="0" lang="en-GB"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65570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37</a:t>
            </a:fld>
            <a:endParaRPr lang="en-US"/>
          </a:p>
        </p:txBody>
      </p:sp>
    </p:spTree>
    <p:extLst>
      <p:ext uri="{BB962C8B-B14F-4D97-AF65-F5344CB8AC3E}">
        <p14:creationId xmlns:p14="http://schemas.microsoft.com/office/powerpoint/2010/main" val="1600661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38</a:t>
            </a:fld>
            <a:endParaRPr lang="en-US"/>
          </a:p>
        </p:txBody>
      </p:sp>
    </p:spTree>
    <p:extLst>
      <p:ext uri="{BB962C8B-B14F-4D97-AF65-F5344CB8AC3E}">
        <p14:creationId xmlns:p14="http://schemas.microsoft.com/office/powerpoint/2010/main" val="3759130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late adolescents who read </a:t>
            </a:r>
            <a:r>
              <a:rPr lang="en-US" b="1" dirty="0">
                <a:solidFill>
                  <a:srgbClr val="00B050"/>
                </a:solidFill>
              </a:rPr>
              <a:t>inclusive ingroup norms </a:t>
            </a:r>
            <a:r>
              <a:rPr lang="en-US" dirty="0"/>
              <a:t>were more likely to think that their group would be positive for the challenger</a:t>
            </a:r>
          </a:p>
          <a:p>
            <a:pPr defTabSz="931774">
              <a:defRPr/>
            </a:pPr>
            <a:endParaRPr lang="en-US" dirty="0"/>
          </a:p>
          <a:p>
            <a:pPr defTabSz="931774">
              <a:defRPr/>
            </a:pPr>
            <a:r>
              <a:rPr lang="en-US" dirty="0"/>
              <a:t>late adolescents who read </a:t>
            </a:r>
            <a:r>
              <a:rPr lang="en-US" b="1" dirty="0">
                <a:solidFill>
                  <a:srgbClr val="00B050"/>
                </a:solidFill>
              </a:rPr>
              <a:t>inclusive ingroup and outgroup norms </a:t>
            </a:r>
            <a:r>
              <a:rPr lang="en-US" dirty="0"/>
              <a:t>were more likely to think that their group would be supportive of them</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39</a:t>
            </a:fld>
            <a:endParaRPr lang="en-US"/>
          </a:p>
        </p:txBody>
      </p:sp>
    </p:spTree>
    <p:extLst>
      <p:ext uri="{BB962C8B-B14F-4D97-AF65-F5344CB8AC3E}">
        <p14:creationId xmlns:p14="http://schemas.microsoft.com/office/powerpoint/2010/main" val="3442584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found that when adolescents exposed to inclusive ingroup norms were more likely to think that their group would be supportive for them which means---they feel they are going to be supported by their peers and not be alone if they become inclusive for everyone--- and that way they were more likely to directly challenge </a:t>
            </a:r>
          </a:p>
        </p:txBody>
      </p:sp>
      <p:sp>
        <p:nvSpPr>
          <p:cNvPr id="4" name="Slide Number Placeholder 3"/>
          <p:cNvSpPr>
            <a:spLocks noGrp="1"/>
          </p:cNvSpPr>
          <p:nvPr>
            <p:ph type="sldNum" sz="quarter" idx="5"/>
          </p:nvPr>
        </p:nvSpPr>
        <p:spPr/>
        <p:txBody>
          <a:bodyPr/>
          <a:lstStyle/>
          <a:p>
            <a:fld id="{2CDDEDA8-B1FC-4E6B-910D-D42F0C84BFF3}" type="slidenum">
              <a:rPr lang="en-US" smtClean="0"/>
              <a:t>40</a:t>
            </a:fld>
            <a:endParaRPr lang="en-US"/>
          </a:p>
        </p:txBody>
      </p:sp>
    </p:spTree>
    <p:extLst>
      <p:ext uri="{BB962C8B-B14F-4D97-AF65-F5344CB8AC3E}">
        <p14:creationId xmlns:p14="http://schemas.microsoft.com/office/powerpoint/2010/main" val="4092760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results suggests that inclusive/exclusive ingroup and outgroup peer norms are important especially for late adolescents---</a:t>
            </a:r>
          </a:p>
          <a:p>
            <a:pPr defTabSz="931774">
              <a:defRPr/>
            </a:pPr>
            <a:endParaRPr lang="en-US" dirty="0"/>
          </a:p>
          <a:p>
            <a:pPr defTabSz="931774">
              <a:defRPr/>
            </a:pPr>
            <a:r>
              <a:rPr lang="en-US" dirty="0"/>
              <a:t>Thus, it is important to promote activities that all adolescents can join—that way we can increase inclusivity tendencies---in both non-immigrant and immigrant adolescents to create inclusive norms in the classrooms and in the school climate.</a:t>
            </a: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41</a:t>
            </a:fld>
            <a:endParaRPr lang="en-US"/>
          </a:p>
        </p:txBody>
      </p:sp>
    </p:spTree>
    <p:extLst>
      <p:ext uri="{BB962C8B-B14F-4D97-AF65-F5344CB8AC3E}">
        <p14:creationId xmlns:p14="http://schemas.microsoft.com/office/powerpoint/2010/main" val="160384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43</a:t>
            </a:fld>
            <a:endParaRPr lang="en-US"/>
          </a:p>
        </p:txBody>
      </p:sp>
    </p:spTree>
    <p:extLst>
      <p:ext uri="{BB962C8B-B14F-4D97-AF65-F5344CB8AC3E}">
        <p14:creationId xmlns:p14="http://schemas.microsoft.com/office/powerpoint/2010/main" val="2706079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To further explore the role of peer group norms, we examined </a:t>
            </a:r>
            <a:r>
              <a:rPr lang="en-GB" sz="1000" b="1" dirty="0"/>
              <a:t>different forms of norms</a:t>
            </a:r>
            <a:r>
              <a:rPr lang="en-GB" sz="1000" dirty="0"/>
              <a:t>, injunctive and descriptive norms about challenging social exclusion, </a:t>
            </a:r>
            <a:r>
              <a:rPr lang="en-GB" sz="1000" b="1" dirty="0"/>
              <a:t>children’s perception of what the peer group should do </a:t>
            </a:r>
            <a:r>
              <a:rPr lang="en-GB" sz="1000" dirty="0"/>
              <a:t>and </a:t>
            </a:r>
            <a:r>
              <a:rPr lang="en-GB" sz="1000" b="1" dirty="0"/>
              <a:t>what the peer group usually would do. </a:t>
            </a:r>
          </a:p>
          <a:p>
            <a:r>
              <a:rPr lang="en-GB" sz="1000" dirty="0"/>
              <a:t>Further we explored the role of shared knowledge and stereotypes in understanding of social exclusion and bystander responses as we know inclusion of peers into social groups </a:t>
            </a:r>
            <a:r>
              <a:rPr lang="en-GB" sz="1800" dirty="0"/>
              <a:t>can be</a:t>
            </a:r>
            <a:r>
              <a:rPr lang="en-GB" sz="1000" dirty="0"/>
              <a:t> based on shared knowledge and stereotypes about outgroup members.</a:t>
            </a:r>
          </a:p>
          <a:p>
            <a:r>
              <a:rPr lang="en-US" sz="1000" b="0" i="0" dirty="0">
                <a:solidFill>
                  <a:srgbClr val="000000"/>
                </a:solidFill>
                <a:effectLst/>
                <a:latin typeface="Calibri" panose="020F0502020204030204" pitchFamily="34" charset="0"/>
              </a:rPr>
              <a:t>In our project, we examined </a:t>
            </a:r>
            <a:r>
              <a:rPr lang="en-US" sz="1800" dirty="0">
                <a:solidFill>
                  <a:srgbClr val="000000"/>
                </a:solidFill>
                <a:latin typeface="Calibri" panose="020F0502020204030204" pitchFamily="34" charset="0"/>
              </a:rPr>
              <a:t>these factors in relation to bystander responses  </a:t>
            </a:r>
          </a:p>
          <a:p>
            <a:r>
              <a:rPr lang="en-US" sz="1000" b="0" i="0" dirty="0">
                <a:solidFill>
                  <a:srgbClr val="000000"/>
                </a:solidFill>
                <a:effectLst/>
                <a:latin typeface="Calibri" panose="020F0502020204030204" pitchFamily="34" charset="0"/>
              </a:rPr>
              <a:t>Finally, we explored </a:t>
            </a:r>
            <a:r>
              <a:rPr lang="en-US" sz="1000" b="1" i="0" dirty="0">
                <a:solidFill>
                  <a:srgbClr val="000000"/>
                </a:solidFill>
                <a:effectLst/>
                <a:latin typeface="Calibri" panose="020F0502020204030204" pitchFamily="34" charset="0"/>
              </a:rPr>
              <a:t>developmental differences </a:t>
            </a:r>
            <a:r>
              <a:rPr lang="en-US" sz="1000" b="0" i="0" dirty="0">
                <a:solidFill>
                  <a:srgbClr val="000000"/>
                </a:solidFill>
                <a:effectLst/>
                <a:latin typeface="Calibri" panose="020F0502020204030204" pitchFamily="34" charset="0"/>
              </a:rPr>
              <a:t>in children’s and adolescents’ </a:t>
            </a:r>
            <a:r>
              <a:rPr lang="en-US" sz="1000" b="1" i="0" dirty="0">
                <a:solidFill>
                  <a:srgbClr val="000000"/>
                </a:solidFill>
                <a:effectLst/>
                <a:latin typeface="Calibri" panose="020F0502020204030204" pitchFamily="34" charset="0"/>
              </a:rPr>
              <a:t>different forms of bystander challenging reactions </a:t>
            </a:r>
            <a:r>
              <a:rPr lang="en-US" sz="1000" b="0" i="0" dirty="0">
                <a:solidFill>
                  <a:srgbClr val="000000"/>
                </a:solidFill>
                <a:effectLst/>
                <a:latin typeface="Calibri" panose="020F0502020204030204" pitchFamily="34" charset="0"/>
              </a:rPr>
              <a:t>and  </a:t>
            </a:r>
            <a:r>
              <a:rPr lang="en-US" sz="1800" dirty="0">
                <a:solidFill>
                  <a:srgbClr val="000000"/>
                </a:solidFill>
                <a:latin typeface="Calibri" panose="020F0502020204030204" pitchFamily="34" charset="0"/>
              </a:rPr>
              <a:t>s</a:t>
            </a:r>
            <a:r>
              <a:rPr lang="en-US" sz="1000" b="0" i="0" dirty="0">
                <a:solidFill>
                  <a:srgbClr val="000000"/>
                </a:solidFill>
                <a:effectLst/>
                <a:latin typeface="Calibri" panose="020F0502020204030204" pitchFamily="34" charset="0"/>
              </a:rPr>
              <a:t>pecifically indirect bystander reactions</a:t>
            </a:r>
            <a:endParaRPr lang="en-GB" sz="1000" dirty="0"/>
          </a:p>
        </p:txBody>
      </p:sp>
      <p:sp>
        <p:nvSpPr>
          <p:cNvPr id="4" name="Slide Number Placeholder 3"/>
          <p:cNvSpPr>
            <a:spLocks noGrp="1"/>
          </p:cNvSpPr>
          <p:nvPr>
            <p:ph type="sldNum" sz="quarter" idx="5"/>
          </p:nvPr>
        </p:nvSpPr>
        <p:spPr/>
        <p:txBody>
          <a:bodyPr/>
          <a:lstStyle/>
          <a:p>
            <a:fld id="{2CDDEDA8-B1FC-4E6B-910D-D42F0C84BFF3}" type="slidenum">
              <a:rPr lang="en-US" smtClean="0"/>
              <a:t>44</a:t>
            </a:fld>
            <a:endParaRPr lang="en-US"/>
          </a:p>
        </p:txBody>
      </p:sp>
    </p:spTree>
    <p:extLst>
      <p:ext uri="{BB962C8B-B14F-4D97-AF65-F5344CB8AC3E}">
        <p14:creationId xmlns:p14="http://schemas.microsoft.com/office/powerpoint/2010/main" val="1590779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u="none" strike="noStrike" cap="none" dirty="0">
                <a:solidFill>
                  <a:srgbClr val="000000"/>
                </a:solidFill>
                <a:effectLst/>
                <a:latin typeface="Arial"/>
                <a:ea typeface="Arial"/>
                <a:cs typeface="Arial"/>
                <a:sym typeface="Arial"/>
              </a:rPr>
              <a:t>Starting with the peer group norms, we know that children’s bystander reactions can</a:t>
            </a:r>
            <a:r>
              <a:rPr lang="en-GB" sz="1800" b="0" i="0" u="none" strike="noStrike" cap="none" baseline="0" dirty="0">
                <a:solidFill>
                  <a:srgbClr val="000000"/>
                </a:solidFill>
                <a:effectLst/>
                <a:latin typeface="Arial"/>
                <a:ea typeface="Arial"/>
                <a:cs typeface="Arial"/>
                <a:sym typeface="Arial"/>
              </a:rPr>
              <a:t> </a:t>
            </a:r>
            <a:r>
              <a:rPr lang="en-GB" sz="1800" b="0" i="0" u="none" strike="noStrike" cap="none" dirty="0">
                <a:solidFill>
                  <a:srgbClr val="000000"/>
                </a:solidFill>
                <a:effectLst/>
                <a:latin typeface="Arial"/>
                <a:ea typeface="Arial"/>
                <a:cs typeface="Arial"/>
                <a:sym typeface="Arial"/>
              </a:rPr>
              <a:t>developmentally influenced by peer group norms.</a:t>
            </a:r>
          </a:p>
          <a:p>
            <a:pPr algn="l" rtl="0" fontAlgn="base"/>
            <a:r>
              <a:rPr lang="en-GB" sz="1800" b="0" i="0" u="none" strike="noStrike" dirty="0">
                <a:solidFill>
                  <a:srgbClr val="000000"/>
                </a:solidFill>
                <a:effectLst/>
                <a:latin typeface="Arial" panose="020B0604020202020204" pitchFamily="34" charset="0"/>
              </a:rPr>
              <a:t>In this study, we focussed on two types of group norms. Injunctive and descriptive norms:</a:t>
            </a:r>
            <a:r>
              <a:rPr lang="en-US" sz="1800" b="0" i="0" dirty="0">
                <a:solidFill>
                  <a:srgbClr val="444444"/>
                </a:solidFill>
                <a:effectLst/>
                <a:latin typeface="Arial" panose="020B0604020202020204" pitchFamily="34" charset="0"/>
              </a:rPr>
              <a:t>​</a:t>
            </a:r>
            <a:r>
              <a:rPr lang="en-GB" sz="4000" b="0" i="0" u="none" strike="noStrike" dirty="0">
                <a:solidFill>
                  <a:srgbClr val="444444"/>
                </a:solidFill>
                <a:effectLst/>
                <a:latin typeface="Calibri" panose="020F0502020204030204" pitchFamily="34" charset="0"/>
              </a:rPr>
              <a:t> </a:t>
            </a:r>
            <a:r>
              <a:rPr lang="en-GB" sz="1800" b="1" i="0" u="none" strike="noStrike" dirty="0">
                <a:solidFill>
                  <a:srgbClr val="000000"/>
                </a:solidFill>
                <a:effectLst/>
                <a:latin typeface="Arial" panose="020B0604020202020204" pitchFamily="34" charset="0"/>
              </a:rPr>
              <a:t>Injunctive norms </a:t>
            </a:r>
            <a:r>
              <a:rPr lang="en-GB" sz="1800" b="0" i="0" u="none" strike="noStrike" dirty="0">
                <a:solidFill>
                  <a:srgbClr val="000000"/>
                </a:solidFill>
                <a:effectLst/>
                <a:latin typeface="Arial" panose="020B0604020202020204" pitchFamily="34" charset="0"/>
              </a:rPr>
              <a:t>tell people what behaviour is approved or disapproved of</a:t>
            </a:r>
            <a:r>
              <a:rPr lang="en-US" sz="4000" u="none" strike="noStrike" dirty="0">
                <a:solidFill>
                  <a:srgbClr val="444444"/>
                </a:solidFill>
                <a:latin typeface="Arial" panose="020B0604020202020204" pitchFamily="34" charset="0"/>
              </a:rPr>
              <a:t>, </a:t>
            </a:r>
            <a:r>
              <a:rPr lang="en-US" sz="4000" i="1" u="none" strike="noStrike" dirty="0">
                <a:solidFill>
                  <a:srgbClr val="444444"/>
                </a:solidFill>
                <a:latin typeface="Arial" panose="020B0604020202020204" pitchFamily="34" charset="0"/>
              </a:rPr>
              <a:t>what people should do</a:t>
            </a:r>
          </a:p>
          <a:p>
            <a:pPr algn="l" rtl="0" fontAlgn="base"/>
            <a:r>
              <a:rPr lang="en-GB" sz="1800" b="1" i="0" u="none" strike="noStrike" dirty="0">
                <a:solidFill>
                  <a:srgbClr val="000000"/>
                </a:solidFill>
                <a:effectLst/>
                <a:latin typeface="Arial" panose="020B0604020202020204" pitchFamily="34" charset="0"/>
              </a:rPr>
              <a:t>Whereas </a:t>
            </a:r>
            <a:r>
              <a:rPr lang="en-GB" sz="1800" b="1" i="1" u="none" strike="noStrike" dirty="0">
                <a:solidFill>
                  <a:srgbClr val="000000"/>
                </a:solidFill>
                <a:effectLst/>
                <a:latin typeface="Arial" panose="020B0604020202020204" pitchFamily="34" charset="0"/>
              </a:rPr>
              <a:t>descriptive norms</a:t>
            </a:r>
            <a:r>
              <a:rPr lang="en-GB" sz="1800" b="1"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 describe what most people do in a </a:t>
            </a:r>
            <a:r>
              <a:rPr lang="en-GB" sz="1800" b="0" i="0" u="none" strike="noStrike" dirty="0" err="1">
                <a:solidFill>
                  <a:srgbClr val="000000"/>
                </a:solidFill>
                <a:effectLst/>
                <a:latin typeface="Arial" panose="020B0604020202020204" pitchFamily="34" charset="0"/>
              </a:rPr>
              <a:t>particularsituation</a:t>
            </a:r>
            <a:r>
              <a:rPr lang="en-GB" sz="1800" b="0" i="0" u="none" strike="noStrike" dirty="0">
                <a:solidFill>
                  <a:srgbClr val="000000"/>
                </a:solidFill>
                <a:effectLst/>
                <a:latin typeface="Arial" panose="020B0604020202020204" pitchFamily="34" charset="0"/>
              </a:rPr>
              <a:t>, </a:t>
            </a:r>
            <a:r>
              <a:rPr lang="en-GB" sz="1800" b="0" i="1" u="none" strike="noStrike" dirty="0">
                <a:solidFill>
                  <a:srgbClr val="000000"/>
                </a:solidFill>
                <a:effectLst/>
                <a:latin typeface="Arial" panose="020B0604020202020204" pitchFamily="34" charset="0"/>
              </a:rPr>
              <a:t>what people usually do</a:t>
            </a:r>
            <a:r>
              <a:rPr lang="en-GB"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It is p</a:t>
            </a:r>
            <a:r>
              <a:rPr lang="en-GB" sz="1800" b="0" i="0" u="none" strike="noStrike" dirty="0" err="1">
                <a:solidFill>
                  <a:srgbClr val="000000"/>
                </a:solidFill>
                <a:effectLst/>
                <a:latin typeface="Arial" panose="020B0604020202020204" pitchFamily="34" charset="0"/>
              </a:rPr>
              <a:t>eople’s</a:t>
            </a:r>
            <a:r>
              <a:rPr lang="en-GB" sz="1800" b="0" i="0" u="none" strike="noStrike" dirty="0">
                <a:solidFill>
                  <a:srgbClr val="000000"/>
                </a:solidFill>
                <a:effectLst/>
                <a:latin typeface="Arial" panose="020B0604020202020204" pitchFamily="34" charset="0"/>
              </a:rPr>
              <a:t> perception of how people actually behave in a given situation, regardless of whether the behaviour is approved or disapproved of by others. </a:t>
            </a:r>
            <a:r>
              <a:rPr lang="en-US" sz="1800" b="0" i="0" u="none" strike="noStrike" dirty="0">
                <a:solidFill>
                  <a:srgbClr val="000000"/>
                </a:solidFill>
                <a:effectLst/>
                <a:latin typeface="Arial" panose="020B0604020202020204" pitchFamily="34" charset="0"/>
              </a:rPr>
              <a:t>​</a:t>
            </a:r>
            <a:r>
              <a:rPr lang="en-US" sz="1800" b="0" i="0" dirty="0">
                <a:solidFill>
                  <a:srgbClr val="444444"/>
                </a:solidFill>
                <a:effectLst/>
                <a:latin typeface="Arial" panose="020B0604020202020204" pitchFamily="34" charset="0"/>
              </a:rPr>
              <a:t>​</a:t>
            </a:r>
            <a:r>
              <a:rPr lang="en-US" sz="1800" b="0" i="0" u="none" strike="noStrike" dirty="0">
                <a:solidFill>
                  <a:srgbClr val="000000"/>
                </a:solidFill>
                <a:effectLst/>
                <a:latin typeface="Arial" panose="020B0604020202020204" pitchFamily="34" charset="0"/>
              </a:rPr>
              <a:t>An example of injunctive norm is helping other people. ​helping others is what we should do, right?​</a:t>
            </a:r>
            <a:r>
              <a:rPr lang="en-US" sz="1800" b="0" i="0" dirty="0">
                <a:solidFill>
                  <a:srgbClr val="444444"/>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But is it always the case?​</a:t>
            </a:r>
            <a:r>
              <a:rPr lang="en-US" sz="1800" b="0" i="0" dirty="0">
                <a:solidFill>
                  <a:srgbClr val="444444"/>
                </a:solidFill>
                <a:effectLst/>
                <a:latin typeface="Arial" panose="020B0604020202020204" pitchFamily="34" charset="0"/>
              </a:rPr>
              <a:t>​</a:t>
            </a:r>
            <a:endParaRPr lang="en-US" sz="40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Arial" panose="020B0604020202020204" pitchFamily="34" charset="0"/>
              </a:rPr>
              <a:t>People do not always help others. ​And seeing people not helping others as a norm might affect people’s actual behavior of helping others.</a:t>
            </a:r>
            <a:r>
              <a:rPr lang="en-US" sz="1800" b="0" i="0" dirty="0">
                <a:solidFill>
                  <a:srgbClr val="444444"/>
                </a:solidFill>
                <a:effectLst/>
                <a:latin typeface="Arial" panose="020B0604020202020204" pitchFamily="34" charset="0"/>
              </a:rPr>
              <a:t>​</a:t>
            </a:r>
            <a:endParaRPr lang="en-US" sz="4000" b="0" i="0" dirty="0">
              <a:solidFill>
                <a:srgbClr val="444444"/>
              </a:solidFill>
              <a:effectLst/>
              <a:latin typeface="Calibri" panose="020F0502020204030204" pitchFamily="34" charset="0"/>
            </a:endParaRPr>
          </a:p>
          <a:p>
            <a:pPr algn="l" rtl="0" fontAlgn="base"/>
            <a:endParaRPr lang="en-GB" b="1" dirty="0"/>
          </a:p>
        </p:txBody>
      </p:sp>
      <p:sp>
        <p:nvSpPr>
          <p:cNvPr id="4" name="Slide Number Placeholder 3"/>
          <p:cNvSpPr>
            <a:spLocks noGrp="1"/>
          </p:cNvSpPr>
          <p:nvPr>
            <p:ph type="sldNum" sz="quarter" idx="5"/>
          </p:nvPr>
        </p:nvSpPr>
        <p:spPr/>
        <p:txBody>
          <a:bodyPr/>
          <a:lstStyle/>
          <a:p>
            <a:fld id="{2CDDEDA8-B1FC-4E6B-910D-D42F0C84BFF3}" type="slidenum">
              <a:rPr lang="en-US" smtClean="0"/>
              <a:t>45</a:t>
            </a:fld>
            <a:endParaRPr lang="en-US"/>
          </a:p>
        </p:txBody>
      </p:sp>
    </p:spTree>
    <p:extLst>
      <p:ext uri="{BB962C8B-B14F-4D97-AF65-F5344CB8AC3E}">
        <p14:creationId xmlns:p14="http://schemas.microsoft.com/office/powerpoint/2010/main" val="2607821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t>So in this study, we explored </a:t>
            </a:r>
            <a:r>
              <a:rPr lang="en-US" sz="1800" b="1" dirty="0"/>
              <a:t>how injunctive and descriptive peer group norms about challenging social exclusion</a:t>
            </a:r>
            <a:r>
              <a:rPr lang="en-US" sz="1800" dirty="0"/>
              <a:t>, in other words </a:t>
            </a:r>
            <a:r>
              <a:rPr lang="en-US" sz="1800" b="1" dirty="0"/>
              <a:t>how children’s and adolescents’ perception of their group helping or not helping </a:t>
            </a:r>
            <a:r>
              <a:rPr lang="en-US" sz="1800" dirty="0"/>
              <a:t>the excluded peer as a bystander </a:t>
            </a:r>
            <a:r>
              <a:rPr lang="en-US" sz="1800" b="1" dirty="0"/>
              <a:t>might shape</a:t>
            </a:r>
            <a:r>
              <a:rPr lang="en-US" sz="1800" dirty="0"/>
              <a:t> their likelihood of bystander responses</a:t>
            </a:r>
            <a:endParaRPr lang="en-US" sz="1800" b="1" i="0" dirty="0">
              <a:solidFill>
                <a:srgbClr val="444444"/>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Arial"/>
                <a:ea typeface="Arial"/>
                <a:cs typeface="Arial"/>
                <a:sym typeface="Arial"/>
              </a:rPr>
              <a:t>Four hundred sixty three British children and adolescents took part in our study in South West of England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cap="none" dirty="0">
                <a:solidFill>
                  <a:srgbClr val="000000"/>
                </a:solidFill>
                <a:effectLst/>
                <a:latin typeface="Arial"/>
                <a:ea typeface="Arial"/>
                <a:cs typeface="Arial"/>
                <a:sym typeface="Arial"/>
              </a:rPr>
              <a:t>In the current study, we focussed on two age groups (8-11/ 13-15)</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Arial"/>
              <a:ea typeface="Arial"/>
              <a:cs typeface="Arial"/>
              <a:sym typeface="Arial"/>
            </a:endParaRPr>
          </a:p>
          <a:p>
            <a:pPr algn="l" rtl="0" fontAlgn="base"/>
            <a:endParaRPr lang="en-GB" b="1" dirty="0"/>
          </a:p>
        </p:txBody>
      </p:sp>
      <p:sp>
        <p:nvSpPr>
          <p:cNvPr id="4" name="Slide Number Placeholder 3"/>
          <p:cNvSpPr>
            <a:spLocks noGrp="1"/>
          </p:cNvSpPr>
          <p:nvPr>
            <p:ph type="sldNum" sz="quarter" idx="5"/>
          </p:nvPr>
        </p:nvSpPr>
        <p:spPr/>
        <p:txBody>
          <a:bodyPr/>
          <a:lstStyle/>
          <a:p>
            <a:fld id="{2CDDEDA8-B1FC-4E6B-910D-D42F0C84BFF3}" type="slidenum">
              <a:rPr lang="en-US" smtClean="0"/>
              <a:t>46</a:t>
            </a:fld>
            <a:endParaRPr lang="en-US"/>
          </a:p>
        </p:txBody>
      </p:sp>
    </p:spTree>
    <p:extLst>
      <p:ext uri="{BB962C8B-B14F-4D97-AF65-F5344CB8AC3E}">
        <p14:creationId xmlns:p14="http://schemas.microsoft.com/office/powerpoint/2010/main" val="3907215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0" u="none" strike="noStrike" cap="none" dirty="0">
                <a:solidFill>
                  <a:srgbClr val="000000"/>
                </a:solidFill>
                <a:effectLst/>
                <a:latin typeface="Arial"/>
                <a:ea typeface="Arial"/>
                <a:cs typeface="Arial"/>
                <a:sym typeface="Arial"/>
              </a:rPr>
              <a:t>We presented participants with a hypothetical scenario and introduced them to their “British group of friends”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0" u="none" strike="noStrike" cap="none" dirty="0">
                <a:solidFill>
                  <a:srgbClr val="000000"/>
                </a:solidFill>
                <a:effectLst/>
                <a:latin typeface="Arial"/>
                <a:ea typeface="Arial"/>
                <a:cs typeface="Arial"/>
                <a:sym typeface="Arial"/>
              </a:rPr>
              <a:t>Then we set up the injunctive norm telling them:  “your group has one rule that </a:t>
            </a:r>
            <a:r>
              <a:rPr lang="en-GB" sz="1800" b="1" i="1" u="none" strike="noStrike" cap="none" dirty="0">
                <a:solidFill>
                  <a:srgbClr val="000000"/>
                </a:solidFill>
                <a:effectLst/>
                <a:latin typeface="Arial"/>
                <a:ea typeface="Arial"/>
                <a:cs typeface="Arial"/>
                <a:sym typeface="Arial"/>
              </a:rPr>
              <a:t>you should help people if they are being left out.</a:t>
            </a:r>
            <a:r>
              <a:rPr lang="en-GB" sz="1800" b="0" i="1" u="none" strike="noStrike" cap="none" dirty="0">
                <a:solidFill>
                  <a:srgbClr val="000000"/>
                </a:solidFill>
                <a:effectLst/>
                <a:latin typeface="Arial"/>
                <a:ea typeface="Arial"/>
                <a:cs typeface="Arial"/>
                <a:sym typeface="Arial"/>
              </a:rPr>
              <a:t>”</a:t>
            </a:r>
            <a:r>
              <a:rPr lang="en-GB" sz="1800" b="0" i="0" u="none" strike="noStrike" cap="none" dirty="0">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0" u="none" strike="noStrike" cap="none" dirty="0">
                <a:solidFill>
                  <a:srgbClr val="000000"/>
                </a:solidFill>
                <a:effectLst/>
                <a:latin typeface="Arial"/>
                <a:ea typeface="Arial"/>
                <a:cs typeface="Arial"/>
                <a:sym typeface="Arial"/>
              </a:rPr>
              <a:t>Next</a:t>
            </a:r>
            <a:r>
              <a:rPr lang="en-GB" sz="1800" b="0" i="0" u="none" strike="noStrike" cap="none" baseline="0" dirty="0">
                <a:solidFill>
                  <a:srgbClr val="000000"/>
                </a:solidFill>
                <a:effectLst/>
                <a:latin typeface="Arial"/>
                <a:ea typeface="Arial"/>
                <a:cs typeface="Arial"/>
                <a:sym typeface="Arial"/>
              </a:rPr>
              <a:t> participants were asked to imagine that </a:t>
            </a:r>
            <a:r>
              <a:rPr lang="en-GB" sz="1800" b="0" i="1" u="none" strike="noStrike" cap="none" baseline="0" dirty="0">
                <a:solidFill>
                  <a:srgbClr val="000000"/>
                </a:solidFill>
                <a:effectLst/>
                <a:latin typeface="Arial"/>
                <a:ea typeface="Arial"/>
                <a:cs typeface="Arial"/>
                <a:sym typeface="Arial"/>
              </a:rPr>
              <a:t>their </a:t>
            </a:r>
            <a:r>
              <a:rPr lang="en-GB" sz="1800" b="0" i="1" u="none" strike="noStrike" cap="none" dirty="0">
                <a:solidFill>
                  <a:srgbClr val="000000"/>
                </a:solidFill>
                <a:effectLst/>
                <a:latin typeface="Arial"/>
                <a:ea typeface="Arial"/>
                <a:cs typeface="Arial"/>
                <a:sym typeface="Arial"/>
              </a:rPr>
              <a:t>group formed a cooking club for students who like </a:t>
            </a:r>
            <a:r>
              <a:rPr lang="en-GB" sz="1800" b="1" i="1" u="none" strike="noStrike" cap="none" dirty="0">
                <a:solidFill>
                  <a:srgbClr val="000000"/>
                </a:solidFill>
                <a:effectLst/>
                <a:latin typeface="Arial"/>
                <a:ea typeface="Arial"/>
                <a:cs typeface="Arial"/>
                <a:sym typeface="Arial"/>
              </a:rPr>
              <a:t>cooking.</a:t>
            </a:r>
            <a:r>
              <a:rPr lang="en-GB" sz="1800" b="0" i="1" u="none" strike="noStrike" cap="none" dirty="0">
                <a:solidFill>
                  <a:srgbClr val="000000"/>
                </a:solidFill>
                <a:effectLst/>
                <a:latin typeface="Arial"/>
                <a:ea typeface="Arial"/>
                <a:cs typeface="Arial"/>
                <a:sym typeface="Arial"/>
              </a:rPr>
              <a:t> </a:t>
            </a:r>
          </a:p>
          <a:p>
            <a:pPr algn="l" rtl="0" fontAlgn="base"/>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47</a:t>
            </a:fld>
            <a:endParaRPr lang="en-US"/>
          </a:p>
        </p:txBody>
      </p:sp>
    </p:spTree>
    <p:extLst>
      <p:ext uri="{BB962C8B-B14F-4D97-AF65-F5344CB8AC3E}">
        <p14:creationId xmlns:p14="http://schemas.microsoft.com/office/powerpoint/2010/main" val="25648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Important and timely considering the global concerns around negative attitudes and behaviors towards immigrants</a:t>
            </a: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7</a:t>
            </a:fld>
            <a:endParaRPr lang="en-US"/>
          </a:p>
        </p:txBody>
      </p:sp>
    </p:spTree>
    <p:extLst>
      <p:ext uri="{BB962C8B-B14F-4D97-AF65-F5344CB8AC3E}">
        <p14:creationId xmlns:p14="http://schemas.microsoft.com/office/powerpoint/2010/main" val="3315426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1" u="none" strike="noStrike" cap="none" dirty="0">
                <a:solidFill>
                  <a:srgbClr val="000000"/>
                </a:solidFill>
                <a:effectLst/>
                <a:latin typeface="Arial"/>
                <a:ea typeface="Arial"/>
                <a:cs typeface="Arial"/>
                <a:sym typeface="Arial"/>
              </a:rPr>
              <a:t>Then we told them that there’s </a:t>
            </a:r>
            <a:r>
              <a:rPr lang="en-GB" sz="1800" b="1" i="1" u="none" strike="noStrike" cap="none" dirty="0">
                <a:solidFill>
                  <a:srgbClr val="000000"/>
                </a:solidFill>
                <a:effectLst/>
                <a:latin typeface="Arial"/>
                <a:ea typeface="Arial"/>
                <a:cs typeface="Arial"/>
                <a:sym typeface="Arial"/>
              </a:rPr>
              <a:t>a new student, an immigrant </a:t>
            </a:r>
            <a:r>
              <a:rPr lang="en-GB" sz="1800" b="0" i="1" u="none" strike="noStrike" cap="none" dirty="0">
                <a:solidFill>
                  <a:srgbClr val="000000"/>
                </a:solidFill>
                <a:effectLst/>
                <a:latin typeface="Arial"/>
                <a:ea typeface="Arial"/>
                <a:cs typeface="Arial"/>
                <a:sym typeface="Arial"/>
              </a:rPr>
              <a:t>who wants to join in the cooking club.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0" u="none" strike="noStrike" cap="none" dirty="0">
                <a:solidFill>
                  <a:srgbClr val="000000"/>
                </a:solidFill>
                <a:effectLst/>
                <a:latin typeface="Arial"/>
                <a:ea typeface="Arial"/>
                <a:cs typeface="Arial"/>
                <a:sym typeface="Arial"/>
              </a:rPr>
              <a:t>Next, participants</a:t>
            </a:r>
            <a:r>
              <a:rPr lang="en-GB" sz="1800" b="0" i="0" u="none" strike="noStrike" cap="none" baseline="0" dirty="0">
                <a:solidFill>
                  <a:srgbClr val="000000"/>
                </a:solidFill>
                <a:effectLst/>
                <a:latin typeface="Arial"/>
                <a:ea typeface="Arial"/>
                <a:cs typeface="Arial"/>
                <a:sym typeface="Arial"/>
              </a:rPr>
              <a:t> </a:t>
            </a:r>
            <a:r>
              <a:rPr lang="en-GB" sz="1800" b="0" i="0" u="none" strike="noStrike" cap="none" dirty="0">
                <a:solidFill>
                  <a:srgbClr val="000000"/>
                </a:solidFill>
                <a:effectLst/>
                <a:latin typeface="Arial"/>
                <a:ea typeface="Arial"/>
                <a:cs typeface="Arial"/>
                <a:sym typeface="Arial"/>
              </a:rPr>
              <a:t>read about a peer in their group, Sam excluding the new student</a:t>
            </a:r>
            <a:r>
              <a:rPr lang="en-GB" sz="1800" b="0" i="0" u="none" strike="noStrike" cap="none" baseline="0" dirty="0">
                <a:solidFill>
                  <a:srgbClr val="000000"/>
                </a:solidFill>
                <a:effectLst/>
                <a:latin typeface="Arial"/>
                <a:ea typeface="Arial"/>
                <a:cs typeface="Arial"/>
                <a:sym typeface="Arial"/>
              </a:rPr>
              <a:t> saying I don’t want you to join our group.</a:t>
            </a:r>
          </a:p>
          <a:p>
            <a:pPr algn="l" rtl="0" fontAlgn="base"/>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48</a:t>
            </a:fld>
            <a:endParaRPr lang="en-US"/>
          </a:p>
        </p:txBody>
      </p:sp>
    </p:spTree>
    <p:extLst>
      <p:ext uri="{BB962C8B-B14F-4D97-AF65-F5344CB8AC3E}">
        <p14:creationId xmlns:p14="http://schemas.microsoft.com/office/powerpoint/2010/main" val="2831278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49</a:t>
            </a:fld>
            <a:endParaRPr lang="en-US"/>
          </a:p>
        </p:txBody>
      </p:sp>
    </p:spTree>
    <p:extLst>
      <p:ext uri="{BB962C8B-B14F-4D97-AF65-F5344CB8AC3E}">
        <p14:creationId xmlns:p14="http://schemas.microsoft.com/office/powerpoint/2010/main" val="3991469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50</a:t>
            </a:fld>
            <a:endParaRPr lang="en-US"/>
          </a:p>
        </p:txBody>
      </p:sp>
    </p:spTree>
    <p:extLst>
      <p:ext uri="{BB962C8B-B14F-4D97-AF65-F5344CB8AC3E}">
        <p14:creationId xmlns:p14="http://schemas.microsoft.com/office/powerpoint/2010/main" val="1123756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what did we find?</a:t>
            </a:r>
          </a:p>
          <a:p>
            <a:r>
              <a:rPr lang="en-GB" dirty="0"/>
              <a:t>Starting with the age difference, we found that </a:t>
            </a:r>
            <a:r>
              <a:rPr lang="en-GB" b="1" dirty="0"/>
              <a:t>children were more likely to help the excluded peer</a:t>
            </a:r>
            <a:r>
              <a:rPr lang="en-GB" dirty="0"/>
              <a:t> as a bystander than adolescents. </a:t>
            </a:r>
          </a:p>
          <a:p>
            <a:r>
              <a:rPr lang="en-GB" dirty="0"/>
              <a:t>We also analysed participants reasoning</a:t>
            </a:r>
            <a:r>
              <a:rPr lang="en-GB" b="1" i="1" dirty="0"/>
              <a:t>, their responses to why questions </a:t>
            </a:r>
          </a:p>
          <a:p>
            <a:r>
              <a:rPr lang="en-GB" dirty="0"/>
              <a:t>We found that children were more likely </a:t>
            </a:r>
            <a:r>
              <a:rPr lang="en-GB" b="1" dirty="0"/>
              <a:t>to justify their bystander reaction with reference to moral reasons </a:t>
            </a:r>
          </a:p>
          <a:p>
            <a:r>
              <a:rPr lang="en-GB" b="1" dirty="0"/>
              <a:t>Whereas</a:t>
            </a:r>
            <a:r>
              <a:rPr lang="en-GB" dirty="0"/>
              <a:t> adolescents were more likely </a:t>
            </a:r>
            <a:r>
              <a:rPr lang="en-GB" b="1" dirty="0"/>
              <a:t>to refer to group related reasons such as group dynamics or autonomy. </a:t>
            </a:r>
          </a:p>
          <a:p>
            <a:r>
              <a:rPr lang="en-GB" dirty="0"/>
              <a:t>For example children said things like </a:t>
            </a:r>
          </a:p>
          <a:p>
            <a:r>
              <a:rPr lang="en-GB" b="1" dirty="0"/>
              <a:t>“because it is kind to help” </a:t>
            </a:r>
          </a:p>
          <a:p>
            <a:r>
              <a:rPr lang="en-GB" dirty="0"/>
              <a:t>or </a:t>
            </a:r>
            <a:r>
              <a:rPr lang="en-GB" b="1" dirty="0"/>
              <a:t>Because it is mean to leave people out. </a:t>
            </a:r>
          </a:p>
          <a:p>
            <a:r>
              <a:rPr lang="en-GB" dirty="0"/>
              <a:t>Whereas adolescents said things like </a:t>
            </a:r>
          </a:p>
          <a:p>
            <a:r>
              <a:rPr lang="en-GB" b="1" i="1" dirty="0">
                <a:solidFill>
                  <a:srgbClr val="091047"/>
                </a:solidFill>
              </a:rPr>
              <a:t>“</a:t>
            </a:r>
            <a:r>
              <a:rPr lang="en-US" b="1" i="1" dirty="0">
                <a:solidFill>
                  <a:srgbClr val="091047"/>
                </a:solidFill>
              </a:rPr>
              <a:t>I don’t want to be left out as well” </a:t>
            </a:r>
          </a:p>
          <a:p>
            <a:r>
              <a:rPr lang="en-US" b="1" i="1" dirty="0">
                <a:solidFill>
                  <a:srgbClr val="091047"/>
                </a:solidFill>
              </a:rPr>
              <a:t>or </a:t>
            </a:r>
            <a:r>
              <a:rPr lang="en-GB" b="1" i="1" dirty="0">
                <a:solidFill>
                  <a:srgbClr val="091047"/>
                </a:solidFill>
              </a:rPr>
              <a:t>“I would let my mates decide” </a:t>
            </a:r>
          </a:p>
          <a:p>
            <a:r>
              <a:rPr lang="en-GB" b="1" i="1" dirty="0">
                <a:solidFill>
                  <a:srgbClr val="091047"/>
                </a:solidFill>
              </a:rPr>
              <a:t>or </a:t>
            </a:r>
            <a:r>
              <a:rPr lang="en-US" b="1" i="1" dirty="0">
                <a:solidFill>
                  <a:srgbClr val="091047"/>
                </a:solidFill>
              </a:rPr>
              <a:t>“</a:t>
            </a:r>
            <a:r>
              <a:rPr lang="en-GB" b="1" i="1" dirty="0">
                <a:solidFill>
                  <a:srgbClr val="091047"/>
                </a:solidFill>
              </a:rPr>
              <a:t>Because I might not like him</a:t>
            </a:r>
            <a:r>
              <a:rPr lang="en-US" b="1" i="1" dirty="0">
                <a:solidFill>
                  <a:srgbClr val="091047"/>
                </a:solidFill>
              </a:rPr>
              <a:t>”</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51</a:t>
            </a:fld>
            <a:endParaRPr lang="en-US"/>
          </a:p>
        </p:txBody>
      </p:sp>
    </p:spTree>
    <p:extLst>
      <p:ext uri="{BB962C8B-B14F-4D97-AF65-F5344CB8AC3E}">
        <p14:creationId xmlns:p14="http://schemas.microsoft.com/office/powerpoint/2010/main" val="1785444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When it comes to peer group norms we found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when participants </a:t>
            </a:r>
            <a:r>
              <a:rPr lang="en-GB" sz="1200" b="1" dirty="0"/>
              <a:t>heard their group </a:t>
            </a:r>
            <a:r>
              <a:rPr lang="en-GB" sz="1200" b="1" dirty="0">
                <a:solidFill>
                  <a:srgbClr val="00B050"/>
                </a:solidFill>
              </a:rPr>
              <a:t>helped</a:t>
            </a:r>
            <a:r>
              <a:rPr lang="en-GB" sz="1200" b="1" dirty="0"/>
              <a:t> the new student</a:t>
            </a:r>
            <a:r>
              <a:rPr lang="en-GB" sz="1200" dirty="0"/>
              <a:t>, they become </a:t>
            </a:r>
            <a:r>
              <a:rPr lang="en-GB" sz="1200" b="1" dirty="0"/>
              <a:t>more likely to help </a:t>
            </a:r>
            <a:r>
              <a:rPr lang="en-GB" sz="1200" dirty="0"/>
              <a:t>the new student.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However, </a:t>
            </a:r>
            <a:r>
              <a:rPr lang="en-GB" sz="1200" b="1" dirty="0"/>
              <a:t>when participants heard their group </a:t>
            </a:r>
            <a:r>
              <a:rPr lang="en-GB" sz="1200" b="1" dirty="0">
                <a:solidFill>
                  <a:srgbClr val="C00000"/>
                </a:solidFill>
              </a:rPr>
              <a:t>did nothing to help</a:t>
            </a:r>
            <a:r>
              <a:rPr lang="en-GB" sz="1200" b="1" dirty="0"/>
              <a:t> </a:t>
            </a:r>
            <a:r>
              <a:rPr lang="en-GB" sz="1200" dirty="0"/>
              <a:t>the new student, or </a:t>
            </a:r>
            <a:r>
              <a:rPr lang="en-GB" sz="1200" b="1" dirty="0"/>
              <a:t>when they did not hear about what their group did</a:t>
            </a:r>
            <a:r>
              <a:rPr lang="en-GB" sz="1200" dirty="0"/>
              <a:t>, they become more likely to do nothing to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52</a:t>
            </a:fld>
            <a:endParaRPr lang="en-US"/>
          </a:p>
        </p:txBody>
      </p:sp>
    </p:spTree>
    <p:extLst>
      <p:ext uri="{BB962C8B-B14F-4D97-AF65-F5344CB8AC3E}">
        <p14:creationId xmlns:p14="http://schemas.microsoft.com/office/powerpoint/2010/main" val="138525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There are two important things I’d like to highlight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Remember that </a:t>
            </a:r>
            <a:r>
              <a:rPr lang="en-GB" sz="1200" b="1" dirty="0"/>
              <a:t>before we presented participants with the story</a:t>
            </a:r>
            <a:r>
              <a:rPr lang="en-GB" sz="1200" dirty="0"/>
              <a:t> we told them that </a:t>
            </a:r>
            <a:r>
              <a:rPr lang="en-GB" sz="1200" b="1" dirty="0"/>
              <a:t>your group has one rule that you should help others when people were left out</a:t>
            </a:r>
            <a:r>
              <a:rPr lang="en-GB" sz="1200" dirty="0"/>
              <a:t>. Even though </a:t>
            </a:r>
            <a:r>
              <a:rPr lang="en-GB" sz="1200" b="1" dirty="0"/>
              <a:t>we set up this strong peer group norm</a:t>
            </a:r>
            <a:r>
              <a:rPr lang="en-GB" sz="1200" dirty="0"/>
              <a:t>, they were more likely to follow what their group did, </a:t>
            </a:r>
            <a:r>
              <a:rPr lang="en-GB" sz="1200" b="1" dirty="0"/>
              <a:t>doing nothing to help. </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53</a:t>
            </a:fld>
            <a:endParaRPr lang="en-US"/>
          </a:p>
        </p:txBody>
      </p:sp>
    </p:spTree>
    <p:extLst>
      <p:ext uri="{BB962C8B-B14F-4D97-AF65-F5344CB8AC3E}">
        <p14:creationId xmlns:p14="http://schemas.microsoft.com/office/powerpoint/2010/main" val="2243906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Secondly and interestingly</a:t>
            </a:r>
            <a:r>
              <a:rPr lang="en-GB" sz="1200" dirty="0">
                <a:latin typeface="Times New Roman" panose="02020603050405020304" pitchFamily="18" charset="0"/>
              </a:rPr>
              <a:t>, </a:t>
            </a:r>
            <a:r>
              <a:rPr lang="en-GB" sz="1200" b="1" dirty="0">
                <a:latin typeface="Times New Roman" panose="02020603050405020304" pitchFamily="18" charset="0"/>
              </a:rPr>
              <a:t>participants were again more likely to do nothing</a:t>
            </a:r>
            <a:r>
              <a:rPr lang="en-GB" sz="1200" dirty="0">
                <a:latin typeface="Times New Roman" panose="02020603050405020304" pitchFamily="18" charset="0"/>
              </a:rPr>
              <a:t>, </a:t>
            </a:r>
            <a:r>
              <a:rPr lang="en-GB" sz="1200" b="1" dirty="0">
                <a:latin typeface="Times New Roman" panose="02020603050405020304" pitchFamily="18" charset="0"/>
              </a:rPr>
              <a:t>when they were not told about what their group did</a:t>
            </a:r>
            <a:r>
              <a:rPr lang="en-GB" sz="1200" dirty="0">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rPr>
              <a:t>This might be because </a:t>
            </a:r>
            <a:r>
              <a:rPr lang="en-GB" sz="1200" b="1" dirty="0">
                <a:latin typeface="Times New Roman" panose="02020603050405020304" pitchFamily="18" charset="0"/>
              </a:rPr>
              <a:t>youth might not be witnessing bystander helping happening a lot</a:t>
            </a:r>
            <a:r>
              <a:rPr lang="en-GB" sz="1200" dirty="0">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rPr>
              <a:t>So when they didn’t get any information about what their peer group did, </a:t>
            </a:r>
            <a:r>
              <a:rPr lang="en-GB" sz="1200" b="1" dirty="0">
                <a:latin typeface="Times New Roman" panose="02020603050405020304" pitchFamily="18" charset="0"/>
              </a:rPr>
              <a:t>they still might expect no-intervention even with a strong ingroup norm says to help</a:t>
            </a:r>
            <a:r>
              <a:rPr lang="en-GB" sz="1200" dirty="0">
                <a:latin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54</a:t>
            </a:fld>
            <a:endParaRPr lang="en-US"/>
          </a:p>
        </p:txBody>
      </p:sp>
    </p:spTree>
    <p:extLst>
      <p:ext uri="{BB962C8B-B14F-4D97-AF65-F5344CB8AC3E}">
        <p14:creationId xmlns:p14="http://schemas.microsoft.com/office/powerpoint/2010/main" val="3828911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latin typeface="Arial" panose="020B0604020202020204" pitchFamily="34" charset="0"/>
              </a:rPr>
              <a:t>So what these results tell 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Our results suggest that </a:t>
            </a:r>
            <a:r>
              <a:rPr lang="en-GB" sz="1200" b="1" dirty="0">
                <a:latin typeface="Arial" panose="020B0604020202020204" pitchFamily="34" charset="0"/>
              </a:rPr>
              <a:t>interventions might need to adopt different approaches for different age groups. </a:t>
            </a:r>
            <a:r>
              <a:rPr lang="en-GB" sz="1200" dirty="0">
                <a:latin typeface="Arial" panose="020B0604020202020204" pitchFamily="34" charset="0"/>
              </a:rPr>
              <a:t>A morally focused intervention might work for children whereas interventions designed for adolescents might require a greater focus on group dynamics and 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The findings might also suggest that </a:t>
            </a:r>
            <a:r>
              <a:rPr lang="en-GB" sz="1200" b="1" dirty="0">
                <a:effectLst/>
                <a:latin typeface="Arial" panose="020B0604020202020204" pitchFamily="34" charset="0"/>
                <a:ea typeface="Calibri" panose="020F0502020204030204" pitchFamily="34" charset="0"/>
                <a:cs typeface="Times New Roman" panose="02020603050405020304" pitchFamily="18" charset="0"/>
              </a:rPr>
              <a:t>children’s perceptions of what the peer group would do </a:t>
            </a:r>
            <a:r>
              <a:rPr lang="en-GB" sz="1200" dirty="0">
                <a:effectLst/>
                <a:latin typeface="Arial" panose="020B0604020202020204" pitchFamily="34" charset="0"/>
                <a:ea typeface="Calibri" panose="020F0502020204030204" pitchFamily="34" charset="0"/>
                <a:cs typeface="Times New Roman" panose="02020603050405020304" pitchFamily="18" charset="0"/>
              </a:rPr>
              <a:t>best improve </a:t>
            </a:r>
            <a:r>
              <a:rPr lang="en-GB" sz="1200" b="1" dirty="0">
                <a:effectLst/>
                <a:latin typeface="Arial" panose="020B0604020202020204" pitchFamily="34" charset="0"/>
                <a:ea typeface="Calibri" panose="020F0502020204030204" pitchFamily="34" charset="0"/>
                <a:cs typeface="Times New Roman" panose="02020603050405020304" pitchFamily="18" charset="0"/>
              </a:rPr>
              <a:t>bystander challenging reactions</a:t>
            </a:r>
            <a:r>
              <a:rPr lang="en-GB" sz="1200" dirty="0">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Times New Roman" panose="02020603050405020304" pitchFamily="18" charset="0"/>
              </a:rPr>
              <a:t>Setting up strong injunctive school and peer group messages at school </a:t>
            </a:r>
            <a:r>
              <a:rPr lang="en-GB" sz="1200" dirty="0">
                <a:effectLst/>
                <a:latin typeface="Arial" panose="020B0604020202020204" pitchFamily="34" charset="0"/>
                <a:ea typeface="Calibri" panose="020F0502020204030204" pitchFamily="34" charset="0"/>
                <a:cs typeface="Times New Roman" panose="02020603050405020304" pitchFamily="18" charset="0"/>
              </a:rPr>
              <a:t>is crucially important. However, </a:t>
            </a:r>
            <a:r>
              <a:rPr lang="en-GB" sz="1200" b="1" dirty="0">
                <a:effectLst/>
                <a:latin typeface="Arial" panose="020B0604020202020204" pitchFamily="34" charset="0"/>
                <a:ea typeface="Calibri" panose="020F0502020204030204" pitchFamily="34" charset="0"/>
                <a:cs typeface="Times New Roman" panose="02020603050405020304" pitchFamily="18" charset="0"/>
              </a:rPr>
              <a:t>this should be supported </a:t>
            </a:r>
            <a:r>
              <a:rPr lang="en-GB" sz="1200" dirty="0">
                <a:effectLst/>
                <a:latin typeface="Arial" panose="020B0604020202020204" pitchFamily="34" charset="0"/>
                <a:ea typeface="Calibri" panose="020F0502020204030204" pitchFamily="34" charset="0"/>
                <a:cs typeface="Times New Roman" panose="02020603050405020304" pitchFamily="18" charset="0"/>
              </a:rPr>
              <a:t>by peers’ active bystander interventions to reinforce prosocial norms around bystander challenging as contradictory messages seem to weaken youth’ bystander reactions. </a:t>
            </a:r>
            <a:endParaRPr lang="en-US" sz="1200" dirty="0">
              <a:effectLst/>
              <a:latin typeface="Arial" panose="020B0604020202020204" pitchFamily="34" charset="0"/>
              <a:ea typeface="Calibri" panose="020F0502020204030204" pitchFamily="34" charset="0"/>
            </a:endParaRPr>
          </a:p>
          <a:p>
            <a:pPr marL="0" lvl="0" indent="0" algn="l" rtl="0">
              <a:spcBef>
                <a:spcPts val="0"/>
              </a:spcBef>
              <a:spcAft>
                <a:spcPts val="0"/>
              </a:spcAft>
              <a:buNone/>
            </a:pPr>
            <a:r>
              <a:rPr lang="en-US" sz="1200" dirty="0">
                <a:effectLst/>
                <a:latin typeface="Arial" panose="020B0604020202020204" pitchFamily="34" charset="0"/>
                <a:ea typeface="Calibri" panose="020F0502020204030204" pitchFamily="34" charset="0"/>
              </a:rPr>
              <a:t>Interventions should also encourage adolescents </a:t>
            </a:r>
            <a:r>
              <a:rPr lang="en-US" sz="1200" b="1" dirty="0">
                <a:effectLst/>
                <a:latin typeface="Arial" panose="020B0604020202020204" pitchFamily="34" charset="0"/>
                <a:ea typeface="Calibri" panose="020F0502020204030204" pitchFamily="34" charset="0"/>
              </a:rPr>
              <a:t>to think about group related factors</a:t>
            </a:r>
            <a:r>
              <a:rPr lang="en-US" sz="1200" dirty="0">
                <a:effectLst/>
                <a:latin typeface="Arial" panose="020B0604020202020204" pitchFamily="34" charset="0"/>
                <a:ea typeface="Calibri" panose="020F0502020204030204" pitchFamily="34" charset="0"/>
              </a:rPr>
              <a:t>, for example, </a:t>
            </a:r>
            <a:r>
              <a:rPr lang="en-US" sz="1200" b="1" dirty="0">
                <a:effectLst/>
                <a:latin typeface="Arial" panose="020B0604020202020204" pitchFamily="34" charset="0"/>
                <a:ea typeface="Calibri" panose="020F0502020204030204" pitchFamily="34" charset="0"/>
              </a:rPr>
              <a:t>schools can encourage young people to do what they think is right</a:t>
            </a:r>
            <a:r>
              <a:rPr lang="en-US" sz="1200" dirty="0">
                <a:effectLst/>
                <a:latin typeface="Arial" panose="020B0604020202020204" pitchFamily="34" charset="0"/>
                <a:ea typeface="Calibri" panose="020F0502020204030204" pitchFamily="34" charset="0"/>
              </a:rPr>
              <a:t> no matter </a:t>
            </a:r>
            <a:r>
              <a:rPr lang="en-US" sz="1200" u="sng" dirty="0">
                <a:effectLst/>
                <a:latin typeface="Arial" panose="020B0604020202020204" pitchFamily="34" charset="0"/>
                <a:ea typeface="Calibri" panose="020F0502020204030204" pitchFamily="34" charset="0"/>
              </a:rPr>
              <a:t>what they think their group would think or do. </a:t>
            </a:r>
            <a:endParaRPr lang="en-US" sz="1200" u="sng"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55</a:t>
            </a:fld>
            <a:endParaRPr lang="en-US"/>
          </a:p>
        </p:txBody>
      </p:sp>
    </p:spTree>
    <p:extLst>
      <p:ext uri="{BB962C8B-B14F-4D97-AF65-F5344CB8AC3E}">
        <p14:creationId xmlns:p14="http://schemas.microsoft.com/office/powerpoint/2010/main" val="1469237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Next we’ll be talking about how shared knowledge and stereotypes can influence children’s and adolescent’s evaluations of and bystander reactions to the social exclusion of immigrant peers</a:t>
            </a:r>
          </a:p>
        </p:txBody>
      </p:sp>
      <p:sp>
        <p:nvSpPr>
          <p:cNvPr id="4" name="Slide Number Placeholder 3"/>
          <p:cNvSpPr>
            <a:spLocks noGrp="1"/>
          </p:cNvSpPr>
          <p:nvPr>
            <p:ph type="sldNum" sz="quarter" idx="5"/>
          </p:nvPr>
        </p:nvSpPr>
        <p:spPr/>
        <p:txBody>
          <a:bodyPr/>
          <a:lstStyle/>
          <a:p>
            <a:fld id="{2CDDEDA8-B1FC-4E6B-910D-D42F0C84BFF3}" type="slidenum">
              <a:rPr lang="en-US" smtClean="0"/>
              <a:t>56</a:t>
            </a:fld>
            <a:endParaRPr lang="en-US"/>
          </a:p>
        </p:txBody>
      </p:sp>
    </p:spTree>
    <p:extLst>
      <p:ext uri="{BB962C8B-B14F-4D97-AF65-F5344CB8AC3E}">
        <p14:creationId xmlns:p14="http://schemas.microsoft.com/office/powerpoint/2010/main" val="3994698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know from the previous research that </a:t>
            </a:r>
            <a:r>
              <a:rPr lang="en-US" sz="1200" b="1" dirty="0"/>
              <a:t>shared characteristics such as shared interest, shared values, shared beliefs</a:t>
            </a:r>
            <a:r>
              <a:rPr lang="en-US" sz="1200" dirty="0"/>
              <a:t> can influence decisions about including or excluding outgroup members.</a:t>
            </a:r>
          </a:p>
          <a:p>
            <a:r>
              <a:rPr lang="en-US" sz="1200" dirty="0"/>
              <a:t>Moreover, </a:t>
            </a:r>
            <a:r>
              <a:rPr lang="en-US" sz="1200" b="1" dirty="0"/>
              <a:t>stereotypes and assumptions about whether outgroup members have the same knowledge, interest or belief </a:t>
            </a:r>
            <a:r>
              <a:rPr lang="en-US" sz="1200" dirty="0"/>
              <a:t>can also influence decisions about including outgroup members into groups and activities. </a:t>
            </a:r>
          </a:p>
          <a:p>
            <a:endParaRPr lang="en-US" dirty="0"/>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57</a:t>
            </a:fld>
            <a:endParaRPr lang="en-US"/>
          </a:p>
        </p:txBody>
      </p:sp>
    </p:spTree>
    <p:extLst>
      <p:ext uri="{BB962C8B-B14F-4D97-AF65-F5344CB8AC3E}">
        <p14:creationId xmlns:p14="http://schemas.microsoft.com/office/powerpoint/2010/main" val="106520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9</a:t>
            </a:fld>
            <a:endParaRPr lang="en-US"/>
          </a:p>
        </p:txBody>
      </p:sp>
    </p:spTree>
    <p:extLst>
      <p:ext uri="{BB962C8B-B14F-4D97-AF65-F5344CB8AC3E}">
        <p14:creationId xmlns:p14="http://schemas.microsoft.com/office/powerpoint/2010/main" val="235125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project, we explored </a:t>
            </a:r>
            <a:r>
              <a:rPr lang="en-US" sz="1200" b="1" dirty="0"/>
              <a:t>how shared knowledge and stereotypes might shape children’s and adolescents’ likelihood of bystander responses and their evaluations of the challenger in the context of intergroup social exclusion</a:t>
            </a:r>
            <a:r>
              <a:rPr lang="en-US" b="1" dirty="0"/>
              <a:t>. </a:t>
            </a:r>
          </a:p>
          <a:p>
            <a:pPr marL="0" lvl="0" indent="0" fontAlgn="base">
              <a:buFont typeface="Arial" panose="020B0604020202020204" pitchFamily="34" charset="0"/>
              <a:buNone/>
            </a:pPr>
            <a:r>
              <a:rPr lang="en-GB" sz="1200" b="0" i="0" u="none" strike="noStrike" kern="1200" cap="none" dirty="0">
                <a:solidFill>
                  <a:schemeClr val="tx1"/>
                </a:solidFill>
                <a:effectLst/>
                <a:latin typeface="Arial"/>
                <a:ea typeface="Arial"/>
                <a:cs typeface="Arial"/>
                <a:sym typeface="Arial"/>
              </a:rPr>
              <a:t>Four hundred fifty seven British children and adolescents took part in our study in South West of England</a:t>
            </a:r>
          </a:p>
          <a:p>
            <a:pPr marL="0" lvl="0" indent="0" fontAlgn="base">
              <a:buFont typeface="Arial" panose="020B0604020202020204" pitchFamily="34" charset="0"/>
              <a:buNone/>
            </a:pPr>
            <a:r>
              <a:rPr lang="en-GB" sz="1200" b="0" i="0" u="none" strike="noStrike" cap="none" dirty="0">
                <a:solidFill>
                  <a:srgbClr val="000000"/>
                </a:solidFill>
                <a:effectLst/>
                <a:latin typeface="Arial"/>
                <a:ea typeface="Arial"/>
                <a:cs typeface="Arial"/>
                <a:sym typeface="Arial"/>
              </a:rPr>
              <a:t>And as before, we focussed on two age groups (8-11/ 13-15)</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58</a:t>
            </a:fld>
            <a:endParaRPr lang="en-US"/>
          </a:p>
        </p:txBody>
      </p:sp>
    </p:spTree>
    <p:extLst>
      <p:ext uri="{BB962C8B-B14F-4D97-AF65-F5344CB8AC3E}">
        <p14:creationId xmlns:p14="http://schemas.microsoft.com/office/powerpoint/2010/main" val="3285248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Similar to the other studies, we presented participants with a hypothetical scenario and introduced them to their “British group of friends”</a:t>
            </a:r>
          </a:p>
          <a:p>
            <a:pPr algn="l"/>
            <a:r>
              <a:rPr lang="en-GB" sz="1200" b="0" i="0" u="none" strike="noStrike" cap="none" dirty="0">
                <a:solidFill>
                  <a:srgbClr val="000000"/>
                </a:solidFill>
                <a:effectLst/>
                <a:latin typeface="Arial"/>
                <a:ea typeface="Arial"/>
                <a:cs typeface="Arial"/>
                <a:sym typeface="Arial"/>
              </a:rPr>
              <a:t>Then we asked them to i</a:t>
            </a:r>
            <a:r>
              <a:rPr lang="en-GB" b="0" i="0" dirty="0">
                <a:solidFill>
                  <a:srgbClr val="32363A"/>
                </a:solidFill>
                <a:effectLst/>
                <a:latin typeface="72"/>
              </a:rPr>
              <a:t>magine that their school is organizing </a:t>
            </a:r>
            <a:r>
              <a:rPr lang="en-GB" b="1" i="0" dirty="0">
                <a:solidFill>
                  <a:srgbClr val="32363A"/>
                </a:solidFill>
                <a:effectLst/>
                <a:latin typeface="72"/>
              </a:rPr>
              <a:t>a quiz competition on music popular in Britain and t</a:t>
            </a:r>
            <a:r>
              <a:rPr lang="en-GB" b="0" i="0" dirty="0">
                <a:solidFill>
                  <a:srgbClr val="32363A"/>
                </a:solidFill>
                <a:effectLst/>
                <a:latin typeface="72"/>
              </a:rPr>
              <a:t>heir group decided to form a team to join the competition. </a:t>
            </a:r>
          </a:p>
          <a:p>
            <a:pPr algn="l"/>
            <a:r>
              <a:rPr lang="en-GB" b="0" i="0" dirty="0">
                <a:solidFill>
                  <a:srgbClr val="32363A"/>
                </a:solidFill>
                <a:effectLst/>
                <a:latin typeface="72"/>
              </a:rPr>
              <a:t>We told them that everyone in their team </a:t>
            </a:r>
            <a:r>
              <a:rPr lang="en-GB" b="1" i="0" dirty="0">
                <a:solidFill>
                  <a:srgbClr val="32363A"/>
                </a:solidFill>
                <a:effectLst/>
                <a:latin typeface="72"/>
              </a:rPr>
              <a:t>like and know about music popular</a:t>
            </a:r>
            <a:r>
              <a:rPr lang="en-GB" b="0" i="0" dirty="0">
                <a:solidFill>
                  <a:srgbClr val="32363A"/>
                </a:solidFill>
                <a:effectLst/>
                <a:latin typeface="72"/>
              </a:rPr>
              <a:t> in Britain and they want to join this competition as a team to win.</a:t>
            </a:r>
            <a:endParaRPr lang="en-GB" sz="1200" b="1" i="0" u="none" strike="noStrike" cap="none" dirty="0">
              <a:solidFill>
                <a:srgbClr val="000000"/>
              </a:solidFill>
              <a:effectLst/>
              <a:latin typeface="Arial"/>
              <a:ea typeface="Arial"/>
              <a:cs typeface="Arial"/>
              <a:sym typeface="Arial"/>
            </a:endParaRP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59</a:t>
            </a:fld>
            <a:endParaRPr lang="en-US"/>
          </a:p>
        </p:txBody>
      </p:sp>
    </p:spTree>
    <p:extLst>
      <p:ext uri="{BB962C8B-B14F-4D97-AF65-F5344CB8AC3E}">
        <p14:creationId xmlns:p14="http://schemas.microsoft.com/office/powerpoint/2010/main" val="1750055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1" u="none" strike="noStrike" cap="none" dirty="0">
                <a:solidFill>
                  <a:srgbClr val="000000"/>
                </a:solidFill>
                <a:effectLst/>
                <a:latin typeface="Arial"/>
                <a:ea typeface="Arial"/>
                <a:cs typeface="Arial"/>
                <a:sym typeface="Arial"/>
              </a:rPr>
              <a:t>Then we told them that </a:t>
            </a:r>
            <a:r>
              <a:rPr lang="en-GB" b="0" i="0" dirty="0">
                <a:solidFill>
                  <a:srgbClr val="32363A"/>
                </a:solidFill>
                <a:effectLst/>
                <a:latin typeface="72"/>
              </a:rPr>
              <a:t>there’s a new student who </a:t>
            </a:r>
            <a:r>
              <a:rPr lang="en-GB" b="1" i="0" dirty="0">
                <a:solidFill>
                  <a:srgbClr val="32363A"/>
                </a:solidFill>
                <a:effectLst/>
                <a:latin typeface="72"/>
              </a:rPr>
              <a:t>wants to join their team and take part in the quiz competition.</a:t>
            </a:r>
            <a:endParaRPr lang="en-GB" sz="1200" b="0" i="1"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Then we manipulated the shared knowledge of the new immigrant student-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half of the participants read that </a:t>
            </a:r>
            <a:r>
              <a:rPr lang="en-GB" sz="1200" b="1" i="0" u="none" strike="noStrike" cap="none" dirty="0">
                <a:solidFill>
                  <a:srgbClr val="000000"/>
                </a:solidFill>
                <a:effectLst/>
                <a:latin typeface="Arial"/>
                <a:ea typeface="Arial"/>
                <a:cs typeface="Arial"/>
                <a:sym typeface="Arial"/>
              </a:rPr>
              <a:t>the immigrant peer knows about popular music in Britain </a:t>
            </a:r>
            <a:endParaRPr lang="en-GB"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And the other half read </a:t>
            </a:r>
            <a:r>
              <a:rPr lang="en-GB" sz="1200" b="1" i="0" u="none" strike="noStrike" cap="none" dirty="0">
                <a:solidFill>
                  <a:srgbClr val="000000"/>
                </a:solidFill>
                <a:effectLst/>
                <a:latin typeface="Arial"/>
                <a:ea typeface="Arial"/>
                <a:cs typeface="Arial"/>
                <a:sym typeface="Arial"/>
              </a:rPr>
              <a:t>that the immigrant peer does not know about popular music in Britain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Next, again, Sam, from the British group of Friends, excluded the new student</a:t>
            </a:r>
            <a:r>
              <a:rPr lang="en-GB" sz="1200" b="0" i="0" u="none" strike="noStrike" cap="none" baseline="0" dirty="0">
                <a:solidFill>
                  <a:srgbClr val="000000"/>
                </a:solidFill>
                <a:effectLst/>
                <a:latin typeface="Arial"/>
                <a:ea typeface="Arial"/>
                <a:cs typeface="Arial"/>
                <a:sym typeface="Arial"/>
              </a:rPr>
              <a:t> saying I don’t want you to join our group.</a:t>
            </a:r>
            <a:endParaRPr lang="en-GB" sz="1200" b="0" i="0" u="none" strike="noStrike" cap="none" dirty="0">
              <a:solidFill>
                <a:srgbClr val="000000"/>
              </a:solidFill>
              <a:effectLst/>
              <a:latin typeface="Arial"/>
              <a:ea typeface="Arial"/>
              <a:cs typeface="Arial"/>
              <a:sym typeface="Arial"/>
            </a:endParaRP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60</a:t>
            </a:fld>
            <a:endParaRPr lang="en-US"/>
          </a:p>
        </p:txBody>
      </p:sp>
    </p:spTree>
    <p:extLst>
      <p:ext uri="{BB962C8B-B14F-4D97-AF65-F5344CB8AC3E}">
        <p14:creationId xmlns:p14="http://schemas.microsoft.com/office/powerpoint/2010/main" val="426795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61</a:t>
            </a:fld>
            <a:endParaRPr lang="en-US"/>
          </a:p>
        </p:txBody>
      </p:sp>
    </p:spTree>
    <p:extLst>
      <p:ext uri="{BB962C8B-B14F-4D97-AF65-F5344CB8AC3E}">
        <p14:creationId xmlns:p14="http://schemas.microsoft.com/office/powerpoint/2010/main" val="4281101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Firstly we found that children </a:t>
            </a:r>
            <a:r>
              <a:rPr lang="en-GB" b="1" dirty="0"/>
              <a:t>were more likely to show direct, retaliatory and indirect bystander challenging (so all types of challenging)</a:t>
            </a:r>
            <a:r>
              <a:rPr lang="en-GB" dirty="0"/>
              <a:t> than adolescents. </a:t>
            </a:r>
          </a:p>
          <a:p>
            <a:pPr marL="0" indent="0">
              <a:buFontTx/>
              <a:buNone/>
            </a:pPr>
            <a:r>
              <a:rPr lang="en-GB" dirty="0"/>
              <a:t>When it comes to shared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When participants heard the new student </a:t>
            </a:r>
            <a:r>
              <a:rPr lang="en-GB" b="1" dirty="0">
                <a:solidFill>
                  <a:srgbClr val="00B050"/>
                </a:solidFill>
              </a:rPr>
              <a:t>knew </a:t>
            </a:r>
            <a:r>
              <a:rPr lang="en-GB" b="1" dirty="0"/>
              <a:t>about</a:t>
            </a:r>
            <a:r>
              <a:rPr lang="en-GB" b="1" dirty="0">
                <a:solidFill>
                  <a:srgbClr val="00B050"/>
                </a:solidFill>
              </a:rPr>
              <a:t> </a:t>
            </a:r>
            <a:r>
              <a:rPr lang="en-GB" b="1" dirty="0"/>
              <a:t>music popular in Britain</a:t>
            </a:r>
            <a:r>
              <a:rPr lang="en-GB" dirty="0"/>
              <a:t>, they were </a:t>
            </a:r>
            <a:r>
              <a:rPr lang="en-GB" b="1" dirty="0"/>
              <a:t>more likely to show more direct and retaliatory bystander reactions </a:t>
            </a:r>
            <a:r>
              <a:rPr lang="en-GB" dirty="0"/>
              <a:t>compared to when they heard the new student </a:t>
            </a:r>
            <a:r>
              <a:rPr lang="en-GB" dirty="0">
                <a:solidFill>
                  <a:srgbClr val="00B050"/>
                </a:solidFill>
              </a:rPr>
              <a:t>did not know </a:t>
            </a:r>
            <a:r>
              <a:rPr lang="en-GB" dirty="0"/>
              <a:t>about music popular in Britain.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found no differences for indirect bystander challenging reactions.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results suggest that </a:t>
            </a:r>
            <a:r>
              <a:rPr lang="en-GB" b="1" dirty="0"/>
              <a:t>the immigrant peer’s sharing knowledge with the team </a:t>
            </a:r>
            <a:r>
              <a:rPr lang="en-GB" i="1" dirty="0"/>
              <a:t>matters</a:t>
            </a:r>
            <a:r>
              <a:rPr lang="en-GB" dirty="0"/>
              <a:t> when youth make decision about challenging the exclusion of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FontTx/>
              <a:buNone/>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62</a:t>
            </a:fld>
            <a:endParaRPr lang="en-US"/>
          </a:p>
        </p:txBody>
      </p:sp>
    </p:spTree>
    <p:extLst>
      <p:ext uri="{BB962C8B-B14F-4D97-AF65-F5344CB8AC3E}">
        <p14:creationId xmlns:p14="http://schemas.microsoft.com/office/powerpoint/2010/main" val="17533415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the same study, we also introduced </a:t>
            </a:r>
            <a:r>
              <a:rPr lang="en-GB" sz="1200" dirty="0" err="1"/>
              <a:t>participanst</a:t>
            </a:r>
            <a:r>
              <a:rPr lang="en-GB" sz="1200" dirty="0"/>
              <a:t> to a peer group member, Alex, who challenged the exclusion telling Sam that </a:t>
            </a:r>
            <a:r>
              <a:rPr lang="en-GB" sz="1200" b="1" dirty="0"/>
              <a:t>the team should invite the new student to join the team.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Then we asked participants to evaluate the challenger- </a:t>
            </a:r>
            <a:r>
              <a:rPr lang="en-GB" sz="1200" b="1" dirty="0"/>
              <a:t>we asked them how OK or not OK was it for Alex to say that to Sam?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GB" sz="1200" dirty="0"/>
              <a:t>We then measured participants’ </a:t>
            </a:r>
            <a:r>
              <a:rPr lang="en-GB" sz="1200" b="0" dirty="0"/>
              <a:t>stereotypic perceptions asking them: </a:t>
            </a:r>
          </a:p>
          <a:p>
            <a:r>
              <a:rPr lang="en-GB" sz="1200" b="1" dirty="0"/>
              <a:t>“Tell us what you think of immigrants. What they are like?”</a:t>
            </a:r>
          </a:p>
          <a:p>
            <a:r>
              <a:rPr lang="en-GB" sz="1200" dirty="0"/>
              <a:t>In an open-ended question.</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63</a:t>
            </a:fld>
            <a:endParaRPr lang="en-US"/>
          </a:p>
        </p:txBody>
      </p:sp>
    </p:spTree>
    <p:extLst>
      <p:ext uri="{BB962C8B-B14F-4D97-AF65-F5344CB8AC3E}">
        <p14:creationId xmlns:p14="http://schemas.microsoft.com/office/powerpoint/2010/main" val="2291899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analysed participants responses and coded them into three categories: </a:t>
            </a:r>
          </a:p>
          <a:p>
            <a:r>
              <a:rPr lang="en-GB" b="1" dirty="0"/>
              <a:t>negative stereotypes</a:t>
            </a:r>
            <a:r>
              <a:rPr lang="en-GB" dirty="0"/>
              <a:t>, </a:t>
            </a:r>
            <a:r>
              <a:rPr lang="en-GB" b="1" dirty="0"/>
              <a:t>positive stereotypes </a:t>
            </a:r>
            <a:r>
              <a:rPr lang="en-GB" dirty="0"/>
              <a:t>or </a:t>
            </a:r>
            <a:r>
              <a:rPr lang="en-GB" b="1" dirty="0"/>
              <a:t>no stereotypes.</a:t>
            </a:r>
          </a:p>
          <a:p>
            <a:r>
              <a:rPr lang="en-GB" dirty="0"/>
              <a:t>Participants who hold negative stereotypes said thing like “</a:t>
            </a:r>
            <a:r>
              <a:rPr lang="en-GB" b="1" dirty="0"/>
              <a:t>a lot of them are bad</a:t>
            </a:r>
            <a:r>
              <a:rPr lang="en-GB" dirty="0"/>
              <a:t>”</a:t>
            </a:r>
          </a:p>
          <a:p>
            <a:r>
              <a:rPr lang="en-GB" dirty="0"/>
              <a:t>Participants with positive stereotypes said things like: </a:t>
            </a:r>
            <a:r>
              <a:rPr lang="en-GB" b="1" dirty="0"/>
              <a:t>They are nice and friendly</a:t>
            </a:r>
          </a:p>
          <a:p>
            <a:r>
              <a:rPr lang="en-GB" dirty="0"/>
              <a:t>Finally no stereotype category included examples such as “</a:t>
            </a:r>
            <a:r>
              <a:rPr lang="en-GB" b="1" dirty="0"/>
              <a:t>they are same as everyone else”</a:t>
            </a:r>
          </a:p>
          <a:p>
            <a:endParaRPr lang="en-GB" dirty="0"/>
          </a:p>
          <a:p>
            <a:r>
              <a:rPr lang="en-GB" dirty="0"/>
              <a:t>The analyses we run showed:</a:t>
            </a:r>
          </a:p>
          <a:p>
            <a:r>
              <a:rPr lang="en-GB" dirty="0">
                <a:solidFill>
                  <a:srgbClr val="00B050"/>
                </a:solidFill>
              </a:rPr>
              <a:t>p</a:t>
            </a:r>
            <a:r>
              <a:rPr lang="en-US" dirty="0" err="1">
                <a:solidFill>
                  <a:srgbClr val="00B050"/>
                </a:solidFill>
              </a:rPr>
              <a:t>articipants</a:t>
            </a:r>
            <a:r>
              <a:rPr lang="en-US" dirty="0">
                <a:solidFill>
                  <a:srgbClr val="00B050"/>
                </a:solidFill>
              </a:rPr>
              <a:t> who hold positive stereotypes </a:t>
            </a:r>
            <a:r>
              <a:rPr lang="en-US" dirty="0"/>
              <a:t>were </a:t>
            </a:r>
            <a:r>
              <a:rPr lang="en-US" b="1" dirty="0"/>
              <a:t>more positive to Alex, the challenger</a:t>
            </a:r>
            <a:r>
              <a:rPr lang="en-US" dirty="0"/>
              <a:t> than </a:t>
            </a:r>
            <a:r>
              <a:rPr lang="en-US" dirty="0">
                <a:solidFill>
                  <a:srgbClr val="7030A0"/>
                </a:solidFill>
              </a:rPr>
              <a:t>participants who hold no stereotypes </a:t>
            </a:r>
            <a:r>
              <a:rPr lang="en-US" dirty="0"/>
              <a:t>and </a:t>
            </a:r>
            <a:r>
              <a:rPr lang="en-US" dirty="0">
                <a:solidFill>
                  <a:srgbClr val="C00000"/>
                </a:solidFill>
              </a:rPr>
              <a:t>who hold negative stereotypes. </a:t>
            </a:r>
          </a:p>
          <a:p>
            <a:r>
              <a:rPr lang="en-GB" dirty="0"/>
              <a:t>These results suggest that stereotypes matters when participants evaluate bystander challenging.  </a:t>
            </a:r>
            <a:endParaRPr lang="en-US" dirty="0">
              <a:solidFill>
                <a:srgbClr val="C00000"/>
              </a:solidFill>
            </a:endParaRP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64</a:t>
            </a:fld>
            <a:endParaRPr lang="en-US"/>
          </a:p>
        </p:txBody>
      </p:sp>
    </p:spTree>
    <p:extLst>
      <p:ext uri="{BB962C8B-B14F-4D97-AF65-F5344CB8AC3E}">
        <p14:creationId xmlns:p14="http://schemas.microsoft.com/office/powerpoint/2010/main" val="2677655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1">
                  <a:lumMod val="50000"/>
                </a:schemeClr>
              </a:buClr>
              <a:buNone/>
            </a:pPr>
            <a:r>
              <a:rPr lang="en-US" b="0" dirty="0">
                <a:solidFill>
                  <a:srgbClr val="C00000"/>
                </a:solidFill>
              </a:rPr>
              <a:t>In terms of take away messages, these findings might suggest that </a:t>
            </a:r>
            <a:r>
              <a:rPr lang="en-US" b="1" dirty="0">
                <a:solidFill>
                  <a:srgbClr val="C00000"/>
                </a:solidFill>
              </a:rPr>
              <a:t>p</a:t>
            </a:r>
            <a:r>
              <a:rPr lang="en-US" sz="1200" b="1" dirty="0">
                <a:solidFill>
                  <a:srgbClr val="C00000"/>
                </a:solidFill>
              </a:rPr>
              <a:t>articipants are aware of shared knowledge and pay attention to the similarities with immigrants</a:t>
            </a:r>
          </a:p>
          <a:p>
            <a:pPr marL="0" indent="0">
              <a:buClr>
                <a:schemeClr val="accent1">
                  <a:lumMod val="50000"/>
                </a:schemeClr>
              </a:buClr>
              <a:buFont typeface="Wingdings" panose="05000000000000000000" pitchFamily="2" charset="2"/>
              <a:buNone/>
            </a:pPr>
            <a:r>
              <a:rPr lang="en-US" sz="1200" b="0" dirty="0"/>
              <a:t>Considering the evidence, </a:t>
            </a:r>
            <a:r>
              <a:rPr lang="en-US" sz="1200" b="1" dirty="0"/>
              <a:t>interventions</a:t>
            </a:r>
            <a:r>
              <a:rPr lang="en-US" sz="1200" b="1" dirty="0">
                <a:solidFill>
                  <a:srgbClr val="C00000"/>
                </a:solidFill>
              </a:rPr>
              <a:t> can be developed focusing on </a:t>
            </a:r>
            <a:r>
              <a:rPr lang="en-US" sz="1200" b="1" i="1" dirty="0">
                <a:solidFill>
                  <a:srgbClr val="C00000"/>
                </a:solidFill>
              </a:rPr>
              <a:t>similarities</a:t>
            </a:r>
            <a:r>
              <a:rPr lang="en-US" sz="1200" b="1" dirty="0">
                <a:solidFill>
                  <a:srgbClr val="C00000"/>
                </a:solidFill>
              </a:rPr>
              <a:t> between ingroups and </a:t>
            </a:r>
            <a:r>
              <a:rPr lang="en-US" b="1" dirty="0">
                <a:solidFill>
                  <a:srgbClr val="C00000"/>
                </a:solidFill>
              </a:rPr>
              <a:t>outgroup rather </a:t>
            </a:r>
            <a:r>
              <a:rPr lang="en-US" sz="1200" b="1" dirty="0">
                <a:solidFill>
                  <a:srgbClr val="C00000"/>
                </a:solidFill>
              </a:rPr>
              <a:t>than </a:t>
            </a:r>
            <a:r>
              <a:rPr lang="en-US" sz="1200" b="1" i="1" dirty="0">
                <a:solidFill>
                  <a:srgbClr val="C00000"/>
                </a:solidFill>
              </a:rPr>
              <a:t>differences</a:t>
            </a:r>
          </a:p>
          <a:p>
            <a:pPr marL="0" indent="0">
              <a:buClr>
                <a:schemeClr val="accent1">
                  <a:lumMod val="50000"/>
                </a:schemeClr>
              </a:buClr>
              <a:buFont typeface="Wingdings" panose="05000000000000000000" pitchFamily="2" charset="2"/>
              <a:buNone/>
            </a:pPr>
            <a:r>
              <a:rPr lang="en-US" sz="1200" b="0" dirty="0"/>
              <a:t>The findings also suggest that </a:t>
            </a:r>
            <a:r>
              <a:rPr lang="en-US" b="1" dirty="0"/>
              <a:t>stereotypes and assumptions about outgroup members and specifically immigrants matter</a:t>
            </a:r>
            <a:r>
              <a:rPr lang="en-US" b="0" dirty="0"/>
              <a:t>. </a:t>
            </a:r>
          </a:p>
          <a:p>
            <a:pPr marL="0" indent="0">
              <a:buClr>
                <a:schemeClr val="accent1">
                  <a:lumMod val="50000"/>
                </a:schemeClr>
              </a:buClr>
              <a:buFont typeface="Wingdings" panose="05000000000000000000" pitchFamily="2" charset="2"/>
              <a:buNone/>
            </a:pPr>
            <a:r>
              <a:rPr lang="en-US" b="0" dirty="0"/>
              <a:t>And interventions and antibullying </a:t>
            </a:r>
            <a:r>
              <a:rPr lang="en-US" b="0" dirty="0" err="1"/>
              <a:t>programmes</a:t>
            </a:r>
            <a:r>
              <a:rPr lang="en-US" b="0" dirty="0"/>
              <a:t> should p</a:t>
            </a:r>
            <a:r>
              <a:rPr lang="en-US" sz="1200" b="0" dirty="0"/>
              <a:t>romote </a:t>
            </a:r>
            <a:r>
              <a:rPr lang="en-US" sz="1200" b="0" dirty="0">
                <a:solidFill>
                  <a:srgbClr val="FF0000"/>
                </a:solidFill>
              </a:rPr>
              <a:t>positive stereotypes </a:t>
            </a:r>
            <a:r>
              <a:rPr lang="en-US" sz="1200" b="0" dirty="0"/>
              <a:t>and </a:t>
            </a:r>
            <a:r>
              <a:rPr lang="en-US" sz="1200" b="1" dirty="0"/>
              <a:t>encourage youth to challenge </a:t>
            </a:r>
            <a:r>
              <a:rPr lang="en-US" sz="1200" b="1" dirty="0">
                <a:solidFill>
                  <a:srgbClr val="FF0000"/>
                </a:solidFill>
              </a:rPr>
              <a:t>negative stereotypes about outgroup members </a:t>
            </a:r>
            <a:r>
              <a:rPr lang="en-US" sz="1200" b="0" dirty="0">
                <a:solidFill>
                  <a:srgbClr val="FF0000"/>
                </a:solidFill>
              </a:rPr>
              <a:t>specifically about immigrants. </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65</a:t>
            </a:fld>
            <a:endParaRPr lang="en-US"/>
          </a:p>
        </p:txBody>
      </p:sp>
    </p:spTree>
    <p:extLst>
      <p:ext uri="{BB962C8B-B14F-4D97-AF65-F5344CB8AC3E}">
        <p14:creationId xmlns:p14="http://schemas.microsoft.com/office/powerpoint/2010/main" val="957673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as the last factor, the last piece of the puzzle, </a:t>
            </a:r>
          </a:p>
          <a:p>
            <a:r>
              <a:rPr lang="en-GB" dirty="0"/>
              <a:t>we will focus on the developmental differences in different forms of bystander challenging reactions</a:t>
            </a:r>
          </a:p>
        </p:txBody>
      </p:sp>
      <p:sp>
        <p:nvSpPr>
          <p:cNvPr id="4" name="Slide Number Placeholder 3"/>
          <p:cNvSpPr>
            <a:spLocks noGrp="1"/>
          </p:cNvSpPr>
          <p:nvPr>
            <p:ph type="sldNum" sz="quarter" idx="5"/>
          </p:nvPr>
        </p:nvSpPr>
        <p:spPr/>
        <p:txBody>
          <a:bodyPr/>
          <a:lstStyle/>
          <a:p>
            <a:fld id="{2CDDEDA8-B1FC-4E6B-910D-D42F0C84BFF3}" type="slidenum">
              <a:rPr lang="en-US" smtClean="0"/>
              <a:t>66</a:t>
            </a:fld>
            <a:endParaRPr lang="en-US"/>
          </a:p>
        </p:txBody>
      </p:sp>
    </p:spTree>
    <p:extLst>
      <p:ext uri="{BB962C8B-B14F-4D97-AF65-F5344CB8AC3E}">
        <p14:creationId xmlns:p14="http://schemas.microsoft.com/office/powerpoint/2010/main" val="3256650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u="none" strike="noStrike" cap="none" dirty="0">
                <a:solidFill>
                  <a:srgbClr val="000000"/>
                </a:solidFill>
                <a:effectLst/>
                <a:latin typeface="Arial"/>
                <a:ea typeface="Arial"/>
                <a:cs typeface="Arial"/>
                <a:sym typeface="Arial"/>
              </a:rPr>
              <a:t>We previously mentioned that </a:t>
            </a:r>
            <a:r>
              <a:rPr lang="en-GB" sz="1200" b="1" i="0" u="none" strike="noStrike" cap="none" dirty="0">
                <a:solidFill>
                  <a:srgbClr val="000000"/>
                </a:solidFill>
                <a:effectLst/>
                <a:latin typeface="Arial"/>
                <a:ea typeface="Arial"/>
                <a:cs typeface="Arial"/>
                <a:sym typeface="Arial"/>
              </a:rPr>
              <a:t>direct bystander reactions involve direct intervention </a:t>
            </a:r>
            <a:r>
              <a:rPr lang="en-GB" sz="1200" b="0" i="0" u="none" strike="noStrike" cap="none" dirty="0">
                <a:solidFill>
                  <a:srgbClr val="000000"/>
                </a:solidFill>
                <a:effectLst/>
                <a:latin typeface="Arial"/>
                <a:ea typeface="Arial"/>
                <a:cs typeface="Arial"/>
                <a:sym typeface="Arial"/>
              </a:rPr>
              <a:t>such as confronting the perpetrator while </a:t>
            </a:r>
            <a:r>
              <a:rPr lang="en-GB" sz="1200" b="1" i="0" u="none" strike="noStrike" cap="none" dirty="0">
                <a:solidFill>
                  <a:srgbClr val="000000"/>
                </a:solidFill>
                <a:effectLst/>
                <a:latin typeface="Arial"/>
                <a:ea typeface="Arial"/>
                <a:cs typeface="Arial"/>
                <a:sym typeface="Arial"/>
              </a:rPr>
              <a:t>indirect bystander reactions involve indirect interventions</a:t>
            </a:r>
            <a:r>
              <a:rPr lang="en-GB" sz="1200" b="0" i="0" u="none" strike="noStrike" cap="none" dirty="0">
                <a:solidFill>
                  <a:srgbClr val="000000"/>
                </a:solidFill>
                <a:effectLst/>
                <a:latin typeface="Arial"/>
                <a:ea typeface="Arial"/>
                <a:cs typeface="Arial"/>
                <a:sym typeface="Arial"/>
              </a:rPr>
              <a:t> such as </a:t>
            </a:r>
            <a:r>
              <a:rPr lang="en-US" sz="1200" b="0" i="0" u="none" strike="noStrike" cap="none" dirty="0">
                <a:solidFill>
                  <a:srgbClr val="000000"/>
                </a:solidFill>
                <a:effectLst/>
                <a:latin typeface="Arial"/>
                <a:ea typeface="Arial"/>
                <a:cs typeface="Arial"/>
                <a:sym typeface="Arial"/>
              </a:rPr>
              <a:t>getting help from </a:t>
            </a:r>
            <a:r>
              <a:rPr lang="en-US" sz="1200" b="0" i="0" u="none" strike="noStrike" cap="none" baseline="0" dirty="0">
                <a:solidFill>
                  <a:srgbClr val="000000"/>
                </a:solidFill>
                <a:effectLst/>
                <a:latin typeface="Arial"/>
                <a:ea typeface="Arial"/>
                <a:cs typeface="Arial"/>
                <a:sym typeface="Arial"/>
              </a:rPr>
              <a:t>a teacher or a friend</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GB" sz="1200" b="1"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200" b="0" i="0" u="sng" strike="noStrike" cap="none" dirty="0">
                <a:solidFill>
                  <a:srgbClr val="000000"/>
                </a:solidFill>
                <a:effectLst/>
                <a:latin typeface="Arial"/>
                <a:ea typeface="Arial"/>
                <a:cs typeface="Arial"/>
                <a:sym typeface="Arial"/>
              </a:rPr>
              <a:t>Unlike direct forms</a:t>
            </a:r>
            <a:r>
              <a:rPr lang="en-US" sz="1200" b="0" i="0" u="none" strike="noStrike" cap="none" dirty="0">
                <a:solidFill>
                  <a:srgbClr val="000000"/>
                </a:solidFill>
                <a:effectLst/>
                <a:latin typeface="Arial"/>
                <a:ea typeface="Arial"/>
                <a:cs typeface="Arial"/>
                <a:sym typeface="Arial"/>
              </a:rPr>
              <a:t>, </a:t>
            </a:r>
            <a:r>
              <a:rPr lang="en-US" sz="1200" b="1" i="0" u="none" strike="noStrike" cap="none" dirty="0">
                <a:solidFill>
                  <a:srgbClr val="000000"/>
                </a:solidFill>
                <a:effectLst/>
                <a:latin typeface="Arial"/>
                <a:ea typeface="Arial"/>
                <a:cs typeface="Arial"/>
                <a:sym typeface="Arial"/>
              </a:rPr>
              <a:t>indirect bystander challenging requires less resources </a:t>
            </a:r>
            <a:r>
              <a:rPr lang="en-US" sz="1200" b="0" i="0" u="none" strike="noStrike" cap="none" dirty="0">
                <a:solidFill>
                  <a:srgbClr val="000000"/>
                </a:solidFill>
                <a:effectLst/>
                <a:latin typeface="Arial"/>
                <a:ea typeface="Arial"/>
                <a:cs typeface="Arial"/>
                <a:sym typeface="Arial"/>
              </a:rPr>
              <a:t>such</a:t>
            </a:r>
            <a:r>
              <a:rPr lang="en-US" sz="1200" b="0" i="0" u="none" strike="noStrike" cap="none" baseline="0" dirty="0">
                <a:solidFill>
                  <a:srgbClr val="000000"/>
                </a:solidFill>
                <a:effectLst/>
                <a:latin typeface="Arial"/>
                <a:ea typeface="Arial"/>
                <a:cs typeface="Arial"/>
                <a:sym typeface="Arial"/>
              </a:rPr>
              <a:t> </a:t>
            </a:r>
            <a:r>
              <a:rPr lang="en-US" sz="1200" b="0" i="0" u="sng" strike="noStrike" cap="none" baseline="0" dirty="0">
                <a:solidFill>
                  <a:srgbClr val="000000"/>
                </a:solidFill>
                <a:effectLst/>
                <a:latin typeface="Arial"/>
                <a:ea typeface="Arial"/>
                <a:cs typeface="Arial"/>
                <a:sym typeface="Arial"/>
              </a:rPr>
              <a:t>as </a:t>
            </a:r>
            <a:r>
              <a:rPr lang="en-US" sz="1200" b="0" i="0" u="sng" strike="noStrike" cap="none" dirty="0">
                <a:solidFill>
                  <a:srgbClr val="000000"/>
                </a:solidFill>
                <a:effectLst/>
                <a:latin typeface="Arial"/>
                <a:ea typeface="Arial"/>
                <a:cs typeface="Arial"/>
                <a:sym typeface="Arial"/>
              </a:rPr>
              <a:t>empathy</a:t>
            </a:r>
            <a:r>
              <a:rPr lang="en-US" sz="1200" b="0" i="0" u="sng" strike="noStrike" cap="none" baseline="0" dirty="0">
                <a:solidFill>
                  <a:srgbClr val="000000"/>
                </a:solidFill>
                <a:effectLst/>
                <a:latin typeface="Arial"/>
                <a:ea typeface="Arial"/>
                <a:cs typeface="Arial"/>
                <a:sym typeface="Arial"/>
              </a:rPr>
              <a:t> or </a:t>
            </a:r>
            <a:r>
              <a:rPr lang="en-US" sz="1200" b="0" i="0" u="sng" strike="noStrike" cap="none" dirty="0">
                <a:solidFill>
                  <a:srgbClr val="000000"/>
                </a:solidFill>
                <a:effectLst/>
                <a:latin typeface="Arial"/>
                <a:ea typeface="Arial"/>
                <a:cs typeface="Arial"/>
                <a:sym typeface="Arial"/>
              </a:rPr>
              <a:t>self-efficacy</a:t>
            </a:r>
            <a:r>
              <a:rPr lang="en-US" sz="1200" b="0" i="0" u="sng"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and </a:t>
            </a:r>
            <a:r>
              <a:rPr lang="en-US" sz="1200" b="1" i="0" u="none" strike="noStrike" cap="none" dirty="0">
                <a:solidFill>
                  <a:srgbClr val="000000"/>
                </a:solidFill>
                <a:effectLst/>
                <a:latin typeface="Arial"/>
                <a:ea typeface="Arial"/>
                <a:cs typeface="Arial"/>
                <a:sym typeface="Arial"/>
              </a:rPr>
              <a:t>involves less risks </a:t>
            </a:r>
            <a:r>
              <a:rPr lang="en-US" sz="1200" b="0" i="0" u="sng" strike="noStrike" cap="none" dirty="0">
                <a:solidFill>
                  <a:srgbClr val="000000"/>
                </a:solidFill>
                <a:effectLst/>
                <a:latin typeface="Arial"/>
                <a:ea typeface="Arial"/>
                <a:cs typeface="Arial"/>
                <a:sym typeface="Arial"/>
              </a:rPr>
              <a:t>such</a:t>
            </a:r>
            <a:r>
              <a:rPr lang="en-US" sz="1200" b="0" i="0" u="sng" strike="noStrike" cap="none" baseline="0" dirty="0">
                <a:solidFill>
                  <a:srgbClr val="000000"/>
                </a:solidFill>
                <a:effectLst/>
                <a:latin typeface="Arial"/>
                <a:ea typeface="Arial"/>
                <a:cs typeface="Arial"/>
                <a:sym typeface="Arial"/>
              </a:rPr>
              <a:t> as </a:t>
            </a:r>
            <a:r>
              <a:rPr lang="en-US" sz="1200" b="0" i="0" u="sng" strike="noStrike" cap="none" dirty="0">
                <a:solidFill>
                  <a:srgbClr val="000000"/>
                </a:solidFill>
                <a:effectLst/>
                <a:latin typeface="Arial"/>
                <a:ea typeface="Arial"/>
                <a:cs typeface="Arial"/>
                <a:sym typeface="Arial"/>
              </a:rPr>
              <a:t>perceived costs within peer group</a:t>
            </a:r>
            <a:r>
              <a:rPr lang="en-US" sz="1200" b="0" i="0" u="sng" strike="noStrike" cap="none" baseline="0" dirty="0">
                <a:solidFill>
                  <a:srgbClr val="000000"/>
                </a:solidFill>
                <a:effectLst/>
                <a:latin typeface="Arial"/>
                <a:ea typeface="Arial"/>
                <a:cs typeface="Arial"/>
                <a:sym typeface="Arial"/>
              </a:rPr>
              <a:t> or</a:t>
            </a:r>
            <a:r>
              <a:rPr lang="en-US" sz="1200" b="0" i="0" u="sng" strike="noStrike" cap="none" dirty="0">
                <a:solidFill>
                  <a:srgbClr val="000000"/>
                </a:solidFill>
                <a:effectLst/>
                <a:latin typeface="Arial"/>
                <a:ea typeface="Arial"/>
                <a:cs typeface="Arial"/>
                <a:sym typeface="Arial"/>
              </a:rPr>
              <a:t> potential retaliation from bully </a:t>
            </a: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Therefore, when social exclusion is witnessed, </a:t>
            </a:r>
            <a:r>
              <a:rPr lang="en-US" sz="1200" b="1" i="0" u="none" strike="noStrike" cap="none" dirty="0">
                <a:solidFill>
                  <a:srgbClr val="000000"/>
                </a:solidFill>
                <a:effectLst/>
                <a:latin typeface="Arial"/>
                <a:ea typeface="Arial"/>
                <a:cs typeface="Arial"/>
                <a:sym typeface="Arial"/>
              </a:rPr>
              <a:t>indirect challenging is often more likely to realistically happen compared to direct challenging.</a:t>
            </a:r>
            <a:endParaRPr lang="en-GB" sz="1200" b="1" i="0" u="none" strike="noStrike" cap="none" dirty="0">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67</a:t>
            </a:fld>
            <a:endParaRPr lang="en-US"/>
          </a:p>
        </p:txBody>
      </p:sp>
    </p:spTree>
    <p:extLst>
      <p:ext uri="{BB962C8B-B14F-4D97-AF65-F5344CB8AC3E}">
        <p14:creationId xmlns:p14="http://schemas.microsoft.com/office/powerpoint/2010/main" val="344581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10</a:t>
            </a:fld>
            <a:endParaRPr lang="en-US"/>
          </a:p>
        </p:txBody>
      </p:sp>
    </p:spTree>
    <p:extLst>
      <p:ext uri="{BB962C8B-B14F-4D97-AF65-F5344CB8AC3E}">
        <p14:creationId xmlns:p14="http://schemas.microsoft.com/office/powerpoint/2010/main" val="3384340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a:solidFill>
                  <a:srgbClr val="000000"/>
                </a:solidFill>
                <a:effectLst/>
                <a:latin typeface="Arial"/>
                <a:ea typeface="Arial"/>
                <a:cs typeface="Arial"/>
                <a:sym typeface="Arial"/>
              </a:rPr>
              <a:t>In this study we focused on two types of bystander challenging: getting help from a teacher or an adult and getting help from a friend</a:t>
            </a:r>
          </a:p>
          <a:p>
            <a:pPr marL="158750" indent="0">
              <a:buNone/>
            </a:pPr>
            <a:endParaRPr lang="en-US" sz="1200" b="0" i="0" u="none" strike="noStrike" cap="none" dirty="0">
              <a:solidFill>
                <a:srgbClr val="000000"/>
              </a:solidFill>
              <a:effectLst/>
              <a:latin typeface="Arial"/>
              <a:ea typeface="Arial"/>
              <a:cs typeface="Arial"/>
              <a:sym typeface="Arial"/>
            </a:endParaRPr>
          </a:p>
          <a:p>
            <a:r>
              <a:rPr lang="en-US" sz="1200" b="0" i="0" u="none" strike="noStrike" cap="none" dirty="0">
                <a:solidFill>
                  <a:srgbClr val="000000"/>
                </a:solidFill>
                <a:effectLst/>
                <a:latin typeface="Arial"/>
                <a:ea typeface="Arial"/>
                <a:cs typeface="Arial"/>
                <a:sym typeface="Arial"/>
              </a:rPr>
              <a:t>Teachers have a critically important role as </a:t>
            </a:r>
            <a:r>
              <a:rPr lang="en-US" sz="1200" b="1" i="0" u="none" strike="noStrike" cap="none" dirty="0">
                <a:solidFill>
                  <a:srgbClr val="000000"/>
                </a:solidFill>
                <a:effectLst/>
                <a:latin typeface="Arial"/>
                <a:ea typeface="Arial"/>
                <a:cs typeface="Arial"/>
                <a:sym typeface="Arial"/>
              </a:rPr>
              <a:t>they are usually the first adults to respond to conflicts among peers</a:t>
            </a:r>
            <a:r>
              <a:rPr lang="en-US" sz="1200" b="0" i="0" u="none" strike="noStrike" cap="none" dirty="0">
                <a:solidFill>
                  <a:srgbClr val="000000"/>
                </a:solidFill>
                <a:effectLst/>
                <a:latin typeface="Arial"/>
                <a:ea typeface="Arial"/>
                <a:cs typeface="Arial"/>
                <a:sym typeface="Arial"/>
              </a:rPr>
              <a:t>. However, research shows that teachers rarely take action</a:t>
            </a:r>
          </a:p>
          <a:p>
            <a:pPr marL="158750" indent="0">
              <a:buNone/>
            </a:pPr>
            <a:endParaRPr lang="en-US" sz="1200" b="0" i="0" u="none" strike="noStrike" cap="none" dirty="0">
              <a:solidFill>
                <a:srgbClr val="000000"/>
              </a:solidFill>
              <a:effectLst/>
              <a:latin typeface="Arial"/>
              <a:ea typeface="Arial"/>
              <a:cs typeface="Arial"/>
              <a:sym typeface="Arial"/>
            </a:endParaRPr>
          </a:p>
          <a:p>
            <a:r>
              <a:rPr lang="en-US" sz="1200" b="0" i="0" u="none" strike="noStrike" cap="none" dirty="0">
                <a:solidFill>
                  <a:srgbClr val="000000"/>
                </a:solidFill>
                <a:effectLst/>
                <a:latin typeface="Arial"/>
                <a:ea typeface="Arial"/>
                <a:cs typeface="Arial"/>
                <a:sym typeface="Arial"/>
              </a:rPr>
              <a:t>One of the ways to make teachers take action is </a:t>
            </a:r>
            <a:r>
              <a:rPr lang="en-US" sz="1200" b="1" i="0" u="none" strike="noStrike" cap="none" dirty="0">
                <a:solidFill>
                  <a:srgbClr val="000000"/>
                </a:solidFill>
                <a:effectLst/>
                <a:latin typeface="Arial"/>
                <a:ea typeface="Arial"/>
                <a:cs typeface="Arial"/>
                <a:sym typeface="Arial"/>
              </a:rPr>
              <a:t>students telling teachers about bullying incidents </a:t>
            </a:r>
            <a:r>
              <a:rPr lang="en-US" sz="1200" b="0" i="0" u="sng" strike="noStrike" cap="none" dirty="0">
                <a:solidFill>
                  <a:srgbClr val="000000"/>
                </a:solidFill>
                <a:effectLst/>
                <a:latin typeface="Arial"/>
                <a:ea typeface="Arial"/>
                <a:cs typeface="Arial"/>
                <a:sym typeface="Arial"/>
              </a:rPr>
              <a:t>which was found to be the strongest prediction of teacher intervention</a:t>
            </a:r>
          </a:p>
          <a:p>
            <a:pPr marL="158750" indent="0">
              <a:buNone/>
            </a:pPr>
            <a:endParaRPr lang="en-US" sz="1200" b="0" i="0" u="none" strike="noStrike" cap="none" dirty="0">
              <a:solidFill>
                <a:srgbClr val="000000"/>
              </a:solidFill>
              <a:effectLst/>
              <a:latin typeface="Arial"/>
              <a:ea typeface="Arial"/>
              <a:cs typeface="Arial"/>
              <a:sym typeface="Arial"/>
            </a:endParaRPr>
          </a:p>
          <a:p>
            <a:r>
              <a:rPr lang="en-US" sz="1200" b="0" i="0" u="none" strike="noStrike" cap="none" dirty="0">
                <a:solidFill>
                  <a:srgbClr val="000000"/>
                </a:solidFill>
                <a:effectLst/>
                <a:latin typeface="Arial"/>
                <a:ea typeface="Arial"/>
                <a:cs typeface="Arial"/>
                <a:sym typeface="Arial"/>
              </a:rPr>
              <a:t>However,</a:t>
            </a:r>
            <a:r>
              <a:rPr lang="en-US" sz="1200" b="0" i="0" u="none" strike="noStrike" cap="none" baseline="0" dirty="0">
                <a:solidFill>
                  <a:srgbClr val="000000"/>
                </a:solidFill>
                <a:effectLst/>
                <a:latin typeface="Arial"/>
                <a:ea typeface="Arial"/>
                <a:cs typeface="Arial"/>
                <a:sym typeface="Arial"/>
              </a:rPr>
              <a:t> </a:t>
            </a:r>
            <a:r>
              <a:rPr lang="en-US" sz="1200" b="0" i="0" u="sng" strike="noStrike" cap="none" baseline="0" dirty="0">
                <a:solidFill>
                  <a:srgbClr val="000000"/>
                </a:solidFill>
                <a:effectLst/>
                <a:latin typeface="Arial"/>
                <a:ea typeface="Arial"/>
                <a:cs typeface="Arial"/>
                <a:sym typeface="Arial"/>
              </a:rPr>
              <a:t>c</a:t>
            </a:r>
            <a:r>
              <a:rPr lang="en-US" sz="1200" b="0" i="0" u="sng" strike="noStrike" cap="none" dirty="0">
                <a:solidFill>
                  <a:srgbClr val="000000"/>
                </a:solidFill>
                <a:effectLst/>
                <a:latin typeface="Arial"/>
                <a:ea typeface="Arial"/>
                <a:cs typeface="Arial"/>
                <a:sym typeface="Arial"/>
              </a:rPr>
              <a:t>hildren do not often tell the teachers about the bullying incidents </a:t>
            </a:r>
            <a:r>
              <a:rPr lang="en-US" sz="1200" b="0" i="0" u="none" strike="noStrike" cap="none" dirty="0">
                <a:solidFill>
                  <a:srgbClr val="000000"/>
                </a:solidFill>
                <a:effectLst/>
                <a:latin typeface="Arial"/>
                <a:ea typeface="Arial"/>
                <a:cs typeface="Arial"/>
                <a:sym typeface="Arial"/>
              </a:rPr>
              <a:t>and </a:t>
            </a:r>
            <a:r>
              <a:rPr lang="en-US" sz="1200" b="1" i="0" u="none" strike="noStrike" cap="none" dirty="0">
                <a:solidFill>
                  <a:srgbClr val="000000"/>
                </a:solidFill>
                <a:effectLst/>
                <a:latin typeface="Arial"/>
                <a:ea typeface="Arial"/>
                <a:cs typeface="Arial"/>
                <a:sym typeface="Arial"/>
              </a:rPr>
              <a:t>they become less likely to inform a teacher as they become adolescents-</a:t>
            </a:r>
          </a:p>
          <a:p>
            <a:r>
              <a:rPr lang="en-US" sz="1200" b="0" i="0" u="none" strike="noStrike" cap="none" baseline="0" dirty="0">
                <a:solidFill>
                  <a:srgbClr val="000000"/>
                </a:solidFill>
                <a:effectLst/>
                <a:latin typeface="Arial"/>
                <a:ea typeface="Arial"/>
                <a:cs typeface="Arial"/>
                <a:sym typeface="Arial"/>
              </a:rPr>
              <a:t>NEXT </a:t>
            </a:r>
          </a:p>
          <a:p>
            <a:r>
              <a:rPr lang="en-US" sz="1200" b="0" i="0" u="none" strike="noStrike" cap="none" dirty="0">
                <a:solidFill>
                  <a:srgbClr val="000000"/>
                </a:solidFill>
                <a:effectLst/>
                <a:latin typeface="Arial"/>
                <a:ea typeface="Arial"/>
                <a:cs typeface="Arial"/>
                <a:sym typeface="Arial"/>
              </a:rPr>
              <a:t>Getting help from a friend, on the other hand, </a:t>
            </a:r>
            <a:r>
              <a:rPr lang="en-US" sz="1200" b="1" i="0" u="none" strike="noStrike" cap="none" dirty="0">
                <a:solidFill>
                  <a:srgbClr val="000000"/>
                </a:solidFill>
                <a:effectLst/>
                <a:latin typeface="Arial"/>
                <a:ea typeface="Arial"/>
                <a:cs typeface="Arial"/>
                <a:sym typeface="Arial"/>
              </a:rPr>
              <a:t>is also an important response </a:t>
            </a:r>
            <a:r>
              <a:rPr lang="en-US" sz="1200" b="0" i="0" u="none" strike="noStrike" cap="none" dirty="0">
                <a:solidFill>
                  <a:srgbClr val="000000"/>
                </a:solidFill>
                <a:effectLst/>
                <a:latin typeface="Arial"/>
                <a:ea typeface="Arial"/>
                <a:cs typeface="Arial"/>
                <a:sym typeface="Arial"/>
              </a:rPr>
              <a:t>because </a:t>
            </a:r>
            <a:r>
              <a:rPr lang="en-US" sz="1200" b="1" i="0" u="none" strike="noStrike" cap="none" dirty="0">
                <a:solidFill>
                  <a:srgbClr val="000000"/>
                </a:solidFill>
                <a:effectLst/>
                <a:latin typeface="Arial"/>
                <a:ea typeface="Arial"/>
                <a:cs typeface="Arial"/>
                <a:sym typeface="Arial"/>
              </a:rPr>
              <a:t>it increases the likelihood of bystander intervention</a:t>
            </a:r>
            <a:r>
              <a:rPr lang="en-US" sz="1200" b="0" i="0" u="none" strike="noStrike" cap="none" dirty="0">
                <a:solidFill>
                  <a:srgbClr val="000000"/>
                </a:solidFill>
                <a:effectLst/>
                <a:latin typeface="Arial"/>
                <a:ea typeface="Arial"/>
                <a:cs typeface="Arial"/>
                <a:sym typeface="Arial"/>
              </a:rPr>
              <a:t>- </a:t>
            </a:r>
            <a:r>
              <a:rPr lang="en-US" sz="1200" b="1" i="0" u="none" strike="noStrike" cap="none" dirty="0">
                <a:solidFill>
                  <a:srgbClr val="000000"/>
                </a:solidFill>
                <a:effectLst/>
                <a:latin typeface="Arial"/>
                <a:ea typeface="Arial"/>
                <a:cs typeface="Arial"/>
                <a:sym typeface="Arial"/>
              </a:rPr>
              <a:t>being asked to help a victim make other bystanders more likely to intervene</a:t>
            </a:r>
            <a:endParaRPr lang="en-US" b="1" dirty="0"/>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68</a:t>
            </a:fld>
            <a:endParaRPr lang="en-US"/>
          </a:p>
        </p:txBody>
      </p:sp>
    </p:spTree>
    <p:extLst>
      <p:ext uri="{BB962C8B-B14F-4D97-AF65-F5344CB8AC3E}">
        <p14:creationId xmlns:p14="http://schemas.microsoft.com/office/powerpoint/2010/main" val="363192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dirty="0"/>
              <a:t>In this study, we explored </a:t>
            </a:r>
            <a:r>
              <a:rPr lang="en-US" sz="1200" b="1" dirty="0"/>
              <a:t>how children’s and adolescents’ indirect bystander reactions to social exclusion </a:t>
            </a:r>
            <a:r>
              <a:rPr lang="en-US" sz="1200" dirty="0"/>
              <a:t>(getting help from a teacher and getting help from a friend) change developmentally</a:t>
            </a:r>
          </a:p>
          <a:p>
            <a:endParaRPr lang="en-GB" dirty="0"/>
          </a:p>
          <a:p>
            <a:pPr marL="0" lvl="0" indent="0" fontAlgn="base">
              <a:buFont typeface="Arial" panose="020B0604020202020204" pitchFamily="34" charset="0"/>
              <a:buNone/>
            </a:pPr>
            <a:r>
              <a:rPr lang="en-GB" sz="1200" b="0" i="0" u="none" strike="noStrike" kern="1200" cap="none" dirty="0">
                <a:solidFill>
                  <a:schemeClr val="tx1"/>
                </a:solidFill>
                <a:effectLst/>
                <a:highlight>
                  <a:srgbClr val="FFFF00"/>
                </a:highlight>
                <a:latin typeface="Arial"/>
                <a:ea typeface="Arial"/>
                <a:cs typeface="Arial"/>
                <a:sym typeface="Arial"/>
              </a:rPr>
              <a:t>Three hundred </a:t>
            </a:r>
            <a:r>
              <a:rPr lang="en-GB" sz="1200" b="0" i="0" u="none" strike="noStrike" kern="1200" cap="none" dirty="0" err="1">
                <a:solidFill>
                  <a:schemeClr val="tx1"/>
                </a:solidFill>
                <a:effectLst/>
                <a:highlight>
                  <a:srgbClr val="FFFF00"/>
                </a:highlight>
                <a:latin typeface="Arial"/>
                <a:ea typeface="Arial"/>
                <a:cs typeface="Arial"/>
                <a:sym typeface="Arial"/>
              </a:rPr>
              <a:t>fourty</a:t>
            </a:r>
            <a:r>
              <a:rPr lang="en-GB" sz="1200" b="0" i="0" u="none" strike="noStrike" kern="1200" cap="none" dirty="0">
                <a:solidFill>
                  <a:schemeClr val="tx1"/>
                </a:solidFill>
                <a:effectLst/>
                <a:highlight>
                  <a:srgbClr val="FFFF00"/>
                </a:highlight>
                <a:latin typeface="Arial"/>
                <a:ea typeface="Arial"/>
                <a:cs typeface="Arial"/>
                <a:sym typeface="Arial"/>
              </a:rPr>
              <a:t> British children and adolescents took part in our study in South East of England</a:t>
            </a:r>
          </a:p>
          <a:p>
            <a:pPr marL="0" lvl="0" indent="0" fontAlgn="base">
              <a:buFont typeface="Arial" panose="020B0604020202020204" pitchFamily="34" charset="0"/>
              <a:buNone/>
            </a:pPr>
            <a:r>
              <a:rPr lang="en-GB" sz="1200" b="0" i="0" u="none" strike="noStrike" cap="none" dirty="0">
                <a:solidFill>
                  <a:srgbClr val="000000"/>
                </a:solidFill>
                <a:effectLst/>
                <a:highlight>
                  <a:srgbClr val="FFFF00"/>
                </a:highlight>
                <a:latin typeface="Arial"/>
                <a:ea typeface="Arial"/>
                <a:cs typeface="Arial"/>
                <a:sym typeface="Arial"/>
              </a:rPr>
              <a:t>And as before we focussed on two age groups (8-11/ 13-15)</a:t>
            </a:r>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69</a:t>
            </a:fld>
            <a:endParaRPr lang="en-US"/>
          </a:p>
        </p:txBody>
      </p:sp>
    </p:spTree>
    <p:extLst>
      <p:ext uri="{BB962C8B-B14F-4D97-AF65-F5344CB8AC3E}">
        <p14:creationId xmlns:p14="http://schemas.microsoft.com/office/powerpoint/2010/main" val="3135954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endParaRPr lang="en-GB" sz="1200" b="0" i="0" u="none" strike="noStrike" cap="none" dirty="0">
              <a:solidFill>
                <a:srgbClr val="000000"/>
              </a:solidFill>
              <a:effectLst/>
              <a:latin typeface="Arial"/>
              <a:ea typeface="Arial"/>
              <a:cs typeface="Arial"/>
              <a:sym typeface="Arial"/>
            </a:endParaRPr>
          </a:p>
          <a:p>
            <a:pPr algn="l" rtl="0" fontAlgn="base"/>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70</a:t>
            </a:fld>
            <a:endParaRPr lang="en-US"/>
          </a:p>
        </p:txBody>
      </p:sp>
    </p:spTree>
    <p:extLst>
      <p:ext uri="{BB962C8B-B14F-4D97-AF65-F5344CB8AC3E}">
        <p14:creationId xmlns:p14="http://schemas.microsoft.com/office/powerpoint/2010/main" val="3462530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endParaRPr lang="en-GB" sz="18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2CDDEDA8-B1FC-4E6B-910D-D42F0C84BFF3}" type="slidenum">
              <a:rPr lang="en-US" smtClean="0"/>
              <a:t>71</a:t>
            </a:fld>
            <a:endParaRPr lang="en-US"/>
          </a:p>
        </p:txBody>
      </p:sp>
    </p:spTree>
    <p:extLst>
      <p:ext uri="{BB962C8B-B14F-4D97-AF65-F5344CB8AC3E}">
        <p14:creationId xmlns:p14="http://schemas.microsoft.com/office/powerpoint/2010/main" val="1119633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Adolescents </a:t>
            </a:r>
            <a:r>
              <a:rPr lang="en-US" sz="1200" b="1" dirty="0">
                <a:solidFill>
                  <a:schemeClr val="tx1"/>
                </a:solidFill>
              </a:rPr>
              <a:t>were less likely to show indirect bystander reactions</a:t>
            </a:r>
            <a:r>
              <a:rPr lang="en-US" sz="1200" dirty="0">
                <a:solidFill>
                  <a:schemeClr val="tx1"/>
                </a:solidFill>
              </a:rPr>
              <a:t> compared to children </a:t>
            </a:r>
          </a:p>
          <a:p>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Children also were </a:t>
            </a:r>
            <a:r>
              <a:rPr lang="en-GB" sz="1200" b="1" baseline="0" dirty="0"/>
              <a:t>more likely to get help from a teacher </a:t>
            </a:r>
            <a:r>
              <a:rPr lang="en-GB" sz="1200" baseline="0" dirty="0"/>
              <a:t>than a friend but  adolescents were more likely to get help from a friend than a teacher</a:t>
            </a:r>
            <a:endParaRPr lang="en-GB" sz="1200" dirty="0"/>
          </a:p>
          <a:p>
            <a:endParaRPr lang="en-GB" sz="1200" b="1" dirty="0"/>
          </a:p>
          <a:p>
            <a:r>
              <a:rPr lang="en-GB" sz="1200" dirty="0"/>
              <a:t>Their reasoning justifications helped us to explain this reverse pattern </a:t>
            </a:r>
            <a:r>
              <a:rPr lang="en-GB" sz="1200" b="1" dirty="0"/>
              <a:t>that c</a:t>
            </a:r>
            <a:r>
              <a:rPr lang="en-US" sz="1200" b="1" i="0" u="none" strike="noStrike" cap="none" dirty="0" err="1">
                <a:solidFill>
                  <a:srgbClr val="000000"/>
                </a:solidFill>
                <a:effectLst/>
                <a:latin typeface="Arial"/>
                <a:ea typeface="Arial"/>
                <a:cs typeface="Arial"/>
                <a:sym typeface="Arial"/>
              </a:rPr>
              <a:t>hildren</a:t>
            </a:r>
            <a:r>
              <a:rPr lang="en-US" sz="1200" b="1" i="0" u="none" strike="noStrike" cap="none" dirty="0">
                <a:solidFill>
                  <a:srgbClr val="000000"/>
                </a:solidFill>
                <a:effectLst/>
                <a:latin typeface="Arial"/>
                <a:ea typeface="Arial"/>
                <a:cs typeface="Arial"/>
                <a:sym typeface="Arial"/>
              </a:rPr>
              <a:t> were more likely to refer to their trust in teachers. </a:t>
            </a:r>
            <a:r>
              <a:rPr lang="en-US" sz="1200" b="0" i="0" u="none" strike="noStrike" cap="none" dirty="0">
                <a:solidFill>
                  <a:srgbClr val="000000"/>
                </a:solidFill>
                <a:effectLst/>
                <a:latin typeface="Arial"/>
                <a:ea typeface="Arial"/>
                <a:cs typeface="Arial"/>
                <a:sym typeface="Arial"/>
              </a:rPr>
              <a:t>They said thing like </a:t>
            </a:r>
          </a:p>
          <a:p>
            <a:r>
              <a:rPr lang="en-GB" sz="1200" dirty="0"/>
              <a:t>“</a:t>
            </a:r>
            <a:r>
              <a:rPr lang="en-US" sz="1200" i="1" dirty="0"/>
              <a:t>because teachers help you and if somebody is left out you can tell them and they fix it” </a:t>
            </a:r>
          </a:p>
          <a:p>
            <a:r>
              <a:rPr lang="en-US" sz="1200" i="1" dirty="0"/>
              <a:t>and “teachers are reliable”</a:t>
            </a:r>
          </a:p>
          <a:p>
            <a:endParaRPr lang="en-US" sz="1200" b="1" i="1" dirty="0"/>
          </a:p>
          <a:p>
            <a:r>
              <a:rPr lang="en-US" sz="1200" b="1" i="1" dirty="0"/>
              <a:t>Whereas adolescent were more likely to refer to mistrust in teachers, group related concerns and autonomy.</a:t>
            </a:r>
          </a:p>
          <a:p>
            <a:r>
              <a:rPr lang="en-US" sz="1200" i="1" dirty="0"/>
              <a:t>They said things like</a:t>
            </a:r>
          </a:p>
          <a:p>
            <a:r>
              <a:rPr lang="en-US" sz="1200" i="1" dirty="0"/>
              <a:t>“it is best to sort it out between ourselves, teachers or adults might make the situation worse”</a:t>
            </a:r>
          </a:p>
          <a:p>
            <a:r>
              <a:rPr lang="en-US" sz="1200" i="1" dirty="0"/>
              <a:t>“I am not a snitch”</a:t>
            </a:r>
          </a:p>
          <a:p>
            <a:r>
              <a:rPr lang="en-US" sz="1200" i="1" dirty="0"/>
              <a:t>“I can sort it out myself”</a:t>
            </a:r>
            <a:endParaRPr lang="en-GB" sz="1200" dirty="0"/>
          </a:p>
          <a:p>
            <a:endParaRPr lang="en-GB" dirty="0"/>
          </a:p>
        </p:txBody>
      </p:sp>
      <p:sp>
        <p:nvSpPr>
          <p:cNvPr id="4" name="Slide Number Placeholder 3"/>
          <p:cNvSpPr>
            <a:spLocks noGrp="1"/>
          </p:cNvSpPr>
          <p:nvPr>
            <p:ph type="sldNum" sz="quarter" idx="5"/>
          </p:nvPr>
        </p:nvSpPr>
        <p:spPr/>
        <p:txBody>
          <a:bodyPr/>
          <a:lstStyle/>
          <a:p>
            <a:fld id="{2CDDEDA8-B1FC-4E6B-910D-D42F0C84BFF3}" type="slidenum">
              <a:rPr lang="en-US" smtClean="0"/>
              <a:t>72</a:t>
            </a:fld>
            <a:endParaRPr lang="en-US"/>
          </a:p>
        </p:txBody>
      </p:sp>
    </p:spTree>
    <p:extLst>
      <p:ext uri="{BB962C8B-B14F-4D97-AF65-F5344CB8AC3E}">
        <p14:creationId xmlns:p14="http://schemas.microsoft.com/office/powerpoint/2010/main" val="2020425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Some take away messages here: In this study- We found </a:t>
            </a:r>
            <a:r>
              <a:rPr lang="en-US" sz="1800" b="1" dirty="0"/>
              <a:t>that with age adolescents were less likely to get help from a teacher. </a:t>
            </a:r>
            <a:r>
              <a:rPr lang="en-US" sz="1800" dirty="0">
                <a:solidFill>
                  <a:srgbClr val="000000"/>
                </a:solidFill>
                <a:latin typeface="Arial"/>
                <a:ea typeface="Arial"/>
                <a:cs typeface="Arial"/>
                <a:sym typeface="Arial"/>
              </a:rPr>
              <a:t>This may be related to that adolescents </a:t>
            </a:r>
            <a:r>
              <a:rPr lang="en-US" sz="1800" b="1" dirty="0">
                <a:solidFill>
                  <a:srgbClr val="000000"/>
                </a:solidFill>
                <a:latin typeface="Arial"/>
                <a:ea typeface="Arial"/>
                <a:cs typeface="Arial"/>
                <a:sym typeface="Arial"/>
              </a:rPr>
              <a:t>become more aware of  the consequences of letting an authority figure know about the negative situation</a:t>
            </a:r>
            <a:r>
              <a:rPr lang="en-US" sz="1800" dirty="0">
                <a:solidFill>
                  <a:srgbClr val="000000"/>
                </a:solidFill>
                <a:latin typeface="Arial"/>
                <a:ea typeface="Arial"/>
                <a:cs typeface="Arial"/>
                <a:sym typeface="Arial"/>
              </a:rPr>
              <a:t>- as they think teacher involvement in bullying situations can make things worse.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In terms of practical implications, making teachers </a:t>
            </a:r>
            <a:r>
              <a:rPr lang="en-GB" sz="1800" b="1" dirty="0">
                <a:effectLst/>
                <a:latin typeface="Arial" panose="020B0604020202020204" pitchFamily="34" charset="0"/>
                <a:ea typeface="Calibri" panose="020F0502020204030204" pitchFamily="34" charset="0"/>
                <a:cs typeface="Times New Roman" panose="02020603050405020304" pitchFamily="18" charset="0"/>
              </a:rPr>
              <a:t>more approachable </a:t>
            </a:r>
            <a:r>
              <a:rPr lang="en-GB" sz="1800" dirty="0">
                <a:effectLst/>
                <a:latin typeface="Arial" panose="020B0604020202020204" pitchFamily="34" charset="0"/>
                <a:ea typeface="Calibri" panose="020F0502020204030204" pitchFamily="34" charset="0"/>
                <a:cs typeface="Times New Roman" panose="02020603050405020304" pitchFamily="18" charset="0"/>
              </a:rPr>
              <a:t>and </a:t>
            </a:r>
            <a:r>
              <a:rPr lang="en-GB" sz="1800" b="1" dirty="0">
                <a:effectLst/>
                <a:latin typeface="Arial" panose="020B0604020202020204" pitchFamily="34" charset="0"/>
                <a:ea typeface="Calibri" panose="020F0502020204030204" pitchFamily="34" charset="0"/>
                <a:cs typeface="Times New Roman" panose="02020603050405020304" pitchFamily="18" charset="0"/>
              </a:rPr>
              <a:t>more understanding of why adolescents might not feel able to intervene </a:t>
            </a:r>
            <a:r>
              <a:rPr lang="en-GB" sz="1800" dirty="0">
                <a:effectLst/>
                <a:latin typeface="Arial" panose="020B0604020202020204" pitchFamily="34" charset="0"/>
                <a:ea typeface="Calibri" panose="020F0502020204030204" pitchFamily="34" charset="0"/>
                <a:cs typeface="Times New Roman" panose="02020603050405020304" pitchFamily="18" charset="0"/>
              </a:rPr>
              <a:t>can be crucially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Also increasing </a:t>
            </a:r>
            <a:r>
              <a:rPr lang="en-GB" sz="1800" b="1" dirty="0">
                <a:effectLst/>
                <a:latin typeface="Arial" panose="020B0604020202020204" pitchFamily="34" charset="0"/>
                <a:ea typeface="Calibri" panose="020F0502020204030204" pitchFamily="34" charset="0"/>
                <a:cs typeface="Times New Roman" panose="02020603050405020304" pitchFamily="18" charset="0"/>
              </a:rPr>
              <a:t>teachers’ awareness around adolescents’ understanding of group related concerns, social exclusion and their reactions</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b="1" dirty="0">
                <a:effectLst/>
                <a:latin typeface="Arial" panose="020B0604020202020204" pitchFamily="34" charset="0"/>
                <a:ea typeface="Calibri" panose="020F0502020204030204" pitchFamily="34" charset="0"/>
                <a:cs typeface="Times New Roman" panose="02020603050405020304" pitchFamily="18" charset="0"/>
              </a:rPr>
              <a:t>to it </a:t>
            </a:r>
            <a:r>
              <a:rPr lang="en-GB" sz="1800" dirty="0">
                <a:effectLst/>
                <a:latin typeface="Arial" panose="020B0604020202020204" pitchFamily="34" charset="0"/>
                <a:ea typeface="Calibri" panose="020F0502020204030204" pitchFamily="34" charset="0"/>
                <a:cs typeface="Times New Roman" panose="02020603050405020304" pitchFamily="18" charset="0"/>
              </a:rPr>
              <a:t>could help teachers to support adolescents’ </a:t>
            </a:r>
            <a:r>
              <a:rPr lang="en-GB" sz="1800" b="1" dirty="0">
                <a:effectLst/>
                <a:latin typeface="Arial" panose="020B0604020202020204" pitchFamily="34" charset="0"/>
                <a:ea typeface="Calibri" panose="020F0502020204030204" pitchFamily="34" charset="0"/>
                <a:cs typeface="Times New Roman" panose="02020603050405020304" pitchFamily="18" charset="0"/>
              </a:rPr>
              <a:t>well-being and self- efficacy</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When designing interventions, </a:t>
            </a:r>
            <a:r>
              <a:rPr lang="en-GB" sz="1800" b="1" dirty="0">
                <a:effectLst/>
                <a:latin typeface="Arial" panose="020B0604020202020204" pitchFamily="34" charset="0"/>
                <a:ea typeface="Calibri" panose="020F0502020204030204" pitchFamily="34" charset="0"/>
                <a:cs typeface="Times New Roman" panose="02020603050405020304" pitchFamily="18" charset="0"/>
              </a:rPr>
              <a:t>these developmental differences should be taken into consideration</a:t>
            </a:r>
            <a:r>
              <a:rPr lang="en-GB" sz="1800" dirty="0">
                <a:effectLst/>
                <a:latin typeface="Arial" panose="020B0604020202020204" pitchFamily="34" charset="0"/>
                <a:ea typeface="Calibri" panose="020F0502020204030204" pitchFamily="34" charset="0"/>
                <a:cs typeface="Times New Roman" panose="02020603050405020304" pitchFamily="18" charset="0"/>
              </a:rPr>
              <a:t> in order to develop more effective anti-bullying programmes. </a:t>
            </a:r>
            <a:endParaRPr lang="en-US" sz="1800" dirty="0">
              <a:solidFill>
                <a:srgbClr val="000000"/>
              </a:solidFill>
              <a:latin typeface="Arial"/>
              <a:cs typeface="Arial"/>
              <a:sym typeface="Arial"/>
            </a:endParaRPr>
          </a:p>
        </p:txBody>
      </p:sp>
      <p:sp>
        <p:nvSpPr>
          <p:cNvPr id="4" name="Slide Number Placeholder 3"/>
          <p:cNvSpPr>
            <a:spLocks noGrp="1"/>
          </p:cNvSpPr>
          <p:nvPr>
            <p:ph type="sldNum" sz="quarter" idx="5"/>
          </p:nvPr>
        </p:nvSpPr>
        <p:spPr/>
        <p:txBody>
          <a:bodyPr/>
          <a:lstStyle/>
          <a:p>
            <a:fld id="{2CDDEDA8-B1FC-4E6B-910D-D42F0C84BFF3}" type="slidenum">
              <a:rPr lang="en-US" smtClean="0"/>
              <a:t>73</a:t>
            </a:fld>
            <a:endParaRPr lang="en-US"/>
          </a:p>
        </p:txBody>
      </p:sp>
    </p:spTree>
    <p:extLst>
      <p:ext uri="{BB962C8B-B14F-4D97-AF65-F5344CB8AC3E}">
        <p14:creationId xmlns:p14="http://schemas.microsoft.com/office/powerpoint/2010/main" val="1656931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colleagues in the project and members of the advisory board for their presentations, findings and inspiration.  </a:t>
            </a:r>
            <a:endParaRPr lang="en-US" dirty="0"/>
          </a:p>
          <a:p>
            <a:r>
              <a:rPr lang="en-GB" dirty="0"/>
              <a:t>This is a different perspective from my colleagues, Adam says it is unique: as a researcher and an educator.  It is all intents a personal and yet professional reflection on a developmental psychology project.</a:t>
            </a:r>
            <a:endParaRPr lang="en-US" dirty="0"/>
          </a:p>
          <a:p>
            <a:r>
              <a:rPr lang="en-GB" dirty="0"/>
              <a:t> I have been fortunate to be a member of multi-disciplinary team in several previous roles and have an education background.  I have had the opportunity to reflect on the relevancy of the knowledge gained through the studies that have been a part of this project.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2A6CC-0658-AB46-9E5F-F9B485E37D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218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Adam asked So What at the beginning</a:t>
            </a:r>
          </a:p>
          <a:p>
            <a:endParaRPr lang="en-GB" dirty="0"/>
          </a:p>
          <a:p>
            <a:r>
              <a:rPr lang="en-GB" dirty="0">
                <a:cs typeface="Calibri"/>
              </a:rPr>
              <a:t>What I have done is picked out some themes from the morning presentations.</a:t>
            </a:r>
            <a:endParaRPr lang="en-GB" dirty="0"/>
          </a:p>
          <a:p>
            <a:r>
              <a:rPr lang="en-GB" dirty="0"/>
              <a:t>The so what is important to me as someone who has been an educator and leader.  Looking at the spectrum of those involved in bullying and consider school, parents and the child.  Powerful moment when you recognise that the agent for change in bullying is the child, as </a:t>
            </a:r>
            <a:r>
              <a:rPr lang="en-GB"/>
              <a:t>Adam</a:t>
            </a:r>
            <a:r>
              <a:rPr lang="en-GB" dirty="0"/>
              <a:t> has also mentioned.  </a:t>
            </a:r>
            <a:r>
              <a:rPr lang="en-US" dirty="0">
                <a:cs typeface="Calibri"/>
              </a:rPr>
              <a:t>Engagement of children / adolescents understand their thoughts, ideas and actions on social exclusion </a:t>
            </a:r>
            <a:endParaRPr lang="en-US" dirty="0"/>
          </a:p>
          <a:p>
            <a:r>
              <a:rPr lang="en-US" dirty="0">
                <a:cs typeface="Calibri"/>
              </a:rPr>
              <a:t>It is clear that social exclusion has a significant impact on mental health and well being and that in turn impacts on learning outcomes.  As an educator, policy maker and those that work with immigrants/newcomers to a school environment this is helpful to understand the link between the two.  As highlighted during the morning there is increasing global diversity and conflicts so this project has been important to understand the challenges faced by Immigrants and their children – higher risk of social exclusion due to background  - impact on life outcomes </a:t>
            </a:r>
            <a:r>
              <a:rPr lang="en-US" dirty="0"/>
              <a:t>(</a:t>
            </a:r>
            <a:r>
              <a:rPr lang="en-US" dirty="0" err="1"/>
              <a:t>Gonultas</a:t>
            </a:r>
            <a:r>
              <a:rPr lang="en-US" dirty="0"/>
              <a:t> and the work of Killen and Rutland) Reinforces the need to understand this link not just as immigrants but as newcomers to a school.  </a:t>
            </a:r>
            <a:endParaRPr lang="en-US" dirty="0">
              <a:cs typeface="Calibri"/>
            </a:endParaRPr>
          </a:p>
          <a:p>
            <a:r>
              <a:rPr lang="en-US" dirty="0"/>
              <a:t>Challenge negative </a:t>
            </a:r>
            <a:r>
              <a:rPr lang="en-US" dirty="0" err="1"/>
              <a:t>stereotypyes</a:t>
            </a:r>
            <a:r>
              <a:rPr lang="en-US" dirty="0"/>
              <a:t> and develop shared understanding -  </a:t>
            </a:r>
            <a:r>
              <a:rPr lang="en-US" dirty="0" err="1"/>
              <a:t>emphasise</a:t>
            </a:r>
            <a:r>
              <a:rPr lang="en-US" dirty="0"/>
              <a:t> </a:t>
            </a:r>
            <a:r>
              <a:rPr lang="en-US" dirty="0" err="1"/>
              <a:t>similaritiies</a:t>
            </a:r>
            <a:r>
              <a:rPr lang="en-US" dirty="0"/>
              <a:t> rather than differences / stereotypes matter! (Yuksel)</a:t>
            </a:r>
            <a:endParaRPr lang="en-US" dirty="0">
              <a:cs typeface="Calibri"/>
            </a:endParaRPr>
          </a:p>
          <a:p>
            <a:r>
              <a:rPr lang="en-US" dirty="0"/>
              <a:t>Strategic - engagement of leadership, teachers and administration / conversely down to individual schools – positive as this takes into consideration local context (Smith)</a:t>
            </a:r>
            <a:endParaRPr lang="en-GB" dirty="0">
              <a:cs typeface="Calibri" panose="020F0502020204030204"/>
            </a:endParaRPr>
          </a:p>
          <a:p>
            <a:endParaRPr lang="en-US">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2A6CC-0658-AB46-9E5F-F9B485E37D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6298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Findings suggest:</a:t>
            </a:r>
          </a:p>
          <a:p>
            <a:endParaRPr lang="en-US">
              <a:cs typeface="Calibri"/>
            </a:endParaRPr>
          </a:p>
          <a:p>
            <a:r>
              <a:rPr lang="en-US" dirty="0">
                <a:cs typeface="Calibri"/>
              </a:rPr>
              <a:t>Excluded, excluder and a bystander/challenger are a triangle.  Children observe within their groups social exclusion.  They can be the way to support the excluded.</a:t>
            </a:r>
          </a:p>
          <a:p>
            <a:endParaRPr lang="en-US">
              <a:cs typeface="Calibri"/>
            </a:endParaRPr>
          </a:p>
          <a:p>
            <a:r>
              <a:rPr lang="en-US" dirty="0">
                <a:cs typeface="Calibri"/>
              </a:rPr>
              <a:t>Focus on similarities rather than differences – shared knowledge and understanding.  (</a:t>
            </a:r>
            <a:r>
              <a:rPr lang="en-US" dirty="0" err="1">
                <a:cs typeface="Calibri"/>
              </a:rPr>
              <a:t>Secil</a:t>
            </a:r>
            <a:r>
              <a:rPr lang="en-US" dirty="0">
                <a:cs typeface="Calibri"/>
              </a:rPr>
              <a:t> – if the excluded peer was similar to the group) Discussion about cultural events celebrating cultural/religious events/occasions. </a:t>
            </a:r>
            <a:r>
              <a:rPr lang="en-US" dirty="0" err="1">
                <a:cs typeface="Calibri"/>
              </a:rPr>
              <a:t>emphasise</a:t>
            </a:r>
            <a:r>
              <a:rPr lang="en-US" dirty="0">
                <a:cs typeface="Calibri"/>
              </a:rPr>
              <a:t> how different we are – a balance?</a:t>
            </a:r>
          </a:p>
          <a:p>
            <a:endParaRPr lang="en-US">
              <a:cs typeface="Calibri"/>
            </a:endParaRPr>
          </a:p>
          <a:p>
            <a:r>
              <a:rPr lang="en-US" dirty="0">
                <a:cs typeface="Calibri"/>
              </a:rPr>
              <a:t>Supporting the challenger/ the bystander is key to reducing bullying and social exclusion as shown in Yuksel study when children heard their group helped the new student – they were more likely to help.  </a:t>
            </a:r>
            <a:r>
              <a:rPr lang="en-US" dirty="0"/>
              <a:t>Killen – the options children have are powerful.  Children spend time in peer groups and peers often witness exclusion.  Supporting them to make choices, choices that may seem challenging  </a:t>
            </a:r>
            <a:r>
              <a:rPr lang="en-US" dirty="0" err="1"/>
              <a:t>eg</a:t>
            </a:r>
            <a:r>
              <a:rPr lang="en-US" dirty="0"/>
              <a:t> supporting someone being excluded / </a:t>
            </a:r>
            <a:r>
              <a:rPr lang="en-US" dirty="0" err="1"/>
              <a:t>recognising</a:t>
            </a:r>
            <a:r>
              <a:rPr lang="en-US" dirty="0"/>
              <a:t> it is not easy to stand up for someone.  From the research findings a strategy to deal with social exclusion is building on the belief that they can challenge the excluder.</a:t>
            </a:r>
            <a:endParaRPr lang="en-US" dirty="0">
              <a:cs typeface="Calibri"/>
            </a:endParaRPr>
          </a:p>
          <a:p>
            <a:endParaRPr lang="en-US">
              <a:cs typeface="Calibri"/>
            </a:endParaRPr>
          </a:p>
          <a:p>
            <a:endParaRPr lang="en-US">
              <a:cs typeface="Calibri"/>
            </a:endParaRPr>
          </a:p>
          <a:p>
            <a:r>
              <a:rPr lang="en-US" dirty="0"/>
              <a:t>Understanding of the developmental differences between childhood and adolescents to put in effective strategies – childhood focus on moral reasoning equality – adolescent context is crucial. Adolescents are more likely to help as they </a:t>
            </a:r>
            <a:r>
              <a:rPr lang="en-US" dirty="0" err="1"/>
              <a:t>recognise</a:t>
            </a:r>
            <a:r>
              <a:rPr lang="en-US" dirty="0"/>
              <a:t> the reason for the exclusion is likely to be racism / discrimination compared to children.</a:t>
            </a:r>
            <a:endParaRPr lang="en-US" dirty="0">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2A6CC-0658-AB46-9E5F-F9B485E37D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99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with teachers – understand development – understand strategies that support each phase of child development and support through training so they can facilitate discussion about stereotypes, prejudice and empathy.  (Killen) An area for prof dev  for teachers to feel empowered and enabled to manage discussion and challenging questions/views (there are some books that provide scenarios with points for parents and teachers)</a:t>
            </a:r>
          </a:p>
          <a:p>
            <a:endParaRPr lang="en-US" dirty="0">
              <a:cs typeface="Calibri"/>
            </a:endParaRPr>
          </a:p>
          <a:p>
            <a:r>
              <a:rPr lang="en-US" dirty="0">
                <a:cs typeface="Calibri"/>
              </a:rPr>
              <a:t>Adolescents – impacted by peer group (</a:t>
            </a:r>
            <a:r>
              <a:rPr lang="en-US" dirty="0" err="1">
                <a:cs typeface="Calibri"/>
              </a:rPr>
              <a:t>Secil</a:t>
            </a:r>
            <a:r>
              <a:rPr lang="en-US" dirty="0">
                <a:cs typeface="Calibri"/>
              </a:rPr>
              <a:t>) ****** (Ayse – expectations of the peer group – what we should do and what usually do – children would be more help to help / different interventions @ different ages)</a:t>
            </a:r>
          </a:p>
          <a:p>
            <a:endParaRPr lang="en-US"/>
          </a:p>
          <a:p>
            <a:r>
              <a:rPr lang="en-US" dirty="0"/>
              <a:t>Child focus and Peter viewpoint of school, policy and parents – whole of society has a part to play in supporting anti-bullying approaches</a:t>
            </a:r>
            <a:endParaRPr lang="en-US">
              <a:cs typeface="Calibri"/>
            </a:endParaRPr>
          </a:p>
          <a:p>
            <a:r>
              <a:rPr lang="en-US" dirty="0"/>
              <a:t>Ukrainian refugees current – our current studies</a:t>
            </a:r>
            <a:endParaRPr lang="en-US">
              <a:cs typeface="Calibri"/>
            </a:endParaRPr>
          </a:p>
          <a:p>
            <a:endParaRPr lang="en-US">
              <a:cs typeface="Calibri"/>
            </a:endParaRPr>
          </a:p>
          <a:p>
            <a:r>
              <a:rPr lang="en-US" dirty="0">
                <a:cs typeface="Calibri"/>
              </a:rPr>
              <a:t>So what? The goals of the grant – </a:t>
            </a:r>
            <a:r>
              <a:rPr lang="en-US" dirty="0" err="1">
                <a:cs typeface="Calibri"/>
              </a:rPr>
              <a:t>perspectiive</a:t>
            </a:r>
            <a:r>
              <a:rPr lang="en-US" dirty="0">
                <a:cs typeface="Calibri"/>
              </a:rPr>
              <a:t> of a child.  The morning has been the project team and advisory board opportunity to present findings from studies that provide an evidence base for those who work in schools, with children on anti-bullying approaches to consider appropriate strategies for inclusion, particularly those who are newcomers to our schools.</a:t>
            </a:r>
          </a:p>
          <a:p>
            <a:endParaRPr lang="en-US">
              <a:cs typeface="Calibri"/>
            </a:endParaRPr>
          </a:p>
          <a:p>
            <a:r>
              <a:rPr lang="en-US" dirty="0">
                <a:cs typeface="Calibri"/>
              </a:rPr>
              <a:t>These findings will inform educational policy and practice, as well as national/local, charity/NGO in the education, anti-bullying and equity.  What I want to take away is the importance of the child in this project, their perspective and their power to be the agent of change.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2A6CC-0658-AB46-9E5F-F9B485E37D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3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began to </a:t>
            </a:r>
            <a:r>
              <a:rPr lang="en-US" b="1" dirty="0"/>
              <a:t>change my view of prejudice </a:t>
            </a:r>
            <a:r>
              <a:rPr lang="en-US" dirty="0"/>
              <a:t>development when I started to talk to and work with </a:t>
            </a:r>
            <a:r>
              <a:rPr lang="en-US" b="1" dirty="0"/>
              <a:t>Melanie</a:t>
            </a:r>
          </a:p>
          <a:p>
            <a:endParaRPr lang="en-US" dirty="0"/>
          </a:p>
          <a:p>
            <a:r>
              <a:rPr lang="en-US" dirty="0"/>
              <a:t>As she explained we have developed the SRD model of social exclusion &amp; prejudice</a:t>
            </a:r>
          </a:p>
          <a:p>
            <a:endParaRPr lang="en-US" dirty="0"/>
          </a:p>
          <a:p>
            <a:r>
              <a:rPr lang="en-US" dirty="0"/>
              <a:t>Broadened our notion of the </a:t>
            </a:r>
            <a:r>
              <a:rPr lang="en-US" b="1" dirty="0"/>
              <a:t>child as being active </a:t>
            </a:r>
            <a:r>
              <a:rPr lang="en-US" dirty="0"/>
              <a:t>– </a:t>
            </a:r>
            <a:r>
              <a:rPr lang="en-US" b="1" dirty="0"/>
              <a:t>reasoning</a:t>
            </a:r>
            <a:r>
              <a:rPr lang="en-US" dirty="0"/>
              <a:t> based on different concerns…We contend…..</a:t>
            </a:r>
            <a:r>
              <a:rPr lang="en-US" b="1" dirty="0"/>
              <a:t>CLICK</a:t>
            </a:r>
            <a:endParaRPr lang="en-GB" b="1" dirty="0"/>
          </a:p>
        </p:txBody>
      </p:sp>
      <p:sp>
        <p:nvSpPr>
          <p:cNvPr id="4" name="Slide Number Placeholder 3"/>
          <p:cNvSpPr>
            <a:spLocks noGrp="1"/>
          </p:cNvSpPr>
          <p:nvPr>
            <p:ph type="sldNum" sz="quarter" idx="5"/>
          </p:nvPr>
        </p:nvSpPr>
        <p:spPr/>
        <p:txBody>
          <a:bodyPr/>
          <a:lstStyle/>
          <a:p>
            <a:fld id="{4DDB7B33-C440-4171-8E05-6AC8741BAA06}" type="slidenum">
              <a:rPr lang="en-GB" smtClean="0"/>
              <a:t>12</a:t>
            </a:fld>
            <a:endParaRPr lang="en-GB" dirty="0"/>
          </a:p>
        </p:txBody>
      </p:sp>
    </p:spTree>
    <p:extLst>
      <p:ext uri="{BB962C8B-B14F-4D97-AF65-F5344CB8AC3E}">
        <p14:creationId xmlns:p14="http://schemas.microsoft.com/office/powerpoint/2010/main" val="26190782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Index for Inclusion – creating inclusive cultures – Indicators for building a community and establishing inclusive values (3 dimensions, cultures, policies, </a:t>
            </a:r>
            <a:r>
              <a:rPr lang="en-US">
                <a:cs typeface="Calibri"/>
              </a:rPr>
              <a:t>practices).  Participatory education = inclusive.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2A6CC-0658-AB46-9E5F-F9B485E37D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1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CDDEDA8-B1FC-4E6B-910D-D42F0C84BFF3}" type="slidenum">
              <a:rPr lang="en-US" smtClean="0"/>
              <a:t>14</a:t>
            </a:fld>
            <a:endParaRPr lang="en-US"/>
          </a:p>
        </p:txBody>
      </p:sp>
    </p:spTree>
    <p:extLst>
      <p:ext uri="{BB962C8B-B14F-4D97-AF65-F5344CB8AC3E}">
        <p14:creationId xmlns:p14="http://schemas.microsoft.com/office/powerpoint/2010/main" val="259349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000" dirty="0"/>
              <a:t>As Adam introduced </a:t>
            </a:r>
            <a:r>
              <a:rPr lang="en-US" sz="1000" b="1" dirty="0">
                <a:solidFill>
                  <a:srgbClr val="C00000"/>
                </a:solidFill>
              </a:rPr>
              <a:t>Challengers </a:t>
            </a:r>
            <a:r>
              <a:rPr lang="en-US" sz="1000" dirty="0"/>
              <a:t>can serve as central actors </a:t>
            </a:r>
            <a:r>
              <a:rPr lang="en-US" sz="1000" b="1" dirty="0">
                <a:solidFill>
                  <a:srgbClr val="C00000"/>
                </a:solidFill>
              </a:rPr>
              <a:t>to offset both the occurrence and effects of social exclusion </a:t>
            </a:r>
          </a:p>
          <a:p>
            <a:pPr defTabSz="931774">
              <a:defRPr/>
            </a:pPr>
            <a:endParaRPr lang="en-US" sz="1000" b="1" dirty="0">
              <a:solidFill>
                <a:srgbClr val="C00000"/>
              </a:solidFill>
            </a:endParaRPr>
          </a:p>
          <a:p>
            <a:pPr defTabSz="931774">
              <a:defRPr/>
            </a:pPr>
            <a:r>
              <a:rPr lang="en-US" sz="1000" b="1" dirty="0">
                <a:solidFill>
                  <a:srgbClr val="C00000"/>
                </a:solidFill>
              </a:rPr>
              <a:t>So, it is important to motive children and adolescents to be a challenger when they witness social exclusion</a:t>
            </a:r>
          </a:p>
          <a:p>
            <a:pPr defTabSz="931774">
              <a:defRPr/>
            </a:pPr>
            <a:endParaRPr lang="en-US" sz="1000" b="1" dirty="0">
              <a:solidFill>
                <a:srgbClr val="C00000"/>
              </a:solidFill>
            </a:endParaRPr>
          </a:p>
          <a:p>
            <a:pPr defTabSz="931774">
              <a:defRPr/>
            </a:pPr>
            <a:r>
              <a:rPr lang="en-US" sz="1000" b="1" dirty="0">
                <a:solidFill>
                  <a:srgbClr val="C00000"/>
                </a:solidFill>
              </a:rPr>
              <a:t>To do that, first we need to learn how children and adolescents perceive their challenger peers. </a:t>
            </a:r>
          </a:p>
          <a:p>
            <a:pPr defTabSz="931774">
              <a:defRPr/>
            </a:pPr>
            <a:endParaRPr lang="en-US" sz="1000" b="1" dirty="0">
              <a:solidFill>
                <a:srgbClr val="C00000"/>
              </a:solidFill>
            </a:endParaRPr>
          </a:p>
          <a:p>
            <a:pPr defTabSz="931774">
              <a:defRPr/>
            </a:pPr>
            <a:r>
              <a:rPr lang="en-US" sz="1000" b="1" dirty="0">
                <a:solidFill>
                  <a:srgbClr val="C00000"/>
                </a:solidFill>
              </a:rPr>
              <a:t>And we can learn their perceptions about challenger and challenging behaviors by asking questions like ……………………</a:t>
            </a:r>
          </a:p>
          <a:p>
            <a:endParaRPr lang="en-US" dirty="0"/>
          </a:p>
        </p:txBody>
      </p:sp>
      <p:sp>
        <p:nvSpPr>
          <p:cNvPr id="4" name="Slide Number Placeholder 3"/>
          <p:cNvSpPr>
            <a:spLocks noGrp="1"/>
          </p:cNvSpPr>
          <p:nvPr>
            <p:ph type="sldNum" sz="quarter" idx="5"/>
          </p:nvPr>
        </p:nvSpPr>
        <p:spPr/>
        <p:txBody>
          <a:bodyPr/>
          <a:lstStyle/>
          <a:p>
            <a:fld id="{2CDDEDA8-B1FC-4E6B-910D-D42F0C84BFF3}" type="slidenum">
              <a:rPr lang="en-US" smtClean="0"/>
              <a:t>15</a:t>
            </a:fld>
            <a:endParaRPr lang="en-US"/>
          </a:p>
        </p:txBody>
      </p:sp>
    </p:spTree>
    <p:extLst>
      <p:ext uri="{BB962C8B-B14F-4D97-AF65-F5344CB8AC3E}">
        <p14:creationId xmlns:p14="http://schemas.microsoft.com/office/powerpoint/2010/main" val="20649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6/30/2022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6/30/2022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2867595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412157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185628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179919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3423313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757742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528374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334213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6/30/2022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1719460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3222056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3051A1-82FD-45C8-95BA-7E78E3864C68}" type="datetimeFigureOut">
              <a:rPr lang="en-GB" smtClean="0"/>
              <a:t>30/06/2022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D2108-C642-41A7-B46F-E5D4360557D4}" type="slidenum">
              <a:rPr lang="en-GB" smtClean="0"/>
              <a:t>‹#›</a:t>
            </a:fld>
            <a:endParaRPr lang="en-GB" dirty="0"/>
          </a:p>
        </p:txBody>
      </p:sp>
    </p:spTree>
    <p:extLst>
      <p:ext uri="{BB962C8B-B14F-4D97-AF65-F5344CB8AC3E}">
        <p14:creationId xmlns:p14="http://schemas.microsoft.com/office/powerpoint/2010/main" val="3779227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21958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39268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31752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7720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9541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76934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0127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6/30/2022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91302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4237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7690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26970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197600" y="1600203"/>
            <a:ext cx="5384800" cy="4525963"/>
          </a:xfrm>
        </p:spPr>
        <p:txBody>
          <a:bodyPr/>
          <a:lstStyle/>
          <a:p>
            <a:endParaRPr lang="en-GB" dirty="0"/>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dirty="0">
              <a:solidFill>
                <a:prstClr val="black">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99243458-F3FB-4AC3-91CC-7CC0D1B7EF40}"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849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2677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9483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3502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7845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744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734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1627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5423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8272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0456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913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6/30/2022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6/30/2022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6/30/2022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051A1-82FD-45C8-95BA-7E78E3864C68}" type="datetimeFigureOut">
              <a:rPr lang="en-GB" smtClean="0"/>
              <a:t>30/06/2022</a:t>
            </a:fld>
            <a:endParaRPr lang="en-GB"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D2108-C642-41A7-B46F-E5D4360557D4}" type="slidenum">
              <a:rPr lang="en-GB" smtClean="0"/>
              <a:t>‹#›</a:t>
            </a:fld>
            <a:endParaRPr lang="en-GB" dirty="0"/>
          </a:p>
        </p:txBody>
      </p:sp>
    </p:spTree>
    <p:extLst>
      <p:ext uri="{BB962C8B-B14F-4D97-AF65-F5344CB8AC3E}">
        <p14:creationId xmlns:p14="http://schemas.microsoft.com/office/powerpoint/2010/main" val="126234124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B6441-AD79-4081-BFE6-6EBC02AB27CD}" type="datetimeFigureOut">
              <a:rPr lang="en-GB" smtClean="0">
                <a:solidFill>
                  <a:prstClr val="black">
                    <a:tint val="75000"/>
                  </a:prstClr>
                </a:solidFill>
              </a:rPr>
              <a:pPr/>
              <a:t>30/06/2022</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2144C-9DA8-4E47-A842-69B7A93F267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579935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5906924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4.jp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50.jp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34.jp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67.JPG"/></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image" Target="../media/image75.jpe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image" Target="../media/image57.jpe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3.xml"/><Relationship Id="rId1" Type="http://schemas.openxmlformats.org/officeDocument/2006/relationships/slideLayout" Target="../slideLayouts/slideLayout24.xml"/><Relationship Id="rId5" Type="http://schemas.openxmlformats.org/officeDocument/2006/relationships/image" Target="../media/image70.JPG"/><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35.xml"/><Relationship Id="rId5" Type="http://schemas.openxmlformats.org/officeDocument/2006/relationships/image" Target="../media/image3.jpe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566" y="941526"/>
            <a:ext cx="2927492" cy="1200142"/>
          </a:xfrm>
          <a:prstGeom prst="rect">
            <a:avLst/>
          </a:prstGeom>
        </p:spPr>
      </p:pic>
      <p:sp>
        <p:nvSpPr>
          <p:cNvPr id="6" name="TextBox 5">
            <a:extLst>
              <a:ext uri="{FF2B5EF4-FFF2-40B4-BE49-F238E27FC236}">
                <a16:creationId xmlns:a16="http://schemas.microsoft.com/office/drawing/2014/main" id="{48269CAD-E02B-016A-06C0-76E2E9C5DCA2}"/>
              </a:ext>
            </a:extLst>
          </p:cNvPr>
          <p:cNvSpPr txBox="1"/>
          <p:nvPr/>
        </p:nvSpPr>
        <p:spPr>
          <a:xfrm>
            <a:off x="-6045" y="2268668"/>
            <a:ext cx="123962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Creating inclusive schools: research and practice</a:t>
            </a:r>
            <a:endParaRPr lang="en-US" sz="3600">
              <a:ea typeface="Calibri"/>
              <a:cs typeface="Calibri"/>
            </a:endParaRPr>
          </a:p>
        </p:txBody>
      </p:sp>
      <p:pic>
        <p:nvPicPr>
          <p:cNvPr id="2" name="Picture 2">
            <a:extLst>
              <a:ext uri="{FF2B5EF4-FFF2-40B4-BE49-F238E27FC236}">
                <a16:creationId xmlns:a16="http://schemas.microsoft.com/office/drawing/2014/main" id="{0A0470B0-EA1A-42DE-AFF2-94326D3BB9D1}"/>
              </a:ext>
            </a:extLst>
          </p:cNvPr>
          <p:cNvPicPr>
            <a:picLocks noChangeAspect="1"/>
          </p:cNvPicPr>
          <p:nvPr/>
        </p:nvPicPr>
        <p:blipFill>
          <a:blip r:embed="rId4"/>
          <a:stretch>
            <a:fillRect/>
          </a:stretch>
        </p:blipFill>
        <p:spPr>
          <a:xfrm>
            <a:off x="2481943" y="3169347"/>
            <a:ext cx="7228113" cy="2932205"/>
          </a:xfrm>
          <a:prstGeom prst="rect">
            <a:avLst/>
          </a:prstGeom>
        </p:spPr>
      </p:pic>
      <p:pic>
        <p:nvPicPr>
          <p:cNvPr id="11" name="Picture 4" descr="Apply for ESRC IAA funding | University of Surrey">
            <a:extLst>
              <a:ext uri="{FF2B5EF4-FFF2-40B4-BE49-F238E27FC236}">
                <a16:creationId xmlns:a16="http://schemas.microsoft.com/office/drawing/2014/main" id="{DCB1605E-A002-4E45-8425-BD2653207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582" y="636185"/>
            <a:ext cx="1839432" cy="181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43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01711"/>
          </a:xfrm>
        </p:spPr>
        <p:txBody>
          <a:bodyPr>
            <a:normAutofit/>
          </a:bodyPr>
          <a:lstStyle/>
          <a:p>
            <a:r>
              <a:rPr lang="en-US" b="1" cap="none" dirty="0">
                <a:solidFill>
                  <a:schemeClr val="accent1">
                    <a:lumMod val="50000"/>
                  </a:schemeClr>
                </a:solidFill>
              </a:rPr>
              <a:t>Let’s have a closer look to the bystander responses</a:t>
            </a:r>
          </a:p>
        </p:txBody>
      </p:sp>
      <p:sp>
        <p:nvSpPr>
          <p:cNvPr id="15" name="TextBox 15">
            <a:extLst>
              <a:ext uri="{FF2B5EF4-FFF2-40B4-BE49-F238E27FC236}">
                <a16:creationId xmlns:a16="http://schemas.microsoft.com/office/drawing/2014/main" id="{669EE7C8-7FE1-F068-F7FA-96884231A3F9}"/>
              </a:ext>
            </a:extLst>
          </p:cNvPr>
          <p:cNvSpPr txBox="1">
            <a:spLocks noChangeArrowheads="1"/>
          </p:cNvSpPr>
          <p:nvPr/>
        </p:nvSpPr>
        <p:spPr bwMode="auto">
          <a:xfrm>
            <a:off x="6676974" y="5231064"/>
            <a:ext cx="1368086" cy="338554"/>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chemeClr val="bg1"/>
                </a:solidFill>
                <a:latin typeface="Calibri" panose="020F0502020204030204" pitchFamily="34" charset="0"/>
                <a:cs typeface="Calibri" panose="020F0502020204030204" pitchFamily="34" charset="0"/>
              </a:rPr>
              <a:t>Excluded Peer</a:t>
            </a:r>
          </a:p>
        </p:txBody>
      </p:sp>
      <p:sp>
        <p:nvSpPr>
          <p:cNvPr id="17" name="TextBox 15">
            <a:extLst>
              <a:ext uri="{FF2B5EF4-FFF2-40B4-BE49-F238E27FC236}">
                <a16:creationId xmlns:a16="http://schemas.microsoft.com/office/drawing/2014/main" id="{2FA99A8D-BE5B-6111-D2EF-F052B33423BC}"/>
              </a:ext>
            </a:extLst>
          </p:cNvPr>
          <p:cNvSpPr txBox="1">
            <a:spLocks noChangeArrowheads="1"/>
          </p:cNvSpPr>
          <p:nvPr/>
        </p:nvSpPr>
        <p:spPr bwMode="auto">
          <a:xfrm>
            <a:off x="4721367" y="6062491"/>
            <a:ext cx="1165225" cy="336550"/>
          </a:xfrm>
          <a:prstGeom prst="rect">
            <a:avLst/>
          </a:prstGeom>
          <a:solidFill>
            <a:schemeClr val="accent1"/>
          </a:solid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chemeClr val="bg1"/>
                </a:solidFill>
                <a:latin typeface="Calibri" panose="020F0502020204030204" pitchFamily="34" charset="0"/>
                <a:cs typeface="Calibri" panose="020F0502020204030204" pitchFamily="34" charset="0"/>
              </a:rPr>
              <a:t>Challenger</a:t>
            </a:r>
          </a:p>
        </p:txBody>
      </p:sp>
      <p:sp>
        <p:nvSpPr>
          <p:cNvPr id="18" name="TextBox 15">
            <a:extLst>
              <a:ext uri="{FF2B5EF4-FFF2-40B4-BE49-F238E27FC236}">
                <a16:creationId xmlns:a16="http://schemas.microsoft.com/office/drawing/2014/main" id="{A6001EFA-F90E-7141-20EC-76FFA029149D}"/>
              </a:ext>
            </a:extLst>
          </p:cNvPr>
          <p:cNvSpPr txBox="1">
            <a:spLocks noChangeArrowheads="1"/>
          </p:cNvSpPr>
          <p:nvPr/>
        </p:nvSpPr>
        <p:spPr bwMode="auto">
          <a:xfrm>
            <a:off x="4507072" y="2260996"/>
            <a:ext cx="1355725" cy="830997"/>
          </a:xfrm>
          <a:prstGeom prst="rect">
            <a:avLst/>
          </a:prstGeom>
          <a:solidFill>
            <a:schemeClr val="accent1"/>
          </a:solid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chemeClr val="bg1"/>
                </a:solidFill>
                <a:latin typeface="Calibri" panose="020F0502020204030204" pitchFamily="34" charset="0"/>
                <a:cs typeface="Calibri" panose="020F0502020204030204" pitchFamily="34" charset="0"/>
              </a:rPr>
              <a:t>Not involved and stay passive</a:t>
            </a:r>
          </a:p>
        </p:txBody>
      </p:sp>
      <p:pic>
        <p:nvPicPr>
          <p:cNvPr id="28" name="Picture 27" descr="A picture containing text, clipart&#10;&#10;Description automatically generated">
            <a:extLst>
              <a:ext uri="{FF2B5EF4-FFF2-40B4-BE49-F238E27FC236}">
                <a16:creationId xmlns:a16="http://schemas.microsoft.com/office/drawing/2014/main" id="{05063366-F304-772B-10EE-127F2C147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482">
            <a:off x="6225685" y="2491124"/>
            <a:ext cx="2208792" cy="2500863"/>
          </a:xfrm>
          <a:prstGeom prst="ellipse">
            <a:avLst/>
          </a:prstGeom>
          <a:ln>
            <a:noFill/>
          </a:ln>
          <a:effectLst>
            <a:softEdge rad="112500"/>
          </a:effectLst>
        </p:spPr>
      </p:pic>
      <p:pic>
        <p:nvPicPr>
          <p:cNvPr id="30" name="Picture 29" descr="A picture containing text, clipart&#10;&#10;Description automatically generated">
            <a:extLst>
              <a:ext uri="{FF2B5EF4-FFF2-40B4-BE49-F238E27FC236}">
                <a16:creationId xmlns:a16="http://schemas.microsoft.com/office/drawing/2014/main" id="{C75D3536-5F86-5530-CE0E-6D72CA986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084" y="2122411"/>
            <a:ext cx="2950174" cy="3522597"/>
          </a:xfrm>
          <a:prstGeom prst="ellipse">
            <a:avLst/>
          </a:prstGeom>
          <a:ln>
            <a:noFill/>
          </a:ln>
          <a:effectLst>
            <a:softEdge rad="112500"/>
          </a:effectLst>
        </p:spPr>
      </p:pic>
      <p:pic>
        <p:nvPicPr>
          <p:cNvPr id="32" name="Picture 31" descr="A picture containing text, doll, clipart&#10;&#10;Description automatically generated">
            <a:extLst>
              <a:ext uri="{FF2B5EF4-FFF2-40B4-BE49-F238E27FC236}">
                <a16:creationId xmlns:a16="http://schemas.microsoft.com/office/drawing/2014/main" id="{95F59086-0222-B773-471B-87196D342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635" y="4007752"/>
            <a:ext cx="3312885" cy="2390011"/>
          </a:xfrm>
          <a:prstGeom prst="ellipse">
            <a:avLst/>
          </a:prstGeom>
          <a:ln>
            <a:noFill/>
          </a:ln>
          <a:effectLst>
            <a:softEdge rad="112500"/>
          </a:effectLst>
        </p:spPr>
      </p:pic>
      <p:pic>
        <p:nvPicPr>
          <p:cNvPr id="34" name="Picture 33" descr="A picture containing text&#10;&#10;Description automatically generated">
            <a:extLst>
              <a:ext uri="{FF2B5EF4-FFF2-40B4-BE49-F238E27FC236}">
                <a16:creationId xmlns:a16="http://schemas.microsoft.com/office/drawing/2014/main" id="{12CF4CCA-1490-C74C-12C8-0B722B8E5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4789" y="1615262"/>
            <a:ext cx="2682283" cy="2081095"/>
          </a:xfrm>
          <a:prstGeom prst="ellipse">
            <a:avLst/>
          </a:prstGeom>
          <a:ln>
            <a:noFill/>
          </a:ln>
          <a:effectLst>
            <a:softEdge rad="112500"/>
          </a:effectLst>
        </p:spPr>
      </p:pic>
      <p:sp>
        <p:nvSpPr>
          <p:cNvPr id="14" name="TextBox 15">
            <a:extLst>
              <a:ext uri="{FF2B5EF4-FFF2-40B4-BE49-F238E27FC236}">
                <a16:creationId xmlns:a16="http://schemas.microsoft.com/office/drawing/2014/main" id="{3DC62B19-571A-C108-F111-F2DA84FA0563}"/>
              </a:ext>
            </a:extLst>
          </p:cNvPr>
          <p:cNvSpPr txBox="1">
            <a:spLocks noChangeArrowheads="1"/>
          </p:cNvSpPr>
          <p:nvPr/>
        </p:nvSpPr>
        <p:spPr bwMode="auto">
          <a:xfrm>
            <a:off x="9054642" y="4963522"/>
            <a:ext cx="960219" cy="338554"/>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chemeClr val="bg1"/>
                </a:solidFill>
                <a:latin typeface="Calibri" panose="020F0502020204030204" pitchFamily="34" charset="0"/>
                <a:cs typeface="Calibri" panose="020F0502020204030204" pitchFamily="34" charset="0"/>
              </a:rPr>
              <a:t>Excluder</a:t>
            </a:r>
          </a:p>
        </p:txBody>
      </p:sp>
      <p:sp>
        <p:nvSpPr>
          <p:cNvPr id="19" name="TextBox 15">
            <a:extLst>
              <a:ext uri="{FF2B5EF4-FFF2-40B4-BE49-F238E27FC236}">
                <a16:creationId xmlns:a16="http://schemas.microsoft.com/office/drawing/2014/main" id="{60458E33-3F87-E6E3-1B55-93D55F4169E4}"/>
              </a:ext>
            </a:extLst>
          </p:cNvPr>
          <p:cNvSpPr txBox="1">
            <a:spLocks noChangeArrowheads="1"/>
          </p:cNvSpPr>
          <p:nvPr/>
        </p:nvSpPr>
        <p:spPr bwMode="auto">
          <a:xfrm>
            <a:off x="10544409" y="4963522"/>
            <a:ext cx="1393827" cy="338554"/>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chemeClr val="bg1"/>
                </a:solidFill>
                <a:latin typeface="Calibri" panose="020F0502020204030204" pitchFamily="34" charset="0"/>
                <a:cs typeface="Calibri" panose="020F0502020204030204" pitchFamily="34" charset="0"/>
              </a:rPr>
              <a:t>Supporters</a:t>
            </a:r>
          </a:p>
        </p:txBody>
      </p:sp>
    </p:spTree>
    <p:extLst>
      <p:ext uri="{BB962C8B-B14F-4D97-AF65-F5344CB8AC3E}">
        <p14:creationId xmlns:p14="http://schemas.microsoft.com/office/powerpoint/2010/main" val="33646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00F4-16E7-304B-80B6-AA1D860F4C56}"/>
              </a:ext>
            </a:extLst>
          </p:cNvPr>
          <p:cNvSpPr>
            <a:spLocks noGrp="1"/>
          </p:cNvSpPr>
          <p:nvPr>
            <p:ph type="title"/>
          </p:nvPr>
        </p:nvSpPr>
        <p:spPr>
          <a:xfrm>
            <a:off x="551384" y="264394"/>
            <a:ext cx="10729192" cy="813225"/>
          </a:xfrm>
        </p:spPr>
        <p:txBody>
          <a:bodyPr>
            <a:normAutofit/>
          </a:bodyPr>
          <a:lstStyle/>
          <a:p>
            <a:pPr algn="ctr"/>
            <a:r>
              <a:rPr lang="en-US" sz="4000" b="1" dirty="0">
                <a:solidFill>
                  <a:srgbClr val="C00000"/>
                </a:solidFill>
              </a:rPr>
              <a:t>Bystanders – creating inclusive youth </a:t>
            </a:r>
            <a:endParaRPr lang="en-US" sz="4000" b="1" dirty="0"/>
          </a:p>
        </p:txBody>
      </p:sp>
      <p:sp>
        <p:nvSpPr>
          <p:cNvPr id="3" name="Content Placeholder 2">
            <a:extLst>
              <a:ext uri="{FF2B5EF4-FFF2-40B4-BE49-F238E27FC236}">
                <a16:creationId xmlns:a16="http://schemas.microsoft.com/office/drawing/2014/main" id="{70195ECB-49F4-A946-AC7B-90594F65525F}"/>
              </a:ext>
            </a:extLst>
          </p:cNvPr>
          <p:cNvSpPr>
            <a:spLocks noGrp="1"/>
          </p:cNvSpPr>
          <p:nvPr>
            <p:ph idx="1"/>
          </p:nvPr>
        </p:nvSpPr>
        <p:spPr>
          <a:xfrm>
            <a:off x="4688107" y="1344739"/>
            <a:ext cx="7344816" cy="5513261"/>
          </a:xfrm>
        </p:spPr>
        <p:txBody>
          <a:bodyPr>
            <a:normAutofit fontScale="77500" lnSpcReduction="20000"/>
          </a:bodyPr>
          <a:lstStyle/>
          <a:p>
            <a:r>
              <a:rPr lang="en-US" sz="3800" dirty="0">
                <a:latin typeface="+mj-lt"/>
              </a:rPr>
              <a:t>spend much time in </a:t>
            </a:r>
            <a:r>
              <a:rPr lang="en-US" sz="3800" b="1" dirty="0">
                <a:solidFill>
                  <a:srgbClr val="002060"/>
                </a:solidFill>
                <a:latin typeface="+mj-lt"/>
              </a:rPr>
              <a:t>peer groups and peers often witness exclusion</a:t>
            </a:r>
            <a:r>
              <a:rPr lang="en-US" sz="3800" dirty="0">
                <a:latin typeface="+mj-lt"/>
              </a:rPr>
              <a:t> (‘bystanders’)</a:t>
            </a:r>
          </a:p>
          <a:p>
            <a:endParaRPr lang="en-US" sz="2600" dirty="0">
              <a:latin typeface="+mj-lt"/>
            </a:endParaRPr>
          </a:p>
          <a:p>
            <a:r>
              <a:rPr lang="en-US" sz="3800" dirty="0">
                <a:latin typeface="+mj-lt"/>
              </a:rPr>
              <a:t>how bystanders respond is </a:t>
            </a:r>
            <a:r>
              <a:rPr lang="en-US" sz="3800" b="1" dirty="0">
                <a:solidFill>
                  <a:srgbClr val="002060"/>
                </a:solidFill>
                <a:latin typeface="+mj-lt"/>
              </a:rPr>
              <a:t>pivotal</a:t>
            </a:r>
            <a:r>
              <a:rPr lang="en-US" sz="3800" dirty="0">
                <a:latin typeface="+mj-lt"/>
              </a:rPr>
              <a:t> in reducing bullying, including social exclusion </a:t>
            </a:r>
            <a:r>
              <a:rPr lang="en-US" sz="2900" dirty="0">
                <a:latin typeface="+mj-lt"/>
              </a:rPr>
              <a:t>(</a:t>
            </a:r>
            <a:r>
              <a:rPr lang="en-US" sz="2900" dirty="0" err="1">
                <a:latin typeface="+mj-lt"/>
              </a:rPr>
              <a:t>Salmivalli</a:t>
            </a:r>
            <a:r>
              <a:rPr lang="en-US" sz="2900" dirty="0">
                <a:latin typeface="+mj-lt"/>
              </a:rPr>
              <a:t>, 2010)</a:t>
            </a:r>
          </a:p>
          <a:p>
            <a:endParaRPr lang="en-US" sz="2600" dirty="0">
              <a:latin typeface="+mj-lt"/>
            </a:endParaRPr>
          </a:p>
          <a:p>
            <a:r>
              <a:rPr lang="en-US" sz="3800" dirty="0">
                <a:solidFill>
                  <a:srgbClr val="C00000"/>
                </a:solidFill>
                <a:latin typeface="+mj-lt"/>
                <a:ea typeface="Calibri" panose="020F0502020204030204" pitchFamily="34" charset="0"/>
              </a:rPr>
              <a:t>Can bystander intervention reduce prejudice-based social exclusion? </a:t>
            </a:r>
          </a:p>
          <a:p>
            <a:endParaRPr lang="en-US" sz="2600" b="1" dirty="0">
              <a:solidFill>
                <a:srgbClr val="C00000"/>
              </a:solidFill>
              <a:latin typeface="+mj-lt"/>
              <a:ea typeface="Calibri" panose="020F0502020204030204" pitchFamily="34" charset="0"/>
            </a:endParaRPr>
          </a:p>
          <a:p>
            <a:r>
              <a:rPr lang="en-US" sz="3800" dirty="0">
                <a:latin typeface="+mj-lt"/>
                <a:ea typeface="Calibri" panose="020F0502020204030204" pitchFamily="34" charset="0"/>
              </a:rPr>
              <a:t>First, need to understand </a:t>
            </a:r>
            <a:r>
              <a:rPr lang="en-US" sz="3800" b="1" dirty="0">
                <a:solidFill>
                  <a:srgbClr val="C00000"/>
                </a:solidFill>
                <a:latin typeface="+mj-lt"/>
                <a:ea typeface="Calibri" panose="020F0502020204030204" pitchFamily="34" charset="0"/>
              </a:rPr>
              <a:t>when and why </a:t>
            </a:r>
            <a:r>
              <a:rPr lang="en-US" sz="3800" dirty="0">
                <a:latin typeface="+mj-lt"/>
                <a:ea typeface="Calibri" panose="020F0502020204030204" pitchFamily="34" charset="0"/>
              </a:rPr>
              <a:t>British children and adolescents as bystanders challenge or support the exclusion of immigrants within peer groups</a:t>
            </a:r>
            <a:endParaRPr lang="en-US" sz="3800" b="1" dirty="0">
              <a:solidFill>
                <a:srgbClr val="FF0000"/>
              </a:solidFill>
              <a:latin typeface="+mj-lt"/>
            </a:endParaRPr>
          </a:p>
        </p:txBody>
      </p:sp>
      <p:pic>
        <p:nvPicPr>
          <p:cNvPr id="4" name="Picture 3">
            <a:extLst>
              <a:ext uri="{FF2B5EF4-FFF2-40B4-BE49-F238E27FC236}">
                <a16:creationId xmlns:a16="http://schemas.microsoft.com/office/drawing/2014/main" id="{27F2C1CF-9F13-4828-BF7A-4C19D333DF1D}"/>
              </a:ext>
            </a:extLst>
          </p:cNvPr>
          <p:cNvPicPr>
            <a:picLocks noChangeAspect="1"/>
          </p:cNvPicPr>
          <p:nvPr/>
        </p:nvPicPr>
        <p:blipFill>
          <a:blip r:embed="rId2"/>
          <a:stretch>
            <a:fillRect/>
          </a:stretch>
        </p:blipFill>
        <p:spPr>
          <a:xfrm>
            <a:off x="335361" y="1291475"/>
            <a:ext cx="4320480" cy="5302137"/>
          </a:xfrm>
          <a:prstGeom prst="rect">
            <a:avLst/>
          </a:prstGeom>
        </p:spPr>
      </p:pic>
    </p:spTree>
    <p:extLst>
      <p:ext uri="{BB962C8B-B14F-4D97-AF65-F5344CB8AC3E}">
        <p14:creationId xmlns:p14="http://schemas.microsoft.com/office/powerpoint/2010/main" val="25901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4191" y="-24063"/>
            <a:ext cx="12097344" cy="14430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eaLnBrk="0" fontAlgn="base" hangingPunct="0">
              <a:spcBef>
                <a:spcPct val="0"/>
              </a:spcBef>
              <a:spcAft>
                <a:spcPct val="0"/>
              </a:spcAft>
              <a:defRPr/>
            </a:pPr>
            <a:r>
              <a:rPr lang="en-GB" sz="4000" b="1" kern="0" dirty="0">
                <a:solidFill>
                  <a:srgbClr val="C00000"/>
                </a:solidFill>
                <a:cs typeface="Times New Roman" pitchFamily="18" charset="0"/>
              </a:rPr>
              <a:t>Social Reasoning Developmental (SRD) model </a:t>
            </a:r>
            <a:endParaRPr lang="en-GB" sz="4000" kern="0" dirty="0">
              <a:cs typeface="Times New Roman" pitchFamily="18" charset="0"/>
            </a:endParaRPr>
          </a:p>
        </p:txBody>
      </p:sp>
      <p:sp>
        <p:nvSpPr>
          <p:cNvPr id="5" name="Rectangle 4"/>
          <p:cNvSpPr txBox="1">
            <a:spLocks noChangeArrowheads="1"/>
          </p:cNvSpPr>
          <p:nvPr/>
        </p:nvSpPr>
        <p:spPr>
          <a:xfrm>
            <a:off x="407369" y="1237306"/>
            <a:ext cx="7744409" cy="5620694"/>
          </a:xfrm>
          <a:prstGeom prst="rect">
            <a:avLst/>
          </a:prstGeom>
        </p:spPr>
        <p:txBody>
          <a:bodyPr>
            <a:noAutofit/>
          </a:bodyPr>
          <a:lstStyle/>
          <a:p>
            <a:pPr fontAlgn="base">
              <a:lnSpc>
                <a:spcPct val="90000"/>
              </a:lnSpc>
              <a:spcBef>
                <a:spcPct val="20000"/>
              </a:spcBef>
              <a:spcAft>
                <a:spcPct val="0"/>
              </a:spcAft>
            </a:pPr>
            <a:r>
              <a:rPr lang="en-US" sz="2600" dirty="0">
                <a:solidFill>
                  <a:prstClr val="black"/>
                </a:solidFill>
              </a:rPr>
              <a:t>children with age increasingly </a:t>
            </a:r>
            <a:r>
              <a:rPr lang="en-US" sz="2600" b="1" dirty="0">
                <a:solidFill>
                  <a:srgbClr val="FF0000"/>
                </a:solidFill>
              </a:rPr>
              <a:t>reason about everyday intergroup exclusion</a:t>
            </a:r>
            <a:r>
              <a:rPr lang="en-US" sz="2600" dirty="0">
                <a:solidFill>
                  <a:prstClr val="black"/>
                </a:solidFill>
              </a:rPr>
              <a:t>, whilst </a:t>
            </a:r>
            <a:r>
              <a:rPr lang="en-US" sz="2600" b="1" dirty="0"/>
              <a:t>simultaneously</a:t>
            </a:r>
            <a:r>
              <a:rPr lang="en-US" sz="2600" dirty="0">
                <a:solidFill>
                  <a:prstClr val="black"/>
                </a:solidFill>
              </a:rPr>
              <a:t> considering and </a:t>
            </a:r>
            <a:r>
              <a:rPr lang="en-US" sz="2600" b="1" dirty="0"/>
              <a:t>giving priority to </a:t>
            </a:r>
            <a:r>
              <a:rPr lang="en-US" sz="2600" dirty="0">
                <a:solidFill>
                  <a:prstClr val="black"/>
                </a:solidFill>
              </a:rPr>
              <a:t>various concerns…</a:t>
            </a:r>
          </a:p>
          <a:p>
            <a:pPr marL="179388" indent="-179388" fontAlgn="base">
              <a:lnSpc>
                <a:spcPct val="90000"/>
              </a:lnSpc>
              <a:spcBef>
                <a:spcPct val="20000"/>
              </a:spcBef>
              <a:spcAft>
                <a:spcPct val="0"/>
              </a:spcAft>
              <a:buFont typeface="Arial" pitchFamily="34" charset="0"/>
              <a:buChar char="•"/>
            </a:pPr>
            <a:endParaRPr lang="en-US" dirty="0">
              <a:solidFill>
                <a:prstClr val="black"/>
              </a:solidFill>
            </a:endParaRPr>
          </a:p>
          <a:p>
            <a:pPr marL="179388" indent="-179388" fontAlgn="base">
              <a:lnSpc>
                <a:spcPct val="90000"/>
              </a:lnSpc>
              <a:spcBef>
                <a:spcPct val="20000"/>
              </a:spcBef>
              <a:spcAft>
                <a:spcPct val="0"/>
              </a:spcAft>
              <a:buFont typeface="Arial" pitchFamily="34" charset="0"/>
              <a:buChar char="•"/>
            </a:pPr>
            <a:r>
              <a:rPr lang="en-US" sz="2600" b="1" dirty="0">
                <a:solidFill>
                  <a:srgbClr val="3CAA56"/>
                </a:solidFill>
              </a:rPr>
              <a:t>Moral</a:t>
            </a:r>
            <a:r>
              <a:rPr lang="en-US" sz="2600" dirty="0">
                <a:solidFill>
                  <a:srgbClr val="C00000"/>
                </a:solidFill>
              </a:rPr>
              <a:t> </a:t>
            </a:r>
            <a:r>
              <a:rPr lang="en-US" sz="2600" dirty="0">
                <a:solidFill>
                  <a:prstClr val="black"/>
                </a:solidFill>
              </a:rPr>
              <a:t>(e.g., fairness, equality, and rights) </a:t>
            </a:r>
          </a:p>
          <a:p>
            <a:pPr marL="179388" indent="-179388" fontAlgn="base">
              <a:lnSpc>
                <a:spcPct val="90000"/>
              </a:lnSpc>
              <a:spcBef>
                <a:spcPct val="20000"/>
              </a:spcBef>
              <a:spcAft>
                <a:spcPct val="0"/>
              </a:spcAft>
              <a:buFont typeface="Arial" pitchFamily="34" charset="0"/>
              <a:buChar char="•"/>
            </a:pPr>
            <a:r>
              <a:rPr lang="en-US" sz="2600" b="1" dirty="0">
                <a:solidFill>
                  <a:srgbClr val="0033CC"/>
                </a:solidFill>
              </a:rPr>
              <a:t>Group</a:t>
            </a:r>
            <a:r>
              <a:rPr lang="en-US" sz="2600" dirty="0">
                <a:solidFill>
                  <a:prstClr val="black"/>
                </a:solidFill>
              </a:rPr>
              <a:t> (e.g., group identity, group norms, group dynamics)</a:t>
            </a:r>
          </a:p>
          <a:p>
            <a:pPr marL="179388" indent="-179388" fontAlgn="base">
              <a:lnSpc>
                <a:spcPct val="90000"/>
              </a:lnSpc>
              <a:spcBef>
                <a:spcPct val="20000"/>
              </a:spcBef>
              <a:spcAft>
                <a:spcPct val="0"/>
              </a:spcAft>
              <a:buFont typeface="Arial" pitchFamily="34" charset="0"/>
              <a:buChar char="•"/>
            </a:pPr>
            <a:r>
              <a:rPr lang="en-US" sz="2600" b="1" dirty="0">
                <a:solidFill>
                  <a:srgbClr val="7030A0"/>
                </a:solidFill>
              </a:rPr>
              <a:t>Psychological</a:t>
            </a:r>
            <a:r>
              <a:rPr lang="en-US" sz="2600" dirty="0">
                <a:solidFill>
                  <a:prstClr val="black"/>
                </a:solidFill>
              </a:rPr>
              <a:t> (e.g., personal autonomy, intentionality or mental states)</a:t>
            </a:r>
          </a:p>
          <a:p>
            <a:pPr marL="179388" indent="-179388" fontAlgn="base">
              <a:lnSpc>
                <a:spcPct val="90000"/>
              </a:lnSpc>
              <a:spcBef>
                <a:spcPct val="20000"/>
              </a:spcBef>
              <a:spcAft>
                <a:spcPct val="0"/>
              </a:spcAft>
              <a:buFont typeface="Arial" pitchFamily="34" charset="0"/>
              <a:buChar char="•"/>
            </a:pPr>
            <a:endParaRPr lang="en-US" sz="1200" dirty="0">
              <a:solidFill>
                <a:prstClr val="black"/>
              </a:solidFill>
            </a:endParaRPr>
          </a:p>
          <a:p>
            <a:pPr fontAlgn="base">
              <a:lnSpc>
                <a:spcPct val="90000"/>
              </a:lnSpc>
              <a:spcBef>
                <a:spcPct val="20000"/>
              </a:spcBef>
              <a:spcAft>
                <a:spcPct val="0"/>
              </a:spcAft>
            </a:pPr>
            <a:r>
              <a:rPr lang="en-US" sz="2600" dirty="0">
                <a:solidFill>
                  <a:prstClr val="black"/>
                </a:solidFill>
              </a:rPr>
              <a:t>Present children &amp; adolescents with </a:t>
            </a:r>
            <a:r>
              <a:rPr lang="en-US" sz="2600" dirty="0">
                <a:solidFill>
                  <a:srgbClr val="C00000"/>
                </a:solidFill>
              </a:rPr>
              <a:t>hypothetical scenarios of exclusion </a:t>
            </a:r>
            <a:r>
              <a:rPr lang="en-US" sz="2600" dirty="0">
                <a:solidFill>
                  <a:prstClr val="black"/>
                </a:solidFill>
              </a:rPr>
              <a:t>and ask them what they </a:t>
            </a:r>
            <a:r>
              <a:rPr lang="en-US" sz="2600" dirty="0">
                <a:solidFill>
                  <a:srgbClr val="C00000"/>
                </a:solidFill>
              </a:rPr>
              <a:t>think</a:t>
            </a:r>
            <a:r>
              <a:rPr lang="en-US" sz="2600" dirty="0">
                <a:solidFill>
                  <a:prstClr val="black"/>
                </a:solidFill>
              </a:rPr>
              <a:t> and would do </a:t>
            </a:r>
            <a:r>
              <a:rPr lang="en-US" sz="2600" dirty="0">
                <a:solidFill>
                  <a:srgbClr val="C00000"/>
                </a:solidFill>
              </a:rPr>
              <a:t>as bystanders</a:t>
            </a:r>
            <a:r>
              <a:rPr lang="en-US" sz="2600" dirty="0">
                <a:solidFill>
                  <a:prstClr val="black"/>
                </a:solidFill>
              </a:rPr>
              <a:t>? Series of experiments</a:t>
            </a:r>
          </a:p>
        </p:txBody>
      </p:sp>
      <p:pic>
        <p:nvPicPr>
          <p:cNvPr id="6" name="Picture 5">
            <a:extLst>
              <a:ext uri="{FF2B5EF4-FFF2-40B4-BE49-F238E27FC236}">
                <a16:creationId xmlns:a16="http://schemas.microsoft.com/office/drawing/2014/main" id="{6B951BBC-0D1A-4DB5-887E-F56B8BBE3768}"/>
              </a:ext>
            </a:extLst>
          </p:cNvPr>
          <p:cNvPicPr>
            <a:picLocks noChangeAspect="1"/>
          </p:cNvPicPr>
          <p:nvPr/>
        </p:nvPicPr>
        <p:blipFill>
          <a:blip r:embed="rId3"/>
          <a:stretch>
            <a:fillRect/>
          </a:stretch>
        </p:blipFill>
        <p:spPr>
          <a:xfrm>
            <a:off x="8307420" y="1237306"/>
            <a:ext cx="3477211" cy="2479726"/>
          </a:xfrm>
          <a:prstGeom prst="rect">
            <a:avLst/>
          </a:prstGeom>
        </p:spPr>
      </p:pic>
      <p:sp>
        <p:nvSpPr>
          <p:cNvPr id="2" name="TextBox 1">
            <a:extLst>
              <a:ext uri="{FF2B5EF4-FFF2-40B4-BE49-F238E27FC236}">
                <a16:creationId xmlns:a16="http://schemas.microsoft.com/office/drawing/2014/main" id="{380C65FB-08DB-BCA5-08D0-86F2B000B234}"/>
              </a:ext>
            </a:extLst>
          </p:cNvPr>
          <p:cNvSpPr txBox="1"/>
          <p:nvPr/>
        </p:nvSpPr>
        <p:spPr>
          <a:xfrm>
            <a:off x="2494900" y="6189145"/>
            <a:ext cx="6264696" cy="369332"/>
          </a:xfrm>
          <a:prstGeom prst="rect">
            <a:avLst/>
          </a:prstGeom>
          <a:noFill/>
        </p:spPr>
        <p:txBody>
          <a:bodyPr wrap="square" rtlCol="0">
            <a:spAutoFit/>
          </a:bodyPr>
          <a:lstStyle/>
          <a:p>
            <a:r>
              <a:rPr lang="en-GB" kern="0" dirty="0">
                <a:solidFill>
                  <a:srgbClr val="002060"/>
                </a:solidFill>
                <a:cs typeface="Times New Roman" pitchFamily="18" charset="0"/>
              </a:rPr>
              <a:t>Killen &amp; Rutland, 2011, 2017; Rutland et al, 2010</a:t>
            </a:r>
            <a:endParaRPr lang="en-GB" dirty="0">
              <a:solidFill>
                <a:srgbClr val="002060"/>
              </a:solidFill>
            </a:endParaRPr>
          </a:p>
        </p:txBody>
      </p:sp>
      <p:pic>
        <p:nvPicPr>
          <p:cNvPr id="8" name="Picture 8" descr="Related image">
            <a:extLst>
              <a:ext uri="{FF2B5EF4-FFF2-40B4-BE49-F238E27FC236}">
                <a16:creationId xmlns:a16="http://schemas.microsoft.com/office/drawing/2014/main" id="{9B9618EF-EB76-289A-D78F-9A5B9BC77EC5}"/>
              </a:ext>
            </a:extLst>
          </p:cNvPr>
          <p:cNvPicPr>
            <a:picLocks noChangeAspect="1" noChangeArrowheads="1"/>
          </p:cNvPicPr>
          <p:nvPr/>
        </p:nvPicPr>
        <p:blipFill>
          <a:blip r:embed="rId4" cstate="print"/>
          <a:srcRect/>
          <a:stretch>
            <a:fillRect/>
          </a:stretch>
        </p:blipFill>
        <p:spPr bwMode="auto">
          <a:xfrm>
            <a:off x="8307420" y="3891064"/>
            <a:ext cx="3517444" cy="2966936"/>
          </a:xfrm>
          <a:prstGeom prst="rect">
            <a:avLst/>
          </a:prstGeom>
          <a:noFill/>
        </p:spPr>
      </p:pic>
    </p:spTree>
    <p:extLst>
      <p:ext uri="{BB962C8B-B14F-4D97-AF65-F5344CB8AC3E}">
        <p14:creationId xmlns:p14="http://schemas.microsoft.com/office/powerpoint/2010/main" val="14935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4BDE9F-64A3-5FC0-E7AE-6DD736AEB913}"/>
              </a:ext>
            </a:extLst>
          </p:cNvPr>
          <p:cNvSpPr>
            <a:spLocks noGrp="1"/>
          </p:cNvSpPr>
          <p:nvPr>
            <p:ph idx="1"/>
          </p:nvPr>
        </p:nvSpPr>
        <p:spPr>
          <a:xfrm>
            <a:off x="558800" y="2556667"/>
            <a:ext cx="11353800" cy="4462461"/>
          </a:xfrm>
        </p:spPr>
        <p:txBody>
          <a:bodyPr>
            <a:normAutofit/>
          </a:bodyPr>
          <a:lstStyle/>
          <a:p>
            <a:pPr marL="342900" lvl="0" indent="-342900">
              <a:lnSpc>
                <a:spcPct val="107000"/>
              </a:lnSpc>
              <a:spcAft>
                <a:spcPts val="800"/>
              </a:spcAft>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Times New Roman" panose="02020603050405020304" pitchFamily="18" charset="0"/>
              </a:rPr>
              <a:t>results </a:t>
            </a:r>
            <a:r>
              <a:rPr lang="en-GB" sz="2800" dirty="0">
                <a:latin typeface="Calibri" panose="020F0502020204030204" pitchFamily="34" charset="0"/>
                <a:ea typeface="Calibri" panose="020F0502020204030204" pitchFamily="34" charset="0"/>
                <a:cs typeface="Times New Roman" panose="02020603050405020304" pitchFamily="18" charset="0"/>
              </a:rPr>
              <a:t>should be </a:t>
            </a:r>
            <a:r>
              <a:rPr lang="en-GB"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beneficial</a:t>
            </a:r>
            <a:r>
              <a:rPr lang="en-GB" sz="2800" dirty="0">
                <a:effectLst/>
                <a:latin typeface="Calibri" panose="020F0502020204030204" pitchFamily="34" charset="0"/>
                <a:ea typeface="Calibri" panose="020F0502020204030204" pitchFamily="34" charset="0"/>
                <a:cs typeface="Times New Roman" panose="02020603050405020304" pitchFamily="18" charset="0"/>
              </a:rPr>
              <a:t> in terms of understanding how students </a:t>
            </a:r>
            <a:r>
              <a:rPr lang="en-GB" sz="2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think and feel</a:t>
            </a:r>
            <a:r>
              <a:rPr lang="en-GB"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around the issue of immigration</a:t>
            </a:r>
            <a:r>
              <a:rPr lang="en-GB"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Font typeface="Symbol" panose="05050102010706020507" pitchFamily="18"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identify what factors can facilitate </a:t>
            </a:r>
            <a:r>
              <a:rPr lang="en-GB" sz="2800" dirty="0">
                <a:effectLst/>
                <a:latin typeface="Calibri" panose="020F0502020204030204" pitchFamily="34" charset="0"/>
                <a:ea typeface="Calibri" panose="020F0502020204030204" pitchFamily="34" charset="0"/>
                <a:cs typeface="Times New Roman" panose="02020603050405020304" pitchFamily="18" charset="0"/>
              </a:rPr>
              <a:t>everyday </a:t>
            </a:r>
            <a:r>
              <a:rPr lang="en-GB"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peer group</a:t>
            </a:r>
            <a:r>
              <a:rPr lang="en-GB" sz="2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interactions </a:t>
            </a:r>
            <a:r>
              <a:rPr lang="en-GB" sz="2800" dirty="0">
                <a:effectLst/>
                <a:latin typeface="Calibri" panose="020F0502020204030204" pitchFamily="34" charset="0"/>
                <a:ea typeface="Calibri" panose="020F0502020204030204" pitchFamily="34" charset="0"/>
                <a:cs typeface="Times New Roman" panose="02020603050405020304" pitchFamily="18" charset="0"/>
              </a:rPr>
              <a:t>which foster </a:t>
            </a:r>
            <a:r>
              <a:rPr lang="en-GB"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inclusive </a:t>
            </a:r>
            <a:r>
              <a:rPr lang="en-GB" sz="2800" dirty="0">
                <a:effectLst/>
                <a:latin typeface="Calibri" panose="020F0502020204030204" pitchFamily="34" charset="0"/>
                <a:ea typeface="Calibri" panose="020F0502020204030204" pitchFamily="34" charset="0"/>
                <a:cs typeface="Times New Roman" panose="02020603050405020304" pitchFamily="18" charset="0"/>
              </a:rPr>
              <a:t>and </a:t>
            </a:r>
            <a:r>
              <a:rPr lang="en-GB"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cohesive schools</a:t>
            </a:r>
            <a:r>
              <a:rPr lang="en-GB"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r>
              <a:rPr lang="en-GB" sz="2800" dirty="0">
                <a:effectLst/>
                <a:latin typeface="Calibri" panose="020F0502020204030204" pitchFamily="34" charset="0"/>
                <a:ea typeface="Calibri" panose="020F0502020204030204" pitchFamily="34" charset="0"/>
                <a:cs typeface="Times New Roman" panose="02020603050405020304" pitchFamily="18" charset="0"/>
              </a:rPr>
              <a:t> which are vital for the social-emotional well-being of all students, as well as their academic engagement</a:t>
            </a:r>
          </a:p>
          <a:p>
            <a:pPr>
              <a:lnSpc>
                <a:spcPct val="107000"/>
              </a:lnSpc>
              <a:spcAft>
                <a:spcPts val="800"/>
              </a:spcAft>
            </a:pPr>
            <a:r>
              <a:rPr lang="en-GB" sz="2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inform educational policy and practice</a:t>
            </a:r>
            <a:r>
              <a:rPr lang="en-GB" sz="2800" dirty="0">
                <a:effectLst/>
                <a:latin typeface="Calibri" panose="020F0502020204030204" pitchFamily="34" charset="0"/>
                <a:ea typeface="Calibri" panose="020F0502020204030204" pitchFamily="34" charset="0"/>
                <a:cs typeface="Times New Roman" panose="02020603050405020304" pitchFamily="18" charset="0"/>
              </a:rPr>
              <a:t>, especiall</a:t>
            </a:r>
            <a:r>
              <a:rPr lang="en-GB" sz="2800" dirty="0">
                <a:latin typeface="Calibri" panose="020F0502020204030204" pitchFamily="34" charset="0"/>
                <a:ea typeface="Calibri" panose="020F0502020204030204" pitchFamily="34" charset="0"/>
                <a:cs typeface="Times New Roman" panose="02020603050405020304" pitchFamily="18" charset="0"/>
              </a:rPr>
              <a:t>y </a:t>
            </a:r>
            <a:r>
              <a:rPr lang="en-GB"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what factors encourage children and adolescents </a:t>
            </a:r>
            <a:r>
              <a:rPr lang="en-GB" sz="2800" dirty="0">
                <a:latin typeface="Calibri" panose="020F0502020204030204" pitchFamily="34" charset="0"/>
                <a:ea typeface="Calibri" panose="020F0502020204030204" pitchFamily="34" charset="0"/>
                <a:cs typeface="Times New Roman" panose="02020603050405020304" pitchFamily="18" charset="0"/>
              </a:rPr>
              <a:t>to become </a:t>
            </a:r>
            <a:r>
              <a:rPr lang="en-GB"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bystander challengers </a:t>
            </a:r>
            <a:r>
              <a:rPr lang="en-GB" sz="2800" dirty="0">
                <a:latin typeface="Calibri" panose="020F0502020204030204" pitchFamily="34" charset="0"/>
                <a:ea typeface="Calibri" panose="020F0502020204030204" pitchFamily="34" charset="0"/>
                <a:cs typeface="Times New Roman" panose="02020603050405020304" pitchFamily="18" charset="0"/>
              </a:rPr>
              <a:t>in schools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3076" name="Picture 4" descr="So What Photo Booth Prop Message | Free Printable Papercraft Templates">
            <a:extLst>
              <a:ext uri="{FF2B5EF4-FFF2-40B4-BE49-F238E27FC236}">
                <a16:creationId xmlns:a16="http://schemas.microsoft.com/office/drawing/2014/main" id="{CC1DAD5C-B6DE-B133-1A90-83F590DAF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60338"/>
            <a:ext cx="3403600" cy="22780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ate Parity….if it disappears….. So what? :: Revenue By Design">
            <a:extLst>
              <a:ext uri="{FF2B5EF4-FFF2-40B4-BE49-F238E27FC236}">
                <a16:creationId xmlns:a16="http://schemas.microsoft.com/office/drawing/2014/main" id="{BAD8C6F9-DDFF-3ED1-D2CC-717404014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60338"/>
            <a:ext cx="4876800" cy="217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2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96715" y="2691493"/>
            <a:ext cx="10993549" cy="1475013"/>
          </a:xfrm>
        </p:spPr>
        <p:txBody>
          <a:bodyPr>
            <a:normAutofit fontScale="90000"/>
          </a:bodyPr>
          <a:lstStyle/>
          <a:p>
            <a:pPr algn="ctr"/>
            <a:r>
              <a:rPr lang="en-US" b="1" cap="none" dirty="0">
                <a:solidFill>
                  <a:schemeClr val="accent1">
                    <a:lumMod val="50000"/>
                  </a:schemeClr>
                </a:solidFill>
              </a:rPr>
              <a:t>Challenging Immigrant Exclusion: Group Membership, Perceived Similarity, Self-Efficacy, and Peers’ Inclusion Norms</a:t>
            </a:r>
            <a:br>
              <a:rPr lang="tr-TR" b="1" cap="none" dirty="0">
                <a:solidFill>
                  <a:schemeClr val="accent1">
                    <a:lumMod val="50000"/>
                  </a:schemeClr>
                </a:solidFill>
              </a:rPr>
            </a:br>
            <a:br>
              <a:rPr lang="en-US" b="1" cap="none" dirty="0">
                <a:solidFill>
                  <a:schemeClr val="accent1">
                    <a:lumMod val="50000"/>
                  </a:schemeClr>
                </a:solidFill>
              </a:rPr>
            </a:br>
            <a:r>
              <a:rPr lang="en-US" b="1" cap="none" dirty="0">
                <a:solidFill>
                  <a:schemeClr val="accent1">
                    <a:lumMod val="50000"/>
                  </a:schemeClr>
                </a:solidFill>
              </a:rPr>
              <a:t>Presenter: </a:t>
            </a:r>
            <a:br>
              <a:rPr lang="en-US" b="1" cap="none" dirty="0">
                <a:solidFill>
                  <a:schemeClr val="accent1">
                    <a:lumMod val="50000"/>
                  </a:schemeClr>
                </a:solidFill>
              </a:rPr>
            </a:br>
            <a:r>
              <a:rPr lang="en-US" b="1" cap="none" dirty="0">
                <a:solidFill>
                  <a:schemeClr val="accent1">
                    <a:lumMod val="50000"/>
                  </a:schemeClr>
                </a:solidFill>
              </a:rPr>
              <a:t>Se</a:t>
            </a:r>
            <a:r>
              <a:rPr lang="tr-TR" b="1" cap="none" dirty="0">
                <a:solidFill>
                  <a:schemeClr val="accent1">
                    <a:lumMod val="50000"/>
                  </a:schemeClr>
                </a:solidFill>
              </a:rPr>
              <a:t>çil Gönültaş</a:t>
            </a:r>
            <a:endParaRPr lang="en-US" b="1" cap="none" dirty="0">
              <a:solidFill>
                <a:schemeClr val="accent1">
                  <a:lumMod val="50000"/>
                </a:schemeClr>
              </a:solidFill>
            </a:endParaRPr>
          </a:p>
        </p:txBody>
      </p:sp>
      <p:pic>
        <p:nvPicPr>
          <p:cNvPr id="9" name="Picture 4">
            <a:extLst>
              <a:ext uri="{FF2B5EF4-FFF2-40B4-BE49-F238E27FC236}">
                <a16:creationId xmlns:a16="http://schemas.microsoft.com/office/drawing/2014/main" id="{853E548A-F92C-A85F-F3A0-7C6454729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75" y="5043427"/>
            <a:ext cx="2911260" cy="1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4082F486-CC8B-0345-B811-F56FBF95DF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158" y="4762499"/>
            <a:ext cx="1565106" cy="156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80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Peers who Challenge Social Exclusion </a:t>
            </a:r>
          </a:p>
        </p:txBody>
      </p:sp>
      <p:sp>
        <p:nvSpPr>
          <p:cNvPr id="2" name="Rectangle 1">
            <a:extLst>
              <a:ext uri="{FF2B5EF4-FFF2-40B4-BE49-F238E27FC236}">
                <a16:creationId xmlns:a16="http://schemas.microsoft.com/office/drawing/2014/main" id="{38DDB2C6-6B31-463E-88D6-16CF6D383CB4}"/>
              </a:ext>
            </a:extLst>
          </p:cNvPr>
          <p:cNvSpPr/>
          <p:nvPr/>
        </p:nvSpPr>
        <p:spPr>
          <a:xfrm>
            <a:off x="581191" y="1649523"/>
            <a:ext cx="11029615" cy="1231106"/>
          </a:xfrm>
          <a:prstGeom prst="rect">
            <a:avLst/>
          </a:prstGeom>
        </p:spPr>
        <p:txBody>
          <a:bodyPr wrap="square">
            <a:spAutoFit/>
          </a:bodyPr>
          <a:lstStyle/>
          <a:p>
            <a:pPr marL="342900" indent="-342900">
              <a:buClr>
                <a:schemeClr val="accent1">
                  <a:lumMod val="50000"/>
                </a:schemeClr>
              </a:buClr>
              <a:buFont typeface="Wingdings" panose="05000000000000000000" pitchFamily="2" charset="2"/>
              <a:buChar char="§"/>
            </a:pPr>
            <a:r>
              <a:rPr lang="en-US" sz="2000" b="1" dirty="0">
                <a:solidFill>
                  <a:srgbClr val="C00000"/>
                </a:solidFill>
              </a:rPr>
              <a:t>Challengers </a:t>
            </a:r>
            <a:r>
              <a:rPr lang="en-US" sz="2000" dirty="0"/>
              <a:t>can serve as central actors </a:t>
            </a:r>
            <a:r>
              <a:rPr lang="en-US" sz="2000" b="1" dirty="0">
                <a:solidFill>
                  <a:srgbClr val="C00000"/>
                </a:solidFill>
              </a:rPr>
              <a:t>to offset both the occurrence and effects of social exclusion </a:t>
            </a:r>
          </a:p>
          <a:p>
            <a:pPr marL="342900" indent="-342900">
              <a:buClr>
                <a:schemeClr val="accent1">
                  <a:lumMod val="50000"/>
                </a:schemeClr>
              </a:buClr>
              <a:buFont typeface="Wingdings" panose="05000000000000000000" pitchFamily="2" charset="2"/>
              <a:buChar char="§"/>
            </a:pPr>
            <a:endParaRPr lang="en-US" b="1" dirty="0">
              <a:solidFill>
                <a:srgbClr val="C00000"/>
              </a:solidFill>
            </a:endParaRPr>
          </a:p>
          <a:p>
            <a:pPr algn="ctr">
              <a:buClr>
                <a:schemeClr val="accent1">
                  <a:lumMod val="50000"/>
                </a:schemeClr>
              </a:buClr>
            </a:pPr>
            <a:endParaRPr lang="en-US" b="1" dirty="0">
              <a:solidFill>
                <a:srgbClr val="C00000"/>
              </a:solidFill>
            </a:endParaRPr>
          </a:p>
          <a:p>
            <a:pPr marL="342900" indent="-342900">
              <a:buClr>
                <a:schemeClr val="accent1">
                  <a:lumMod val="50000"/>
                </a:schemeClr>
              </a:buClr>
              <a:buFont typeface="Wingdings" panose="05000000000000000000" pitchFamily="2" charset="2"/>
              <a:buChar char="§"/>
            </a:pPr>
            <a:endParaRPr lang="en-US" b="1" dirty="0">
              <a:solidFill>
                <a:srgbClr val="C00000"/>
              </a:solidFill>
            </a:endParaRPr>
          </a:p>
        </p:txBody>
      </p:sp>
      <p:pic>
        <p:nvPicPr>
          <p:cNvPr id="5" name="Picture 4">
            <a:extLst>
              <a:ext uri="{FF2B5EF4-FFF2-40B4-BE49-F238E27FC236}">
                <a16:creationId xmlns:a16="http://schemas.microsoft.com/office/drawing/2014/main" id="{0CAC3AE4-E94B-51B6-7B7F-04BC5FC78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54" y="4469498"/>
            <a:ext cx="836238" cy="998996"/>
          </a:xfrm>
          <a:prstGeom prst="rect">
            <a:avLst/>
          </a:prstGeom>
        </p:spPr>
      </p:pic>
      <p:pic>
        <p:nvPicPr>
          <p:cNvPr id="6" name="Picture 5">
            <a:extLst>
              <a:ext uri="{FF2B5EF4-FFF2-40B4-BE49-F238E27FC236}">
                <a16:creationId xmlns:a16="http://schemas.microsoft.com/office/drawing/2014/main" id="{3C75F012-82BA-6BB1-5FA6-347F76B14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025" y="4692542"/>
            <a:ext cx="1003068" cy="978603"/>
          </a:xfrm>
          <a:prstGeom prst="rect">
            <a:avLst/>
          </a:prstGeom>
        </p:spPr>
      </p:pic>
      <p:pic>
        <p:nvPicPr>
          <p:cNvPr id="7" name="Picture 6">
            <a:extLst>
              <a:ext uri="{FF2B5EF4-FFF2-40B4-BE49-F238E27FC236}">
                <a16:creationId xmlns:a16="http://schemas.microsoft.com/office/drawing/2014/main" id="{C72B25BB-F577-9114-E91E-70AA993FC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9390" y="4515968"/>
            <a:ext cx="1377849" cy="952526"/>
          </a:xfrm>
          <a:prstGeom prst="rect">
            <a:avLst/>
          </a:prstGeom>
        </p:spPr>
      </p:pic>
      <p:pic>
        <p:nvPicPr>
          <p:cNvPr id="9" name="Picture 8">
            <a:extLst>
              <a:ext uri="{FF2B5EF4-FFF2-40B4-BE49-F238E27FC236}">
                <a16:creationId xmlns:a16="http://schemas.microsoft.com/office/drawing/2014/main" id="{6286E378-C037-4DF6-62C5-E392571EF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7236" y="2131199"/>
            <a:ext cx="3637523" cy="2190171"/>
          </a:xfrm>
          <a:prstGeom prst="rect">
            <a:avLst/>
          </a:prstGeom>
        </p:spPr>
      </p:pic>
      <p:sp>
        <p:nvSpPr>
          <p:cNvPr id="11" name="TextBox 10">
            <a:extLst>
              <a:ext uri="{FF2B5EF4-FFF2-40B4-BE49-F238E27FC236}">
                <a16:creationId xmlns:a16="http://schemas.microsoft.com/office/drawing/2014/main" id="{A5ADEE8D-B0A4-A7F7-01EF-EADBE172B4A8}"/>
              </a:ext>
            </a:extLst>
          </p:cNvPr>
          <p:cNvSpPr txBox="1"/>
          <p:nvPr/>
        </p:nvSpPr>
        <p:spPr>
          <a:xfrm>
            <a:off x="1073661" y="5694179"/>
            <a:ext cx="2691223" cy="923330"/>
          </a:xfrm>
          <a:prstGeom prst="rect">
            <a:avLst/>
          </a:prstGeom>
          <a:noFill/>
        </p:spPr>
        <p:txBody>
          <a:bodyPr wrap="square">
            <a:spAutoFit/>
          </a:bodyPr>
          <a:lstStyle/>
          <a:p>
            <a:pPr algn="ctr">
              <a:buClr>
                <a:schemeClr val="accent1">
                  <a:lumMod val="50000"/>
                </a:schemeClr>
              </a:buClr>
            </a:pPr>
            <a:endParaRPr lang="en-US" b="1" dirty="0">
              <a:solidFill>
                <a:srgbClr val="C00000"/>
              </a:solidFill>
            </a:endParaRPr>
          </a:p>
          <a:p>
            <a:pPr algn="ctr">
              <a:buClr>
                <a:schemeClr val="accent1">
                  <a:lumMod val="50000"/>
                </a:schemeClr>
              </a:buClr>
            </a:pPr>
            <a:r>
              <a:rPr lang="en-US" sz="1800" dirty="0"/>
              <a:t>What do you think about the challenger?                      </a:t>
            </a:r>
          </a:p>
        </p:txBody>
      </p:sp>
      <p:sp>
        <p:nvSpPr>
          <p:cNvPr id="13" name="TextBox 12">
            <a:extLst>
              <a:ext uri="{FF2B5EF4-FFF2-40B4-BE49-F238E27FC236}">
                <a16:creationId xmlns:a16="http://schemas.microsoft.com/office/drawing/2014/main" id="{DF1CF4EF-4580-7D6F-8D5B-73693FB4117B}"/>
              </a:ext>
            </a:extLst>
          </p:cNvPr>
          <p:cNvSpPr txBox="1"/>
          <p:nvPr/>
        </p:nvSpPr>
        <p:spPr>
          <a:xfrm>
            <a:off x="4645386" y="5971178"/>
            <a:ext cx="3637523" cy="646331"/>
          </a:xfrm>
          <a:prstGeom prst="rect">
            <a:avLst/>
          </a:prstGeom>
          <a:noFill/>
        </p:spPr>
        <p:txBody>
          <a:bodyPr wrap="square">
            <a:spAutoFit/>
          </a:bodyPr>
          <a:lstStyle/>
          <a:p>
            <a:pPr algn="ctr">
              <a:buClr>
                <a:schemeClr val="accent1">
                  <a:lumMod val="50000"/>
                </a:schemeClr>
              </a:buClr>
            </a:pPr>
            <a:r>
              <a:rPr lang="en-US" sz="1800" dirty="0"/>
              <a:t>What does your group think about the challenger? </a:t>
            </a:r>
          </a:p>
        </p:txBody>
      </p:sp>
      <p:sp>
        <p:nvSpPr>
          <p:cNvPr id="15" name="TextBox 14">
            <a:extLst>
              <a:ext uri="{FF2B5EF4-FFF2-40B4-BE49-F238E27FC236}">
                <a16:creationId xmlns:a16="http://schemas.microsoft.com/office/drawing/2014/main" id="{513FEA7E-D7A9-12AF-1012-9D109370EED0}"/>
              </a:ext>
            </a:extLst>
          </p:cNvPr>
          <p:cNvSpPr txBox="1"/>
          <p:nvPr/>
        </p:nvSpPr>
        <p:spPr>
          <a:xfrm>
            <a:off x="9293462" y="5694179"/>
            <a:ext cx="2769704" cy="923330"/>
          </a:xfrm>
          <a:prstGeom prst="rect">
            <a:avLst/>
          </a:prstGeom>
          <a:noFill/>
        </p:spPr>
        <p:txBody>
          <a:bodyPr wrap="square">
            <a:spAutoFit/>
          </a:bodyPr>
          <a:lstStyle/>
          <a:p>
            <a:pPr algn="ctr">
              <a:buClr>
                <a:schemeClr val="accent1">
                  <a:lumMod val="50000"/>
                </a:schemeClr>
              </a:buClr>
            </a:pPr>
            <a:r>
              <a:rPr lang="en-US" sz="1800" dirty="0"/>
              <a:t>How do you respond to social exclusion as a bystander?</a:t>
            </a:r>
          </a:p>
        </p:txBody>
      </p:sp>
    </p:spTree>
    <p:extLst>
      <p:ext uri="{BB962C8B-B14F-4D97-AF65-F5344CB8AC3E}">
        <p14:creationId xmlns:p14="http://schemas.microsoft.com/office/powerpoint/2010/main" val="402861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86">
            <a:extLst>
              <a:ext uri="{FF2B5EF4-FFF2-40B4-BE49-F238E27FC236}">
                <a16:creationId xmlns:a16="http://schemas.microsoft.com/office/drawing/2014/main" id="{A9FF2D7F-5E41-970A-5218-3B64C0C4C353}"/>
              </a:ext>
            </a:extLst>
          </p:cNvPr>
          <p:cNvSpPr>
            <a:spLocks/>
          </p:cNvSpPr>
          <p:nvPr/>
        </p:nvSpPr>
        <p:spPr bwMode="auto">
          <a:xfrm>
            <a:off x="3371126" y="3607649"/>
            <a:ext cx="2412568" cy="2264191"/>
          </a:xfrm>
          <a:custGeom>
            <a:avLst/>
            <a:gdLst>
              <a:gd name="connsiteX0" fmla="*/ 1536618 w 2529314"/>
              <a:gd name="connsiteY0" fmla="*/ 0 h 2516012"/>
              <a:gd name="connsiteX1" fmla="*/ 1753961 w 2529314"/>
              <a:gd name="connsiteY1" fmla="*/ 217327 h 2516012"/>
              <a:gd name="connsiteX2" fmla="*/ 1700782 w 2529314"/>
              <a:gd name="connsiteY2" fmla="*/ 404598 h 2516012"/>
              <a:gd name="connsiteX3" fmla="*/ 1790956 w 2529314"/>
              <a:gd name="connsiteY3" fmla="*/ 541005 h 2516012"/>
              <a:gd name="connsiteX4" fmla="*/ 2380557 w 2529314"/>
              <a:gd name="connsiteY4" fmla="*/ 541005 h 2516012"/>
              <a:gd name="connsiteX5" fmla="*/ 2528499 w 2529314"/>
              <a:gd name="connsiteY5" fmla="*/ 541005 h 2516012"/>
              <a:gd name="connsiteX6" fmla="*/ 2529314 w 2529314"/>
              <a:gd name="connsiteY6" fmla="*/ 541005 h 2516012"/>
              <a:gd name="connsiteX7" fmla="*/ 2529314 w 2529314"/>
              <a:gd name="connsiteY7" fmla="*/ 545515 h 2516012"/>
              <a:gd name="connsiteX8" fmla="*/ 2529314 w 2529314"/>
              <a:gd name="connsiteY8" fmla="*/ 677074 h 2516012"/>
              <a:gd name="connsiteX9" fmla="*/ 2529314 w 2529314"/>
              <a:gd name="connsiteY9" fmla="*/ 1269235 h 2516012"/>
              <a:gd name="connsiteX10" fmla="*/ 2392907 w 2529314"/>
              <a:gd name="connsiteY10" fmla="*/ 1359447 h 2516012"/>
              <a:gd name="connsiteX11" fmla="*/ 2205636 w 2529314"/>
              <a:gd name="connsiteY11" fmla="*/ 1303932 h 2516012"/>
              <a:gd name="connsiteX12" fmla="*/ 1988309 w 2529314"/>
              <a:gd name="connsiteY12" fmla="*/ 1521366 h 2516012"/>
              <a:gd name="connsiteX13" fmla="*/ 2205636 w 2529314"/>
              <a:gd name="connsiteY13" fmla="*/ 1738801 h 2516012"/>
              <a:gd name="connsiteX14" fmla="*/ 2392907 w 2529314"/>
              <a:gd name="connsiteY14" fmla="*/ 1685599 h 2516012"/>
              <a:gd name="connsiteX15" fmla="*/ 2529314 w 2529314"/>
              <a:gd name="connsiteY15" fmla="*/ 1775811 h 2516012"/>
              <a:gd name="connsiteX16" fmla="*/ 2529314 w 2529314"/>
              <a:gd name="connsiteY16" fmla="*/ 2365659 h 2516012"/>
              <a:gd name="connsiteX17" fmla="*/ 2529314 w 2529314"/>
              <a:gd name="connsiteY17" fmla="*/ 2516012 h 2516012"/>
              <a:gd name="connsiteX18" fmla="*/ 2411403 w 2529314"/>
              <a:gd name="connsiteY18" fmla="*/ 2516012 h 2516012"/>
              <a:gd name="connsiteX19" fmla="*/ 2379035 w 2529314"/>
              <a:gd name="connsiteY19" fmla="*/ 2513699 h 2516012"/>
              <a:gd name="connsiteX20" fmla="*/ 1789478 w 2529314"/>
              <a:gd name="connsiteY20" fmla="*/ 2513699 h 2516012"/>
              <a:gd name="connsiteX21" fmla="*/ 1699311 w 2529314"/>
              <a:gd name="connsiteY21" fmla="*/ 2374911 h 2516012"/>
              <a:gd name="connsiteX22" fmla="*/ 1752486 w 2529314"/>
              <a:gd name="connsiteY22" fmla="*/ 2187548 h 2516012"/>
              <a:gd name="connsiteX23" fmla="*/ 1535160 w 2529314"/>
              <a:gd name="connsiteY23" fmla="*/ 1970114 h 2516012"/>
              <a:gd name="connsiteX24" fmla="*/ 1317833 w 2529314"/>
              <a:gd name="connsiteY24" fmla="*/ 2187548 h 2516012"/>
              <a:gd name="connsiteX25" fmla="*/ 1373321 w 2529314"/>
              <a:gd name="connsiteY25" fmla="*/ 2374911 h 2516012"/>
              <a:gd name="connsiteX26" fmla="*/ 1283153 w 2529314"/>
              <a:gd name="connsiteY26" fmla="*/ 2513699 h 2516012"/>
              <a:gd name="connsiteX27" fmla="*/ 693596 w 2529314"/>
              <a:gd name="connsiteY27" fmla="*/ 2513699 h 2516012"/>
              <a:gd name="connsiteX28" fmla="*/ 661229 w 2529314"/>
              <a:gd name="connsiteY28" fmla="*/ 2516012 h 2516012"/>
              <a:gd name="connsiteX29" fmla="*/ 541005 w 2529314"/>
              <a:gd name="connsiteY29" fmla="*/ 2516012 h 2516012"/>
              <a:gd name="connsiteX30" fmla="*/ 541005 w 2529314"/>
              <a:gd name="connsiteY30" fmla="*/ 2365659 h 2516012"/>
              <a:gd name="connsiteX31" fmla="*/ 541005 w 2529314"/>
              <a:gd name="connsiteY31" fmla="*/ 1775811 h 2516012"/>
              <a:gd name="connsiteX32" fmla="*/ 404598 w 2529314"/>
              <a:gd name="connsiteY32" fmla="*/ 1685599 h 2516012"/>
              <a:gd name="connsiteX33" fmla="*/ 217327 w 2529314"/>
              <a:gd name="connsiteY33" fmla="*/ 1738801 h 2516012"/>
              <a:gd name="connsiteX34" fmla="*/ 104040 w 2529314"/>
              <a:gd name="connsiteY34" fmla="*/ 1708730 h 2516012"/>
              <a:gd name="connsiteX35" fmla="*/ 94792 w 2529314"/>
              <a:gd name="connsiteY35" fmla="*/ 1701790 h 2516012"/>
              <a:gd name="connsiteX36" fmla="*/ 0 w 2529314"/>
              <a:gd name="connsiteY36" fmla="*/ 1521366 h 2516012"/>
              <a:gd name="connsiteX37" fmla="*/ 94792 w 2529314"/>
              <a:gd name="connsiteY37" fmla="*/ 1340942 h 2516012"/>
              <a:gd name="connsiteX38" fmla="*/ 104040 w 2529314"/>
              <a:gd name="connsiteY38" fmla="*/ 1336316 h 2516012"/>
              <a:gd name="connsiteX39" fmla="*/ 217327 w 2529314"/>
              <a:gd name="connsiteY39" fmla="*/ 1303932 h 2516012"/>
              <a:gd name="connsiteX40" fmla="*/ 404598 w 2529314"/>
              <a:gd name="connsiteY40" fmla="*/ 1359447 h 2516012"/>
              <a:gd name="connsiteX41" fmla="*/ 541005 w 2529314"/>
              <a:gd name="connsiteY41" fmla="*/ 1269235 h 2516012"/>
              <a:gd name="connsiteX42" fmla="*/ 541005 w 2529314"/>
              <a:gd name="connsiteY42" fmla="*/ 677074 h 2516012"/>
              <a:gd name="connsiteX43" fmla="*/ 541005 w 2529314"/>
              <a:gd name="connsiteY43" fmla="*/ 526721 h 2516012"/>
              <a:gd name="connsiteX44" fmla="*/ 542389 w 2529314"/>
              <a:gd name="connsiteY44" fmla="*/ 526721 h 2516012"/>
              <a:gd name="connsiteX45" fmla="*/ 542389 w 2529314"/>
              <a:gd name="connsiteY45" fmla="*/ 539163 h 2516012"/>
              <a:gd name="connsiteX46" fmla="*/ 542389 w 2529314"/>
              <a:gd name="connsiteY46" fmla="*/ 541005 h 2516012"/>
              <a:gd name="connsiteX47" fmla="*/ 694992 w 2529314"/>
              <a:gd name="connsiteY47" fmla="*/ 541005 h 2516012"/>
              <a:gd name="connsiteX48" fmla="*/ 1284593 w 2529314"/>
              <a:gd name="connsiteY48" fmla="*/ 541005 h 2516012"/>
              <a:gd name="connsiteX49" fmla="*/ 1374767 w 2529314"/>
              <a:gd name="connsiteY49" fmla="*/ 404598 h 2516012"/>
              <a:gd name="connsiteX50" fmla="*/ 1319275 w 2529314"/>
              <a:gd name="connsiteY50" fmla="*/ 217327 h 2516012"/>
              <a:gd name="connsiteX51" fmla="*/ 1536618 w 2529314"/>
              <a:gd name="connsiteY51" fmla="*/ 0 h 2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29314" h="2516012">
                <a:moveTo>
                  <a:pt x="1536618" y="0"/>
                </a:moveTo>
                <a:cubicBezTo>
                  <a:pt x="1656851" y="0"/>
                  <a:pt x="1753961" y="97104"/>
                  <a:pt x="1753961" y="217327"/>
                </a:cubicBezTo>
                <a:cubicBezTo>
                  <a:pt x="1753961" y="279751"/>
                  <a:pt x="1700782" y="404598"/>
                  <a:pt x="1700782" y="404598"/>
                </a:cubicBezTo>
                <a:cubicBezTo>
                  <a:pt x="1666099" y="480893"/>
                  <a:pt x="1707718" y="541005"/>
                  <a:pt x="1790956" y="541005"/>
                </a:cubicBezTo>
                <a:cubicBezTo>
                  <a:pt x="2380557" y="541005"/>
                  <a:pt x="2380557" y="541005"/>
                  <a:pt x="2380557" y="541005"/>
                </a:cubicBezTo>
                <a:cubicBezTo>
                  <a:pt x="2493275" y="541005"/>
                  <a:pt x="2521454" y="541005"/>
                  <a:pt x="2528499" y="541005"/>
                </a:cubicBezTo>
                <a:lnTo>
                  <a:pt x="2529314" y="541005"/>
                </a:lnTo>
                <a:lnTo>
                  <a:pt x="2529314" y="545515"/>
                </a:lnTo>
                <a:cubicBezTo>
                  <a:pt x="2529314" y="564309"/>
                  <a:pt x="2529314" y="601898"/>
                  <a:pt x="2529314" y="677074"/>
                </a:cubicBezTo>
                <a:cubicBezTo>
                  <a:pt x="2529314" y="677074"/>
                  <a:pt x="2529314" y="677074"/>
                  <a:pt x="2529314" y="1269235"/>
                </a:cubicBezTo>
                <a:cubicBezTo>
                  <a:pt x="2529314" y="1352508"/>
                  <a:pt x="2466890" y="1391831"/>
                  <a:pt x="2392907" y="1359447"/>
                </a:cubicBezTo>
                <a:cubicBezTo>
                  <a:pt x="2392907" y="1359447"/>
                  <a:pt x="2268060" y="1303932"/>
                  <a:pt x="2205636" y="1303932"/>
                </a:cubicBezTo>
                <a:cubicBezTo>
                  <a:pt x="2085413" y="1303932"/>
                  <a:pt x="1988309" y="1401084"/>
                  <a:pt x="1988309" y="1521366"/>
                </a:cubicBezTo>
                <a:cubicBezTo>
                  <a:pt x="1988309" y="1641649"/>
                  <a:pt x="2085413" y="1738801"/>
                  <a:pt x="2205636" y="1738801"/>
                </a:cubicBezTo>
                <a:cubicBezTo>
                  <a:pt x="2268060" y="1738801"/>
                  <a:pt x="2392907" y="1685599"/>
                  <a:pt x="2392907" y="1685599"/>
                </a:cubicBezTo>
                <a:cubicBezTo>
                  <a:pt x="2466890" y="1650902"/>
                  <a:pt x="2529314" y="1692538"/>
                  <a:pt x="2529314" y="1775811"/>
                </a:cubicBezTo>
                <a:cubicBezTo>
                  <a:pt x="2529314" y="1775811"/>
                  <a:pt x="2529314" y="1775811"/>
                  <a:pt x="2529314" y="2365659"/>
                </a:cubicBezTo>
                <a:cubicBezTo>
                  <a:pt x="2529314" y="2365659"/>
                  <a:pt x="2529314" y="2365659"/>
                  <a:pt x="2529314" y="2516012"/>
                </a:cubicBezTo>
                <a:cubicBezTo>
                  <a:pt x="2529314" y="2516012"/>
                  <a:pt x="2529314" y="2516012"/>
                  <a:pt x="2411403" y="2516012"/>
                </a:cubicBezTo>
                <a:cubicBezTo>
                  <a:pt x="2399843" y="2513699"/>
                  <a:pt x="2390595" y="2513699"/>
                  <a:pt x="2379035" y="2513699"/>
                </a:cubicBezTo>
                <a:cubicBezTo>
                  <a:pt x="2379035" y="2513699"/>
                  <a:pt x="2379035" y="2513699"/>
                  <a:pt x="1789478" y="2513699"/>
                </a:cubicBezTo>
                <a:cubicBezTo>
                  <a:pt x="1706247" y="2513699"/>
                  <a:pt x="1664631" y="2451244"/>
                  <a:pt x="1699311" y="2374911"/>
                </a:cubicBezTo>
                <a:cubicBezTo>
                  <a:pt x="1699311" y="2374911"/>
                  <a:pt x="1752486" y="2250002"/>
                  <a:pt x="1752486" y="2187548"/>
                </a:cubicBezTo>
                <a:cubicBezTo>
                  <a:pt x="1752486" y="2067265"/>
                  <a:pt x="1655383" y="1970114"/>
                  <a:pt x="1535160" y="1970114"/>
                </a:cubicBezTo>
                <a:cubicBezTo>
                  <a:pt x="1414936" y="1970114"/>
                  <a:pt x="1317833" y="2067265"/>
                  <a:pt x="1317833" y="2187548"/>
                </a:cubicBezTo>
                <a:cubicBezTo>
                  <a:pt x="1317833" y="2250002"/>
                  <a:pt x="1373321" y="2374911"/>
                  <a:pt x="1373321" y="2374911"/>
                </a:cubicBezTo>
                <a:cubicBezTo>
                  <a:pt x="1405688" y="2451244"/>
                  <a:pt x="1366385" y="2513699"/>
                  <a:pt x="1283153" y="2513699"/>
                </a:cubicBezTo>
                <a:cubicBezTo>
                  <a:pt x="1283153" y="2513699"/>
                  <a:pt x="1283153" y="2513699"/>
                  <a:pt x="693596" y="2513699"/>
                </a:cubicBezTo>
                <a:cubicBezTo>
                  <a:pt x="682036" y="2513699"/>
                  <a:pt x="670477" y="2513699"/>
                  <a:pt x="661229" y="2516012"/>
                </a:cubicBezTo>
                <a:cubicBezTo>
                  <a:pt x="661229" y="2516012"/>
                  <a:pt x="661229" y="2516012"/>
                  <a:pt x="541005" y="2516012"/>
                </a:cubicBezTo>
                <a:cubicBezTo>
                  <a:pt x="541005" y="2516012"/>
                  <a:pt x="541005" y="2516012"/>
                  <a:pt x="541005" y="2365659"/>
                </a:cubicBezTo>
                <a:cubicBezTo>
                  <a:pt x="541005" y="2365659"/>
                  <a:pt x="541005" y="2365659"/>
                  <a:pt x="541005" y="1775811"/>
                </a:cubicBezTo>
                <a:cubicBezTo>
                  <a:pt x="541005" y="1692538"/>
                  <a:pt x="480893" y="1650902"/>
                  <a:pt x="404598" y="1685599"/>
                </a:cubicBezTo>
                <a:cubicBezTo>
                  <a:pt x="393038" y="1690225"/>
                  <a:pt x="277439" y="1738801"/>
                  <a:pt x="217327" y="1738801"/>
                </a:cubicBezTo>
                <a:cubicBezTo>
                  <a:pt x="175711" y="1738801"/>
                  <a:pt x="138719" y="1727235"/>
                  <a:pt x="104040" y="1708730"/>
                </a:cubicBezTo>
                <a:cubicBezTo>
                  <a:pt x="101728" y="1706417"/>
                  <a:pt x="99416" y="1704104"/>
                  <a:pt x="94792" y="1701790"/>
                </a:cubicBezTo>
                <a:cubicBezTo>
                  <a:pt x="36992" y="1662467"/>
                  <a:pt x="0" y="1597700"/>
                  <a:pt x="0" y="1521366"/>
                </a:cubicBezTo>
                <a:cubicBezTo>
                  <a:pt x="0" y="1447346"/>
                  <a:pt x="36992" y="1380265"/>
                  <a:pt x="94792" y="1340942"/>
                </a:cubicBezTo>
                <a:cubicBezTo>
                  <a:pt x="99416" y="1338629"/>
                  <a:pt x="101728" y="1336316"/>
                  <a:pt x="104040" y="1336316"/>
                </a:cubicBezTo>
                <a:cubicBezTo>
                  <a:pt x="138719" y="1315498"/>
                  <a:pt x="175711" y="1303932"/>
                  <a:pt x="217327" y="1303932"/>
                </a:cubicBezTo>
                <a:cubicBezTo>
                  <a:pt x="277439" y="1303932"/>
                  <a:pt x="393038" y="1354821"/>
                  <a:pt x="404598" y="1359447"/>
                </a:cubicBezTo>
                <a:cubicBezTo>
                  <a:pt x="480893" y="1391831"/>
                  <a:pt x="541005" y="1350195"/>
                  <a:pt x="541005" y="1269235"/>
                </a:cubicBezTo>
                <a:cubicBezTo>
                  <a:pt x="541005" y="1269235"/>
                  <a:pt x="541005" y="1269235"/>
                  <a:pt x="541005" y="677074"/>
                </a:cubicBezTo>
                <a:cubicBezTo>
                  <a:pt x="541005" y="677074"/>
                  <a:pt x="541005" y="677074"/>
                  <a:pt x="541005" y="526721"/>
                </a:cubicBezTo>
                <a:lnTo>
                  <a:pt x="542389" y="526721"/>
                </a:lnTo>
                <a:lnTo>
                  <a:pt x="542389" y="539163"/>
                </a:lnTo>
                <a:cubicBezTo>
                  <a:pt x="542389" y="541005"/>
                  <a:pt x="542389" y="541005"/>
                  <a:pt x="542389" y="541005"/>
                </a:cubicBezTo>
                <a:cubicBezTo>
                  <a:pt x="694992" y="541005"/>
                  <a:pt x="694992" y="541005"/>
                  <a:pt x="694992" y="541005"/>
                </a:cubicBezTo>
                <a:cubicBezTo>
                  <a:pt x="1284593" y="541005"/>
                  <a:pt x="1284593" y="541005"/>
                  <a:pt x="1284593" y="541005"/>
                </a:cubicBezTo>
                <a:cubicBezTo>
                  <a:pt x="1367831" y="541005"/>
                  <a:pt x="1407137" y="480893"/>
                  <a:pt x="1374767" y="404598"/>
                </a:cubicBezTo>
                <a:cubicBezTo>
                  <a:pt x="1374767" y="404598"/>
                  <a:pt x="1319275" y="279751"/>
                  <a:pt x="1319275" y="217327"/>
                </a:cubicBezTo>
                <a:cubicBezTo>
                  <a:pt x="1319275" y="97104"/>
                  <a:pt x="1416386" y="0"/>
                  <a:pt x="1536618" y="0"/>
                </a:cubicBezTo>
                <a:close/>
              </a:path>
            </a:pathLst>
          </a:custGeom>
          <a:solidFill>
            <a:schemeClr val="accent5"/>
          </a:solidFill>
          <a:ln w="3175">
            <a:solidFill>
              <a:schemeClr val="accent5"/>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5" name="Freeform: Shape 38">
            <a:extLst>
              <a:ext uri="{FF2B5EF4-FFF2-40B4-BE49-F238E27FC236}">
                <a16:creationId xmlns:a16="http://schemas.microsoft.com/office/drawing/2014/main" id="{49AA4298-1892-AD71-BF59-E69BE12F5AC2}"/>
              </a:ext>
            </a:extLst>
          </p:cNvPr>
          <p:cNvSpPr>
            <a:spLocks/>
          </p:cNvSpPr>
          <p:nvPr/>
        </p:nvSpPr>
        <p:spPr bwMode="auto">
          <a:xfrm>
            <a:off x="5783694" y="2295951"/>
            <a:ext cx="2412570" cy="2266098"/>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tx2"/>
          </a:solidFill>
          <a:ln w="3175">
            <a:solidFill>
              <a:schemeClr val="accent3"/>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6" name="Freeform 12">
            <a:extLst>
              <a:ext uri="{FF2B5EF4-FFF2-40B4-BE49-F238E27FC236}">
                <a16:creationId xmlns:a16="http://schemas.microsoft.com/office/drawing/2014/main" id="{E4EEBC44-3E02-F447-396A-19D68ECCBE94}"/>
              </a:ext>
            </a:extLst>
          </p:cNvPr>
          <p:cNvSpPr>
            <a:spLocks/>
          </p:cNvSpPr>
          <p:nvPr/>
        </p:nvSpPr>
        <p:spPr bwMode="auto">
          <a:xfrm>
            <a:off x="5268618" y="4078179"/>
            <a:ext cx="2412570" cy="2277532"/>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chemeClr val="bg1">
              <a:lumMod val="65000"/>
            </a:schemeClr>
          </a:solidFill>
          <a:ln w="3175">
            <a:solidFill>
              <a:schemeClr val="bg1">
                <a:lumMod val="65000"/>
              </a:schemeClr>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7" name="Freeform 13">
            <a:extLst>
              <a:ext uri="{FF2B5EF4-FFF2-40B4-BE49-F238E27FC236}">
                <a16:creationId xmlns:a16="http://schemas.microsoft.com/office/drawing/2014/main" id="{716AE920-83D7-CA3E-010D-DE8562D945CB}"/>
              </a:ext>
            </a:extLst>
          </p:cNvPr>
          <p:cNvSpPr>
            <a:spLocks/>
          </p:cNvSpPr>
          <p:nvPr/>
        </p:nvSpPr>
        <p:spPr bwMode="auto">
          <a:xfrm>
            <a:off x="3886200" y="1808693"/>
            <a:ext cx="2414588" cy="2277532"/>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2"/>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Factors in Evaluations of Challengers and Bystander Responses</a:t>
            </a:r>
          </a:p>
        </p:txBody>
      </p:sp>
      <p:pic>
        <p:nvPicPr>
          <p:cNvPr id="2" name="Picture 1" descr="Graphical user interface, application&#10;&#10;Description automatically generated">
            <a:extLst>
              <a:ext uri="{FF2B5EF4-FFF2-40B4-BE49-F238E27FC236}">
                <a16:creationId xmlns:a16="http://schemas.microsoft.com/office/drawing/2014/main" id="{A3566021-ED40-725B-11AD-513EE9C616E4}"/>
              </a:ext>
            </a:extLst>
          </p:cNvPr>
          <p:cNvPicPr>
            <a:picLocks noChangeAspect="1"/>
          </p:cNvPicPr>
          <p:nvPr/>
        </p:nvPicPr>
        <p:blipFill rotWithShape="1">
          <a:blip r:embed="rId3">
            <a:extLst>
              <a:ext uri="{28A0092B-C50C-407E-A947-70E740481C1C}">
                <a14:useLocalDpi xmlns:a14="http://schemas.microsoft.com/office/drawing/2010/main" val="0"/>
              </a:ext>
            </a:extLst>
          </a:blip>
          <a:srcRect t="24740" b="8247"/>
          <a:stretch/>
        </p:blipFill>
        <p:spPr>
          <a:xfrm>
            <a:off x="448055" y="2666260"/>
            <a:ext cx="3200400" cy="1072356"/>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78704BFD-46A9-5631-7B8E-60739457E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2" y="4342645"/>
            <a:ext cx="2585508" cy="1516727"/>
          </a:xfrm>
          <a:prstGeom prst="rect">
            <a:avLst/>
          </a:prstGeom>
        </p:spPr>
      </p:pic>
      <p:pic>
        <p:nvPicPr>
          <p:cNvPr id="12" name="Picture 11">
            <a:extLst>
              <a:ext uri="{FF2B5EF4-FFF2-40B4-BE49-F238E27FC236}">
                <a16:creationId xmlns:a16="http://schemas.microsoft.com/office/drawing/2014/main" id="{8C203ACD-B3A7-72E7-F9F1-EE11A250A70F}"/>
              </a:ext>
            </a:extLst>
          </p:cNvPr>
          <p:cNvPicPr>
            <a:picLocks noChangeAspect="1"/>
          </p:cNvPicPr>
          <p:nvPr/>
        </p:nvPicPr>
        <p:blipFill rotWithShape="1">
          <a:blip r:embed="rId5">
            <a:extLst>
              <a:ext uri="{28A0092B-C50C-407E-A947-70E740481C1C}">
                <a14:useLocalDpi xmlns:a14="http://schemas.microsoft.com/office/drawing/2010/main" val="0"/>
              </a:ext>
            </a:extLst>
          </a:blip>
          <a:srcRect t="13197" b="9304"/>
          <a:stretch/>
        </p:blipFill>
        <p:spPr>
          <a:xfrm>
            <a:off x="8508999" y="2565569"/>
            <a:ext cx="2923115" cy="1273738"/>
          </a:xfrm>
          <a:prstGeom prst="rect">
            <a:avLst/>
          </a:prstGeom>
        </p:spPr>
      </p:pic>
      <p:sp>
        <p:nvSpPr>
          <p:cNvPr id="13" name="TextBox 12">
            <a:extLst>
              <a:ext uri="{FF2B5EF4-FFF2-40B4-BE49-F238E27FC236}">
                <a16:creationId xmlns:a16="http://schemas.microsoft.com/office/drawing/2014/main" id="{4B120766-7372-D337-2342-3003DC06B9BE}"/>
              </a:ext>
            </a:extLst>
          </p:cNvPr>
          <p:cNvSpPr txBox="1"/>
          <p:nvPr/>
        </p:nvSpPr>
        <p:spPr>
          <a:xfrm>
            <a:off x="4361690" y="2745787"/>
            <a:ext cx="1463607" cy="646331"/>
          </a:xfrm>
          <a:prstGeom prst="rect">
            <a:avLst/>
          </a:prstGeom>
          <a:noFill/>
        </p:spPr>
        <p:txBody>
          <a:bodyPr wrap="square" rtlCol="0">
            <a:spAutoFit/>
          </a:bodyPr>
          <a:lstStyle/>
          <a:p>
            <a:pPr algn="ctr"/>
            <a:r>
              <a:rPr lang="en-US" b="1" dirty="0"/>
              <a:t>Group Membership</a:t>
            </a:r>
            <a:endParaRPr lang="en-GB" b="1" dirty="0"/>
          </a:p>
        </p:txBody>
      </p:sp>
      <p:sp>
        <p:nvSpPr>
          <p:cNvPr id="15" name="TextBox 14">
            <a:extLst>
              <a:ext uri="{FF2B5EF4-FFF2-40B4-BE49-F238E27FC236}">
                <a16:creationId xmlns:a16="http://schemas.microsoft.com/office/drawing/2014/main" id="{56F7661A-67FF-583B-F5F5-DEB16478091F}"/>
              </a:ext>
            </a:extLst>
          </p:cNvPr>
          <p:cNvSpPr txBox="1"/>
          <p:nvPr/>
        </p:nvSpPr>
        <p:spPr>
          <a:xfrm>
            <a:off x="4021738" y="4601635"/>
            <a:ext cx="1463607" cy="646331"/>
          </a:xfrm>
          <a:prstGeom prst="rect">
            <a:avLst/>
          </a:prstGeom>
          <a:noFill/>
        </p:spPr>
        <p:txBody>
          <a:bodyPr wrap="square" rtlCol="0">
            <a:spAutoFit/>
          </a:bodyPr>
          <a:lstStyle/>
          <a:p>
            <a:pPr algn="ctr"/>
            <a:r>
              <a:rPr lang="en-US" b="1" dirty="0"/>
              <a:t>Perceived Similarity</a:t>
            </a:r>
            <a:endParaRPr lang="en-GB" b="1" dirty="0"/>
          </a:p>
        </p:txBody>
      </p:sp>
      <p:sp>
        <p:nvSpPr>
          <p:cNvPr id="17" name="TextBox 16">
            <a:extLst>
              <a:ext uri="{FF2B5EF4-FFF2-40B4-BE49-F238E27FC236}">
                <a16:creationId xmlns:a16="http://schemas.microsoft.com/office/drawing/2014/main" id="{ED5E8527-75F4-B55C-1E4B-F11A1CA34B05}"/>
              </a:ext>
            </a:extLst>
          </p:cNvPr>
          <p:cNvSpPr txBox="1"/>
          <p:nvPr/>
        </p:nvSpPr>
        <p:spPr>
          <a:xfrm>
            <a:off x="6259185" y="2999437"/>
            <a:ext cx="1463607" cy="369332"/>
          </a:xfrm>
          <a:prstGeom prst="rect">
            <a:avLst/>
          </a:prstGeom>
          <a:noFill/>
        </p:spPr>
        <p:txBody>
          <a:bodyPr wrap="square" rtlCol="0">
            <a:spAutoFit/>
          </a:bodyPr>
          <a:lstStyle/>
          <a:p>
            <a:pPr algn="ctr"/>
            <a:r>
              <a:rPr lang="en-US" b="1" dirty="0"/>
              <a:t>Self-efficacy</a:t>
            </a:r>
            <a:endParaRPr lang="en-GB" b="1" dirty="0"/>
          </a:p>
        </p:txBody>
      </p:sp>
      <p:sp>
        <p:nvSpPr>
          <p:cNvPr id="19" name="TextBox 18">
            <a:extLst>
              <a:ext uri="{FF2B5EF4-FFF2-40B4-BE49-F238E27FC236}">
                <a16:creationId xmlns:a16="http://schemas.microsoft.com/office/drawing/2014/main" id="{C9C27CF9-8867-EA66-FB4A-2176ADC2512D}"/>
              </a:ext>
            </a:extLst>
          </p:cNvPr>
          <p:cNvSpPr txBox="1"/>
          <p:nvPr/>
        </p:nvSpPr>
        <p:spPr>
          <a:xfrm>
            <a:off x="5437851" y="4591048"/>
            <a:ext cx="2074103" cy="923330"/>
          </a:xfrm>
          <a:prstGeom prst="rect">
            <a:avLst/>
          </a:prstGeom>
          <a:noFill/>
        </p:spPr>
        <p:txBody>
          <a:bodyPr wrap="square" rtlCol="0">
            <a:spAutoFit/>
          </a:bodyPr>
          <a:lstStyle/>
          <a:p>
            <a:pPr algn="ctr"/>
            <a:r>
              <a:rPr lang="en-US" b="1" dirty="0"/>
              <a:t>Inclusion-</a:t>
            </a:r>
          </a:p>
          <a:p>
            <a:pPr algn="ctr"/>
            <a:r>
              <a:rPr lang="en-US" b="1" dirty="0"/>
              <a:t>exclusion peer norms</a:t>
            </a:r>
            <a:endParaRPr lang="en-GB" b="1" dirty="0"/>
          </a:p>
        </p:txBody>
      </p:sp>
      <p:pic>
        <p:nvPicPr>
          <p:cNvPr id="21" name="Picture 20" descr="Text&#10;&#10;Description automatically generated">
            <a:extLst>
              <a:ext uri="{FF2B5EF4-FFF2-40B4-BE49-F238E27FC236}">
                <a16:creationId xmlns:a16="http://schemas.microsoft.com/office/drawing/2014/main" id="{480CEE2B-A558-D0CD-51A4-17AEFE980230}"/>
              </a:ext>
            </a:extLst>
          </p:cNvPr>
          <p:cNvPicPr>
            <a:picLocks noChangeAspect="1"/>
          </p:cNvPicPr>
          <p:nvPr/>
        </p:nvPicPr>
        <p:blipFill rotWithShape="1">
          <a:blip r:embed="rId6">
            <a:extLst>
              <a:ext uri="{28A0092B-C50C-407E-A947-70E740481C1C}">
                <a14:useLocalDpi xmlns:a14="http://schemas.microsoft.com/office/drawing/2010/main" val="0"/>
              </a:ext>
            </a:extLst>
          </a:blip>
          <a:srcRect l="3671" r="7116" b="36914"/>
          <a:stretch/>
        </p:blipFill>
        <p:spPr>
          <a:xfrm>
            <a:off x="8330752" y="4342645"/>
            <a:ext cx="3279608" cy="1273738"/>
          </a:xfrm>
          <a:prstGeom prst="rect">
            <a:avLst/>
          </a:prstGeom>
        </p:spPr>
      </p:pic>
    </p:spTree>
    <p:extLst>
      <p:ext uri="{BB962C8B-B14F-4D97-AF65-F5344CB8AC3E}">
        <p14:creationId xmlns:p14="http://schemas.microsoft.com/office/powerpoint/2010/main" val="387163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p:bldP spid="15" grpId="0"/>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1- Aim and Participants</a:t>
            </a:r>
            <a:endParaRPr lang="en-US" b="1" cap="none" dirty="0">
              <a:solidFill>
                <a:srgbClr val="C00000"/>
              </a:solidFill>
            </a:endParaRPr>
          </a:p>
        </p:txBody>
      </p:sp>
      <p:pic>
        <p:nvPicPr>
          <p:cNvPr id="9" name="Picture 8" descr="A picture containing text, businesscard, screenshot, vector graphics&#10;&#10;Description automatically generated">
            <a:extLst>
              <a:ext uri="{FF2B5EF4-FFF2-40B4-BE49-F238E27FC236}">
                <a16:creationId xmlns:a16="http://schemas.microsoft.com/office/drawing/2014/main" id="{AEF33061-5C22-F40F-E6C2-E53FF9977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92" y="1303867"/>
            <a:ext cx="4143208" cy="2346116"/>
          </a:xfrm>
          <a:prstGeom prst="rect">
            <a:avLst/>
          </a:prstGeom>
        </p:spPr>
      </p:pic>
      <p:sp>
        <p:nvSpPr>
          <p:cNvPr id="18" name="TextBox 17">
            <a:extLst>
              <a:ext uri="{FF2B5EF4-FFF2-40B4-BE49-F238E27FC236}">
                <a16:creationId xmlns:a16="http://schemas.microsoft.com/office/drawing/2014/main" id="{BDFB236E-9963-CFA6-B552-676C5BB8E859}"/>
              </a:ext>
            </a:extLst>
          </p:cNvPr>
          <p:cNvSpPr txBox="1"/>
          <p:nvPr/>
        </p:nvSpPr>
        <p:spPr>
          <a:xfrm>
            <a:off x="511710" y="4251694"/>
            <a:ext cx="11168579" cy="523220"/>
          </a:xfrm>
          <a:prstGeom prst="rect">
            <a:avLst/>
          </a:prstGeom>
          <a:noFill/>
        </p:spPr>
        <p:txBody>
          <a:bodyPr wrap="square">
            <a:spAutoFit/>
          </a:bodyPr>
          <a:lstStyle/>
          <a:p>
            <a:r>
              <a:rPr lang="en-US" sz="2800" dirty="0">
                <a:effectLst/>
                <a:ea typeface="Calibri" panose="020F0502020204030204" pitchFamily="34" charset="0"/>
              </a:rPr>
              <a:t>British children (</a:t>
            </a:r>
            <a:r>
              <a:rPr lang="en-US" sz="2800" i="1" dirty="0">
                <a:effectLst/>
                <a:ea typeface="Calibri" panose="020F0502020204030204" pitchFamily="34" charset="0"/>
              </a:rPr>
              <a:t>n</a:t>
            </a:r>
            <a:r>
              <a:rPr lang="en-US" sz="2800" dirty="0">
                <a:effectLst/>
                <a:ea typeface="Calibri" panose="020F0502020204030204" pitchFamily="34" charset="0"/>
              </a:rPr>
              <a:t> = 110, 8-11 years) and adolescents (</a:t>
            </a:r>
            <a:r>
              <a:rPr lang="en-US" sz="2800" i="1" dirty="0">
                <a:effectLst/>
                <a:ea typeface="Calibri" panose="020F0502020204030204" pitchFamily="34" charset="0"/>
              </a:rPr>
              <a:t>n</a:t>
            </a:r>
            <a:r>
              <a:rPr lang="en-US" sz="2800" dirty="0">
                <a:effectLst/>
                <a:ea typeface="Calibri" panose="020F0502020204030204" pitchFamily="34" charset="0"/>
              </a:rPr>
              <a:t> = 193, 13-16 years) </a:t>
            </a:r>
            <a:endParaRPr lang="en-GB" sz="2800" dirty="0"/>
          </a:p>
        </p:txBody>
      </p:sp>
      <p:sp>
        <p:nvSpPr>
          <p:cNvPr id="4" name="Rectangle 3">
            <a:extLst>
              <a:ext uri="{FF2B5EF4-FFF2-40B4-BE49-F238E27FC236}">
                <a16:creationId xmlns:a16="http://schemas.microsoft.com/office/drawing/2014/main" id="{3A654CBA-1391-416E-920B-36911B83F055}"/>
              </a:ext>
            </a:extLst>
          </p:cNvPr>
          <p:cNvSpPr/>
          <p:nvPr/>
        </p:nvSpPr>
        <p:spPr>
          <a:xfrm>
            <a:off x="4875347" y="1643111"/>
            <a:ext cx="6804942" cy="1815882"/>
          </a:xfrm>
          <a:prstGeom prst="rect">
            <a:avLst/>
          </a:prstGeom>
        </p:spPr>
        <p:txBody>
          <a:bodyPr wrap="square">
            <a:spAutoFit/>
          </a:bodyPr>
          <a:lstStyle/>
          <a:p>
            <a:pPr marL="457200" indent="-457200">
              <a:buClr>
                <a:schemeClr val="accent1">
                  <a:lumMod val="50000"/>
                </a:schemeClr>
              </a:buClr>
              <a:buFont typeface="Wingdings" panose="05000000000000000000" pitchFamily="2" charset="2"/>
              <a:buChar char="v"/>
            </a:pPr>
            <a:r>
              <a:rPr lang="en-US" sz="2800" dirty="0"/>
              <a:t>To understand how </a:t>
            </a:r>
            <a:r>
              <a:rPr lang="en-US" sz="2800" b="1" dirty="0">
                <a:solidFill>
                  <a:srgbClr val="C00000"/>
                </a:solidFill>
              </a:rPr>
              <a:t>nationality of the excluded peer</a:t>
            </a:r>
            <a:r>
              <a:rPr lang="en-US" sz="2800" dirty="0"/>
              <a:t>, </a:t>
            </a:r>
            <a:r>
              <a:rPr lang="en-US" sz="2800" b="1" dirty="0">
                <a:solidFill>
                  <a:srgbClr val="C00000"/>
                </a:solidFill>
              </a:rPr>
              <a:t>perceived similarity</a:t>
            </a:r>
            <a:r>
              <a:rPr lang="en-US" sz="2800" dirty="0"/>
              <a:t>, and </a:t>
            </a:r>
            <a:r>
              <a:rPr lang="en-US" sz="2800" b="1" dirty="0">
                <a:solidFill>
                  <a:srgbClr val="C00000"/>
                </a:solidFill>
              </a:rPr>
              <a:t>self-efficacy</a:t>
            </a:r>
            <a:r>
              <a:rPr lang="en-US" sz="2800" dirty="0">
                <a:solidFill>
                  <a:srgbClr val="C00000"/>
                </a:solidFill>
              </a:rPr>
              <a:t> </a:t>
            </a:r>
            <a:r>
              <a:rPr lang="en-US" sz="2800" dirty="0"/>
              <a:t>are related to the evaluations of challenger and bystander responses</a:t>
            </a:r>
          </a:p>
        </p:txBody>
      </p:sp>
      <p:sp>
        <p:nvSpPr>
          <p:cNvPr id="31" name="TextBox 30">
            <a:extLst>
              <a:ext uri="{FF2B5EF4-FFF2-40B4-BE49-F238E27FC236}">
                <a16:creationId xmlns:a16="http://schemas.microsoft.com/office/drawing/2014/main" id="{5DF885B9-FCB8-49DC-B587-5195198BF967}"/>
              </a:ext>
            </a:extLst>
          </p:cNvPr>
          <p:cNvSpPr txBox="1"/>
          <p:nvPr/>
        </p:nvSpPr>
        <p:spPr>
          <a:xfrm>
            <a:off x="0" y="6428533"/>
            <a:ext cx="2693504" cy="338554"/>
          </a:xfrm>
          <a:prstGeom prst="rect">
            <a:avLst/>
          </a:prstGeom>
          <a:noFill/>
        </p:spPr>
        <p:txBody>
          <a:bodyPr wrap="square">
            <a:spAutoFit/>
          </a:bodyPr>
          <a:lstStyle/>
          <a:p>
            <a:r>
              <a:rPr lang="en-US" sz="1600" dirty="0"/>
              <a:t>Gönültaş et al., in press</a:t>
            </a:r>
            <a:endParaRPr lang="en-GB" sz="1600" dirty="0"/>
          </a:p>
        </p:txBody>
      </p:sp>
    </p:spTree>
    <p:extLst>
      <p:ext uri="{BB962C8B-B14F-4D97-AF65-F5344CB8AC3E}">
        <p14:creationId xmlns:p14="http://schemas.microsoft.com/office/powerpoint/2010/main" val="22222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1- Hypothetical Scenario for Social Exclusion</a:t>
            </a:r>
            <a:endParaRPr lang="en-US" b="1" cap="none" dirty="0">
              <a:solidFill>
                <a:srgbClr val="C00000"/>
              </a:solidFill>
            </a:endParaRPr>
          </a:p>
        </p:txBody>
      </p:sp>
      <p:pic>
        <p:nvPicPr>
          <p:cNvPr id="20" name="Picture 19" descr="A group of people lifting their hands&#10;&#10;Description automatically generated with medium confidence">
            <a:extLst>
              <a:ext uri="{FF2B5EF4-FFF2-40B4-BE49-F238E27FC236}">
                <a16:creationId xmlns:a16="http://schemas.microsoft.com/office/drawing/2014/main" id="{357EE127-ED59-04BC-6E38-672FFF268755}"/>
              </a:ext>
            </a:extLst>
          </p:cNvPr>
          <p:cNvPicPr>
            <a:picLocks noChangeAspect="1"/>
          </p:cNvPicPr>
          <p:nvPr/>
        </p:nvPicPr>
        <p:blipFill>
          <a:blip r:embed="rId3"/>
          <a:stretch>
            <a:fillRect/>
          </a:stretch>
        </p:blipFill>
        <p:spPr>
          <a:xfrm>
            <a:off x="581192" y="1603434"/>
            <a:ext cx="3863850" cy="2948008"/>
          </a:xfrm>
          <a:prstGeom prst="rect">
            <a:avLst/>
          </a:prstGeom>
        </p:spPr>
      </p:pic>
      <p:pic>
        <p:nvPicPr>
          <p:cNvPr id="22" name="Picture 21" descr="A screenshot of a device&#10;&#10;Description automatically generated with low confidence">
            <a:extLst>
              <a:ext uri="{FF2B5EF4-FFF2-40B4-BE49-F238E27FC236}">
                <a16:creationId xmlns:a16="http://schemas.microsoft.com/office/drawing/2014/main" id="{5D4052A3-4590-2844-7A86-0C5B8BFB5808}"/>
              </a:ext>
            </a:extLst>
          </p:cNvPr>
          <p:cNvPicPr>
            <a:picLocks noChangeAspect="1"/>
          </p:cNvPicPr>
          <p:nvPr/>
        </p:nvPicPr>
        <p:blipFill rotWithShape="1">
          <a:blip r:embed="rId4"/>
          <a:srcRect l="12894" t="32121" r="53305"/>
          <a:stretch/>
        </p:blipFill>
        <p:spPr>
          <a:xfrm>
            <a:off x="6362771" y="1407195"/>
            <a:ext cx="3067408" cy="3340485"/>
          </a:xfrm>
          <a:prstGeom prst="rect">
            <a:avLst/>
          </a:prstGeom>
        </p:spPr>
      </p:pic>
      <p:sp>
        <p:nvSpPr>
          <p:cNvPr id="30" name="TextBox 29">
            <a:extLst>
              <a:ext uri="{FF2B5EF4-FFF2-40B4-BE49-F238E27FC236}">
                <a16:creationId xmlns:a16="http://schemas.microsoft.com/office/drawing/2014/main" id="{BCD555A3-7CF8-4EAF-9D87-15B02440451F}"/>
              </a:ext>
            </a:extLst>
          </p:cNvPr>
          <p:cNvSpPr txBox="1"/>
          <p:nvPr/>
        </p:nvSpPr>
        <p:spPr>
          <a:xfrm>
            <a:off x="6096000" y="4612101"/>
            <a:ext cx="4217419" cy="1323439"/>
          </a:xfrm>
          <a:prstGeom prst="rect">
            <a:avLst/>
          </a:prstGeom>
          <a:noFill/>
        </p:spPr>
        <p:txBody>
          <a:bodyPr wrap="square">
            <a:spAutoFit/>
          </a:bodyPr>
          <a:lstStyle/>
          <a:p>
            <a:r>
              <a:rPr lang="en-US" sz="2000" i="1" dirty="0">
                <a:solidFill>
                  <a:srgbClr val="C00000"/>
                </a:solidFill>
                <a:effectLst/>
                <a:ea typeface="Calibri" panose="020F0502020204030204" pitchFamily="34" charset="0"/>
              </a:rPr>
              <a:t>Imagine that your British friends chose to do an activity that involves cooking and baking food that is popular in Britain. </a:t>
            </a:r>
            <a:endParaRPr lang="en-GB" sz="2000" i="1" dirty="0">
              <a:solidFill>
                <a:srgbClr val="C00000"/>
              </a:solidFill>
            </a:endParaRPr>
          </a:p>
        </p:txBody>
      </p:sp>
    </p:spTree>
    <p:extLst>
      <p:ext uri="{BB962C8B-B14F-4D97-AF65-F5344CB8AC3E}">
        <p14:creationId xmlns:p14="http://schemas.microsoft.com/office/powerpoint/2010/main" val="9031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1- Hypothetical Scenario for Social Exclusion</a:t>
            </a:r>
            <a:endParaRPr lang="en-US" b="1" cap="none" dirty="0">
              <a:solidFill>
                <a:srgbClr val="C00000"/>
              </a:solidFill>
            </a:endParaRPr>
          </a:p>
        </p:txBody>
      </p:sp>
      <p:pic>
        <p:nvPicPr>
          <p:cNvPr id="7" name="Picture 6">
            <a:extLst>
              <a:ext uri="{FF2B5EF4-FFF2-40B4-BE49-F238E27FC236}">
                <a16:creationId xmlns:a16="http://schemas.microsoft.com/office/drawing/2014/main" id="{51021C1A-74A0-4B18-BB8E-93A481021B86}"/>
              </a:ext>
            </a:extLst>
          </p:cNvPr>
          <p:cNvPicPr>
            <a:picLocks noChangeAspect="1"/>
          </p:cNvPicPr>
          <p:nvPr/>
        </p:nvPicPr>
        <p:blipFill rotWithShape="1">
          <a:blip r:embed="rId3">
            <a:extLst>
              <a:ext uri="{28A0092B-C50C-407E-A947-70E740481C1C}">
                <a14:useLocalDpi xmlns:a14="http://schemas.microsoft.com/office/drawing/2010/main" val="0"/>
              </a:ext>
            </a:extLst>
          </a:blip>
          <a:srcRect t="8077" b="4211"/>
          <a:stretch/>
        </p:blipFill>
        <p:spPr>
          <a:xfrm>
            <a:off x="1877667" y="2020584"/>
            <a:ext cx="1467760" cy="3086627"/>
          </a:xfrm>
          <a:prstGeom prst="rect">
            <a:avLst/>
          </a:prstGeom>
        </p:spPr>
      </p:pic>
      <p:sp>
        <p:nvSpPr>
          <p:cNvPr id="9" name="TextBox 8">
            <a:extLst>
              <a:ext uri="{FF2B5EF4-FFF2-40B4-BE49-F238E27FC236}">
                <a16:creationId xmlns:a16="http://schemas.microsoft.com/office/drawing/2014/main" id="{0AC1C816-1C26-49D7-8821-84B385A7998F}"/>
              </a:ext>
            </a:extLst>
          </p:cNvPr>
          <p:cNvSpPr txBox="1"/>
          <p:nvPr/>
        </p:nvSpPr>
        <p:spPr>
          <a:xfrm>
            <a:off x="1384374" y="1574494"/>
            <a:ext cx="2454347" cy="369332"/>
          </a:xfrm>
          <a:prstGeom prst="rect">
            <a:avLst/>
          </a:prstGeom>
          <a:solidFill>
            <a:schemeClr val="bg1"/>
          </a:solidFill>
          <a:ln w="28575">
            <a:solidFill>
              <a:schemeClr val="tx1"/>
            </a:solidFill>
          </a:ln>
        </p:spPr>
        <p:txBody>
          <a:bodyPr wrap="square" rtlCol="0">
            <a:spAutoFit/>
          </a:bodyPr>
          <a:lstStyle/>
          <a:p>
            <a:pPr algn="ctr"/>
            <a:r>
              <a:rPr lang="en-US" dirty="0"/>
              <a:t>Newcomer</a:t>
            </a:r>
          </a:p>
        </p:txBody>
      </p:sp>
      <p:pic>
        <p:nvPicPr>
          <p:cNvPr id="10" name="Picture 9" descr="Logo&#10;&#10;Description automatically generated">
            <a:extLst>
              <a:ext uri="{FF2B5EF4-FFF2-40B4-BE49-F238E27FC236}">
                <a16:creationId xmlns:a16="http://schemas.microsoft.com/office/drawing/2014/main" id="{C2AF24BD-E803-407D-9580-AE7B28EB9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631" y="2162314"/>
            <a:ext cx="1281888" cy="646330"/>
          </a:xfrm>
          <a:prstGeom prst="rect">
            <a:avLst/>
          </a:prstGeom>
        </p:spPr>
      </p:pic>
      <p:pic>
        <p:nvPicPr>
          <p:cNvPr id="11" name="Picture 10" descr="Logo&#10;&#10;Description automatically generated">
            <a:extLst>
              <a:ext uri="{FF2B5EF4-FFF2-40B4-BE49-F238E27FC236}">
                <a16:creationId xmlns:a16="http://schemas.microsoft.com/office/drawing/2014/main" id="{B2F7953E-6288-4B58-ACA0-DBA47EA53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906" y="3296102"/>
            <a:ext cx="1287613" cy="646331"/>
          </a:xfrm>
          <a:prstGeom prst="rect">
            <a:avLst/>
          </a:prstGeom>
        </p:spPr>
      </p:pic>
      <p:pic>
        <p:nvPicPr>
          <p:cNvPr id="12" name="Picture 11" descr="A red and white flag&#10;&#10;Description automatically generated with medium confidence">
            <a:extLst>
              <a:ext uri="{FF2B5EF4-FFF2-40B4-BE49-F238E27FC236}">
                <a16:creationId xmlns:a16="http://schemas.microsoft.com/office/drawing/2014/main" id="{7BB4FC4C-5466-4000-B0B2-B7ECAA5BE12A}"/>
              </a:ext>
            </a:extLst>
          </p:cNvPr>
          <p:cNvPicPr>
            <a:picLocks noChangeAspect="1"/>
          </p:cNvPicPr>
          <p:nvPr/>
        </p:nvPicPr>
        <p:blipFill rotWithShape="1">
          <a:blip r:embed="rId6">
            <a:extLst>
              <a:ext uri="{28A0092B-C50C-407E-A947-70E740481C1C}">
                <a14:useLocalDpi xmlns:a14="http://schemas.microsoft.com/office/drawing/2010/main" val="0"/>
              </a:ext>
            </a:extLst>
          </a:blip>
          <a:srcRect t="10010" b="11970"/>
          <a:stretch/>
        </p:blipFill>
        <p:spPr>
          <a:xfrm>
            <a:off x="9365905" y="4534122"/>
            <a:ext cx="1287613" cy="675354"/>
          </a:xfrm>
          <a:prstGeom prst="rect">
            <a:avLst/>
          </a:prstGeom>
        </p:spPr>
      </p:pic>
      <p:sp>
        <p:nvSpPr>
          <p:cNvPr id="13" name="Rectangle 12">
            <a:extLst>
              <a:ext uri="{FF2B5EF4-FFF2-40B4-BE49-F238E27FC236}">
                <a16:creationId xmlns:a16="http://schemas.microsoft.com/office/drawing/2014/main" id="{1620AD00-CDCE-5B8B-3D2F-DA97E839AE07}"/>
              </a:ext>
            </a:extLst>
          </p:cNvPr>
          <p:cNvSpPr/>
          <p:nvPr/>
        </p:nvSpPr>
        <p:spPr>
          <a:xfrm>
            <a:off x="5064943" y="2057233"/>
            <a:ext cx="3357035" cy="923330"/>
          </a:xfrm>
          <a:prstGeom prst="rect">
            <a:avLst/>
          </a:prstGeom>
        </p:spPr>
        <p:txBody>
          <a:bodyPr wrap="square">
            <a:spAutoFit/>
          </a:bodyPr>
          <a:lstStyle/>
          <a:p>
            <a:r>
              <a:rPr lang="en-US" i="1" dirty="0">
                <a:ea typeface="Calibri" panose="020F0502020204030204" pitchFamily="34" charset="0"/>
              </a:rPr>
              <a:t>Jamie was born </a:t>
            </a:r>
            <a:r>
              <a:rPr lang="en-US" b="1" i="1" dirty="0">
                <a:solidFill>
                  <a:srgbClr val="C00000"/>
                </a:solidFill>
                <a:ea typeface="Calibri" panose="020F0502020204030204" pitchFamily="34" charset="0"/>
              </a:rPr>
              <a:t>in Britain. </a:t>
            </a:r>
            <a:r>
              <a:rPr lang="en-US" i="1" dirty="0">
                <a:ea typeface="Calibri" panose="020F0502020204030204" pitchFamily="34" charset="0"/>
              </a:rPr>
              <a:t>She recently moved </a:t>
            </a:r>
            <a:r>
              <a:rPr lang="en-US" b="1" i="1" dirty="0">
                <a:solidFill>
                  <a:srgbClr val="C00000"/>
                </a:solidFill>
                <a:ea typeface="Calibri" panose="020F0502020204030204" pitchFamily="34" charset="0"/>
              </a:rPr>
              <a:t>from another city </a:t>
            </a:r>
            <a:r>
              <a:rPr lang="en-US" i="1" dirty="0">
                <a:ea typeface="Calibri" panose="020F0502020204030204" pitchFamily="34" charset="0"/>
              </a:rPr>
              <a:t>with her family to live here.</a:t>
            </a:r>
            <a:endParaRPr lang="en-US" i="1" dirty="0"/>
          </a:p>
        </p:txBody>
      </p:sp>
      <p:sp>
        <p:nvSpPr>
          <p:cNvPr id="14" name="Rectangle 13">
            <a:extLst>
              <a:ext uri="{FF2B5EF4-FFF2-40B4-BE49-F238E27FC236}">
                <a16:creationId xmlns:a16="http://schemas.microsoft.com/office/drawing/2014/main" id="{C1D12555-EDC8-FB57-46EE-EE37522088E6}"/>
              </a:ext>
            </a:extLst>
          </p:cNvPr>
          <p:cNvSpPr/>
          <p:nvPr/>
        </p:nvSpPr>
        <p:spPr>
          <a:xfrm>
            <a:off x="5064943" y="4534122"/>
            <a:ext cx="3357035" cy="923330"/>
          </a:xfrm>
          <a:prstGeom prst="rect">
            <a:avLst/>
          </a:prstGeom>
        </p:spPr>
        <p:txBody>
          <a:bodyPr wrap="square">
            <a:spAutoFit/>
          </a:bodyPr>
          <a:lstStyle/>
          <a:p>
            <a:r>
              <a:rPr lang="en-US" i="1" dirty="0">
                <a:ea typeface="Calibri" panose="020F0502020204030204" pitchFamily="34" charset="0"/>
              </a:rPr>
              <a:t>Deniz was born </a:t>
            </a:r>
            <a:r>
              <a:rPr lang="en-US" b="1" i="1" dirty="0">
                <a:solidFill>
                  <a:srgbClr val="C00000"/>
                </a:solidFill>
                <a:ea typeface="Calibri" panose="020F0502020204030204" pitchFamily="34" charset="0"/>
              </a:rPr>
              <a:t>in Turkey. </a:t>
            </a:r>
            <a:r>
              <a:rPr lang="en-US" i="1" dirty="0">
                <a:ea typeface="Calibri" panose="020F0502020204030204" pitchFamily="34" charset="0"/>
              </a:rPr>
              <a:t>She recently moved </a:t>
            </a:r>
            <a:r>
              <a:rPr lang="en-US" b="1" i="1" dirty="0">
                <a:solidFill>
                  <a:srgbClr val="C00000"/>
                </a:solidFill>
                <a:ea typeface="Calibri" panose="020F0502020204030204" pitchFamily="34" charset="0"/>
              </a:rPr>
              <a:t>from Turkey </a:t>
            </a:r>
            <a:r>
              <a:rPr lang="en-US" i="1" dirty="0">
                <a:ea typeface="Calibri" panose="020F0502020204030204" pitchFamily="34" charset="0"/>
              </a:rPr>
              <a:t>with her family to live here.</a:t>
            </a:r>
            <a:endParaRPr lang="en-US" i="1" dirty="0"/>
          </a:p>
        </p:txBody>
      </p:sp>
      <p:sp>
        <p:nvSpPr>
          <p:cNvPr id="15" name="Rectangle 14">
            <a:extLst>
              <a:ext uri="{FF2B5EF4-FFF2-40B4-BE49-F238E27FC236}">
                <a16:creationId xmlns:a16="http://schemas.microsoft.com/office/drawing/2014/main" id="{33B19FBF-C2E6-7F6D-58FA-3B4165810298}"/>
              </a:ext>
            </a:extLst>
          </p:cNvPr>
          <p:cNvSpPr/>
          <p:nvPr/>
        </p:nvSpPr>
        <p:spPr>
          <a:xfrm>
            <a:off x="5064943" y="3255234"/>
            <a:ext cx="3357035" cy="923330"/>
          </a:xfrm>
          <a:prstGeom prst="rect">
            <a:avLst/>
          </a:prstGeom>
        </p:spPr>
        <p:txBody>
          <a:bodyPr wrap="square">
            <a:spAutoFit/>
          </a:bodyPr>
          <a:lstStyle/>
          <a:p>
            <a:r>
              <a:rPr lang="en-US" i="1" dirty="0">
                <a:ea typeface="Calibri" panose="020F0502020204030204" pitchFamily="34" charset="0"/>
              </a:rPr>
              <a:t>Charlie was born </a:t>
            </a:r>
            <a:r>
              <a:rPr lang="en-US" b="1" i="1" dirty="0">
                <a:solidFill>
                  <a:srgbClr val="C00000"/>
                </a:solidFill>
                <a:ea typeface="Calibri" panose="020F0502020204030204" pitchFamily="34" charset="0"/>
              </a:rPr>
              <a:t>in Australia</a:t>
            </a:r>
            <a:r>
              <a:rPr lang="en-US" i="1" dirty="0">
                <a:ea typeface="Calibri" panose="020F0502020204030204" pitchFamily="34" charset="0"/>
              </a:rPr>
              <a:t>. She recently moved </a:t>
            </a:r>
            <a:r>
              <a:rPr lang="en-US" b="1" i="1" dirty="0">
                <a:solidFill>
                  <a:srgbClr val="C00000"/>
                </a:solidFill>
                <a:ea typeface="Calibri" panose="020F0502020204030204" pitchFamily="34" charset="0"/>
              </a:rPr>
              <a:t>from Australia </a:t>
            </a:r>
            <a:r>
              <a:rPr lang="en-US" i="1" dirty="0">
                <a:ea typeface="Calibri" panose="020F0502020204030204" pitchFamily="34" charset="0"/>
              </a:rPr>
              <a:t>with her family to live here.</a:t>
            </a:r>
            <a:endParaRPr lang="en-US" i="1" dirty="0"/>
          </a:p>
        </p:txBody>
      </p:sp>
    </p:spTree>
    <p:extLst>
      <p:ext uri="{BB962C8B-B14F-4D97-AF65-F5344CB8AC3E}">
        <p14:creationId xmlns:p14="http://schemas.microsoft.com/office/powerpoint/2010/main" val="306263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26" presetClass="emph" presetSubtype="0" fill="hold" nodeType="withEffect">
                                  <p:stCondLst>
                                    <p:cond delay="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26" presetClass="emph" presetSubtype="0" fill="hold" nodeType="with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4F41BE-EED4-D040-AC5A-53F4AEFCC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345" y="753426"/>
            <a:ext cx="2473300" cy="1014052"/>
          </a:xfrm>
          <a:prstGeom prst="rect">
            <a:avLst/>
          </a:prstGeom>
        </p:spPr>
      </p:pic>
      <p:sp>
        <p:nvSpPr>
          <p:cNvPr id="18" name="TextBox 17">
            <a:extLst>
              <a:ext uri="{FF2B5EF4-FFF2-40B4-BE49-F238E27FC236}">
                <a16:creationId xmlns:a16="http://schemas.microsoft.com/office/drawing/2014/main" id="{E9EEEFF9-A71C-C347-9CAD-B0B4F12518EC}"/>
              </a:ext>
            </a:extLst>
          </p:cNvPr>
          <p:cNvSpPr txBox="1"/>
          <p:nvPr/>
        </p:nvSpPr>
        <p:spPr>
          <a:xfrm>
            <a:off x="497919" y="967017"/>
            <a:ext cx="11376217"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ea typeface="+mn-lt"/>
                <a:cs typeface="+mn-lt"/>
              </a:rPr>
              <a:t>AGENDA </a:t>
            </a:r>
            <a:endParaRPr lang="en-US" sz="2200" dirty="0">
              <a:ea typeface="+mn-lt"/>
              <a:cs typeface="+mn-lt"/>
            </a:endParaRPr>
          </a:p>
          <a:p>
            <a:r>
              <a:rPr lang="en-US" sz="2200" b="1" dirty="0">
                <a:ea typeface="+mn-lt"/>
                <a:cs typeface="+mn-lt"/>
              </a:rPr>
              <a:t>Morning - hybrid</a:t>
            </a:r>
            <a:endParaRPr lang="en-US" sz="2200" dirty="0">
              <a:ea typeface="Calibri"/>
              <a:cs typeface="Calibri"/>
            </a:endParaRPr>
          </a:p>
          <a:p>
            <a:r>
              <a:rPr lang="en-US" sz="2200" b="1" dirty="0">
                <a:ea typeface="+mn-lt"/>
                <a:cs typeface="+mn-lt"/>
              </a:rPr>
              <a:t>09.30 - 09.45  </a:t>
            </a:r>
            <a:r>
              <a:rPr lang="en-US" sz="2200" dirty="0">
                <a:ea typeface="+mn-lt"/>
                <a:cs typeface="+mn-lt"/>
              </a:rPr>
              <a:t>Coffee and registration</a:t>
            </a:r>
            <a:endParaRPr lang="en-US" sz="2200" dirty="0">
              <a:ea typeface="Calibri"/>
              <a:cs typeface="Calibri"/>
            </a:endParaRPr>
          </a:p>
          <a:p>
            <a:r>
              <a:rPr lang="en-US" sz="2200" b="1" dirty="0">
                <a:ea typeface="+mn-lt"/>
                <a:cs typeface="+mn-lt"/>
              </a:rPr>
              <a:t>09.45 – 10.00  </a:t>
            </a:r>
            <a:r>
              <a:rPr lang="en-US" sz="2200" dirty="0">
                <a:ea typeface="+mn-lt"/>
                <a:cs typeface="+mn-lt"/>
              </a:rPr>
              <a:t>Introduction to the Economic and Social Research Council Grant - Professor Adam Rutland</a:t>
            </a:r>
            <a:endParaRPr lang="en-US" sz="2200" dirty="0">
              <a:ea typeface="Calibri"/>
              <a:cs typeface="Calibri"/>
            </a:endParaRPr>
          </a:p>
          <a:p>
            <a:r>
              <a:rPr lang="en-US" sz="2200" b="1" dirty="0">
                <a:ea typeface="+mn-lt"/>
                <a:cs typeface="+mn-lt"/>
              </a:rPr>
              <a:t>10.00 – 10.30  </a:t>
            </a:r>
            <a:r>
              <a:rPr lang="en-US" sz="2200" dirty="0">
                <a:ea typeface="+mn-lt"/>
                <a:cs typeface="+mn-lt"/>
              </a:rPr>
              <a:t>Assistant Professor </a:t>
            </a:r>
            <a:r>
              <a:rPr lang="en-US" sz="2200" dirty="0" err="1">
                <a:ea typeface="+mn-lt"/>
                <a:cs typeface="+mn-lt"/>
              </a:rPr>
              <a:t>Seçil</a:t>
            </a:r>
            <a:r>
              <a:rPr lang="en-US" sz="2200" dirty="0">
                <a:ea typeface="+mn-lt"/>
                <a:cs typeface="+mn-lt"/>
              </a:rPr>
              <a:t> </a:t>
            </a:r>
            <a:r>
              <a:rPr lang="en-US" sz="2200" dirty="0" err="1">
                <a:ea typeface="+mn-lt"/>
                <a:cs typeface="+mn-lt"/>
              </a:rPr>
              <a:t>Gönültaş</a:t>
            </a:r>
            <a:r>
              <a:rPr lang="en-US" sz="2200" dirty="0">
                <a:ea typeface="+mn-lt"/>
                <a:cs typeface="+mn-lt"/>
              </a:rPr>
              <a:t> - Challenging immigrant exclusion: group membership, similarity and self-efficacy, inclusion norms</a:t>
            </a:r>
            <a:endParaRPr lang="en-US" sz="2200" dirty="0">
              <a:ea typeface="Calibri"/>
              <a:cs typeface="Calibri"/>
            </a:endParaRPr>
          </a:p>
          <a:p>
            <a:r>
              <a:rPr lang="en-US" sz="2200" b="1" dirty="0">
                <a:ea typeface="+mn-lt"/>
                <a:cs typeface="+mn-lt"/>
              </a:rPr>
              <a:t>10.30 - 11.00  </a:t>
            </a:r>
            <a:r>
              <a:rPr lang="en-US" sz="2200" dirty="0">
                <a:ea typeface="+mn-lt"/>
                <a:cs typeface="+mn-lt"/>
              </a:rPr>
              <a:t>Dr Ayşe </a:t>
            </a:r>
            <a:r>
              <a:rPr lang="en-US" sz="2200" dirty="0" err="1">
                <a:ea typeface="+mn-lt"/>
                <a:cs typeface="+mn-lt"/>
              </a:rPr>
              <a:t>Şule</a:t>
            </a:r>
            <a:r>
              <a:rPr lang="en-US" sz="2200" dirty="0">
                <a:ea typeface="+mn-lt"/>
                <a:cs typeface="+mn-lt"/>
              </a:rPr>
              <a:t> </a:t>
            </a:r>
            <a:r>
              <a:rPr lang="en-US" sz="2200" dirty="0" err="1">
                <a:ea typeface="+mn-lt"/>
                <a:cs typeface="+mn-lt"/>
              </a:rPr>
              <a:t>Yüksel</a:t>
            </a:r>
            <a:r>
              <a:rPr lang="en-US" sz="2200" dirty="0">
                <a:ea typeface="+mn-lt"/>
                <a:cs typeface="+mn-lt"/>
              </a:rPr>
              <a:t> - Postdoctoral Research Associate - Challenging immigrant exclusion: peer group norms, shared knowledge and stereotypes</a:t>
            </a:r>
            <a:endParaRPr lang="en-US" sz="2200" dirty="0">
              <a:ea typeface="Calibri"/>
              <a:cs typeface="Calibri"/>
            </a:endParaRPr>
          </a:p>
          <a:p>
            <a:r>
              <a:rPr lang="en-US" sz="2200" b="1" dirty="0">
                <a:ea typeface="+mn-lt"/>
                <a:cs typeface="+mn-lt"/>
              </a:rPr>
              <a:t>11.00 - 11.15 </a:t>
            </a:r>
            <a:r>
              <a:rPr lang="en-US" sz="2200" dirty="0">
                <a:ea typeface="+mn-lt"/>
                <a:cs typeface="+mn-lt"/>
              </a:rPr>
              <a:t>Coffee break</a:t>
            </a:r>
            <a:endParaRPr lang="en-US" sz="2200" dirty="0">
              <a:ea typeface="Calibri"/>
              <a:cs typeface="Calibri"/>
            </a:endParaRPr>
          </a:p>
          <a:p>
            <a:r>
              <a:rPr lang="en-US" sz="2200" b="1" dirty="0">
                <a:ea typeface="+mn-lt"/>
                <a:cs typeface="+mn-lt"/>
              </a:rPr>
              <a:t>11.15 - 11.55 </a:t>
            </a:r>
            <a:r>
              <a:rPr lang="en-US" sz="2200" dirty="0">
                <a:ea typeface="+mn-lt"/>
                <a:cs typeface="+mn-lt"/>
              </a:rPr>
              <a:t>Professor Melanie Killen - Promoting fair and just school environments: developing inclusive youth</a:t>
            </a:r>
            <a:endParaRPr lang="en-US" sz="2200" dirty="0">
              <a:ea typeface="Calibri"/>
              <a:cs typeface="Calibri"/>
            </a:endParaRPr>
          </a:p>
          <a:p>
            <a:r>
              <a:rPr lang="en-US" sz="2200" b="1" dirty="0">
                <a:ea typeface="+mn-lt"/>
                <a:cs typeface="+mn-lt"/>
              </a:rPr>
              <a:t>11.55 - 12.35 </a:t>
            </a:r>
            <a:r>
              <a:rPr lang="en-US" sz="2200" dirty="0">
                <a:ea typeface="+mn-lt"/>
                <a:cs typeface="+mn-lt"/>
              </a:rPr>
              <a:t>Professor Peter Smith - Interventions to reduce school bullying </a:t>
            </a:r>
            <a:endParaRPr lang="en-US" sz="2200" dirty="0">
              <a:ea typeface="Calibri"/>
              <a:cs typeface="Calibri"/>
            </a:endParaRPr>
          </a:p>
          <a:p>
            <a:r>
              <a:rPr lang="en-US" sz="2200" b="1" dirty="0">
                <a:ea typeface="+mn-lt"/>
                <a:cs typeface="+mn-lt"/>
              </a:rPr>
              <a:t>12.35 - 12.50  </a:t>
            </a:r>
            <a:r>
              <a:rPr lang="en-US" sz="2200" dirty="0">
                <a:ea typeface="+mn-lt"/>
                <a:cs typeface="+mn-lt"/>
              </a:rPr>
              <a:t>Dr Tracey Anne Warren - Postdoctoral Research Associate – professional reflections on the ESRC project</a:t>
            </a:r>
            <a:endParaRPr lang="en-US" sz="2200" dirty="0">
              <a:ea typeface="Calibri"/>
              <a:cs typeface="Calibri"/>
            </a:endParaRPr>
          </a:p>
          <a:p>
            <a:r>
              <a:rPr lang="en-US" sz="2200" dirty="0">
                <a:ea typeface="+mn-lt"/>
                <a:cs typeface="+mn-lt"/>
              </a:rPr>
              <a:t>Wrapping up the morning session and answering questions from the audience - Professor Adam Rutland</a:t>
            </a:r>
            <a:endParaRPr lang="en-US" sz="2200" dirty="0">
              <a:cs typeface="Calibri"/>
            </a:endParaRPr>
          </a:p>
        </p:txBody>
      </p:sp>
      <p:pic>
        <p:nvPicPr>
          <p:cNvPr id="9" name="Picture 4" descr="Apply for ESRC IAA funding | University of Surrey">
            <a:extLst>
              <a:ext uri="{FF2B5EF4-FFF2-40B4-BE49-F238E27FC236}">
                <a16:creationId xmlns:a16="http://schemas.microsoft.com/office/drawing/2014/main" id="{476757B7-50F7-4F53-B9CF-C81296684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622" y="647024"/>
            <a:ext cx="1351610" cy="133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940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1- Hypothetical Scenario for Social Exclusion</a:t>
            </a:r>
            <a:endParaRPr lang="en-US" b="1" cap="none" dirty="0">
              <a:solidFill>
                <a:srgbClr val="C00000"/>
              </a:solidFill>
            </a:endParaRPr>
          </a:p>
        </p:txBody>
      </p:sp>
      <p:pic>
        <p:nvPicPr>
          <p:cNvPr id="13" name="Picture 12" descr="A silhouette of a person&#10;&#10;Description automatically generated with medium confidence">
            <a:extLst>
              <a:ext uri="{FF2B5EF4-FFF2-40B4-BE49-F238E27FC236}">
                <a16:creationId xmlns:a16="http://schemas.microsoft.com/office/drawing/2014/main" id="{8D70F0F0-DF8E-4C45-AC96-21D2A10EFB66}"/>
              </a:ext>
            </a:extLst>
          </p:cNvPr>
          <p:cNvPicPr>
            <a:picLocks noChangeAspect="1"/>
          </p:cNvPicPr>
          <p:nvPr/>
        </p:nvPicPr>
        <p:blipFill>
          <a:blip r:embed="rId3"/>
          <a:stretch>
            <a:fillRect/>
          </a:stretch>
        </p:blipFill>
        <p:spPr>
          <a:xfrm>
            <a:off x="2506752" y="2426008"/>
            <a:ext cx="1003066" cy="2538485"/>
          </a:xfrm>
          <a:prstGeom prst="rect">
            <a:avLst/>
          </a:prstGeom>
        </p:spPr>
      </p:pic>
      <p:sp>
        <p:nvSpPr>
          <p:cNvPr id="14" name="TextBox 13">
            <a:extLst>
              <a:ext uri="{FF2B5EF4-FFF2-40B4-BE49-F238E27FC236}">
                <a16:creationId xmlns:a16="http://schemas.microsoft.com/office/drawing/2014/main" id="{4C90C5B6-176C-4AFE-8B63-646F5AB4EFB7}"/>
              </a:ext>
            </a:extLst>
          </p:cNvPr>
          <p:cNvSpPr txBox="1"/>
          <p:nvPr/>
        </p:nvSpPr>
        <p:spPr>
          <a:xfrm>
            <a:off x="1991890" y="1718504"/>
            <a:ext cx="1998219" cy="400110"/>
          </a:xfrm>
          <a:prstGeom prst="rect">
            <a:avLst/>
          </a:prstGeom>
          <a:solidFill>
            <a:schemeClr val="bg1"/>
          </a:solidFill>
          <a:ln w="28575">
            <a:solidFill>
              <a:schemeClr val="tx1"/>
            </a:solidFill>
          </a:ln>
        </p:spPr>
        <p:txBody>
          <a:bodyPr wrap="square" rtlCol="0">
            <a:spAutoFit/>
          </a:bodyPr>
          <a:lstStyle/>
          <a:p>
            <a:pPr algn="ctr"/>
            <a:r>
              <a:rPr lang="en-US" sz="2000" dirty="0"/>
              <a:t>Excluder</a:t>
            </a:r>
          </a:p>
        </p:txBody>
      </p:sp>
      <p:sp>
        <p:nvSpPr>
          <p:cNvPr id="15" name="TextBox 14">
            <a:extLst>
              <a:ext uri="{FF2B5EF4-FFF2-40B4-BE49-F238E27FC236}">
                <a16:creationId xmlns:a16="http://schemas.microsoft.com/office/drawing/2014/main" id="{4577C705-EA97-42E8-B230-C90E4C62429D}"/>
              </a:ext>
            </a:extLst>
          </p:cNvPr>
          <p:cNvSpPr txBox="1"/>
          <p:nvPr/>
        </p:nvSpPr>
        <p:spPr>
          <a:xfrm>
            <a:off x="7428928" y="1718504"/>
            <a:ext cx="2167654" cy="400110"/>
          </a:xfrm>
          <a:prstGeom prst="rect">
            <a:avLst/>
          </a:prstGeom>
          <a:solidFill>
            <a:schemeClr val="bg1"/>
          </a:solidFill>
          <a:ln w="28575">
            <a:solidFill>
              <a:schemeClr val="tx1"/>
            </a:solidFill>
          </a:ln>
        </p:spPr>
        <p:txBody>
          <a:bodyPr wrap="square" rtlCol="0">
            <a:spAutoFit/>
          </a:bodyPr>
          <a:lstStyle/>
          <a:p>
            <a:pPr algn="ctr"/>
            <a:r>
              <a:rPr lang="en-US" sz="2000" dirty="0"/>
              <a:t>Challenger</a:t>
            </a:r>
          </a:p>
        </p:txBody>
      </p:sp>
      <p:sp>
        <p:nvSpPr>
          <p:cNvPr id="17" name="Rectangle 16">
            <a:extLst>
              <a:ext uri="{FF2B5EF4-FFF2-40B4-BE49-F238E27FC236}">
                <a16:creationId xmlns:a16="http://schemas.microsoft.com/office/drawing/2014/main" id="{E66961C9-E2D9-4C10-AC2B-577330E1A39A}"/>
              </a:ext>
            </a:extLst>
          </p:cNvPr>
          <p:cNvSpPr/>
          <p:nvPr/>
        </p:nvSpPr>
        <p:spPr>
          <a:xfrm>
            <a:off x="1009797" y="5009578"/>
            <a:ext cx="4579611" cy="1200329"/>
          </a:xfrm>
          <a:prstGeom prst="rect">
            <a:avLst/>
          </a:prstGeom>
        </p:spPr>
        <p:txBody>
          <a:bodyPr wrap="square">
            <a:spAutoFit/>
          </a:bodyPr>
          <a:lstStyle/>
          <a:p>
            <a:r>
              <a:rPr lang="en-US" i="1" dirty="0">
                <a:solidFill>
                  <a:srgbClr val="C00000"/>
                </a:solidFill>
              </a:rPr>
              <a:t>Sam, who is in your British group of friends, says to the newcomer: ‘</a:t>
            </a:r>
            <a:r>
              <a:rPr lang="en-US" b="1" i="1" dirty="0">
                <a:solidFill>
                  <a:srgbClr val="C00000"/>
                </a:solidFill>
              </a:rPr>
              <a:t>We don't want you to join our group because you are from somewhere else - you're different.’</a:t>
            </a:r>
          </a:p>
        </p:txBody>
      </p:sp>
      <p:sp>
        <p:nvSpPr>
          <p:cNvPr id="18" name="Rectangle 17">
            <a:extLst>
              <a:ext uri="{FF2B5EF4-FFF2-40B4-BE49-F238E27FC236}">
                <a16:creationId xmlns:a16="http://schemas.microsoft.com/office/drawing/2014/main" id="{DCC15C2E-65FE-479C-AB94-811A61A915CA}"/>
              </a:ext>
            </a:extLst>
          </p:cNvPr>
          <p:cNvSpPr/>
          <p:nvPr/>
        </p:nvSpPr>
        <p:spPr>
          <a:xfrm>
            <a:off x="6602594" y="4964493"/>
            <a:ext cx="4272132" cy="1200329"/>
          </a:xfrm>
          <a:prstGeom prst="rect">
            <a:avLst/>
          </a:prstGeom>
        </p:spPr>
        <p:txBody>
          <a:bodyPr wrap="square">
            <a:spAutoFit/>
          </a:bodyPr>
          <a:lstStyle/>
          <a:p>
            <a:r>
              <a:rPr lang="en-US" i="1" dirty="0">
                <a:solidFill>
                  <a:srgbClr val="C00000"/>
                </a:solidFill>
                <a:ea typeface="Calibri" panose="020F0502020204030204" pitchFamily="34" charset="0"/>
              </a:rPr>
              <a:t>Alex who is in your British group of friends disagrees with Sam. Alex thinks that </a:t>
            </a:r>
            <a:r>
              <a:rPr lang="en-US" b="1" i="1" dirty="0">
                <a:solidFill>
                  <a:srgbClr val="C00000"/>
                </a:solidFill>
                <a:ea typeface="Calibri" panose="020F0502020204030204" pitchFamily="34" charset="0"/>
              </a:rPr>
              <a:t>your group should invite the newcomer </a:t>
            </a:r>
            <a:r>
              <a:rPr lang="en-US" i="1" dirty="0">
                <a:solidFill>
                  <a:srgbClr val="C00000"/>
                </a:solidFill>
                <a:ea typeface="Calibri" panose="020F0502020204030204" pitchFamily="34" charset="0"/>
              </a:rPr>
              <a:t>to cook with them.</a:t>
            </a:r>
          </a:p>
        </p:txBody>
      </p:sp>
      <p:pic>
        <p:nvPicPr>
          <p:cNvPr id="19" name="Picture 18">
            <a:extLst>
              <a:ext uri="{FF2B5EF4-FFF2-40B4-BE49-F238E27FC236}">
                <a16:creationId xmlns:a16="http://schemas.microsoft.com/office/drawing/2014/main" id="{D365814D-4017-4DBB-AEC2-588232866E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944" y="2392261"/>
            <a:ext cx="1658935" cy="2424077"/>
          </a:xfrm>
          <a:prstGeom prst="rect">
            <a:avLst/>
          </a:prstGeom>
          <a:noFill/>
          <a:ln>
            <a:noFill/>
          </a:ln>
        </p:spPr>
      </p:pic>
    </p:spTree>
    <p:extLst>
      <p:ext uri="{BB962C8B-B14F-4D97-AF65-F5344CB8AC3E}">
        <p14:creationId xmlns:p14="http://schemas.microsoft.com/office/powerpoint/2010/main" val="99460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372DC38C-370A-9A74-23F3-8DCD1B0055EF}"/>
              </a:ext>
            </a:extLst>
          </p:cNvPr>
          <p:cNvPicPr>
            <a:picLocks noChangeAspect="1"/>
          </p:cNvPicPr>
          <p:nvPr/>
        </p:nvPicPr>
        <p:blipFill>
          <a:blip r:embed="rId2"/>
          <a:stretch>
            <a:fillRect/>
          </a:stretch>
        </p:blipFill>
        <p:spPr>
          <a:xfrm>
            <a:off x="2110908" y="3128631"/>
            <a:ext cx="1003066" cy="2538485"/>
          </a:xfrm>
          <a:prstGeom prst="rect">
            <a:avLst/>
          </a:prstGeom>
        </p:spPr>
      </p:pic>
      <p:pic>
        <p:nvPicPr>
          <p:cNvPr id="7" name="Picture 6">
            <a:extLst>
              <a:ext uri="{FF2B5EF4-FFF2-40B4-BE49-F238E27FC236}">
                <a16:creationId xmlns:a16="http://schemas.microsoft.com/office/drawing/2014/main" id="{F715F170-CEC6-3AB5-EAB1-024BAD385D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5321" y="3124573"/>
            <a:ext cx="1658935" cy="2424077"/>
          </a:xfrm>
          <a:prstGeom prst="rect">
            <a:avLst/>
          </a:prstGeom>
          <a:noFill/>
          <a:ln>
            <a:noFill/>
          </a:ln>
        </p:spPr>
      </p:pic>
      <p:sp>
        <p:nvSpPr>
          <p:cNvPr id="9" name="TextBox 8">
            <a:extLst>
              <a:ext uri="{FF2B5EF4-FFF2-40B4-BE49-F238E27FC236}">
                <a16:creationId xmlns:a16="http://schemas.microsoft.com/office/drawing/2014/main" id="{B62CB48F-E432-EE4B-023B-BD6E6E994FF2}"/>
              </a:ext>
            </a:extLst>
          </p:cNvPr>
          <p:cNvSpPr txBox="1"/>
          <p:nvPr/>
        </p:nvSpPr>
        <p:spPr>
          <a:xfrm>
            <a:off x="3466409" y="4855569"/>
            <a:ext cx="1998219" cy="400110"/>
          </a:xfrm>
          <a:prstGeom prst="rect">
            <a:avLst/>
          </a:prstGeom>
          <a:solidFill>
            <a:schemeClr val="bg1"/>
          </a:solidFill>
          <a:ln w="28575">
            <a:noFill/>
          </a:ln>
        </p:spPr>
        <p:txBody>
          <a:bodyPr wrap="square" lIns="91440" tIns="45720" rIns="91440" bIns="45720" rtlCol="0" anchor="t">
            <a:spAutoFit/>
          </a:bodyPr>
          <a:lstStyle/>
          <a:p>
            <a:pPr algn="ctr"/>
            <a:r>
              <a:rPr lang="en-US" sz="2000" b="1" dirty="0">
                <a:solidFill>
                  <a:srgbClr val="C00000"/>
                </a:solidFill>
              </a:rPr>
              <a:t>Excluder</a:t>
            </a:r>
            <a:endParaRPr lang="en-US" sz="2000" b="1">
              <a:solidFill>
                <a:srgbClr val="C00000"/>
              </a:solidFill>
              <a:cs typeface="Calibri"/>
            </a:endParaRPr>
          </a:p>
        </p:txBody>
      </p:sp>
      <p:sp>
        <p:nvSpPr>
          <p:cNvPr id="11" name="TextBox 10">
            <a:extLst>
              <a:ext uri="{FF2B5EF4-FFF2-40B4-BE49-F238E27FC236}">
                <a16:creationId xmlns:a16="http://schemas.microsoft.com/office/drawing/2014/main" id="{B35E8296-6AC2-91D0-B38E-26A516C65359}"/>
              </a:ext>
            </a:extLst>
          </p:cNvPr>
          <p:cNvSpPr txBox="1"/>
          <p:nvPr/>
        </p:nvSpPr>
        <p:spPr>
          <a:xfrm>
            <a:off x="5954409" y="4766504"/>
            <a:ext cx="2167654" cy="400110"/>
          </a:xfrm>
          <a:prstGeom prst="rect">
            <a:avLst/>
          </a:prstGeom>
          <a:solidFill>
            <a:schemeClr val="bg1"/>
          </a:solidFill>
          <a:ln w="28575">
            <a:noFill/>
          </a:ln>
        </p:spPr>
        <p:txBody>
          <a:bodyPr wrap="square" lIns="91440" tIns="45720" rIns="91440" bIns="45720" rtlCol="0" anchor="t">
            <a:spAutoFit/>
          </a:bodyPr>
          <a:lstStyle/>
          <a:p>
            <a:pPr algn="ctr"/>
            <a:r>
              <a:rPr lang="en-US" sz="2000" b="1" dirty="0">
                <a:solidFill>
                  <a:srgbClr val="C00000"/>
                </a:solidFill>
              </a:rPr>
              <a:t>Challenger</a:t>
            </a:r>
            <a:endParaRPr lang="en-US" sz="2000" b="1">
              <a:solidFill>
                <a:srgbClr val="C00000"/>
              </a:solidFill>
              <a:cs typeface="Calibri"/>
            </a:endParaRPr>
          </a:p>
        </p:txBody>
      </p:sp>
      <p:pic>
        <p:nvPicPr>
          <p:cNvPr id="13" name="Picture 12">
            <a:extLst>
              <a:ext uri="{FF2B5EF4-FFF2-40B4-BE49-F238E27FC236}">
                <a16:creationId xmlns:a16="http://schemas.microsoft.com/office/drawing/2014/main" id="{3069B12B-2810-1857-A411-76066CDEA4A7}"/>
              </a:ext>
            </a:extLst>
          </p:cNvPr>
          <p:cNvPicPr>
            <a:picLocks noChangeAspect="1"/>
          </p:cNvPicPr>
          <p:nvPr/>
        </p:nvPicPr>
        <p:blipFill rotWithShape="1">
          <a:blip r:embed="rId4">
            <a:extLst>
              <a:ext uri="{28A0092B-C50C-407E-A947-70E740481C1C}">
                <a14:useLocalDpi xmlns:a14="http://schemas.microsoft.com/office/drawing/2010/main" val="0"/>
              </a:ext>
            </a:extLst>
          </a:blip>
          <a:srcRect t="8077" b="4211"/>
          <a:stretch/>
        </p:blipFill>
        <p:spPr>
          <a:xfrm>
            <a:off x="6578316" y="595545"/>
            <a:ext cx="923475" cy="1918887"/>
          </a:xfrm>
          <a:prstGeom prst="rect">
            <a:avLst/>
          </a:prstGeom>
        </p:spPr>
      </p:pic>
      <p:sp>
        <p:nvSpPr>
          <p:cNvPr id="15" name="TextBox 14">
            <a:extLst>
              <a:ext uri="{FF2B5EF4-FFF2-40B4-BE49-F238E27FC236}">
                <a16:creationId xmlns:a16="http://schemas.microsoft.com/office/drawing/2014/main" id="{DA877F7B-247F-6CC8-E57E-BE54E5DE6494}"/>
              </a:ext>
            </a:extLst>
          </p:cNvPr>
          <p:cNvSpPr txBox="1"/>
          <p:nvPr/>
        </p:nvSpPr>
        <p:spPr>
          <a:xfrm>
            <a:off x="4966763" y="2059403"/>
            <a:ext cx="1731932" cy="646331"/>
          </a:xfrm>
          <a:prstGeom prst="rect">
            <a:avLst/>
          </a:prstGeom>
          <a:solidFill>
            <a:schemeClr val="bg1"/>
          </a:solidFill>
          <a:ln w="28575">
            <a:noFill/>
          </a:ln>
        </p:spPr>
        <p:txBody>
          <a:bodyPr wrap="square" lIns="91440" tIns="45720" rIns="91440" bIns="45720" rtlCol="0" anchor="t">
            <a:spAutoFit/>
          </a:bodyPr>
          <a:lstStyle/>
          <a:p>
            <a:pPr algn="ctr"/>
            <a:r>
              <a:rPr lang="en-US" b="1" dirty="0">
                <a:solidFill>
                  <a:srgbClr val="C00000"/>
                </a:solidFill>
              </a:rPr>
              <a:t>Excluded newcomer</a:t>
            </a:r>
            <a:endParaRPr lang="en-US" dirty="0"/>
          </a:p>
        </p:txBody>
      </p:sp>
      <p:sp>
        <p:nvSpPr>
          <p:cNvPr id="16" name="Isosceles Triangle 15">
            <a:extLst>
              <a:ext uri="{FF2B5EF4-FFF2-40B4-BE49-F238E27FC236}">
                <a16:creationId xmlns:a16="http://schemas.microsoft.com/office/drawing/2014/main" id="{F5CA62BA-8C16-2563-5E85-A5B552998A71}"/>
              </a:ext>
            </a:extLst>
          </p:cNvPr>
          <p:cNvSpPr/>
          <p:nvPr/>
        </p:nvSpPr>
        <p:spPr>
          <a:xfrm>
            <a:off x="3012452" y="1032163"/>
            <a:ext cx="5828805" cy="4512621"/>
          </a:xfrm>
          <a:prstGeom prst="triangl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638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1- Evaluation of Challengers as Outcome Measures</a:t>
            </a:r>
            <a:endParaRPr lang="en-US" b="1" cap="none" dirty="0">
              <a:solidFill>
                <a:srgbClr val="C00000"/>
              </a:solidFill>
            </a:endParaRPr>
          </a:p>
        </p:txBody>
      </p:sp>
      <p:sp>
        <p:nvSpPr>
          <p:cNvPr id="10" name="TextBox 9">
            <a:extLst>
              <a:ext uri="{FF2B5EF4-FFF2-40B4-BE49-F238E27FC236}">
                <a16:creationId xmlns:a16="http://schemas.microsoft.com/office/drawing/2014/main" id="{C0AAF6A0-32A2-4896-BFD7-D49578A3B8F2}"/>
              </a:ext>
            </a:extLst>
          </p:cNvPr>
          <p:cNvSpPr txBox="1"/>
          <p:nvPr/>
        </p:nvSpPr>
        <p:spPr>
          <a:xfrm>
            <a:off x="831296" y="3230089"/>
            <a:ext cx="4322595" cy="1631216"/>
          </a:xfrm>
          <a:prstGeom prst="rect">
            <a:avLst/>
          </a:prstGeom>
          <a:solidFill>
            <a:schemeClr val="bg1"/>
          </a:solidFill>
          <a:ln w="28575">
            <a:solidFill>
              <a:srgbClr val="C00000"/>
            </a:solidFill>
          </a:ln>
        </p:spPr>
        <p:txBody>
          <a:bodyPr wrap="square" rtlCol="0">
            <a:spAutoFit/>
          </a:bodyPr>
          <a:lstStyle/>
          <a:p>
            <a:pPr algn="ctr"/>
            <a:r>
              <a:rPr lang="en-US" sz="2000" b="1" dirty="0"/>
              <a:t>Individual evaluation: </a:t>
            </a:r>
          </a:p>
          <a:p>
            <a:pPr algn="ctr"/>
            <a:r>
              <a:rPr lang="en-US" sz="2000" dirty="0"/>
              <a:t>How OK or not OK was it for Alex to say that we should include the newcomer?</a:t>
            </a:r>
          </a:p>
          <a:p>
            <a:pPr algn="ctr"/>
            <a:endParaRPr lang="en-US" sz="2000" dirty="0"/>
          </a:p>
          <a:p>
            <a:pPr algn="ctr"/>
            <a:r>
              <a:rPr lang="en-US" sz="2000" dirty="0"/>
              <a:t>(from 1 (Really not OK) to 6 (Really OK) </a:t>
            </a:r>
          </a:p>
        </p:txBody>
      </p:sp>
      <p:sp>
        <p:nvSpPr>
          <p:cNvPr id="16" name="TextBox 15">
            <a:extLst>
              <a:ext uri="{FF2B5EF4-FFF2-40B4-BE49-F238E27FC236}">
                <a16:creationId xmlns:a16="http://schemas.microsoft.com/office/drawing/2014/main" id="{0BF403C8-3ACA-4A7B-AE37-C8DA09ABCA35}"/>
              </a:ext>
            </a:extLst>
          </p:cNvPr>
          <p:cNvSpPr txBox="1"/>
          <p:nvPr/>
        </p:nvSpPr>
        <p:spPr>
          <a:xfrm>
            <a:off x="5929743" y="3230089"/>
            <a:ext cx="5283201" cy="1631216"/>
          </a:xfrm>
          <a:prstGeom prst="rect">
            <a:avLst/>
          </a:prstGeom>
          <a:solidFill>
            <a:schemeClr val="bg1"/>
          </a:solidFill>
          <a:ln w="28575">
            <a:solidFill>
              <a:srgbClr val="C00000"/>
            </a:solidFill>
          </a:ln>
        </p:spPr>
        <p:txBody>
          <a:bodyPr wrap="square" rtlCol="0">
            <a:spAutoFit/>
          </a:bodyPr>
          <a:lstStyle/>
          <a:p>
            <a:pPr algn="ctr"/>
            <a:r>
              <a:rPr lang="en-US" sz="2000" b="1" dirty="0"/>
              <a:t>Group evaluation:</a:t>
            </a:r>
          </a:p>
          <a:p>
            <a:pPr algn="ctr"/>
            <a:r>
              <a:rPr lang="en-US" sz="2000" dirty="0"/>
              <a:t>How OK or not OK does your group think that Alex says that we should include the newcomer?</a:t>
            </a:r>
          </a:p>
          <a:p>
            <a:pPr algn="ctr"/>
            <a:endParaRPr lang="en-US" sz="2000" dirty="0"/>
          </a:p>
          <a:p>
            <a:pPr algn="ctr"/>
            <a:r>
              <a:rPr lang="en-US" sz="2000" dirty="0"/>
              <a:t>(from 1 (Really not OK) to 6 (Really OK)</a:t>
            </a:r>
          </a:p>
        </p:txBody>
      </p:sp>
      <p:pic>
        <p:nvPicPr>
          <p:cNvPr id="5" name="Picture 4">
            <a:extLst>
              <a:ext uri="{FF2B5EF4-FFF2-40B4-BE49-F238E27FC236}">
                <a16:creationId xmlns:a16="http://schemas.microsoft.com/office/drawing/2014/main" id="{4DAFF626-20BD-4128-91A4-46B899EC8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510887"/>
            <a:ext cx="1347021" cy="1609193"/>
          </a:xfrm>
          <a:prstGeom prst="rect">
            <a:avLst/>
          </a:prstGeom>
        </p:spPr>
      </p:pic>
      <p:pic>
        <p:nvPicPr>
          <p:cNvPr id="9" name="Picture 8">
            <a:extLst>
              <a:ext uri="{FF2B5EF4-FFF2-40B4-BE49-F238E27FC236}">
                <a16:creationId xmlns:a16="http://schemas.microsoft.com/office/drawing/2014/main" id="{3BD783C7-BBE3-496F-BAE6-62F4010D0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969" y="1595867"/>
            <a:ext cx="1562318" cy="1524213"/>
          </a:xfrm>
          <a:prstGeom prst="rect">
            <a:avLst/>
          </a:prstGeom>
        </p:spPr>
      </p:pic>
      <p:sp>
        <p:nvSpPr>
          <p:cNvPr id="31" name="TextBox 30">
            <a:extLst>
              <a:ext uri="{FF2B5EF4-FFF2-40B4-BE49-F238E27FC236}">
                <a16:creationId xmlns:a16="http://schemas.microsoft.com/office/drawing/2014/main" id="{3B151C84-C758-421C-9E56-5E32E8A7AF4E}"/>
              </a:ext>
            </a:extLst>
          </p:cNvPr>
          <p:cNvSpPr txBox="1"/>
          <p:nvPr/>
        </p:nvSpPr>
        <p:spPr>
          <a:xfrm>
            <a:off x="1772656" y="5505709"/>
            <a:ext cx="1865708" cy="369332"/>
          </a:xfrm>
          <a:prstGeom prst="rect">
            <a:avLst/>
          </a:prstGeom>
          <a:solidFill>
            <a:schemeClr val="bg1"/>
          </a:solidFill>
          <a:ln w="28575">
            <a:solidFill>
              <a:srgbClr val="C00000"/>
            </a:solidFill>
          </a:ln>
        </p:spPr>
        <p:txBody>
          <a:bodyPr wrap="square" rtlCol="0">
            <a:spAutoFit/>
          </a:bodyPr>
          <a:lstStyle/>
          <a:p>
            <a:pPr algn="ctr"/>
            <a:r>
              <a:rPr lang="en-US" dirty="0"/>
              <a:t>Why?</a:t>
            </a:r>
          </a:p>
        </p:txBody>
      </p:sp>
      <p:sp>
        <p:nvSpPr>
          <p:cNvPr id="11" name="TextBox 10">
            <a:extLst>
              <a:ext uri="{FF2B5EF4-FFF2-40B4-BE49-F238E27FC236}">
                <a16:creationId xmlns:a16="http://schemas.microsoft.com/office/drawing/2014/main" id="{30A0EBAD-B0C0-EC1A-5425-D3CB6CD45E60}"/>
              </a:ext>
            </a:extLst>
          </p:cNvPr>
          <p:cNvSpPr txBox="1"/>
          <p:nvPr/>
        </p:nvSpPr>
        <p:spPr>
          <a:xfrm>
            <a:off x="7786274" y="5471689"/>
            <a:ext cx="1865708" cy="369332"/>
          </a:xfrm>
          <a:prstGeom prst="rect">
            <a:avLst/>
          </a:prstGeom>
          <a:solidFill>
            <a:schemeClr val="bg1"/>
          </a:solidFill>
          <a:ln w="28575">
            <a:solidFill>
              <a:srgbClr val="C00000"/>
            </a:solidFill>
          </a:ln>
        </p:spPr>
        <p:txBody>
          <a:bodyPr wrap="square" rtlCol="0">
            <a:spAutoFit/>
          </a:bodyPr>
          <a:lstStyle/>
          <a:p>
            <a:pPr algn="ctr"/>
            <a:r>
              <a:rPr lang="en-US" dirty="0"/>
              <a:t>Why?</a:t>
            </a:r>
          </a:p>
        </p:txBody>
      </p:sp>
    </p:spTree>
    <p:extLst>
      <p:ext uri="{BB962C8B-B14F-4D97-AF65-F5344CB8AC3E}">
        <p14:creationId xmlns:p14="http://schemas.microsoft.com/office/powerpoint/2010/main" val="3895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31"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1- Results for </a:t>
            </a:r>
            <a:r>
              <a:rPr lang="en-US" b="1" cap="none" dirty="0">
                <a:solidFill>
                  <a:srgbClr val="C00000"/>
                </a:solidFill>
              </a:rPr>
              <a:t>Evaluations of Challengers</a:t>
            </a:r>
            <a:r>
              <a:rPr lang="en-US" b="1" cap="none" dirty="0">
                <a:solidFill>
                  <a:schemeClr val="accent1">
                    <a:lumMod val="50000"/>
                  </a:schemeClr>
                </a:solidFill>
              </a:rPr>
              <a:t> </a:t>
            </a:r>
            <a:endParaRPr lang="en-US" b="1" cap="none" dirty="0">
              <a:solidFill>
                <a:srgbClr val="C00000"/>
              </a:solidFill>
            </a:endParaRPr>
          </a:p>
        </p:txBody>
      </p:sp>
      <p:pic>
        <p:nvPicPr>
          <p:cNvPr id="22" name="Picture 21" descr="A red and white flag&#10;&#10;Description automatically generated with medium confidence">
            <a:extLst>
              <a:ext uri="{FF2B5EF4-FFF2-40B4-BE49-F238E27FC236}">
                <a16:creationId xmlns:a16="http://schemas.microsoft.com/office/drawing/2014/main" id="{9D0C252E-C1AA-4426-A7B2-1D4A15E762AF}"/>
              </a:ext>
            </a:extLst>
          </p:cNvPr>
          <p:cNvPicPr>
            <a:picLocks noChangeAspect="1"/>
          </p:cNvPicPr>
          <p:nvPr/>
        </p:nvPicPr>
        <p:blipFill rotWithShape="1">
          <a:blip r:embed="rId3">
            <a:extLst>
              <a:ext uri="{28A0092B-C50C-407E-A947-70E740481C1C}">
                <a14:useLocalDpi xmlns:a14="http://schemas.microsoft.com/office/drawing/2010/main" val="0"/>
              </a:ext>
            </a:extLst>
          </a:blip>
          <a:srcRect t="10010" b="11970"/>
          <a:stretch/>
        </p:blipFill>
        <p:spPr>
          <a:xfrm>
            <a:off x="8349674" y="1870243"/>
            <a:ext cx="1171291" cy="614343"/>
          </a:xfrm>
          <a:prstGeom prst="rect">
            <a:avLst/>
          </a:prstGeom>
        </p:spPr>
      </p:pic>
      <p:sp>
        <p:nvSpPr>
          <p:cNvPr id="24" name="TextBox 23">
            <a:extLst>
              <a:ext uri="{FF2B5EF4-FFF2-40B4-BE49-F238E27FC236}">
                <a16:creationId xmlns:a16="http://schemas.microsoft.com/office/drawing/2014/main" id="{1760DD35-FDF8-444C-8AF1-2B25F2444D06}"/>
              </a:ext>
            </a:extLst>
          </p:cNvPr>
          <p:cNvSpPr txBox="1"/>
          <p:nvPr/>
        </p:nvSpPr>
        <p:spPr>
          <a:xfrm>
            <a:off x="7603241" y="1313626"/>
            <a:ext cx="1171291" cy="318100"/>
          </a:xfrm>
          <a:prstGeom prst="rect">
            <a:avLst/>
          </a:prstGeom>
          <a:solidFill>
            <a:schemeClr val="bg1"/>
          </a:solidFill>
          <a:ln w="28575">
            <a:noFill/>
          </a:ln>
        </p:spPr>
        <p:txBody>
          <a:bodyPr wrap="square" rtlCol="0">
            <a:spAutoFit/>
          </a:bodyPr>
          <a:lstStyle/>
          <a:p>
            <a:pPr algn="ctr"/>
            <a:r>
              <a:rPr lang="en-US" sz="1467" b="1" dirty="0">
                <a:solidFill>
                  <a:srgbClr val="C00000"/>
                </a:solidFill>
              </a:rPr>
              <a:t>immigrant</a:t>
            </a:r>
          </a:p>
        </p:txBody>
      </p:sp>
      <p:sp>
        <p:nvSpPr>
          <p:cNvPr id="25" name="TextBox 24">
            <a:extLst>
              <a:ext uri="{FF2B5EF4-FFF2-40B4-BE49-F238E27FC236}">
                <a16:creationId xmlns:a16="http://schemas.microsoft.com/office/drawing/2014/main" id="{6B22D6AB-1B88-4EB1-B275-4ECCEBB9E467}"/>
              </a:ext>
            </a:extLst>
          </p:cNvPr>
          <p:cNvSpPr txBox="1"/>
          <p:nvPr/>
        </p:nvSpPr>
        <p:spPr>
          <a:xfrm>
            <a:off x="2623139" y="1426582"/>
            <a:ext cx="1573325" cy="318100"/>
          </a:xfrm>
          <a:prstGeom prst="rect">
            <a:avLst/>
          </a:prstGeom>
          <a:solidFill>
            <a:schemeClr val="bg1"/>
          </a:solidFill>
          <a:ln w="28575">
            <a:noFill/>
          </a:ln>
        </p:spPr>
        <p:txBody>
          <a:bodyPr wrap="square" rtlCol="0">
            <a:spAutoFit/>
          </a:bodyPr>
          <a:lstStyle/>
          <a:p>
            <a:pPr algn="ctr"/>
            <a:r>
              <a:rPr lang="en-US" sz="1467" b="1" dirty="0">
                <a:solidFill>
                  <a:srgbClr val="C00000"/>
                </a:solidFill>
              </a:rPr>
              <a:t>non-immigrant </a:t>
            </a:r>
          </a:p>
        </p:txBody>
      </p:sp>
      <p:pic>
        <p:nvPicPr>
          <p:cNvPr id="26" name="Picture 25" descr="Logo&#10;&#10;Description automatically generated">
            <a:extLst>
              <a:ext uri="{FF2B5EF4-FFF2-40B4-BE49-F238E27FC236}">
                <a16:creationId xmlns:a16="http://schemas.microsoft.com/office/drawing/2014/main" id="{B0CE20B7-BDCE-4EF4-8C90-5EEC34FB8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962" y="1837989"/>
            <a:ext cx="1281888" cy="646330"/>
          </a:xfrm>
          <a:prstGeom prst="rect">
            <a:avLst/>
          </a:prstGeom>
        </p:spPr>
      </p:pic>
      <p:pic>
        <p:nvPicPr>
          <p:cNvPr id="27" name="Picture 26" descr="Logo&#10;&#10;Description automatically generated">
            <a:extLst>
              <a:ext uri="{FF2B5EF4-FFF2-40B4-BE49-F238E27FC236}">
                <a16:creationId xmlns:a16="http://schemas.microsoft.com/office/drawing/2014/main" id="{D74E5AF4-0A3D-495E-8087-8DCF9FB18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251" y="1837989"/>
            <a:ext cx="1287613" cy="646331"/>
          </a:xfrm>
          <a:prstGeom prst="rect">
            <a:avLst/>
          </a:prstGeom>
        </p:spPr>
      </p:pic>
      <p:sp>
        <p:nvSpPr>
          <p:cNvPr id="28" name="TextBox 27">
            <a:extLst>
              <a:ext uri="{FF2B5EF4-FFF2-40B4-BE49-F238E27FC236}">
                <a16:creationId xmlns:a16="http://schemas.microsoft.com/office/drawing/2014/main" id="{B69D781B-75EB-41B2-A418-21D4F9458F83}"/>
              </a:ext>
            </a:extLst>
          </p:cNvPr>
          <p:cNvSpPr txBox="1"/>
          <p:nvPr/>
        </p:nvSpPr>
        <p:spPr>
          <a:xfrm>
            <a:off x="4602437" y="1870243"/>
            <a:ext cx="1573325" cy="369332"/>
          </a:xfrm>
          <a:prstGeom prst="rect">
            <a:avLst/>
          </a:prstGeom>
          <a:solidFill>
            <a:schemeClr val="bg1"/>
          </a:solidFill>
          <a:ln w="28575">
            <a:noFill/>
          </a:ln>
        </p:spPr>
        <p:txBody>
          <a:bodyPr wrap="square" rtlCol="0">
            <a:spAutoFit/>
          </a:bodyPr>
          <a:lstStyle/>
          <a:p>
            <a:pPr algn="ctr"/>
            <a:r>
              <a:rPr lang="en-US" b="1" dirty="0">
                <a:solidFill>
                  <a:srgbClr val="C00000"/>
                </a:solidFill>
              </a:rPr>
              <a:t>VS</a:t>
            </a:r>
            <a:endParaRPr lang="en-US" sz="1467" b="1" dirty="0">
              <a:solidFill>
                <a:srgbClr val="C00000"/>
              </a:solidFill>
            </a:endParaRPr>
          </a:p>
        </p:txBody>
      </p:sp>
      <p:sp>
        <p:nvSpPr>
          <p:cNvPr id="2" name="Rectangle 1">
            <a:extLst>
              <a:ext uri="{FF2B5EF4-FFF2-40B4-BE49-F238E27FC236}">
                <a16:creationId xmlns:a16="http://schemas.microsoft.com/office/drawing/2014/main" id="{CD902661-5C9A-4BD7-9D40-33A6FDD49BA3}"/>
              </a:ext>
            </a:extLst>
          </p:cNvPr>
          <p:cNvSpPr/>
          <p:nvPr/>
        </p:nvSpPr>
        <p:spPr>
          <a:xfrm>
            <a:off x="6175762" y="4067046"/>
            <a:ext cx="5291308" cy="1200329"/>
          </a:xfrm>
          <a:prstGeom prst="rect">
            <a:avLst/>
          </a:prstGeom>
        </p:spPr>
        <p:txBody>
          <a:bodyPr wrap="square">
            <a:spAutoFit/>
          </a:bodyPr>
          <a:lstStyle/>
          <a:p>
            <a:pPr algn="ctr"/>
            <a:r>
              <a:rPr lang="en-US" b="1" dirty="0">
                <a:solidFill>
                  <a:srgbClr val="C00000"/>
                </a:solidFill>
              </a:rPr>
              <a:t>Adolescents </a:t>
            </a:r>
            <a:r>
              <a:rPr lang="en-US" dirty="0">
                <a:solidFill>
                  <a:srgbClr val="000000"/>
                </a:solidFill>
              </a:rPr>
              <a:t>were more likely to be positive towards the challenger and to think that their peers would be supportive of the challenger compared to </a:t>
            </a:r>
            <a:r>
              <a:rPr lang="en-US" b="1" dirty="0">
                <a:solidFill>
                  <a:srgbClr val="C00000"/>
                </a:solidFill>
              </a:rPr>
              <a:t>children when the excluded peer was immigrant </a:t>
            </a:r>
          </a:p>
        </p:txBody>
      </p:sp>
      <p:pic>
        <p:nvPicPr>
          <p:cNvPr id="35" name="Picture 34">
            <a:extLst>
              <a:ext uri="{FF2B5EF4-FFF2-40B4-BE49-F238E27FC236}">
                <a16:creationId xmlns:a16="http://schemas.microsoft.com/office/drawing/2014/main" id="{17334C21-2EF6-4B3F-805E-705929755D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1270" y="2783111"/>
            <a:ext cx="885701" cy="1058086"/>
          </a:xfrm>
          <a:prstGeom prst="rect">
            <a:avLst/>
          </a:prstGeom>
        </p:spPr>
      </p:pic>
      <p:pic>
        <p:nvPicPr>
          <p:cNvPr id="36" name="Picture 35">
            <a:extLst>
              <a:ext uri="{FF2B5EF4-FFF2-40B4-BE49-F238E27FC236}">
                <a16:creationId xmlns:a16="http://schemas.microsoft.com/office/drawing/2014/main" id="{FBA91077-873F-4B53-8194-3E942A4AE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316" y="2828796"/>
            <a:ext cx="1003068" cy="978603"/>
          </a:xfrm>
          <a:prstGeom prst="rect">
            <a:avLst/>
          </a:prstGeom>
        </p:spPr>
      </p:pic>
      <p:sp>
        <p:nvSpPr>
          <p:cNvPr id="37" name="Rectangle 36">
            <a:extLst>
              <a:ext uri="{FF2B5EF4-FFF2-40B4-BE49-F238E27FC236}">
                <a16:creationId xmlns:a16="http://schemas.microsoft.com/office/drawing/2014/main" id="{BA2C6D6F-96D6-4ADF-A668-D67C0648C532}"/>
              </a:ext>
            </a:extLst>
          </p:cNvPr>
          <p:cNvSpPr/>
          <p:nvPr/>
        </p:nvSpPr>
        <p:spPr>
          <a:xfrm>
            <a:off x="581192" y="4091844"/>
            <a:ext cx="5185667" cy="923330"/>
          </a:xfrm>
          <a:prstGeom prst="rect">
            <a:avLst/>
          </a:prstGeom>
        </p:spPr>
        <p:txBody>
          <a:bodyPr wrap="square">
            <a:spAutoFit/>
          </a:bodyPr>
          <a:lstStyle/>
          <a:p>
            <a:pPr algn="ctr"/>
            <a:r>
              <a:rPr lang="en-US" b="1" dirty="0">
                <a:solidFill>
                  <a:srgbClr val="C00000"/>
                </a:solidFill>
              </a:rPr>
              <a:t>Children</a:t>
            </a:r>
            <a:r>
              <a:rPr lang="en-US" dirty="0">
                <a:solidFill>
                  <a:srgbClr val="C00000"/>
                </a:solidFill>
              </a:rPr>
              <a:t> </a:t>
            </a:r>
            <a:r>
              <a:rPr lang="en-US" dirty="0">
                <a:solidFill>
                  <a:srgbClr val="000000"/>
                </a:solidFill>
              </a:rPr>
              <a:t>report more positive individual evaluations compared to their group evaluation </a:t>
            </a:r>
            <a:r>
              <a:rPr lang="en-US" b="1" dirty="0">
                <a:solidFill>
                  <a:srgbClr val="C00000"/>
                </a:solidFill>
              </a:rPr>
              <a:t>only when the excluded peer was non-immigrant</a:t>
            </a:r>
          </a:p>
        </p:txBody>
      </p:sp>
      <p:sp>
        <p:nvSpPr>
          <p:cNvPr id="3" name="Rectangle 2">
            <a:extLst>
              <a:ext uri="{FF2B5EF4-FFF2-40B4-BE49-F238E27FC236}">
                <a16:creationId xmlns:a16="http://schemas.microsoft.com/office/drawing/2014/main" id="{D0C46109-BC86-4555-B6EA-638CE7A1B07B}"/>
              </a:ext>
            </a:extLst>
          </p:cNvPr>
          <p:cNvSpPr/>
          <p:nvPr/>
        </p:nvSpPr>
        <p:spPr>
          <a:xfrm>
            <a:off x="302518" y="5770137"/>
            <a:ext cx="11398606" cy="646331"/>
          </a:xfrm>
          <a:prstGeom prst="rect">
            <a:avLst/>
          </a:prstGeom>
        </p:spPr>
        <p:txBody>
          <a:bodyPr wrap="square">
            <a:spAutoFit/>
          </a:bodyPr>
          <a:lstStyle/>
          <a:p>
            <a:pPr marL="285750" indent="-285750">
              <a:buClr>
                <a:srgbClr val="C00000"/>
              </a:buClr>
              <a:buFont typeface="Wingdings" panose="05000000000000000000" pitchFamily="2" charset="2"/>
              <a:buChar char="v"/>
            </a:pPr>
            <a:r>
              <a:rPr lang="en-US" dirty="0">
                <a:solidFill>
                  <a:srgbClr val="000000"/>
                </a:solidFill>
              </a:rPr>
              <a:t>British adolescents are more likely than children to support bystanders who challenge exclusion of immigrant peers</a:t>
            </a:r>
          </a:p>
          <a:p>
            <a:pPr lvl="2">
              <a:buClr>
                <a:srgbClr val="C00000"/>
              </a:buClr>
            </a:pPr>
            <a:r>
              <a:rPr lang="en-US" b="1" dirty="0">
                <a:solidFill>
                  <a:srgbClr val="C00000"/>
                </a:solidFill>
              </a:rPr>
              <a:t>being more aware of prejudice and discrimination as underlying reason</a:t>
            </a:r>
          </a:p>
        </p:txBody>
      </p:sp>
      <p:sp>
        <p:nvSpPr>
          <p:cNvPr id="20" name="TextBox 19">
            <a:extLst>
              <a:ext uri="{FF2B5EF4-FFF2-40B4-BE49-F238E27FC236}">
                <a16:creationId xmlns:a16="http://schemas.microsoft.com/office/drawing/2014/main" id="{C0E71BD7-0AB3-1FAA-E168-A9C9FA086244}"/>
              </a:ext>
            </a:extLst>
          </p:cNvPr>
          <p:cNvSpPr txBox="1"/>
          <p:nvPr/>
        </p:nvSpPr>
        <p:spPr>
          <a:xfrm>
            <a:off x="2885523" y="2964063"/>
            <a:ext cx="496788" cy="707886"/>
          </a:xfrm>
          <a:prstGeom prst="rect">
            <a:avLst/>
          </a:prstGeom>
          <a:noFill/>
        </p:spPr>
        <p:txBody>
          <a:bodyPr wrap="square">
            <a:spAutoFit/>
          </a:bodyPr>
          <a:lstStyle/>
          <a:p>
            <a:r>
              <a:rPr lang="en-US" sz="4000" dirty="0">
                <a:solidFill>
                  <a:srgbClr val="00B050"/>
                </a:solidFill>
              </a:rPr>
              <a:t>&gt;</a:t>
            </a:r>
            <a:endParaRPr lang="en-GB" sz="4000" dirty="0">
              <a:solidFill>
                <a:srgbClr val="00B050"/>
              </a:solidFill>
            </a:endParaRPr>
          </a:p>
        </p:txBody>
      </p:sp>
      <p:sp>
        <p:nvSpPr>
          <p:cNvPr id="23" name="TextBox 22">
            <a:extLst>
              <a:ext uri="{FF2B5EF4-FFF2-40B4-BE49-F238E27FC236}">
                <a16:creationId xmlns:a16="http://schemas.microsoft.com/office/drawing/2014/main" id="{E4E97F3B-0C93-321B-F408-77352B781E45}"/>
              </a:ext>
            </a:extLst>
          </p:cNvPr>
          <p:cNvSpPr txBox="1"/>
          <p:nvPr/>
        </p:nvSpPr>
        <p:spPr>
          <a:xfrm>
            <a:off x="6409807" y="3453493"/>
            <a:ext cx="1427220" cy="369332"/>
          </a:xfrm>
          <a:prstGeom prst="rect">
            <a:avLst/>
          </a:prstGeom>
          <a:noFill/>
        </p:spPr>
        <p:txBody>
          <a:bodyPr wrap="square">
            <a:spAutoFit/>
          </a:bodyPr>
          <a:lstStyle/>
          <a:p>
            <a:r>
              <a:rPr lang="en-US" b="1" dirty="0"/>
              <a:t>Adolescents </a:t>
            </a:r>
            <a:endParaRPr lang="en-GB" dirty="0"/>
          </a:p>
        </p:txBody>
      </p:sp>
      <p:sp>
        <p:nvSpPr>
          <p:cNvPr id="8" name="TextBox 7">
            <a:extLst>
              <a:ext uri="{FF2B5EF4-FFF2-40B4-BE49-F238E27FC236}">
                <a16:creationId xmlns:a16="http://schemas.microsoft.com/office/drawing/2014/main" id="{B247CFC2-C39D-E023-216E-E69C822B357D}"/>
              </a:ext>
            </a:extLst>
          </p:cNvPr>
          <p:cNvSpPr txBox="1"/>
          <p:nvPr/>
        </p:nvSpPr>
        <p:spPr>
          <a:xfrm>
            <a:off x="7950601" y="3470677"/>
            <a:ext cx="1427220" cy="369332"/>
          </a:xfrm>
          <a:prstGeom prst="rect">
            <a:avLst/>
          </a:prstGeom>
          <a:noFill/>
        </p:spPr>
        <p:txBody>
          <a:bodyPr wrap="square">
            <a:spAutoFit/>
          </a:bodyPr>
          <a:lstStyle/>
          <a:p>
            <a:r>
              <a:rPr lang="en-US" b="1" dirty="0"/>
              <a:t>Children</a:t>
            </a:r>
            <a:endParaRPr lang="en-GB" dirty="0"/>
          </a:p>
        </p:txBody>
      </p:sp>
      <p:sp>
        <p:nvSpPr>
          <p:cNvPr id="33" name="TextBox 32">
            <a:extLst>
              <a:ext uri="{FF2B5EF4-FFF2-40B4-BE49-F238E27FC236}">
                <a16:creationId xmlns:a16="http://schemas.microsoft.com/office/drawing/2014/main" id="{B8E5AB07-21D7-4C0E-EC80-74887D8B2970}"/>
              </a:ext>
            </a:extLst>
          </p:cNvPr>
          <p:cNvSpPr txBox="1"/>
          <p:nvPr/>
        </p:nvSpPr>
        <p:spPr>
          <a:xfrm>
            <a:off x="7603241" y="3274418"/>
            <a:ext cx="496788" cy="707886"/>
          </a:xfrm>
          <a:prstGeom prst="rect">
            <a:avLst/>
          </a:prstGeom>
          <a:noFill/>
        </p:spPr>
        <p:txBody>
          <a:bodyPr wrap="square">
            <a:spAutoFit/>
          </a:bodyPr>
          <a:lstStyle/>
          <a:p>
            <a:r>
              <a:rPr lang="en-US" sz="4000" dirty="0">
                <a:solidFill>
                  <a:srgbClr val="00B050"/>
                </a:solidFill>
              </a:rPr>
              <a:t>&gt;</a:t>
            </a:r>
            <a:endParaRPr lang="en-GB" sz="4000" dirty="0">
              <a:solidFill>
                <a:srgbClr val="00B050"/>
              </a:solidFill>
            </a:endParaRPr>
          </a:p>
        </p:txBody>
      </p:sp>
      <p:pic>
        <p:nvPicPr>
          <p:cNvPr id="34" name="Picture 33">
            <a:extLst>
              <a:ext uri="{FF2B5EF4-FFF2-40B4-BE49-F238E27FC236}">
                <a16:creationId xmlns:a16="http://schemas.microsoft.com/office/drawing/2014/main" id="{DB4AB901-5A5C-8427-160D-AFCD29D214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051" y="2916481"/>
            <a:ext cx="885701" cy="1058086"/>
          </a:xfrm>
          <a:prstGeom prst="rect">
            <a:avLst/>
          </a:prstGeom>
        </p:spPr>
      </p:pic>
      <p:pic>
        <p:nvPicPr>
          <p:cNvPr id="38" name="Picture 37">
            <a:extLst>
              <a:ext uri="{FF2B5EF4-FFF2-40B4-BE49-F238E27FC236}">
                <a16:creationId xmlns:a16="http://schemas.microsoft.com/office/drawing/2014/main" id="{B030EA78-2003-8499-D0CE-D44F885D08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6706" y="2964063"/>
            <a:ext cx="1003068" cy="978603"/>
          </a:xfrm>
          <a:prstGeom prst="rect">
            <a:avLst/>
          </a:prstGeom>
        </p:spPr>
      </p:pic>
    </p:spTree>
    <p:extLst>
      <p:ext uri="{BB962C8B-B14F-4D97-AF65-F5344CB8AC3E}">
        <p14:creationId xmlns:p14="http://schemas.microsoft.com/office/powerpoint/2010/main" val="140355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2" grpId="0"/>
      <p:bldP spid="37" grpId="0"/>
      <p:bldP spid="3" grpId="0"/>
      <p:bldP spid="20" grpId="0"/>
      <p:bldP spid="23" grpId="0"/>
      <p:bldP spid="8"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1- Results for </a:t>
            </a:r>
            <a:r>
              <a:rPr lang="en-US" b="1" cap="none" dirty="0">
                <a:solidFill>
                  <a:srgbClr val="C00000"/>
                </a:solidFill>
              </a:rPr>
              <a:t>Evaluations of Challengers</a:t>
            </a:r>
            <a:r>
              <a:rPr lang="en-US" b="1" cap="none" dirty="0">
                <a:solidFill>
                  <a:schemeClr val="accent1">
                    <a:lumMod val="50000"/>
                  </a:schemeClr>
                </a:solidFill>
              </a:rPr>
              <a:t> </a:t>
            </a:r>
            <a:endParaRPr lang="en-US" b="1" cap="none" dirty="0">
              <a:solidFill>
                <a:srgbClr val="C00000"/>
              </a:solidFill>
            </a:endParaRPr>
          </a:p>
        </p:txBody>
      </p:sp>
      <p:sp>
        <p:nvSpPr>
          <p:cNvPr id="21" name="TextBox 20">
            <a:extLst>
              <a:ext uri="{FF2B5EF4-FFF2-40B4-BE49-F238E27FC236}">
                <a16:creationId xmlns:a16="http://schemas.microsoft.com/office/drawing/2014/main" id="{DCEEE117-24CB-3848-74C2-C50F97A01A9A}"/>
              </a:ext>
            </a:extLst>
          </p:cNvPr>
          <p:cNvSpPr txBox="1"/>
          <p:nvPr/>
        </p:nvSpPr>
        <p:spPr>
          <a:xfrm>
            <a:off x="4134254" y="2358868"/>
            <a:ext cx="3526155" cy="338554"/>
          </a:xfrm>
          <a:prstGeom prst="rect">
            <a:avLst/>
          </a:prstGeom>
          <a:noFill/>
        </p:spPr>
        <p:txBody>
          <a:bodyPr wrap="square" rtlCol="0">
            <a:spAutoFit/>
          </a:bodyPr>
          <a:lstStyle/>
          <a:p>
            <a:pPr algn="ctr"/>
            <a:r>
              <a:rPr lang="en-US" sz="1600" b="1" dirty="0"/>
              <a:t>Individual evaluations of the challenger</a:t>
            </a:r>
          </a:p>
        </p:txBody>
      </p:sp>
      <p:sp>
        <p:nvSpPr>
          <p:cNvPr id="12" name="TextBox 15">
            <a:extLst>
              <a:ext uri="{FF2B5EF4-FFF2-40B4-BE49-F238E27FC236}">
                <a16:creationId xmlns:a16="http://schemas.microsoft.com/office/drawing/2014/main" id="{A089D70B-CB19-4DB3-A6F7-49CF3C3121B2}"/>
              </a:ext>
            </a:extLst>
          </p:cNvPr>
          <p:cNvSpPr txBox="1">
            <a:spLocks noChangeArrowheads="1"/>
          </p:cNvSpPr>
          <p:nvPr/>
        </p:nvSpPr>
        <p:spPr bwMode="auto">
          <a:xfrm>
            <a:off x="4361477" y="1537598"/>
            <a:ext cx="2932372"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Reasoning</a:t>
            </a:r>
          </a:p>
        </p:txBody>
      </p:sp>
      <p:sp>
        <p:nvSpPr>
          <p:cNvPr id="3" name="Rectangle 2">
            <a:extLst>
              <a:ext uri="{FF2B5EF4-FFF2-40B4-BE49-F238E27FC236}">
                <a16:creationId xmlns:a16="http://schemas.microsoft.com/office/drawing/2014/main" id="{EA49BC78-0F50-4AB3-B6CA-CE092A06C98F}"/>
              </a:ext>
            </a:extLst>
          </p:cNvPr>
          <p:cNvSpPr/>
          <p:nvPr/>
        </p:nvSpPr>
        <p:spPr>
          <a:xfrm>
            <a:off x="801514" y="4340271"/>
            <a:ext cx="3960424" cy="584775"/>
          </a:xfrm>
          <a:prstGeom prst="rect">
            <a:avLst/>
          </a:prstGeom>
        </p:spPr>
        <p:txBody>
          <a:bodyPr wrap="square">
            <a:spAutoFit/>
          </a:bodyPr>
          <a:lstStyle/>
          <a:p>
            <a:r>
              <a:rPr lang="en-US" sz="1600" b="1" i="1" dirty="0">
                <a:solidFill>
                  <a:srgbClr val="C00000"/>
                </a:solidFill>
              </a:rPr>
              <a:t>‘it depends on what the rest of the group thinks as well’</a:t>
            </a:r>
          </a:p>
        </p:txBody>
      </p:sp>
      <p:sp>
        <p:nvSpPr>
          <p:cNvPr id="10" name="Rectangle 9">
            <a:extLst>
              <a:ext uri="{FF2B5EF4-FFF2-40B4-BE49-F238E27FC236}">
                <a16:creationId xmlns:a16="http://schemas.microsoft.com/office/drawing/2014/main" id="{7858A279-0E06-49AE-A3BA-B952551E2CD6}"/>
              </a:ext>
            </a:extLst>
          </p:cNvPr>
          <p:cNvSpPr/>
          <p:nvPr/>
        </p:nvSpPr>
        <p:spPr>
          <a:xfrm>
            <a:off x="666459" y="3725256"/>
            <a:ext cx="5097264" cy="830997"/>
          </a:xfrm>
          <a:prstGeom prst="rect">
            <a:avLst/>
          </a:prstGeom>
        </p:spPr>
        <p:txBody>
          <a:bodyPr wrap="square">
            <a:spAutoFit/>
          </a:bodyPr>
          <a:lstStyle/>
          <a:p>
            <a:pPr algn="ctr"/>
            <a:r>
              <a:rPr lang="en-US" sz="1600" dirty="0"/>
              <a:t>Children were more likely to use </a:t>
            </a:r>
            <a:r>
              <a:rPr lang="en-US" sz="1600" b="1" dirty="0">
                <a:solidFill>
                  <a:srgbClr val="C00000"/>
                </a:solidFill>
              </a:rPr>
              <a:t>“social and group norms”</a:t>
            </a:r>
            <a:r>
              <a:rPr lang="en-US" sz="1600" dirty="0"/>
              <a:t> than </a:t>
            </a:r>
            <a:r>
              <a:rPr lang="en-US" sz="1600" b="1" dirty="0">
                <a:solidFill>
                  <a:srgbClr val="00B050"/>
                </a:solidFill>
              </a:rPr>
              <a:t>“fairness, rights, and equality”</a:t>
            </a:r>
            <a:endParaRPr lang="en-US" sz="1600" b="1" dirty="0"/>
          </a:p>
          <a:p>
            <a:pPr algn="ctr"/>
            <a:endParaRPr lang="en-US" sz="1600" dirty="0"/>
          </a:p>
        </p:txBody>
      </p:sp>
      <p:sp>
        <p:nvSpPr>
          <p:cNvPr id="24" name="TextBox 23">
            <a:extLst>
              <a:ext uri="{FF2B5EF4-FFF2-40B4-BE49-F238E27FC236}">
                <a16:creationId xmlns:a16="http://schemas.microsoft.com/office/drawing/2014/main" id="{A84D5EEB-AE7A-466C-B3CF-0AEA8B17C87D}"/>
              </a:ext>
            </a:extLst>
          </p:cNvPr>
          <p:cNvSpPr txBox="1"/>
          <p:nvPr/>
        </p:nvSpPr>
        <p:spPr>
          <a:xfrm>
            <a:off x="730399" y="3222451"/>
            <a:ext cx="5097264" cy="318100"/>
          </a:xfrm>
          <a:prstGeom prst="rect">
            <a:avLst/>
          </a:prstGeom>
          <a:solidFill>
            <a:schemeClr val="bg1"/>
          </a:solidFill>
          <a:ln w="28575">
            <a:noFill/>
          </a:ln>
        </p:spPr>
        <p:txBody>
          <a:bodyPr wrap="square" rtlCol="0">
            <a:spAutoFit/>
          </a:bodyPr>
          <a:lstStyle/>
          <a:p>
            <a:r>
              <a:rPr lang="en-US" sz="1467" b="1" dirty="0"/>
              <a:t>When the excluded peer was immigrant:</a:t>
            </a:r>
          </a:p>
        </p:txBody>
      </p:sp>
      <p:pic>
        <p:nvPicPr>
          <p:cNvPr id="26" name="Picture 25">
            <a:extLst>
              <a:ext uri="{FF2B5EF4-FFF2-40B4-BE49-F238E27FC236}">
                <a16:creationId xmlns:a16="http://schemas.microsoft.com/office/drawing/2014/main" id="{908F4B1D-A23D-4C1D-9A8C-2A3186A20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726" y="2078744"/>
            <a:ext cx="866730" cy="1035422"/>
          </a:xfrm>
          <a:prstGeom prst="rect">
            <a:avLst/>
          </a:prstGeom>
        </p:spPr>
      </p:pic>
      <p:sp>
        <p:nvSpPr>
          <p:cNvPr id="18" name="Rectangle 17">
            <a:extLst>
              <a:ext uri="{FF2B5EF4-FFF2-40B4-BE49-F238E27FC236}">
                <a16:creationId xmlns:a16="http://schemas.microsoft.com/office/drawing/2014/main" id="{B9F5B008-52E3-4659-8B4D-6061E15D4E6B}"/>
              </a:ext>
            </a:extLst>
          </p:cNvPr>
          <p:cNvSpPr/>
          <p:nvPr/>
        </p:nvSpPr>
        <p:spPr>
          <a:xfrm>
            <a:off x="730399" y="5761885"/>
            <a:ext cx="10631753" cy="369332"/>
          </a:xfrm>
          <a:prstGeom prst="rect">
            <a:avLst/>
          </a:prstGeom>
        </p:spPr>
        <p:txBody>
          <a:bodyPr wrap="square">
            <a:spAutoFit/>
          </a:bodyPr>
          <a:lstStyle/>
          <a:p>
            <a:pPr marL="285750" indent="-285750">
              <a:buClr>
                <a:srgbClr val="C00000"/>
              </a:buClr>
              <a:buFont typeface="Wingdings" panose="05000000000000000000" pitchFamily="2" charset="2"/>
              <a:buChar char="v"/>
            </a:pPr>
            <a:r>
              <a:rPr lang="en-US" dirty="0"/>
              <a:t>Children differentiate justifications based on the immigration status of the excluded peer</a:t>
            </a:r>
          </a:p>
        </p:txBody>
      </p:sp>
      <p:sp>
        <p:nvSpPr>
          <p:cNvPr id="16" name="Rectangle 15">
            <a:extLst>
              <a:ext uri="{FF2B5EF4-FFF2-40B4-BE49-F238E27FC236}">
                <a16:creationId xmlns:a16="http://schemas.microsoft.com/office/drawing/2014/main" id="{34CBD4DE-C2B5-D772-8405-24EA5F554631}"/>
              </a:ext>
            </a:extLst>
          </p:cNvPr>
          <p:cNvSpPr/>
          <p:nvPr/>
        </p:nvSpPr>
        <p:spPr>
          <a:xfrm>
            <a:off x="6788996" y="3725256"/>
            <a:ext cx="3960424" cy="584775"/>
          </a:xfrm>
          <a:prstGeom prst="rect">
            <a:avLst/>
          </a:prstGeom>
        </p:spPr>
        <p:txBody>
          <a:bodyPr wrap="square">
            <a:spAutoFit/>
          </a:bodyPr>
          <a:lstStyle/>
          <a:p>
            <a:r>
              <a:rPr lang="en-US" sz="1600" dirty="0"/>
              <a:t>Adolescents use these categories similarly regardless of nationality of the excluded peer</a:t>
            </a:r>
          </a:p>
        </p:txBody>
      </p:sp>
    </p:spTree>
    <p:extLst>
      <p:ext uri="{BB962C8B-B14F-4D97-AF65-F5344CB8AC3E}">
        <p14:creationId xmlns:p14="http://schemas.microsoft.com/office/powerpoint/2010/main" val="35299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animBg="1"/>
      <p:bldP spid="3" grpId="0"/>
      <p:bldP spid="10" grpId="0"/>
      <p:bldP spid="24" grpId="0" animBg="1"/>
      <p:bldP spid="18"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1- Results for </a:t>
            </a:r>
            <a:r>
              <a:rPr lang="en-US" b="1" cap="none" dirty="0">
                <a:solidFill>
                  <a:srgbClr val="C00000"/>
                </a:solidFill>
              </a:rPr>
              <a:t>Evaluations of Challengers</a:t>
            </a:r>
            <a:r>
              <a:rPr lang="en-US" b="1" cap="none" dirty="0">
                <a:solidFill>
                  <a:schemeClr val="accent1">
                    <a:lumMod val="50000"/>
                  </a:schemeClr>
                </a:solidFill>
              </a:rPr>
              <a:t> </a:t>
            </a:r>
            <a:endParaRPr lang="en-US" b="1" cap="none" dirty="0">
              <a:solidFill>
                <a:srgbClr val="C00000"/>
              </a:solidFill>
            </a:endParaRPr>
          </a:p>
        </p:txBody>
      </p:sp>
      <p:sp>
        <p:nvSpPr>
          <p:cNvPr id="23" name="TextBox 22">
            <a:extLst>
              <a:ext uri="{FF2B5EF4-FFF2-40B4-BE49-F238E27FC236}">
                <a16:creationId xmlns:a16="http://schemas.microsoft.com/office/drawing/2014/main" id="{F2D74526-2825-D25D-529A-90BAFA082032}"/>
              </a:ext>
            </a:extLst>
          </p:cNvPr>
          <p:cNvSpPr txBox="1"/>
          <p:nvPr/>
        </p:nvSpPr>
        <p:spPr>
          <a:xfrm>
            <a:off x="879566" y="3896477"/>
            <a:ext cx="9717499" cy="615553"/>
          </a:xfrm>
          <a:prstGeom prst="rect">
            <a:avLst/>
          </a:prstGeom>
          <a:noFill/>
        </p:spPr>
        <p:txBody>
          <a:bodyPr wrap="square" rtlCol="0">
            <a:spAutoFit/>
          </a:bodyPr>
          <a:lstStyle/>
          <a:p>
            <a:pPr algn="ctr"/>
            <a:r>
              <a:rPr lang="en-US" sz="1600" dirty="0"/>
              <a:t>more likely to use </a:t>
            </a:r>
            <a:r>
              <a:rPr lang="en-US" sz="1600" b="1" dirty="0">
                <a:solidFill>
                  <a:srgbClr val="00B050"/>
                </a:solidFill>
              </a:rPr>
              <a:t>“fairness, rights, and equality” </a:t>
            </a:r>
            <a:r>
              <a:rPr lang="en-US" sz="1600" dirty="0"/>
              <a:t>than </a:t>
            </a:r>
            <a:r>
              <a:rPr lang="en-US" sz="1600" b="1" dirty="0">
                <a:solidFill>
                  <a:srgbClr val="C00000"/>
                </a:solidFill>
              </a:rPr>
              <a:t>“group dynamics/functions”</a:t>
            </a:r>
          </a:p>
          <a:p>
            <a:pPr algn="ctr"/>
            <a:endParaRPr lang="en-US" dirty="0"/>
          </a:p>
        </p:txBody>
      </p:sp>
      <p:sp>
        <p:nvSpPr>
          <p:cNvPr id="12" name="TextBox 15">
            <a:extLst>
              <a:ext uri="{FF2B5EF4-FFF2-40B4-BE49-F238E27FC236}">
                <a16:creationId xmlns:a16="http://schemas.microsoft.com/office/drawing/2014/main" id="{A089D70B-CB19-4DB3-A6F7-49CF3C3121B2}"/>
              </a:ext>
            </a:extLst>
          </p:cNvPr>
          <p:cNvSpPr txBox="1">
            <a:spLocks noChangeArrowheads="1"/>
          </p:cNvSpPr>
          <p:nvPr/>
        </p:nvSpPr>
        <p:spPr bwMode="auto">
          <a:xfrm>
            <a:off x="4361477" y="1537598"/>
            <a:ext cx="2932372"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Reasoning</a:t>
            </a:r>
          </a:p>
        </p:txBody>
      </p:sp>
      <p:sp>
        <p:nvSpPr>
          <p:cNvPr id="7" name="Rectangle 6">
            <a:extLst>
              <a:ext uri="{FF2B5EF4-FFF2-40B4-BE49-F238E27FC236}">
                <a16:creationId xmlns:a16="http://schemas.microsoft.com/office/drawing/2014/main" id="{9DDE4981-B1DE-4FDA-8973-60DA4324108C}"/>
              </a:ext>
            </a:extLst>
          </p:cNvPr>
          <p:cNvSpPr/>
          <p:nvPr/>
        </p:nvSpPr>
        <p:spPr>
          <a:xfrm>
            <a:off x="1504153" y="4981848"/>
            <a:ext cx="8647019" cy="338554"/>
          </a:xfrm>
          <a:prstGeom prst="rect">
            <a:avLst/>
          </a:prstGeom>
        </p:spPr>
        <p:txBody>
          <a:bodyPr wrap="square">
            <a:spAutoFit/>
          </a:bodyPr>
          <a:lstStyle/>
          <a:p>
            <a:r>
              <a:rPr lang="en-US" sz="1600" b="1" i="1" dirty="0">
                <a:solidFill>
                  <a:srgbClr val="00B050"/>
                </a:solidFill>
              </a:rPr>
              <a:t>‘because other people in the group also think that it’s just unfair to exclude someone’</a:t>
            </a:r>
          </a:p>
        </p:txBody>
      </p:sp>
      <p:sp>
        <p:nvSpPr>
          <p:cNvPr id="15" name="Rectangle 14">
            <a:extLst>
              <a:ext uri="{FF2B5EF4-FFF2-40B4-BE49-F238E27FC236}">
                <a16:creationId xmlns:a16="http://schemas.microsoft.com/office/drawing/2014/main" id="{7BDDDE16-557F-48B7-8300-685C40A3E71E}"/>
              </a:ext>
            </a:extLst>
          </p:cNvPr>
          <p:cNvSpPr/>
          <p:nvPr/>
        </p:nvSpPr>
        <p:spPr>
          <a:xfrm>
            <a:off x="3391225" y="2787393"/>
            <a:ext cx="4872873" cy="338554"/>
          </a:xfrm>
          <a:prstGeom prst="rect">
            <a:avLst/>
          </a:prstGeom>
        </p:spPr>
        <p:txBody>
          <a:bodyPr wrap="none">
            <a:spAutoFit/>
          </a:bodyPr>
          <a:lstStyle/>
          <a:p>
            <a:pPr algn="ctr"/>
            <a:r>
              <a:rPr lang="en-US" sz="1600" dirty="0"/>
              <a:t>Perceived group evaluation of the challenger as </a:t>
            </a:r>
            <a:r>
              <a:rPr lang="en-US" sz="1600" b="1" dirty="0">
                <a:solidFill>
                  <a:srgbClr val="C00000"/>
                </a:solidFill>
              </a:rPr>
              <a:t>Positive:</a:t>
            </a:r>
          </a:p>
        </p:txBody>
      </p:sp>
      <p:pic>
        <p:nvPicPr>
          <p:cNvPr id="16" name="Picture 15">
            <a:extLst>
              <a:ext uri="{FF2B5EF4-FFF2-40B4-BE49-F238E27FC236}">
                <a16:creationId xmlns:a16="http://schemas.microsoft.com/office/drawing/2014/main" id="{A96CC02A-4426-1C49-1694-35F88961C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153" y="2251772"/>
            <a:ext cx="1445041" cy="1409796"/>
          </a:xfrm>
          <a:prstGeom prst="rect">
            <a:avLst/>
          </a:prstGeom>
        </p:spPr>
      </p:pic>
    </p:spTree>
    <p:extLst>
      <p:ext uri="{BB962C8B-B14F-4D97-AF65-F5344CB8AC3E}">
        <p14:creationId xmlns:p14="http://schemas.microsoft.com/office/powerpoint/2010/main" val="5842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7"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1- Perceived Similarity and Self-efficacy</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777714" y="1768912"/>
            <a:ext cx="2207143" cy="707886"/>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Perceived Similarity</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8128784" y="1768912"/>
            <a:ext cx="2207143" cy="707886"/>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Self-efficacy</a:t>
            </a:r>
          </a:p>
          <a:p>
            <a:pPr algn="ctr">
              <a:spcBef>
                <a:spcPct val="0"/>
              </a:spcBef>
              <a:buClrTx/>
              <a:buSzTx/>
              <a:buFontTx/>
              <a:buNone/>
            </a:pPr>
            <a:endParaRPr lang="en-US" altLang="en-US" sz="2000" b="1"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C55316A-DE6F-D22F-44B9-5A8C54C8EA0A}"/>
              </a:ext>
            </a:extLst>
          </p:cNvPr>
          <p:cNvSpPr txBox="1"/>
          <p:nvPr/>
        </p:nvSpPr>
        <p:spPr>
          <a:xfrm>
            <a:off x="818504" y="3191763"/>
            <a:ext cx="4125562" cy="923330"/>
          </a:xfrm>
          <a:prstGeom prst="rect">
            <a:avLst/>
          </a:prstGeom>
          <a:noFill/>
        </p:spPr>
        <p:txBody>
          <a:bodyPr wrap="square">
            <a:spAutoFit/>
          </a:bodyPr>
          <a:lstStyle/>
          <a:p>
            <a:pPr algn="ctr"/>
            <a:r>
              <a:rPr lang="en-US" sz="1800" b="1" dirty="0">
                <a:solidFill>
                  <a:srgbClr val="C00000"/>
                </a:solidFill>
                <a:effectLst/>
                <a:ea typeface="Calibri" panose="020F0502020204030204" pitchFamily="34" charset="0"/>
              </a:rPr>
              <a:t>e.g., “</a:t>
            </a:r>
            <a:r>
              <a:rPr lang="en-US" sz="1800" b="1" i="1" dirty="0">
                <a:solidFill>
                  <a:srgbClr val="C00000"/>
                </a:solidFill>
                <a:effectLst/>
                <a:ea typeface="Calibri" panose="020F0502020204030204" pitchFamily="34" charset="0"/>
              </a:rPr>
              <a:t>How much are British people and immigrants similar or different in what they like?”</a:t>
            </a:r>
            <a:endParaRPr lang="en-GB" b="1" dirty="0">
              <a:solidFill>
                <a:srgbClr val="C00000"/>
              </a:solidFill>
            </a:endParaRPr>
          </a:p>
        </p:txBody>
      </p:sp>
      <p:sp>
        <p:nvSpPr>
          <p:cNvPr id="10" name="TextBox 9">
            <a:extLst>
              <a:ext uri="{FF2B5EF4-FFF2-40B4-BE49-F238E27FC236}">
                <a16:creationId xmlns:a16="http://schemas.microsoft.com/office/drawing/2014/main" id="{0B20DB60-CA54-C5F3-0240-A1BBF0B1AAAA}"/>
              </a:ext>
            </a:extLst>
          </p:cNvPr>
          <p:cNvSpPr txBox="1"/>
          <p:nvPr/>
        </p:nvSpPr>
        <p:spPr>
          <a:xfrm>
            <a:off x="581192" y="4364694"/>
            <a:ext cx="5203591" cy="369332"/>
          </a:xfrm>
          <a:prstGeom prst="rect">
            <a:avLst/>
          </a:prstGeom>
          <a:noFill/>
        </p:spPr>
        <p:txBody>
          <a:bodyPr wrap="square">
            <a:spAutoFit/>
          </a:bodyPr>
          <a:lstStyle/>
          <a:p>
            <a:r>
              <a:rPr lang="en-US" dirty="0">
                <a:ea typeface="Calibri" panose="020F0502020204030204" pitchFamily="34" charset="0"/>
              </a:rPr>
              <a:t>f</a:t>
            </a:r>
            <a:r>
              <a:rPr lang="en-US" sz="1800" dirty="0">
                <a:effectLst/>
                <a:ea typeface="Calibri" panose="020F0502020204030204" pitchFamily="34" charset="0"/>
              </a:rPr>
              <a:t>rom 1 (</a:t>
            </a:r>
            <a:r>
              <a:rPr lang="en-US" sz="1800" i="1" dirty="0">
                <a:effectLst/>
                <a:ea typeface="Calibri" panose="020F0502020204030204" pitchFamily="34" charset="0"/>
              </a:rPr>
              <a:t>Completely </a:t>
            </a:r>
            <a:r>
              <a:rPr lang="en-US" i="1" dirty="0">
                <a:ea typeface="Calibri" panose="020F0502020204030204" pitchFamily="34" charset="0"/>
              </a:rPr>
              <a:t>different</a:t>
            </a:r>
            <a:r>
              <a:rPr lang="en-US" sz="1800" dirty="0">
                <a:effectLst/>
                <a:ea typeface="Calibri" panose="020F0502020204030204" pitchFamily="34" charset="0"/>
              </a:rPr>
              <a:t>) to 4 </a:t>
            </a:r>
            <a:r>
              <a:rPr lang="en-US" sz="1800" i="1" dirty="0">
                <a:effectLst/>
                <a:ea typeface="Calibri" panose="020F0502020204030204" pitchFamily="34" charset="0"/>
              </a:rPr>
              <a:t>(Completely </a:t>
            </a:r>
            <a:r>
              <a:rPr lang="en-US" i="1" dirty="0">
                <a:ea typeface="Calibri" panose="020F0502020204030204" pitchFamily="34" charset="0"/>
              </a:rPr>
              <a:t>same</a:t>
            </a:r>
            <a:r>
              <a:rPr lang="en-US" sz="1800" dirty="0">
                <a:effectLst/>
                <a:ea typeface="Calibri" panose="020F0502020204030204" pitchFamily="34" charset="0"/>
              </a:rPr>
              <a:t>) </a:t>
            </a:r>
            <a:endParaRPr lang="en-GB" dirty="0"/>
          </a:p>
        </p:txBody>
      </p:sp>
      <p:sp>
        <p:nvSpPr>
          <p:cNvPr id="14" name="TextBox 13">
            <a:extLst>
              <a:ext uri="{FF2B5EF4-FFF2-40B4-BE49-F238E27FC236}">
                <a16:creationId xmlns:a16="http://schemas.microsoft.com/office/drawing/2014/main" id="{4FB91426-6051-D7D1-4D61-1D5968E5352C}"/>
              </a:ext>
            </a:extLst>
          </p:cNvPr>
          <p:cNvSpPr txBox="1"/>
          <p:nvPr/>
        </p:nvSpPr>
        <p:spPr>
          <a:xfrm>
            <a:off x="7169574" y="3053263"/>
            <a:ext cx="4125562" cy="1200329"/>
          </a:xfrm>
          <a:prstGeom prst="rect">
            <a:avLst/>
          </a:prstGeom>
          <a:noFill/>
        </p:spPr>
        <p:txBody>
          <a:bodyPr wrap="square">
            <a:spAutoFit/>
          </a:bodyPr>
          <a:lstStyle/>
          <a:p>
            <a:pPr algn="ctr"/>
            <a:r>
              <a:rPr lang="en-US" sz="1800" b="1" dirty="0">
                <a:solidFill>
                  <a:srgbClr val="C00000"/>
                </a:solidFill>
                <a:effectLst/>
                <a:ea typeface="Calibri" panose="020F0502020204030204" pitchFamily="34" charset="0"/>
              </a:rPr>
              <a:t>e.g., “</a:t>
            </a:r>
            <a:r>
              <a:rPr lang="en-US" sz="1800" b="1" i="1" dirty="0">
                <a:solidFill>
                  <a:srgbClr val="C00000"/>
                </a:solidFill>
                <a:effectLst/>
                <a:ea typeface="Calibri" panose="020F0502020204030204" pitchFamily="34" charset="0"/>
              </a:rPr>
              <a:t>How easy or difficult would it be to: Comfort [EXCLUDED]; Encourage [EXCLUDED] to speak to a teacher about being left out”</a:t>
            </a:r>
          </a:p>
        </p:txBody>
      </p:sp>
      <p:sp>
        <p:nvSpPr>
          <p:cNvPr id="16" name="TextBox 15">
            <a:extLst>
              <a:ext uri="{FF2B5EF4-FFF2-40B4-BE49-F238E27FC236}">
                <a16:creationId xmlns:a16="http://schemas.microsoft.com/office/drawing/2014/main" id="{5F962119-3472-C71E-5123-DC835FC0BA7F}"/>
              </a:ext>
            </a:extLst>
          </p:cNvPr>
          <p:cNvSpPr txBox="1"/>
          <p:nvPr/>
        </p:nvSpPr>
        <p:spPr>
          <a:xfrm>
            <a:off x="6311766" y="4392092"/>
            <a:ext cx="6097604" cy="369332"/>
          </a:xfrm>
          <a:prstGeom prst="rect">
            <a:avLst/>
          </a:prstGeom>
          <a:noFill/>
        </p:spPr>
        <p:txBody>
          <a:bodyPr wrap="square">
            <a:spAutoFit/>
          </a:bodyPr>
          <a:lstStyle/>
          <a:p>
            <a:r>
              <a:rPr lang="en-US" sz="1800" dirty="0">
                <a:effectLst/>
                <a:ea typeface="Calibri" panose="020F0502020204030204" pitchFamily="34" charset="0"/>
              </a:rPr>
              <a:t>from 1 (</a:t>
            </a:r>
            <a:r>
              <a:rPr lang="en-US" sz="1800" i="1" dirty="0">
                <a:effectLst/>
                <a:ea typeface="Calibri" panose="020F0502020204030204" pitchFamily="34" charset="0"/>
              </a:rPr>
              <a:t>Very difficult for me</a:t>
            </a:r>
            <a:r>
              <a:rPr lang="en-US" sz="1800" dirty="0">
                <a:effectLst/>
                <a:ea typeface="Calibri" panose="020F0502020204030204" pitchFamily="34" charset="0"/>
              </a:rPr>
              <a:t>) to 5 (</a:t>
            </a:r>
            <a:r>
              <a:rPr lang="en-US" sz="1800" i="1" dirty="0">
                <a:effectLst/>
                <a:ea typeface="Calibri" panose="020F0502020204030204" pitchFamily="34" charset="0"/>
              </a:rPr>
              <a:t>Very easy for me</a:t>
            </a:r>
            <a:r>
              <a:rPr lang="en-US" sz="1800" dirty="0">
                <a:effectLst/>
                <a:ea typeface="Calibri" panose="020F0502020204030204" pitchFamily="34" charset="0"/>
              </a:rPr>
              <a:t>)</a:t>
            </a:r>
            <a:endParaRPr lang="en-GB" dirty="0"/>
          </a:p>
        </p:txBody>
      </p:sp>
      <p:sp>
        <p:nvSpPr>
          <p:cNvPr id="2" name="TextBox 1">
            <a:extLst>
              <a:ext uri="{FF2B5EF4-FFF2-40B4-BE49-F238E27FC236}">
                <a16:creationId xmlns:a16="http://schemas.microsoft.com/office/drawing/2014/main" id="{2A0219CC-D5F1-D0D9-AA9D-79CA9235CEE9}"/>
              </a:ext>
            </a:extLst>
          </p:cNvPr>
          <p:cNvSpPr txBox="1"/>
          <p:nvPr/>
        </p:nvSpPr>
        <p:spPr>
          <a:xfrm>
            <a:off x="10002346" y="6454820"/>
            <a:ext cx="1964186" cy="338554"/>
          </a:xfrm>
          <a:prstGeom prst="rect">
            <a:avLst/>
          </a:prstGeom>
          <a:noFill/>
        </p:spPr>
        <p:txBody>
          <a:bodyPr wrap="square">
            <a:spAutoFit/>
          </a:bodyPr>
          <a:lstStyle/>
          <a:p>
            <a:r>
              <a:rPr lang="en-US" sz="1600" dirty="0"/>
              <a:t>Palmer et al., in press</a:t>
            </a:r>
            <a:endParaRPr lang="en-GB" sz="1600" dirty="0"/>
          </a:p>
        </p:txBody>
      </p:sp>
    </p:spTree>
    <p:extLst>
      <p:ext uri="{BB962C8B-B14F-4D97-AF65-F5344CB8AC3E}">
        <p14:creationId xmlns:p14="http://schemas.microsoft.com/office/powerpoint/2010/main" val="4658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0"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1- Bystander Responses as Outcome Measures</a:t>
            </a:r>
            <a:endParaRPr lang="en-US" b="1" cap="none" dirty="0">
              <a:solidFill>
                <a:srgbClr val="C00000"/>
              </a:solidFill>
            </a:endParaRPr>
          </a:p>
        </p:txBody>
      </p:sp>
      <p:sp>
        <p:nvSpPr>
          <p:cNvPr id="13" name="TextBox 12">
            <a:extLst>
              <a:ext uri="{FF2B5EF4-FFF2-40B4-BE49-F238E27FC236}">
                <a16:creationId xmlns:a16="http://schemas.microsoft.com/office/drawing/2014/main" id="{E2593099-3AB9-4F2C-893F-B7DB7C8FD3C3}"/>
              </a:ext>
            </a:extLst>
          </p:cNvPr>
          <p:cNvSpPr txBox="1"/>
          <p:nvPr/>
        </p:nvSpPr>
        <p:spPr>
          <a:xfrm>
            <a:off x="4094973" y="4005556"/>
            <a:ext cx="4002049" cy="1477328"/>
          </a:xfrm>
          <a:prstGeom prst="rect">
            <a:avLst/>
          </a:prstGeom>
          <a:solidFill>
            <a:schemeClr val="bg1"/>
          </a:solidFill>
          <a:ln w="28575">
            <a:solidFill>
              <a:srgbClr val="C00000"/>
            </a:solidFill>
          </a:ln>
        </p:spPr>
        <p:txBody>
          <a:bodyPr wrap="square" rtlCol="0">
            <a:spAutoFit/>
          </a:bodyPr>
          <a:lstStyle/>
          <a:p>
            <a:pPr algn="ctr"/>
            <a:r>
              <a:rPr lang="en-US" b="1" dirty="0"/>
              <a:t>Direct challenging</a:t>
            </a:r>
          </a:p>
          <a:p>
            <a:pPr algn="ctr"/>
            <a:r>
              <a:rPr lang="en-US" dirty="0"/>
              <a:t>e.g., tell [excluder] they should have included the newcomer; tell the newcomer you didn't agree with the excluder</a:t>
            </a:r>
          </a:p>
        </p:txBody>
      </p:sp>
      <p:pic>
        <p:nvPicPr>
          <p:cNvPr id="17" name="Picture 16">
            <a:extLst>
              <a:ext uri="{FF2B5EF4-FFF2-40B4-BE49-F238E27FC236}">
                <a16:creationId xmlns:a16="http://schemas.microsoft.com/office/drawing/2014/main" id="{C391E27A-79B2-4E95-A5FE-6F7EED87A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186" y="2109695"/>
            <a:ext cx="2491621" cy="1769648"/>
          </a:xfrm>
          <a:prstGeom prst="rect">
            <a:avLst/>
          </a:prstGeom>
        </p:spPr>
      </p:pic>
    </p:spTree>
    <p:extLst>
      <p:ext uri="{BB962C8B-B14F-4D97-AF65-F5344CB8AC3E}">
        <p14:creationId xmlns:p14="http://schemas.microsoft.com/office/powerpoint/2010/main" val="40129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1- Results for </a:t>
            </a:r>
            <a:r>
              <a:rPr lang="en-US" b="1" cap="none" dirty="0">
                <a:solidFill>
                  <a:srgbClr val="C00000"/>
                </a:solidFill>
              </a:rPr>
              <a:t>Bystander Responses</a:t>
            </a:r>
            <a:endParaRPr lang="en-US" b="1" cap="none" dirty="0">
              <a:solidFill>
                <a:schemeClr val="accent1">
                  <a:lumMod val="50000"/>
                </a:schemeClr>
              </a:solidFill>
            </a:endParaRP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951688" y="3135643"/>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Children</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8296969" y="3135643"/>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Adolescents</a:t>
            </a:r>
          </a:p>
        </p:txBody>
      </p:sp>
      <p:sp>
        <p:nvSpPr>
          <p:cNvPr id="17" name="TextBox 16">
            <a:extLst>
              <a:ext uri="{FF2B5EF4-FFF2-40B4-BE49-F238E27FC236}">
                <a16:creationId xmlns:a16="http://schemas.microsoft.com/office/drawing/2014/main" id="{8BF5B69C-E2E7-3AC0-E351-0D489628F51E}"/>
              </a:ext>
            </a:extLst>
          </p:cNvPr>
          <p:cNvSpPr txBox="1"/>
          <p:nvPr/>
        </p:nvSpPr>
        <p:spPr>
          <a:xfrm>
            <a:off x="581192" y="5022638"/>
            <a:ext cx="5056358" cy="923330"/>
          </a:xfrm>
          <a:prstGeom prst="rect">
            <a:avLst/>
          </a:prstGeom>
          <a:noFill/>
        </p:spPr>
        <p:txBody>
          <a:bodyPr wrap="square" rtlCol="0">
            <a:spAutoFit/>
          </a:bodyPr>
          <a:lstStyle/>
          <a:p>
            <a:pPr algn="ctr"/>
            <a:r>
              <a:rPr lang="en-US" dirty="0"/>
              <a:t>More likely to challenge the social exclusion when the excluded peer was </a:t>
            </a:r>
            <a:r>
              <a:rPr lang="en-US" b="1" dirty="0">
                <a:solidFill>
                  <a:srgbClr val="00B050"/>
                </a:solidFill>
              </a:rPr>
              <a:t>similar </a:t>
            </a:r>
            <a:r>
              <a:rPr lang="en-US" dirty="0"/>
              <a:t>compared to </a:t>
            </a:r>
            <a:r>
              <a:rPr lang="en-US" b="1" dirty="0">
                <a:solidFill>
                  <a:srgbClr val="C00000"/>
                </a:solidFill>
              </a:rPr>
              <a:t>dissimilar</a:t>
            </a:r>
          </a:p>
        </p:txBody>
      </p:sp>
      <p:sp>
        <p:nvSpPr>
          <p:cNvPr id="19" name="TextBox 18">
            <a:extLst>
              <a:ext uri="{FF2B5EF4-FFF2-40B4-BE49-F238E27FC236}">
                <a16:creationId xmlns:a16="http://schemas.microsoft.com/office/drawing/2014/main" id="{37575A73-03CE-58A0-CA4C-9F99A72CB44A}"/>
              </a:ext>
            </a:extLst>
          </p:cNvPr>
          <p:cNvSpPr txBox="1"/>
          <p:nvPr/>
        </p:nvSpPr>
        <p:spPr>
          <a:xfrm>
            <a:off x="6882662" y="5163539"/>
            <a:ext cx="5056358" cy="369332"/>
          </a:xfrm>
          <a:prstGeom prst="rect">
            <a:avLst/>
          </a:prstGeom>
          <a:noFill/>
        </p:spPr>
        <p:txBody>
          <a:bodyPr wrap="square" rtlCol="0">
            <a:spAutoFit/>
          </a:bodyPr>
          <a:lstStyle/>
          <a:p>
            <a:pPr algn="ctr"/>
            <a:r>
              <a:rPr lang="en-US" dirty="0">
                <a:solidFill>
                  <a:srgbClr val="C00000"/>
                </a:solidFill>
              </a:rPr>
              <a:t>no difference</a:t>
            </a:r>
          </a:p>
        </p:txBody>
      </p:sp>
      <p:pic>
        <p:nvPicPr>
          <p:cNvPr id="14" name="Picture 13" descr="A red and white flag&#10;&#10;Description automatically generated with medium confidence">
            <a:extLst>
              <a:ext uri="{FF2B5EF4-FFF2-40B4-BE49-F238E27FC236}">
                <a16:creationId xmlns:a16="http://schemas.microsoft.com/office/drawing/2014/main" id="{196CB381-99AC-416F-B85A-F6152DFA41D2}"/>
              </a:ext>
            </a:extLst>
          </p:cNvPr>
          <p:cNvPicPr>
            <a:picLocks noChangeAspect="1"/>
          </p:cNvPicPr>
          <p:nvPr/>
        </p:nvPicPr>
        <p:blipFill rotWithShape="1">
          <a:blip r:embed="rId3">
            <a:extLst>
              <a:ext uri="{28A0092B-C50C-407E-A947-70E740481C1C}">
                <a14:useLocalDpi xmlns:a14="http://schemas.microsoft.com/office/drawing/2010/main" val="0"/>
              </a:ext>
            </a:extLst>
          </a:blip>
          <a:srcRect t="10010" b="11970"/>
          <a:stretch/>
        </p:blipFill>
        <p:spPr>
          <a:xfrm>
            <a:off x="7368111" y="1965697"/>
            <a:ext cx="1171291" cy="614343"/>
          </a:xfrm>
          <a:prstGeom prst="rect">
            <a:avLst/>
          </a:prstGeom>
        </p:spPr>
      </p:pic>
      <p:sp>
        <p:nvSpPr>
          <p:cNvPr id="15" name="TextBox 14">
            <a:extLst>
              <a:ext uri="{FF2B5EF4-FFF2-40B4-BE49-F238E27FC236}">
                <a16:creationId xmlns:a16="http://schemas.microsoft.com/office/drawing/2014/main" id="{0059C9E4-ED8A-4DA2-984A-D237D39D5E6A}"/>
              </a:ext>
            </a:extLst>
          </p:cNvPr>
          <p:cNvSpPr txBox="1"/>
          <p:nvPr/>
        </p:nvSpPr>
        <p:spPr>
          <a:xfrm>
            <a:off x="7368112" y="1459329"/>
            <a:ext cx="1171291" cy="318100"/>
          </a:xfrm>
          <a:prstGeom prst="rect">
            <a:avLst/>
          </a:prstGeom>
          <a:solidFill>
            <a:schemeClr val="bg1"/>
          </a:solidFill>
          <a:ln w="28575">
            <a:noFill/>
          </a:ln>
        </p:spPr>
        <p:txBody>
          <a:bodyPr wrap="square" rtlCol="0">
            <a:spAutoFit/>
          </a:bodyPr>
          <a:lstStyle/>
          <a:p>
            <a:pPr algn="ctr"/>
            <a:r>
              <a:rPr lang="en-US" sz="1467" b="1" dirty="0">
                <a:solidFill>
                  <a:srgbClr val="C00000"/>
                </a:solidFill>
              </a:rPr>
              <a:t>dissimilar</a:t>
            </a:r>
          </a:p>
        </p:txBody>
      </p:sp>
      <p:sp>
        <p:nvSpPr>
          <p:cNvPr id="16" name="TextBox 15">
            <a:extLst>
              <a:ext uri="{FF2B5EF4-FFF2-40B4-BE49-F238E27FC236}">
                <a16:creationId xmlns:a16="http://schemas.microsoft.com/office/drawing/2014/main" id="{A6237EB1-4563-43C1-A948-3FF055B98180}"/>
              </a:ext>
            </a:extLst>
          </p:cNvPr>
          <p:cNvSpPr txBox="1"/>
          <p:nvPr/>
        </p:nvSpPr>
        <p:spPr>
          <a:xfrm>
            <a:off x="2268596" y="1427655"/>
            <a:ext cx="1573325" cy="318100"/>
          </a:xfrm>
          <a:prstGeom prst="rect">
            <a:avLst/>
          </a:prstGeom>
          <a:solidFill>
            <a:schemeClr val="bg1"/>
          </a:solidFill>
          <a:ln w="28575">
            <a:noFill/>
          </a:ln>
        </p:spPr>
        <p:txBody>
          <a:bodyPr wrap="square" rtlCol="0">
            <a:spAutoFit/>
          </a:bodyPr>
          <a:lstStyle/>
          <a:p>
            <a:pPr algn="ctr"/>
            <a:r>
              <a:rPr lang="en-US" sz="1467" b="1" dirty="0">
                <a:solidFill>
                  <a:srgbClr val="C00000"/>
                </a:solidFill>
              </a:rPr>
              <a:t>similar</a:t>
            </a:r>
          </a:p>
        </p:txBody>
      </p:sp>
      <p:pic>
        <p:nvPicPr>
          <p:cNvPr id="18" name="Picture 17" descr="Logo&#10;&#10;Description automatically generated">
            <a:extLst>
              <a:ext uri="{FF2B5EF4-FFF2-40B4-BE49-F238E27FC236}">
                <a16:creationId xmlns:a16="http://schemas.microsoft.com/office/drawing/2014/main" id="{A41FA0F8-2B6A-4DC8-AF90-9675DE19C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483" y="1877715"/>
            <a:ext cx="1281888" cy="646330"/>
          </a:xfrm>
          <a:prstGeom prst="rect">
            <a:avLst/>
          </a:prstGeom>
        </p:spPr>
      </p:pic>
      <p:pic>
        <p:nvPicPr>
          <p:cNvPr id="20" name="Picture 19" descr="Logo&#10;&#10;Description automatically generated">
            <a:extLst>
              <a:ext uri="{FF2B5EF4-FFF2-40B4-BE49-F238E27FC236}">
                <a16:creationId xmlns:a16="http://schemas.microsoft.com/office/drawing/2014/main" id="{07409862-9BD5-4936-92AB-C65D2E42D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824" y="1896589"/>
            <a:ext cx="1287613" cy="646331"/>
          </a:xfrm>
          <a:prstGeom prst="rect">
            <a:avLst/>
          </a:prstGeom>
        </p:spPr>
      </p:pic>
      <p:sp>
        <p:nvSpPr>
          <p:cNvPr id="22" name="TextBox 21">
            <a:extLst>
              <a:ext uri="{FF2B5EF4-FFF2-40B4-BE49-F238E27FC236}">
                <a16:creationId xmlns:a16="http://schemas.microsoft.com/office/drawing/2014/main" id="{833B4320-80B5-499B-953E-A910DC3AB816}"/>
              </a:ext>
            </a:extLst>
          </p:cNvPr>
          <p:cNvSpPr txBox="1"/>
          <p:nvPr/>
        </p:nvSpPr>
        <p:spPr>
          <a:xfrm>
            <a:off x="5309337" y="2112034"/>
            <a:ext cx="1573325" cy="369332"/>
          </a:xfrm>
          <a:prstGeom prst="rect">
            <a:avLst/>
          </a:prstGeom>
          <a:solidFill>
            <a:schemeClr val="bg1"/>
          </a:solidFill>
          <a:ln w="28575">
            <a:noFill/>
          </a:ln>
        </p:spPr>
        <p:txBody>
          <a:bodyPr wrap="square" rtlCol="0">
            <a:spAutoFit/>
          </a:bodyPr>
          <a:lstStyle/>
          <a:p>
            <a:pPr algn="ctr"/>
            <a:r>
              <a:rPr lang="en-US" b="1" dirty="0">
                <a:solidFill>
                  <a:srgbClr val="C00000"/>
                </a:solidFill>
              </a:rPr>
              <a:t>VS</a:t>
            </a:r>
            <a:endParaRPr lang="en-US" sz="1467" b="1" dirty="0">
              <a:solidFill>
                <a:srgbClr val="C00000"/>
              </a:solidFill>
            </a:endParaRPr>
          </a:p>
        </p:txBody>
      </p:sp>
      <p:pic>
        <p:nvPicPr>
          <p:cNvPr id="24" name="Picture 23">
            <a:extLst>
              <a:ext uri="{FF2B5EF4-FFF2-40B4-BE49-F238E27FC236}">
                <a16:creationId xmlns:a16="http://schemas.microsoft.com/office/drawing/2014/main" id="{5B3864AA-76C7-4AF0-A7D9-636D1D454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432" y="3654775"/>
            <a:ext cx="1810102" cy="1285606"/>
          </a:xfrm>
          <a:prstGeom prst="rect">
            <a:avLst/>
          </a:prstGeom>
        </p:spPr>
      </p:pic>
      <p:pic>
        <p:nvPicPr>
          <p:cNvPr id="27" name="Picture 26">
            <a:extLst>
              <a:ext uri="{FF2B5EF4-FFF2-40B4-BE49-F238E27FC236}">
                <a16:creationId xmlns:a16="http://schemas.microsoft.com/office/drawing/2014/main" id="{290F7774-765D-4D73-B444-17C72667C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0340" y="3660824"/>
            <a:ext cx="1810102" cy="1285606"/>
          </a:xfrm>
          <a:prstGeom prst="rect">
            <a:avLst/>
          </a:prstGeom>
        </p:spPr>
      </p:pic>
      <p:sp>
        <p:nvSpPr>
          <p:cNvPr id="29" name="Rectangle 28">
            <a:extLst>
              <a:ext uri="{FF2B5EF4-FFF2-40B4-BE49-F238E27FC236}">
                <a16:creationId xmlns:a16="http://schemas.microsoft.com/office/drawing/2014/main" id="{3D8229A9-0B9D-4D64-9066-EA34E811E538}"/>
              </a:ext>
            </a:extLst>
          </p:cNvPr>
          <p:cNvSpPr/>
          <p:nvPr/>
        </p:nvSpPr>
        <p:spPr>
          <a:xfrm>
            <a:off x="438395" y="1366720"/>
            <a:ext cx="11172413" cy="125227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363EFCD9-56B1-438E-8BB9-DCD530FD3D9C}"/>
              </a:ext>
            </a:extLst>
          </p:cNvPr>
          <p:cNvSpPr/>
          <p:nvPr/>
        </p:nvSpPr>
        <p:spPr>
          <a:xfrm>
            <a:off x="581192" y="5968436"/>
            <a:ext cx="11357828" cy="707886"/>
          </a:xfrm>
          <a:prstGeom prst="rect">
            <a:avLst/>
          </a:prstGeom>
        </p:spPr>
        <p:txBody>
          <a:bodyPr wrap="square">
            <a:spAutoFit/>
          </a:bodyPr>
          <a:lstStyle/>
          <a:p>
            <a:pPr marL="285750" indent="-285750">
              <a:buClr>
                <a:srgbClr val="C00000"/>
              </a:buClr>
              <a:buFont typeface="Wingdings" panose="05000000000000000000" pitchFamily="2" charset="2"/>
              <a:buChar char="v"/>
            </a:pPr>
            <a:r>
              <a:rPr lang="en-US" sz="2000" dirty="0">
                <a:ea typeface="Calibri" panose="020F0502020204030204" pitchFamily="34" charset="0"/>
              </a:rPr>
              <a:t>children showed more challenging for British/Australian excluded peers BUT adolescents showed similar challenging responses irrespective of the excluded peer’s nationality </a:t>
            </a:r>
            <a:endParaRPr lang="en-US" sz="2000" dirty="0"/>
          </a:p>
        </p:txBody>
      </p:sp>
    </p:spTree>
    <p:extLst>
      <p:ext uri="{BB962C8B-B14F-4D97-AF65-F5344CB8AC3E}">
        <p14:creationId xmlns:p14="http://schemas.microsoft.com/office/powerpoint/2010/main" val="317784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p:bldP spid="19" grpId="0"/>
      <p:bldP spid="15" grpId="0" animBg="1"/>
      <p:bldP spid="16" grpId="0" animBg="1"/>
      <p:bldP spid="22" grpId="0" animBg="1"/>
      <p:bldP spid="29"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1- Results for </a:t>
            </a:r>
            <a:r>
              <a:rPr lang="en-US" b="1" cap="none" dirty="0">
                <a:solidFill>
                  <a:srgbClr val="C00000"/>
                </a:solidFill>
              </a:rPr>
              <a:t>Bystander Responses</a:t>
            </a:r>
            <a:endParaRPr lang="en-US" b="1" cap="none" dirty="0">
              <a:solidFill>
                <a:schemeClr val="accent1">
                  <a:lumMod val="50000"/>
                </a:schemeClr>
              </a:solidFill>
            </a:endParaRP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458672" y="3918838"/>
            <a:ext cx="1527460"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Age</a:t>
            </a:r>
          </a:p>
        </p:txBody>
      </p:sp>
      <p:sp>
        <p:nvSpPr>
          <p:cNvPr id="2" name="Arrow: Up 1">
            <a:extLst>
              <a:ext uri="{FF2B5EF4-FFF2-40B4-BE49-F238E27FC236}">
                <a16:creationId xmlns:a16="http://schemas.microsoft.com/office/drawing/2014/main" id="{73B83C05-AEDD-E5BB-A7DB-58F77C04FC6F}"/>
              </a:ext>
            </a:extLst>
          </p:cNvPr>
          <p:cNvSpPr/>
          <p:nvPr/>
        </p:nvSpPr>
        <p:spPr>
          <a:xfrm>
            <a:off x="782081" y="3636403"/>
            <a:ext cx="224164" cy="7948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Up 2">
            <a:extLst>
              <a:ext uri="{FF2B5EF4-FFF2-40B4-BE49-F238E27FC236}">
                <a16:creationId xmlns:a16="http://schemas.microsoft.com/office/drawing/2014/main" id="{D2654964-0478-62DD-3666-A5035817E57D}"/>
              </a:ext>
            </a:extLst>
          </p:cNvPr>
          <p:cNvSpPr/>
          <p:nvPr/>
        </p:nvSpPr>
        <p:spPr>
          <a:xfrm rot="3056377">
            <a:off x="3684777" y="2818665"/>
            <a:ext cx="285750" cy="12136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icon&#10;&#10;Description automatically generated">
            <a:extLst>
              <a:ext uri="{FF2B5EF4-FFF2-40B4-BE49-F238E27FC236}">
                <a16:creationId xmlns:a16="http://schemas.microsoft.com/office/drawing/2014/main" id="{B736FA07-7A1C-2EFC-C538-235E056B8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304" y="2600931"/>
            <a:ext cx="2707391" cy="1588227"/>
          </a:xfrm>
          <a:prstGeom prst="rect">
            <a:avLst/>
          </a:prstGeom>
        </p:spPr>
      </p:pic>
      <p:sp>
        <p:nvSpPr>
          <p:cNvPr id="7" name="Arrow: Up 6">
            <a:extLst>
              <a:ext uri="{FF2B5EF4-FFF2-40B4-BE49-F238E27FC236}">
                <a16:creationId xmlns:a16="http://schemas.microsoft.com/office/drawing/2014/main" id="{BAB2971B-6596-E039-A8B5-0D6B32DE8C1F}"/>
              </a:ext>
            </a:extLst>
          </p:cNvPr>
          <p:cNvSpPr/>
          <p:nvPr/>
        </p:nvSpPr>
        <p:spPr>
          <a:xfrm rot="6424926">
            <a:off x="3766204" y="4139238"/>
            <a:ext cx="285750" cy="12136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C22154E8-1C5C-8F5E-70D0-6457077CF464}"/>
              </a:ext>
            </a:extLst>
          </p:cNvPr>
          <p:cNvPicPr>
            <a:picLocks noChangeAspect="1"/>
          </p:cNvPicPr>
          <p:nvPr/>
        </p:nvPicPr>
        <p:blipFill rotWithShape="1">
          <a:blip r:embed="rId4">
            <a:extLst>
              <a:ext uri="{28A0092B-C50C-407E-A947-70E740481C1C}">
                <a14:useLocalDpi xmlns:a14="http://schemas.microsoft.com/office/drawing/2010/main" val="0"/>
              </a:ext>
            </a:extLst>
          </a:blip>
          <a:srcRect t="13197" r="12164" b="9304"/>
          <a:stretch/>
        </p:blipFill>
        <p:spPr>
          <a:xfrm>
            <a:off x="4997528" y="4490518"/>
            <a:ext cx="2567549" cy="1273738"/>
          </a:xfrm>
          <a:prstGeom prst="rect">
            <a:avLst/>
          </a:prstGeom>
        </p:spPr>
      </p:pic>
      <p:sp>
        <p:nvSpPr>
          <p:cNvPr id="9" name="Arrow: Up 8">
            <a:extLst>
              <a:ext uri="{FF2B5EF4-FFF2-40B4-BE49-F238E27FC236}">
                <a16:creationId xmlns:a16="http://schemas.microsoft.com/office/drawing/2014/main" id="{8DE0EBB9-F6D5-C831-DB10-DC50397569BF}"/>
              </a:ext>
            </a:extLst>
          </p:cNvPr>
          <p:cNvSpPr/>
          <p:nvPr/>
        </p:nvSpPr>
        <p:spPr>
          <a:xfrm rot="6238023">
            <a:off x="8219664" y="2610452"/>
            <a:ext cx="285750" cy="12136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Up 12">
            <a:extLst>
              <a:ext uri="{FF2B5EF4-FFF2-40B4-BE49-F238E27FC236}">
                <a16:creationId xmlns:a16="http://schemas.microsoft.com/office/drawing/2014/main" id="{82D8CFC5-CD52-E8D1-B234-926A1888D9A7}"/>
              </a:ext>
            </a:extLst>
          </p:cNvPr>
          <p:cNvSpPr/>
          <p:nvPr/>
        </p:nvSpPr>
        <p:spPr>
          <a:xfrm rot="3975752">
            <a:off x="8230032" y="4251220"/>
            <a:ext cx="285750" cy="12136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5">
            <a:extLst>
              <a:ext uri="{FF2B5EF4-FFF2-40B4-BE49-F238E27FC236}">
                <a16:creationId xmlns:a16="http://schemas.microsoft.com/office/drawing/2014/main" id="{328305C3-6E5A-C678-911A-BC14D8B6F1D1}"/>
              </a:ext>
            </a:extLst>
          </p:cNvPr>
          <p:cNvSpPr txBox="1">
            <a:spLocks noChangeArrowheads="1"/>
          </p:cNvSpPr>
          <p:nvPr/>
        </p:nvSpPr>
        <p:spPr bwMode="auto">
          <a:xfrm>
            <a:off x="9905638" y="3918838"/>
            <a:ext cx="1527460"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Challenging</a:t>
            </a:r>
          </a:p>
        </p:txBody>
      </p:sp>
      <p:sp>
        <p:nvSpPr>
          <p:cNvPr id="20" name="TextBox 19">
            <a:extLst>
              <a:ext uri="{FF2B5EF4-FFF2-40B4-BE49-F238E27FC236}">
                <a16:creationId xmlns:a16="http://schemas.microsoft.com/office/drawing/2014/main" id="{853B58D4-0ED6-8610-9CE9-AE1C1E7DF51D}"/>
              </a:ext>
            </a:extLst>
          </p:cNvPr>
          <p:cNvSpPr txBox="1"/>
          <p:nvPr/>
        </p:nvSpPr>
        <p:spPr>
          <a:xfrm>
            <a:off x="5385952" y="2168875"/>
            <a:ext cx="1790700" cy="318100"/>
          </a:xfrm>
          <a:prstGeom prst="rect">
            <a:avLst/>
          </a:prstGeom>
          <a:solidFill>
            <a:schemeClr val="bg1"/>
          </a:solidFill>
          <a:ln w="28575">
            <a:solidFill>
              <a:srgbClr val="C00000"/>
            </a:solidFill>
          </a:ln>
        </p:spPr>
        <p:txBody>
          <a:bodyPr wrap="square" rtlCol="0">
            <a:spAutoFit/>
          </a:bodyPr>
          <a:lstStyle/>
          <a:p>
            <a:pPr algn="ctr"/>
            <a:r>
              <a:rPr lang="en-US" sz="1467" b="1" dirty="0"/>
              <a:t>perceived similarity</a:t>
            </a:r>
            <a:endParaRPr lang="en-US" sz="1467" dirty="0"/>
          </a:p>
        </p:txBody>
      </p:sp>
      <p:sp>
        <p:nvSpPr>
          <p:cNvPr id="21" name="TextBox 20">
            <a:extLst>
              <a:ext uri="{FF2B5EF4-FFF2-40B4-BE49-F238E27FC236}">
                <a16:creationId xmlns:a16="http://schemas.microsoft.com/office/drawing/2014/main" id="{9320F8DE-A94A-35FD-C5C4-F4A8441AE65E}"/>
              </a:ext>
            </a:extLst>
          </p:cNvPr>
          <p:cNvSpPr txBox="1"/>
          <p:nvPr/>
        </p:nvSpPr>
        <p:spPr>
          <a:xfrm>
            <a:off x="5385952" y="5838582"/>
            <a:ext cx="1790700" cy="318100"/>
          </a:xfrm>
          <a:prstGeom prst="rect">
            <a:avLst/>
          </a:prstGeom>
          <a:solidFill>
            <a:schemeClr val="bg1"/>
          </a:solidFill>
          <a:ln w="28575">
            <a:solidFill>
              <a:srgbClr val="C00000"/>
            </a:solidFill>
          </a:ln>
        </p:spPr>
        <p:txBody>
          <a:bodyPr wrap="square" rtlCol="0">
            <a:spAutoFit/>
          </a:bodyPr>
          <a:lstStyle/>
          <a:p>
            <a:pPr algn="ctr"/>
            <a:r>
              <a:rPr lang="en-US" sz="1467" b="1" dirty="0"/>
              <a:t>self-efficacy</a:t>
            </a:r>
            <a:endParaRPr lang="en-US" sz="1467" dirty="0"/>
          </a:p>
        </p:txBody>
      </p:sp>
      <p:sp>
        <p:nvSpPr>
          <p:cNvPr id="22" name="TextBox 21">
            <a:extLst>
              <a:ext uri="{FF2B5EF4-FFF2-40B4-BE49-F238E27FC236}">
                <a16:creationId xmlns:a16="http://schemas.microsoft.com/office/drawing/2014/main" id="{C99C4399-F05E-0A3D-28E1-25C8F375F5DA}"/>
              </a:ext>
            </a:extLst>
          </p:cNvPr>
          <p:cNvSpPr txBox="1"/>
          <p:nvPr/>
        </p:nvSpPr>
        <p:spPr>
          <a:xfrm>
            <a:off x="581192" y="1511905"/>
            <a:ext cx="7823772" cy="400110"/>
          </a:xfrm>
          <a:prstGeom prst="rect">
            <a:avLst/>
          </a:prstGeom>
          <a:solidFill>
            <a:schemeClr val="bg1"/>
          </a:solidFill>
          <a:ln w="28575">
            <a:noFill/>
          </a:ln>
        </p:spPr>
        <p:txBody>
          <a:bodyPr wrap="square" rtlCol="0">
            <a:spAutoFit/>
          </a:bodyPr>
          <a:lstStyle/>
          <a:p>
            <a:r>
              <a:rPr lang="en-US" sz="2000" b="1" dirty="0">
                <a:solidFill>
                  <a:srgbClr val="C00000"/>
                </a:solidFill>
              </a:rPr>
              <a:t>When the excluded peer was dissimilar to ingroup (Turkish) </a:t>
            </a:r>
            <a:endParaRPr lang="en-US" sz="2000" dirty="0">
              <a:solidFill>
                <a:srgbClr val="C00000"/>
              </a:solidFill>
            </a:endParaRPr>
          </a:p>
        </p:txBody>
      </p:sp>
    </p:spTree>
    <p:extLst>
      <p:ext uri="{BB962C8B-B14F-4D97-AF65-F5344CB8AC3E}">
        <p14:creationId xmlns:p14="http://schemas.microsoft.com/office/powerpoint/2010/main" val="329792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7" grpId="0" animBg="1"/>
      <p:bldP spid="9" grpId="0" animBg="1"/>
      <p:bldP spid="13"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38D6-3E2B-A8E0-A50C-8BD71B6F93E1}"/>
              </a:ext>
            </a:extLst>
          </p:cNvPr>
          <p:cNvSpPr>
            <a:spLocks noGrp="1"/>
          </p:cNvSpPr>
          <p:nvPr>
            <p:ph type="ctrTitle"/>
          </p:nvPr>
        </p:nvSpPr>
        <p:spPr>
          <a:xfrm>
            <a:off x="229761" y="698290"/>
            <a:ext cx="11732473" cy="1158688"/>
          </a:xfrm>
        </p:spPr>
        <p:txBody>
          <a:bodyPr>
            <a:normAutofit fontScale="90000"/>
          </a:bodyPr>
          <a:lstStyle/>
          <a:p>
            <a:pPr algn="ctr"/>
            <a:r>
              <a:rPr lang="en-US" sz="4000" b="1" cap="none" dirty="0">
                <a:solidFill>
                  <a:srgbClr val="C00000"/>
                </a:solidFill>
              </a:rPr>
              <a:t>Workshop: </a:t>
            </a:r>
            <a:r>
              <a:rPr lang="en-US" sz="4000" b="1" cap="none" dirty="0">
                <a:solidFill>
                  <a:schemeClr val="tx1"/>
                </a:solidFill>
              </a:rPr>
              <a:t>Creating Inclusive Schools - Research and Practice</a:t>
            </a:r>
            <a:br>
              <a:rPr lang="en-US" sz="4000" b="1" cap="none" dirty="0">
                <a:solidFill>
                  <a:schemeClr val="accent1">
                    <a:lumMod val="50000"/>
                  </a:schemeClr>
                </a:solidFill>
              </a:rPr>
            </a:br>
            <a:r>
              <a:rPr lang="en-US" sz="4000" cap="none" dirty="0">
                <a:solidFill>
                  <a:srgbClr val="002060"/>
                </a:solidFill>
              </a:rPr>
              <a:t>Professor Adam Rutland</a:t>
            </a:r>
            <a:endParaRPr lang="en-GB" sz="4000" dirty="0">
              <a:solidFill>
                <a:srgbClr val="002060"/>
              </a:solidFill>
            </a:endParaRPr>
          </a:p>
        </p:txBody>
      </p:sp>
      <p:pic>
        <p:nvPicPr>
          <p:cNvPr id="5" name="Picture 4" descr="A picture containing text, clipart&#10;&#10;Description automatically generated">
            <a:extLst>
              <a:ext uri="{FF2B5EF4-FFF2-40B4-BE49-F238E27FC236}">
                <a16:creationId xmlns:a16="http://schemas.microsoft.com/office/drawing/2014/main" id="{6A205F9A-3198-936D-9247-2068EFDA1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48" y="2023858"/>
            <a:ext cx="6032500" cy="2675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a:extLst>
              <a:ext uri="{FF2B5EF4-FFF2-40B4-BE49-F238E27FC236}">
                <a16:creationId xmlns:a16="http://schemas.microsoft.com/office/drawing/2014/main" id="{C4DF58F1-9D8D-1762-2571-BDC695298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971551"/>
            <a:ext cx="4457700" cy="1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pply for ESRC IAA funding | University of Surrey">
            <a:extLst>
              <a:ext uri="{FF2B5EF4-FFF2-40B4-BE49-F238E27FC236}">
                <a16:creationId xmlns:a16="http://schemas.microsoft.com/office/drawing/2014/main" id="{A80A95D7-137F-DB46-8A2F-7A24F5F2A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23" y="3788160"/>
            <a:ext cx="2404636" cy="2366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0E8DCC-5E25-D8A3-EF55-F57FFF4495C1}"/>
              </a:ext>
            </a:extLst>
          </p:cNvPr>
          <p:cNvPicPr>
            <a:picLocks noChangeAspect="1"/>
          </p:cNvPicPr>
          <p:nvPr/>
        </p:nvPicPr>
        <p:blipFill>
          <a:blip r:embed="rId5"/>
          <a:stretch>
            <a:fillRect/>
          </a:stretch>
        </p:blipFill>
        <p:spPr>
          <a:xfrm>
            <a:off x="9188137" y="3788160"/>
            <a:ext cx="2408129" cy="2371550"/>
          </a:xfrm>
          <a:prstGeom prst="rect">
            <a:avLst/>
          </a:prstGeom>
        </p:spPr>
      </p:pic>
    </p:spTree>
    <p:extLst>
      <p:ext uri="{BB962C8B-B14F-4D97-AF65-F5344CB8AC3E}">
        <p14:creationId xmlns:p14="http://schemas.microsoft.com/office/powerpoint/2010/main" val="1686972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0E1BF-7A88-A4D6-56A9-1B8C952398B9}"/>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a:solidFill>
                  <a:schemeClr val="accent1">
                    <a:lumMod val="50000"/>
                  </a:schemeClr>
                </a:solidFill>
              </a:rPr>
              <a:t>Study 1- Take away messages </a:t>
            </a:r>
            <a:endParaRPr lang="en-US" b="1" cap="none" dirty="0">
              <a:solidFill>
                <a:schemeClr val="accent1">
                  <a:lumMod val="50000"/>
                </a:schemeClr>
              </a:solidFill>
            </a:endParaRPr>
          </a:p>
        </p:txBody>
      </p:sp>
      <p:sp>
        <p:nvSpPr>
          <p:cNvPr id="7" name="TextBox 6">
            <a:extLst>
              <a:ext uri="{FF2B5EF4-FFF2-40B4-BE49-F238E27FC236}">
                <a16:creationId xmlns:a16="http://schemas.microsoft.com/office/drawing/2014/main" id="{BA6884E6-ED16-0232-D43A-3A814385D49B}"/>
              </a:ext>
            </a:extLst>
          </p:cNvPr>
          <p:cNvSpPr txBox="1"/>
          <p:nvPr/>
        </p:nvSpPr>
        <p:spPr>
          <a:xfrm>
            <a:off x="4424842" y="1755552"/>
            <a:ext cx="6972300" cy="4401205"/>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
            </a:pPr>
            <a:r>
              <a:rPr lang="en-US" sz="2000" b="1" dirty="0">
                <a:solidFill>
                  <a:srgbClr val="C00000"/>
                </a:solidFill>
              </a:rPr>
              <a:t>nationality of the excluded peer </a:t>
            </a:r>
            <a:r>
              <a:rPr lang="en-US" sz="2000" dirty="0"/>
              <a:t>is related to evaluations and bystander responses, especially in </a:t>
            </a:r>
            <a:r>
              <a:rPr lang="en-US" sz="2000" b="1" dirty="0">
                <a:solidFill>
                  <a:srgbClr val="C00000"/>
                </a:solidFill>
              </a:rPr>
              <a:t>children</a:t>
            </a:r>
          </a:p>
          <a:p>
            <a:pPr marL="342900" indent="-342900">
              <a:buClr>
                <a:schemeClr val="accent1">
                  <a:lumMod val="50000"/>
                </a:schemeClr>
              </a:buClr>
              <a:buFont typeface="Wingdings" panose="05000000000000000000" pitchFamily="2" charset="2"/>
              <a:buChar char="§"/>
            </a:pPr>
            <a:endParaRPr lang="en-US" sz="2000" b="1" dirty="0">
              <a:solidFill>
                <a:srgbClr val="C00000"/>
              </a:solidFill>
            </a:endParaRPr>
          </a:p>
          <a:p>
            <a:pPr marL="342900" indent="-342900">
              <a:buClr>
                <a:schemeClr val="accent1">
                  <a:lumMod val="50000"/>
                </a:schemeClr>
              </a:buClr>
              <a:buFont typeface="Wingdings" panose="05000000000000000000" pitchFamily="2" charset="2"/>
              <a:buChar char="§"/>
            </a:pPr>
            <a:r>
              <a:rPr lang="en-US" sz="2000" b="1" dirty="0">
                <a:solidFill>
                  <a:srgbClr val="C00000"/>
                </a:solidFill>
              </a:rPr>
              <a:t>the similarities </a:t>
            </a:r>
            <a:r>
              <a:rPr lang="en-US" sz="2000" dirty="0"/>
              <a:t>between national ingroup and immigrant outgroups should be emphasized</a:t>
            </a:r>
          </a:p>
          <a:p>
            <a:pPr lvl="1">
              <a:buClr>
                <a:schemeClr val="accent1">
                  <a:lumMod val="50000"/>
                </a:schemeClr>
              </a:buClr>
            </a:pPr>
            <a:r>
              <a:rPr lang="en-US" sz="2000" i="1" dirty="0">
                <a:solidFill>
                  <a:srgbClr val="C00000"/>
                </a:solidFill>
              </a:rPr>
              <a:t>similarities rather than dissimilarities</a:t>
            </a:r>
            <a:endParaRPr lang="en-US" sz="2000" dirty="0"/>
          </a:p>
          <a:p>
            <a:pPr marL="342900" indent="-342900">
              <a:buClr>
                <a:schemeClr val="accent1">
                  <a:lumMod val="50000"/>
                </a:schemeClr>
              </a:buClr>
              <a:buFont typeface="Wingdings" panose="05000000000000000000" pitchFamily="2" charset="2"/>
              <a:buChar char="§"/>
            </a:pPr>
            <a:endParaRPr lang="en-US" sz="2000" dirty="0"/>
          </a:p>
          <a:p>
            <a:pPr marL="342900" indent="-342900">
              <a:buClr>
                <a:schemeClr val="accent1">
                  <a:lumMod val="50000"/>
                </a:schemeClr>
              </a:buClr>
              <a:buFont typeface="Wingdings" panose="05000000000000000000" pitchFamily="2" charset="2"/>
              <a:buChar char="§"/>
            </a:pPr>
            <a:r>
              <a:rPr lang="en-US" sz="2000" b="1" dirty="0">
                <a:solidFill>
                  <a:srgbClr val="C00000"/>
                </a:solidFill>
              </a:rPr>
              <a:t>the belief</a:t>
            </a:r>
            <a:r>
              <a:rPr lang="en-US" sz="2000" dirty="0"/>
              <a:t> that children and adolescents can </a:t>
            </a:r>
            <a:r>
              <a:rPr lang="en-US" sz="2000" b="1" dirty="0">
                <a:solidFill>
                  <a:srgbClr val="C00000"/>
                </a:solidFill>
              </a:rPr>
              <a:t>effectively challenge </a:t>
            </a:r>
            <a:r>
              <a:rPr lang="en-US" sz="2000" dirty="0"/>
              <a:t>excluder peers should be encouraged</a:t>
            </a:r>
          </a:p>
          <a:p>
            <a:pPr>
              <a:buClr>
                <a:schemeClr val="accent1">
                  <a:lumMod val="50000"/>
                </a:schemeClr>
              </a:buClr>
            </a:pPr>
            <a:endParaRPr lang="en-US" sz="2000" dirty="0"/>
          </a:p>
          <a:p>
            <a:pPr marL="342900" indent="-342900">
              <a:buClr>
                <a:schemeClr val="accent1">
                  <a:lumMod val="50000"/>
                </a:schemeClr>
              </a:buClr>
              <a:buFont typeface="Wingdings" panose="05000000000000000000" pitchFamily="2" charset="2"/>
              <a:buChar char="§"/>
            </a:pPr>
            <a:r>
              <a:rPr lang="en-US" sz="2000" dirty="0"/>
              <a:t>we need to start early to encourage children to think about </a:t>
            </a:r>
            <a:r>
              <a:rPr lang="en-US" sz="2000" b="1" dirty="0">
                <a:solidFill>
                  <a:srgbClr val="C00000"/>
                </a:solidFill>
              </a:rPr>
              <a:t>similarities and to believe themselves in challenging</a:t>
            </a:r>
          </a:p>
          <a:p>
            <a:pPr marL="342900" indent="-342900">
              <a:buClr>
                <a:schemeClr val="accent1">
                  <a:lumMod val="50000"/>
                </a:schemeClr>
              </a:buClr>
              <a:buFont typeface="Wingdings" panose="05000000000000000000" pitchFamily="2" charset="2"/>
              <a:buChar char="§"/>
            </a:pPr>
            <a:endParaRPr lang="en-US" sz="2000" b="1" dirty="0">
              <a:solidFill>
                <a:srgbClr val="C00000"/>
              </a:solidFill>
            </a:endParaRPr>
          </a:p>
          <a:p>
            <a:pPr algn="ctr">
              <a:buClr>
                <a:schemeClr val="accent1">
                  <a:lumMod val="50000"/>
                </a:schemeClr>
              </a:buClr>
            </a:pPr>
            <a:endParaRPr lang="en-US" sz="2000" dirty="0">
              <a:solidFill>
                <a:srgbClr val="00B050"/>
              </a:solidFill>
            </a:endParaRPr>
          </a:p>
        </p:txBody>
      </p:sp>
      <p:pic>
        <p:nvPicPr>
          <p:cNvPr id="11" name="Picture 10" descr="A picture containing shape&#10;&#10;Description automatically generated">
            <a:extLst>
              <a:ext uri="{FF2B5EF4-FFF2-40B4-BE49-F238E27FC236}">
                <a16:creationId xmlns:a16="http://schemas.microsoft.com/office/drawing/2014/main" id="{CEDC8385-AC21-0F45-C9BF-6F3F26A8E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48" y="3429000"/>
            <a:ext cx="3061243" cy="3061243"/>
          </a:xfrm>
          <a:prstGeom prst="rect">
            <a:avLst/>
          </a:prstGeom>
        </p:spPr>
      </p:pic>
      <p:pic>
        <p:nvPicPr>
          <p:cNvPr id="6" name="Picture 5" descr="A picture containing text, businesscard, screenshot, vector graphics&#10;&#10;Description automatically generated">
            <a:extLst>
              <a:ext uri="{FF2B5EF4-FFF2-40B4-BE49-F238E27FC236}">
                <a16:creationId xmlns:a16="http://schemas.microsoft.com/office/drawing/2014/main" id="{8FABE985-E10F-47DE-A580-754C03B1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2" y="1370198"/>
            <a:ext cx="3352800" cy="1898543"/>
          </a:xfrm>
          <a:prstGeom prst="rect">
            <a:avLst/>
          </a:prstGeom>
        </p:spPr>
      </p:pic>
      <p:pic>
        <p:nvPicPr>
          <p:cNvPr id="8" name="Picture 7" descr="Arrow&#10;&#10;Description automatically generated with medium confidence">
            <a:extLst>
              <a:ext uri="{FF2B5EF4-FFF2-40B4-BE49-F238E27FC236}">
                <a16:creationId xmlns:a16="http://schemas.microsoft.com/office/drawing/2014/main" id="{6E348892-A736-4A69-B313-3C1217DE1D55}"/>
              </a:ext>
            </a:extLst>
          </p:cNvPr>
          <p:cNvPicPr>
            <a:picLocks noChangeAspect="1"/>
          </p:cNvPicPr>
          <p:nvPr/>
        </p:nvPicPr>
        <p:blipFill rotWithShape="1">
          <a:blip r:embed="rId5">
            <a:extLst>
              <a:ext uri="{28A0092B-C50C-407E-A947-70E740481C1C}">
                <a14:useLocalDpi xmlns:a14="http://schemas.microsoft.com/office/drawing/2010/main" val="0"/>
              </a:ext>
            </a:extLst>
          </a:blip>
          <a:srcRect l="14431" t="21070" r="14394" b="22762"/>
          <a:stretch/>
        </p:blipFill>
        <p:spPr>
          <a:xfrm>
            <a:off x="2256312" y="2364886"/>
            <a:ext cx="942277" cy="743597"/>
          </a:xfrm>
          <a:prstGeom prst="rect">
            <a:avLst/>
          </a:prstGeom>
        </p:spPr>
      </p:pic>
      <p:sp>
        <p:nvSpPr>
          <p:cNvPr id="2" name="Rectangle 1">
            <a:extLst>
              <a:ext uri="{FF2B5EF4-FFF2-40B4-BE49-F238E27FC236}">
                <a16:creationId xmlns:a16="http://schemas.microsoft.com/office/drawing/2014/main" id="{3CDFFFC3-69C8-4466-92F8-A1B4F89AB19A}"/>
              </a:ext>
            </a:extLst>
          </p:cNvPr>
          <p:cNvSpPr/>
          <p:nvPr/>
        </p:nvSpPr>
        <p:spPr>
          <a:xfrm>
            <a:off x="6505575" y="6028578"/>
            <a:ext cx="2810834" cy="461665"/>
          </a:xfrm>
          <a:prstGeom prst="rect">
            <a:avLst/>
          </a:prstGeom>
        </p:spPr>
        <p:txBody>
          <a:bodyPr wrap="none">
            <a:spAutoFit/>
          </a:bodyPr>
          <a:lstStyle/>
          <a:p>
            <a:r>
              <a:rPr lang="en-US" sz="2400" b="1" dirty="0">
                <a:solidFill>
                  <a:srgbClr val="00B050"/>
                </a:solidFill>
              </a:rPr>
              <a:t>for inclusive schools </a:t>
            </a:r>
            <a:endParaRPr lang="en-US" sz="2400" dirty="0"/>
          </a:p>
        </p:txBody>
      </p:sp>
    </p:spTree>
    <p:extLst>
      <p:ext uri="{BB962C8B-B14F-4D97-AF65-F5344CB8AC3E}">
        <p14:creationId xmlns:p14="http://schemas.microsoft.com/office/powerpoint/2010/main" val="17658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86">
            <a:extLst>
              <a:ext uri="{FF2B5EF4-FFF2-40B4-BE49-F238E27FC236}">
                <a16:creationId xmlns:a16="http://schemas.microsoft.com/office/drawing/2014/main" id="{A9FF2D7F-5E41-970A-5218-3B64C0C4C353}"/>
              </a:ext>
            </a:extLst>
          </p:cNvPr>
          <p:cNvSpPr>
            <a:spLocks/>
          </p:cNvSpPr>
          <p:nvPr/>
        </p:nvSpPr>
        <p:spPr bwMode="auto">
          <a:xfrm>
            <a:off x="3371126" y="3607649"/>
            <a:ext cx="2412568" cy="2264191"/>
          </a:xfrm>
          <a:custGeom>
            <a:avLst/>
            <a:gdLst>
              <a:gd name="connsiteX0" fmla="*/ 1536618 w 2529314"/>
              <a:gd name="connsiteY0" fmla="*/ 0 h 2516012"/>
              <a:gd name="connsiteX1" fmla="*/ 1753961 w 2529314"/>
              <a:gd name="connsiteY1" fmla="*/ 217327 h 2516012"/>
              <a:gd name="connsiteX2" fmla="*/ 1700782 w 2529314"/>
              <a:gd name="connsiteY2" fmla="*/ 404598 h 2516012"/>
              <a:gd name="connsiteX3" fmla="*/ 1790956 w 2529314"/>
              <a:gd name="connsiteY3" fmla="*/ 541005 h 2516012"/>
              <a:gd name="connsiteX4" fmla="*/ 2380557 w 2529314"/>
              <a:gd name="connsiteY4" fmla="*/ 541005 h 2516012"/>
              <a:gd name="connsiteX5" fmla="*/ 2528499 w 2529314"/>
              <a:gd name="connsiteY5" fmla="*/ 541005 h 2516012"/>
              <a:gd name="connsiteX6" fmla="*/ 2529314 w 2529314"/>
              <a:gd name="connsiteY6" fmla="*/ 541005 h 2516012"/>
              <a:gd name="connsiteX7" fmla="*/ 2529314 w 2529314"/>
              <a:gd name="connsiteY7" fmla="*/ 545515 h 2516012"/>
              <a:gd name="connsiteX8" fmla="*/ 2529314 w 2529314"/>
              <a:gd name="connsiteY8" fmla="*/ 677074 h 2516012"/>
              <a:gd name="connsiteX9" fmla="*/ 2529314 w 2529314"/>
              <a:gd name="connsiteY9" fmla="*/ 1269235 h 2516012"/>
              <a:gd name="connsiteX10" fmla="*/ 2392907 w 2529314"/>
              <a:gd name="connsiteY10" fmla="*/ 1359447 h 2516012"/>
              <a:gd name="connsiteX11" fmla="*/ 2205636 w 2529314"/>
              <a:gd name="connsiteY11" fmla="*/ 1303932 h 2516012"/>
              <a:gd name="connsiteX12" fmla="*/ 1988309 w 2529314"/>
              <a:gd name="connsiteY12" fmla="*/ 1521366 h 2516012"/>
              <a:gd name="connsiteX13" fmla="*/ 2205636 w 2529314"/>
              <a:gd name="connsiteY13" fmla="*/ 1738801 h 2516012"/>
              <a:gd name="connsiteX14" fmla="*/ 2392907 w 2529314"/>
              <a:gd name="connsiteY14" fmla="*/ 1685599 h 2516012"/>
              <a:gd name="connsiteX15" fmla="*/ 2529314 w 2529314"/>
              <a:gd name="connsiteY15" fmla="*/ 1775811 h 2516012"/>
              <a:gd name="connsiteX16" fmla="*/ 2529314 w 2529314"/>
              <a:gd name="connsiteY16" fmla="*/ 2365659 h 2516012"/>
              <a:gd name="connsiteX17" fmla="*/ 2529314 w 2529314"/>
              <a:gd name="connsiteY17" fmla="*/ 2516012 h 2516012"/>
              <a:gd name="connsiteX18" fmla="*/ 2411403 w 2529314"/>
              <a:gd name="connsiteY18" fmla="*/ 2516012 h 2516012"/>
              <a:gd name="connsiteX19" fmla="*/ 2379035 w 2529314"/>
              <a:gd name="connsiteY19" fmla="*/ 2513699 h 2516012"/>
              <a:gd name="connsiteX20" fmla="*/ 1789478 w 2529314"/>
              <a:gd name="connsiteY20" fmla="*/ 2513699 h 2516012"/>
              <a:gd name="connsiteX21" fmla="*/ 1699311 w 2529314"/>
              <a:gd name="connsiteY21" fmla="*/ 2374911 h 2516012"/>
              <a:gd name="connsiteX22" fmla="*/ 1752486 w 2529314"/>
              <a:gd name="connsiteY22" fmla="*/ 2187548 h 2516012"/>
              <a:gd name="connsiteX23" fmla="*/ 1535160 w 2529314"/>
              <a:gd name="connsiteY23" fmla="*/ 1970114 h 2516012"/>
              <a:gd name="connsiteX24" fmla="*/ 1317833 w 2529314"/>
              <a:gd name="connsiteY24" fmla="*/ 2187548 h 2516012"/>
              <a:gd name="connsiteX25" fmla="*/ 1373321 w 2529314"/>
              <a:gd name="connsiteY25" fmla="*/ 2374911 h 2516012"/>
              <a:gd name="connsiteX26" fmla="*/ 1283153 w 2529314"/>
              <a:gd name="connsiteY26" fmla="*/ 2513699 h 2516012"/>
              <a:gd name="connsiteX27" fmla="*/ 693596 w 2529314"/>
              <a:gd name="connsiteY27" fmla="*/ 2513699 h 2516012"/>
              <a:gd name="connsiteX28" fmla="*/ 661229 w 2529314"/>
              <a:gd name="connsiteY28" fmla="*/ 2516012 h 2516012"/>
              <a:gd name="connsiteX29" fmla="*/ 541005 w 2529314"/>
              <a:gd name="connsiteY29" fmla="*/ 2516012 h 2516012"/>
              <a:gd name="connsiteX30" fmla="*/ 541005 w 2529314"/>
              <a:gd name="connsiteY30" fmla="*/ 2365659 h 2516012"/>
              <a:gd name="connsiteX31" fmla="*/ 541005 w 2529314"/>
              <a:gd name="connsiteY31" fmla="*/ 1775811 h 2516012"/>
              <a:gd name="connsiteX32" fmla="*/ 404598 w 2529314"/>
              <a:gd name="connsiteY32" fmla="*/ 1685599 h 2516012"/>
              <a:gd name="connsiteX33" fmla="*/ 217327 w 2529314"/>
              <a:gd name="connsiteY33" fmla="*/ 1738801 h 2516012"/>
              <a:gd name="connsiteX34" fmla="*/ 104040 w 2529314"/>
              <a:gd name="connsiteY34" fmla="*/ 1708730 h 2516012"/>
              <a:gd name="connsiteX35" fmla="*/ 94792 w 2529314"/>
              <a:gd name="connsiteY35" fmla="*/ 1701790 h 2516012"/>
              <a:gd name="connsiteX36" fmla="*/ 0 w 2529314"/>
              <a:gd name="connsiteY36" fmla="*/ 1521366 h 2516012"/>
              <a:gd name="connsiteX37" fmla="*/ 94792 w 2529314"/>
              <a:gd name="connsiteY37" fmla="*/ 1340942 h 2516012"/>
              <a:gd name="connsiteX38" fmla="*/ 104040 w 2529314"/>
              <a:gd name="connsiteY38" fmla="*/ 1336316 h 2516012"/>
              <a:gd name="connsiteX39" fmla="*/ 217327 w 2529314"/>
              <a:gd name="connsiteY39" fmla="*/ 1303932 h 2516012"/>
              <a:gd name="connsiteX40" fmla="*/ 404598 w 2529314"/>
              <a:gd name="connsiteY40" fmla="*/ 1359447 h 2516012"/>
              <a:gd name="connsiteX41" fmla="*/ 541005 w 2529314"/>
              <a:gd name="connsiteY41" fmla="*/ 1269235 h 2516012"/>
              <a:gd name="connsiteX42" fmla="*/ 541005 w 2529314"/>
              <a:gd name="connsiteY42" fmla="*/ 677074 h 2516012"/>
              <a:gd name="connsiteX43" fmla="*/ 541005 w 2529314"/>
              <a:gd name="connsiteY43" fmla="*/ 526721 h 2516012"/>
              <a:gd name="connsiteX44" fmla="*/ 542389 w 2529314"/>
              <a:gd name="connsiteY44" fmla="*/ 526721 h 2516012"/>
              <a:gd name="connsiteX45" fmla="*/ 542389 w 2529314"/>
              <a:gd name="connsiteY45" fmla="*/ 539163 h 2516012"/>
              <a:gd name="connsiteX46" fmla="*/ 542389 w 2529314"/>
              <a:gd name="connsiteY46" fmla="*/ 541005 h 2516012"/>
              <a:gd name="connsiteX47" fmla="*/ 694992 w 2529314"/>
              <a:gd name="connsiteY47" fmla="*/ 541005 h 2516012"/>
              <a:gd name="connsiteX48" fmla="*/ 1284593 w 2529314"/>
              <a:gd name="connsiteY48" fmla="*/ 541005 h 2516012"/>
              <a:gd name="connsiteX49" fmla="*/ 1374767 w 2529314"/>
              <a:gd name="connsiteY49" fmla="*/ 404598 h 2516012"/>
              <a:gd name="connsiteX50" fmla="*/ 1319275 w 2529314"/>
              <a:gd name="connsiteY50" fmla="*/ 217327 h 2516012"/>
              <a:gd name="connsiteX51" fmla="*/ 1536618 w 2529314"/>
              <a:gd name="connsiteY51" fmla="*/ 0 h 2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29314" h="2516012">
                <a:moveTo>
                  <a:pt x="1536618" y="0"/>
                </a:moveTo>
                <a:cubicBezTo>
                  <a:pt x="1656851" y="0"/>
                  <a:pt x="1753961" y="97104"/>
                  <a:pt x="1753961" y="217327"/>
                </a:cubicBezTo>
                <a:cubicBezTo>
                  <a:pt x="1753961" y="279751"/>
                  <a:pt x="1700782" y="404598"/>
                  <a:pt x="1700782" y="404598"/>
                </a:cubicBezTo>
                <a:cubicBezTo>
                  <a:pt x="1666099" y="480893"/>
                  <a:pt x="1707718" y="541005"/>
                  <a:pt x="1790956" y="541005"/>
                </a:cubicBezTo>
                <a:cubicBezTo>
                  <a:pt x="2380557" y="541005"/>
                  <a:pt x="2380557" y="541005"/>
                  <a:pt x="2380557" y="541005"/>
                </a:cubicBezTo>
                <a:cubicBezTo>
                  <a:pt x="2493275" y="541005"/>
                  <a:pt x="2521454" y="541005"/>
                  <a:pt x="2528499" y="541005"/>
                </a:cubicBezTo>
                <a:lnTo>
                  <a:pt x="2529314" y="541005"/>
                </a:lnTo>
                <a:lnTo>
                  <a:pt x="2529314" y="545515"/>
                </a:lnTo>
                <a:cubicBezTo>
                  <a:pt x="2529314" y="564309"/>
                  <a:pt x="2529314" y="601898"/>
                  <a:pt x="2529314" y="677074"/>
                </a:cubicBezTo>
                <a:cubicBezTo>
                  <a:pt x="2529314" y="677074"/>
                  <a:pt x="2529314" y="677074"/>
                  <a:pt x="2529314" y="1269235"/>
                </a:cubicBezTo>
                <a:cubicBezTo>
                  <a:pt x="2529314" y="1352508"/>
                  <a:pt x="2466890" y="1391831"/>
                  <a:pt x="2392907" y="1359447"/>
                </a:cubicBezTo>
                <a:cubicBezTo>
                  <a:pt x="2392907" y="1359447"/>
                  <a:pt x="2268060" y="1303932"/>
                  <a:pt x="2205636" y="1303932"/>
                </a:cubicBezTo>
                <a:cubicBezTo>
                  <a:pt x="2085413" y="1303932"/>
                  <a:pt x="1988309" y="1401084"/>
                  <a:pt x="1988309" y="1521366"/>
                </a:cubicBezTo>
                <a:cubicBezTo>
                  <a:pt x="1988309" y="1641649"/>
                  <a:pt x="2085413" y="1738801"/>
                  <a:pt x="2205636" y="1738801"/>
                </a:cubicBezTo>
                <a:cubicBezTo>
                  <a:pt x="2268060" y="1738801"/>
                  <a:pt x="2392907" y="1685599"/>
                  <a:pt x="2392907" y="1685599"/>
                </a:cubicBezTo>
                <a:cubicBezTo>
                  <a:pt x="2466890" y="1650902"/>
                  <a:pt x="2529314" y="1692538"/>
                  <a:pt x="2529314" y="1775811"/>
                </a:cubicBezTo>
                <a:cubicBezTo>
                  <a:pt x="2529314" y="1775811"/>
                  <a:pt x="2529314" y="1775811"/>
                  <a:pt x="2529314" y="2365659"/>
                </a:cubicBezTo>
                <a:cubicBezTo>
                  <a:pt x="2529314" y="2365659"/>
                  <a:pt x="2529314" y="2365659"/>
                  <a:pt x="2529314" y="2516012"/>
                </a:cubicBezTo>
                <a:cubicBezTo>
                  <a:pt x="2529314" y="2516012"/>
                  <a:pt x="2529314" y="2516012"/>
                  <a:pt x="2411403" y="2516012"/>
                </a:cubicBezTo>
                <a:cubicBezTo>
                  <a:pt x="2399843" y="2513699"/>
                  <a:pt x="2390595" y="2513699"/>
                  <a:pt x="2379035" y="2513699"/>
                </a:cubicBezTo>
                <a:cubicBezTo>
                  <a:pt x="2379035" y="2513699"/>
                  <a:pt x="2379035" y="2513699"/>
                  <a:pt x="1789478" y="2513699"/>
                </a:cubicBezTo>
                <a:cubicBezTo>
                  <a:pt x="1706247" y="2513699"/>
                  <a:pt x="1664631" y="2451244"/>
                  <a:pt x="1699311" y="2374911"/>
                </a:cubicBezTo>
                <a:cubicBezTo>
                  <a:pt x="1699311" y="2374911"/>
                  <a:pt x="1752486" y="2250002"/>
                  <a:pt x="1752486" y="2187548"/>
                </a:cubicBezTo>
                <a:cubicBezTo>
                  <a:pt x="1752486" y="2067265"/>
                  <a:pt x="1655383" y="1970114"/>
                  <a:pt x="1535160" y="1970114"/>
                </a:cubicBezTo>
                <a:cubicBezTo>
                  <a:pt x="1414936" y="1970114"/>
                  <a:pt x="1317833" y="2067265"/>
                  <a:pt x="1317833" y="2187548"/>
                </a:cubicBezTo>
                <a:cubicBezTo>
                  <a:pt x="1317833" y="2250002"/>
                  <a:pt x="1373321" y="2374911"/>
                  <a:pt x="1373321" y="2374911"/>
                </a:cubicBezTo>
                <a:cubicBezTo>
                  <a:pt x="1405688" y="2451244"/>
                  <a:pt x="1366385" y="2513699"/>
                  <a:pt x="1283153" y="2513699"/>
                </a:cubicBezTo>
                <a:cubicBezTo>
                  <a:pt x="1283153" y="2513699"/>
                  <a:pt x="1283153" y="2513699"/>
                  <a:pt x="693596" y="2513699"/>
                </a:cubicBezTo>
                <a:cubicBezTo>
                  <a:pt x="682036" y="2513699"/>
                  <a:pt x="670477" y="2513699"/>
                  <a:pt x="661229" y="2516012"/>
                </a:cubicBezTo>
                <a:cubicBezTo>
                  <a:pt x="661229" y="2516012"/>
                  <a:pt x="661229" y="2516012"/>
                  <a:pt x="541005" y="2516012"/>
                </a:cubicBezTo>
                <a:cubicBezTo>
                  <a:pt x="541005" y="2516012"/>
                  <a:pt x="541005" y="2516012"/>
                  <a:pt x="541005" y="2365659"/>
                </a:cubicBezTo>
                <a:cubicBezTo>
                  <a:pt x="541005" y="2365659"/>
                  <a:pt x="541005" y="2365659"/>
                  <a:pt x="541005" y="1775811"/>
                </a:cubicBezTo>
                <a:cubicBezTo>
                  <a:pt x="541005" y="1692538"/>
                  <a:pt x="480893" y="1650902"/>
                  <a:pt x="404598" y="1685599"/>
                </a:cubicBezTo>
                <a:cubicBezTo>
                  <a:pt x="393038" y="1690225"/>
                  <a:pt x="277439" y="1738801"/>
                  <a:pt x="217327" y="1738801"/>
                </a:cubicBezTo>
                <a:cubicBezTo>
                  <a:pt x="175711" y="1738801"/>
                  <a:pt x="138719" y="1727235"/>
                  <a:pt x="104040" y="1708730"/>
                </a:cubicBezTo>
                <a:cubicBezTo>
                  <a:pt x="101728" y="1706417"/>
                  <a:pt x="99416" y="1704104"/>
                  <a:pt x="94792" y="1701790"/>
                </a:cubicBezTo>
                <a:cubicBezTo>
                  <a:pt x="36992" y="1662467"/>
                  <a:pt x="0" y="1597700"/>
                  <a:pt x="0" y="1521366"/>
                </a:cubicBezTo>
                <a:cubicBezTo>
                  <a:pt x="0" y="1447346"/>
                  <a:pt x="36992" y="1380265"/>
                  <a:pt x="94792" y="1340942"/>
                </a:cubicBezTo>
                <a:cubicBezTo>
                  <a:pt x="99416" y="1338629"/>
                  <a:pt x="101728" y="1336316"/>
                  <a:pt x="104040" y="1336316"/>
                </a:cubicBezTo>
                <a:cubicBezTo>
                  <a:pt x="138719" y="1315498"/>
                  <a:pt x="175711" y="1303932"/>
                  <a:pt x="217327" y="1303932"/>
                </a:cubicBezTo>
                <a:cubicBezTo>
                  <a:pt x="277439" y="1303932"/>
                  <a:pt x="393038" y="1354821"/>
                  <a:pt x="404598" y="1359447"/>
                </a:cubicBezTo>
                <a:cubicBezTo>
                  <a:pt x="480893" y="1391831"/>
                  <a:pt x="541005" y="1350195"/>
                  <a:pt x="541005" y="1269235"/>
                </a:cubicBezTo>
                <a:cubicBezTo>
                  <a:pt x="541005" y="1269235"/>
                  <a:pt x="541005" y="1269235"/>
                  <a:pt x="541005" y="677074"/>
                </a:cubicBezTo>
                <a:cubicBezTo>
                  <a:pt x="541005" y="677074"/>
                  <a:pt x="541005" y="677074"/>
                  <a:pt x="541005" y="526721"/>
                </a:cubicBezTo>
                <a:lnTo>
                  <a:pt x="542389" y="526721"/>
                </a:lnTo>
                <a:lnTo>
                  <a:pt x="542389" y="539163"/>
                </a:lnTo>
                <a:cubicBezTo>
                  <a:pt x="542389" y="541005"/>
                  <a:pt x="542389" y="541005"/>
                  <a:pt x="542389" y="541005"/>
                </a:cubicBezTo>
                <a:cubicBezTo>
                  <a:pt x="694992" y="541005"/>
                  <a:pt x="694992" y="541005"/>
                  <a:pt x="694992" y="541005"/>
                </a:cubicBezTo>
                <a:cubicBezTo>
                  <a:pt x="1284593" y="541005"/>
                  <a:pt x="1284593" y="541005"/>
                  <a:pt x="1284593" y="541005"/>
                </a:cubicBezTo>
                <a:cubicBezTo>
                  <a:pt x="1367831" y="541005"/>
                  <a:pt x="1407137" y="480893"/>
                  <a:pt x="1374767" y="404598"/>
                </a:cubicBezTo>
                <a:cubicBezTo>
                  <a:pt x="1374767" y="404598"/>
                  <a:pt x="1319275" y="279751"/>
                  <a:pt x="1319275" y="217327"/>
                </a:cubicBezTo>
                <a:cubicBezTo>
                  <a:pt x="1319275" y="97104"/>
                  <a:pt x="1416386" y="0"/>
                  <a:pt x="1536618" y="0"/>
                </a:cubicBezTo>
                <a:close/>
              </a:path>
            </a:pathLst>
          </a:custGeom>
          <a:solidFill>
            <a:schemeClr val="accent5"/>
          </a:solidFill>
          <a:ln w="3175">
            <a:solidFill>
              <a:schemeClr val="accent5"/>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5" name="Freeform: Shape 38">
            <a:extLst>
              <a:ext uri="{FF2B5EF4-FFF2-40B4-BE49-F238E27FC236}">
                <a16:creationId xmlns:a16="http://schemas.microsoft.com/office/drawing/2014/main" id="{49AA4298-1892-AD71-BF59-E69BE12F5AC2}"/>
              </a:ext>
            </a:extLst>
          </p:cNvPr>
          <p:cNvSpPr>
            <a:spLocks/>
          </p:cNvSpPr>
          <p:nvPr/>
        </p:nvSpPr>
        <p:spPr bwMode="auto">
          <a:xfrm>
            <a:off x="5783694" y="2295951"/>
            <a:ext cx="2412570" cy="2266098"/>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tx2"/>
          </a:solidFill>
          <a:ln w="3175">
            <a:solidFill>
              <a:schemeClr val="accent3"/>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7" name="Freeform 13">
            <a:extLst>
              <a:ext uri="{FF2B5EF4-FFF2-40B4-BE49-F238E27FC236}">
                <a16:creationId xmlns:a16="http://schemas.microsoft.com/office/drawing/2014/main" id="{716AE920-83D7-CA3E-010D-DE8562D945CB}"/>
              </a:ext>
            </a:extLst>
          </p:cNvPr>
          <p:cNvSpPr>
            <a:spLocks/>
          </p:cNvSpPr>
          <p:nvPr/>
        </p:nvSpPr>
        <p:spPr bwMode="auto">
          <a:xfrm>
            <a:off x="3886200" y="1808693"/>
            <a:ext cx="2414588" cy="2277532"/>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2"/>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Factors in Evaluations of Challenger and Bystander Responses</a:t>
            </a:r>
          </a:p>
        </p:txBody>
      </p:sp>
      <p:pic>
        <p:nvPicPr>
          <p:cNvPr id="2" name="Picture 1" descr="Graphical user interface, application&#10;&#10;Description automatically generated">
            <a:extLst>
              <a:ext uri="{FF2B5EF4-FFF2-40B4-BE49-F238E27FC236}">
                <a16:creationId xmlns:a16="http://schemas.microsoft.com/office/drawing/2014/main" id="{A3566021-ED40-725B-11AD-513EE9C616E4}"/>
              </a:ext>
            </a:extLst>
          </p:cNvPr>
          <p:cNvPicPr>
            <a:picLocks noChangeAspect="1"/>
          </p:cNvPicPr>
          <p:nvPr/>
        </p:nvPicPr>
        <p:blipFill rotWithShape="1">
          <a:blip r:embed="rId3">
            <a:extLst>
              <a:ext uri="{28A0092B-C50C-407E-A947-70E740481C1C}">
                <a14:useLocalDpi xmlns:a14="http://schemas.microsoft.com/office/drawing/2010/main" val="0"/>
              </a:ext>
            </a:extLst>
          </a:blip>
          <a:srcRect t="24740" b="8247"/>
          <a:stretch/>
        </p:blipFill>
        <p:spPr>
          <a:xfrm>
            <a:off x="448055" y="2666260"/>
            <a:ext cx="3200400" cy="1072356"/>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78704BFD-46A9-5631-7B8E-60739457E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2" y="4342645"/>
            <a:ext cx="2585508" cy="1516727"/>
          </a:xfrm>
          <a:prstGeom prst="rect">
            <a:avLst/>
          </a:prstGeom>
        </p:spPr>
      </p:pic>
      <p:pic>
        <p:nvPicPr>
          <p:cNvPr id="12" name="Picture 11">
            <a:extLst>
              <a:ext uri="{FF2B5EF4-FFF2-40B4-BE49-F238E27FC236}">
                <a16:creationId xmlns:a16="http://schemas.microsoft.com/office/drawing/2014/main" id="{8C203ACD-B3A7-72E7-F9F1-EE11A250A70F}"/>
              </a:ext>
            </a:extLst>
          </p:cNvPr>
          <p:cNvPicPr>
            <a:picLocks noChangeAspect="1"/>
          </p:cNvPicPr>
          <p:nvPr/>
        </p:nvPicPr>
        <p:blipFill rotWithShape="1">
          <a:blip r:embed="rId5">
            <a:extLst>
              <a:ext uri="{28A0092B-C50C-407E-A947-70E740481C1C}">
                <a14:useLocalDpi xmlns:a14="http://schemas.microsoft.com/office/drawing/2010/main" val="0"/>
              </a:ext>
            </a:extLst>
          </a:blip>
          <a:srcRect t="13197" b="9304"/>
          <a:stretch/>
        </p:blipFill>
        <p:spPr>
          <a:xfrm>
            <a:off x="8508999" y="2565569"/>
            <a:ext cx="2923115" cy="1273738"/>
          </a:xfrm>
          <a:prstGeom prst="rect">
            <a:avLst/>
          </a:prstGeom>
        </p:spPr>
      </p:pic>
      <p:sp>
        <p:nvSpPr>
          <p:cNvPr id="13" name="TextBox 12">
            <a:extLst>
              <a:ext uri="{FF2B5EF4-FFF2-40B4-BE49-F238E27FC236}">
                <a16:creationId xmlns:a16="http://schemas.microsoft.com/office/drawing/2014/main" id="{4B120766-7372-D337-2342-3003DC06B9BE}"/>
              </a:ext>
            </a:extLst>
          </p:cNvPr>
          <p:cNvSpPr txBox="1"/>
          <p:nvPr/>
        </p:nvSpPr>
        <p:spPr>
          <a:xfrm>
            <a:off x="4361690" y="2745787"/>
            <a:ext cx="1463607" cy="646331"/>
          </a:xfrm>
          <a:prstGeom prst="rect">
            <a:avLst/>
          </a:prstGeom>
          <a:noFill/>
        </p:spPr>
        <p:txBody>
          <a:bodyPr wrap="square" rtlCol="0">
            <a:spAutoFit/>
          </a:bodyPr>
          <a:lstStyle/>
          <a:p>
            <a:pPr algn="ctr"/>
            <a:r>
              <a:rPr lang="en-US" b="1" dirty="0"/>
              <a:t>Group Membership</a:t>
            </a:r>
            <a:endParaRPr lang="en-GB" b="1" dirty="0"/>
          </a:p>
        </p:txBody>
      </p:sp>
      <p:sp>
        <p:nvSpPr>
          <p:cNvPr id="15" name="TextBox 14">
            <a:extLst>
              <a:ext uri="{FF2B5EF4-FFF2-40B4-BE49-F238E27FC236}">
                <a16:creationId xmlns:a16="http://schemas.microsoft.com/office/drawing/2014/main" id="{56F7661A-67FF-583B-F5F5-DEB16478091F}"/>
              </a:ext>
            </a:extLst>
          </p:cNvPr>
          <p:cNvSpPr txBox="1"/>
          <p:nvPr/>
        </p:nvSpPr>
        <p:spPr>
          <a:xfrm>
            <a:off x="4021738" y="4601635"/>
            <a:ext cx="1463607" cy="646331"/>
          </a:xfrm>
          <a:prstGeom prst="rect">
            <a:avLst/>
          </a:prstGeom>
          <a:noFill/>
        </p:spPr>
        <p:txBody>
          <a:bodyPr wrap="square" rtlCol="0">
            <a:spAutoFit/>
          </a:bodyPr>
          <a:lstStyle/>
          <a:p>
            <a:pPr algn="ctr"/>
            <a:r>
              <a:rPr lang="en-US" b="1" dirty="0"/>
              <a:t>Perceived Similarity</a:t>
            </a:r>
            <a:endParaRPr lang="en-GB" b="1" dirty="0"/>
          </a:p>
        </p:txBody>
      </p:sp>
      <p:sp>
        <p:nvSpPr>
          <p:cNvPr id="17" name="TextBox 16">
            <a:extLst>
              <a:ext uri="{FF2B5EF4-FFF2-40B4-BE49-F238E27FC236}">
                <a16:creationId xmlns:a16="http://schemas.microsoft.com/office/drawing/2014/main" id="{ED5E8527-75F4-B55C-1E4B-F11A1CA34B05}"/>
              </a:ext>
            </a:extLst>
          </p:cNvPr>
          <p:cNvSpPr txBox="1"/>
          <p:nvPr/>
        </p:nvSpPr>
        <p:spPr>
          <a:xfrm>
            <a:off x="6157221" y="2990665"/>
            <a:ext cx="1463607" cy="369332"/>
          </a:xfrm>
          <a:prstGeom prst="rect">
            <a:avLst/>
          </a:prstGeom>
          <a:noFill/>
        </p:spPr>
        <p:txBody>
          <a:bodyPr wrap="square" rtlCol="0">
            <a:spAutoFit/>
          </a:bodyPr>
          <a:lstStyle/>
          <a:p>
            <a:pPr algn="ctr"/>
            <a:r>
              <a:rPr lang="en-US" b="1" dirty="0"/>
              <a:t>Self-efficacy</a:t>
            </a:r>
            <a:endParaRPr lang="en-GB" b="1" dirty="0"/>
          </a:p>
        </p:txBody>
      </p:sp>
      <p:pic>
        <p:nvPicPr>
          <p:cNvPr id="21" name="Picture 20" descr="Text&#10;&#10;Description automatically generated">
            <a:extLst>
              <a:ext uri="{FF2B5EF4-FFF2-40B4-BE49-F238E27FC236}">
                <a16:creationId xmlns:a16="http://schemas.microsoft.com/office/drawing/2014/main" id="{480CEE2B-A558-D0CD-51A4-17AEFE980230}"/>
              </a:ext>
            </a:extLst>
          </p:cNvPr>
          <p:cNvPicPr>
            <a:picLocks noChangeAspect="1"/>
          </p:cNvPicPr>
          <p:nvPr/>
        </p:nvPicPr>
        <p:blipFill rotWithShape="1">
          <a:blip r:embed="rId6">
            <a:extLst>
              <a:ext uri="{28A0092B-C50C-407E-A947-70E740481C1C}">
                <a14:useLocalDpi xmlns:a14="http://schemas.microsoft.com/office/drawing/2010/main" val="0"/>
              </a:ext>
            </a:extLst>
          </a:blip>
          <a:srcRect l="3671" r="7116" b="36914"/>
          <a:stretch/>
        </p:blipFill>
        <p:spPr>
          <a:xfrm>
            <a:off x="8330752" y="4342645"/>
            <a:ext cx="3279608" cy="1273738"/>
          </a:xfrm>
          <a:prstGeom prst="rect">
            <a:avLst/>
          </a:prstGeom>
        </p:spPr>
      </p:pic>
      <p:sp>
        <p:nvSpPr>
          <p:cNvPr id="16" name="Rectangle 15">
            <a:extLst>
              <a:ext uri="{FF2B5EF4-FFF2-40B4-BE49-F238E27FC236}">
                <a16:creationId xmlns:a16="http://schemas.microsoft.com/office/drawing/2014/main" id="{FEC3A82E-14E7-63ED-864C-A3AEE4970845}"/>
              </a:ext>
            </a:extLst>
          </p:cNvPr>
          <p:cNvSpPr/>
          <p:nvPr/>
        </p:nvSpPr>
        <p:spPr>
          <a:xfrm>
            <a:off x="448055" y="1700915"/>
            <a:ext cx="11162305" cy="237726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6A3CF7CC-497B-6B2B-F4AE-60722A755F59}"/>
              </a:ext>
            </a:extLst>
          </p:cNvPr>
          <p:cNvSpPr/>
          <p:nvPr/>
        </p:nvSpPr>
        <p:spPr>
          <a:xfrm>
            <a:off x="697657" y="3710107"/>
            <a:ext cx="5086037" cy="237726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12">
            <a:extLst>
              <a:ext uri="{FF2B5EF4-FFF2-40B4-BE49-F238E27FC236}">
                <a16:creationId xmlns:a16="http://schemas.microsoft.com/office/drawing/2014/main" id="{E4EEBC44-3E02-F447-396A-19D68ECCBE94}"/>
              </a:ext>
            </a:extLst>
          </p:cNvPr>
          <p:cNvSpPr>
            <a:spLocks/>
          </p:cNvSpPr>
          <p:nvPr/>
        </p:nvSpPr>
        <p:spPr bwMode="auto">
          <a:xfrm>
            <a:off x="5268618" y="4078179"/>
            <a:ext cx="2412570" cy="2277532"/>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chemeClr val="bg1">
              <a:lumMod val="65000"/>
            </a:schemeClr>
          </a:solidFill>
          <a:ln w="3175">
            <a:solidFill>
              <a:schemeClr val="bg1">
                <a:lumMod val="65000"/>
              </a:schemeClr>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19" name="TextBox 18">
            <a:extLst>
              <a:ext uri="{FF2B5EF4-FFF2-40B4-BE49-F238E27FC236}">
                <a16:creationId xmlns:a16="http://schemas.microsoft.com/office/drawing/2014/main" id="{C9C27CF9-8867-EA66-FB4A-2176ADC2512D}"/>
              </a:ext>
            </a:extLst>
          </p:cNvPr>
          <p:cNvSpPr txBox="1"/>
          <p:nvPr/>
        </p:nvSpPr>
        <p:spPr>
          <a:xfrm>
            <a:off x="5695173" y="5213041"/>
            <a:ext cx="2074103" cy="646331"/>
          </a:xfrm>
          <a:prstGeom prst="rect">
            <a:avLst/>
          </a:prstGeom>
          <a:noFill/>
        </p:spPr>
        <p:txBody>
          <a:bodyPr wrap="square" rtlCol="0">
            <a:spAutoFit/>
          </a:bodyPr>
          <a:lstStyle/>
          <a:p>
            <a:pPr algn="ctr"/>
            <a:r>
              <a:rPr lang="en-US" b="1" dirty="0"/>
              <a:t>Inclusion/exclusion peer norms</a:t>
            </a:r>
            <a:endParaRPr lang="en-GB" b="1" dirty="0"/>
          </a:p>
        </p:txBody>
      </p:sp>
    </p:spTree>
    <p:extLst>
      <p:ext uri="{BB962C8B-B14F-4D97-AF65-F5344CB8AC3E}">
        <p14:creationId xmlns:p14="http://schemas.microsoft.com/office/powerpoint/2010/main" val="248620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1"/>
                                        </p:tgtEl>
                                      </p:cBhvr>
                                    </p:animEffect>
                                    <p:animScale>
                                      <p:cBhvr>
                                        <p:cTn id="1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Inclusive and Exclusive Peer Group Norms</a:t>
            </a:r>
          </a:p>
        </p:txBody>
      </p:sp>
      <p:sp>
        <p:nvSpPr>
          <p:cNvPr id="6" name="TextBox 5">
            <a:extLst>
              <a:ext uri="{FF2B5EF4-FFF2-40B4-BE49-F238E27FC236}">
                <a16:creationId xmlns:a16="http://schemas.microsoft.com/office/drawing/2014/main" id="{01CCAC4D-8582-473D-A258-306985006864}"/>
              </a:ext>
            </a:extLst>
          </p:cNvPr>
          <p:cNvSpPr txBox="1"/>
          <p:nvPr/>
        </p:nvSpPr>
        <p:spPr>
          <a:xfrm>
            <a:off x="581192" y="1557867"/>
            <a:ext cx="8156408" cy="4801314"/>
          </a:xfrm>
          <a:prstGeom prst="rect">
            <a:avLst/>
          </a:prstGeom>
          <a:noFill/>
        </p:spPr>
        <p:txBody>
          <a:bodyPr wrap="square" rtlCol="0">
            <a:spAutoFit/>
          </a:bodyPr>
          <a:lstStyle/>
          <a:p>
            <a:pPr marL="800100" lvl="1" indent="-342900">
              <a:buClr>
                <a:schemeClr val="accent1">
                  <a:lumMod val="50000"/>
                </a:schemeClr>
              </a:buClr>
              <a:buFont typeface="Wingdings" panose="05000000000000000000" pitchFamily="2" charset="2"/>
              <a:buChar char="§"/>
            </a:pPr>
            <a:r>
              <a:rPr lang="en-US" sz="2000" dirty="0"/>
              <a:t>Supporting inclusive norms is related to promoting positive attitudes </a:t>
            </a:r>
            <a:r>
              <a:rPr lang="en-US" sz="1600" dirty="0"/>
              <a:t>(McGuire et al., 2015; </a:t>
            </a:r>
            <a:r>
              <a:rPr lang="en-US" sz="1600" dirty="0" err="1"/>
              <a:t>Nesdale</a:t>
            </a:r>
            <a:r>
              <a:rPr lang="en-US" sz="1600" dirty="0"/>
              <a:t> &amp; Lawson, 2011)</a:t>
            </a:r>
          </a:p>
          <a:p>
            <a:pPr marL="800100" lvl="1" indent="-342900">
              <a:buClr>
                <a:schemeClr val="accent1">
                  <a:lumMod val="50000"/>
                </a:schemeClr>
              </a:buClr>
              <a:buFont typeface="Wingdings" panose="05000000000000000000" pitchFamily="2" charset="2"/>
              <a:buChar char="§"/>
            </a:pPr>
            <a:endParaRPr lang="en-US" sz="1600" dirty="0"/>
          </a:p>
          <a:p>
            <a:pPr marL="742950" lvl="1" indent="-285750">
              <a:buClr>
                <a:schemeClr val="accent1">
                  <a:lumMod val="50000"/>
                </a:schemeClr>
              </a:buClr>
              <a:buFont typeface="Wingdings" panose="05000000000000000000" pitchFamily="2" charset="2"/>
              <a:buChar char="§"/>
            </a:pPr>
            <a:endParaRPr lang="en-US" sz="800" dirty="0"/>
          </a:p>
          <a:p>
            <a:pPr marL="742950" lvl="1" indent="-285750">
              <a:buClr>
                <a:schemeClr val="accent1">
                  <a:lumMod val="50000"/>
                </a:schemeClr>
              </a:buClr>
              <a:buFont typeface="Wingdings" panose="05000000000000000000" pitchFamily="2" charset="2"/>
              <a:buChar char="§"/>
            </a:pPr>
            <a:endParaRPr lang="en-US" sz="800" dirty="0"/>
          </a:p>
          <a:p>
            <a:pPr lvl="1">
              <a:buClr>
                <a:schemeClr val="accent1">
                  <a:lumMod val="50000"/>
                </a:schemeClr>
              </a:buClr>
            </a:pPr>
            <a:endParaRPr lang="en-US" sz="2000" dirty="0"/>
          </a:p>
          <a:p>
            <a:pPr marL="800100" lvl="1" indent="-342900">
              <a:buClr>
                <a:schemeClr val="accent1">
                  <a:lumMod val="50000"/>
                </a:schemeClr>
              </a:buClr>
              <a:buFont typeface="Wingdings" panose="05000000000000000000" pitchFamily="2" charset="2"/>
              <a:buChar char="§"/>
            </a:pPr>
            <a:r>
              <a:rPr lang="en-US" sz="2000" dirty="0"/>
              <a:t>From childhood into adolescence, the importance of peer groups increases greatly </a:t>
            </a:r>
            <a:r>
              <a:rPr lang="en-US" sz="1600" dirty="0"/>
              <a:t>(</a:t>
            </a:r>
            <a:r>
              <a:rPr lang="en-US" sz="1600" dirty="0" err="1"/>
              <a:t>Brechwald</a:t>
            </a:r>
            <a:r>
              <a:rPr lang="en-US" sz="1600" dirty="0"/>
              <a:t> &amp; </a:t>
            </a:r>
            <a:r>
              <a:rPr lang="en-US" sz="1600" dirty="0" err="1"/>
              <a:t>Prinstein</a:t>
            </a:r>
            <a:r>
              <a:rPr lang="en-US" sz="1600" dirty="0"/>
              <a:t>, 2011; Brown &amp; Larson, 2009).</a:t>
            </a:r>
          </a:p>
          <a:p>
            <a:pPr>
              <a:buClr>
                <a:schemeClr val="accent1">
                  <a:lumMod val="50000"/>
                </a:schemeClr>
              </a:buClr>
            </a:pPr>
            <a:endParaRPr lang="en-US" sz="2000" dirty="0"/>
          </a:p>
          <a:p>
            <a:pPr>
              <a:buClr>
                <a:schemeClr val="accent1">
                  <a:lumMod val="50000"/>
                </a:schemeClr>
              </a:buClr>
            </a:pPr>
            <a:endParaRPr lang="en-US" sz="2000" dirty="0"/>
          </a:p>
          <a:p>
            <a:pPr>
              <a:buClr>
                <a:schemeClr val="accent1">
                  <a:lumMod val="50000"/>
                </a:schemeClr>
              </a:buClr>
            </a:pPr>
            <a:endParaRPr lang="en-US" sz="2000" dirty="0"/>
          </a:p>
          <a:p>
            <a:pPr>
              <a:buClr>
                <a:schemeClr val="accent1">
                  <a:lumMod val="50000"/>
                </a:schemeClr>
              </a:buClr>
            </a:pPr>
            <a:endParaRPr lang="en-US" sz="2000" dirty="0"/>
          </a:p>
          <a:p>
            <a:pPr>
              <a:buClr>
                <a:schemeClr val="accent1">
                  <a:lumMod val="50000"/>
                </a:schemeClr>
              </a:buClr>
            </a:pPr>
            <a:endParaRPr lang="en-US" sz="2000" dirty="0"/>
          </a:p>
          <a:p>
            <a:pPr>
              <a:buClr>
                <a:schemeClr val="accent1">
                  <a:lumMod val="50000"/>
                </a:schemeClr>
              </a:buClr>
            </a:pPr>
            <a:endParaRPr lang="en-US" sz="2000" dirty="0"/>
          </a:p>
          <a:p>
            <a:pPr>
              <a:buClr>
                <a:schemeClr val="accent1">
                  <a:lumMod val="50000"/>
                </a:schemeClr>
              </a:buClr>
            </a:pPr>
            <a:endParaRPr lang="en-US" sz="2000" dirty="0"/>
          </a:p>
          <a:p>
            <a:pPr marL="285750" indent="-285750">
              <a:buClr>
                <a:schemeClr val="accent1">
                  <a:lumMod val="50000"/>
                </a:schemeClr>
              </a:buClr>
              <a:buFont typeface="Wingdings" panose="05000000000000000000" pitchFamily="2" charset="2"/>
              <a:buChar char="q"/>
            </a:pPr>
            <a:r>
              <a:rPr lang="en-US" sz="2000" dirty="0"/>
              <a:t>Group norms about inclusion and exclusion</a:t>
            </a:r>
          </a:p>
          <a:p>
            <a:pPr marL="285750" indent="-285750">
              <a:buClr>
                <a:schemeClr val="accent1">
                  <a:lumMod val="50000"/>
                </a:schemeClr>
              </a:buClr>
              <a:buFont typeface="Wingdings" panose="05000000000000000000" pitchFamily="2" charset="2"/>
              <a:buChar char="q"/>
            </a:pPr>
            <a:endParaRPr lang="en-US" dirty="0"/>
          </a:p>
        </p:txBody>
      </p:sp>
      <p:sp>
        <p:nvSpPr>
          <p:cNvPr id="8" name="Oval 7">
            <a:extLst>
              <a:ext uri="{FF2B5EF4-FFF2-40B4-BE49-F238E27FC236}">
                <a16:creationId xmlns:a16="http://schemas.microsoft.com/office/drawing/2014/main" id="{BB5DFDA6-0646-4BE7-A4FC-4DAD98471D38}"/>
              </a:ext>
            </a:extLst>
          </p:cNvPr>
          <p:cNvSpPr/>
          <p:nvPr/>
        </p:nvSpPr>
        <p:spPr>
          <a:xfrm>
            <a:off x="7039561" y="4893846"/>
            <a:ext cx="2107315" cy="163516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Ingroup Norms</a:t>
            </a:r>
            <a:endParaRPr lang="en-GB" sz="2400" b="1" dirty="0"/>
          </a:p>
        </p:txBody>
      </p:sp>
      <p:sp>
        <p:nvSpPr>
          <p:cNvPr id="9" name="Oval 8">
            <a:extLst>
              <a:ext uri="{FF2B5EF4-FFF2-40B4-BE49-F238E27FC236}">
                <a16:creationId xmlns:a16="http://schemas.microsoft.com/office/drawing/2014/main" id="{FA1D0EDB-1F93-498D-AC77-89E26613C06A}"/>
              </a:ext>
            </a:extLst>
          </p:cNvPr>
          <p:cNvSpPr/>
          <p:nvPr/>
        </p:nvSpPr>
        <p:spPr>
          <a:xfrm>
            <a:off x="9746825" y="4762614"/>
            <a:ext cx="2107315" cy="168596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Outgroup Norms</a:t>
            </a:r>
            <a:endParaRPr lang="en-GB" sz="2400" b="1" dirty="0"/>
          </a:p>
        </p:txBody>
      </p:sp>
      <p:sp>
        <p:nvSpPr>
          <p:cNvPr id="3" name="Arrow: Right 2">
            <a:extLst>
              <a:ext uri="{FF2B5EF4-FFF2-40B4-BE49-F238E27FC236}">
                <a16:creationId xmlns:a16="http://schemas.microsoft.com/office/drawing/2014/main" id="{C184155A-E837-4C86-A14D-D5C9BC4AA02F}"/>
              </a:ext>
            </a:extLst>
          </p:cNvPr>
          <p:cNvSpPr/>
          <p:nvPr/>
        </p:nvSpPr>
        <p:spPr>
          <a:xfrm>
            <a:off x="5631219" y="5711430"/>
            <a:ext cx="999066" cy="211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dessert&#10;&#10;Description automatically generated">
            <a:extLst>
              <a:ext uri="{FF2B5EF4-FFF2-40B4-BE49-F238E27FC236}">
                <a16:creationId xmlns:a16="http://schemas.microsoft.com/office/drawing/2014/main" id="{66D3E508-6B76-DC9D-FAD9-42F27C06A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600" y="1465792"/>
            <a:ext cx="2925868" cy="3028330"/>
          </a:xfrm>
          <a:prstGeom prst="rect">
            <a:avLst/>
          </a:prstGeom>
        </p:spPr>
      </p:pic>
    </p:spTree>
    <p:extLst>
      <p:ext uri="{BB962C8B-B14F-4D97-AF65-F5344CB8AC3E}">
        <p14:creationId xmlns:p14="http://schemas.microsoft.com/office/powerpoint/2010/main" val="5274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3" end="1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2- Aim and Participants</a:t>
            </a:r>
          </a:p>
        </p:txBody>
      </p:sp>
      <p:pic>
        <p:nvPicPr>
          <p:cNvPr id="3" name="Picture 2" descr="A picture containing text&#10;&#10;Description automatically generated">
            <a:extLst>
              <a:ext uri="{FF2B5EF4-FFF2-40B4-BE49-F238E27FC236}">
                <a16:creationId xmlns:a16="http://schemas.microsoft.com/office/drawing/2014/main" id="{3F21A2CA-3DAF-C57E-0E87-67C5B4D8E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41" y="1523937"/>
            <a:ext cx="3798142" cy="1465854"/>
          </a:xfrm>
          <a:prstGeom prst="rect">
            <a:avLst/>
          </a:prstGeom>
        </p:spPr>
      </p:pic>
      <p:sp>
        <p:nvSpPr>
          <p:cNvPr id="2" name="Rectangle 1">
            <a:extLst>
              <a:ext uri="{FF2B5EF4-FFF2-40B4-BE49-F238E27FC236}">
                <a16:creationId xmlns:a16="http://schemas.microsoft.com/office/drawing/2014/main" id="{517CD4F2-FD5C-4332-889C-660C30FBD782}"/>
              </a:ext>
            </a:extLst>
          </p:cNvPr>
          <p:cNvSpPr/>
          <p:nvPr/>
        </p:nvSpPr>
        <p:spPr>
          <a:xfrm>
            <a:off x="4580237" y="1789462"/>
            <a:ext cx="7137221" cy="1938992"/>
          </a:xfrm>
          <a:prstGeom prst="rect">
            <a:avLst/>
          </a:prstGeom>
        </p:spPr>
        <p:txBody>
          <a:bodyPr wrap="square">
            <a:spAutoFit/>
          </a:bodyPr>
          <a:lstStyle/>
          <a:p>
            <a:pPr marL="342900" indent="-342900">
              <a:buFont typeface="Wingdings" panose="05000000000000000000" pitchFamily="2" charset="2"/>
              <a:buChar char="v"/>
            </a:pPr>
            <a:r>
              <a:rPr lang="en-US" sz="2400" dirty="0"/>
              <a:t>To understand how </a:t>
            </a:r>
            <a:r>
              <a:rPr lang="en-US" sz="2400" b="1" dirty="0">
                <a:solidFill>
                  <a:srgbClr val="C00000"/>
                </a:solidFill>
              </a:rPr>
              <a:t>inclusive/exclusive ingroup and outgroup norms</a:t>
            </a:r>
            <a:r>
              <a:rPr lang="en-US" sz="2400" dirty="0"/>
              <a:t> might shape adolescents’ evaluations of the challenger and their bystander responses in the context of intergroup social exclusion</a:t>
            </a:r>
          </a:p>
        </p:txBody>
      </p:sp>
      <p:sp>
        <p:nvSpPr>
          <p:cNvPr id="17" name="TextBox 16">
            <a:extLst>
              <a:ext uri="{FF2B5EF4-FFF2-40B4-BE49-F238E27FC236}">
                <a16:creationId xmlns:a16="http://schemas.microsoft.com/office/drawing/2014/main" id="{7ABA1B29-604B-4E2C-8B15-E14171E833CE}"/>
              </a:ext>
            </a:extLst>
          </p:cNvPr>
          <p:cNvSpPr txBox="1"/>
          <p:nvPr/>
        </p:nvSpPr>
        <p:spPr>
          <a:xfrm>
            <a:off x="0" y="6372604"/>
            <a:ext cx="3874381" cy="369332"/>
          </a:xfrm>
          <a:prstGeom prst="rect">
            <a:avLst/>
          </a:prstGeom>
          <a:noFill/>
        </p:spPr>
        <p:txBody>
          <a:bodyPr wrap="square">
            <a:spAutoFit/>
          </a:bodyPr>
          <a:lstStyle/>
          <a:p>
            <a:r>
              <a:rPr lang="en-US" dirty="0"/>
              <a:t>Gönültaş et al., in preparation</a:t>
            </a:r>
            <a:endParaRPr lang="en-GB" dirty="0"/>
          </a:p>
        </p:txBody>
      </p:sp>
      <p:sp>
        <p:nvSpPr>
          <p:cNvPr id="7" name="TextBox 6">
            <a:extLst>
              <a:ext uri="{FF2B5EF4-FFF2-40B4-BE49-F238E27FC236}">
                <a16:creationId xmlns:a16="http://schemas.microsoft.com/office/drawing/2014/main" id="{5C5D8368-3898-CA99-356A-39F129A40C60}"/>
              </a:ext>
            </a:extLst>
          </p:cNvPr>
          <p:cNvSpPr txBox="1"/>
          <p:nvPr/>
        </p:nvSpPr>
        <p:spPr>
          <a:xfrm>
            <a:off x="345963" y="4281087"/>
            <a:ext cx="11168579" cy="400110"/>
          </a:xfrm>
          <a:prstGeom prst="rect">
            <a:avLst/>
          </a:prstGeom>
          <a:noFill/>
        </p:spPr>
        <p:txBody>
          <a:bodyPr wrap="square">
            <a:spAutoFit/>
          </a:bodyPr>
          <a:lstStyle/>
          <a:p>
            <a:r>
              <a:rPr lang="en-US" sz="2000" dirty="0">
                <a:effectLst/>
                <a:ea typeface="Calibri" panose="020F0502020204030204" pitchFamily="34" charset="0"/>
              </a:rPr>
              <a:t>British </a:t>
            </a:r>
            <a:r>
              <a:rPr lang="en-US" sz="2000" dirty="0">
                <a:ea typeface="Calibri" panose="020F0502020204030204" pitchFamily="34" charset="0"/>
              </a:rPr>
              <a:t>early adolescents</a:t>
            </a:r>
            <a:r>
              <a:rPr lang="en-US" sz="2000" dirty="0">
                <a:effectLst/>
                <a:ea typeface="Calibri" panose="020F0502020204030204" pitchFamily="34" charset="0"/>
              </a:rPr>
              <a:t> (</a:t>
            </a:r>
            <a:r>
              <a:rPr lang="en-US" sz="2000" i="1" dirty="0">
                <a:effectLst/>
                <a:ea typeface="Calibri" panose="020F0502020204030204" pitchFamily="34" charset="0"/>
              </a:rPr>
              <a:t>n</a:t>
            </a:r>
            <a:r>
              <a:rPr lang="en-US" sz="2000" dirty="0">
                <a:effectLst/>
                <a:ea typeface="Calibri" panose="020F0502020204030204" pitchFamily="34" charset="0"/>
              </a:rPr>
              <a:t> = </a:t>
            </a:r>
            <a:r>
              <a:rPr lang="en-US" sz="2000" dirty="0">
                <a:ea typeface="Calibri" panose="020F0502020204030204" pitchFamily="34" charset="0"/>
              </a:rPr>
              <a:t>209</a:t>
            </a:r>
            <a:r>
              <a:rPr lang="en-US" sz="2000" dirty="0">
                <a:effectLst/>
                <a:ea typeface="Calibri" panose="020F0502020204030204" pitchFamily="34" charset="0"/>
              </a:rPr>
              <a:t>, </a:t>
            </a:r>
            <a:r>
              <a:rPr lang="en-US" sz="2000" dirty="0">
                <a:ea typeface="Calibri" panose="020F0502020204030204" pitchFamily="34" charset="0"/>
              </a:rPr>
              <a:t>9</a:t>
            </a:r>
            <a:r>
              <a:rPr lang="en-US" sz="2000" dirty="0">
                <a:effectLst/>
                <a:ea typeface="Calibri" panose="020F0502020204030204" pitchFamily="34" charset="0"/>
              </a:rPr>
              <a:t>-13 years) and British late adolescents (</a:t>
            </a:r>
            <a:r>
              <a:rPr lang="en-US" sz="2000" i="1" dirty="0">
                <a:effectLst/>
                <a:ea typeface="Calibri" panose="020F0502020204030204" pitchFamily="34" charset="0"/>
              </a:rPr>
              <a:t>n</a:t>
            </a:r>
            <a:r>
              <a:rPr lang="en-US" sz="2000" dirty="0">
                <a:effectLst/>
                <a:ea typeface="Calibri" panose="020F0502020204030204" pitchFamily="34" charset="0"/>
              </a:rPr>
              <a:t> = </a:t>
            </a:r>
            <a:r>
              <a:rPr lang="en-US" sz="2000" dirty="0">
                <a:ea typeface="Calibri" panose="020F0502020204030204" pitchFamily="34" charset="0"/>
              </a:rPr>
              <a:t>224</a:t>
            </a:r>
            <a:r>
              <a:rPr lang="en-US" sz="2000" dirty="0">
                <a:effectLst/>
                <a:ea typeface="Calibri" panose="020F0502020204030204" pitchFamily="34" charset="0"/>
              </a:rPr>
              <a:t>, 15-18 years) </a:t>
            </a:r>
            <a:endParaRPr lang="en-GB" sz="2000" dirty="0"/>
          </a:p>
        </p:txBody>
      </p:sp>
    </p:spTree>
    <p:extLst>
      <p:ext uri="{BB962C8B-B14F-4D97-AF65-F5344CB8AC3E}">
        <p14:creationId xmlns:p14="http://schemas.microsoft.com/office/powerpoint/2010/main" val="4873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2- Hypothetical Scenario and Norm Manipulation</a:t>
            </a:r>
          </a:p>
        </p:txBody>
      </p:sp>
      <p:pic>
        <p:nvPicPr>
          <p:cNvPr id="5" name="Picture 4" descr="A group of people lifting their hands&#10;&#10;Description automatically generated with medium confidence">
            <a:extLst>
              <a:ext uri="{FF2B5EF4-FFF2-40B4-BE49-F238E27FC236}">
                <a16:creationId xmlns:a16="http://schemas.microsoft.com/office/drawing/2014/main" id="{53365EAB-C196-42FB-BA48-E28C36FD788A}"/>
              </a:ext>
            </a:extLst>
          </p:cNvPr>
          <p:cNvPicPr>
            <a:picLocks noChangeAspect="1"/>
          </p:cNvPicPr>
          <p:nvPr/>
        </p:nvPicPr>
        <p:blipFill>
          <a:blip r:embed="rId3"/>
          <a:stretch>
            <a:fillRect/>
          </a:stretch>
        </p:blipFill>
        <p:spPr>
          <a:xfrm>
            <a:off x="581192" y="1434505"/>
            <a:ext cx="3448184" cy="2630868"/>
          </a:xfrm>
          <a:prstGeom prst="rect">
            <a:avLst/>
          </a:prstGeom>
        </p:spPr>
      </p:pic>
      <p:graphicFrame>
        <p:nvGraphicFramePr>
          <p:cNvPr id="8" name="Diagram 7">
            <a:extLst>
              <a:ext uri="{FF2B5EF4-FFF2-40B4-BE49-F238E27FC236}">
                <a16:creationId xmlns:a16="http://schemas.microsoft.com/office/drawing/2014/main" id="{0E7188C2-4258-44A8-B831-0C943625325E}"/>
              </a:ext>
            </a:extLst>
          </p:cNvPr>
          <p:cNvGraphicFramePr/>
          <p:nvPr/>
        </p:nvGraphicFramePr>
        <p:xfrm>
          <a:off x="3508310" y="1945774"/>
          <a:ext cx="8349000" cy="5173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213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B1C6DE45-2467-4984-B085-301E5C20FB2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6A8E8109-F53B-419A-979E-B9CFCFCCAF1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49324BD6-9A90-4C96-A038-693A3321206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3608874A-5023-4854-B319-CAAC3D49183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BAF1CE58-4EDE-471C-BFBF-A4F05B3E892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96FB03BB-6B93-4634-9E6D-09951FAE57E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2- Hypothetical Scenario for Social Exclusion</a:t>
            </a:r>
            <a:endParaRPr lang="en-US" b="1" cap="none" dirty="0">
              <a:solidFill>
                <a:srgbClr val="C00000"/>
              </a:solidFill>
            </a:endParaRPr>
          </a:p>
        </p:txBody>
      </p:sp>
      <p:pic>
        <p:nvPicPr>
          <p:cNvPr id="22" name="Picture 21" descr="A screenshot of a device&#10;&#10;Description automatically generated with low confidence">
            <a:extLst>
              <a:ext uri="{FF2B5EF4-FFF2-40B4-BE49-F238E27FC236}">
                <a16:creationId xmlns:a16="http://schemas.microsoft.com/office/drawing/2014/main" id="{5D4052A3-4590-2844-7A86-0C5B8BFB5808}"/>
              </a:ext>
            </a:extLst>
          </p:cNvPr>
          <p:cNvPicPr>
            <a:picLocks noChangeAspect="1"/>
          </p:cNvPicPr>
          <p:nvPr/>
        </p:nvPicPr>
        <p:blipFill rotWithShape="1">
          <a:blip r:embed="rId3"/>
          <a:srcRect l="12894" t="32121" r="53305"/>
          <a:stretch/>
        </p:blipFill>
        <p:spPr>
          <a:xfrm>
            <a:off x="1419560" y="1636279"/>
            <a:ext cx="3067408" cy="3340485"/>
          </a:xfrm>
          <a:prstGeom prst="rect">
            <a:avLst/>
          </a:prstGeom>
        </p:spPr>
      </p:pic>
      <p:sp>
        <p:nvSpPr>
          <p:cNvPr id="30" name="TextBox 29">
            <a:extLst>
              <a:ext uri="{FF2B5EF4-FFF2-40B4-BE49-F238E27FC236}">
                <a16:creationId xmlns:a16="http://schemas.microsoft.com/office/drawing/2014/main" id="{BCD555A3-7CF8-4EAF-9D87-15B02440451F}"/>
              </a:ext>
            </a:extLst>
          </p:cNvPr>
          <p:cNvSpPr txBox="1"/>
          <p:nvPr/>
        </p:nvSpPr>
        <p:spPr>
          <a:xfrm>
            <a:off x="1190369" y="4653160"/>
            <a:ext cx="4217419" cy="1323439"/>
          </a:xfrm>
          <a:prstGeom prst="rect">
            <a:avLst/>
          </a:prstGeom>
          <a:noFill/>
        </p:spPr>
        <p:txBody>
          <a:bodyPr wrap="square">
            <a:spAutoFit/>
          </a:bodyPr>
          <a:lstStyle/>
          <a:p>
            <a:r>
              <a:rPr lang="en-US" sz="2000" i="1" dirty="0">
                <a:solidFill>
                  <a:srgbClr val="C00000"/>
                </a:solidFill>
                <a:effectLst/>
                <a:ea typeface="Calibri" panose="020F0502020204030204" pitchFamily="34" charset="0"/>
              </a:rPr>
              <a:t>Imagine that your British friends chose to do an activity that involves cooking and baking food that is popular in Britain. </a:t>
            </a:r>
            <a:endParaRPr lang="en-GB" sz="2000" i="1" dirty="0">
              <a:solidFill>
                <a:srgbClr val="C00000"/>
              </a:solidFill>
            </a:endParaRPr>
          </a:p>
        </p:txBody>
      </p:sp>
      <p:pic>
        <p:nvPicPr>
          <p:cNvPr id="7" name="Picture 6">
            <a:extLst>
              <a:ext uri="{FF2B5EF4-FFF2-40B4-BE49-F238E27FC236}">
                <a16:creationId xmlns:a16="http://schemas.microsoft.com/office/drawing/2014/main" id="{1390845E-1CBD-49A4-AD83-12164820F6CB}"/>
              </a:ext>
            </a:extLst>
          </p:cNvPr>
          <p:cNvPicPr>
            <a:picLocks noChangeAspect="1"/>
          </p:cNvPicPr>
          <p:nvPr/>
        </p:nvPicPr>
        <p:blipFill rotWithShape="1">
          <a:blip r:embed="rId4">
            <a:extLst>
              <a:ext uri="{28A0092B-C50C-407E-A947-70E740481C1C}">
                <a14:useLocalDpi xmlns:a14="http://schemas.microsoft.com/office/drawing/2010/main" val="0"/>
              </a:ext>
            </a:extLst>
          </a:blip>
          <a:srcRect t="8077" b="4211"/>
          <a:stretch/>
        </p:blipFill>
        <p:spPr>
          <a:xfrm>
            <a:off x="7241414" y="1539137"/>
            <a:ext cx="1467760" cy="3086627"/>
          </a:xfrm>
          <a:prstGeom prst="rect">
            <a:avLst/>
          </a:prstGeom>
        </p:spPr>
      </p:pic>
      <p:sp>
        <p:nvSpPr>
          <p:cNvPr id="9" name="TextBox 8">
            <a:extLst>
              <a:ext uri="{FF2B5EF4-FFF2-40B4-BE49-F238E27FC236}">
                <a16:creationId xmlns:a16="http://schemas.microsoft.com/office/drawing/2014/main" id="{A3964DE4-300D-4E12-A024-1AACFD01594C}"/>
              </a:ext>
            </a:extLst>
          </p:cNvPr>
          <p:cNvSpPr txBox="1"/>
          <p:nvPr/>
        </p:nvSpPr>
        <p:spPr>
          <a:xfrm>
            <a:off x="8917671" y="2609181"/>
            <a:ext cx="2454347" cy="369332"/>
          </a:xfrm>
          <a:prstGeom prst="rect">
            <a:avLst/>
          </a:prstGeom>
          <a:solidFill>
            <a:schemeClr val="bg1"/>
          </a:solidFill>
          <a:ln w="28575">
            <a:solidFill>
              <a:schemeClr val="tx1"/>
            </a:solidFill>
          </a:ln>
        </p:spPr>
        <p:txBody>
          <a:bodyPr wrap="square" rtlCol="0">
            <a:spAutoFit/>
          </a:bodyPr>
          <a:lstStyle/>
          <a:p>
            <a:pPr algn="ctr"/>
            <a:r>
              <a:rPr lang="en-US" dirty="0"/>
              <a:t>Newcomer</a:t>
            </a:r>
          </a:p>
        </p:txBody>
      </p:sp>
      <p:sp>
        <p:nvSpPr>
          <p:cNvPr id="2" name="Rectangle 1">
            <a:extLst>
              <a:ext uri="{FF2B5EF4-FFF2-40B4-BE49-F238E27FC236}">
                <a16:creationId xmlns:a16="http://schemas.microsoft.com/office/drawing/2014/main" id="{49FEB8E7-B629-47DF-B2F6-EF5B51A39115}"/>
              </a:ext>
            </a:extLst>
          </p:cNvPr>
          <p:cNvSpPr/>
          <p:nvPr/>
        </p:nvSpPr>
        <p:spPr>
          <a:xfrm>
            <a:off x="6096000" y="4646183"/>
            <a:ext cx="5643343" cy="1323439"/>
          </a:xfrm>
          <a:prstGeom prst="rect">
            <a:avLst/>
          </a:prstGeom>
        </p:spPr>
        <p:txBody>
          <a:bodyPr wrap="square">
            <a:spAutoFit/>
          </a:bodyPr>
          <a:lstStyle/>
          <a:p>
            <a:r>
              <a:rPr lang="en-US" sz="2000" i="1" dirty="0">
                <a:solidFill>
                  <a:srgbClr val="C00000"/>
                </a:solidFill>
              </a:rPr>
              <a:t>There’s a new student who has come along to your group’s cooking club and wants</a:t>
            </a:r>
          </a:p>
          <a:p>
            <a:r>
              <a:rPr lang="en-US" sz="2000" i="1" dirty="0">
                <a:solidFill>
                  <a:srgbClr val="C00000"/>
                </a:solidFill>
              </a:rPr>
              <a:t>to join in. Deniz was born in Turkey. She recently moved from Turkey with her family to live in Britain.</a:t>
            </a:r>
            <a:endParaRPr lang="en-GB" sz="2000" i="1" dirty="0">
              <a:solidFill>
                <a:srgbClr val="C00000"/>
              </a:solidFill>
            </a:endParaRPr>
          </a:p>
        </p:txBody>
      </p:sp>
    </p:spTree>
    <p:extLst>
      <p:ext uri="{BB962C8B-B14F-4D97-AF65-F5344CB8AC3E}">
        <p14:creationId xmlns:p14="http://schemas.microsoft.com/office/powerpoint/2010/main" val="53043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2- Hypothetical Scenario for Social Exclusion</a:t>
            </a:r>
            <a:endParaRPr lang="en-US" b="1" cap="none" dirty="0">
              <a:solidFill>
                <a:srgbClr val="C00000"/>
              </a:solidFill>
            </a:endParaRPr>
          </a:p>
        </p:txBody>
      </p:sp>
      <p:pic>
        <p:nvPicPr>
          <p:cNvPr id="13" name="Picture 12" descr="A silhouette of a person&#10;&#10;Description automatically generated with medium confidence">
            <a:extLst>
              <a:ext uri="{FF2B5EF4-FFF2-40B4-BE49-F238E27FC236}">
                <a16:creationId xmlns:a16="http://schemas.microsoft.com/office/drawing/2014/main" id="{8D70F0F0-DF8E-4C45-AC96-21D2A10EFB66}"/>
              </a:ext>
            </a:extLst>
          </p:cNvPr>
          <p:cNvPicPr>
            <a:picLocks noChangeAspect="1"/>
          </p:cNvPicPr>
          <p:nvPr/>
        </p:nvPicPr>
        <p:blipFill>
          <a:blip r:embed="rId3"/>
          <a:stretch>
            <a:fillRect/>
          </a:stretch>
        </p:blipFill>
        <p:spPr>
          <a:xfrm>
            <a:off x="2506752" y="2426008"/>
            <a:ext cx="1003066" cy="2538485"/>
          </a:xfrm>
          <a:prstGeom prst="rect">
            <a:avLst/>
          </a:prstGeom>
        </p:spPr>
      </p:pic>
      <p:sp>
        <p:nvSpPr>
          <p:cNvPr id="14" name="TextBox 13">
            <a:extLst>
              <a:ext uri="{FF2B5EF4-FFF2-40B4-BE49-F238E27FC236}">
                <a16:creationId xmlns:a16="http://schemas.microsoft.com/office/drawing/2014/main" id="{4C90C5B6-176C-4AFE-8B63-646F5AB4EFB7}"/>
              </a:ext>
            </a:extLst>
          </p:cNvPr>
          <p:cNvSpPr txBox="1"/>
          <p:nvPr/>
        </p:nvSpPr>
        <p:spPr>
          <a:xfrm>
            <a:off x="1991890" y="1718504"/>
            <a:ext cx="1998219" cy="400110"/>
          </a:xfrm>
          <a:prstGeom prst="rect">
            <a:avLst/>
          </a:prstGeom>
          <a:solidFill>
            <a:schemeClr val="bg1"/>
          </a:solidFill>
          <a:ln w="28575">
            <a:solidFill>
              <a:schemeClr val="tx1"/>
            </a:solidFill>
          </a:ln>
        </p:spPr>
        <p:txBody>
          <a:bodyPr wrap="square" rtlCol="0">
            <a:spAutoFit/>
          </a:bodyPr>
          <a:lstStyle/>
          <a:p>
            <a:pPr algn="ctr"/>
            <a:r>
              <a:rPr lang="en-US" sz="2000" dirty="0"/>
              <a:t>Excluder</a:t>
            </a:r>
          </a:p>
        </p:txBody>
      </p:sp>
      <p:sp>
        <p:nvSpPr>
          <p:cNvPr id="15" name="TextBox 14">
            <a:extLst>
              <a:ext uri="{FF2B5EF4-FFF2-40B4-BE49-F238E27FC236}">
                <a16:creationId xmlns:a16="http://schemas.microsoft.com/office/drawing/2014/main" id="{4577C705-EA97-42E8-B230-C90E4C62429D}"/>
              </a:ext>
            </a:extLst>
          </p:cNvPr>
          <p:cNvSpPr txBox="1"/>
          <p:nvPr/>
        </p:nvSpPr>
        <p:spPr>
          <a:xfrm>
            <a:off x="7428928" y="1718504"/>
            <a:ext cx="2167654" cy="400110"/>
          </a:xfrm>
          <a:prstGeom prst="rect">
            <a:avLst/>
          </a:prstGeom>
          <a:solidFill>
            <a:schemeClr val="bg1"/>
          </a:solidFill>
          <a:ln w="28575">
            <a:solidFill>
              <a:schemeClr val="tx1"/>
            </a:solidFill>
          </a:ln>
        </p:spPr>
        <p:txBody>
          <a:bodyPr wrap="square" rtlCol="0">
            <a:spAutoFit/>
          </a:bodyPr>
          <a:lstStyle/>
          <a:p>
            <a:pPr algn="ctr"/>
            <a:r>
              <a:rPr lang="en-US" sz="2000" dirty="0"/>
              <a:t>Challenger</a:t>
            </a:r>
          </a:p>
        </p:txBody>
      </p:sp>
      <p:sp>
        <p:nvSpPr>
          <p:cNvPr id="17" name="Rectangle 16">
            <a:extLst>
              <a:ext uri="{FF2B5EF4-FFF2-40B4-BE49-F238E27FC236}">
                <a16:creationId xmlns:a16="http://schemas.microsoft.com/office/drawing/2014/main" id="{E66961C9-E2D9-4C10-AC2B-577330E1A39A}"/>
              </a:ext>
            </a:extLst>
          </p:cNvPr>
          <p:cNvSpPr/>
          <p:nvPr/>
        </p:nvSpPr>
        <p:spPr>
          <a:xfrm>
            <a:off x="1009797" y="5009578"/>
            <a:ext cx="4579611" cy="1200329"/>
          </a:xfrm>
          <a:prstGeom prst="rect">
            <a:avLst/>
          </a:prstGeom>
        </p:spPr>
        <p:txBody>
          <a:bodyPr wrap="square">
            <a:spAutoFit/>
          </a:bodyPr>
          <a:lstStyle/>
          <a:p>
            <a:r>
              <a:rPr lang="en-US" i="1" dirty="0">
                <a:solidFill>
                  <a:srgbClr val="C00000"/>
                </a:solidFill>
              </a:rPr>
              <a:t>Sam, who is in your British group of friends, says to the newcomer: ‘We don't want you to join our group because you are from somewhere else - you're different.’</a:t>
            </a:r>
          </a:p>
        </p:txBody>
      </p:sp>
      <p:sp>
        <p:nvSpPr>
          <p:cNvPr id="18" name="Rectangle 17">
            <a:extLst>
              <a:ext uri="{FF2B5EF4-FFF2-40B4-BE49-F238E27FC236}">
                <a16:creationId xmlns:a16="http://schemas.microsoft.com/office/drawing/2014/main" id="{DCC15C2E-65FE-479C-AB94-811A61A915CA}"/>
              </a:ext>
            </a:extLst>
          </p:cNvPr>
          <p:cNvSpPr/>
          <p:nvPr/>
        </p:nvSpPr>
        <p:spPr>
          <a:xfrm>
            <a:off x="6602594" y="4964493"/>
            <a:ext cx="4272132" cy="1200329"/>
          </a:xfrm>
          <a:prstGeom prst="rect">
            <a:avLst/>
          </a:prstGeom>
        </p:spPr>
        <p:txBody>
          <a:bodyPr wrap="square">
            <a:spAutoFit/>
          </a:bodyPr>
          <a:lstStyle/>
          <a:p>
            <a:r>
              <a:rPr lang="en-US" i="1" dirty="0">
                <a:solidFill>
                  <a:srgbClr val="C00000"/>
                </a:solidFill>
                <a:ea typeface="Calibri" panose="020F0502020204030204" pitchFamily="34" charset="0"/>
              </a:rPr>
              <a:t>Alex who is in your British group of friends disagrees with Sam. Alex thinks that your group should invite the newcomer to cook with them.</a:t>
            </a:r>
          </a:p>
        </p:txBody>
      </p:sp>
      <p:pic>
        <p:nvPicPr>
          <p:cNvPr id="19" name="Picture 18">
            <a:extLst>
              <a:ext uri="{FF2B5EF4-FFF2-40B4-BE49-F238E27FC236}">
                <a16:creationId xmlns:a16="http://schemas.microsoft.com/office/drawing/2014/main" id="{D365814D-4017-4DBB-AEC2-588232866E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944" y="2392261"/>
            <a:ext cx="1658935" cy="2424077"/>
          </a:xfrm>
          <a:prstGeom prst="rect">
            <a:avLst/>
          </a:prstGeom>
          <a:noFill/>
          <a:ln>
            <a:noFill/>
          </a:ln>
        </p:spPr>
      </p:pic>
    </p:spTree>
    <p:extLst>
      <p:ext uri="{BB962C8B-B14F-4D97-AF65-F5344CB8AC3E}">
        <p14:creationId xmlns:p14="http://schemas.microsoft.com/office/powerpoint/2010/main" val="38383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2- Evaluation of Challengers as Outcome Measures</a:t>
            </a:r>
            <a:endParaRPr lang="en-US" b="1" cap="none" dirty="0">
              <a:solidFill>
                <a:srgbClr val="C00000"/>
              </a:solidFill>
            </a:endParaRPr>
          </a:p>
        </p:txBody>
      </p:sp>
      <p:sp>
        <p:nvSpPr>
          <p:cNvPr id="10" name="TextBox 9">
            <a:extLst>
              <a:ext uri="{FF2B5EF4-FFF2-40B4-BE49-F238E27FC236}">
                <a16:creationId xmlns:a16="http://schemas.microsoft.com/office/drawing/2014/main" id="{C0AAF6A0-32A2-4896-BFD7-D49578A3B8F2}"/>
              </a:ext>
            </a:extLst>
          </p:cNvPr>
          <p:cNvSpPr txBox="1"/>
          <p:nvPr/>
        </p:nvSpPr>
        <p:spPr>
          <a:xfrm>
            <a:off x="744799" y="4195401"/>
            <a:ext cx="4322595" cy="1015663"/>
          </a:xfrm>
          <a:prstGeom prst="rect">
            <a:avLst/>
          </a:prstGeom>
          <a:solidFill>
            <a:schemeClr val="bg1"/>
          </a:solidFill>
          <a:ln w="28575">
            <a:solidFill>
              <a:srgbClr val="C00000"/>
            </a:solidFill>
          </a:ln>
        </p:spPr>
        <p:txBody>
          <a:bodyPr wrap="square" rtlCol="0">
            <a:spAutoFit/>
          </a:bodyPr>
          <a:lstStyle/>
          <a:p>
            <a:pPr algn="ctr"/>
            <a:r>
              <a:rPr lang="en-US" sz="2000" b="1" dirty="0"/>
              <a:t>Individual evaluation: </a:t>
            </a:r>
          </a:p>
          <a:p>
            <a:pPr algn="ctr"/>
            <a:r>
              <a:rPr lang="en-US" sz="2000" dirty="0"/>
              <a:t>How OK or not OK was it for Alex to say that we should include the newcomer?</a:t>
            </a:r>
          </a:p>
        </p:txBody>
      </p:sp>
      <p:sp>
        <p:nvSpPr>
          <p:cNvPr id="16" name="TextBox 15">
            <a:extLst>
              <a:ext uri="{FF2B5EF4-FFF2-40B4-BE49-F238E27FC236}">
                <a16:creationId xmlns:a16="http://schemas.microsoft.com/office/drawing/2014/main" id="{0BF403C8-3ACA-4A7B-AE37-C8DA09ABCA35}"/>
              </a:ext>
            </a:extLst>
          </p:cNvPr>
          <p:cNvSpPr txBox="1"/>
          <p:nvPr/>
        </p:nvSpPr>
        <p:spPr>
          <a:xfrm>
            <a:off x="6164000" y="4195400"/>
            <a:ext cx="5283201" cy="1015663"/>
          </a:xfrm>
          <a:prstGeom prst="rect">
            <a:avLst/>
          </a:prstGeom>
          <a:solidFill>
            <a:schemeClr val="bg1"/>
          </a:solidFill>
          <a:ln w="28575">
            <a:solidFill>
              <a:srgbClr val="C00000"/>
            </a:solidFill>
          </a:ln>
        </p:spPr>
        <p:txBody>
          <a:bodyPr wrap="square" rtlCol="0">
            <a:spAutoFit/>
          </a:bodyPr>
          <a:lstStyle/>
          <a:p>
            <a:pPr algn="ctr"/>
            <a:r>
              <a:rPr lang="en-US" sz="2000" b="1" dirty="0"/>
              <a:t>Group evaluation:</a:t>
            </a:r>
          </a:p>
          <a:p>
            <a:pPr algn="ctr"/>
            <a:r>
              <a:rPr lang="en-US" sz="2000" dirty="0"/>
              <a:t>How OK or not OK does your group think that Alex says that we should include the newcomer?</a:t>
            </a:r>
          </a:p>
        </p:txBody>
      </p:sp>
      <p:pic>
        <p:nvPicPr>
          <p:cNvPr id="5" name="Picture 4">
            <a:extLst>
              <a:ext uri="{FF2B5EF4-FFF2-40B4-BE49-F238E27FC236}">
                <a16:creationId xmlns:a16="http://schemas.microsoft.com/office/drawing/2014/main" id="{4DAFF626-20BD-4128-91A4-46B899EC8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585" y="2315483"/>
            <a:ext cx="1347021" cy="1609193"/>
          </a:xfrm>
          <a:prstGeom prst="rect">
            <a:avLst/>
          </a:prstGeom>
        </p:spPr>
      </p:pic>
      <p:pic>
        <p:nvPicPr>
          <p:cNvPr id="9" name="Picture 8">
            <a:extLst>
              <a:ext uri="{FF2B5EF4-FFF2-40B4-BE49-F238E27FC236}">
                <a16:creationId xmlns:a16="http://schemas.microsoft.com/office/drawing/2014/main" id="{3BD783C7-BBE3-496F-BAE6-62F4010D0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441" y="2400463"/>
            <a:ext cx="1562318" cy="1524213"/>
          </a:xfrm>
          <a:prstGeom prst="rect">
            <a:avLst/>
          </a:prstGeom>
        </p:spPr>
      </p:pic>
    </p:spTree>
    <p:extLst>
      <p:ext uri="{BB962C8B-B14F-4D97-AF65-F5344CB8AC3E}">
        <p14:creationId xmlns:p14="http://schemas.microsoft.com/office/powerpoint/2010/main" val="28681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2- Perceived Support and Direct Challenge as Outcomes</a:t>
            </a:r>
            <a:endParaRPr lang="en-US" b="1" cap="none" dirty="0">
              <a:solidFill>
                <a:srgbClr val="C00000"/>
              </a:solidFill>
            </a:endParaRPr>
          </a:p>
        </p:txBody>
      </p:sp>
      <p:sp>
        <p:nvSpPr>
          <p:cNvPr id="10" name="TextBox 9">
            <a:extLst>
              <a:ext uri="{FF2B5EF4-FFF2-40B4-BE49-F238E27FC236}">
                <a16:creationId xmlns:a16="http://schemas.microsoft.com/office/drawing/2014/main" id="{C0AAF6A0-32A2-4896-BFD7-D49578A3B8F2}"/>
              </a:ext>
            </a:extLst>
          </p:cNvPr>
          <p:cNvSpPr txBox="1"/>
          <p:nvPr/>
        </p:nvSpPr>
        <p:spPr>
          <a:xfrm>
            <a:off x="1013587" y="4242164"/>
            <a:ext cx="4322595" cy="1015663"/>
          </a:xfrm>
          <a:prstGeom prst="rect">
            <a:avLst/>
          </a:prstGeom>
          <a:solidFill>
            <a:schemeClr val="bg1"/>
          </a:solidFill>
          <a:ln w="28575">
            <a:solidFill>
              <a:srgbClr val="C00000"/>
            </a:solidFill>
          </a:ln>
        </p:spPr>
        <p:txBody>
          <a:bodyPr wrap="square" rtlCol="0">
            <a:spAutoFit/>
          </a:bodyPr>
          <a:lstStyle/>
          <a:p>
            <a:pPr algn="ctr"/>
            <a:r>
              <a:rPr lang="en-US" sz="2000" b="1" dirty="0"/>
              <a:t>Perceived support: </a:t>
            </a:r>
          </a:p>
          <a:p>
            <a:pPr algn="ctr"/>
            <a:r>
              <a:rPr lang="en-US" sz="2000" dirty="0"/>
              <a:t>Do you think your British group would like you if you include the newcomer?</a:t>
            </a:r>
          </a:p>
        </p:txBody>
      </p:sp>
      <p:sp>
        <p:nvSpPr>
          <p:cNvPr id="16" name="TextBox 15">
            <a:extLst>
              <a:ext uri="{FF2B5EF4-FFF2-40B4-BE49-F238E27FC236}">
                <a16:creationId xmlns:a16="http://schemas.microsoft.com/office/drawing/2014/main" id="{0BF403C8-3ACA-4A7B-AE37-C8DA09ABCA35}"/>
              </a:ext>
            </a:extLst>
          </p:cNvPr>
          <p:cNvSpPr txBox="1"/>
          <p:nvPr/>
        </p:nvSpPr>
        <p:spPr>
          <a:xfrm>
            <a:off x="7171907" y="4242164"/>
            <a:ext cx="4022326" cy="1631216"/>
          </a:xfrm>
          <a:prstGeom prst="rect">
            <a:avLst/>
          </a:prstGeom>
          <a:solidFill>
            <a:schemeClr val="bg1"/>
          </a:solidFill>
          <a:ln w="28575">
            <a:solidFill>
              <a:srgbClr val="C00000"/>
            </a:solidFill>
          </a:ln>
        </p:spPr>
        <p:txBody>
          <a:bodyPr wrap="square" rtlCol="0">
            <a:spAutoFit/>
          </a:bodyPr>
          <a:lstStyle/>
          <a:p>
            <a:pPr algn="ctr"/>
            <a:r>
              <a:rPr lang="en-US" sz="2000" b="1" dirty="0"/>
              <a:t>Direct Challenge </a:t>
            </a:r>
          </a:p>
          <a:p>
            <a:pPr algn="ctr"/>
            <a:r>
              <a:rPr lang="en-US" sz="2000" dirty="0"/>
              <a:t>Tell [excluder] they should have included the newcomer</a:t>
            </a:r>
          </a:p>
          <a:p>
            <a:pPr algn="ctr"/>
            <a:r>
              <a:rPr lang="en-US" sz="2000" dirty="0"/>
              <a:t>Tell the group you do want the newcomer to join</a:t>
            </a:r>
          </a:p>
        </p:txBody>
      </p:sp>
      <p:pic>
        <p:nvPicPr>
          <p:cNvPr id="11" name="Picture 10">
            <a:extLst>
              <a:ext uri="{FF2B5EF4-FFF2-40B4-BE49-F238E27FC236}">
                <a16:creationId xmlns:a16="http://schemas.microsoft.com/office/drawing/2014/main" id="{6F27C658-D976-42EE-93F5-F82FAD7DE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7003" y="1949932"/>
            <a:ext cx="2992134" cy="212513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48F20C10-73AD-4DF5-BA36-BE3E93E79774}"/>
              </a:ext>
            </a:extLst>
          </p:cNvPr>
          <p:cNvPicPr>
            <a:picLocks noChangeAspect="1"/>
          </p:cNvPicPr>
          <p:nvPr/>
        </p:nvPicPr>
        <p:blipFill rotWithShape="1">
          <a:blip r:embed="rId4">
            <a:extLst>
              <a:ext uri="{28A0092B-C50C-407E-A947-70E740481C1C}">
                <a14:useLocalDpi xmlns:a14="http://schemas.microsoft.com/office/drawing/2010/main" val="0"/>
              </a:ext>
            </a:extLst>
          </a:blip>
          <a:srcRect l="16157" r="10208"/>
          <a:stretch/>
        </p:blipFill>
        <p:spPr>
          <a:xfrm>
            <a:off x="1844771" y="1949933"/>
            <a:ext cx="2660228" cy="2125133"/>
          </a:xfrm>
          <a:prstGeom prst="rect">
            <a:avLst/>
          </a:prstGeom>
        </p:spPr>
      </p:pic>
    </p:spTree>
    <p:extLst>
      <p:ext uri="{BB962C8B-B14F-4D97-AF65-F5344CB8AC3E}">
        <p14:creationId xmlns:p14="http://schemas.microsoft.com/office/powerpoint/2010/main" val="257894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2-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8227638" y="1303867"/>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Early adolescence</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1616772" y="1356135"/>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Late adolescents</a:t>
            </a:r>
          </a:p>
        </p:txBody>
      </p:sp>
      <p:sp>
        <p:nvSpPr>
          <p:cNvPr id="19" name="TextBox 18">
            <a:extLst>
              <a:ext uri="{FF2B5EF4-FFF2-40B4-BE49-F238E27FC236}">
                <a16:creationId xmlns:a16="http://schemas.microsoft.com/office/drawing/2014/main" id="{37575A73-03CE-58A0-CA4C-9F99A72CB44A}"/>
              </a:ext>
            </a:extLst>
          </p:cNvPr>
          <p:cNvSpPr txBox="1"/>
          <p:nvPr/>
        </p:nvSpPr>
        <p:spPr>
          <a:xfrm>
            <a:off x="226991" y="2790814"/>
            <a:ext cx="5776065" cy="923330"/>
          </a:xfrm>
          <a:prstGeom prst="rect">
            <a:avLst/>
          </a:prstGeom>
          <a:noFill/>
        </p:spPr>
        <p:txBody>
          <a:bodyPr wrap="square" rtlCol="0">
            <a:spAutoFit/>
          </a:bodyPr>
          <a:lstStyle/>
          <a:p>
            <a:pPr algn="ctr"/>
            <a:r>
              <a:rPr lang="en-US" dirty="0"/>
              <a:t>late adolescents who read that their peer group is </a:t>
            </a:r>
            <a:r>
              <a:rPr lang="en-US" b="1" dirty="0">
                <a:solidFill>
                  <a:srgbClr val="00B050"/>
                </a:solidFill>
              </a:rPr>
              <a:t>inclusive </a:t>
            </a:r>
            <a:r>
              <a:rPr lang="en-US" dirty="0"/>
              <a:t>were more likely to think that their group would be positive for the challenger</a:t>
            </a:r>
          </a:p>
        </p:txBody>
      </p:sp>
      <p:pic>
        <p:nvPicPr>
          <p:cNvPr id="16" name="Picture 15">
            <a:extLst>
              <a:ext uri="{FF2B5EF4-FFF2-40B4-BE49-F238E27FC236}">
                <a16:creationId xmlns:a16="http://schemas.microsoft.com/office/drawing/2014/main" id="{4794546E-EB3C-4729-BDD5-8C7E1BC52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785" y="1884271"/>
            <a:ext cx="937528" cy="914661"/>
          </a:xfrm>
          <a:prstGeom prst="rect">
            <a:avLst/>
          </a:prstGeom>
        </p:spPr>
      </p:pic>
      <p:sp>
        <p:nvSpPr>
          <p:cNvPr id="18" name="TextBox 17">
            <a:extLst>
              <a:ext uri="{FF2B5EF4-FFF2-40B4-BE49-F238E27FC236}">
                <a16:creationId xmlns:a16="http://schemas.microsoft.com/office/drawing/2014/main" id="{2558E27E-1539-4023-B16D-535782A46663}"/>
              </a:ext>
            </a:extLst>
          </p:cNvPr>
          <p:cNvSpPr txBox="1"/>
          <p:nvPr/>
        </p:nvSpPr>
        <p:spPr>
          <a:xfrm>
            <a:off x="372370" y="4808433"/>
            <a:ext cx="5056358" cy="923330"/>
          </a:xfrm>
          <a:prstGeom prst="rect">
            <a:avLst/>
          </a:prstGeom>
          <a:noFill/>
        </p:spPr>
        <p:txBody>
          <a:bodyPr wrap="square" rtlCol="0">
            <a:spAutoFit/>
          </a:bodyPr>
          <a:lstStyle/>
          <a:p>
            <a:pPr algn="ctr"/>
            <a:r>
              <a:rPr lang="en-US" dirty="0"/>
              <a:t>late adolescents who read that their peer group and their outgroup are </a:t>
            </a:r>
            <a:r>
              <a:rPr lang="en-US" b="1" dirty="0">
                <a:solidFill>
                  <a:srgbClr val="00B050"/>
                </a:solidFill>
              </a:rPr>
              <a:t>inclusive </a:t>
            </a:r>
            <a:r>
              <a:rPr lang="en-US" dirty="0"/>
              <a:t>were more likely to think that their group would be supportive of them</a:t>
            </a:r>
          </a:p>
        </p:txBody>
      </p:sp>
      <p:pic>
        <p:nvPicPr>
          <p:cNvPr id="20" name="Picture 19" descr="A picture containing clipart&#10;&#10;Description automatically generated">
            <a:extLst>
              <a:ext uri="{FF2B5EF4-FFF2-40B4-BE49-F238E27FC236}">
                <a16:creationId xmlns:a16="http://schemas.microsoft.com/office/drawing/2014/main" id="{A05D14DE-AED3-42B3-B2DE-18B24D29A5B4}"/>
              </a:ext>
            </a:extLst>
          </p:cNvPr>
          <p:cNvPicPr>
            <a:picLocks noChangeAspect="1"/>
          </p:cNvPicPr>
          <p:nvPr/>
        </p:nvPicPr>
        <p:blipFill rotWithShape="1">
          <a:blip r:embed="rId4">
            <a:extLst>
              <a:ext uri="{28A0092B-C50C-407E-A947-70E740481C1C}">
                <a14:useLocalDpi xmlns:a14="http://schemas.microsoft.com/office/drawing/2010/main" val="0"/>
              </a:ext>
            </a:extLst>
          </a:blip>
          <a:srcRect l="16157" r="10208"/>
          <a:stretch/>
        </p:blipFill>
        <p:spPr>
          <a:xfrm>
            <a:off x="2326220" y="3906679"/>
            <a:ext cx="1148657" cy="917609"/>
          </a:xfrm>
          <a:prstGeom prst="rect">
            <a:avLst/>
          </a:prstGeom>
        </p:spPr>
      </p:pic>
      <p:sp>
        <p:nvSpPr>
          <p:cNvPr id="21" name="TextBox 20">
            <a:extLst>
              <a:ext uri="{FF2B5EF4-FFF2-40B4-BE49-F238E27FC236}">
                <a16:creationId xmlns:a16="http://schemas.microsoft.com/office/drawing/2014/main" id="{FF800BF5-DB90-4AC8-9CF8-1E2CC1C35714}"/>
              </a:ext>
            </a:extLst>
          </p:cNvPr>
          <p:cNvSpPr txBox="1"/>
          <p:nvPr/>
        </p:nvSpPr>
        <p:spPr>
          <a:xfrm>
            <a:off x="6937269" y="4792452"/>
            <a:ext cx="5056358" cy="923330"/>
          </a:xfrm>
          <a:prstGeom prst="rect">
            <a:avLst/>
          </a:prstGeom>
          <a:noFill/>
        </p:spPr>
        <p:txBody>
          <a:bodyPr wrap="square" rtlCol="0">
            <a:spAutoFit/>
          </a:bodyPr>
          <a:lstStyle/>
          <a:p>
            <a:pPr algn="ctr"/>
            <a:r>
              <a:rPr lang="en-US" dirty="0"/>
              <a:t>early adolescents who read that their peer group is </a:t>
            </a:r>
            <a:r>
              <a:rPr lang="en-US" b="1" dirty="0">
                <a:solidFill>
                  <a:srgbClr val="00B050"/>
                </a:solidFill>
              </a:rPr>
              <a:t>inclusive </a:t>
            </a:r>
            <a:r>
              <a:rPr lang="en-US" dirty="0"/>
              <a:t>were more likely to think that their group would be supportive of them</a:t>
            </a:r>
          </a:p>
        </p:txBody>
      </p:sp>
      <p:pic>
        <p:nvPicPr>
          <p:cNvPr id="22" name="Picture 21" descr="A picture containing clipart&#10;&#10;Description automatically generated">
            <a:extLst>
              <a:ext uri="{FF2B5EF4-FFF2-40B4-BE49-F238E27FC236}">
                <a16:creationId xmlns:a16="http://schemas.microsoft.com/office/drawing/2014/main" id="{40CDFF57-8319-4E59-844C-300DA9FD31C7}"/>
              </a:ext>
            </a:extLst>
          </p:cNvPr>
          <p:cNvPicPr>
            <a:picLocks noChangeAspect="1"/>
          </p:cNvPicPr>
          <p:nvPr/>
        </p:nvPicPr>
        <p:blipFill rotWithShape="1">
          <a:blip r:embed="rId4">
            <a:extLst>
              <a:ext uri="{28A0092B-C50C-407E-A947-70E740481C1C}">
                <a14:useLocalDpi xmlns:a14="http://schemas.microsoft.com/office/drawing/2010/main" val="0"/>
              </a:ext>
            </a:extLst>
          </a:blip>
          <a:srcRect l="16157" r="10208"/>
          <a:stretch/>
        </p:blipFill>
        <p:spPr>
          <a:xfrm>
            <a:off x="8887203" y="3900423"/>
            <a:ext cx="1156489" cy="923865"/>
          </a:xfrm>
          <a:prstGeom prst="rect">
            <a:avLst/>
          </a:prstGeom>
        </p:spPr>
      </p:pic>
      <p:sp>
        <p:nvSpPr>
          <p:cNvPr id="2" name="Rectangle 1">
            <a:extLst>
              <a:ext uri="{FF2B5EF4-FFF2-40B4-BE49-F238E27FC236}">
                <a16:creationId xmlns:a16="http://schemas.microsoft.com/office/drawing/2014/main" id="{FB9B6DC4-E3FD-4448-A9BA-4E6BB04F1156}"/>
              </a:ext>
            </a:extLst>
          </p:cNvPr>
          <p:cNvSpPr/>
          <p:nvPr/>
        </p:nvSpPr>
        <p:spPr>
          <a:xfrm>
            <a:off x="577253" y="6038836"/>
            <a:ext cx="11029615" cy="400110"/>
          </a:xfrm>
          <a:prstGeom prst="rect">
            <a:avLst/>
          </a:prstGeom>
        </p:spPr>
        <p:txBody>
          <a:bodyPr wrap="square" lIns="91440" tIns="45720" rIns="91440" bIns="45720" anchor="t">
            <a:spAutoFit/>
          </a:bodyPr>
          <a:lstStyle/>
          <a:p>
            <a:pPr marL="285750" indent="-285750">
              <a:buClr>
                <a:srgbClr val="C00000"/>
              </a:buClr>
              <a:buFont typeface="Wingdings" panose="05000000000000000000" pitchFamily="2" charset="2"/>
              <a:buChar char="v"/>
            </a:pPr>
            <a:r>
              <a:rPr lang="en-US" sz="2000" b="1" dirty="0">
                <a:solidFill>
                  <a:srgbClr val="C00000"/>
                </a:solidFill>
              </a:rPr>
              <a:t>Late adolescents</a:t>
            </a:r>
            <a:r>
              <a:rPr lang="en-US" sz="2000" b="1" dirty="0"/>
              <a:t> </a:t>
            </a:r>
            <a:r>
              <a:rPr lang="en-US" sz="2000" dirty="0"/>
              <a:t>compared to early adolescents were </a:t>
            </a:r>
            <a:r>
              <a:rPr lang="en-US" sz="2000" b="1" dirty="0">
                <a:solidFill>
                  <a:srgbClr val="C00000"/>
                </a:solidFill>
              </a:rPr>
              <a:t>more sensitive to ingroup and outgroup norms</a:t>
            </a:r>
            <a:endParaRPr lang="en-US" sz="2000" b="1">
              <a:solidFill>
                <a:srgbClr val="C00000"/>
              </a:solidFill>
              <a:cs typeface="Calibri"/>
            </a:endParaRPr>
          </a:p>
        </p:txBody>
      </p:sp>
      <p:sp>
        <p:nvSpPr>
          <p:cNvPr id="13" name="TextBox 12">
            <a:extLst>
              <a:ext uri="{FF2B5EF4-FFF2-40B4-BE49-F238E27FC236}">
                <a16:creationId xmlns:a16="http://schemas.microsoft.com/office/drawing/2014/main" id="{9222981B-B6E2-8FC4-AC73-A4C3E0EDA446}"/>
              </a:ext>
            </a:extLst>
          </p:cNvPr>
          <p:cNvSpPr txBox="1"/>
          <p:nvPr/>
        </p:nvSpPr>
        <p:spPr>
          <a:xfrm>
            <a:off x="9076977" y="2547264"/>
            <a:ext cx="863444" cy="923330"/>
          </a:xfrm>
          <a:prstGeom prst="rect">
            <a:avLst/>
          </a:prstGeom>
          <a:noFill/>
        </p:spPr>
        <p:txBody>
          <a:bodyPr wrap="square">
            <a:spAutoFit/>
          </a:bodyPr>
          <a:lstStyle/>
          <a:p>
            <a:r>
              <a:rPr lang="en-US" sz="5400" b="1" dirty="0">
                <a:solidFill>
                  <a:srgbClr val="C00000"/>
                </a:solidFill>
              </a:rPr>
              <a:t>X</a:t>
            </a:r>
            <a:endParaRPr lang="en-GB" sz="5400" b="1" dirty="0">
              <a:solidFill>
                <a:srgbClr val="C00000"/>
              </a:solidFill>
            </a:endParaRPr>
          </a:p>
        </p:txBody>
      </p:sp>
    </p:spTree>
    <p:extLst>
      <p:ext uri="{BB962C8B-B14F-4D97-AF65-F5344CB8AC3E}">
        <p14:creationId xmlns:p14="http://schemas.microsoft.com/office/powerpoint/2010/main" val="212574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p:bldP spid="18" grpId="0"/>
      <p:bldP spid="21" grpId="0"/>
      <p:bldP spid="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0FCF-BA43-4AA1-30CD-1881F85BA1E7}"/>
              </a:ext>
            </a:extLst>
          </p:cNvPr>
          <p:cNvSpPr>
            <a:spLocks noGrp="1"/>
          </p:cNvSpPr>
          <p:nvPr>
            <p:ph type="title"/>
          </p:nvPr>
        </p:nvSpPr>
        <p:spPr>
          <a:xfrm>
            <a:off x="196850" y="714375"/>
            <a:ext cx="11798300" cy="1098550"/>
          </a:xfrm>
        </p:spPr>
        <p:txBody>
          <a:bodyPr>
            <a:noAutofit/>
          </a:bodyPr>
          <a:lstStyle/>
          <a:p>
            <a:pPr algn="ctr"/>
            <a:r>
              <a:rPr lang="en-GB" sz="3200" b="1" cap="none" dirty="0">
                <a:solidFill>
                  <a:srgbClr val="C00000"/>
                </a:solidFill>
              </a:rPr>
              <a:t>ESRC Research Grant: </a:t>
            </a:r>
            <a:r>
              <a:rPr lang="en-US" sz="3200" cap="none" dirty="0">
                <a:solidFill>
                  <a:srgbClr val="002060"/>
                </a:solidFill>
              </a:rPr>
              <a:t>Bystander reactions to the intergroup exclusion of immigrants among British children and adolescents </a:t>
            </a:r>
            <a:r>
              <a:rPr lang="en-US" sz="3200" cap="none" dirty="0"/>
              <a:t>(2018-2022)</a:t>
            </a:r>
            <a:endParaRPr lang="en-GB" sz="3200" cap="none" dirty="0">
              <a:solidFill>
                <a:srgbClr val="002060"/>
              </a:solidFill>
            </a:endParaRPr>
          </a:p>
        </p:txBody>
      </p:sp>
      <p:pic>
        <p:nvPicPr>
          <p:cNvPr id="4" name="Picture 4">
            <a:extLst>
              <a:ext uri="{FF2B5EF4-FFF2-40B4-BE49-F238E27FC236}">
                <a16:creationId xmlns:a16="http://schemas.microsoft.com/office/drawing/2014/main" id="{3E70C92D-C85F-1347-EE84-F8E8DFA89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199" y="4544423"/>
            <a:ext cx="2706519" cy="185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975344B-B3F5-7676-3CA2-28622EF86AFB}"/>
              </a:ext>
            </a:extLst>
          </p:cNvPr>
          <p:cNvPicPr>
            <a:picLocks noChangeAspect="1"/>
          </p:cNvPicPr>
          <p:nvPr/>
        </p:nvPicPr>
        <p:blipFill>
          <a:blip r:embed="rId3"/>
          <a:stretch>
            <a:fillRect/>
          </a:stretch>
        </p:blipFill>
        <p:spPr>
          <a:xfrm>
            <a:off x="8788399" y="2609890"/>
            <a:ext cx="2884319" cy="1683499"/>
          </a:xfrm>
          <a:prstGeom prst="rect">
            <a:avLst/>
          </a:prstGeom>
        </p:spPr>
      </p:pic>
      <p:sp>
        <p:nvSpPr>
          <p:cNvPr id="6" name="TextBox 5">
            <a:extLst>
              <a:ext uri="{FF2B5EF4-FFF2-40B4-BE49-F238E27FC236}">
                <a16:creationId xmlns:a16="http://schemas.microsoft.com/office/drawing/2014/main" id="{016C1F5E-FB68-816C-F675-6A25A238A87F}"/>
              </a:ext>
            </a:extLst>
          </p:cNvPr>
          <p:cNvSpPr txBox="1"/>
          <p:nvPr/>
        </p:nvSpPr>
        <p:spPr>
          <a:xfrm>
            <a:off x="317500" y="1928146"/>
            <a:ext cx="8369300" cy="3046988"/>
          </a:xfrm>
          <a:prstGeom prst="rect">
            <a:avLst/>
          </a:prstGeom>
          <a:noFill/>
        </p:spPr>
        <p:txBody>
          <a:bodyPr wrap="square" rtlCol="0">
            <a:spAutoFit/>
          </a:bodyPr>
          <a:lstStyle/>
          <a:p>
            <a:r>
              <a:rPr lang="en-GB" sz="2400" b="1" dirty="0"/>
              <a:t>Principle Investigator </a:t>
            </a:r>
            <a:r>
              <a:rPr lang="en-GB" sz="2400" dirty="0"/>
              <a:t>– Professor Adam Rutland (2018-2022)</a:t>
            </a:r>
          </a:p>
          <a:p>
            <a:endParaRPr lang="en-GB" sz="2400" dirty="0"/>
          </a:p>
          <a:p>
            <a:r>
              <a:rPr lang="en-GB" sz="2400" b="1" dirty="0"/>
              <a:t>Postdoctoral Research Fellows &amp; Graduate Research Assistant</a:t>
            </a:r>
          </a:p>
          <a:p>
            <a:r>
              <a:rPr lang="en-GB" sz="2400" dirty="0" err="1"/>
              <a:t>Dr.</a:t>
            </a:r>
            <a:r>
              <a:rPr lang="en-GB" sz="2400" dirty="0"/>
              <a:t> Sally Palmer (July 2018 – September 2020)</a:t>
            </a:r>
          </a:p>
          <a:p>
            <a:r>
              <a:rPr lang="en-US" sz="2400" b="0" i="0" u="none" strike="noStrike" dirty="0">
                <a:solidFill>
                  <a:srgbClr val="000000"/>
                </a:solidFill>
                <a:effectLst/>
                <a:latin typeface="Calibri" panose="020F0502020204030204" pitchFamily="34" charset="0"/>
              </a:rPr>
              <a:t>Dr. </a:t>
            </a:r>
            <a:r>
              <a:rPr lang="en-US" sz="2400" b="0" i="0" u="none" strike="noStrike" dirty="0" err="1">
                <a:solidFill>
                  <a:srgbClr val="000000"/>
                </a:solidFill>
                <a:effectLst/>
                <a:latin typeface="Calibri" panose="020F0502020204030204" pitchFamily="34" charset="0"/>
              </a:rPr>
              <a:t>Seçil</a:t>
            </a:r>
            <a:r>
              <a:rPr lang="en-US" sz="2400" b="0" i="0" u="none" strike="noStrike" dirty="0">
                <a:solidFill>
                  <a:srgbClr val="000000"/>
                </a:solidFill>
                <a:effectLst/>
                <a:latin typeface="Calibri" panose="020F0502020204030204" pitchFamily="34" charset="0"/>
              </a:rPr>
              <a:t> </a:t>
            </a:r>
            <a:r>
              <a:rPr lang="en-US" sz="2400" b="0" i="0" u="none" strike="noStrike" dirty="0" err="1">
                <a:solidFill>
                  <a:srgbClr val="000000"/>
                </a:solidFill>
                <a:effectLst/>
                <a:latin typeface="Calibri" panose="020F0502020204030204" pitchFamily="34" charset="0"/>
              </a:rPr>
              <a:t>Gönültaş</a:t>
            </a:r>
            <a:r>
              <a:rPr lang="en-US" sz="2400" b="0" i="0" u="none" strike="noStrike" dirty="0">
                <a:solidFill>
                  <a:srgbClr val="000000"/>
                </a:solidFill>
                <a:effectLst/>
                <a:latin typeface="Calibri" panose="020F0502020204030204" pitchFamily="34" charset="0"/>
              </a:rPr>
              <a:t> (March 2021 – January 2022)</a:t>
            </a:r>
          </a:p>
          <a:p>
            <a:r>
              <a:rPr lang="en-US" sz="2400" dirty="0">
                <a:solidFill>
                  <a:srgbClr val="000000"/>
                </a:solidFill>
                <a:latin typeface="Calibri" panose="020F0502020204030204" pitchFamily="34" charset="0"/>
              </a:rPr>
              <a:t>Dr. </a:t>
            </a:r>
            <a:r>
              <a:rPr lang="en-US" sz="2400" b="0" i="0" u="none" strike="noStrike" dirty="0">
                <a:solidFill>
                  <a:srgbClr val="000000"/>
                </a:solidFill>
                <a:effectLst/>
                <a:latin typeface="Calibri" panose="020F0502020204030204" pitchFamily="34" charset="0"/>
              </a:rPr>
              <a:t>Ayşe </a:t>
            </a:r>
            <a:r>
              <a:rPr lang="en-US" sz="2400" b="0" i="0" u="none" strike="noStrike" dirty="0" err="1">
                <a:solidFill>
                  <a:srgbClr val="000000"/>
                </a:solidFill>
                <a:effectLst/>
                <a:latin typeface="Calibri" panose="020F0502020204030204" pitchFamily="34" charset="0"/>
              </a:rPr>
              <a:t>Şule</a:t>
            </a:r>
            <a:r>
              <a:rPr lang="en-US" sz="2400" b="0" i="0" u="none" strike="noStrike" dirty="0">
                <a:solidFill>
                  <a:srgbClr val="000000"/>
                </a:solidFill>
                <a:effectLst/>
                <a:latin typeface="Calibri" panose="020F0502020204030204" pitchFamily="34" charset="0"/>
              </a:rPr>
              <a:t> </a:t>
            </a:r>
            <a:r>
              <a:rPr lang="en-US" sz="2400" b="0" i="0" u="none" strike="noStrike" dirty="0" err="1">
                <a:solidFill>
                  <a:srgbClr val="000000"/>
                </a:solidFill>
                <a:effectLst/>
                <a:latin typeface="Calibri" panose="020F0502020204030204" pitchFamily="34" charset="0"/>
              </a:rPr>
              <a:t>Yüksel</a:t>
            </a:r>
            <a:r>
              <a:rPr lang="en-US" sz="2400" b="0" i="0" u="none" strike="noStrike" dirty="0">
                <a:solidFill>
                  <a:srgbClr val="000000"/>
                </a:solidFill>
                <a:effectLst/>
                <a:latin typeface="Calibri" panose="020F0502020204030204" pitchFamily="34" charset="0"/>
              </a:rPr>
              <a:t> (February – June 2022)</a:t>
            </a:r>
          </a:p>
          <a:p>
            <a:r>
              <a:rPr lang="en-US" sz="2400" dirty="0">
                <a:solidFill>
                  <a:srgbClr val="000000"/>
                </a:solidFill>
                <a:latin typeface="Calibri" panose="020F0502020204030204" pitchFamily="34" charset="0"/>
              </a:rPr>
              <a:t>Dr. Tracey Anne Warren (February – June 2022)</a:t>
            </a:r>
          </a:p>
          <a:p>
            <a:r>
              <a:rPr lang="en-US" sz="2400" dirty="0">
                <a:solidFill>
                  <a:srgbClr val="000000"/>
                </a:solidFill>
                <a:latin typeface="Calibri" panose="020F0502020204030204" pitchFamily="34" charset="0"/>
              </a:rPr>
              <a:t>Eirini Ketzitzidou Argyri (September 2019 – October 2021)</a:t>
            </a:r>
            <a:endParaRPr lang="en-GB" sz="2400" dirty="0"/>
          </a:p>
        </p:txBody>
      </p:sp>
      <p:pic>
        <p:nvPicPr>
          <p:cNvPr id="7" name="Picture 6">
            <a:extLst>
              <a:ext uri="{FF2B5EF4-FFF2-40B4-BE49-F238E27FC236}">
                <a16:creationId xmlns:a16="http://schemas.microsoft.com/office/drawing/2014/main" id="{28A24434-6044-29B9-E4CA-2B64FD415474}"/>
              </a:ext>
            </a:extLst>
          </p:cNvPr>
          <p:cNvPicPr>
            <a:picLocks noChangeAspect="1"/>
          </p:cNvPicPr>
          <p:nvPr/>
        </p:nvPicPr>
        <p:blipFill>
          <a:blip r:embed="rId4"/>
          <a:stretch>
            <a:fillRect/>
          </a:stretch>
        </p:blipFill>
        <p:spPr>
          <a:xfrm>
            <a:off x="111373" y="4975133"/>
            <a:ext cx="1366290" cy="1624744"/>
          </a:xfrm>
          <a:prstGeom prst="rect">
            <a:avLst/>
          </a:prstGeom>
        </p:spPr>
      </p:pic>
      <p:pic>
        <p:nvPicPr>
          <p:cNvPr id="8" name="Picture 7">
            <a:extLst>
              <a:ext uri="{FF2B5EF4-FFF2-40B4-BE49-F238E27FC236}">
                <a16:creationId xmlns:a16="http://schemas.microsoft.com/office/drawing/2014/main" id="{4F4F5525-A5D7-E2D4-4BF8-30266846EF2D}"/>
              </a:ext>
            </a:extLst>
          </p:cNvPr>
          <p:cNvPicPr>
            <a:picLocks noChangeAspect="1"/>
          </p:cNvPicPr>
          <p:nvPr/>
        </p:nvPicPr>
        <p:blipFill>
          <a:blip r:embed="rId5"/>
          <a:stretch>
            <a:fillRect/>
          </a:stretch>
        </p:blipFill>
        <p:spPr>
          <a:xfrm>
            <a:off x="3334049" y="4975133"/>
            <a:ext cx="1528886" cy="1624744"/>
          </a:xfrm>
          <a:prstGeom prst="rect">
            <a:avLst/>
          </a:prstGeom>
        </p:spPr>
      </p:pic>
      <p:pic>
        <p:nvPicPr>
          <p:cNvPr id="9" name="Picture 2" descr="http://blogs.exeter.ac.uk/diplab/files/2020/02/ayse.jpg">
            <a:extLst>
              <a:ext uri="{FF2B5EF4-FFF2-40B4-BE49-F238E27FC236}">
                <a16:creationId xmlns:a16="http://schemas.microsoft.com/office/drawing/2014/main" id="{C11B05BC-433A-D56D-B740-C155890D4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634" y="4975133"/>
            <a:ext cx="1639466" cy="16247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cey Warren">
            <a:extLst>
              <a:ext uri="{FF2B5EF4-FFF2-40B4-BE49-F238E27FC236}">
                <a16:creationId xmlns:a16="http://schemas.microsoft.com/office/drawing/2014/main" id="{18CA76C8-72EC-B620-B6F9-B1E24FE28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699" y="4975133"/>
            <a:ext cx="1692275" cy="162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B3576B2-DC60-5578-FFBD-EA9841005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9262" y="4975133"/>
            <a:ext cx="1528886" cy="16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04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2- Results</a:t>
            </a:r>
          </a:p>
        </p:txBody>
      </p:sp>
      <p:sp>
        <p:nvSpPr>
          <p:cNvPr id="9" name="Arrow: Up 8">
            <a:extLst>
              <a:ext uri="{FF2B5EF4-FFF2-40B4-BE49-F238E27FC236}">
                <a16:creationId xmlns:a16="http://schemas.microsoft.com/office/drawing/2014/main" id="{8DE0EBB9-F6D5-C831-DB10-DC50397569BF}"/>
              </a:ext>
            </a:extLst>
          </p:cNvPr>
          <p:cNvSpPr/>
          <p:nvPr/>
        </p:nvSpPr>
        <p:spPr>
          <a:xfrm rot="5400000">
            <a:off x="3436815" y="3781303"/>
            <a:ext cx="313083" cy="6345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53B58D4-0ED6-8610-9CE9-AE1C1E7DF51D}"/>
              </a:ext>
            </a:extLst>
          </p:cNvPr>
          <p:cNvSpPr txBox="1"/>
          <p:nvPr/>
        </p:nvSpPr>
        <p:spPr>
          <a:xfrm>
            <a:off x="4521536" y="2438826"/>
            <a:ext cx="2571750" cy="318100"/>
          </a:xfrm>
          <a:prstGeom prst="rect">
            <a:avLst/>
          </a:prstGeom>
          <a:solidFill>
            <a:schemeClr val="bg1"/>
          </a:solidFill>
          <a:ln w="28575">
            <a:solidFill>
              <a:srgbClr val="C00000"/>
            </a:solidFill>
          </a:ln>
        </p:spPr>
        <p:txBody>
          <a:bodyPr wrap="square" rtlCol="0">
            <a:spAutoFit/>
          </a:bodyPr>
          <a:lstStyle/>
          <a:p>
            <a:pPr algn="ctr"/>
            <a:r>
              <a:rPr lang="en-US" sz="1467" b="1" dirty="0"/>
              <a:t>perceived peer group support</a:t>
            </a:r>
            <a:endParaRPr lang="en-US" sz="1467" dirty="0"/>
          </a:p>
        </p:txBody>
      </p:sp>
      <p:pic>
        <p:nvPicPr>
          <p:cNvPr id="6" name="Picture 5" descr="A picture containing dessert&#10;&#10;Description automatically generated">
            <a:extLst>
              <a:ext uri="{FF2B5EF4-FFF2-40B4-BE49-F238E27FC236}">
                <a16:creationId xmlns:a16="http://schemas.microsoft.com/office/drawing/2014/main" id="{C0DEDBF1-6C05-7B6A-063F-B89DDCDEE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628" y="2947985"/>
            <a:ext cx="2193062" cy="2269862"/>
          </a:xfrm>
          <a:prstGeom prst="rect">
            <a:avLst/>
          </a:prstGeom>
        </p:spPr>
      </p:pic>
      <p:sp>
        <p:nvSpPr>
          <p:cNvPr id="31" name="TextBox 30">
            <a:extLst>
              <a:ext uri="{FF2B5EF4-FFF2-40B4-BE49-F238E27FC236}">
                <a16:creationId xmlns:a16="http://schemas.microsoft.com/office/drawing/2014/main" id="{2B85333D-5122-CFF9-089D-2ED50706A739}"/>
              </a:ext>
            </a:extLst>
          </p:cNvPr>
          <p:cNvSpPr txBox="1"/>
          <p:nvPr/>
        </p:nvSpPr>
        <p:spPr>
          <a:xfrm>
            <a:off x="943628" y="2416479"/>
            <a:ext cx="2193062" cy="318100"/>
          </a:xfrm>
          <a:prstGeom prst="rect">
            <a:avLst/>
          </a:prstGeom>
          <a:solidFill>
            <a:schemeClr val="bg1"/>
          </a:solidFill>
          <a:ln w="28575">
            <a:solidFill>
              <a:srgbClr val="C00000"/>
            </a:solidFill>
          </a:ln>
        </p:spPr>
        <p:txBody>
          <a:bodyPr wrap="square" rtlCol="0">
            <a:spAutoFit/>
          </a:bodyPr>
          <a:lstStyle/>
          <a:p>
            <a:pPr algn="ctr"/>
            <a:r>
              <a:rPr lang="en-US" sz="1467" b="1" dirty="0"/>
              <a:t>inclusive ingroup norms</a:t>
            </a:r>
          </a:p>
        </p:txBody>
      </p:sp>
      <p:sp>
        <p:nvSpPr>
          <p:cNvPr id="10" name="Arrow: Up 9">
            <a:extLst>
              <a:ext uri="{FF2B5EF4-FFF2-40B4-BE49-F238E27FC236}">
                <a16:creationId xmlns:a16="http://schemas.microsoft.com/office/drawing/2014/main" id="{4A529CE5-FC00-B264-4AF3-20DD2B90E8A3}"/>
              </a:ext>
            </a:extLst>
          </p:cNvPr>
          <p:cNvSpPr/>
          <p:nvPr/>
        </p:nvSpPr>
        <p:spPr>
          <a:xfrm>
            <a:off x="4159615" y="3428999"/>
            <a:ext cx="285750" cy="12136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5240F370-070A-9C67-3AB7-E071805E644A}"/>
              </a:ext>
            </a:extLst>
          </p:cNvPr>
          <p:cNvSpPr txBox="1"/>
          <p:nvPr/>
        </p:nvSpPr>
        <p:spPr>
          <a:xfrm>
            <a:off x="8189377" y="2426215"/>
            <a:ext cx="2193062" cy="318100"/>
          </a:xfrm>
          <a:prstGeom prst="rect">
            <a:avLst/>
          </a:prstGeom>
          <a:solidFill>
            <a:schemeClr val="bg1"/>
          </a:solidFill>
          <a:ln w="28575">
            <a:solidFill>
              <a:srgbClr val="C00000"/>
            </a:solidFill>
          </a:ln>
        </p:spPr>
        <p:txBody>
          <a:bodyPr wrap="square" rtlCol="0">
            <a:spAutoFit/>
          </a:bodyPr>
          <a:lstStyle/>
          <a:p>
            <a:pPr algn="ctr"/>
            <a:r>
              <a:rPr lang="en-US" sz="1467" b="1" dirty="0"/>
              <a:t>direct challenge</a:t>
            </a:r>
          </a:p>
        </p:txBody>
      </p:sp>
      <p:sp>
        <p:nvSpPr>
          <p:cNvPr id="12" name="Arrow: Up 11">
            <a:extLst>
              <a:ext uri="{FF2B5EF4-FFF2-40B4-BE49-F238E27FC236}">
                <a16:creationId xmlns:a16="http://schemas.microsoft.com/office/drawing/2014/main" id="{EB42507E-7EF2-EC75-C904-A4EEDAA27F85}"/>
              </a:ext>
            </a:extLst>
          </p:cNvPr>
          <p:cNvSpPr/>
          <p:nvPr/>
        </p:nvSpPr>
        <p:spPr>
          <a:xfrm rot="5400000">
            <a:off x="7180827" y="3828380"/>
            <a:ext cx="313083" cy="6345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Up 13">
            <a:extLst>
              <a:ext uri="{FF2B5EF4-FFF2-40B4-BE49-F238E27FC236}">
                <a16:creationId xmlns:a16="http://schemas.microsoft.com/office/drawing/2014/main" id="{2EE7C24E-E167-D24F-D4E8-A13E500824D9}"/>
              </a:ext>
            </a:extLst>
          </p:cNvPr>
          <p:cNvSpPr/>
          <p:nvPr/>
        </p:nvSpPr>
        <p:spPr>
          <a:xfrm>
            <a:off x="7903627" y="3476076"/>
            <a:ext cx="285750" cy="12136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clipart&#10;&#10;Description automatically generated">
            <a:extLst>
              <a:ext uri="{FF2B5EF4-FFF2-40B4-BE49-F238E27FC236}">
                <a16:creationId xmlns:a16="http://schemas.microsoft.com/office/drawing/2014/main" id="{12E5F122-A890-EE38-FEAE-A7FF012FEA7A}"/>
              </a:ext>
            </a:extLst>
          </p:cNvPr>
          <p:cNvPicPr>
            <a:picLocks noChangeAspect="1"/>
          </p:cNvPicPr>
          <p:nvPr/>
        </p:nvPicPr>
        <p:blipFill rotWithShape="1">
          <a:blip r:embed="rId4">
            <a:extLst>
              <a:ext uri="{28A0092B-C50C-407E-A947-70E740481C1C}">
                <a14:useLocalDpi xmlns:a14="http://schemas.microsoft.com/office/drawing/2010/main" val="0"/>
              </a:ext>
            </a:extLst>
          </a:blip>
          <a:srcRect l="16157" r="10208"/>
          <a:stretch/>
        </p:blipFill>
        <p:spPr>
          <a:xfrm>
            <a:off x="4574958" y="3242871"/>
            <a:ext cx="2320655" cy="1853864"/>
          </a:xfrm>
          <a:prstGeom prst="rect">
            <a:avLst/>
          </a:prstGeom>
        </p:spPr>
      </p:pic>
      <p:pic>
        <p:nvPicPr>
          <p:cNvPr id="16" name="Picture 15">
            <a:extLst>
              <a:ext uri="{FF2B5EF4-FFF2-40B4-BE49-F238E27FC236}">
                <a16:creationId xmlns:a16="http://schemas.microsoft.com/office/drawing/2014/main" id="{F89C453D-DEDB-4A8E-967D-C80A3B36F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881" y="3421428"/>
            <a:ext cx="2347568" cy="1667336"/>
          </a:xfrm>
          <a:prstGeom prst="rect">
            <a:avLst/>
          </a:prstGeom>
        </p:spPr>
      </p:pic>
    </p:spTree>
    <p:extLst>
      <p:ext uri="{BB962C8B-B14F-4D97-AF65-F5344CB8AC3E}">
        <p14:creationId xmlns:p14="http://schemas.microsoft.com/office/powerpoint/2010/main" val="38576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31" grpId="0" animBg="1"/>
      <p:bldP spid="10" grpId="0" animBg="1"/>
      <p:bldP spid="34" grpId="0" animBg="1"/>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0E1BF-7A88-A4D6-56A9-1B8C952398B9}"/>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2- Take away messages </a:t>
            </a:r>
          </a:p>
        </p:txBody>
      </p:sp>
      <p:sp>
        <p:nvSpPr>
          <p:cNvPr id="7" name="TextBox 6">
            <a:extLst>
              <a:ext uri="{FF2B5EF4-FFF2-40B4-BE49-F238E27FC236}">
                <a16:creationId xmlns:a16="http://schemas.microsoft.com/office/drawing/2014/main" id="{BA6884E6-ED16-0232-D43A-3A814385D49B}"/>
              </a:ext>
            </a:extLst>
          </p:cNvPr>
          <p:cNvSpPr txBox="1"/>
          <p:nvPr/>
        </p:nvSpPr>
        <p:spPr>
          <a:xfrm>
            <a:off x="4762499" y="1585686"/>
            <a:ext cx="6972300" cy="4093428"/>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
            </a:pPr>
            <a:r>
              <a:rPr lang="en-US" sz="2400" b="1" dirty="0">
                <a:solidFill>
                  <a:srgbClr val="C00000"/>
                </a:solidFill>
              </a:rPr>
              <a:t>Inclusive/exclusive ingroup and outgroup peer norms </a:t>
            </a:r>
            <a:r>
              <a:rPr lang="en-US" sz="2400" dirty="0"/>
              <a:t>are important especially for late adolescents</a:t>
            </a:r>
          </a:p>
          <a:p>
            <a:pPr marL="342900" indent="-342900">
              <a:buClr>
                <a:schemeClr val="accent1">
                  <a:lumMod val="50000"/>
                </a:schemeClr>
              </a:buClr>
              <a:buFont typeface="Wingdings" panose="05000000000000000000" pitchFamily="2" charset="2"/>
              <a:buChar char="§"/>
            </a:pPr>
            <a:endParaRPr lang="en-US" sz="2400" b="1" dirty="0">
              <a:solidFill>
                <a:srgbClr val="C00000"/>
              </a:solidFill>
            </a:endParaRPr>
          </a:p>
          <a:p>
            <a:pPr marL="342900" indent="-342900">
              <a:buClr>
                <a:schemeClr val="accent1">
                  <a:lumMod val="50000"/>
                </a:schemeClr>
              </a:buClr>
              <a:buFont typeface="Wingdings" panose="05000000000000000000" pitchFamily="2" charset="2"/>
              <a:buChar char="§"/>
            </a:pPr>
            <a:r>
              <a:rPr lang="en-US" sz="2400" b="1" dirty="0">
                <a:solidFill>
                  <a:srgbClr val="C00000"/>
                </a:solidFill>
              </a:rPr>
              <a:t>Promoting activities </a:t>
            </a:r>
            <a:r>
              <a:rPr lang="en-US" sz="2400" dirty="0"/>
              <a:t>that all adolescents can join</a:t>
            </a:r>
            <a:endParaRPr lang="en-US" sz="2400" b="1" dirty="0">
              <a:solidFill>
                <a:srgbClr val="C00000"/>
              </a:solidFill>
            </a:endParaRPr>
          </a:p>
          <a:p>
            <a:pPr marL="342900" indent="-342900">
              <a:buClr>
                <a:schemeClr val="accent1">
                  <a:lumMod val="50000"/>
                </a:schemeClr>
              </a:buClr>
              <a:buFont typeface="Wingdings" panose="05000000000000000000" pitchFamily="2" charset="2"/>
              <a:buChar char="§"/>
            </a:pPr>
            <a:endParaRPr lang="en-US" sz="2400" b="1" dirty="0">
              <a:solidFill>
                <a:srgbClr val="C00000"/>
              </a:solidFill>
            </a:endParaRPr>
          </a:p>
          <a:p>
            <a:pPr marL="342900" indent="-342900">
              <a:buClr>
                <a:schemeClr val="accent1">
                  <a:lumMod val="50000"/>
                </a:schemeClr>
              </a:buClr>
              <a:buFont typeface="Wingdings" panose="05000000000000000000" pitchFamily="2" charset="2"/>
              <a:buChar char="§"/>
            </a:pPr>
            <a:r>
              <a:rPr lang="en-US" sz="2400" b="1" dirty="0">
                <a:solidFill>
                  <a:srgbClr val="C00000"/>
                </a:solidFill>
              </a:rPr>
              <a:t>Inclusivity tendencies </a:t>
            </a:r>
            <a:r>
              <a:rPr lang="en-US" sz="2400" dirty="0"/>
              <a:t>should be encouraged</a:t>
            </a:r>
          </a:p>
          <a:p>
            <a:pPr lvl="1">
              <a:buClr>
                <a:schemeClr val="accent1">
                  <a:lumMod val="50000"/>
                </a:schemeClr>
              </a:buClr>
            </a:pPr>
            <a:r>
              <a:rPr lang="en-US" sz="2000" dirty="0"/>
              <a:t>in both non-immigrant and immigrant adolescents</a:t>
            </a:r>
          </a:p>
          <a:p>
            <a:pPr>
              <a:buClr>
                <a:schemeClr val="accent1">
                  <a:lumMod val="50000"/>
                </a:schemeClr>
              </a:buClr>
            </a:pPr>
            <a:endParaRPr lang="en-US" sz="2400" dirty="0"/>
          </a:p>
          <a:p>
            <a:pPr marL="342900" indent="-342900">
              <a:buClr>
                <a:schemeClr val="accent1">
                  <a:lumMod val="50000"/>
                </a:schemeClr>
              </a:buClr>
              <a:buFont typeface="Wingdings" panose="05000000000000000000" pitchFamily="2" charset="2"/>
              <a:buChar char="§"/>
            </a:pPr>
            <a:r>
              <a:rPr lang="en-US" sz="2400" b="1" dirty="0">
                <a:solidFill>
                  <a:srgbClr val="C00000"/>
                </a:solidFill>
              </a:rPr>
              <a:t>Creating inclusive norms </a:t>
            </a:r>
            <a:r>
              <a:rPr lang="en-US" sz="2400" dirty="0"/>
              <a:t>by encouraging inclusive social interaction between adolescents from different groups</a:t>
            </a:r>
          </a:p>
        </p:txBody>
      </p:sp>
      <p:pic>
        <p:nvPicPr>
          <p:cNvPr id="11" name="Picture 10" descr="A picture containing shape&#10;&#10;Description automatically generated">
            <a:extLst>
              <a:ext uri="{FF2B5EF4-FFF2-40B4-BE49-F238E27FC236}">
                <a16:creationId xmlns:a16="http://schemas.microsoft.com/office/drawing/2014/main" id="{CEDC8385-AC21-0F45-C9BF-6F3F26A8E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4" y="1717194"/>
            <a:ext cx="4467225" cy="4467225"/>
          </a:xfrm>
          <a:prstGeom prst="rect">
            <a:avLst/>
          </a:prstGeom>
        </p:spPr>
      </p:pic>
    </p:spTree>
    <p:extLst>
      <p:ext uri="{BB962C8B-B14F-4D97-AF65-F5344CB8AC3E}">
        <p14:creationId xmlns:p14="http://schemas.microsoft.com/office/powerpoint/2010/main" val="20509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Yellow question mark">
            <a:extLst>
              <a:ext uri="{FF2B5EF4-FFF2-40B4-BE49-F238E27FC236}">
                <a16:creationId xmlns:a16="http://schemas.microsoft.com/office/drawing/2014/main" id="{DA60CAC3-F99B-4BF1-47AF-223842496098}"/>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122AC-7AC8-4180-B165-4AC988850F1D}"/>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nSpc>
                <a:spcPct val="90000"/>
              </a:lnSpc>
            </a:pPr>
            <a:r>
              <a:rPr lang="en-US" sz="6600">
                <a:solidFill>
                  <a:schemeClr val="tx1">
                    <a:lumMod val="75000"/>
                    <a:lumOff val="25000"/>
                  </a:schemeClr>
                </a:solidFill>
              </a:rPr>
              <a:t>Any questions?</a:t>
            </a:r>
          </a:p>
        </p:txBody>
      </p:sp>
    </p:spTree>
    <p:extLst>
      <p:ext uri="{BB962C8B-B14F-4D97-AF65-F5344CB8AC3E}">
        <p14:creationId xmlns:p14="http://schemas.microsoft.com/office/powerpoint/2010/main" val="1133358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96715" y="1643743"/>
            <a:ext cx="10993549" cy="1475013"/>
          </a:xfrm>
        </p:spPr>
        <p:txBody>
          <a:bodyPr>
            <a:normAutofit fontScale="90000"/>
          </a:bodyPr>
          <a:lstStyle/>
          <a:p>
            <a:pPr algn="ctr"/>
            <a:r>
              <a:rPr lang="en-US" b="1" cap="none" dirty="0">
                <a:solidFill>
                  <a:schemeClr val="accent1">
                    <a:lumMod val="50000"/>
                  </a:schemeClr>
                </a:solidFill>
              </a:rPr>
              <a:t>Challenging Immigrant Exclusion: Peer Group Norms, Shared Knowledge and Stereotypes</a:t>
            </a:r>
            <a:br>
              <a:rPr lang="tr-TR" b="1" cap="none" dirty="0">
                <a:solidFill>
                  <a:schemeClr val="accent1">
                    <a:lumMod val="50000"/>
                  </a:schemeClr>
                </a:solidFill>
              </a:rPr>
            </a:br>
            <a:br>
              <a:rPr lang="en-US" b="1" cap="none" dirty="0">
                <a:solidFill>
                  <a:schemeClr val="accent1">
                    <a:lumMod val="50000"/>
                  </a:schemeClr>
                </a:solidFill>
              </a:rPr>
            </a:br>
            <a:r>
              <a:rPr lang="en-US" b="1" cap="none" dirty="0">
                <a:solidFill>
                  <a:schemeClr val="accent1">
                    <a:lumMod val="50000"/>
                  </a:schemeClr>
                </a:solidFill>
              </a:rPr>
              <a:t>Presenter: </a:t>
            </a:r>
            <a:r>
              <a:rPr lang="en-GB" b="1" cap="none" dirty="0">
                <a:solidFill>
                  <a:schemeClr val="accent1">
                    <a:lumMod val="50000"/>
                  </a:schemeClr>
                </a:solidFill>
              </a:rPr>
              <a:t>Ayşe </a:t>
            </a:r>
            <a:r>
              <a:rPr lang="en-GB" b="1" cap="none" dirty="0" err="1">
                <a:solidFill>
                  <a:schemeClr val="accent1">
                    <a:lumMod val="50000"/>
                  </a:schemeClr>
                </a:solidFill>
              </a:rPr>
              <a:t>Şule</a:t>
            </a:r>
            <a:r>
              <a:rPr lang="en-GB" b="1" cap="none" dirty="0">
                <a:solidFill>
                  <a:schemeClr val="accent1">
                    <a:lumMod val="50000"/>
                  </a:schemeClr>
                </a:solidFill>
              </a:rPr>
              <a:t> </a:t>
            </a:r>
            <a:r>
              <a:rPr lang="en-GB" b="1" cap="none" dirty="0" err="1">
                <a:solidFill>
                  <a:schemeClr val="accent1">
                    <a:lumMod val="50000"/>
                  </a:schemeClr>
                </a:solidFill>
              </a:rPr>
              <a:t>Yüksel</a:t>
            </a:r>
            <a:endParaRPr lang="en-US" b="1" cap="none" dirty="0">
              <a:solidFill>
                <a:schemeClr val="accent1">
                  <a:lumMod val="50000"/>
                </a:schemeClr>
              </a:solidFill>
            </a:endParaRPr>
          </a:p>
        </p:txBody>
      </p:sp>
      <p:pic>
        <p:nvPicPr>
          <p:cNvPr id="9" name="Picture 4">
            <a:extLst>
              <a:ext uri="{FF2B5EF4-FFF2-40B4-BE49-F238E27FC236}">
                <a16:creationId xmlns:a16="http://schemas.microsoft.com/office/drawing/2014/main" id="{853E548A-F92C-A85F-F3A0-7C6454729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95" y="4928751"/>
            <a:ext cx="2911260" cy="1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639FB4D-1E4B-4827-986F-697428DF6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840" y="4756660"/>
            <a:ext cx="2464064" cy="164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400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86">
            <a:extLst>
              <a:ext uri="{FF2B5EF4-FFF2-40B4-BE49-F238E27FC236}">
                <a16:creationId xmlns:a16="http://schemas.microsoft.com/office/drawing/2014/main" id="{A9FF2D7F-5E41-970A-5218-3B64C0C4C353}"/>
              </a:ext>
            </a:extLst>
          </p:cNvPr>
          <p:cNvSpPr>
            <a:spLocks/>
          </p:cNvSpPr>
          <p:nvPr/>
        </p:nvSpPr>
        <p:spPr bwMode="auto">
          <a:xfrm>
            <a:off x="3371126" y="3607649"/>
            <a:ext cx="2412568" cy="2264191"/>
          </a:xfrm>
          <a:custGeom>
            <a:avLst/>
            <a:gdLst>
              <a:gd name="connsiteX0" fmla="*/ 1536618 w 2529314"/>
              <a:gd name="connsiteY0" fmla="*/ 0 h 2516012"/>
              <a:gd name="connsiteX1" fmla="*/ 1753961 w 2529314"/>
              <a:gd name="connsiteY1" fmla="*/ 217327 h 2516012"/>
              <a:gd name="connsiteX2" fmla="*/ 1700782 w 2529314"/>
              <a:gd name="connsiteY2" fmla="*/ 404598 h 2516012"/>
              <a:gd name="connsiteX3" fmla="*/ 1790956 w 2529314"/>
              <a:gd name="connsiteY3" fmla="*/ 541005 h 2516012"/>
              <a:gd name="connsiteX4" fmla="*/ 2380557 w 2529314"/>
              <a:gd name="connsiteY4" fmla="*/ 541005 h 2516012"/>
              <a:gd name="connsiteX5" fmla="*/ 2528499 w 2529314"/>
              <a:gd name="connsiteY5" fmla="*/ 541005 h 2516012"/>
              <a:gd name="connsiteX6" fmla="*/ 2529314 w 2529314"/>
              <a:gd name="connsiteY6" fmla="*/ 541005 h 2516012"/>
              <a:gd name="connsiteX7" fmla="*/ 2529314 w 2529314"/>
              <a:gd name="connsiteY7" fmla="*/ 545515 h 2516012"/>
              <a:gd name="connsiteX8" fmla="*/ 2529314 w 2529314"/>
              <a:gd name="connsiteY8" fmla="*/ 677074 h 2516012"/>
              <a:gd name="connsiteX9" fmla="*/ 2529314 w 2529314"/>
              <a:gd name="connsiteY9" fmla="*/ 1269235 h 2516012"/>
              <a:gd name="connsiteX10" fmla="*/ 2392907 w 2529314"/>
              <a:gd name="connsiteY10" fmla="*/ 1359447 h 2516012"/>
              <a:gd name="connsiteX11" fmla="*/ 2205636 w 2529314"/>
              <a:gd name="connsiteY11" fmla="*/ 1303932 h 2516012"/>
              <a:gd name="connsiteX12" fmla="*/ 1988309 w 2529314"/>
              <a:gd name="connsiteY12" fmla="*/ 1521366 h 2516012"/>
              <a:gd name="connsiteX13" fmla="*/ 2205636 w 2529314"/>
              <a:gd name="connsiteY13" fmla="*/ 1738801 h 2516012"/>
              <a:gd name="connsiteX14" fmla="*/ 2392907 w 2529314"/>
              <a:gd name="connsiteY14" fmla="*/ 1685599 h 2516012"/>
              <a:gd name="connsiteX15" fmla="*/ 2529314 w 2529314"/>
              <a:gd name="connsiteY15" fmla="*/ 1775811 h 2516012"/>
              <a:gd name="connsiteX16" fmla="*/ 2529314 w 2529314"/>
              <a:gd name="connsiteY16" fmla="*/ 2365659 h 2516012"/>
              <a:gd name="connsiteX17" fmla="*/ 2529314 w 2529314"/>
              <a:gd name="connsiteY17" fmla="*/ 2516012 h 2516012"/>
              <a:gd name="connsiteX18" fmla="*/ 2411403 w 2529314"/>
              <a:gd name="connsiteY18" fmla="*/ 2516012 h 2516012"/>
              <a:gd name="connsiteX19" fmla="*/ 2379035 w 2529314"/>
              <a:gd name="connsiteY19" fmla="*/ 2513699 h 2516012"/>
              <a:gd name="connsiteX20" fmla="*/ 1789478 w 2529314"/>
              <a:gd name="connsiteY20" fmla="*/ 2513699 h 2516012"/>
              <a:gd name="connsiteX21" fmla="*/ 1699311 w 2529314"/>
              <a:gd name="connsiteY21" fmla="*/ 2374911 h 2516012"/>
              <a:gd name="connsiteX22" fmla="*/ 1752486 w 2529314"/>
              <a:gd name="connsiteY22" fmla="*/ 2187548 h 2516012"/>
              <a:gd name="connsiteX23" fmla="*/ 1535160 w 2529314"/>
              <a:gd name="connsiteY23" fmla="*/ 1970114 h 2516012"/>
              <a:gd name="connsiteX24" fmla="*/ 1317833 w 2529314"/>
              <a:gd name="connsiteY24" fmla="*/ 2187548 h 2516012"/>
              <a:gd name="connsiteX25" fmla="*/ 1373321 w 2529314"/>
              <a:gd name="connsiteY25" fmla="*/ 2374911 h 2516012"/>
              <a:gd name="connsiteX26" fmla="*/ 1283153 w 2529314"/>
              <a:gd name="connsiteY26" fmla="*/ 2513699 h 2516012"/>
              <a:gd name="connsiteX27" fmla="*/ 693596 w 2529314"/>
              <a:gd name="connsiteY27" fmla="*/ 2513699 h 2516012"/>
              <a:gd name="connsiteX28" fmla="*/ 661229 w 2529314"/>
              <a:gd name="connsiteY28" fmla="*/ 2516012 h 2516012"/>
              <a:gd name="connsiteX29" fmla="*/ 541005 w 2529314"/>
              <a:gd name="connsiteY29" fmla="*/ 2516012 h 2516012"/>
              <a:gd name="connsiteX30" fmla="*/ 541005 w 2529314"/>
              <a:gd name="connsiteY30" fmla="*/ 2365659 h 2516012"/>
              <a:gd name="connsiteX31" fmla="*/ 541005 w 2529314"/>
              <a:gd name="connsiteY31" fmla="*/ 1775811 h 2516012"/>
              <a:gd name="connsiteX32" fmla="*/ 404598 w 2529314"/>
              <a:gd name="connsiteY32" fmla="*/ 1685599 h 2516012"/>
              <a:gd name="connsiteX33" fmla="*/ 217327 w 2529314"/>
              <a:gd name="connsiteY33" fmla="*/ 1738801 h 2516012"/>
              <a:gd name="connsiteX34" fmla="*/ 104040 w 2529314"/>
              <a:gd name="connsiteY34" fmla="*/ 1708730 h 2516012"/>
              <a:gd name="connsiteX35" fmla="*/ 94792 w 2529314"/>
              <a:gd name="connsiteY35" fmla="*/ 1701790 h 2516012"/>
              <a:gd name="connsiteX36" fmla="*/ 0 w 2529314"/>
              <a:gd name="connsiteY36" fmla="*/ 1521366 h 2516012"/>
              <a:gd name="connsiteX37" fmla="*/ 94792 w 2529314"/>
              <a:gd name="connsiteY37" fmla="*/ 1340942 h 2516012"/>
              <a:gd name="connsiteX38" fmla="*/ 104040 w 2529314"/>
              <a:gd name="connsiteY38" fmla="*/ 1336316 h 2516012"/>
              <a:gd name="connsiteX39" fmla="*/ 217327 w 2529314"/>
              <a:gd name="connsiteY39" fmla="*/ 1303932 h 2516012"/>
              <a:gd name="connsiteX40" fmla="*/ 404598 w 2529314"/>
              <a:gd name="connsiteY40" fmla="*/ 1359447 h 2516012"/>
              <a:gd name="connsiteX41" fmla="*/ 541005 w 2529314"/>
              <a:gd name="connsiteY41" fmla="*/ 1269235 h 2516012"/>
              <a:gd name="connsiteX42" fmla="*/ 541005 w 2529314"/>
              <a:gd name="connsiteY42" fmla="*/ 677074 h 2516012"/>
              <a:gd name="connsiteX43" fmla="*/ 541005 w 2529314"/>
              <a:gd name="connsiteY43" fmla="*/ 526721 h 2516012"/>
              <a:gd name="connsiteX44" fmla="*/ 542389 w 2529314"/>
              <a:gd name="connsiteY44" fmla="*/ 526721 h 2516012"/>
              <a:gd name="connsiteX45" fmla="*/ 542389 w 2529314"/>
              <a:gd name="connsiteY45" fmla="*/ 539163 h 2516012"/>
              <a:gd name="connsiteX46" fmla="*/ 542389 w 2529314"/>
              <a:gd name="connsiteY46" fmla="*/ 541005 h 2516012"/>
              <a:gd name="connsiteX47" fmla="*/ 694992 w 2529314"/>
              <a:gd name="connsiteY47" fmla="*/ 541005 h 2516012"/>
              <a:gd name="connsiteX48" fmla="*/ 1284593 w 2529314"/>
              <a:gd name="connsiteY48" fmla="*/ 541005 h 2516012"/>
              <a:gd name="connsiteX49" fmla="*/ 1374767 w 2529314"/>
              <a:gd name="connsiteY49" fmla="*/ 404598 h 2516012"/>
              <a:gd name="connsiteX50" fmla="*/ 1319275 w 2529314"/>
              <a:gd name="connsiteY50" fmla="*/ 217327 h 2516012"/>
              <a:gd name="connsiteX51" fmla="*/ 1536618 w 2529314"/>
              <a:gd name="connsiteY51" fmla="*/ 0 h 2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29314" h="2516012">
                <a:moveTo>
                  <a:pt x="1536618" y="0"/>
                </a:moveTo>
                <a:cubicBezTo>
                  <a:pt x="1656851" y="0"/>
                  <a:pt x="1753961" y="97104"/>
                  <a:pt x="1753961" y="217327"/>
                </a:cubicBezTo>
                <a:cubicBezTo>
                  <a:pt x="1753961" y="279751"/>
                  <a:pt x="1700782" y="404598"/>
                  <a:pt x="1700782" y="404598"/>
                </a:cubicBezTo>
                <a:cubicBezTo>
                  <a:pt x="1666099" y="480893"/>
                  <a:pt x="1707718" y="541005"/>
                  <a:pt x="1790956" y="541005"/>
                </a:cubicBezTo>
                <a:cubicBezTo>
                  <a:pt x="2380557" y="541005"/>
                  <a:pt x="2380557" y="541005"/>
                  <a:pt x="2380557" y="541005"/>
                </a:cubicBezTo>
                <a:cubicBezTo>
                  <a:pt x="2493275" y="541005"/>
                  <a:pt x="2521454" y="541005"/>
                  <a:pt x="2528499" y="541005"/>
                </a:cubicBezTo>
                <a:lnTo>
                  <a:pt x="2529314" y="541005"/>
                </a:lnTo>
                <a:lnTo>
                  <a:pt x="2529314" y="545515"/>
                </a:lnTo>
                <a:cubicBezTo>
                  <a:pt x="2529314" y="564309"/>
                  <a:pt x="2529314" y="601898"/>
                  <a:pt x="2529314" y="677074"/>
                </a:cubicBezTo>
                <a:cubicBezTo>
                  <a:pt x="2529314" y="677074"/>
                  <a:pt x="2529314" y="677074"/>
                  <a:pt x="2529314" y="1269235"/>
                </a:cubicBezTo>
                <a:cubicBezTo>
                  <a:pt x="2529314" y="1352508"/>
                  <a:pt x="2466890" y="1391831"/>
                  <a:pt x="2392907" y="1359447"/>
                </a:cubicBezTo>
                <a:cubicBezTo>
                  <a:pt x="2392907" y="1359447"/>
                  <a:pt x="2268060" y="1303932"/>
                  <a:pt x="2205636" y="1303932"/>
                </a:cubicBezTo>
                <a:cubicBezTo>
                  <a:pt x="2085413" y="1303932"/>
                  <a:pt x="1988309" y="1401084"/>
                  <a:pt x="1988309" y="1521366"/>
                </a:cubicBezTo>
                <a:cubicBezTo>
                  <a:pt x="1988309" y="1641649"/>
                  <a:pt x="2085413" y="1738801"/>
                  <a:pt x="2205636" y="1738801"/>
                </a:cubicBezTo>
                <a:cubicBezTo>
                  <a:pt x="2268060" y="1738801"/>
                  <a:pt x="2392907" y="1685599"/>
                  <a:pt x="2392907" y="1685599"/>
                </a:cubicBezTo>
                <a:cubicBezTo>
                  <a:pt x="2466890" y="1650902"/>
                  <a:pt x="2529314" y="1692538"/>
                  <a:pt x="2529314" y="1775811"/>
                </a:cubicBezTo>
                <a:cubicBezTo>
                  <a:pt x="2529314" y="1775811"/>
                  <a:pt x="2529314" y="1775811"/>
                  <a:pt x="2529314" y="2365659"/>
                </a:cubicBezTo>
                <a:cubicBezTo>
                  <a:pt x="2529314" y="2365659"/>
                  <a:pt x="2529314" y="2365659"/>
                  <a:pt x="2529314" y="2516012"/>
                </a:cubicBezTo>
                <a:cubicBezTo>
                  <a:pt x="2529314" y="2516012"/>
                  <a:pt x="2529314" y="2516012"/>
                  <a:pt x="2411403" y="2516012"/>
                </a:cubicBezTo>
                <a:cubicBezTo>
                  <a:pt x="2399843" y="2513699"/>
                  <a:pt x="2390595" y="2513699"/>
                  <a:pt x="2379035" y="2513699"/>
                </a:cubicBezTo>
                <a:cubicBezTo>
                  <a:pt x="2379035" y="2513699"/>
                  <a:pt x="2379035" y="2513699"/>
                  <a:pt x="1789478" y="2513699"/>
                </a:cubicBezTo>
                <a:cubicBezTo>
                  <a:pt x="1706247" y="2513699"/>
                  <a:pt x="1664631" y="2451244"/>
                  <a:pt x="1699311" y="2374911"/>
                </a:cubicBezTo>
                <a:cubicBezTo>
                  <a:pt x="1699311" y="2374911"/>
                  <a:pt x="1752486" y="2250002"/>
                  <a:pt x="1752486" y="2187548"/>
                </a:cubicBezTo>
                <a:cubicBezTo>
                  <a:pt x="1752486" y="2067265"/>
                  <a:pt x="1655383" y="1970114"/>
                  <a:pt x="1535160" y="1970114"/>
                </a:cubicBezTo>
                <a:cubicBezTo>
                  <a:pt x="1414936" y="1970114"/>
                  <a:pt x="1317833" y="2067265"/>
                  <a:pt x="1317833" y="2187548"/>
                </a:cubicBezTo>
                <a:cubicBezTo>
                  <a:pt x="1317833" y="2250002"/>
                  <a:pt x="1373321" y="2374911"/>
                  <a:pt x="1373321" y="2374911"/>
                </a:cubicBezTo>
                <a:cubicBezTo>
                  <a:pt x="1405688" y="2451244"/>
                  <a:pt x="1366385" y="2513699"/>
                  <a:pt x="1283153" y="2513699"/>
                </a:cubicBezTo>
                <a:cubicBezTo>
                  <a:pt x="1283153" y="2513699"/>
                  <a:pt x="1283153" y="2513699"/>
                  <a:pt x="693596" y="2513699"/>
                </a:cubicBezTo>
                <a:cubicBezTo>
                  <a:pt x="682036" y="2513699"/>
                  <a:pt x="670477" y="2513699"/>
                  <a:pt x="661229" y="2516012"/>
                </a:cubicBezTo>
                <a:cubicBezTo>
                  <a:pt x="661229" y="2516012"/>
                  <a:pt x="661229" y="2516012"/>
                  <a:pt x="541005" y="2516012"/>
                </a:cubicBezTo>
                <a:cubicBezTo>
                  <a:pt x="541005" y="2516012"/>
                  <a:pt x="541005" y="2516012"/>
                  <a:pt x="541005" y="2365659"/>
                </a:cubicBezTo>
                <a:cubicBezTo>
                  <a:pt x="541005" y="2365659"/>
                  <a:pt x="541005" y="2365659"/>
                  <a:pt x="541005" y="1775811"/>
                </a:cubicBezTo>
                <a:cubicBezTo>
                  <a:pt x="541005" y="1692538"/>
                  <a:pt x="480893" y="1650902"/>
                  <a:pt x="404598" y="1685599"/>
                </a:cubicBezTo>
                <a:cubicBezTo>
                  <a:pt x="393038" y="1690225"/>
                  <a:pt x="277439" y="1738801"/>
                  <a:pt x="217327" y="1738801"/>
                </a:cubicBezTo>
                <a:cubicBezTo>
                  <a:pt x="175711" y="1738801"/>
                  <a:pt x="138719" y="1727235"/>
                  <a:pt x="104040" y="1708730"/>
                </a:cubicBezTo>
                <a:cubicBezTo>
                  <a:pt x="101728" y="1706417"/>
                  <a:pt x="99416" y="1704104"/>
                  <a:pt x="94792" y="1701790"/>
                </a:cubicBezTo>
                <a:cubicBezTo>
                  <a:pt x="36992" y="1662467"/>
                  <a:pt x="0" y="1597700"/>
                  <a:pt x="0" y="1521366"/>
                </a:cubicBezTo>
                <a:cubicBezTo>
                  <a:pt x="0" y="1447346"/>
                  <a:pt x="36992" y="1380265"/>
                  <a:pt x="94792" y="1340942"/>
                </a:cubicBezTo>
                <a:cubicBezTo>
                  <a:pt x="99416" y="1338629"/>
                  <a:pt x="101728" y="1336316"/>
                  <a:pt x="104040" y="1336316"/>
                </a:cubicBezTo>
                <a:cubicBezTo>
                  <a:pt x="138719" y="1315498"/>
                  <a:pt x="175711" y="1303932"/>
                  <a:pt x="217327" y="1303932"/>
                </a:cubicBezTo>
                <a:cubicBezTo>
                  <a:pt x="277439" y="1303932"/>
                  <a:pt x="393038" y="1354821"/>
                  <a:pt x="404598" y="1359447"/>
                </a:cubicBezTo>
                <a:cubicBezTo>
                  <a:pt x="480893" y="1391831"/>
                  <a:pt x="541005" y="1350195"/>
                  <a:pt x="541005" y="1269235"/>
                </a:cubicBezTo>
                <a:cubicBezTo>
                  <a:pt x="541005" y="1269235"/>
                  <a:pt x="541005" y="1269235"/>
                  <a:pt x="541005" y="677074"/>
                </a:cubicBezTo>
                <a:cubicBezTo>
                  <a:pt x="541005" y="677074"/>
                  <a:pt x="541005" y="677074"/>
                  <a:pt x="541005" y="526721"/>
                </a:cubicBezTo>
                <a:lnTo>
                  <a:pt x="542389" y="526721"/>
                </a:lnTo>
                <a:lnTo>
                  <a:pt x="542389" y="539163"/>
                </a:lnTo>
                <a:cubicBezTo>
                  <a:pt x="542389" y="541005"/>
                  <a:pt x="542389" y="541005"/>
                  <a:pt x="542389" y="541005"/>
                </a:cubicBezTo>
                <a:cubicBezTo>
                  <a:pt x="694992" y="541005"/>
                  <a:pt x="694992" y="541005"/>
                  <a:pt x="694992" y="541005"/>
                </a:cubicBezTo>
                <a:cubicBezTo>
                  <a:pt x="1284593" y="541005"/>
                  <a:pt x="1284593" y="541005"/>
                  <a:pt x="1284593" y="541005"/>
                </a:cubicBezTo>
                <a:cubicBezTo>
                  <a:pt x="1367831" y="541005"/>
                  <a:pt x="1407137" y="480893"/>
                  <a:pt x="1374767" y="404598"/>
                </a:cubicBezTo>
                <a:cubicBezTo>
                  <a:pt x="1374767" y="404598"/>
                  <a:pt x="1319275" y="279751"/>
                  <a:pt x="1319275" y="217327"/>
                </a:cubicBezTo>
                <a:cubicBezTo>
                  <a:pt x="1319275" y="97104"/>
                  <a:pt x="1416386" y="0"/>
                  <a:pt x="1536618" y="0"/>
                </a:cubicBezTo>
                <a:close/>
              </a:path>
            </a:pathLst>
          </a:custGeom>
          <a:solidFill>
            <a:srgbClr val="0070C0"/>
          </a:solidFill>
          <a:ln w="3175">
            <a:solidFill>
              <a:schemeClr val="accent5"/>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5" name="Freeform: Shape 38">
            <a:extLst>
              <a:ext uri="{FF2B5EF4-FFF2-40B4-BE49-F238E27FC236}">
                <a16:creationId xmlns:a16="http://schemas.microsoft.com/office/drawing/2014/main" id="{49AA4298-1892-AD71-BF59-E69BE12F5AC2}"/>
              </a:ext>
            </a:extLst>
          </p:cNvPr>
          <p:cNvSpPr>
            <a:spLocks/>
          </p:cNvSpPr>
          <p:nvPr/>
        </p:nvSpPr>
        <p:spPr bwMode="auto">
          <a:xfrm>
            <a:off x="5783694" y="2295951"/>
            <a:ext cx="2412570" cy="2266098"/>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accent6">
              <a:lumMod val="75000"/>
            </a:schemeClr>
          </a:solidFill>
          <a:ln w="3175">
            <a:solidFill>
              <a:schemeClr val="accent3"/>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6" name="Freeform 12">
            <a:extLst>
              <a:ext uri="{FF2B5EF4-FFF2-40B4-BE49-F238E27FC236}">
                <a16:creationId xmlns:a16="http://schemas.microsoft.com/office/drawing/2014/main" id="{E4EEBC44-3E02-F447-396A-19D68ECCBE94}"/>
              </a:ext>
            </a:extLst>
          </p:cNvPr>
          <p:cNvSpPr>
            <a:spLocks/>
          </p:cNvSpPr>
          <p:nvPr/>
        </p:nvSpPr>
        <p:spPr bwMode="auto">
          <a:xfrm>
            <a:off x="5268618" y="4078179"/>
            <a:ext cx="2412570" cy="2277532"/>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rgbClr val="7030A0"/>
          </a:solidFill>
          <a:ln w="3175">
            <a:solidFill>
              <a:schemeClr val="bg1">
                <a:lumMod val="65000"/>
              </a:schemeClr>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7" name="Freeform 13">
            <a:extLst>
              <a:ext uri="{FF2B5EF4-FFF2-40B4-BE49-F238E27FC236}">
                <a16:creationId xmlns:a16="http://schemas.microsoft.com/office/drawing/2014/main" id="{716AE920-83D7-CA3E-010D-DE8562D945CB}"/>
              </a:ext>
            </a:extLst>
          </p:cNvPr>
          <p:cNvSpPr>
            <a:spLocks/>
          </p:cNvSpPr>
          <p:nvPr/>
        </p:nvSpPr>
        <p:spPr bwMode="auto">
          <a:xfrm>
            <a:off x="3897668" y="1812080"/>
            <a:ext cx="2414588" cy="2277532"/>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4">
              <a:lumMod val="75000"/>
            </a:schemeClr>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Factors in Bystander Responses</a:t>
            </a:r>
          </a:p>
        </p:txBody>
      </p:sp>
      <p:sp>
        <p:nvSpPr>
          <p:cNvPr id="13" name="TextBox 12">
            <a:extLst>
              <a:ext uri="{FF2B5EF4-FFF2-40B4-BE49-F238E27FC236}">
                <a16:creationId xmlns:a16="http://schemas.microsoft.com/office/drawing/2014/main" id="{4B120766-7372-D337-2342-3003DC06B9BE}"/>
              </a:ext>
            </a:extLst>
          </p:cNvPr>
          <p:cNvSpPr txBox="1"/>
          <p:nvPr/>
        </p:nvSpPr>
        <p:spPr>
          <a:xfrm>
            <a:off x="4261745" y="2787114"/>
            <a:ext cx="1463607" cy="646331"/>
          </a:xfrm>
          <a:prstGeom prst="rect">
            <a:avLst/>
          </a:prstGeom>
          <a:noFill/>
        </p:spPr>
        <p:txBody>
          <a:bodyPr wrap="square" rtlCol="0">
            <a:spAutoFit/>
          </a:bodyPr>
          <a:lstStyle/>
          <a:p>
            <a:pPr algn="ctr"/>
            <a:r>
              <a:rPr lang="en-US" b="1" dirty="0"/>
              <a:t>Peer Group Norms</a:t>
            </a:r>
            <a:endParaRPr lang="en-GB" b="1" dirty="0"/>
          </a:p>
        </p:txBody>
      </p:sp>
      <p:sp>
        <p:nvSpPr>
          <p:cNvPr id="15" name="TextBox 14">
            <a:extLst>
              <a:ext uri="{FF2B5EF4-FFF2-40B4-BE49-F238E27FC236}">
                <a16:creationId xmlns:a16="http://schemas.microsoft.com/office/drawing/2014/main" id="{56F7661A-67FF-583B-F5F5-DEB16478091F}"/>
              </a:ext>
            </a:extLst>
          </p:cNvPr>
          <p:cNvSpPr txBox="1"/>
          <p:nvPr/>
        </p:nvSpPr>
        <p:spPr>
          <a:xfrm>
            <a:off x="5874362" y="4794366"/>
            <a:ext cx="1463607" cy="369332"/>
          </a:xfrm>
          <a:prstGeom prst="rect">
            <a:avLst/>
          </a:prstGeom>
          <a:noFill/>
        </p:spPr>
        <p:txBody>
          <a:bodyPr wrap="square" rtlCol="0">
            <a:spAutoFit/>
          </a:bodyPr>
          <a:lstStyle/>
          <a:p>
            <a:pPr algn="ctr"/>
            <a:r>
              <a:rPr lang="en-US" b="1" dirty="0"/>
              <a:t>Stereotypes</a:t>
            </a:r>
            <a:endParaRPr lang="en-GB" b="1" dirty="0"/>
          </a:p>
        </p:txBody>
      </p:sp>
      <p:sp>
        <p:nvSpPr>
          <p:cNvPr id="17" name="TextBox 16">
            <a:extLst>
              <a:ext uri="{FF2B5EF4-FFF2-40B4-BE49-F238E27FC236}">
                <a16:creationId xmlns:a16="http://schemas.microsoft.com/office/drawing/2014/main" id="{ED5E8527-75F4-B55C-1E4B-F11A1CA34B05}"/>
              </a:ext>
            </a:extLst>
          </p:cNvPr>
          <p:cNvSpPr txBox="1"/>
          <p:nvPr/>
        </p:nvSpPr>
        <p:spPr>
          <a:xfrm>
            <a:off x="6159239" y="2918038"/>
            <a:ext cx="1463607" cy="646331"/>
          </a:xfrm>
          <a:prstGeom prst="rect">
            <a:avLst/>
          </a:prstGeom>
          <a:noFill/>
        </p:spPr>
        <p:txBody>
          <a:bodyPr wrap="square" rtlCol="0">
            <a:spAutoFit/>
          </a:bodyPr>
          <a:lstStyle/>
          <a:p>
            <a:pPr algn="ctr"/>
            <a:r>
              <a:rPr lang="en-US" b="1" dirty="0"/>
              <a:t>Shared Knowledge</a:t>
            </a:r>
            <a:endParaRPr lang="en-GB" b="1" dirty="0"/>
          </a:p>
        </p:txBody>
      </p:sp>
      <p:sp>
        <p:nvSpPr>
          <p:cNvPr id="19" name="TextBox 18">
            <a:extLst>
              <a:ext uri="{FF2B5EF4-FFF2-40B4-BE49-F238E27FC236}">
                <a16:creationId xmlns:a16="http://schemas.microsoft.com/office/drawing/2014/main" id="{C9C27CF9-8867-EA66-FB4A-2176ADC2512D}"/>
              </a:ext>
            </a:extLst>
          </p:cNvPr>
          <p:cNvSpPr txBox="1"/>
          <p:nvPr/>
        </p:nvSpPr>
        <p:spPr>
          <a:xfrm>
            <a:off x="3651249" y="4472129"/>
            <a:ext cx="2074103" cy="923330"/>
          </a:xfrm>
          <a:prstGeom prst="rect">
            <a:avLst/>
          </a:prstGeom>
          <a:noFill/>
        </p:spPr>
        <p:txBody>
          <a:bodyPr wrap="square" rtlCol="0">
            <a:spAutoFit/>
          </a:bodyPr>
          <a:lstStyle/>
          <a:p>
            <a:pPr algn="ctr"/>
            <a:r>
              <a:rPr lang="en-GB" b="1" dirty="0"/>
              <a:t>Challenging </a:t>
            </a:r>
          </a:p>
          <a:p>
            <a:pPr algn="ctr"/>
            <a:r>
              <a:rPr lang="en-GB" b="1" dirty="0"/>
              <a:t>Forms: Direct/Indirect</a:t>
            </a:r>
          </a:p>
        </p:txBody>
      </p:sp>
      <p:pic>
        <p:nvPicPr>
          <p:cNvPr id="1026" name="Picture 2" descr="Mass | Knowledge Sharing Really Does Save Money">
            <a:extLst>
              <a:ext uri="{FF2B5EF4-FFF2-40B4-BE49-F238E27FC236}">
                <a16:creationId xmlns:a16="http://schemas.microsoft.com/office/drawing/2014/main" id="{71CB7F2E-BCF4-41CC-A324-2CC79AF66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581" y="2292345"/>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dy: Countering stereotypes about teens can change their behavior |  Illinois">
            <a:extLst>
              <a:ext uri="{FF2B5EF4-FFF2-40B4-BE49-F238E27FC236}">
                <a16:creationId xmlns:a16="http://schemas.microsoft.com/office/drawing/2014/main" id="{F86EA1DA-E89D-4501-B2C5-08554B4F9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829" y="4216821"/>
            <a:ext cx="3048843" cy="1524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ld Holding Hand Out To The Camera Signaling Stop Or No by Amanda Worrall">
            <a:extLst>
              <a:ext uri="{FF2B5EF4-FFF2-40B4-BE49-F238E27FC236}">
                <a16:creationId xmlns:a16="http://schemas.microsoft.com/office/drawing/2014/main" id="{CC59CDEB-76F3-467E-953A-3863A959C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187" y="3828554"/>
            <a:ext cx="1523377" cy="2285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y we follow social norms decoded | Deccan Herald">
            <a:extLst>
              <a:ext uri="{FF2B5EF4-FFF2-40B4-BE49-F238E27FC236}">
                <a16:creationId xmlns:a16="http://schemas.microsoft.com/office/drawing/2014/main" id="{8CBF5C6A-BFC1-4A34-A53D-E725DC5CC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075" y="2267462"/>
            <a:ext cx="1986486" cy="14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7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p:bldP spid="15" grpId="0"/>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3- Aim and participants</a:t>
            </a:r>
          </a:p>
        </p:txBody>
      </p:sp>
      <p:sp>
        <p:nvSpPr>
          <p:cNvPr id="21" name="Freeform 13">
            <a:extLst>
              <a:ext uri="{FF2B5EF4-FFF2-40B4-BE49-F238E27FC236}">
                <a16:creationId xmlns:a16="http://schemas.microsoft.com/office/drawing/2014/main" id="{42497FD5-F065-4E97-AD7C-9D3A8486F806}"/>
              </a:ext>
            </a:extLst>
          </p:cNvPr>
          <p:cNvSpPr>
            <a:spLocks/>
          </p:cNvSpPr>
          <p:nvPr/>
        </p:nvSpPr>
        <p:spPr bwMode="auto">
          <a:xfrm>
            <a:off x="1347776" y="1804474"/>
            <a:ext cx="1638440" cy="1662331"/>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4">
              <a:lumMod val="75000"/>
            </a:schemeClr>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24" name="TextBox 23">
            <a:extLst>
              <a:ext uri="{FF2B5EF4-FFF2-40B4-BE49-F238E27FC236}">
                <a16:creationId xmlns:a16="http://schemas.microsoft.com/office/drawing/2014/main" id="{AE4A2D2D-9884-45D3-B369-88E3C29FC46B}"/>
              </a:ext>
            </a:extLst>
          </p:cNvPr>
          <p:cNvSpPr txBox="1"/>
          <p:nvPr/>
        </p:nvSpPr>
        <p:spPr>
          <a:xfrm>
            <a:off x="1445053" y="2235752"/>
            <a:ext cx="1164949" cy="923330"/>
          </a:xfrm>
          <a:prstGeom prst="rect">
            <a:avLst/>
          </a:prstGeom>
          <a:noFill/>
        </p:spPr>
        <p:txBody>
          <a:bodyPr wrap="square" rtlCol="0">
            <a:spAutoFit/>
          </a:bodyPr>
          <a:lstStyle/>
          <a:p>
            <a:pPr algn="ctr"/>
            <a:r>
              <a:rPr lang="en-US" b="1" dirty="0"/>
              <a:t>Peer Group Norms</a:t>
            </a:r>
            <a:endParaRPr lang="en-GB" b="1" dirty="0"/>
          </a:p>
        </p:txBody>
      </p:sp>
      <p:sp>
        <p:nvSpPr>
          <p:cNvPr id="26" name="Oval 25">
            <a:extLst>
              <a:ext uri="{FF2B5EF4-FFF2-40B4-BE49-F238E27FC236}">
                <a16:creationId xmlns:a16="http://schemas.microsoft.com/office/drawing/2014/main" id="{1273A8FB-5908-4527-A0F4-144170E3A0A0}"/>
              </a:ext>
            </a:extLst>
          </p:cNvPr>
          <p:cNvSpPr/>
          <p:nvPr/>
        </p:nvSpPr>
        <p:spPr>
          <a:xfrm>
            <a:off x="4499026" y="1906611"/>
            <a:ext cx="1851942" cy="702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Injunctive Norms</a:t>
            </a:r>
          </a:p>
        </p:txBody>
      </p:sp>
      <p:sp>
        <p:nvSpPr>
          <p:cNvPr id="30" name="Oval 29">
            <a:extLst>
              <a:ext uri="{FF2B5EF4-FFF2-40B4-BE49-F238E27FC236}">
                <a16:creationId xmlns:a16="http://schemas.microsoft.com/office/drawing/2014/main" id="{712A3CA4-555B-40E5-AFF3-FEB5DD9CC97C}"/>
              </a:ext>
            </a:extLst>
          </p:cNvPr>
          <p:cNvSpPr/>
          <p:nvPr/>
        </p:nvSpPr>
        <p:spPr>
          <a:xfrm>
            <a:off x="7738149" y="1884618"/>
            <a:ext cx="2069541" cy="702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Descriptive Norms</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sp>
        <p:nvSpPr>
          <p:cNvPr id="6" name="TextBox 5">
            <a:extLst>
              <a:ext uri="{FF2B5EF4-FFF2-40B4-BE49-F238E27FC236}">
                <a16:creationId xmlns:a16="http://schemas.microsoft.com/office/drawing/2014/main" id="{3BA22F9A-EA11-4524-B731-591C68E16A6F}"/>
              </a:ext>
            </a:extLst>
          </p:cNvPr>
          <p:cNvSpPr txBox="1"/>
          <p:nvPr/>
        </p:nvSpPr>
        <p:spPr>
          <a:xfrm>
            <a:off x="4465102" y="2960135"/>
            <a:ext cx="1967846" cy="369332"/>
          </a:xfrm>
          <a:prstGeom prst="rect">
            <a:avLst/>
          </a:prstGeom>
          <a:noFill/>
        </p:spPr>
        <p:txBody>
          <a:bodyPr wrap="none" rtlCol="0">
            <a:spAutoFit/>
          </a:bodyPr>
          <a:lstStyle/>
          <a:p>
            <a:r>
              <a:rPr lang="en-GB" dirty="0"/>
              <a:t>what we should do</a:t>
            </a:r>
          </a:p>
        </p:txBody>
      </p:sp>
      <p:sp>
        <p:nvSpPr>
          <p:cNvPr id="39" name="TextBox 38">
            <a:extLst>
              <a:ext uri="{FF2B5EF4-FFF2-40B4-BE49-F238E27FC236}">
                <a16:creationId xmlns:a16="http://schemas.microsoft.com/office/drawing/2014/main" id="{2BBCB017-F421-4E1E-A12A-19896C428FF7}"/>
              </a:ext>
            </a:extLst>
          </p:cNvPr>
          <p:cNvSpPr txBox="1"/>
          <p:nvPr/>
        </p:nvSpPr>
        <p:spPr>
          <a:xfrm>
            <a:off x="7738149" y="2912807"/>
            <a:ext cx="2362634" cy="369332"/>
          </a:xfrm>
          <a:prstGeom prst="rect">
            <a:avLst/>
          </a:prstGeom>
          <a:noFill/>
        </p:spPr>
        <p:txBody>
          <a:bodyPr wrap="none" rtlCol="0">
            <a:spAutoFit/>
          </a:bodyPr>
          <a:lstStyle/>
          <a:p>
            <a:r>
              <a:rPr lang="en-GB" dirty="0"/>
              <a:t>what people usually do</a:t>
            </a:r>
          </a:p>
        </p:txBody>
      </p:sp>
      <p:pic>
        <p:nvPicPr>
          <p:cNvPr id="2052" name="Picture 4" descr="Natural selection and the bystander effect | Mathematics at Illinois">
            <a:extLst>
              <a:ext uri="{FF2B5EF4-FFF2-40B4-BE49-F238E27FC236}">
                <a16:creationId xmlns:a16="http://schemas.microsoft.com/office/drawing/2014/main" id="{5AB8DEC3-55E8-48A0-ABE3-D203B4F4E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21" y="3384326"/>
            <a:ext cx="2902173" cy="19347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ing Of Service - Helping Others Helps Us All - Transcend Texas">
            <a:extLst>
              <a:ext uri="{FF2B5EF4-FFF2-40B4-BE49-F238E27FC236}">
                <a16:creationId xmlns:a16="http://schemas.microsoft.com/office/drawing/2014/main" id="{2B48F6B5-DBF0-4519-8200-B0C351979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151" y="3384325"/>
            <a:ext cx="2902173" cy="193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9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6" grpId="0" animBg="1"/>
      <p:bldP spid="30" grpId="0" animBg="1"/>
      <p:bldP spid="6"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3- Aim and participants</a:t>
            </a:r>
          </a:p>
        </p:txBody>
      </p:sp>
      <p:sp>
        <p:nvSpPr>
          <p:cNvPr id="18" name="TextBox 17">
            <a:extLst>
              <a:ext uri="{FF2B5EF4-FFF2-40B4-BE49-F238E27FC236}">
                <a16:creationId xmlns:a16="http://schemas.microsoft.com/office/drawing/2014/main" id="{BDFB236E-9963-CFA6-B552-676C5BB8E859}"/>
              </a:ext>
            </a:extLst>
          </p:cNvPr>
          <p:cNvSpPr txBox="1"/>
          <p:nvPr/>
        </p:nvSpPr>
        <p:spPr>
          <a:xfrm>
            <a:off x="1271815" y="5104695"/>
            <a:ext cx="9553479" cy="400110"/>
          </a:xfrm>
          <a:prstGeom prst="rect">
            <a:avLst/>
          </a:prstGeom>
          <a:noFill/>
        </p:spPr>
        <p:txBody>
          <a:bodyPr wrap="square">
            <a:spAutoFit/>
          </a:bodyPr>
          <a:lstStyle/>
          <a:p>
            <a:r>
              <a:rPr lang="en-US" sz="2000" dirty="0">
                <a:effectLst/>
                <a:latin typeface="Times New Roman" panose="02020603050405020304" pitchFamily="18" charset="0"/>
                <a:ea typeface="Calibri" panose="020F0502020204030204" pitchFamily="34" charset="0"/>
              </a:rPr>
              <a:t>463 British children (</a:t>
            </a:r>
            <a:r>
              <a:rPr lang="en-US" sz="2000" i="1" dirty="0">
                <a:effectLst/>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 = </a:t>
            </a:r>
            <a:r>
              <a:rPr lang="en-US" sz="2000" dirty="0">
                <a:latin typeface="Times New Roman" panose="02020603050405020304" pitchFamily="18" charset="0"/>
                <a:ea typeface="Calibri" panose="020F0502020204030204" pitchFamily="34" charset="0"/>
              </a:rPr>
              <a:t>226</a:t>
            </a:r>
            <a:r>
              <a:rPr lang="en-US" sz="2000" dirty="0">
                <a:effectLst/>
                <a:latin typeface="Times New Roman" panose="02020603050405020304" pitchFamily="18" charset="0"/>
                <a:ea typeface="Calibri" panose="020F0502020204030204" pitchFamily="34" charset="0"/>
              </a:rPr>
              <a:t>, 8-11 years) and adolescents (</a:t>
            </a:r>
            <a:r>
              <a:rPr lang="en-US" sz="2000" i="1" dirty="0">
                <a:effectLst/>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 = </a:t>
            </a:r>
            <a:r>
              <a:rPr lang="en-US" sz="2000" dirty="0">
                <a:latin typeface="Times New Roman" panose="02020603050405020304" pitchFamily="18" charset="0"/>
                <a:ea typeface="Calibri" panose="020F0502020204030204" pitchFamily="34" charset="0"/>
              </a:rPr>
              <a:t>237</a:t>
            </a:r>
            <a:r>
              <a:rPr lang="en-US" sz="2000" dirty="0">
                <a:effectLst/>
                <a:latin typeface="Times New Roman" panose="02020603050405020304" pitchFamily="18" charset="0"/>
                <a:ea typeface="Calibri" panose="020F0502020204030204" pitchFamily="34" charset="0"/>
              </a:rPr>
              <a:t>, 13-15 years) </a:t>
            </a:r>
            <a:endParaRPr lang="en-GB" sz="2000" dirty="0"/>
          </a:p>
        </p:txBody>
      </p:sp>
      <p:sp>
        <p:nvSpPr>
          <p:cNvPr id="21" name="Freeform 13">
            <a:extLst>
              <a:ext uri="{FF2B5EF4-FFF2-40B4-BE49-F238E27FC236}">
                <a16:creationId xmlns:a16="http://schemas.microsoft.com/office/drawing/2014/main" id="{42497FD5-F065-4E97-AD7C-9D3A8486F806}"/>
              </a:ext>
            </a:extLst>
          </p:cNvPr>
          <p:cNvSpPr>
            <a:spLocks/>
          </p:cNvSpPr>
          <p:nvPr/>
        </p:nvSpPr>
        <p:spPr bwMode="auto">
          <a:xfrm>
            <a:off x="1347776" y="1804474"/>
            <a:ext cx="1638440" cy="1662331"/>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4">
              <a:lumMod val="75000"/>
            </a:schemeClr>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24" name="TextBox 23">
            <a:extLst>
              <a:ext uri="{FF2B5EF4-FFF2-40B4-BE49-F238E27FC236}">
                <a16:creationId xmlns:a16="http://schemas.microsoft.com/office/drawing/2014/main" id="{AE4A2D2D-9884-45D3-B369-88E3C29FC46B}"/>
              </a:ext>
            </a:extLst>
          </p:cNvPr>
          <p:cNvSpPr txBox="1"/>
          <p:nvPr/>
        </p:nvSpPr>
        <p:spPr>
          <a:xfrm>
            <a:off x="1445053" y="2235752"/>
            <a:ext cx="1164949" cy="923330"/>
          </a:xfrm>
          <a:prstGeom prst="rect">
            <a:avLst/>
          </a:prstGeom>
          <a:noFill/>
        </p:spPr>
        <p:txBody>
          <a:bodyPr wrap="square" rtlCol="0">
            <a:spAutoFit/>
          </a:bodyPr>
          <a:lstStyle/>
          <a:p>
            <a:pPr algn="ctr"/>
            <a:r>
              <a:rPr lang="en-US" b="1" dirty="0"/>
              <a:t>Peer Group Norms</a:t>
            </a:r>
            <a:endParaRPr lang="en-GB" b="1" dirty="0"/>
          </a:p>
        </p:txBody>
      </p:sp>
      <p:sp>
        <p:nvSpPr>
          <p:cNvPr id="26" name="Oval 25">
            <a:extLst>
              <a:ext uri="{FF2B5EF4-FFF2-40B4-BE49-F238E27FC236}">
                <a16:creationId xmlns:a16="http://schemas.microsoft.com/office/drawing/2014/main" id="{1273A8FB-5908-4527-A0F4-144170E3A0A0}"/>
              </a:ext>
            </a:extLst>
          </p:cNvPr>
          <p:cNvSpPr/>
          <p:nvPr/>
        </p:nvSpPr>
        <p:spPr>
          <a:xfrm>
            <a:off x="4499026" y="1906611"/>
            <a:ext cx="1851942" cy="702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Injunctive Norms</a:t>
            </a:r>
          </a:p>
        </p:txBody>
      </p:sp>
      <p:sp>
        <p:nvSpPr>
          <p:cNvPr id="30" name="Oval 29">
            <a:extLst>
              <a:ext uri="{FF2B5EF4-FFF2-40B4-BE49-F238E27FC236}">
                <a16:creationId xmlns:a16="http://schemas.microsoft.com/office/drawing/2014/main" id="{712A3CA4-555B-40E5-AFF3-FEB5DD9CC97C}"/>
              </a:ext>
            </a:extLst>
          </p:cNvPr>
          <p:cNvSpPr/>
          <p:nvPr/>
        </p:nvSpPr>
        <p:spPr>
          <a:xfrm>
            <a:off x="7738149" y="1884618"/>
            <a:ext cx="2069541" cy="702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Descriptive Norms</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sp>
        <p:nvSpPr>
          <p:cNvPr id="14" name="TextBox 13">
            <a:extLst>
              <a:ext uri="{FF2B5EF4-FFF2-40B4-BE49-F238E27FC236}">
                <a16:creationId xmlns:a16="http://schemas.microsoft.com/office/drawing/2014/main" id="{0C8386DB-CFA9-49DD-8A7B-471C13A36A75}"/>
              </a:ext>
            </a:extLst>
          </p:cNvPr>
          <p:cNvSpPr txBox="1"/>
          <p:nvPr/>
        </p:nvSpPr>
        <p:spPr>
          <a:xfrm>
            <a:off x="3926359" y="3144566"/>
            <a:ext cx="6098058" cy="1200329"/>
          </a:xfrm>
          <a:prstGeom prst="rect">
            <a:avLst/>
          </a:prstGeom>
          <a:noFill/>
        </p:spPr>
        <p:txBody>
          <a:bodyPr wrap="square">
            <a:spAutoFit/>
          </a:bodyPr>
          <a:lstStyle/>
          <a:p>
            <a:pPr marL="342900" indent="-342900">
              <a:buFont typeface="Wingdings" panose="05000000000000000000" pitchFamily="2" charset="2"/>
              <a:buChar char="v"/>
            </a:pPr>
            <a:r>
              <a:rPr lang="en-US" sz="1800" dirty="0"/>
              <a:t>To understand how injunctive and descriptive peer group norms about challenging social exclusion might shape children’s and adolescents’ likelihood of bystander responses</a:t>
            </a:r>
          </a:p>
        </p:txBody>
      </p:sp>
    </p:spTree>
    <p:extLst>
      <p:ext uri="{BB962C8B-B14F-4D97-AF65-F5344CB8AC3E}">
        <p14:creationId xmlns:p14="http://schemas.microsoft.com/office/powerpoint/2010/main" val="33528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4" grpId="0"/>
      <p:bldP spid="26" grpId="0" animBg="1"/>
      <p:bldP spid="30"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3- Hypothetical Scenario for Social Exclusion</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pic>
        <p:nvPicPr>
          <p:cNvPr id="13" name="Picture 12" descr="A close up of a logo&#10;&#10;Description automatically generated">
            <a:extLst>
              <a:ext uri="{FF2B5EF4-FFF2-40B4-BE49-F238E27FC236}">
                <a16:creationId xmlns:a16="http://schemas.microsoft.com/office/drawing/2014/main" id="{30C3D6DF-AE87-49A8-BCED-8425DEAFCB9D}"/>
              </a:ext>
            </a:extLst>
          </p:cNvPr>
          <p:cNvPicPr/>
          <p:nvPr/>
        </p:nvPicPr>
        <p:blipFill>
          <a:blip r:embed="rId3"/>
          <a:stretch>
            <a:fillRect/>
          </a:stretch>
        </p:blipFill>
        <p:spPr>
          <a:xfrm>
            <a:off x="846663" y="2382477"/>
            <a:ext cx="3459111" cy="2421509"/>
          </a:xfrm>
          <a:prstGeom prst="rect">
            <a:avLst/>
          </a:prstGeom>
        </p:spPr>
      </p:pic>
      <p:sp>
        <p:nvSpPr>
          <p:cNvPr id="14" name="Google Shape;1019;p62">
            <a:extLst>
              <a:ext uri="{FF2B5EF4-FFF2-40B4-BE49-F238E27FC236}">
                <a16:creationId xmlns:a16="http://schemas.microsoft.com/office/drawing/2014/main" id="{31ED311A-48ED-42DA-B69A-5AC31915F520}"/>
              </a:ext>
            </a:extLst>
          </p:cNvPr>
          <p:cNvSpPr txBox="1">
            <a:spLocks/>
          </p:cNvSpPr>
          <p:nvPr/>
        </p:nvSpPr>
        <p:spPr>
          <a:xfrm>
            <a:off x="4794499" y="2672088"/>
            <a:ext cx="2933574" cy="2291629"/>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a:solidFill>
                  <a:srgbClr val="00B050"/>
                </a:solidFill>
                <a:sym typeface="Josefin Sans Thin"/>
              </a:rPr>
              <a:t>Injunctive Norm</a:t>
            </a:r>
            <a:br>
              <a:rPr lang="en-GB" sz="6000" dirty="0"/>
            </a:br>
            <a:r>
              <a:rPr lang="en-GB" sz="1800" b="1" dirty="0">
                <a:solidFill>
                  <a:srgbClr val="002060"/>
                </a:solidFill>
              </a:rPr>
              <a:t>“Your group has one rule that </a:t>
            </a:r>
            <a:r>
              <a:rPr lang="en-GB" sz="1800" b="1" i="1" dirty="0">
                <a:solidFill>
                  <a:srgbClr val="002060"/>
                </a:solidFill>
              </a:rPr>
              <a:t>You should help people if they are being left out.”</a:t>
            </a:r>
            <a:r>
              <a:rPr lang="en-GB" sz="1800" b="1" dirty="0">
                <a:solidFill>
                  <a:srgbClr val="002060"/>
                </a:solidFill>
              </a:rPr>
              <a:t> </a:t>
            </a:r>
            <a:br>
              <a:rPr lang="en-GB" sz="6000" dirty="0"/>
            </a:br>
            <a:endParaRPr lang="en-GB" sz="3600" dirty="0"/>
          </a:p>
        </p:txBody>
      </p:sp>
      <p:pic>
        <p:nvPicPr>
          <p:cNvPr id="16" name="Picture 15">
            <a:extLst>
              <a:ext uri="{FF2B5EF4-FFF2-40B4-BE49-F238E27FC236}">
                <a16:creationId xmlns:a16="http://schemas.microsoft.com/office/drawing/2014/main" id="{0A49DDF1-C52C-4EB3-B72B-77801BDCC7A7}"/>
              </a:ext>
            </a:extLst>
          </p:cNvPr>
          <p:cNvPicPr/>
          <p:nvPr/>
        </p:nvPicPr>
        <p:blipFill>
          <a:blip r:embed="rId4">
            <a:extLst>
              <a:ext uri="{28A0092B-C50C-407E-A947-70E740481C1C}">
                <a14:useLocalDpi xmlns:a14="http://schemas.microsoft.com/office/drawing/2010/main" val="0"/>
              </a:ext>
            </a:extLst>
          </a:blip>
          <a:stretch>
            <a:fillRect/>
          </a:stretch>
        </p:blipFill>
        <p:spPr>
          <a:xfrm>
            <a:off x="8200284" y="2316276"/>
            <a:ext cx="2948966" cy="2225448"/>
          </a:xfrm>
          <a:prstGeom prst="rect">
            <a:avLst/>
          </a:prstGeom>
        </p:spPr>
      </p:pic>
    </p:spTree>
    <p:extLst>
      <p:ext uri="{BB962C8B-B14F-4D97-AF65-F5344CB8AC3E}">
        <p14:creationId xmlns:p14="http://schemas.microsoft.com/office/powerpoint/2010/main" val="9204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3- Hypothetical Scenario for Social Exclusion</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pic>
        <p:nvPicPr>
          <p:cNvPr id="7" name="Picture 6" descr="A silhouette of a person&#10;&#10;Description automatically generated">
            <a:extLst>
              <a:ext uri="{FF2B5EF4-FFF2-40B4-BE49-F238E27FC236}">
                <a16:creationId xmlns:a16="http://schemas.microsoft.com/office/drawing/2014/main" id="{BB499EA4-A389-45DD-A275-F1CA983EF5DD}"/>
              </a:ext>
            </a:extLst>
          </p:cNvPr>
          <p:cNvPicPr/>
          <p:nvPr/>
        </p:nvPicPr>
        <p:blipFill>
          <a:blip r:embed="rId3"/>
          <a:stretch>
            <a:fillRect/>
          </a:stretch>
        </p:blipFill>
        <p:spPr>
          <a:xfrm>
            <a:off x="1781067" y="2304723"/>
            <a:ext cx="3038067" cy="2514412"/>
          </a:xfrm>
          <a:prstGeom prst="rect">
            <a:avLst/>
          </a:prstGeom>
        </p:spPr>
      </p:pic>
      <p:sp>
        <p:nvSpPr>
          <p:cNvPr id="9" name="Google Shape;1019;p62">
            <a:extLst>
              <a:ext uri="{FF2B5EF4-FFF2-40B4-BE49-F238E27FC236}">
                <a16:creationId xmlns:a16="http://schemas.microsoft.com/office/drawing/2014/main" id="{BBD6E245-AE5A-483B-AAA6-9C7E0DBC44E3}"/>
              </a:ext>
            </a:extLst>
          </p:cNvPr>
          <p:cNvSpPr txBox="1">
            <a:spLocks/>
          </p:cNvSpPr>
          <p:nvPr/>
        </p:nvSpPr>
        <p:spPr>
          <a:xfrm>
            <a:off x="2559977" y="4868562"/>
            <a:ext cx="1480246" cy="484023"/>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600" b="1" dirty="0">
                <a:solidFill>
                  <a:srgbClr val="002060"/>
                </a:solidFill>
              </a:rPr>
              <a:t>Immigrant</a:t>
            </a:r>
          </a:p>
          <a:p>
            <a:pPr algn="ctr"/>
            <a:r>
              <a:rPr lang="en-GB" sz="1600" b="1" i="1" dirty="0">
                <a:solidFill>
                  <a:srgbClr val="002060"/>
                </a:solidFill>
              </a:rPr>
              <a:t>Newcomer</a:t>
            </a:r>
            <a:br>
              <a:rPr lang="en-GB" sz="1100" b="1" i="1" dirty="0"/>
            </a:br>
            <a:endParaRPr lang="en-GB" sz="100" dirty="0">
              <a:solidFill>
                <a:srgbClr val="002060"/>
              </a:solidFill>
            </a:endParaRPr>
          </a:p>
        </p:txBody>
      </p:sp>
      <p:pic>
        <p:nvPicPr>
          <p:cNvPr id="10" name="Picture 9" descr="A silhouette of a person&#10;&#10;Description automatically generated">
            <a:extLst>
              <a:ext uri="{FF2B5EF4-FFF2-40B4-BE49-F238E27FC236}">
                <a16:creationId xmlns:a16="http://schemas.microsoft.com/office/drawing/2014/main" id="{445F4CF0-E3A9-4D4B-A209-7B56319D1C83}"/>
              </a:ext>
            </a:extLst>
          </p:cNvPr>
          <p:cNvPicPr/>
          <p:nvPr/>
        </p:nvPicPr>
        <p:blipFill>
          <a:blip r:embed="rId4"/>
          <a:stretch>
            <a:fillRect/>
          </a:stretch>
        </p:blipFill>
        <p:spPr>
          <a:xfrm>
            <a:off x="6314947" y="2379017"/>
            <a:ext cx="2334781" cy="2099965"/>
          </a:xfrm>
          <a:prstGeom prst="rect">
            <a:avLst/>
          </a:prstGeom>
        </p:spPr>
      </p:pic>
      <p:sp>
        <p:nvSpPr>
          <p:cNvPr id="11" name="Google Shape;1019;p62">
            <a:extLst>
              <a:ext uri="{FF2B5EF4-FFF2-40B4-BE49-F238E27FC236}">
                <a16:creationId xmlns:a16="http://schemas.microsoft.com/office/drawing/2014/main" id="{B41829F3-526F-4EB2-88D5-CBBE81C7F74E}"/>
              </a:ext>
            </a:extLst>
          </p:cNvPr>
          <p:cNvSpPr txBox="1">
            <a:spLocks/>
          </p:cNvSpPr>
          <p:nvPr/>
        </p:nvSpPr>
        <p:spPr>
          <a:xfrm>
            <a:off x="6742214" y="4819135"/>
            <a:ext cx="1480246" cy="484023"/>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600" b="1" dirty="0">
                <a:solidFill>
                  <a:srgbClr val="002060"/>
                </a:solidFill>
              </a:rPr>
              <a:t>Ingroup </a:t>
            </a:r>
            <a:r>
              <a:rPr lang="en-GB" sz="1600" b="1" i="1" dirty="0">
                <a:solidFill>
                  <a:srgbClr val="002060"/>
                </a:solidFill>
              </a:rPr>
              <a:t>Excluder</a:t>
            </a:r>
            <a:br>
              <a:rPr lang="en-GB" sz="2000" b="1" i="1" dirty="0"/>
            </a:br>
            <a:endParaRPr lang="en-GB" sz="400" dirty="0">
              <a:solidFill>
                <a:srgbClr val="002060"/>
              </a:solidFill>
            </a:endParaRPr>
          </a:p>
        </p:txBody>
      </p:sp>
      <p:sp>
        <p:nvSpPr>
          <p:cNvPr id="12" name="TextBox 11">
            <a:extLst>
              <a:ext uri="{FF2B5EF4-FFF2-40B4-BE49-F238E27FC236}">
                <a16:creationId xmlns:a16="http://schemas.microsoft.com/office/drawing/2014/main" id="{06DE6D20-8896-4626-A0EB-EA39B5248314}"/>
              </a:ext>
            </a:extLst>
          </p:cNvPr>
          <p:cNvSpPr txBox="1"/>
          <p:nvPr/>
        </p:nvSpPr>
        <p:spPr>
          <a:xfrm>
            <a:off x="5734177" y="5603051"/>
            <a:ext cx="3496319" cy="1056764"/>
          </a:xfrm>
          <a:prstGeom prst="rect">
            <a:avLst/>
          </a:prstGeom>
          <a:noFill/>
        </p:spPr>
        <p:txBody>
          <a:bodyPr wrap="square" rtlCol="0">
            <a:spAutoFit/>
          </a:bodyPr>
          <a:lstStyle/>
          <a:p>
            <a:pPr algn="ctr"/>
            <a:r>
              <a:rPr lang="en-GB" sz="1600" i="1" dirty="0">
                <a:solidFill>
                  <a:srgbClr val="002060"/>
                </a:solidFill>
              </a:rPr>
              <a:t>“Sam, who is in your British group of friends, says to the new student, </a:t>
            </a:r>
          </a:p>
          <a:p>
            <a:pPr algn="ctr"/>
            <a:r>
              <a:rPr lang="en-GB" sz="1600" b="1" i="1" dirty="0">
                <a:solidFill>
                  <a:srgbClr val="002060"/>
                </a:solidFill>
              </a:rPr>
              <a:t>"I don't want you to join our group."</a:t>
            </a:r>
            <a:endParaRPr lang="en-GB" sz="1600" b="1" dirty="0">
              <a:solidFill>
                <a:srgbClr val="002060"/>
              </a:solidFill>
            </a:endParaRPr>
          </a:p>
          <a:p>
            <a:endParaRPr lang="en-GB" sz="1467" dirty="0"/>
          </a:p>
        </p:txBody>
      </p:sp>
    </p:spTree>
    <p:extLst>
      <p:ext uri="{BB962C8B-B14F-4D97-AF65-F5344CB8AC3E}">
        <p14:creationId xmlns:p14="http://schemas.microsoft.com/office/powerpoint/2010/main" val="27736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3- Hypothetical Scenario for Social Exclusion</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pic>
        <p:nvPicPr>
          <p:cNvPr id="13" name="Picture 12" descr="A close up of a logo&#10;&#10;Description automatically generated">
            <a:extLst>
              <a:ext uri="{FF2B5EF4-FFF2-40B4-BE49-F238E27FC236}">
                <a16:creationId xmlns:a16="http://schemas.microsoft.com/office/drawing/2014/main" id="{B516E7CE-7DDB-4608-9DF1-E5CFD9D301FA}"/>
              </a:ext>
            </a:extLst>
          </p:cNvPr>
          <p:cNvPicPr/>
          <p:nvPr/>
        </p:nvPicPr>
        <p:blipFill>
          <a:blip r:embed="rId3"/>
          <a:stretch>
            <a:fillRect/>
          </a:stretch>
        </p:blipFill>
        <p:spPr>
          <a:xfrm>
            <a:off x="1359361" y="2517290"/>
            <a:ext cx="3299135" cy="2150771"/>
          </a:xfrm>
          <a:prstGeom prst="rect">
            <a:avLst/>
          </a:prstGeom>
        </p:spPr>
      </p:pic>
      <p:sp>
        <p:nvSpPr>
          <p:cNvPr id="14" name="Right Arrow 350">
            <a:extLst>
              <a:ext uri="{FF2B5EF4-FFF2-40B4-BE49-F238E27FC236}">
                <a16:creationId xmlns:a16="http://schemas.microsoft.com/office/drawing/2014/main" id="{7F005A82-E609-462C-A031-F5DEFE647504}"/>
              </a:ext>
            </a:extLst>
          </p:cNvPr>
          <p:cNvSpPr/>
          <p:nvPr/>
        </p:nvSpPr>
        <p:spPr>
          <a:xfrm rot="20334901">
            <a:off x="5247236" y="2538753"/>
            <a:ext cx="484537" cy="248089"/>
          </a:xfrm>
          <a:prstGeom prst="rightArrow">
            <a:avLst>
              <a:gd name="adj1" fmla="val 50000"/>
              <a:gd name="adj2" fmla="val 42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ight Arrow 350">
            <a:extLst>
              <a:ext uri="{FF2B5EF4-FFF2-40B4-BE49-F238E27FC236}">
                <a16:creationId xmlns:a16="http://schemas.microsoft.com/office/drawing/2014/main" id="{0457657F-1FC0-40D4-B1F0-447D7611920C}"/>
              </a:ext>
            </a:extLst>
          </p:cNvPr>
          <p:cNvSpPr/>
          <p:nvPr/>
        </p:nvSpPr>
        <p:spPr>
          <a:xfrm>
            <a:off x="5275641" y="3592675"/>
            <a:ext cx="484537" cy="248089"/>
          </a:xfrm>
          <a:prstGeom prst="rightArrow">
            <a:avLst>
              <a:gd name="adj1" fmla="val 50000"/>
              <a:gd name="adj2" fmla="val 42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Right Arrow 350">
            <a:extLst>
              <a:ext uri="{FF2B5EF4-FFF2-40B4-BE49-F238E27FC236}">
                <a16:creationId xmlns:a16="http://schemas.microsoft.com/office/drawing/2014/main" id="{5B1160BE-AE19-4C00-BB2C-D283D0B3517D}"/>
              </a:ext>
            </a:extLst>
          </p:cNvPr>
          <p:cNvSpPr/>
          <p:nvPr/>
        </p:nvSpPr>
        <p:spPr>
          <a:xfrm rot="1621265">
            <a:off x="5260080" y="4664272"/>
            <a:ext cx="484537" cy="248089"/>
          </a:xfrm>
          <a:prstGeom prst="rightArrow">
            <a:avLst>
              <a:gd name="adj1" fmla="val 50000"/>
              <a:gd name="adj2" fmla="val 42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Google Shape;1019;p62">
            <a:extLst>
              <a:ext uri="{FF2B5EF4-FFF2-40B4-BE49-F238E27FC236}">
                <a16:creationId xmlns:a16="http://schemas.microsoft.com/office/drawing/2014/main" id="{F0E99EE6-7E22-4C5E-8FC1-80F6BDC65B60}"/>
              </a:ext>
            </a:extLst>
          </p:cNvPr>
          <p:cNvSpPr txBox="1">
            <a:spLocks/>
          </p:cNvSpPr>
          <p:nvPr/>
        </p:nvSpPr>
        <p:spPr>
          <a:xfrm>
            <a:off x="6290372" y="1706137"/>
            <a:ext cx="2486267" cy="1162183"/>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b="1" i="1" cap="none" dirty="0">
                <a:solidFill>
                  <a:srgbClr val="002060"/>
                </a:solidFill>
              </a:rPr>
              <a:t>Most of your group of British friends</a:t>
            </a:r>
          </a:p>
          <a:p>
            <a:pPr algn="ctr"/>
            <a:r>
              <a:rPr lang="en-GB" sz="1800" b="1" i="1" cap="none" dirty="0">
                <a:solidFill>
                  <a:srgbClr val="00B050"/>
                </a:solidFill>
              </a:rPr>
              <a:t>HELPED </a:t>
            </a:r>
          </a:p>
          <a:p>
            <a:pPr algn="ctr"/>
            <a:r>
              <a:rPr lang="en-GB" sz="1800" b="1" i="1" cap="none" dirty="0">
                <a:solidFill>
                  <a:srgbClr val="002060"/>
                </a:solidFill>
              </a:rPr>
              <a:t>the new student</a:t>
            </a:r>
            <a:r>
              <a:rPr lang="en-GB" sz="1100" b="1" i="1" cap="none" dirty="0">
                <a:solidFill>
                  <a:srgbClr val="002060"/>
                </a:solidFill>
              </a:rPr>
              <a:t> </a:t>
            </a:r>
            <a:endParaRPr lang="en-GB" sz="1600" cap="none" dirty="0"/>
          </a:p>
        </p:txBody>
      </p:sp>
      <p:sp>
        <p:nvSpPr>
          <p:cNvPr id="18" name="Google Shape;1019;p62">
            <a:extLst>
              <a:ext uri="{FF2B5EF4-FFF2-40B4-BE49-F238E27FC236}">
                <a16:creationId xmlns:a16="http://schemas.microsoft.com/office/drawing/2014/main" id="{8EF044F5-8996-4426-8354-2CE13E87337F}"/>
              </a:ext>
            </a:extLst>
          </p:cNvPr>
          <p:cNvSpPr txBox="1">
            <a:spLocks/>
          </p:cNvSpPr>
          <p:nvPr/>
        </p:nvSpPr>
        <p:spPr>
          <a:xfrm>
            <a:off x="6370709" y="3135628"/>
            <a:ext cx="2325592" cy="1162182"/>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b="1" i="1" cap="none" dirty="0">
                <a:solidFill>
                  <a:srgbClr val="002060"/>
                </a:solidFill>
              </a:rPr>
              <a:t>Most of your group of British friends</a:t>
            </a:r>
          </a:p>
          <a:p>
            <a:pPr algn="ctr"/>
            <a:r>
              <a:rPr lang="en-GB" sz="1800" b="1" i="1" cap="none" dirty="0">
                <a:solidFill>
                  <a:srgbClr val="C00000"/>
                </a:solidFill>
              </a:rPr>
              <a:t>DID NOTHING TO HELP </a:t>
            </a:r>
          </a:p>
          <a:p>
            <a:pPr algn="ctr"/>
            <a:r>
              <a:rPr lang="en-GB" sz="1800" b="1" i="1" cap="none" dirty="0">
                <a:solidFill>
                  <a:srgbClr val="002060"/>
                </a:solidFill>
              </a:rPr>
              <a:t>the new student</a:t>
            </a:r>
            <a:r>
              <a:rPr lang="en-GB" sz="1100" b="1" i="1" cap="none" dirty="0">
                <a:solidFill>
                  <a:srgbClr val="002060"/>
                </a:solidFill>
              </a:rPr>
              <a:t> </a:t>
            </a:r>
            <a:endParaRPr lang="en-GB" sz="1600" cap="none" dirty="0"/>
          </a:p>
        </p:txBody>
      </p:sp>
      <p:sp>
        <p:nvSpPr>
          <p:cNvPr id="19" name="Google Shape;1019;p62">
            <a:extLst>
              <a:ext uri="{FF2B5EF4-FFF2-40B4-BE49-F238E27FC236}">
                <a16:creationId xmlns:a16="http://schemas.microsoft.com/office/drawing/2014/main" id="{2E0B2D15-008B-4B85-8926-8E3C04BC87CB}"/>
              </a:ext>
            </a:extLst>
          </p:cNvPr>
          <p:cNvSpPr txBox="1">
            <a:spLocks/>
          </p:cNvSpPr>
          <p:nvPr/>
        </p:nvSpPr>
        <p:spPr>
          <a:xfrm>
            <a:off x="6370709" y="4570772"/>
            <a:ext cx="2325592" cy="1162182"/>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b="1" i="1" cap="none" dirty="0">
                <a:solidFill>
                  <a:srgbClr val="7030A0"/>
                </a:solidFill>
              </a:rPr>
              <a:t>No information given</a:t>
            </a:r>
            <a:endParaRPr lang="en-GB" sz="1600" cap="none" dirty="0">
              <a:solidFill>
                <a:srgbClr val="7030A0"/>
              </a:solidFill>
            </a:endParaRPr>
          </a:p>
        </p:txBody>
      </p:sp>
    </p:spTree>
    <p:extLst>
      <p:ext uri="{BB962C8B-B14F-4D97-AF65-F5344CB8AC3E}">
        <p14:creationId xmlns:p14="http://schemas.microsoft.com/office/powerpoint/2010/main" val="23091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56744"/>
          </a:xfrm>
        </p:spPr>
        <p:txBody>
          <a:bodyPr>
            <a:noAutofit/>
          </a:bodyPr>
          <a:lstStyle/>
          <a:p>
            <a:r>
              <a:rPr lang="en-US" sz="4000" b="1" cap="none" dirty="0">
                <a:solidFill>
                  <a:schemeClr val="accent1">
                    <a:lumMod val="50000"/>
                  </a:schemeClr>
                </a:solidFill>
              </a:rPr>
              <a:t>Social Exclusion</a:t>
            </a:r>
          </a:p>
        </p:txBody>
      </p:sp>
      <p:pic>
        <p:nvPicPr>
          <p:cNvPr id="4" name="Picture 3" descr="A picture containing walking, blurry&#10;&#10;Description automatically generated">
            <a:extLst>
              <a:ext uri="{FF2B5EF4-FFF2-40B4-BE49-F238E27FC236}">
                <a16:creationId xmlns:a16="http://schemas.microsoft.com/office/drawing/2014/main" id="{E9CA7C43-D799-1CEE-1381-B265018F9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95" y="1467691"/>
            <a:ext cx="3653185" cy="310081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DFCD72B-0B17-FB65-6C20-C35A8DF7D1C9}"/>
              </a:ext>
            </a:extLst>
          </p:cNvPr>
          <p:cNvSpPr/>
          <p:nvPr/>
        </p:nvSpPr>
        <p:spPr>
          <a:xfrm>
            <a:off x="5570806" y="1491378"/>
            <a:ext cx="5913393" cy="1093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We do not want you to join our group because you are </a:t>
            </a:r>
            <a:r>
              <a:rPr lang="en-US" sz="2200" b="1" dirty="0">
                <a:solidFill>
                  <a:srgbClr val="C00000"/>
                </a:solidFill>
              </a:rPr>
              <a:t>shy/awkward</a:t>
            </a:r>
          </a:p>
          <a:p>
            <a:pPr algn="ctr"/>
            <a:r>
              <a:rPr lang="en-US" sz="2200" b="1" dirty="0"/>
              <a:t>(interpersonal)</a:t>
            </a:r>
            <a:endParaRPr lang="en-GB" sz="2200" b="1" dirty="0"/>
          </a:p>
        </p:txBody>
      </p:sp>
      <p:sp>
        <p:nvSpPr>
          <p:cNvPr id="10" name="Rectangle 9">
            <a:extLst>
              <a:ext uri="{FF2B5EF4-FFF2-40B4-BE49-F238E27FC236}">
                <a16:creationId xmlns:a16="http://schemas.microsoft.com/office/drawing/2014/main" id="{2DB8F1B9-D6D8-C0BB-953C-071A8216AEA9}"/>
              </a:ext>
            </a:extLst>
          </p:cNvPr>
          <p:cNvSpPr/>
          <p:nvPr/>
        </p:nvSpPr>
        <p:spPr>
          <a:xfrm>
            <a:off x="5570807" y="3274276"/>
            <a:ext cx="5913393" cy="1294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We do not want you to join our group because you are from different </a:t>
            </a:r>
            <a:r>
              <a:rPr lang="en-US" sz="2200" b="1" dirty="0">
                <a:solidFill>
                  <a:srgbClr val="C00000"/>
                </a:solidFill>
              </a:rPr>
              <a:t>country</a:t>
            </a:r>
          </a:p>
          <a:p>
            <a:pPr algn="ctr"/>
            <a:r>
              <a:rPr lang="en-US" sz="2200" b="1" dirty="0"/>
              <a:t>(intergroup)</a:t>
            </a:r>
            <a:endParaRPr lang="en-GB" sz="2200" b="1" dirty="0"/>
          </a:p>
        </p:txBody>
      </p:sp>
      <p:sp>
        <p:nvSpPr>
          <p:cNvPr id="17" name="TextBox 16">
            <a:extLst>
              <a:ext uri="{FF2B5EF4-FFF2-40B4-BE49-F238E27FC236}">
                <a16:creationId xmlns:a16="http://schemas.microsoft.com/office/drawing/2014/main" id="{3A6A8A67-8711-3824-CB45-EEFA22284070}"/>
              </a:ext>
            </a:extLst>
          </p:cNvPr>
          <p:cNvSpPr txBox="1"/>
          <p:nvPr/>
        </p:nvSpPr>
        <p:spPr>
          <a:xfrm>
            <a:off x="914400" y="4791110"/>
            <a:ext cx="10696408" cy="1692771"/>
          </a:xfrm>
          <a:prstGeom prst="rect">
            <a:avLst/>
          </a:prstGeom>
          <a:noFill/>
        </p:spPr>
        <p:txBody>
          <a:bodyPr wrap="square">
            <a:spAutoFit/>
          </a:bodyPr>
          <a:lstStyle/>
          <a:p>
            <a:pPr>
              <a:buClr>
                <a:schemeClr val="accent1">
                  <a:lumMod val="50000"/>
                </a:schemeClr>
              </a:buClr>
            </a:pPr>
            <a:endParaRPr lang="en-US" sz="800" dirty="0"/>
          </a:p>
          <a:p>
            <a:pPr marL="342900" indent="-342900">
              <a:buClr>
                <a:schemeClr val="accent1">
                  <a:lumMod val="50000"/>
                </a:schemeClr>
              </a:buClr>
              <a:buFont typeface="Arial" panose="020B0604020202020204" pitchFamily="34" charset="0"/>
              <a:buChar char="•"/>
            </a:pPr>
            <a:r>
              <a:rPr lang="en-US" sz="2400" b="1" dirty="0">
                <a:solidFill>
                  <a:srgbClr val="C00000"/>
                </a:solidFill>
              </a:rPr>
              <a:t>Exclusion is commonplace in many every peer group interactions</a:t>
            </a:r>
          </a:p>
          <a:p>
            <a:pPr marL="342900" indent="-342900">
              <a:buClr>
                <a:schemeClr val="accent1">
                  <a:lumMod val="50000"/>
                </a:schemeClr>
              </a:buClr>
              <a:buFont typeface="Arial" panose="020B0604020202020204" pitchFamily="34" charset="0"/>
              <a:buChar char="•"/>
            </a:pPr>
            <a:r>
              <a:rPr lang="en-US" sz="2400" b="1" dirty="0">
                <a:solidFill>
                  <a:srgbClr val="C00000"/>
                </a:solidFill>
              </a:rPr>
              <a:t>Exclusion is less overt and more ambiguous compared to other types of bullying</a:t>
            </a:r>
          </a:p>
          <a:p>
            <a:pPr marL="342900" indent="-342900">
              <a:buClr>
                <a:schemeClr val="accent1">
                  <a:lumMod val="50000"/>
                </a:schemeClr>
              </a:buClr>
              <a:buFont typeface="Arial" panose="020B0604020202020204" pitchFamily="34" charset="0"/>
              <a:buChar char="•"/>
            </a:pPr>
            <a:r>
              <a:rPr lang="en-US" sz="2400" b="1" dirty="0">
                <a:solidFill>
                  <a:srgbClr val="C00000"/>
                </a:solidFill>
              </a:rPr>
              <a:t>Intergroup exclusion typically has roots in prejudice, therefore needs a different intervention approach</a:t>
            </a:r>
          </a:p>
        </p:txBody>
      </p:sp>
    </p:spTree>
    <p:extLst>
      <p:ext uri="{BB962C8B-B14F-4D97-AF65-F5344CB8AC3E}">
        <p14:creationId xmlns:p14="http://schemas.microsoft.com/office/powerpoint/2010/main" val="14600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3- Bystander Responses</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sp>
        <p:nvSpPr>
          <p:cNvPr id="15" name="Right Arrow 350">
            <a:extLst>
              <a:ext uri="{FF2B5EF4-FFF2-40B4-BE49-F238E27FC236}">
                <a16:creationId xmlns:a16="http://schemas.microsoft.com/office/drawing/2014/main" id="{0457657F-1FC0-40D4-B1F0-447D7611920C}"/>
              </a:ext>
            </a:extLst>
          </p:cNvPr>
          <p:cNvSpPr/>
          <p:nvPr/>
        </p:nvSpPr>
        <p:spPr>
          <a:xfrm>
            <a:off x="3117936" y="3635141"/>
            <a:ext cx="484537" cy="248089"/>
          </a:xfrm>
          <a:prstGeom prst="rightArrow">
            <a:avLst>
              <a:gd name="adj1" fmla="val 50000"/>
              <a:gd name="adj2" fmla="val 42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Box 10">
            <a:extLst>
              <a:ext uri="{FF2B5EF4-FFF2-40B4-BE49-F238E27FC236}">
                <a16:creationId xmlns:a16="http://schemas.microsoft.com/office/drawing/2014/main" id="{74036AFA-063C-4F50-A566-F523C5B643AC}"/>
              </a:ext>
            </a:extLst>
          </p:cNvPr>
          <p:cNvSpPr txBox="1"/>
          <p:nvPr/>
        </p:nvSpPr>
        <p:spPr>
          <a:xfrm>
            <a:off x="581192" y="3243657"/>
            <a:ext cx="2645429" cy="1077218"/>
          </a:xfrm>
          <a:prstGeom prst="rect">
            <a:avLst/>
          </a:prstGeom>
          <a:noFill/>
        </p:spPr>
        <p:txBody>
          <a:bodyPr wrap="square" rtlCol="0">
            <a:spAutoFit/>
          </a:bodyPr>
          <a:lstStyle/>
          <a:p>
            <a:r>
              <a:rPr lang="en-GB" sz="3200" dirty="0">
                <a:solidFill>
                  <a:srgbClr val="002060"/>
                </a:solidFill>
              </a:rPr>
              <a:t>BYSTANDER RESPONSE</a:t>
            </a:r>
          </a:p>
        </p:txBody>
      </p:sp>
      <p:sp>
        <p:nvSpPr>
          <p:cNvPr id="12" name="TextBox 11">
            <a:extLst>
              <a:ext uri="{FF2B5EF4-FFF2-40B4-BE49-F238E27FC236}">
                <a16:creationId xmlns:a16="http://schemas.microsoft.com/office/drawing/2014/main" id="{048C5C97-04A0-45DB-9D63-43257FBC9C6E}"/>
              </a:ext>
            </a:extLst>
          </p:cNvPr>
          <p:cNvSpPr txBox="1"/>
          <p:nvPr/>
        </p:nvSpPr>
        <p:spPr>
          <a:xfrm>
            <a:off x="3984320" y="3243657"/>
            <a:ext cx="3558090" cy="954107"/>
          </a:xfrm>
          <a:prstGeom prst="rect">
            <a:avLst/>
          </a:prstGeom>
          <a:noFill/>
        </p:spPr>
        <p:txBody>
          <a:bodyPr wrap="none" rtlCol="0">
            <a:spAutoFit/>
          </a:bodyPr>
          <a:lstStyle/>
          <a:p>
            <a:r>
              <a:rPr lang="en-GB" sz="2800" dirty="0">
                <a:solidFill>
                  <a:srgbClr val="002060"/>
                </a:solidFill>
              </a:rPr>
              <a:t>Imagine you are there, </a:t>
            </a:r>
          </a:p>
          <a:p>
            <a:r>
              <a:rPr lang="en-GB" sz="2800" dirty="0">
                <a:solidFill>
                  <a:srgbClr val="002060"/>
                </a:solidFill>
              </a:rPr>
              <a:t>what would you do?</a:t>
            </a:r>
          </a:p>
        </p:txBody>
      </p:sp>
      <p:sp>
        <p:nvSpPr>
          <p:cNvPr id="20" name="TextBox 19">
            <a:extLst>
              <a:ext uri="{FF2B5EF4-FFF2-40B4-BE49-F238E27FC236}">
                <a16:creationId xmlns:a16="http://schemas.microsoft.com/office/drawing/2014/main" id="{919FE1FE-9659-44E8-8690-4983F119115E}"/>
              </a:ext>
            </a:extLst>
          </p:cNvPr>
          <p:cNvSpPr txBox="1"/>
          <p:nvPr/>
        </p:nvSpPr>
        <p:spPr>
          <a:xfrm>
            <a:off x="7803587" y="2929085"/>
            <a:ext cx="2251176" cy="461665"/>
          </a:xfrm>
          <a:prstGeom prst="rect">
            <a:avLst/>
          </a:prstGeom>
          <a:noFill/>
          <a:ln>
            <a:solidFill>
              <a:schemeClr val="tx1"/>
            </a:solidFill>
          </a:ln>
        </p:spPr>
        <p:txBody>
          <a:bodyPr wrap="square" rtlCol="0">
            <a:spAutoFit/>
          </a:bodyPr>
          <a:lstStyle/>
          <a:p>
            <a:pPr algn="ctr"/>
            <a:r>
              <a:rPr lang="en-GB" sz="2400" b="1" dirty="0">
                <a:solidFill>
                  <a:srgbClr val="00B050"/>
                </a:solidFill>
              </a:rPr>
              <a:t>HELP</a:t>
            </a:r>
          </a:p>
        </p:txBody>
      </p:sp>
      <p:sp>
        <p:nvSpPr>
          <p:cNvPr id="21" name="TextBox 20">
            <a:extLst>
              <a:ext uri="{FF2B5EF4-FFF2-40B4-BE49-F238E27FC236}">
                <a16:creationId xmlns:a16="http://schemas.microsoft.com/office/drawing/2014/main" id="{E8F7D581-77B7-4C04-B4BF-19A40EE1C37D}"/>
              </a:ext>
            </a:extLst>
          </p:cNvPr>
          <p:cNvSpPr txBox="1"/>
          <p:nvPr/>
        </p:nvSpPr>
        <p:spPr>
          <a:xfrm>
            <a:off x="7803586" y="4090042"/>
            <a:ext cx="2251179" cy="461665"/>
          </a:xfrm>
          <a:prstGeom prst="rect">
            <a:avLst/>
          </a:prstGeom>
          <a:noFill/>
          <a:ln>
            <a:solidFill>
              <a:schemeClr val="tx1"/>
            </a:solidFill>
          </a:ln>
        </p:spPr>
        <p:txBody>
          <a:bodyPr wrap="square" rtlCol="0">
            <a:spAutoFit/>
          </a:bodyPr>
          <a:lstStyle/>
          <a:p>
            <a:pPr algn="ctr"/>
            <a:r>
              <a:rPr lang="en-GB" sz="2400" b="1" dirty="0">
                <a:solidFill>
                  <a:srgbClr val="C00000"/>
                </a:solidFill>
              </a:rPr>
              <a:t>DO NOTHING</a:t>
            </a:r>
          </a:p>
        </p:txBody>
      </p:sp>
      <p:sp>
        <p:nvSpPr>
          <p:cNvPr id="22" name="TextBox 21">
            <a:extLst>
              <a:ext uri="{FF2B5EF4-FFF2-40B4-BE49-F238E27FC236}">
                <a16:creationId xmlns:a16="http://schemas.microsoft.com/office/drawing/2014/main" id="{CDCF1FBF-A968-4020-A4F1-C582B7DBDE09}"/>
              </a:ext>
            </a:extLst>
          </p:cNvPr>
          <p:cNvSpPr txBox="1"/>
          <p:nvPr/>
        </p:nvSpPr>
        <p:spPr>
          <a:xfrm>
            <a:off x="10499086" y="3574519"/>
            <a:ext cx="952907" cy="369332"/>
          </a:xfrm>
          <a:prstGeom prst="rect">
            <a:avLst/>
          </a:prstGeom>
          <a:noFill/>
        </p:spPr>
        <p:txBody>
          <a:bodyPr wrap="square" rtlCol="0">
            <a:spAutoFit/>
          </a:bodyPr>
          <a:lstStyle/>
          <a:p>
            <a:r>
              <a:rPr lang="en-GB" b="1" dirty="0">
                <a:solidFill>
                  <a:srgbClr val="002060"/>
                </a:solidFill>
              </a:rPr>
              <a:t>WHY?</a:t>
            </a:r>
          </a:p>
        </p:txBody>
      </p:sp>
      <p:sp>
        <p:nvSpPr>
          <p:cNvPr id="2" name="TextBox 1">
            <a:extLst>
              <a:ext uri="{FF2B5EF4-FFF2-40B4-BE49-F238E27FC236}">
                <a16:creationId xmlns:a16="http://schemas.microsoft.com/office/drawing/2014/main" id="{BC7A7209-E7A1-433C-9834-876580B96ACC}"/>
              </a:ext>
            </a:extLst>
          </p:cNvPr>
          <p:cNvSpPr txBox="1"/>
          <p:nvPr/>
        </p:nvSpPr>
        <p:spPr>
          <a:xfrm>
            <a:off x="10315940" y="3159917"/>
            <a:ext cx="1368493" cy="369332"/>
          </a:xfrm>
          <a:prstGeom prst="rect">
            <a:avLst/>
          </a:prstGeom>
          <a:noFill/>
        </p:spPr>
        <p:txBody>
          <a:bodyPr wrap="square" rtlCol="0">
            <a:spAutoFit/>
          </a:bodyPr>
          <a:lstStyle/>
          <a:p>
            <a:r>
              <a:rPr lang="en-GB" dirty="0">
                <a:solidFill>
                  <a:srgbClr val="002060"/>
                </a:solidFill>
              </a:rPr>
              <a:t>Reasoning</a:t>
            </a:r>
          </a:p>
        </p:txBody>
      </p:sp>
      <p:pic>
        <p:nvPicPr>
          <p:cNvPr id="4" name="Picture 3" descr="A picture containing doll, bedroom&#10;&#10;Description automatically generated">
            <a:extLst>
              <a:ext uri="{FF2B5EF4-FFF2-40B4-BE49-F238E27FC236}">
                <a16:creationId xmlns:a16="http://schemas.microsoft.com/office/drawing/2014/main" id="{C0B5F3DE-6CDB-495F-B99A-DD5F54C01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41" y="4890327"/>
            <a:ext cx="1896468" cy="1750586"/>
          </a:xfrm>
          <a:prstGeom prst="rect">
            <a:avLst/>
          </a:prstGeom>
        </p:spPr>
      </p:pic>
      <p:pic>
        <p:nvPicPr>
          <p:cNvPr id="17" name="Picture 16" descr="Background pattern&#10;&#10;Description automatically generated with low confidence">
            <a:extLst>
              <a:ext uri="{FF2B5EF4-FFF2-40B4-BE49-F238E27FC236}">
                <a16:creationId xmlns:a16="http://schemas.microsoft.com/office/drawing/2014/main" id="{91ED8688-DA30-4BA1-AEBB-F2C010EB7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288" y="2169466"/>
            <a:ext cx="926807" cy="600075"/>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896284DD-C032-4451-AE8D-F56B71E4F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5294" y="915688"/>
            <a:ext cx="1368492" cy="1883139"/>
          </a:xfrm>
          <a:prstGeom prst="rect">
            <a:avLst/>
          </a:prstGeom>
        </p:spPr>
      </p:pic>
      <p:pic>
        <p:nvPicPr>
          <p:cNvPr id="14" name="Picture 13" descr="Shape, circle&#10;&#10;Description automatically generated">
            <a:extLst>
              <a:ext uri="{FF2B5EF4-FFF2-40B4-BE49-F238E27FC236}">
                <a16:creationId xmlns:a16="http://schemas.microsoft.com/office/drawing/2014/main" id="{BCEC9284-77D6-4EA1-9527-DC36A4692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9263" y="3989121"/>
            <a:ext cx="850893" cy="757700"/>
          </a:xfrm>
          <a:prstGeom prst="rect">
            <a:avLst/>
          </a:prstGeom>
        </p:spPr>
      </p:pic>
    </p:spTree>
    <p:extLst>
      <p:ext uri="{BB962C8B-B14F-4D97-AF65-F5344CB8AC3E}">
        <p14:creationId xmlns:p14="http://schemas.microsoft.com/office/powerpoint/2010/main" val="11036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20" grpId="0" animBg="1"/>
      <p:bldP spid="21" grpId="0" animBg="1"/>
      <p:bldP spid="22"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3-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912616"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Age Difference</a:t>
            </a:r>
          </a:p>
        </p:txBody>
      </p:sp>
      <p:sp>
        <p:nvSpPr>
          <p:cNvPr id="23" name="TextBox 22">
            <a:extLst>
              <a:ext uri="{FF2B5EF4-FFF2-40B4-BE49-F238E27FC236}">
                <a16:creationId xmlns:a16="http://schemas.microsoft.com/office/drawing/2014/main" id="{F2D74526-2825-D25D-529A-90BAFA082032}"/>
              </a:ext>
            </a:extLst>
          </p:cNvPr>
          <p:cNvSpPr txBox="1"/>
          <p:nvPr/>
        </p:nvSpPr>
        <p:spPr>
          <a:xfrm>
            <a:off x="1076328" y="2075953"/>
            <a:ext cx="3879717" cy="1631216"/>
          </a:xfrm>
          <a:prstGeom prst="rect">
            <a:avLst/>
          </a:prstGeom>
          <a:noFill/>
        </p:spPr>
        <p:txBody>
          <a:bodyPr wrap="square" rtlCol="0">
            <a:spAutoFit/>
          </a:bodyPr>
          <a:lstStyle/>
          <a:p>
            <a:pPr algn="ctr"/>
            <a:r>
              <a:rPr lang="en-US" sz="2000" b="1" dirty="0"/>
              <a:t>Children</a:t>
            </a:r>
            <a:r>
              <a:rPr lang="en-US" sz="2000" dirty="0"/>
              <a:t> were </a:t>
            </a:r>
          </a:p>
          <a:p>
            <a:pPr algn="ctr"/>
            <a:r>
              <a:rPr lang="en-US" sz="2000" b="1" dirty="0"/>
              <a:t>more likely </a:t>
            </a:r>
            <a:r>
              <a:rPr lang="en-US" sz="2000" dirty="0">
                <a:solidFill>
                  <a:srgbClr val="00B050"/>
                </a:solidFill>
              </a:rPr>
              <a:t>to help </a:t>
            </a:r>
          </a:p>
          <a:p>
            <a:pPr algn="ctr"/>
            <a:r>
              <a:rPr lang="en-US" sz="2000" dirty="0"/>
              <a:t>and</a:t>
            </a:r>
            <a:r>
              <a:rPr lang="en-US" sz="2000" dirty="0">
                <a:solidFill>
                  <a:srgbClr val="002060"/>
                </a:solidFill>
              </a:rPr>
              <a:t> </a:t>
            </a:r>
            <a:r>
              <a:rPr lang="en-US" sz="2000" b="1" dirty="0"/>
              <a:t>less likely </a:t>
            </a:r>
            <a:r>
              <a:rPr lang="en-US" sz="2000" b="1" dirty="0">
                <a:solidFill>
                  <a:srgbClr val="C00000"/>
                </a:solidFill>
              </a:rPr>
              <a:t>to do nothing </a:t>
            </a:r>
          </a:p>
          <a:p>
            <a:pPr algn="ctr"/>
            <a:r>
              <a:rPr lang="en-US" sz="2000" dirty="0"/>
              <a:t>as a bystander </a:t>
            </a:r>
          </a:p>
          <a:p>
            <a:pPr algn="ctr"/>
            <a:r>
              <a:rPr lang="en-US" sz="2000" b="1" dirty="0"/>
              <a:t>than</a:t>
            </a:r>
            <a:r>
              <a:rPr lang="en-US" sz="2000" dirty="0"/>
              <a:t> </a:t>
            </a:r>
            <a:r>
              <a:rPr lang="en-US" sz="2000" b="1" dirty="0"/>
              <a:t>adolescents</a:t>
            </a:r>
            <a:r>
              <a:rPr lang="en-US" sz="2000" dirty="0"/>
              <a:t> </a:t>
            </a:r>
            <a:endParaRPr lang="en-US" sz="2000" dirty="0">
              <a:solidFill>
                <a:srgbClr val="C00000"/>
              </a:solidFill>
            </a:endParaRPr>
          </a:p>
        </p:txBody>
      </p:sp>
      <p:sp>
        <p:nvSpPr>
          <p:cNvPr id="17" name="TextBox 16">
            <a:extLst>
              <a:ext uri="{FF2B5EF4-FFF2-40B4-BE49-F238E27FC236}">
                <a16:creationId xmlns:a16="http://schemas.microsoft.com/office/drawing/2014/main" id="{428B1D00-7E6A-40F8-957B-45687F62E3D4}"/>
              </a:ext>
            </a:extLst>
          </p:cNvPr>
          <p:cNvSpPr txBox="1"/>
          <p:nvPr/>
        </p:nvSpPr>
        <p:spPr>
          <a:xfrm>
            <a:off x="1052150" y="3730526"/>
            <a:ext cx="3879717" cy="400110"/>
          </a:xfrm>
          <a:prstGeom prst="rect">
            <a:avLst/>
          </a:prstGeom>
          <a:noFill/>
        </p:spPr>
        <p:txBody>
          <a:bodyPr wrap="square" rtlCol="0">
            <a:spAutoFit/>
          </a:bodyPr>
          <a:lstStyle/>
          <a:p>
            <a:pPr algn="ctr"/>
            <a:r>
              <a:rPr lang="en-US" sz="2000" b="1" dirty="0"/>
              <a:t>Reasoning</a:t>
            </a:r>
            <a:endParaRPr lang="en-US" sz="2000" dirty="0">
              <a:solidFill>
                <a:srgbClr val="C00000"/>
              </a:solidFill>
            </a:endParaRPr>
          </a:p>
        </p:txBody>
      </p:sp>
      <p:sp>
        <p:nvSpPr>
          <p:cNvPr id="18" name="TextBox 17">
            <a:extLst>
              <a:ext uri="{FF2B5EF4-FFF2-40B4-BE49-F238E27FC236}">
                <a16:creationId xmlns:a16="http://schemas.microsoft.com/office/drawing/2014/main" id="{A7781DFB-E10B-44DF-A1EB-9A3611CF163C}"/>
              </a:ext>
            </a:extLst>
          </p:cNvPr>
          <p:cNvSpPr txBox="1"/>
          <p:nvPr/>
        </p:nvSpPr>
        <p:spPr>
          <a:xfrm>
            <a:off x="2926270" y="4064337"/>
            <a:ext cx="3071120" cy="3200876"/>
          </a:xfrm>
          <a:prstGeom prst="rect">
            <a:avLst/>
          </a:prstGeom>
          <a:noFill/>
          <a:ln>
            <a:solidFill>
              <a:schemeClr val="accent1"/>
            </a:solidFill>
          </a:ln>
        </p:spPr>
        <p:txBody>
          <a:bodyPr wrap="square" rtlCol="0">
            <a:spAutoFit/>
          </a:bodyPr>
          <a:lstStyle/>
          <a:p>
            <a:pPr algn="ctr"/>
            <a:r>
              <a:rPr lang="en-US" b="1" dirty="0"/>
              <a:t>Adolescents</a:t>
            </a:r>
          </a:p>
          <a:p>
            <a:pPr algn="ctr"/>
            <a:r>
              <a:rPr lang="en-US" b="1" dirty="0">
                <a:solidFill>
                  <a:srgbClr val="C00000"/>
                </a:solidFill>
              </a:rPr>
              <a:t>Group Dynamics &amp; Autonomy</a:t>
            </a:r>
          </a:p>
          <a:p>
            <a:pPr algn="ctr"/>
            <a:r>
              <a:rPr lang="en-US" b="1" dirty="0">
                <a:solidFill>
                  <a:srgbClr val="C00000"/>
                </a:solidFill>
              </a:rPr>
              <a:t>e.g.,</a:t>
            </a:r>
          </a:p>
          <a:p>
            <a:pPr algn="ctr"/>
            <a:r>
              <a:rPr lang="en-GB" b="1" i="1" dirty="0">
                <a:solidFill>
                  <a:srgbClr val="091047"/>
                </a:solidFill>
              </a:rPr>
              <a:t>“</a:t>
            </a:r>
            <a:r>
              <a:rPr lang="en-US" b="1" i="1" dirty="0">
                <a:solidFill>
                  <a:srgbClr val="091047"/>
                </a:solidFill>
              </a:rPr>
              <a:t>I don’t want to be left out as well”</a:t>
            </a:r>
          </a:p>
          <a:p>
            <a:pPr algn="ctr"/>
            <a:endParaRPr lang="en-US" b="1" i="1" dirty="0">
              <a:solidFill>
                <a:srgbClr val="091047"/>
              </a:solidFill>
            </a:endParaRPr>
          </a:p>
          <a:p>
            <a:pPr algn="ctr"/>
            <a:r>
              <a:rPr lang="en-GB" b="1" i="1" dirty="0">
                <a:solidFill>
                  <a:srgbClr val="091047"/>
                </a:solidFill>
              </a:rPr>
              <a:t>“I would let my mates decide”</a:t>
            </a:r>
          </a:p>
          <a:p>
            <a:pPr algn="ctr"/>
            <a:endParaRPr lang="en-US" b="1" i="1" dirty="0">
              <a:solidFill>
                <a:srgbClr val="091047"/>
              </a:solidFill>
            </a:endParaRPr>
          </a:p>
          <a:p>
            <a:pPr algn="ctr"/>
            <a:r>
              <a:rPr lang="en-US" b="1" i="1" dirty="0">
                <a:solidFill>
                  <a:srgbClr val="091047"/>
                </a:solidFill>
              </a:rPr>
              <a:t>“</a:t>
            </a:r>
            <a:r>
              <a:rPr lang="en-GB" b="1" i="1" dirty="0">
                <a:solidFill>
                  <a:srgbClr val="091047"/>
                </a:solidFill>
              </a:rPr>
              <a:t>Because I might not like him</a:t>
            </a:r>
            <a:r>
              <a:rPr lang="en-US" b="1" i="1" dirty="0">
                <a:solidFill>
                  <a:srgbClr val="091047"/>
                </a:solidFill>
              </a:rPr>
              <a:t>”</a:t>
            </a:r>
            <a:endParaRPr lang="en-GB" b="1" i="1" dirty="0">
              <a:solidFill>
                <a:srgbClr val="091047"/>
              </a:solidFill>
            </a:endParaRPr>
          </a:p>
          <a:p>
            <a:pPr algn="ctr"/>
            <a:endParaRPr lang="en-US" sz="2000" b="1" i="1" dirty="0">
              <a:solidFill>
                <a:srgbClr val="091047"/>
              </a:solidFill>
            </a:endParaRPr>
          </a:p>
          <a:p>
            <a:pPr algn="ctr"/>
            <a:endParaRPr lang="en-US" sz="2000" dirty="0">
              <a:solidFill>
                <a:srgbClr val="C00000"/>
              </a:solidFill>
            </a:endParaRPr>
          </a:p>
        </p:txBody>
      </p:sp>
      <p:sp>
        <p:nvSpPr>
          <p:cNvPr id="19" name="TextBox 18">
            <a:extLst>
              <a:ext uri="{FF2B5EF4-FFF2-40B4-BE49-F238E27FC236}">
                <a16:creationId xmlns:a16="http://schemas.microsoft.com/office/drawing/2014/main" id="{69ADDEBD-4386-4F30-8D05-760D0442E357}"/>
              </a:ext>
            </a:extLst>
          </p:cNvPr>
          <p:cNvSpPr txBox="1"/>
          <p:nvPr/>
        </p:nvSpPr>
        <p:spPr>
          <a:xfrm>
            <a:off x="36176" y="4064337"/>
            <a:ext cx="2890094" cy="3570208"/>
          </a:xfrm>
          <a:prstGeom prst="rect">
            <a:avLst/>
          </a:prstGeom>
          <a:noFill/>
          <a:ln>
            <a:solidFill>
              <a:schemeClr val="accent1"/>
            </a:solidFill>
          </a:ln>
        </p:spPr>
        <p:txBody>
          <a:bodyPr wrap="square" rtlCol="0">
            <a:spAutoFit/>
          </a:bodyPr>
          <a:lstStyle/>
          <a:p>
            <a:pPr algn="ctr"/>
            <a:r>
              <a:rPr lang="en-US" b="1" dirty="0"/>
              <a:t>Children</a:t>
            </a:r>
          </a:p>
          <a:p>
            <a:pPr algn="ctr"/>
            <a:r>
              <a:rPr lang="en-US" b="1" dirty="0">
                <a:solidFill>
                  <a:srgbClr val="C00000"/>
                </a:solidFill>
              </a:rPr>
              <a:t>Moral </a:t>
            </a:r>
          </a:p>
          <a:p>
            <a:pPr algn="ctr"/>
            <a:r>
              <a:rPr lang="en-US" b="1" dirty="0">
                <a:solidFill>
                  <a:srgbClr val="C00000"/>
                </a:solidFill>
              </a:rPr>
              <a:t>e.g., </a:t>
            </a:r>
          </a:p>
          <a:p>
            <a:pPr algn="ctr"/>
            <a:r>
              <a:rPr lang="en-GB" b="1" i="1" dirty="0">
                <a:solidFill>
                  <a:srgbClr val="091047"/>
                </a:solidFill>
              </a:rPr>
              <a:t>“Because it is kind to help”</a:t>
            </a:r>
          </a:p>
          <a:p>
            <a:pPr algn="ctr"/>
            <a:endParaRPr lang="en-GB" dirty="0"/>
          </a:p>
          <a:p>
            <a:pPr algn="ctr"/>
            <a:r>
              <a:rPr lang="en-GB" b="1" i="1" dirty="0">
                <a:solidFill>
                  <a:srgbClr val="091047"/>
                </a:solidFill>
              </a:rPr>
              <a:t>“</a:t>
            </a:r>
            <a:r>
              <a:rPr lang="en-US" b="1" i="1" dirty="0">
                <a:solidFill>
                  <a:srgbClr val="091047"/>
                </a:solidFill>
              </a:rPr>
              <a:t>Because it's mean to leave people out”</a:t>
            </a:r>
            <a:endParaRPr lang="en-GB" b="1" i="1" dirty="0">
              <a:solidFill>
                <a:srgbClr val="091047"/>
              </a:solidFill>
            </a:endParaRPr>
          </a:p>
          <a:p>
            <a:pPr algn="ctr"/>
            <a:endParaRPr lang="en-GB" sz="2000" dirty="0"/>
          </a:p>
          <a:p>
            <a:pPr algn="ctr"/>
            <a:endParaRPr lang="en-GB" sz="2000" dirty="0"/>
          </a:p>
          <a:p>
            <a:pPr algn="ctr"/>
            <a:endParaRPr lang="en-GB" sz="2000" dirty="0"/>
          </a:p>
          <a:p>
            <a:pPr algn="ctr"/>
            <a:endParaRPr lang="en-GB" sz="2000" dirty="0"/>
          </a:p>
          <a:p>
            <a:pPr algn="ctr"/>
            <a:endParaRPr lang="en-US" sz="2000" dirty="0">
              <a:solidFill>
                <a:srgbClr val="C00000"/>
              </a:solidFill>
            </a:endParaRPr>
          </a:p>
        </p:txBody>
      </p:sp>
    </p:spTree>
    <p:extLst>
      <p:ext uri="{BB962C8B-B14F-4D97-AF65-F5344CB8AC3E}">
        <p14:creationId xmlns:p14="http://schemas.microsoft.com/office/powerpoint/2010/main" val="36564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17" grpId="0"/>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3-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931820"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Age Difference</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8053037"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Peer Group Norm</a:t>
            </a:r>
          </a:p>
        </p:txBody>
      </p:sp>
      <p:sp>
        <p:nvSpPr>
          <p:cNvPr id="23" name="TextBox 22">
            <a:extLst>
              <a:ext uri="{FF2B5EF4-FFF2-40B4-BE49-F238E27FC236}">
                <a16:creationId xmlns:a16="http://schemas.microsoft.com/office/drawing/2014/main" id="{F2D74526-2825-D25D-529A-90BAFA082032}"/>
              </a:ext>
            </a:extLst>
          </p:cNvPr>
          <p:cNvSpPr txBox="1"/>
          <p:nvPr/>
        </p:nvSpPr>
        <p:spPr>
          <a:xfrm>
            <a:off x="1065162" y="2080539"/>
            <a:ext cx="3879717" cy="1631216"/>
          </a:xfrm>
          <a:prstGeom prst="rect">
            <a:avLst/>
          </a:prstGeom>
          <a:noFill/>
        </p:spPr>
        <p:txBody>
          <a:bodyPr wrap="square" rtlCol="0">
            <a:spAutoFit/>
          </a:bodyPr>
          <a:lstStyle/>
          <a:p>
            <a:pPr algn="ctr"/>
            <a:r>
              <a:rPr lang="en-US" sz="2000" b="1" dirty="0"/>
              <a:t>Children</a:t>
            </a:r>
            <a:r>
              <a:rPr lang="en-US" sz="2000" dirty="0"/>
              <a:t> were </a:t>
            </a:r>
          </a:p>
          <a:p>
            <a:pPr algn="ctr"/>
            <a:r>
              <a:rPr lang="en-US" sz="2000" b="1" dirty="0"/>
              <a:t>more likely </a:t>
            </a:r>
            <a:r>
              <a:rPr lang="en-US" sz="2000" dirty="0">
                <a:solidFill>
                  <a:srgbClr val="00B050"/>
                </a:solidFill>
              </a:rPr>
              <a:t>to help </a:t>
            </a:r>
          </a:p>
          <a:p>
            <a:pPr algn="ctr"/>
            <a:r>
              <a:rPr lang="en-US" sz="2000" dirty="0"/>
              <a:t>and</a:t>
            </a:r>
            <a:r>
              <a:rPr lang="en-US" sz="2000" dirty="0">
                <a:solidFill>
                  <a:srgbClr val="002060"/>
                </a:solidFill>
              </a:rPr>
              <a:t> </a:t>
            </a:r>
            <a:r>
              <a:rPr lang="en-US" sz="2000" b="1" dirty="0"/>
              <a:t>less likely </a:t>
            </a:r>
            <a:r>
              <a:rPr lang="en-US" sz="2000" b="1" dirty="0">
                <a:solidFill>
                  <a:srgbClr val="C00000"/>
                </a:solidFill>
              </a:rPr>
              <a:t>to do nothing </a:t>
            </a:r>
          </a:p>
          <a:p>
            <a:pPr algn="ctr"/>
            <a:r>
              <a:rPr lang="en-US" sz="2000" dirty="0"/>
              <a:t>as a bystander </a:t>
            </a:r>
          </a:p>
          <a:p>
            <a:pPr algn="ctr"/>
            <a:r>
              <a:rPr lang="en-US" sz="2000" b="1" dirty="0"/>
              <a:t>than</a:t>
            </a:r>
            <a:r>
              <a:rPr lang="en-US" sz="2000" dirty="0"/>
              <a:t> </a:t>
            </a:r>
            <a:r>
              <a:rPr lang="en-US" sz="2000" b="1" dirty="0"/>
              <a:t>adolescents</a:t>
            </a:r>
            <a:endParaRPr lang="en-US" sz="2000" dirty="0">
              <a:solidFill>
                <a:srgbClr val="C00000"/>
              </a:solidFill>
            </a:endParaRPr>
          </a:p>
        </p:txBody>
      </p:sp>
      <p:sp>
        <p:nvSpPr>
          <p:cNvPr id="2" name="TextBox 1">
            <a:extLst>
              <a:ext uri="{FF2B5EF4-FFF2-40B4-BE49-F238E27FC236}">
                <a16:creationId xmlns:a16="http://schemas.microsoft.com/office/drawing/2014/main" id="{88C8A0A2-3880-4FAA-9204-9E929EAA0031}"/>
              </a:ext>
            </a:extLst>
          </p:cNvPr>
          <p:cNvSpPr txBox="1"/>
          <p:nvPr/>
        </p:nvSpPr>
        <p:spPr>
          <a:xfrm>
            <a:off x="5729828" y="3130476"/>
            <a:ext cx="2398956" cy="1200329"/>
          </a:xfrm>
          <a:prstGeom prst="rect">
            <a:avLst/>
          </a:prstGeom>
          <a:noFill/>
        </p:spPr>
        <p:txBody>
          <a:bodyPr wrap="square" rtlCol="0">
            <a:spAutoFit/>
          </a:bodyPr>
          <a:lstStyle/>
          <a:p>
            <a:pPr algn="ctr"/>
            <a:r>
              <a:rPr lang="en-GB" dirty="0"/>
              <a:t>When participants heard their group </a:t>
            </a:r>
            <a:r>
              <a:rPr lang="en-GB" dirty="0">
                <a:solidFill>
                  <a:srgbClr val="00B050"/>
                </a:solidFill>
              </a:rPr>
              <a:t>helped</a:t>
            </a:r>
            <a:r>
              <a:rPr lang="en-GB" dirty="0"/>
              <a:t> the new student</a:t>
            </a:r>
          </a:p>
        </p:txBody>
      </p:sp>
      <p:sp>
        <p:nvSpPr>
          <p:cNvPr id="3" name="TextBox 2">
            <a:extLst>
              <a:ext uri="{FF2B5EF4-FFF2-40B4-BE49-F238E27FC236}">
                <a16:creationId xmlns:a16="http://schemas.microsoft.com/office/drawing/2014/main" id="{17AAB9D2-6751-4AF2-BC23-C40904B5C213}"/>
              </a:ext>
            </a:extLst>
          </p:cNvPr>
          <p:cNvSpPr txBox="1"/>
          <p:nvPr/>
        </p:nvSpPr>
        <p:spPr>
          <a:xfrm>
            <a:off x="5988709" y="4799620"/>
            <a:ext cx="1938479" cy="369332"/>
          </a:xfrm>
          <a:prstGeom prst="rect">
            <a:avLst/>
          </a:prstGeom>
          <a:noFill/>
        </p:spPr>
        <p:txBody>
          <a:bodyPr wrap="none" rtlCol="0">
            <a:spAutoFit/>
          </a:bodyPr>
          <a:lstStyle/>
          <a:p>
            <a:r>
              <a:rPr lang="en-GB" dirty="0">
                <a:solidFill>
                  <a:srgbClr val="00B050"/>
                </a:solidFill>
              </a:rPr>
              <a:t>More likely to help</a:t>
            </a:r>
          </a:p>
        </p:txBody>
      </p:sp>
      <p:sp>
        <p:nvSpPr>
          <p:cNvPr id="14" name="TextBox 13">
            <a:extLst>
              <a:ext uri="{FF2B5EF4-FFF2-40B4-BE49-F238E27FC236}">
                <a16:creationId xmlns:a16="http://schemas.microsoft.com/office/drawing/2014/main" id="{BB8A56E9-6B0A-4262-A94F-D7E80F0BAAB3}"/>
              </a:ext>
            </a:extLst>
          </p:cNvPr>
          <p:cNvSpPr txBox="1"/>
          <p:nvPr/>
        </p:nvSpPr>
        <p:spPr>
          <a:xfrm>
            <a:off x="7861224" y="3130475"/>
            <a:ext cx="2398956" cy="1200329"/>
          </a:xfrm>
          <a:prstGeom prst="rect">
            <a:avLst/>
          </a:prstGeom>
          <a:noFill/>
        </p:spPr>
        <p:txBody>
          <a:bodyPr wrap="square" rtlCol="0">
            <a:spAutoFit/>
          </a:bodyPr>
          <a:lstStyle/>
          <a:p>
            <a:pPr algn="ctr"/>
            <a:r>
              <a:rPr lang="en-GB" dirty="0"/>
              <a:t>When participants heard their group </a:t>
            </a:r>
            <a:r>
              <a:rPr lang="en-GB" dirty="0">
                <a:solidFill>
                  <a:srgbClr val="C00000"/>
                </a:solidFill>
              </a:rPr>
              <a:t>did nothing to help</a:t>
            </a:r>
            <a:r>
              <a:rPr lang="en-GB" dirty="0"/>
              <a:t> the new student</a:t>
            </a:r>
          </a:p>
        </p:txBody>
      </p:sp>
      <p:sp>
        <p:nvSpPr>
          <p:cNvPr id="15" name="TextBox 14">
            <a:extLst>
              <a:ext uri="{FF2B5EF4-FFF2-40B4-BE49-F238E27FC236}">
                <a16:creationId xmlns:a16="http://schemas.microsoft.com/office/drawing/2014/main" id="{F67C7B90-0400-40C8-B6C0-F55845057AB8}"/>
              </a:ext>
            </a:extLst>
          </p:cNvPr>
          <p:cNvSpPr txBox="1"/>
          <p:nvPr/>
        </p:nvSpPr>
        <p:spPr>
          <a:xfrm>
            <a:off x="9226550" y="4661121"/>
            <a:ext cx="1865376" cy="646331"/>
          </a:xfrm>
          <a:prstGeom prst="rect">
            <a:avLst/>
          </a:prstGeom>
          <a:noFill/>
        </p:spPr>
        <p:txBody>
          <a:bodyPr wrap="square" rtlCol="0">
            <a:spAutoFit/>
          </a:bodyPr>
          <a:lstStyle/>
          <a:p>
            <a:r>
              <a:rPr lang="en-GB" dirty="0">
                <a:solidFill>
                  <a:srgbClr val="C00000"/>
                </a:solidFill>
              </a:rPr>
              <a:t>More likely to do nothing to help</a:t>
            </a:r>
          </a:p>
        </p:txBody>
      </p:sp>
      <p:sp>
        <p:nvSpPr>
          <p:cNvPr id="16" name="TextBox 15">
            <a:extLst>
              <a:ext uri="{FF2B5EF4-FFF2-40B4-BE49-F238E27FC236}">
                <a16:creationId xmlns:a16="http://schemas.microsoft.com/office/drawing/2014/main" id="{1979D0F0-34D0-41D0-BC95-8FE1399DC637}"/>
              </a:ext>
            </a:extLst>
          </p:cNvPr>
          <p:cNvSpPr txBox="1"/>
          <p:nvPr/>
        </p:nvSpPr>
        <p:spPr>
          <a:xfrm>
            <a:off x="9988354" y="3130474"/>
            <a:ext cx="2207143" cy="923330"/>
          </a:xfrm>
          <a:prstGeom prst="rect">
            <a:avLst/>
          </a:prstGeom>
          <a:noFill/>
        </p:spPr>
        <p:txBody>
          <a:bodyPr wrap="square" rtlCol="0">
            <a:spAutoFit/>
          </a:bodyPr>
          <a:lstStyle/>
          <a:p>
            <a:pPr algn="ctr"/>
            <a:r>
              <a:rPr lang="en-GB" dirty="0"/>
              <a:t>When participants </a:t>
            </a:r>
            <a:r>
              <a:rPr lang="en-GB" dirty="0">
                <a:solidFill>
                  <a:srgbClr val="7030A0"/>
                </a:solidFill>
              </a:rPr>
              <a:t>did not hear what their group did</a:t>
            </a:r>
          </a:p>
        </p:txBody>
      </p:sp>
      <p:cxnSp>
        <p:nvCxnSpPr>
          <p:cNvPr id="8" name="Straight Arrow Connector 7">
            <a:extLst>
              <a:ext uri="{FF2B5EF4-FFF2-40B4-BE49-F238E27FC236}">
                <a16:creationId xmlns:a16="http://schemas.microsoft.com/office/drawing/2014/main" id="{B077170C-73CD-4F51-966B-EB559EC7FB67}"/>
              </a:ext>
            </a:extLst>
          </p:cNvPr>
          <p:cNvCxnSpPr>
            <a:stCxn id="2" idx="2"/>
            <a:endCxn id="3" idx="0"/>
          </p:cNvCxnSpPr>
          <p:nvPr/>
        </p:nvCxnSpPr>
        <p:spPr>
          <a:xfrm>
            <a:off x="6929306" y="4330805"/>
            <a:ext cx="28643" cy="468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AB40A64-BAB7-46E8-937B-C9F2BE2575F5}"/>
              </a:ext>
            </a:extLst>
          </p:cNvPr>
          <p:cNvCxnSpPr>
            <a:stCxn id="14" idx="2"/>
          </p:cNvCxnSpPr>
          <p:nvPr/>
        </p:nvCxnSpPr>
        <p:spPr>
          <a:xfrm>
            <a:off x="9060702" y="4330804"/>
            <a:ext cx="567392" cy="33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564A1A-39D6-42EA-804C-16A37F515CC1}"/>
              </a:ext>
            </a:extLst>
          </p:cNvPr>
          <p:cNvCxnSpPr>
            <a:cxnSpLocks/>
          </p:cNvCxnSpPr>
          <p:nvPr/>
        </p:nvCxnSpPr>
        <p:spPr>
          <a:xfrm flipH="1">
            <a:off x="10426028" y="4238513"/>
            <a:ext cx="401544" cy="422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8B1D00-7E6A-40F8-957B-45687F62E3D4}"/>
              </a:ext>
            </a:extLst>
          </p:cNvPr>
          <p:cNvSpPr txBox="1"/>
          <p:nvPr/>
        </p:nvSpPr>
        <p:spPr>
          <a:xfrm>
            <a:off x="1052150" y="3730526"/>
            <a:ext cx="3879717" cy="400110"/>
          </a:xfrm>
          <a:prstGeom prst="rect">
            <a:avLst/>
          </a:prstGeom>
          <a:noFill/>
        </p:spPr>
        <p:txBody>
          <a:bodyPr wrap="square" rtlCol="0">
            <a:spAutoFit/>
          </a:bodyPr>
          <a:lstStyle/>
          <a:p>
            <a:pPr algn="ctr"/>
            <a:r>
              <a:rPr lang="en-US" sz="2000" b="1" dirty="0"/>
              <a:t>Reasoning</a:t>
            </a:r>
            <a:endParaRPr lang="en-US" sz="2000" dirty="0">
              <a:solidFill>
                <a:srgbClr val="C00000"/>
              </a:solidFill>
            </a:endParaRPr>
          </a:p>
        </p:txBody>
      </p:sp>
      <p:sp>
        <p:nvSpPr>
          <p:cNvPr id="18" name="TextBox 17">
            <a:extLst>
              <a:ext uri="{FF2B5EF4-FFF2-40B4-BE49-F238E27FC236}">
                <a16:creationId xmlns:a16="http://schemas.microsoft.com/office/drawing/2014/main" id="{A7781DFB-E10B-44DF-A1EB-9A3611CF163C}"/>
              </a:ext>
            </a:extLst>
          </p:cNvPr>
          <p:cNvSpPr txBox="1"/>
          <p:nvPr/>
        </p:nvSpPr>
        <p:spPr>
          <a:xfrm>
            <a:off x="2926270" y="4064337"/>
            <a:ext cx="3071120" cy="3200876"/>
          </a:xfrm>
          <a:prstGeom prst="rect">
            <a:avLst/>
          </a:prstGeom>
          <a:noFill/>
          <a:ln>
            <a:solidFill>
              <a:schemeClr val="accent1"/>
            </a:solidFill>
          </a:ln>
        </p:spPr>
        <p:txBody>
          <a:bodyPr wrap="square" rtlCol="0">
            <a:spAutoFit/>
          </a:bodyPr>
          <a:lstStyle/>
          <a:p>
            <a:pPr algn="ctr"/>
            <a:r>
              <a:rPr lang="en-US" b="1" dirty="0"/>
              <a:t>Adolescents</a:t>
            </a:r>
          </a:p>
          <a:p>
            <a:pPr algn="ctr"/>
            <a:r>
              <a:rPr lang="en-US" b="1" dirty="0">
                <a:solidFill>
                  <a:srgbClr val="C00000"/>
                </a:solidFill>
              </a:rPr>
              <a:t>Group Dynamics &amp; Autonomy</a:t>
            </a:r>
          </a:p>
          <a:p>
            <a:pPr algn="ctr"/>
            <a:r>
              <a:rPr lang="en-US" b="1" dirty="0">
                <a:solidFill>
                  <a:srgbClr val="C00000"/>
                </a:solidFill>
              </a:rPr>
              <a:t>e.g.,</a:t>
            </a:r>
          </a:p>
          <a:p>
            <a:pPr algn="ctr"/>
            <a:r>
              <a:rPr lang="en-GB" b="1" i="1" dirty="0">
                <a:solidFill>
                  <a:srgbClr val="091047"/>
                </a:solidFill>
              </a:rPr>
              <a:t>“</a:t>
            </a:r>
            <a:r>
              <a:rPr lang="en-US" b="1" i="1" dirty="0">
                <a:solidFill>
                  <a:srgbClr val="091047"/>
                </a:solidFill>
              </a:rPr>
              <a:t>I don’t want to be left out as well”</a:t>
            </a:r>
          </a:p>
          <a:p>
            <a:pPr algn="ctr"/>
            <a:endParaRPr lang="en-US" b="1" i="1" dirty="0">
              <a:solidFill>
                <a:srgbClr val="091047"/>
              </a:solidFill>
            </a:endParaRPr>
          </a:p>
          <a:p>
            <a:pPr algn="ctr"/>
            <a:r>
              <a:rPr lang="en-GB" b="1" i="1" dirty="0">
                <a:solidFill>
                  <a:srgbClr val="091047"/>
                </a:solidFill>
              </a:rPr>
              <a:t>“I would let my mates decide”</a:t>
            </a:r>
          </a:p>
          <a:p>
            <a:pPr algn="ctr"/>
            <a:endParaRPr lang="en-US" b="1" i="1" dirty="0">
              <a:solidFill>
                <a:srgbClr val="091047"/>
              </a:solidFill>
            </a:endParaRPr>
          </a:p>
          <a:p>
            <a:pPr algn="ctr"/>
            <a:r>
              <a:rPr lang="en-US" b="1" i="1" dirty="0">
                <a:solidFill>
                  <a:srgbClr val="091047"/>
                </a:solidFill>
              </a:rPr>
              <a:t>“</a:t>
            </a:r>
            <a:r>
              <a:rPr lang="en-GB" b="1" i="1" dirty="0">
                <a:solidFill>
                  <a:srgbClr val="091047"/>
                </a:solidFill>
              </a:rPr>
              <a:t>Because I might not like him</a:t>
            </a:r>
            <a:r>
              <a:rPr lang="en-US" b="1" i="1" dirty="0">
                <a:solidFill>
                  <a:srgbClr val="091047"/>
                </a:solidFill>
              </a:rPr>
              <a:t>”</a:t>
            </a:r>
            <a:endParaRPr lang="en-GB" b="1" i="1" dirty="0">
              <a:solidFill>
                <a:srgbClr val="091047"/>
              </a:solidFill>
            </a:endParaRPr>
          </a:p>
          <a:p>
            <a:pPr algn="ctr"/>
            <a:endParaRPr lang="en-US" sz="2000" b="1" i="1" dirty="0">
              <a:solidFill>
                <a:srgbClr val="091047"/>
              </a:solidFill>
            </a:endParaRPr>
          </a:p>
          <a:p>
            <a:pPr algn="ctr"/>
            <a:endParaRPr lang="en-US" sz="2000" dirty="0">
              <a:solidFill>
                <a:srgbClr val="C00000"/>
              </a:solidFill>
            </a:endParaRPr>
          </a:p>
        </p:txBody>
      </p:sp>
      <p:sp>
        <p:nvSpPr>
          <p:cNvPr id="19" name="TextBox 18">
            <a:extLst>
              <a:ext uri="{FF2B5EF4-FFF2-40B4-BE49-F238E27FC236}">
                <a16:creationId xmlns:a16="http://schemas.microsoft.com/office/drawing/2014/main" id="{69ADDEBD-4386-4F30-8D05-760D0442E357}"/>
              </a:ext>
            </a:extLst>
          </p:cNvPr>
          <p:cNvSpPr txBox="1"/>
          <p:nvPr/>
        </p:nvSpPr>
        <p:spPr>
          <a:xfrm>
            <a:off x="36176" y="4064337"/>
            <a:ext cx="2890094" cy="3570208"/>
          </a:xfrm>
          <a:prstGeom prst="rect">
            <a:avLst/>
          </a:prstGeom>
          <a:noFill/>
          <a:ln>
            <a:solidFill>
              <a:schemeClr val="accent1"/>
            </a:solidFill>
          </a:ln>
        </p:spPr>
        <p:txBody>
          <a:bodyPr wrap="square" rtlCol="0">
            <a:spAutoFit/>
          </a:bodyPr>
          <a:lstStyle/>
          <a:p>
            <a:pPr algn="ctr"/>
            <a:r>
              <a:rPr lang="en-US" b="1" dirty="0"/>
              <a:t>Children</a:t>
            </a:r>
          </a:p>
          <a:p>
            <a:pPr algn="ctr"/>
            <a:r>
              <a:rPr lang="en-US" b="1" dirty="0">
                <a:solidFill>
                  <a:srgbClr val="C00000"/>
                </a:solidFill>
              </a:rPr>
              <a:t>Moral </a:t>
            </a:r>
          </a:p>
          <a:p>
            <a:pPr algn="ctr"/>
            <a:r>
              <a:rPr lang="en-US" b="1" dirty="0">
                <a:solidFill>
                  <a:srgbClr val="C00000"/>
                </a:solidFill>
              </a:rPr>
              <a:t>e.g., </a:t>
            </a:r>
          </a:p>
          <a:p>
            <a:pPr algn="ctr"/>
            <a:r>
              <a:rPr lang="en-GB" b="1" i="1" dirty="0">
                <a:solidFill>
                  <a:srgbClr val="091047"/>
                </a:solidFill>
              </a:rPr>
              <a:t>“Because it is kind to help”</a:t>
            </a:r>
          </a:p>
          <a:p>
            <a:pPr algn="ctr"/>
            <a:endParaRPr lang="en-GB" dirty="0"/>
          </a:p>
          <a:p>
            <a:pPr algn="ctr"/>
            <a:r>
              <a:rPr lang="en-GB" b="1" i="1" dirty="0">
                <a:solidFill>
                  <a:srgbClr val="091047"/>
                </a:solidFill>
              </a:rPr>
              <a:t>“</a:t>
            </a:r>
            <a:r>
              <a:rPr lang="en-US" b="1" i="1" dirty="0">
                <a:solidFill>
                  <a:srgbClr val="091047"/>
                </a:solidFill>
              </a:rPr>
              <a:t>Because it's mean to leave people out”</a:t>
            </a:r>
            <a:endParaRPr lang="en-GB" b="1" i="1" dirty="0">
              <a:solidFill>
                <a:srgbClr val="091047"/>
              </a:solidFill>
            </a:endParaRPr>
          </a:p>
          <a:p>
            <a:pPr algn="ctr"/>
            <a:endParaRPr lang="en-GB" sz="2000" dirty="0"/>
          </a:p>
          <a:p>
            <a:pPr algn="ctr"/>
            <a:endParaRPr lang="en-GB" sz="2000" dirty="0"/>
          </a:p>
          <a:p>
            <a:pPr algn="ctr"/>
            <a:endParaRPr lang="en-GB" sz="2000" dirty="0"/>
          </a:p>
          <a:p>
            <a:pPr algn="ctr"/>
            <a:endParaRPr lang="en-GB" sz="2000" dirty="0"/>
          </a:p>
          <a:p>
            <a:pPr algn="ctr"/>
            <a:endParaRPr lang="en-US" sz="2000" dirty="0">
              <a:solidFill>
                <a:srgbClr val="C00000"/>
              </a:solidFill>
            </a:endParaRPr>
          </a:p>
        </p:txBody>
      </p:sp>
      <p:sp>
        <p:nvSpPr>
          <p:cNvPr id="20" name="Rectangle 19">
            <a:extLst>
              <a:ext uri="{FF2B5EF4-FFF2-40B4-BE49-F238E27FC236}">
                <a16:creationId xmlns:a16="http://schemas.microsoft.com/office/drawing/2014/main" id="{619B245B-65EF-4729-8E66-F097AD8A1188}"/>
              </a:ext>
            </a:extLst>
          </p:cNvPr>
          <p:cNvSpPr/>
          <p:nvPr/>
        </p:nvSpPr>
        <p:spPr>
          <a:xfrm>
            <a:off x="53699" y="1473044"/>
            <a:ext cx="5980729" cy="542328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descr="A picture containing toy, doll&#10;&#10;Description automatically generated">
            <a:extLst>
              <a:ext uri="{FF2B5EF4-FFF2-40B4-BE49-F238E27FC236}">
                <a16:creationId xmlns:a16="http://schemas.microsoft.com/office/drawing/2014/main" id="{F1319C33-E83B-4D9D-8698-DAEBF6CD3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505" y="5113820"/>
            <a:ext cx="1258888" cy="1732316"/>
          </a:xfrm>
          <a:prstGeom prst="rect">
            <a:avLst/>
          </a:prstGeom>
        </p:spPr>
      </p:pic>
      <p:pic>
        <p:nvPicPr>
          <p:cNvPr id="13" name="Picture 12" descr="A picture containing doll, bedroom&#10;&#10;Description automatically generated">
            <a:extLst>
              <a:ext uri="{FF2B5EF4-FFF2-40B4-BE49-F238E27FC236}">
                <a16:creationId xmlns:a16="http://schemas.microsoft.com/office/drawing/2014/main" id="{7E2EC288-D06D-45E3-884E-62BED7F6F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360" y="5292257"/>
            <a:ext cx="1683368" cy="1553879"/>
          </a:xfrm>
          <a:prstGeom prst="rect">
            <a:avLst/>
          </a:prstGeom>
        </p:spPr>
      </p:pic>
    </p:spTree>
    <p:extLst>
      <p:ext uri="{BB962C8B-B14F-4D97-AF65-F5344CB8AC3E}">
        <p14:creationId xmlns:p14="http://schemas.microsoft.com/office/powerpoint/2010/main" val="262555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3" grpId="0"/>
      <p:bldP spid="2" grpId="0"/>
      <p:bldP spid="3" grpId="0"/>
      <p:bldP spid="14" grpId="0"/>
      <p:bldP spid="15" grpId="0"/>
      <p:bldP spid="16" grpId="0"/>
      <p:bldP spid="17" grpId="0"/>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3-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931820"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Age Difference</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8053037"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Peer Group Norm</a:t>
            </a:r>
          </a:p>
        </p:txBody>
      </p:sp>
      <p:sp>
        <p:nvSpPr>
          <p:cNvPr id="23" name="TextBox 22">
            <a:extLst>
              <a:ext uri="{FF2B5EF4-FFF2-40B4-BE49-F238E27FC236}">
                <a16:creationId xmlns:a16="http://schemas.microsoft.com/office/drawing/2014/main" id="{F2D74526-2825-D25D-529A-90BAFA082032}"/>
              </a:ext>
            </a:extLst>
          </p:cNvPr>
          <p:cNvSpPr txBox="1"/>
          <p:nvPr/>
        </p:nvSpPr>
        <p:spPr>
          <a:xfrm>
            <a:off x="1065162" y="2080539"/>
            <a:ext cx="3879717" cy="1631216"/>
          </a:xfrm>
          <a:prstGeom prst="rect">
            <a:avLst/>
          </a:prstGeom>
          <a:noFill/>
        </p:spPr>
        <p:txBody>
          <a:bodyPr wrap="square" rtlCol="0">
            <a:spAutoFit/>
          </a:bodyPr>
          <a:lstStyle/>
          <a:p>
            <a:pPr algn="ctr"/>
            <a:r>
              <a:rPr lang="en-US" sz="2000" b="1" dirty="0"/>
              <a:t>Children</a:t>
            </a:r>
            <a:r>
              <a:rPr lang="en-US" sz="2000" dirty="0"/>
              <a:t> were </a:t>
            </a:r>
          </a:p>
          <a:p>
            <a:pPr algn="ctr"/>
            <a:r>
              <a:rPr lang="en-US" sz="2000" b="1" dirty="0"/>
              <a:t>more likely </a:t>
            </a:r>
            <a:r>
              <a:rPr lang="en-US" sz="2000" dirty="0">
                <a:solidFill>
                  <a:srgbClr val="00B050"/>
                </a:solidFill>
              </a:rPr>
              <a:t>to help </a:t>
            </a:r>
          </a:p>
          <a:p>
            <a:pPr algn="ctr"/>
            <a:r>
              <a:rPr lang="en-US" sz="2000" dirty="0"/>
              <a:t>and</a:t>
            </a:r>
            <a:r>
              <a:rPr lang="en-US" sz="2000" dirty="0">
                <a:solidFill>
                  <a:srgbClr val="002060"/>
                </a:solidFill>
              </a:rPr>
              <a:t> </a:t>
            </a:r>
            <a:r>
              <a:rPr lang="en-US" sz="2000" b="1" dirty="0"/>
              <a:t>less likely </a:t>
            </a:r>
            <a:r>
              <a:rPr lang="en-US" sz="2000" b="1" dirty="0">
                <a:solidFill>
                  <a:srgbClr val="C00000"/>
                </a:solidFill>
              </a:rPr>
              <a:t>to do nothing </a:t>
            </a:r>
          </a:p>
          <a:p>
            <a:pPr algn="ctr"/>
            <a:r>
              <a:rPr lang="en-US" sz="2000" dirty="0"/>
              <a:t>as a bystander </a:t>
            </a:r>
          </a:p>
          <a:p>
            <a:pPr algn="ctr"/>
            <a:r>
              <a:rPr lang="en-US" sz="2000" b="1" dirty="0"/>
              <a:t>than</a:t>
            </a:r>
            <a:r>
              <a:rPr lang="en-US" sz="2000" dirty="0"/>
              <a:t> </a:t>
            </a:r>
            <a:r>
              <a:rPr lang="en-US" sz="2000" b="1" dirty="0"/>
              <a:t>adolescents</a:t>
            </a:r>
            <a:endParaRPr lang="en-US" sz="2000" dirty="0">
              <a:solidFill>
                <a:srgbClr val="C00000"/>
              </a:solidFill>
            </a:endParaRPr>
          </a:p>
        </p:txBody>
      </p:sp>
      <p:sp>
        <p:nvSpPr>
          <p:cNvPr id="2" name="TextBox 1">
            <a:extLst>
              <a:ext uri="{FF2B5EF4-FFF2-40B4-BE49-F238E27FC236}">
                <a16:creationId xmlns:a16="http://schemas.microsoft.com/office/drawing/2014/main" id="{88C8A0A2-3880-4FAA-9204-9E929EAA0031}"/>
              </a:ext>
            </a:extLst>
          </p:cNvPr>
          <p:cNvSpPr txBox="1"/>
          <p:nvPr/>
        </p:nvSpPr>
        <p:spPr>
          <a:xfrm>
            <a:off x="5729828" y="3130476"/>
            <a:ext cx="2398956" cy="1200329"/>
          </a:xfrm>
          <a:prstGeom prst="rect">
            <a:avLst/>
          </a:prstGeom>
          <a:noFill/>
        </p:spPr>
        <p:txBody>
          <a:bodyPr wrap="square" rtlCol="0">
            <a:spAutoFit/>
          </a:bodyPr>
          <a:lstStyle/>
          <a:p>
            <a:pPr algn="ctr"/>
            <a:r>
              <a:rPr lang="en-GB" dirty="0"/>
              <a:t>When participants heard their group </a:t>
            </a:r>
            <a:r>
              <a:rPr lang="en-GB" dirty="0">
                <a:solidFill>
                  <a:srgbClr val="00B050"/>
                </a:solidFill>
              </a:rPr>
              <a:t>helped</a:t>
            </a:r>
            <a:r>
              <a:rPr lang="en-GB" dirty="0"/>
              <a:t> the new student</a:t>
            </a:r>
          </a:p>
        </p:txBody>
      </p:sp>
      <p:sp>
        <p:nvSpPr>
          <p:cNvPr id="3" name="TextBox 2">
            <a:extLst>
              <a:ext uri="{FF2B5EF4-FFF2-40B4-BE49-F238E27FC236}">
                <a16:creationId xmlns:a16="http://schemas.microsoft.com/office/drawing/2014/main" id="{17AAB9D2-6751-4AF2-BC23-C40904B5C213}"/>
              </a:ext>
            </a:extLst>
          </p:cNvPr>
          <p:cNvSpPr txBox="1"/>
          <p:nvPr/>
        </p:nvSpPr>
        <p:spPr>
          <a:xfrm>
            <a:off x="5988709" y="4799620"/>
            <a:ext cx="1938479" cy="369332"/>
          </a:xfrm>
          <a:prstGeom prst="rect">
            <a:avLst/>
          </a:prstGeom>
          <a:noFill/>
        </p:spPr>
        <p:txBody>
          <a:bodyPr wrap="none" rtlCol="0">
            <a:spAutoFit/>
          </a:bodyPr>
          <a:lstStyle/>
          <a:p>
            <a:r>
              <a:rPr lang="en-GB" dirty="0">
                <a:solidFill>
                  <a:srgbClr val="00B050"/>
                </a:solidFill>
              </a:rPr>
              <a:t>More likely to help</a:t>
            </a:r>
          </a:p>
        </p:txBody>
      </p:sp>
      <p:sp>
        <p:nvSpPr>
          <p:cNvPr id="14" name="TextBox 13">
            <a:extLst>
              <a:ext uri="{FF2B5EF4-FFF2-40B4-BE49-F238E27FC236}">
                <a16:creationId xmlns:a16="http://schemas.microsoft.com/office/drawing/2014/main" id="{BB8A56E9-6B0A-4262-A94F-D7E80F0BAAB3}"/>
              </a:ext>
            </a:extLst>
          </p:cNvPr>
          <p:cNvSpPr txBox="1"/>
          <p:nvPr/>
        </p:nvSpPr>
        <p:spPr>
          <a:xfrm>
            <a:off x="7861224" y="3130475"/>
            <a:ext cx="2398956" cy="1200329"/>
          </a:xfrm>
          <a:prstGeom prst="rect">
            <a:avLst/>
          </a:prstGeom>
          <a:noFill/>
        </p:spPr>
        <p:txBody>
          <a:bodyPr wrap="square" rtlCol="0">
            <a:spAutoFit/>
          </a:bodyPr>
          <a:lstStyle/>
          <a:p>
            <a:pPr algn="ctr"/>
            <a:r>
              <a:rPr lang="en-GB" dirty="0"/>
              <a:t>When participants heard their group </a:t>
            </a:r>
            <a:r>
              <a:rPr lang="en-GB" dirty="0">
                <a:solidFill>
                  <a:srgbClr val="C00000"/>
                </a:solidFill>
              </a:rPr>
              <a:t>did nothing to help</a:t>
            </a:r>
            <a:r>
              <a:rPr lang="en-GB" dirty="0"/>
              <a:t> the new student</a:t>
            </a:r>
          </a:p>
        </p:txBody>
      </p:sp>
      <p:sp>
        <p:nvSpPr>
          <p:cNvPr id="15" name="TextBox 14">
            <a:extLst>
              <a:ext uri="{FF2B5EF4-FFF2-40B4-BE49-F238E27FC236}">
                <a16:creationId xmlns:a16="http://schemas.microsoft.com/office/drawing/2014/main" id="{F67C7B90-0400-40C8-B6C0-F55845057AB8}"/>
              </a:ext>
            </a:extLst>
          </p:cNvPr>
          <p:cNvSpPr txBox="1"/>
          <p:nvPr/>
        </p:nvSpPr>
        <p:spPr>
          <a:xfrm>
            <a:off x="9226550" y="4661121"/>
            <a:ext cx="1865376" cy="646331"/>
          </a:xfrm>
          <a:prstGeom prst="rect">
            <a:avLst/>
          </a:prstGeom>
          <a:noFill/>
        </p:spPr>
        <p:txBody>
          <a:bodyPr wrap="square" rtlCol="0">
            <a:spAutoFit/>
          </a:bodyPr>
          <a:lstStyle/>
          <a:p>
            <a:r>
              <a:rPr lang="en-GB" dirty="0">
                <a:solidFill>
                  <a:srgbClr val="C00000"/>
                </a:solidFill>
              </a:rPr>
              <a:t>More likely to do nothing to help</a:t>
            </a:r>
          </a:p>
        </p:txBody>
      </p:sp>
      <p:sp>
        <p:nvSpPr>
          <p:cNvPr id="16" name="TextBox 15">
            <a:extLst>
              <a:ext uri="{FF2B5EF4-FFF2-40B4-BE49-F238E27FC236}">
                <a16:creationId xmlns:a16="http://schemas.microsoft.com/office/drawing/2014/main" id="{1979D0F0-34D0-41D0-BC95-8FE1399DC637}"/>
              </a:ext>
            </a:extLst>
          </p:cNvPr>
          <p:cNvSpPr txBox="1"/>
          <p:nvPr/>
        </p:nvSpPr>
        <p:spPr>
          <a:xfrm>
            <a:off x="9988354" y="3130474"/>
            <a:ext cx="2207143" cy="923330"/>
          </a:xfrm>
          <a:prstGeom prst="rect">
            <a:avLst/>
          </a:prstGeom>
          <a:noFill/>
        </p:spPr>
        <p:txBody>
          <a:bodyPr wrap="square" rtlCol="0">
            <a:spAutoFit/>
          </a:bodyPr>
          <a:lstStyle/>
          <a:p>
            <a:pPr algn="ctr"/>
            <a:r>
              <a:rPr lang="en-GB" dirty="0"/>
              <a:t>When participants </a:t>
            </a:r>
            <a:r>
              <a:rPr lang="en-GB" dirty="0">
                <a:solidFill>
                  <a:srgbClr val="7030A0"/>
                </a:solidFill>
              </a:rPr>
              <a:t>did not hear what their group did</a:t>
            </a:r>
          </a:p>
        </p:txBody>
      </p:sp>
      <p:cxnSp>
        <p:nvCxnSpPr>
          <p:cNvPr id="8" name="Straight Arrow Connector 7">
            <a:extLst>
              <a:ext uri="{FF2B5EF4-FFF2-40B4-BE49-F238E27FC236}">
                <a16:creationId xmlns:a16="http://schemas.microsoft.com/office/drawing/2014/main" id="{B077170C-73CD-4F51-966B-EB559EC7FB67}"/>
              </a:ext>
            </a:extLst>
          </p:cNvPr>
          <p:cNvCxnSpPr>
            <a:stCxn id="2" idx="2"/>
            <a:endCxn id="3" idx="0"/>
          </p:cNvCxnSpPr>
          <p:nvPr/>
        </p:nvCxnSpPr>
        <p:spPr>
          <a:xfrm>
            <a:off x="6929306" y="4330805"/>
            <a:ext cx="28643" cy="468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AB40A64-BAB7-46E8-937B-C9F2BE2575F5}"/>
              </a:ext>
            </a:extLst>
          </p:cNvPr>
          <p:cNvCxnSpPr>
            <a:stCxn id="14" idx="2"/>
          </p:cNvCxnSpPr>
          <p:nvPr/>
        </p:nvCxnSpPr>
        <p:spPr>
          <a:xfrm>
            <a:off x="9060702" y="4330804"/>
            <a:ext cx="567392" cy="33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564A1A-39D6-42EA-804C-16A37F515CC1}"/>
              </a:ext>
            </a:extLst>
          </p:cNvPr>
          <p:cNvCxnSpPr>
            <a:cxnSpLocks/>
          </p:cNvCxnSpPr>
          <p:nvPr/>
        </p:nvCxnSpPr>
        <p:spPr>
          <a:xfrm flipH="1">
            <a:off x="10426028" y="4238513"/>
            <a:ext cx="401544" cy="422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8B1D00-7E6A-40F8-957B-45687F62E3D4}"/>
              </a:ext>
            </a:extLst>
          </p:cNvPr>
          <p:cNvSpPr txBox="1"/>
          <p:nvPr/>
        </p:nvSpPr>
        <p:spPr>
          <a:xfrm>
            <a:off x="1052150" y="3730526"/>
            <a:ext cx="3879717" cy="400110"/>
          </a:xfrm>
          <a:prstGeom prst="rect">
            <a:avLst/>
          </a:prstGeom>
          <a:noFill/>
        </p:spPr>
        <p:txBody>
          <a:bodyPr wrap="square" rtlCol="0">
            <a:spAutoFit/>
          </a:bodyPr>
          <a:lstStyle/>
          <a:p>
            <a:pPr algn="ctr"/>
            <a:r>
              <a:rPr lang="en-US" sz="2000" b="1" dirty="0"/>
              <a:t>Reasoning</a:t>
            </a:r>
            <a:endParaRPr lang="en-US" sz="2000" dirty="0">
              <a:solidFill>
                <a:srgbClr val="C00000"/>
              </a:solidFill>
            </a:endParaRPr>
          </a:p>
        </p:txBody>
      </p:sp>
      <p:sp>
        <p:nvSpPr>
          <p:cNvPr id="18" name="TextBox 17">
            <a:extLst>
              <a:ext uri="{FF2B5EF4-FFF2-40B4-BE49-F238E27FC236}">
                <a16:creationId xmlns:a16="http://schemas.microsoft.com/office/drawing/2014/main" id="{A7781DFB-E10B-44DF-A1EB-9A3611CF163C}"/>
              </a:ext>
            </a:extLst>
          </p:cNvPr>
          <p:cNvSpPr txBox="1"/>
          <p:nvPr/>
        </p:nvSpPr>
        <p:spPr>
          <a:xfrm>
            <a:off x="2926270" y="4064337"/>
            <a:ext cx="3071120" cy="3200876"/>
          </a:xfrm>
          <a:prstGeom prst="rect">
            <a:avLst/>
          </a:prstGeom>
          <a:noFill/>
          <a:ln>
            <a:solidFill>
              <a:schemeClr val="accent1"/>
            </a:solidFill>
          </a:ln>
        </p:spPr>
        <p:txBody>
          <a:bodyPr wrap="square" rtlCol="0">
            <a:spAutoFit/>
          </a:bodyPr>
          <a:lstStyle/>
          <a:p>
            <a:pPr algn="ctr"/>
            <a:r>
              <a:rPr lang="en-US" b="1" dirty="0"/>
              <a:t>Adolescents</a:t>
            </a:r>
          </a:p>
          <a:p>
            <a:pPr algn="ctr"/>
            <a:r>
              <a:rPr lang="en-US" b="1" dirty="0">
                <a:solidFill>
                  <a:srgbClr val="C00000"/>
                </a:solidFill>
              </a:rPr>
              <a:t>Group Dynamics &amp; Autonomy</a:t>
            </a:r>
          </a:p>
          <a:p>
            <a:pPr algn="ctr"/>
            <a:r>
              <a:rPr lang="en-US" b="1" dirty="0">
                <a:solidFill>
                  <a:srgbClr val="C00000"/>
                </a:solidFill>
              </a:rPr>
              <a:t>e.g.,</a:t>
            </a:r>
          </a:p>
          <a:p>
            <a:pPr algn="ctr"/>
            <a:r>
              <a:rPr lang="en-GB" b="1" i="1" dirty="0">
                <a:solidFill>
                  <a:srgbClr val="091047"/>
                </a:solidFill>
              </a:rPr>
              <a:t>“</a:t>
            </a:r>
            <a:r>
              <a:rPr lang="en-US" b="1" i="1" dirty="0">
                <a:solidFill>
                  <a:srgbClr val="091047"/>
                </a:solidFill>
              </a:rPr>
              <a:t>I don’t want to be left out as well”</a:t>
            </a:r>
          </a:p>
          <a:p>
            <a:pPr algn="ctr"/>
            <a:endParaRPr lang="en-US" b="1" i="1" dirty="0">
              <a:solidFill>
                <a:srgbClr val="091047"/>
              </a:solidFill>
            </a:endParaRPr>
          </a:p>
          <a:p>
            <a:pPr algn="ctr"/>
            <a:r>
              <a:rPr lang="en-GB" b="1" i="1" dirty="0">
                <a:solidFill>
                  <a:srgbClr val="091047"/>
                </a:solidFill>
              </a:rPr>
              <a:t>“I would let my mates decide”</a:t>
            </a:r>
          </a:p>
          <a:p>
            <a:pPr algn="ctr"/>
            <a:endParaRPr lang="en-US" b="1" i="1" dirty="0">
              <a:solidFill>
                <a:srgbClr val="091047"/>
              </a:solidFill>
            </a:endParaRPr>
          </a:p>
          <a:p>
            <a:pPr algn="ctr"/>
            <a:r>
              <a:rPr lang="en-US" b="1" i="1" dirty="0">
                <a:solidFill>
                  <a:srgbClr val="091047"/>
                </a:solidFill>
              </a:rPr>
              <a:t>“</a:t>
            </a:r>
            <a:r>
              <a:rPr lang="en-GB" b="1" i="1" dirty="0">
                <a:solidFill>
                  <a:srgbClr val="091047"/>
                </a:solidFill>
              </a:rPr>
              <a:t>Because I might not like him</a:t>
            </a:r>
            <a:r>
              <a:rPr lang="en-US" b="1" i="1" dirty="0">
                <a:solidFill>
                  <a:srgbClr val="091047"/>
                </a:solidFill>
              </a:rPr>
              <a:t>”</a:t>
            </a:r>
            <a:endParaRPr lang="en-GB" b="1" i="1" dirty="0">
              <a:solidFill>
                <a:srgbClr val="091047"/>
              </a:solidFill>
            </a:endParaRPr>
          </a:p>
          <a:p>
            <a:pPr algn="ctr"/>
            <a:endParaRPr lang="en-US" sz="2000" b="1" i="1" dirty="0">
              <a:solidFill>
                <a:srgbClr val="091047"/>
              </a:solidFill>
            </a:endParaRPr>
          </a:p>
          <a:p>
            <a:pPr algn="ctr"/>
            <a:endParaRPr lang="en-US" sz="2000" dirty="0">
              <a:solidFill>
                <a:srgbClr val="C00000"/>
              </a:solidFill>
            </a:endParaRPr>
          </a:p>
        </p:txBody>
      </p:sp>
      <p:sp>
        <p:nvSpPr>
          <p:cNvPr id="19" name="TextBox 18">
            <a:extLst>
              <a:ext uri="{FF2B5EF4-FFF2-40B4-BE49-F238E27FC236}">
                <a16:creationId xmlns:a16="http://schemas.microsoft.com/office/drawing/2014/main" id="{69ADDEBD-4386-4F30-8D05-760D0442E357}"/>
              </a:ext>
            </a:extLst>
          </p:cNvPr>
          <p:cNvSpPr txBox="1"/>
          <p:nvPr/>
        </p:nvSpPr>
        <p:spPr>
          <a:xfrm>
            <a:off x="36176" y="4064337"/>
            <a:ext cx="2890094" cy="3570208"/>
          </a:xfrm>
          <a:prstGeom prst="rect">
            <a:avLst/>
          </a:prstGeom>
          <a:noFill/>
          <a:ln>
            <a:solidFill>
              <a:schemeClr val="accent1"/>
            </a:solidFill>
          </a:ln>
        </p:spPr>
        <p:txBody>
          <a:bodyPr wrap="square" rtlCol="0">
            <a:spAutoFit/>
          </a:bodyPr>
          <a:lstStyle/>
          <a:p>
            <a:pPr algn="ctr"/>
            <a:r>
              <a:rPr lang="en-US" b="1" dirty="0"/>
              <a:t>Children</a:t>
            </a:r>
          </a:p>
          <a:p>
            <a:pPr algn="ctr"/>
            <a:r>
              <a:rPr lang="en-US" b="1" dirty="0">
                <a:solidFill>
                  <a:srgbClr val="C00000"/>
                </a:solidFill>
              </a:rPr>
              <a:t>Moral </a:t>
            </a:r>
          </a:p>
          <a:p>
            <a:pPr algn="ctr"/>
            <a:r>
              <a:rPr lang="en-US" b="1" dirty="0">
                <a:solidFill>
                  <a:srgbClr val="C00000"/>
                </a:solidFill>
              </a:rPr>
              <a:t>e.g., </a:t>
            </a:r>
          </a:p>
          <a:p>
            <a:pPr algn="ctr"/>
            <a:r>
              <a:rPr lang="en-GB" b="1" i="1" dirty="0">
                <a:solidFill>
                  <a:srgbClr val="091047"/>
                </a:solidFill>
              </a:rPr>
              <a:t>“Because it is kind to help”</a:t>
            </a:r>
          </a:p>
          <a:p>
            <a:pPr algn="ctr"/>
            <a:endParaRPr lang="en-GB" dirty="0"/>
          </a:p>
          <a:p>
            <a:pPr algn="ctr"/>
            <a:r>
              <a:rPr lang="en-GB" b="1" i="1" dirty="0">
                <a:solidFill>
                  <a:srgbClr val="091047"/>
                </a:solidFill>
              </a:rPr>
              <a:t>“</a:t>
            </a:r>
            <a:r>
              <a:rPr lang="en-US" b="1" i="1" dirty="0">
                <a:solidFill>
                  <a:srgbClr val="091047"/>
                </a:solidFill>
              </a:rPr>
              <a:t>Because it's mean to leave people out”</a:t>
            </a:r>
            <a:endParaRPr lang="en-GB" b="1" i="1" dirty="0">
              <a:solidFill>
                <a:srgbClr val="091047"/>
              </a:solidFill>
            </a:endParaRPr>
          </a:p>
          <a:p>
            <a:pPr algn="ctr"/>
            <a:endParaRPr lang="en-GB" sz="2000" dirty="0"/>
          </a:p>
          <a:p>
            <a:pPr algn="ctr"/>
            <a:endParaRPr lang="en-GB" sz="2000" dirty="0"/>
          </a:p>
          <a:p>
            <a:pPr algn="ctr"/>
            <a:endParaRPr lang="en-GB" sz="2000" dirty="0"/>
          </a:p>
          <a:p>
            <a:pPr algn="ctr"/>
            <a:endParaRPr lang="en-GB" sz="2000" dirty="0"/>
          </a:p>
          <a:p>
            <a:pPr algn="ctr"/>
            <a:endParaRPr lang="en-US" sz="2000" dirty="0">
              <a:solidFill>
                <a:srgbClr val="C00000"/>
              </a:solidFill>
            </a:endParaRPr>
          </a:p>
        </p:txBody>
      </p:sp>
      <p:sp>
        <p:nvSpPr>
          <p:cNvPr id="20" name="Rectangle 19">
            <a:extLst>
              <a:ext uri="{FF2B5EF4-FFF2-40B4-BE49-F238E27FC236}">
                <a16:creationId xmlns:a16="http://schemas.microsoft.com/office/drawing/2014/main" id="{619B245B-65EF-4729-8E66-F097AD8A1188}"/>
              </a:ext>
            </a:extLst>
          </p:cNvPr>
          <p:cNvSpPr/>
          <p:nvPr/>
        </p:nvSpPr>
        <p:spPr>
          <a:xfrm>
            <a:off x="53699" y="1443923"/>
            <a:ext cx="5980729" cy="5452405"/>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descr="A picture containing toy, doll&#10;&#10;Description automatically generated">
            <a:extLst>
              <a:ext uri="{FF2B5EF4-FFF2-40B4-BE49-F238E27FC236}">
                <a16:creationId xmlns:a16="http://schemas.microsoft.com/office/drawing/2014/main" id="{F1319C33-E83B-4D9D-8698-DAEBF6CD3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505" y="5113820"/>
            <a:ext cx="1258888" cy="1732316"/>
          </a:xfrm>
          <a:prstGeom prst="rect">
            <a:avLst/>
          </a:prstGeom>
        </p:spPr>
      </p:pic>
      <p:pic>
        <p:nvPicPr>
          <p:cNvPr id="13" name="Picture 12" descr="A picture containing doll, bedroom&#10;&#10;Description automatically generated">
            <a:extLst>
              <a:ext uri="{FF2B5EF4-FFF2-40B4-BE49-F238E27FC236}">
                <a16:creationId xmlns:a16="http://schemas.microsoft.com/office/drawing/2014/main" id="{7E2EC288-D06D-45E3-884E-62BED7F6F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360" y="5292257"/>
            <a:ext cx="1683368" cy="1553879"/>
          </a:xfrm>
          <a:prstGeom prst="rect">
            <a:avLst/>
          </a:prstGeom>
        </p:spPr>
      </p:pic>
      <p:sp>
        <p:nvSpPr>
          <p:cNvPr id="21" name="Rectangle 20">
            <a:extLst>
              <a:ext uri="{FF2B5EF4-FFF2-40B4-BE49-F238E27FC236}">
                <a16:creationId xmlns:a16="http://schemas.microsoft.com/office/drawing/2014/main" id="{78BA4E02-F7E6-4A78-A434-A13E25C8C3A5}"/>
              </a:ext>
            </a:extLst>
          </p:cNvPr>
          <p:cNvSpPr/>
          <p:nvPr/>
        </p:nvSpPr>
        <p:spPr>
          <a:xfrm>
            <a:off x="6068206" y="1530506"/>
            <a:ext cx="1902947" cy="531563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a:extLst>
              <a:ext uri="{FF2B5EF4-FFF2-40B4-BE49-F238E27FC236}">
                <a16:creationId xmlns:a16="http://schemas.microsoft.com/office/drawing/2014/main" id="{7149530E-F06D-4EC8-AF6D-8B689BEA5B11}"/>
              </a:ext>
            </a:extLst>
          </p:cNvPr>
          <p:cNvSpPr/>
          <p:nvPr/>
        </p:nvSpPr>
        <p:spPr>
          <a:xfrm>
            <a:off x="10211981" y="2480368"/>
            <a:ext cx="1902947" cy="174609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Google Shape;1019;p62">
            <a:extLst>
              <a:ext uri="{FF2B5EF4-FFF2-40B4-BE49-F238E27FC236}">
                <a16:creationId xmlns:a16="http://schemas.microsoft.com/office/drawing/2014/main" id="{7D49458F-67EB-4D43-8616-A8D96B3EF6B0}"/>
              </a:ext>
            </a:extLst>
          </p:cNvPr>
          <p:cNvSpPr txBox="1">
            <a:spLocks/>
          </p:cNvSpPr>
          <p:nvPr/>
        </p:nvSpPr>
        <p:spPr>
          <a:xfrm>
            <a:off x="7070153" y="1997624"/>
            <a:ext cx="4042829" cy="1028508"/>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en-GB" sz="6000" dirty="0"/>
            </a:br>
            <a:r>
              <a:rPr lang="en-GB" sz="1400" b="1" dirty="0">
                <a:solidFill>
                  <a:srgbClr val="002060"/>
                </a:solidFill>
              </a:rPr>
              <a:t>“Your group has one rule that </a:t>
            </a:r>
            <a:r>
              <a:rPr lang="en-GB" sz="1400" b="1" i="1" dirty="0">
                <a:solidFill>
                  <a:srgbClr val="002060"/>
                </a:solidFill>
              </a:rPr>
              <a:t>You should help people if they are being left out.”</a:t>
            </a:r>
            <a:r>
              <a:rPr lang="en-GB" sz="1400" b="1" dirty="0">
                <a:solidFill>
                  <a:srgbClr val="002060"/>
                </a:solidFill>
              </a:rPr>
              <a:t> </a:t>
            </a:r>
            <a:br>
              <a:rPr lang="en-GB" sz="6000" dirty="0"/>
            </a:br>
            <a:endParaRPr lang="en-GB" sz="3600" dirty="0"/>
          </a:p>
        </p:txBody>
      </p:sp>
    </p:spTree>
    <p:extLst>
      <p:ext uri="{BB962C8B-B14F-4D97-AF65-F5344CB8AC3E}">
        <p14:creationId xmlns:p14="http://schemas.microsoft.com/office/powerpoint/2010/main" val="185978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3" grpId="0"/>
      <p:bldP spid="2" grpId="0"/>
      <p:bldP spid="3" grpId="0"/>
      <p:bldP spid="14" grpId="0"/>
      <p:bldP spid="15" grpId="0"/>
      <p:bldP spid="16" grpId="0"/>
      <p:bldP spid="17" grpId="0"/>
      <p:bldP spid="18" grpId="0" animBg="1"/>
      <p:bldP spid="19" grpId="0" animBg="1"/>
      <p:bldP spid="20" grpId="0" animBg="1"/>
      <p:bldP spid="21" grpId="0" animBg="1"/>
      <p:bldP spid="22" grpId="0" animBg="1"/>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3-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931820"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Age Difference</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8053037" y="156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Peer Group Norm</a:t>
            </a:r>
          </a:p>
        </p:txBody>
      </p:sp>
      <p:sp>
        <p:nvSpPr>
          <p:cNvPr id="23" name="TextBox 22">
            <a:extLst>
              <a:ext uri="{FF2B5EF4-FFF2-40B4-BE49-F238E27FC236}">
                <a16:creationId xmlns:a16="http://schemas.microsoft.com/office/drawing/2014/main" id="{F2D74526-2825-D25D-529A-90BAFA082032}"/>
              </a:ext>
            </a:extLst>
          </p:cNvPr>
          <p:cNvSpPr txBox="1"/>
          <p:nvPr/>
        </p:nvSpPr>
        <p:spPr>
          <a:xfrm>
            <a:off x="1065162" y="2080539"/>
            <a:ext cx="3879717" cy="1631216"/>
          </a:xfrm>
          <a:prstGeom prst="rect">
            <a:avLst/>
          </a:prstGeom>
          <a:noFill/>
        </p:spPr>
        <p:txBody>
          <a:bodyPr wrap="square" rtlCol="0">
            <a:spAutoFit/>
          </a:bodyPr>
          <a:lstStyle/>
          <a:p>
            <a:pPr algn="ctr"/>
            <a:r>
              <a:rPr lang="en-US" sz="2000" b="1" dirty="0"/>
              <a:t>Children</a:t>
            </a:r>
            <a:r>
              <a:rPr lang="en-US" sz="2000" dirty="0"/>
              <a:t> were </a:t>
            </a:r>
          </a:p>
          <a:p>
            <a:pPr algn="ctr"/>
            <a:r>
              <a:rPr lang="en-US" sz="2000" b="1" dirty="0"/>
              <a:t>more likely </a:t>
            </a:r>
            <a:r>
              <a:rPr lang="en-US" sz="2000" dirty="0">
                <a:solidFill>
                  <a:srgbClr val="00B050"/>
                </a:solidFill>
              </a:rPr>
              <a:t>to help </a:t>
            </a:r>
          </a:p>
          <a:p>
            <a:pPr algn="ctr"/>
            <a:r>
              <a:rPr lang="en-US" sz="2000" dirty="0"/>
              <a:t>and</a:t>
            </a:r>
            <a:r>
              <a:rPr lang="en-US" sz="2000" dirty="0">
                <a:solidFill>
                  <a:srgbClr val="002060"/>
                </a:solidFill>
              </a:rPr>
              <a:t> </a:t>
            </a:r>
            <a:r>
              <a:rPr lang="en-US" sz="2000" b="1" dirty="0"/>
              <a:t>less likely </a:t>
            </a:r>
            <a:r>
              <a:rPr lang="en-US" sz="2000" b="1" dirty="0">
                <a:solidFill>
                  <a:srgbClr val="C00000"/>
                </a:solidFill>
              </a:rPr>
              <a:t>to do nothing </a:t>
            </a:r>
          </a:p>
          <a:p>
            <a:pPr algn="ctr"/>
            <a:r>
              <a:rPr lang="en-US" sz="2000" dirty="0"/>
              <a:t>as a bystander </a:t>
            </a:r>
          </a:p>
          <a:p>
            <a:pPr algn="ctr"/>
            <a:r>
              <a:rPr lang="en-US" sz="2000" b="1" dirty="0"/>
              <a:t>than</a:t>
            </a:r>
            <a:r>
              <a:rPr lang="en-US" sz="2000" dirty="0"/>
              <a:t> </a:t>
            </a:r>
            <a:r>
              <a:rPr lang="en-US" sz="2000" b="1" dirty="0"/>
              <a:t>adolescents</a:t>
            </a:r>
            <a:endParaRPr lang="en-US" sz="2000" dirty="0">
              <a:solidFill>
                <a:srgbClr val="C00000"/>
              </a:solidFill>
            </a:endParaRPr>
          </a:p>
        </p:txBody>
      </p:sp>
      <p:sp>
        <p:nvSpPr>
          <p:cNvPr id="2" name="TextBox 1">
            <a:extLst>
              <a:ext uri="{FF2B5EF4-FFF2-40B4-BE49-F238E27FC236}">
                <a16:creationId xmlns:a16="http://schemas.microsoft.com/office/drawing/2014/main" id="{88C8A0A2-3880-4FAA-9204-9E929EAA0031}"/>
              </a:ext>
            </a:extLst>
          </p:cNvPr>
          <p:cNvSpPr txBox="1"/>
          <p:nvPr/>
        </p:nvSpPr>
        <p:spPr>
          <a:xfrm>
            <a:off x="5729828" y="3130476"/>
            <a:ext cx="2398956" cy="1200329"/>
          </a:xfrm>
          <a:prstGeom prst="rect">
            <a:avLst/>
          </a:prstGeom>
          <a:noFill/>
        </p:spPr>
        <p:txBody>
          <a:bodyPr wrap="square" rtlCol="0">
            <a:spAutoFit/>
          </a:bodyPr>
          <a:lstStyle/>
          <a:p>
            <a:pPr algn="ctr"/>
            <a:r>
              <a:rPr lang="en-GB" dirty="0"/>
              <a:t>When participants heard their group </a:t>
            </a:r>
            <a:r>
              <a:rPr lang="en-GB" dirty="0">
                <a:solidFill>
                  <a:srgbClr val="00B050"/>
                </a:solidFill>
              </a:rPr>
              <a:t>helped</a:t>
            </a:r>
            <a:r>
              <a:rPr lang="en-GB" dirty="0"/>
              <a:t> the new student</a:t>
            </a:r>
          </a:p>
        </p:txBody>
      </p:sp>
      <p:sp>
        <p:nvSpPr>
          <p:cNvPr id="3" name="TextBox 2">
            <a:extLst>
              <a:ext uri="{FF2B5EF4-FFF2-40B4-BE49-F238E27FC236}">
                <a16:creationId xmlns:a16="http://schemas.microsoft.com/office/drawing/2014/main" id="{17AAB9D2-6751-4AF2-BC23-C40904B5C213}"/>
              </a:ext>
            </a:extLst>
          </p:cNvPr>
          <p:cNvSpPr txBox="1"/>
          <p:nvPr/>
        </p:nvSpPr>
        <p:spPr>
          <a:xfrm>
            <a:off x="5988709" y="4799620"/>
            <a:ext cx="1938479" cy="369332"/>
          </a:xfrm>
          <a:prstGeom prst="rect">
            <a:avLst/>
          </a:prstGeom>
          <a:noFill/>
        </p:spPr>
        <p:txBody>
          <a:bodyPr wrap="none" rtlCol="0">
            <a:spAutoFit/>
          </a:bodyPr>
          <a:lstStyle/>
          <a:p>
            <a:r>
              <a:rPr lang="en-GB" dirty="0">
                <a:solidFill>
                  <a:srgbClr val="00B050"/>
                </a:solidFill>
              </a:rPr>
              <a:t>More likely to help</a:t>
            </a:r>
          </a:p>
        </p:txBody>
      </p:sp>
      <p:sp>
        <p:nvSpPr>
          <p:cNvPr id="14" name="TextBox 13">
            <a:extLst>
              <a:ext uri="{FF2B5EF4-FFF2-40B4-BE49-F238E27FC236}">
                <a16:creationId xmlns:a16="http://schemas.microsoft.com/office/drawing/2014/main" id="{BB8A56E9-6B0A-4262-A94F-D7E80F0BAAB3}"/>
              </a:ext>
            </a:extLst>
          </p:cNvPr>
          <p:cNvSpPr txBox="1"/>
          <p:nvPr/>
        </p:nvSpPr>
        <p:spPr>
          <a:xfrm>
            <a:off x="7861224" y="3130475"/>
            <a:ext cx="2398956" cy="1200329"/>
          </a:xfrm>
          <a:prstGeom prst="rect">
            <a:avLst/>
          </a:prstGeom>
          <a:noFill/>
        </p:spPr>
        <p:txBody>
          <a:bodyPr wrap="square" rtlCol="0">
            <a:spAutoFit/>
          </a:bodyPr>
          <a:lstStyle/>
          <a:p>
            <a:pPr algn="ctr"/>
            <a:r>
              <a:rPr lang="en-GB" dirty="0"/>
              <a:t>When participants heard their group </a:t>
            </a:r>
            <a:r>
              <a:rPr lang="en-GB" dirty="0">
                <a:solidFill>
                  <a:srgbClr val="C00000"/>
                </a:solidFill>
              </a:rPr>
              <a:t>did nothing to help</a:t>
            </a:r>
            <a:r>
              <a:rPr lang="en-GB" dirty="0"/>
              <a:t> the new student</a:t>
            </a:r>
          </a:p>
        </p:txBody>
      </p:sp>
      <p:sp>
        <p:nvSpPr>
          <p:cNvPr id="15" name="TextBox 14">
            <a:extLst>
              <a:ext uri="{FF2B5EF4-FFF2-40B4-BE49-F238E27FC236}">
                <a16:creationId xmlns:a16="http://schemas.microsoft.com/office/drawing/2014/main" id="{F67C7B90-0400-40C8-B6C0-F55845057AB8}"/>
              </a:ext>
            </a:extLst>
          </p:cNvPr>
          <p:cNvSpPr txBox="1"/>
          <p:nvPr/>
        </p:nvSpPr>
        <p:spPr>
          <a:xfrm>
            <a:off x="9226550" y="4661121"/>
            <a:ext cx="1865376" cy="646331"/>
          </a:xfrm>
          <a:prstGeom prst="rect">
            <a:avLst/>
          </a:prstGeom>
          <a:noFill/>
        </p:spPr>
        <p:txBody>
          <a:bodyPr wrap="square" rtlCol="0">
            <a:spAutoFit/>
          </a:bodyPr>
          <a:lstStyle/>
          <a:p>
            <a:r>
              <a:rPr lang="en-GB" dirty="0">
                <a:solidFill>
                  <a:srgbClr val="C00000"/>
                </a:solidFill>
              </a:rPr>
              <a:t>More likely to do nothing to help</a:t>
            </a:r>
          </a:p>
        </p:txBody>
      </p:sp>
      <p:sp>
        <p:nvSpPr>
          <p:cNvPr id="16" name="TextBox 15">
            <a:extLst>
              <a:ext uri="{FF2B5EF4-FFF2-40B4-BE49-F238E27FC236}">
                <a16:creationId xmlns:a16="http://schemas.microsoft.com/office/drawing/2014/main" id="{1979D0F0-34D0-41D0-BC95-8FE1399DC637}"/>
              </a:ext>
            </a:extLst>
          </p:cNvPr>
          <p:cNvSpPr txBox="1"/>
          <p:nvPr/>
        </p:nvSpPr>
        <p:spPr>
          <a:xfrm>
            <a:off x="9988354" y="3130474"/>
            <a:ext cx="2207143" cy="923330"/>
          </a:xfrm>
          <a:prstGeom prst="rect">
            <a:avLst/>
          </a:prstGeom>
          <a:noFill/>
        </p:spPr>
        <p:txBody>
          <a:bodyPr wrap="square" rtlCol="0">
            <a:spAutoFit/>
          </a:bodyPr>
          <a:lstStyle/>
          <a:p>
            <a:pPr algn="ctr"/>
            <a:r>
              <a:rPr lang="en-GB" dirty="0"/>
              <a:t>When participants </a:t>
            </a:r>
            <a:r>
              <a:rPr lang="en-GB" dirty="0">
                <a:solidFill>
                  <a:srgbClr val="7030A0"/>
                </a:solidFill>
              </a:rPr>
              <a:t>did not hear what their group did</a:t>
            </a:r>
          </a:p>
        </p:txBody>
      </p:sp>
      <p:cxnSp>
        <p:nvCxnSpPr>
          <p:cNvPr id="8" name="Straight Arrow Connector 7">
            <a:extLst>
              <a:ext uri="{FF2B5EF4-FFF2-40B4-BE49-F238E27FC236}">
                <a16:creationId xmlns:a16="http://schemas.microsoft.com/office/drawing/2014/main" id="{B077170C-73CD-4F51-966B-EB559EC7FB67}"/>
              </a:ext>
            </a:extLst>
          </p:cNvPr>
          <p:cNvCxnSpPr>
            <a:stCxn id="2" idx="2"/>
            <a:endCxn id="3" idx="0"/>
          </p:cNvCxnSpPr>
          <p:nvPr/>
        </p:nvCxnSpPr>
        <p:spPr>
          <a:xfrm>
            <a:off x="6929306" y="4330805"/>
            <a:ext cx="28643" cy="468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AB40A64-BAB7-46E8-937B-C9F2BE2575F5}"/>
              </a:ext>
            </a:extLst>
          </p:cNvPr>
          <p:cNvCxnSpPr>
            <a:stCxn id="14" idx="2"/>
          </p:cNvCxnSpPr>
          <p:nvPr/>
        </p:nvCxnSpPr>
        <p:spPr>
          <a:xfrm>
            <a:off x="9060702" y="4330804"/>
            <a:ext cx="567392" cy="33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564A1A-39D6-42EA-804C-16A37F515CC1}"/>
              </a:ext>
            </a:extLst>
          </p:cNvPr>
          <p:cNvCxnSpPr>
            <a:cxnSpLocks/>
          </p:cNvCxnSpPr>
          <p:nvPr/>
        </p:nvCxnSpPr>
        <p:spPr>
          <a:xfrm flipH="1">
            <a:off x="10426028" y="4238513"/>
            <a:ext cx="401544" cy="422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8B1D00-7E6A-40F8-957B-45687F62E3D4}"/>
              </a:ext>
            </a:extLst>
          </p:cNvPr>
          <p:cNvSpPr txBox="1"/>
          <p:nvPr/>
        </p:nvSpPr>
        <p:spPr>
          <a:xfrm>
            <a:off x="1052150" y="3730526"/>
            <a:ext cx="3879717" cy="400110"/>
          </a:xfrm>
          <a:prstGeom prst="rect">
            <a:avLst/>
          </a:prstGeom>
          <a:noFill/>
        </p:spPr>
        <p:txBody>
          <a:bodyPr wrap="square" rtlCol="0">
            <a:spAutoFit/>
          </a:bodyPr>
          <a:lstStyle/>
          <a:p>
            <a:pPr algn="ctr"/>
            <a:r>
              <a:rPr lang="en-US" sz="2000" b="1" dirty="0"/>
              <a:t>Reasoning</a:t>
            </a:r>
            <a:endParaRPr lang="en-US" sz="2000" dirty="0">
              <a:solidFill>
                <a:srgbClr val="C00000"/>
              </a:solidFill>
            </a:endParaRPr>
          </a:p>
        </p:txBody>
      </p:sp>
      <p:sp>
        <p:nvSpPr>
          <p:cNvPr id="18" name="TextBox 17">
            <a:extLst>
              <a:ext uri="{FF2B5EF4-FFF2-40B4-BE49-F238E27FC236}">
                <a16:creationId xmlns:a16="http://schemas.microsoft.com/office/drawing/2014/main" id="{A7781DFB-E10B-44DF-A1EB-9A3611CF163C}"/>
              </a:ext>
            </a:extLst>
          </p:cNvPr>
          <p:cNvSpPr txBox="1"/>
          <p:nvPr/>
        </p:nvSpPr>
        <p:spPr>
          <a:xfrm>
            <a:off x="2926270" y="4064337"/>
            <a:ext cx="3071120" cy="3200876"/>
          </a:xfrm>
          <a:prstGeom prst="rect">
            <a:avLst/>
          </a:prstGeom>
          <a:noFill/>
          <a:ln>
            <a:solidFill>
              <a:schemeClr val="accent1"/>
            </a:solidFill>
          </a:ln>
        </p:spPr>
        <p:txBody>
          <a:bodyPr wrap="square" rtlCol="0">
            <a:spAutoFit/>
          </a:bodyPr>
          <a:lstStyle/>
          <a:p>
            <a:pPr algn="ctr"/>
            <a:r>
              <a:rPr lang="en-US" b="1" dirty="0"/>
              <a:t>Adolescents</a:t>
            </a:r>
          </a:p>
          <a:p>
            <a:pPr algn="ctr"/>
            <a:r>
              <a:rPr lang="en-US" b="1" dirty="0">
                <a:solidFill>
                  <a:srgbClr val="C00000"/>
                </a:solidFill>
              </a:rPr>
              <a:t>Group Dynamics &amp; Autonomy</a:t>
            </a:r>
          </a:p>
          <a:p>
            <a:pPr algn="ctr"/>
            <a:r>
              <a:rPr lang="en-US" b="1" dirty="0">
                <a:solidFill>
                  <a:srgbClr val="C00000"/>
                </a:solidFill>
              </a:rPr>
              <a:t>e.g.,</a:t>
            </a:r>
          </a:p>
          <a:p>
            <a:pPr algn="ctr"/>
            <a:r>
              <a:rPr lang="en-GB" b="1" i="1" dirty="0">
                <a:solidFill>
                  <a:srgbClr val="091047"/>
                </a:solidFill>
              </a:rPr>
              <a:t>“</a:t>
            </a:r>
            <a:r>
              <a:rPr lang="en-US" b="1" i="1" dirty="0">
                <a:solidFill>
                  <a:srgbClr val="091047"/>
                </a:solidFill>
              </a:rPr>
              <a:t>I don’t want to be left out as well”</a:t>
            </a:r>
          </a:p>
          <a:p>
            <a:pPr algn="ctr"/>
            <a:endParaRPr lang="en-US" b="1" i="1" dirty="0">
              <a:solidFill>
                <a:srgbClr val="091047"/>
              </a:solidFill>
            </a:endParaRPr>
          </a:p>
          <a:p>
            <a:pPr algn="ctr"/>
            <a:r>
              <a:rPr lang="en-GB" b="1" i="1" dirty="0">
                <a:solidFill>
                  <a:srgbClr val="091047"/>
                </a:solidFill>
              </a:rPr>
              <a:t>“I would let my mates decide”</a:t>
            </a:r>
          </a:p>
          <a:p>
            <a:pPr algn="ctr"/>
            <a:endParaRPr lang="en-US" b="1" i="1" dirty="0">
              <a:solidFill>
                <a:srgbClr val="091047"/>
              </a:solidFill>
            </a:endParaRPr>
          </a:p>
          <a:p>
            <a:pPr algn="ctr"/>
            <a:r>
              <a:rPr lang="en-US" b="1" i="1" dirty="0">
                <a:solidFill>
                  <a:srgbClr val="091047"/>
                </a:solidFill>
              </a:rPr>
              <a:t>“</a:t>
            </a:r>
            <a:r>
              <a:rPr lang="en-GB" b="1" i="1" dirty="0">
                <a:solidFill>
                  <a:srgbClr val="091047"/>
                </a:solidFill>
              </a:rPr>
              <a:t>Because I might not like him</a:t>
            </a:r>
            <a:r>
              <a:rPr lang="en-US" b="1" i="1" dirty="0">
                <a:solidFill>
                  <a:srgbClr val="091047"/>
                </a:solidFill>
              </a:rPr>
              <a:t>”</a:t>
            </a:r>
            <a:endParaRPr lang="en-GB" b="1" i="1" dirty="0">
              <a:solidFill>
                <a:srgbClr val="091047"/>
              </a:solidFill>
            </a:endParaRPr>
          </a:p>
          <a:p>
            <a:pPr algn="ctr"/>
            <a:endParaRPr lang="en-US" sz="2000" b="1" i="1" dirty="0">
              <a:solidFill>
                <a:srgbClr val="091047"/>
              </a:solidFill>
            </a:endParaRPr>
          </a:p>
          <a:p>
            <a:pPr algn="ctr"/>
            <a:endParaRPr lang="en-US" sz="2000" dirty="0">
              <a:solidFill>
                <a:srgbClr val="C00000"/>
              </a:solidFill>
            </a:endParaRPr>
          </a:p>
        </p:txBody>
      </p:sp>
      <p:sp>
        <p:nvSpPr>
          <p:cNvPr id="19" name="TextBox 18">
            <a:extLst>
              <a:ext uri="{FF2B5EF4-FFF2-40B4-BE49-F238E27FC236}">
                <a16:creationId xmlns:a16="http://schemas.microsoft.com/office/drawing/2014/main" id="{69ADDEBD-4386-4F30-8D05-760D0442E357}"/>
              </a:ext>
            </a:extLst>
          </p:cNvPr>
          <p:cNvSpPr txBox="1"/>
          <p:nvPr/>
        </p:nvSpPr>
        <p:spPr>
          <a:xfrm>
            <a:off x="36176" y="4064337"/>
            <a:ext cx="2890094" cy="3570208"/>
          </a:xfrm>
          <a:prstGeom prst="rect">
            <a:avLst/>
          </a:prstGeom>
          <a:noFill/>
          <a:ln>
            <a:solidFill>
              <a:schemeClr val="accent1"/>
            </a:solidFill>
          </a:ln>
        </p:spPr>
        <p:txBody>
          <a:bodyPr wrap="square" rtlCol="0">
            <a:spAutoFit/>
          </a:bodyPr>
          <a:lstStyle/>
          <a:p>
            <a:pPr algn="ctr"/>
            <a:r>
              <a:rPr lang="en-US" b="1" dirty="0"/>
              <a:t>Children</a:t>
            </a:r>
          </a:p>
          <a:p>
            <a:pPr algn="ctr"/>
            <a:r>
              <a:rPr lang="en-US" b="1" dirty="0">
                <a:solidFill>
                  <a:srgbClr val="C00000"/>
                </a:solidFill>
              </a:rPr>
              <a:t>Moral </a:t>
            </a:r>
          </a:p>
          <a:p>
            <a:pPr algn="ctr"/>
            <a:r>
              <a:rPr lang="en-US" b="1" dirty="0">
                <a:solidFill>
                  <a:srgbClr val="C00000"/>
                </a:solidFill>
              </a:rPr>
              <a:t>e.g., </a:t>
            </a:r>
          </a:p>
          <a:p>
            <a:pPr algn="ctr"/>
            <a:r>
              <a:rPr lang="en-GB" b="1" i="1" dirty="0">
                <a:solidFill>
                  <a:srgbClr val="091047"/>
                </a:solidFill>
              </a:rPr>
              <a:t>“Because it is kind to help”</a:t>
            </a:r>
          </a:p>
          <a:p>
            <a:pPr algn="ctr"/>
            <a:endParaRPr lang="en-GB" dirty="0"/>
          </a:p>
          <a:p>
            <a:pPr algn="ctr"/>
            <a:r>
              <a:rPr lang="en-GB" b="1" i="1" dirty="0">
                <a:solidFill>
                  <a:srgbClr val="091047"/>
                </a:solidFill>
              </a:rPr>
              <a:t>“</a:t>
            </a:r>
            <a:r>
              <a:rPr lang="en-US" b="1" i="1" dirty="0">
                <a:solidFill>
                  <a:srgbClr val="091047"/>
                </a:solidFill>
              </a:rPr>
              <a:t>Because it's mean to leave people out”</a:t>
            </a:r>
            <a:endParaRPr lang="en-GB" b="1" i="1" dirty="0">
              <a:solidFill>
                <a:srgbClr val="091047"/>
              </a:solidFill>
            </a:endParaRPr>
          </a:p>
          <a:p>
            <a:pPr algn="ctr"/>
            <a:endParaRPr lang="en-GB" sz="2000" dirty="0"/>
          </a:p>
          <a:p>
            <a:pPr algn="ctr"/>
            <a:endParaRPr lang="en-GB" sz="2000" dirty="0"/>
          </a:p>
          <a:p>
            <a:pPr algn="ctr"/>
            <a:endParaRPr lang="en-GB" sz="2000" dirty="0"/>
          </a:p>
          <a:p>
            <a:pPr algn="ctr"/>
            <a:endParaRPr lang="en-GB" sz="2000" dirty="0"/>
          </a:p>
          <a:p>
            <a:pPr algn="ctr"/>
            <a:endParaRPr lang="en-US" sz="2000" dirty="0">
              <a:solidFill>
                <a:srgbClr val="C00000"/>
              </a:solidFill>
            </a:endParaRPr>
          </a:p>
        </p:txBody>
      </p:sp>
      <p:sp>
        <p:nvSpPr>
          <p:cNvPr id="20" name="Rectangle 19">
            <a:extLst>
              <a:ext uri="{FF2B5EF4-FFF2-40B4-BE49-F238E27FC236}">
                <a16:creationId xmlns:a16="http://schemas.microsoft.com/office/drawing/2014/main" id="{619B245B-65EF-4729-8E66-F097AD8A1188}"/>
              </a:ext>
            </a:extLst>
          </p:cNvPr>
          <p:cNvSpPr/>
          <p:nvPr/>
        </p:nvSpPr>
        <p:spPr>
          <a:xfrm>
            <a:off x="53699" y="1443923"/>
            <a:ext cx="5980729" cy="5452405"/>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descr="A picture containing toy, doll&#10;&#10;Description automatically generated">
            <a:extLst>
              <a:ext uri="{FF2B5EF4-FFF2-40B4-BE49-F238E27FC236}">
                <a16:creationId xmlns:a16="http://schemas.microsoft.com/office/drawing/2014/main" id="{F1319C33-E83B-4D9D-8698-DAEBF6CD3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505" y="5113820"/>
            <a:ext cx="1258888" cy="1732316"/>
          </a:xfrm>
          <a:prstGeom prst="rect">
            <a:avLst/>
          </a:prstGeom>
        </p:spPr>
      </p:pic>
      <p:pic>
        <p:nvPicPr>
          <p:cNvPr id="13" name="Picture 12" descr="A picture containing doll, bedroom&#10;&#10;Description automatically generated">
            <a:extLst>
              <a:ext uri="{FF2B5EF4-FFF2-40B4-BE49-F238E27FC236}">
                <a16:creationId xmlns:a16="http://schemas.microsoft.com/office/drawing/2014/main" id="{7E2EC288-D06D-45E3-884E-62BED7F6F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360" y="5292257"/>
            <a:ext cx="1683368" cy="1553879"/>
          </a:xfrm>
          <a:prstGeom prst="rect">
            <a:avLst/>
          </a:prstGeom>
        </p:spPr>
      </p:pic>
      <p:sp>
        <p:nvSpPr>
          <p:cNvPr id="21" name="Rectangle 20">
            <a:extLst>
              <a:ext uri="{FF2B5EF4-FFF2-40B4-BE49-F238E27FC236}">
                <a16:creationId xmlns:a16="http://schemas.microsoft.com/office/drawing/2014/main" id="{78BA4E02-F7E6-4A78-A434-A13E25C8C3A5}"/>
              </a:ext>
            </a:extLst>
          </p:cNvPr>
          <p:cNvSpPr/>
          <p:nvPr/>
        </p:nvSpPr>
        <p:spPr>
          <a:xfrm>
            <a:off x="6068206" y="1530506"/>
            <a:ext cx="1902947" cy="531563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a:extLst>
              <a:ext uri="{FF2B5EF4-FFF2-40B4-BE49-F238E27FC236}">
                <a16:creationId xmlns:a16="http://schemas.microsoft.com/office/drawing/2014/main" id="{7149530E-F06D-4EC8-AF6D-8B689BEA5B11}"/>
              </a:ext>
            </a:extLst>
          </p:cNvPr>
          <p:cNvSpPr/>
          <p:nvPr/>
        </p:nvSpPr>
        <p:spPr>
          <a:xfrm>
            <a:off x="8080585" y="2990420"/>
            <a:ext cx="2081089" cy="124809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Google Shape;1019;p62">
            <a:extLst>
              <a:ext uri="{FF2B5EF4-FFF2-40B4-BE49-F238E27FC236}">
                <a16:creationId xmlns:a16="http://schemas.microsoft.com/office/drawing/2014/main" id="{7D49458F-67EB-4D43-8616-A8D96B3EF6B0}"/>
              </a:ext>
            </a:extLst>
          </p:cNvPr>
          <p:cNvSpPr txBox="1">
            <a:spLocks/>
          </p:cNvSpPr>
          <p:nvPr/>
        </p:nvSpPr>
        <p:spPr>
          <a:xfrm>
            <a:off x="7142048" y="1957801"/>
            <a:ext cx="3837307" cy="1028508"/>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en-GB" sz="6000" dirty="0"/>
            </a:br>
            <a:r>
              <a:rPr lang="en-GB" sz="1400" b="1" dirty="0">
                <a:solidFill>
                  <a:srgbClr val="002060"/>
                </a:solidFill>
              </a:rPr>
              <a:t>“Your group has one rule that </a:t>
            </a:r>
            <a:r>
              <a:rPr lang="en-GB" sz="1400" b="1" i="1" dirty="0">
                <a:solidFill>
                  <a:srgbClr val="002060"/>
                </a:solidFill>
              </a:rPr>
              <a:t>You should help people if they are being left out.”</a:t>
            </a:r>
            <a:r>
              <a:rPr lang="en-GB" sz="1400" b="1" dirty="0">
                <a:solidFill>
                  <a:srgbClr val="002060"/>
                </a:solidFill>
              </a:rPr>
              <a:t> </a:t>
            </a:r>
            <a:br>
              <a:rPr lang="en-GB" sz="6000" dirty="0"/>
            </a:br>
            <a:endParaRPr lang="en-GB" sz="3600" dirty="0"/>
          </a:p>
        </p:txBody>
      </p:sp>
    </p:spTree>
    <p:extLst>
      <p:ext uri="{BB962C8B-B14F-4D97-AF65-F5344CB8AC3E}">
        <p14:creationId xmlns:p14="http://schemas.microsoft.com/office/powerpoint/2010/main" val="40694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3" grpId="0"/>
      <p:bldP spid="2" grpId="0"/>
      <p:bldP spid="3" grpId="0"/>
      <p:bldP spid="14" grpId="0"/>
      <p:bldP spid="15" grpId="0"/>
      <p:bldP spid="16" grpId="0"/>
      <p:bldP spid="17" grpId="0"/>
      <p:bldP spid="18" grpId="0" animBg="1"/>
      <p:bldP spid="19" grpId="0" animBg="1"/>
      <p:bldP spid="20" grpId="0" animBg="1"/>
      <p:bldP spid="21" grpId="0" animBg="1"/>
      <p:bldP spid="22" grpId="0" animBg="1"/>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0E1BF-7A88-A4D6-56A9-1B8C952398B9}"/>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3- Take away messages </a:t>
            </a:r>
          </a:p>
        </p:txBody>
      </p:sp>
      <p:sp>
        <p:nvSpPr>
          <p:cNvPr id="7" name="TextBox 6">
            <a:extLst>
              <a:ext uri="{FF2B5EF4-FFF2-40B4-BE49-F238E27FC236}">
                <a16:creationId xmlns:a16="http://schemas.microsoft.com/office/drawing/2014/main" id="{BA6884E6-ED16-0232-D43A-3A814385D49B}"/>
              </a:ext>
            </a:extLst>
          </p:cNvPr>
          <p:cNvSpPr txBox="1"/>
          <p:nvPr/>
        </p:nvSpPr>
        <p:spPr>
          <a:xfrm>
            <a:off x="4762499" y="1605588"/>
            <a:ext cx="7134227" cy="5016758"/>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
            </a:pPr>
            <a:endParaRPr lang="en-US" sz="2400" b="1" dirty="0"/>
          </a:p>
          <a:p>
            <a:pPr marL="342900" indent="-342900">
              <a:buClr>
                <a:schemeClr val="accent1">
                  <a:lumMod val="50000"/>
                </a:schemeClr>
              </a:buClr>
              <a:buFont typeface="Wingdings" panose="05000000000000000000" pitchFamily="2" charset="2"/>
              <a:buChar char="§"/>
            </a:pPr>
            <a:r>
              <a:rPr lang="en-US" sz="2800" b="1" dirty="0"/>
              <a:t>Different </a:t>
            </a:r>
            <a:r>
              <a:rPr lang="en-US" sz="2800" b="1" dirty="0">
                <a:solidFill>
                  <a:srgbClr val="C00000"/>
                </a:solidFill>
              </a:rPr>
              <a:t>interventions</a:t>
            </a:r>
            <a:r>
              <a:rPr lang="en-US" sz="2800" b="1" dirty="0"/>
              <a:t> for different </a:t>
            </a:r>
            <a:r>
              <a:rPr lang="en-US" sz="2800" b="1" dirty="0">
                <a:solidFill>
                  <a:srgbClr val="C00000"/>
                </a:solidFill>
              </a:rPr>
              <a:t>age groups</a:t>
            </a:r>
          </a:p>
          <a:p>
            <a:pPr marL="342900" indent="-342900">
              <a:buClr>
                <a:schemeClr val="accent1">
                  <a:lumMod val="50000"/>
                </a:schemeClr>
              </a:buClr>
              <a:buFont typeface="Wingdings" panose="05000000000000000000" pitchFamily="2" charset="2"/>
              <a:buChar char="§"/>
            </a:pPr>
            <a:endParaRPr lang="en-US" sz="2800" b="1" dirty="0"/>
          </a:p>
          <a:p>
            <a:pPr marL="342900" indent="-342900">
              <a:buClr>
                <a:schemeClr val="accent1">
                  <a:lumMod val="50000"/>
                </a:schemeClr>
              </a:buClr>
              <a:buFont typeface="Wingdings" panose="05000000000000000000" pitchFamily="2" charset="2"/>
              <a:buChar char="§"/>
            </a:pPr>
            <a:r>
              <a:rPr lang="en-US" sz="2800" b="1" dirty="0"/>
              <a:t>Schools should reinforce </a:t>
            </a:r>
            <a:r>
              <a:rPr lang="en-US" sz="2800" b="1" dirty="0">
                <a:solidFill>
                  <a:srgbClr val="C00000"/>
                </a:solidFill>
              </a:rPr>
              <a:t>prosocial peer group norms </a:t>
            </a:r>
            <a:r>
              <a:rPr lang="en-US" sz="2800" b="1" dirty="0"/>
              <a:t>around bystander challenging</a:t>
            </a:r>
          </a:p>
          <a:p>
            <a:pPr>
              <a:buClr>
                <a:schemeClr val="accent1">
                  <a:lumMod val="50000"/>
                </a:schemeClr>
              </a:buClr>
            </a:pPr>
            <a:endParaRPr lang="en-US" sz="2800" b="1" dirty="0"/>
          </a:p>
          <a:p>
            <a:pPr marL="342900" indent="-342900">
              <a:buClr>
                <a:schemeClr val="accent1">
                  <a:lumMod val="50000"/>
                </a:schemeClr>
              </a:buClr>
              <a:buFont typeface="Wingdings" panose="05000000000000000000" pitchFamily="2" charset="2"/>
              <a:buChar char="§"/>
            </a:pPr>
            <a:r>
              <a:rPr lang="en-US" sz="2800" b="1" dirty="0"/>
              <a:t>Youth should be encouraged </a:t>
            </a:r>
            <a:r>
              <a:rPr lang="en-US" sz="2800" b="1" dirty="0">
                <a:solidFill>
                  <a:srgbClr val="C00000"/>
                </a:solidFill>
              </a:rPr>
              <a:t>to resist non-challenging ingroup norms</a:t>
            </a:r>
          </a:p>
          <a:p>
            <a:pPr marL="342900" indent="-342900">
              <a:buClr>
                <a:schemeClr val="accent1">
                  <a:lumMod val="50000"/>
                </a:schemeClr>
              </a:buClr>
              <a:buFont typeface="Wingdings" panose="05000000000000000000" pitchFamily="2" charset="2"/>
              <a:buChar char="§"/>
            </a:pPr>
            <a:endParaRPr lang="en-US" sz="2400" dirty="0"/>
          </a:p>
          <a:p>
            <a:pPr marL="342900" indent="-342900">
              <a:buClr>
                <a:schemeClr val="accent1">
                  <a:lumMod val="50000"/>
                </a:schemeClr>
              </a:buClr>
              <a:buFont typeface="Wingdings" panose="05000000000000000000" pitchFamily="2" charset="2"/>
              <a:buChar char="§"/>
            </a:pPr>
            <a:endParaRPr lang="en-US" sz="2400" dirty="0"/>
          </a:p>
          <a:p>
            <a:pPr marL="342900" indent="-342900">
              <a:buClr>
                <a:schemeClr val="accent1">
                  <a:lumMod val="50000"/>
                </a:schemeClr>
              </a:buClr>
              <a:buFont typeface="Wingdings" panose="05000000000000000000" pitchFamily="2" charset="2"/>
              <a:buChar char="§"/>
            </a:pPr>
            <a:endParaRPr lang="en-US" sz="2400" dirty="0"/>
          </a:p>
        </p:txBody>
      </p:sp>
      <p:pic>
        <p:nvPicPr>
          <p:cNvPr id="6" name="Picture 5" descr="A picture containing shape&#10;&#10;Description automatically generated">
            <a:extLst>
              <a:ext uri="{FF2B5EF4-FFF2-40B4-BE49-F238E27FC236}">
                <a16:creationId xmlns:a16="http://schemas.microsoft.com/office/drawing/2014/main" id="{E6E6A651-AE33-44C6-A8AB-CC8DC35CC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4" y="1717194"/>
            <a:ext cx="4467225" cy="4467225"/>
          </a:xfrm>
          <a:prstGeom prst="rect">
            <a:avLst/>
          </a:prstGeom>
        </p:spPr>
      </p:pic>
    </p:spTree>
    <p:extLst>
      <p:ext uri="{BB962C8B-B14F-4D97-AF65-F5344CB8AC3E}">
        <p14:creationId xmlns:p14="http://schemas.microsoft.com/office/powerpoint/2010/main" val="20693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86">
            <a:extLst>
              <a:ext uri="{FF2B5EF4-FFF2-40B4-BE49-F238E27FC236}">
                <a16:creationId xmlns:a16="http://schemas.microsoft.com/office/drawing/2014/main" id="{A9FF2D7F-5E41-970A-5218-3B64C0C4C353}"/>
              </a:ext>
            </a:extLst>
          </p:cNvPr>
          <p:cNvSpPr>
            <a:spLocks/>
          </p:cNvSpPr>
          <p:nvPr/>
        </p:nvSpPr>
        <p:spPr bwMode="auto">
          <a:xfrm>
            <a:off x="3371126" y="3607649"/>
            <a:ext cx="2412568" cy="2264191"/>
          </a:xfrm>
          <a:custGeom>
            <a:avLst/>
            <a:gdLst>
              <a:gd name="connsiteX0" fmla="*/ 1536618 w 2529314"/>
              <a:gd name="connsiteY0" fmla="*/ 0 h 2516012"/>
              <a:gd name="connsiteX1" fmla="*/ 1753961 w 2529314"/>
              <a:gd name="connsiteY1" fmla="*/ 217327 h 2516012"/>
              <a:gd name="connsiteX2" fmla="*/ 1700782 w 2529314"/>
              <a:gd name="connsiteY2" fmla="*/ 404598 h 2516012"/>
              <a:gd name="connsiteX3" fmla="*/ 1790956 w 2529314"/>
              <a:gd name="connsiteY3" fmla="*/ 541005 h 2516012"/>
              <a:gd name="connsiteX4" fmla="*/ 2380557 w 2529314"/>
              <a:gd name="connsiteY4" fmla="*/ 541005 h 2516012"/>
              <a:gd name="connsiteX5" fmla="*/ 2528499 w 2529314"/>
              <a:gd name="connsiteY5" fmla="*/ 541005 h 2516012"/>
              <a:gd name="connsiteX6" fmla="*/ 2529314 w 2529314"/>
              <a:gd name="connsiteY6" fmla="*/ 541005 h 2516012"/>
              <a:gd name="connsiteX7" fmla="*/ 2529314 w 2529314"/>
              <a:gd name="connsiteY7" fmla="*/ 545515 h 2516012"/>
              <a:gd name="connsiteX8" fmla="*/ 2529314 w 2529314"/>
              <a:gd name="connsiteY8" fmla="*/ 677074 h 2516012"/>
              <a:gd name="connsiteX9" fmla="*/ 2529314 w 2529314"/>
              <a:gd name="connsiteY9" fmla="*/ 1269235 h 2516012"/>
              <a:gd name="connsiteX10" fmla="*/ 2392907 w 2529314"/>
              <a:gd name="connsiteY10" fmla="*/ 1359447 h 2516012"/>
              <a:gd name="connsiteX11" fmla="*/ 2205636 w 2529314"/>
              <a:gd name="connsiteY11" fmla="*/ 1303932 h 2516012"/>
              <a:gd name="connsiteX12" fmla="*/ 1988309 w 2529314"/>
              <a:gd name="connsiteY12" fmla="*/ 1521366 h 2516012"/>
              <a:gd name="connsiteX13" fmla="*/ 2205636 w 2529314"/>
              <a:gd name="connsiteY13" fmla="*/ 1738801 h 2516012"/>
              <a:gd name="connsiteX14" fmla="*/ 2392907 w 2529314"/>
              <a:gd name="connsiteY14" fmla="*/ 1685599 h 2516012"/>
              <a:gd name="connsiteX15" fmla="*/ 2529314 w 2529314"/>
              <a:gd name="connsiteY15" fmla="*/ 1775811 h 2516012"/>
              <a:gd name="connsiteX16" fmla="*/ 2529314 w 2529314"/>
              <a:gd name="connsiteY16" fmla="*/ 2365659 h 2516012"/>
              <a:gd name="connsiteX17" fmla="*/ 2529314 w 2529314"/>
              <a:gd name="connsiteY17" fmla="*/ 2516012 h 2516012"/>
              <a:gd name="connsiteX18" fmla="*/ 2411403 w 2529314"/>
              <a:gd name="connsiteY18" fmla="*/ 2516012 h 2516012"/>
              <a:gd name="connsiteX19" fmla="*/ 2379035 w 2529314"/>
              <a:gd name="connsiteY19" fmla="*/ 2513699 h 2516012"/>
              <a:gd name="connsiteX20" fmla="*/ 1789478 w 2529314"/>
              <a:gd name="connsiteY20" fmla="*/ 2513699 h 2516012"/>
              <a:gd name="connsiteX21" fmla="*/ 1699311 w 2529314"/>
              <a:gd name="connsiteY21" fmla="*/ 2374911 h 2516012"/>
              <a:gd name="connsiteX22" fmla="*/ 1752486 w 2529314"/>
              <a:gd name="connsiteY22" fmla="*/ 2187548 h 2516012"/>
              <a:gd name="connsiteX23" fmla="*/ 1535160 w 2529314"/>
              <a:gd name="connsiteY23" fmla="*/ 1970114 h 2516012"/>
              <a:gd name="connsiteX24" fmla="*/ 1317833 w 2529314"/>
              <a:gd name="connsiteY24" fmla="*/ 2187548 h 2516012"/>
              <a:gd name="connsiteX25" fmla="*/ 1373321 w 2529314"/>
              <a:gd name="connsiteY25" fmla="*/ 2374911 h 2516012"/>
              <a:gd name="connsiteX26" fmla="*/ 1283153 w 2529314"/>
              <a:gd name="connsiteY26" fmla="*/ 2513699 h 2516012"/>
              <a:gd name="connsiteX27" fmla="*/ 693596 w 2529314"/>
              <a:gd name="connsiteY27" fmla="*/ 2513699 h 2516012"/>
              <a:gd name="connsiteX28" fmla="*/ 661229 w 2529314"/>
              <a:gd name="connsiteY28" fmla="*/ 2516012 h 2516012"/>
              <a:gd name="connsiteX29" fmla="*/ 541005 w 2529314"/>
              <a:gd name="connsiteY29" fmla="*/ 2516012 h 2516012"/>
              <a:gd name="connsiteX30" fmla="*/ 541005 w 2529314"/>
              <a:gd name="connsiteY30" fmla="*/ 2365659 h 2516012"/>
              <a:gd name="connsiteX31" fmla="*/ 541005 w 2529314"/>
              <a:gd name="connsiteY31" fmla="*/ 1775811 h 2516012"/>
              <a:gd name="connsiteX32" fmla="*/ 404598 w 2529314"/>
              <a:gd name="connsiteY32" fmla="*/ 1685599 h 2516012"/>
              <a:gd name="connsiteX33" fmla="*/ 217327 w 2529314"/>
              <a:gd name="connsiteY33" fmla="*/ 1738801 h 2516012"/>
              <a:gd name="connsiteX34" fmla="*/ 104040 w 2529314"/>
              <a:gd name="connsiteY34" fmla="*/ 1708730 h 2516012"/>
              <a:gd name="connsiteX35" fmla="*/ 94792 w 2529314"/>
              <a:gd name="connsiteY35" fmla="*/ 1701790 h 2516012"/>
              <a:gd name="connsiteX36" fmla="*/ 0 w 2529314"/>
              <a:gd name="connsiteY36" fmla="*/ 1521366 h 2516012"/>
              <a:gd name="connsiteX37" fmla="*/ 94792 w 2529314"/>
              <a:gd name="connsiteY37" fmla="*/ 1340942 h 2516012"/>
              <a:gd name="connsiteX38" fmla="*/ 104040 w 2529314"/>
              <a:gd name="connsiteY38" fmla="*/ 1336316 h 2516012"/>
              <a:gd name="connsiteX39" fmla="*/ 217327 w 2529314"/>
              <a:gd name="connsiteY39" fmla="*/ 1303932 h 2516012"/>
              <a:gd name="connsiteX40" fmla="*/ 404598 w 2529314"/>
              <a:gd name="connsiteY40" fmla="*/ 1359447 h 2516012"/>
              <a:gd name="connsiteX41" fmla="*/ 541005 w 2529314"/>
              <a:gd name="connsiteY41" fmla="*/ 1269235 h 2516012"/>
              <a:gd name="connsiteX42" fmla="*/ 541005 w 2529314"/>
              <a:gd name="connsiteY42" fmla="*/ 677074 h 2516012"/>
              <a:gd name="connsiteX43" fmla="*/ 541005 w 2529314"/>
              <a:gd name="connsiteY43" fmla="*/ 526721 h 2516012"/>
              <a:gd name="connsiteX44" fmla="*/ 542389 w 2529314"/>
              <a:gd name="connsiteY44" fmla="*/ 526721 h 2516012"/>
              <a:gd name="connsiteX45" fmla="*/ 542389 w 2529314"/>
              <a:gd name="connsiteY45" fmla="*/ 539163 h 2516012"/>
              <a:gd name="connsiteX46" fmla="*/ 542389 w 2529314"/>
              <a:gd name="connsiteY46" fmla="*/ 541005 h 2516012"/>
              <a:gd name="connsiteX47" fmla="*/ 694992 w 2529314"/>
              <a:gd name="connsiteY47" fmla="*/ 541005 h 2516012"/>
              <a:gd name="connsiteX48" fmla="*/ 1284593 w 2529314"/>
              <a:gd name="connsiteY48" fmla="*/ 541005 h 2516012"/>
              <a:gd name="connsiteX49" fmla="*/ 1374767 w 2529314"/>
              <a:gd name="connsiteY49" fmla="*/ 404598 h 2516012"/>
              <a:gd name="connsiteX50" fmla="*/ 1319275 w 2529314"/>
              <a:gd name="connsiteY50" fmla="*/ 217327 h 2516012"/>
              <a:gd name="connsiteX51" fmla="*/ 1536618 w 2529314"/>
              <a:gd name="connsiteY51" fmla="*/ 0 h 2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29314" h="2516012">
                <a:moveTo>
                  <a:pt x="1536618" y="0"/>
                </a:moveTo>
                <a:cubicBezTo>
                  <a:pt x="1656851" y="0"/>
                  <a:pt x="1753961" y="97104"/>
                  <a:pt x="1753961" y="217327"/>
                </a:cubicBezTo>
                <a:cubicBezTo>
                  <a:pt x="1753961" y="279751"/>
                  <a:pt x="1700782" y="404598"/>
                  <a:pt x="1700782" y="404598"/>
                </a:cubicBezTo>
                <a:cubicBezTo>
                  <a:pt x="1666099" y="480893"/>
                  <a:pt x="1707718" y="541005"/>
                  <a:pt x="1790956" y="541005"/>
                </a:cubicBezTo>
                <a:cubicBezTo>
                  <a:pt x="2380557" y="541005"/>
                  <a:pt x="2380557" y="541005"/>
                  <a:pt x="2380557" y="541005"/>
                </a:cubicBezTo>
                <a:cubicBezTo>
                  <a:pt x="2493275" y="541005"/>
                  <a:pt x="2521454" y="541005"/>
                  <a:pt x="2528499" y="541005"/>
                </a:cubicBezTo>
                <a:lnTo>
                  <a:pt x="2529314" y="541005"/>
                </a:lnTo>
                <a:lnTo>
                  <a:pt x="2529314" y="545515"/>
                </a:lnTo>
                <a:cubicBezTo>
                  <a:pt x="2529314" y="564309"/>
                  <a:pt x="2529314" y="601898"/>
                  <a:pt x="2529314" y="677074"/>
                </a:cubicBezTo>
                <a:cubicBezTo>
                  <a:pt x="2529314" y="677074"/>
                  <a:pt x="2529314" y="677074"/>
                  <a:pt x="2529314" y="1269235"/>
                </a:cubicBezTo>
                <a:cubicBezTo>
                  <a:pt x="2529314" y="1352508"/>
                  <a:pt x="2466890" y="1391831"/>
                  <a:pt x="2392907" y="1359447"/>
                </a:cubicBezTo>
                <a:cubicBezTo>
                  <a:pt x="2392907" y="1359447"/>
                  <a:pt x="2268060" y="1303932"/>
                  <a:pt x="2205636" y="1303932"/>
                </a:cubicBezTo>
                <a:cubicBezTo>
                  <a:pt x="2085413" y="1303932"/>
                  <a:pt x="1988309" y="1401084"/>
                  <a:pt x="1988309" y="1521366"/>
                </a:cubicBezTo>
                <a:cubicBezTo>
                  <a:pt x="1988309" y="1641649"/>
                  <a:pt x="2085413" y="1738801"/>
                  <a:pt x="2205636" y="1738801"/>
                </a:cubicBezTo>
                <a:cubicBezTo>
                  <a:pt x="2268060" y="1738801"/>
                  <a:pt x="2392907" y="1685599"/>
                  <a:pt x="2392907" y="1685599"/>
                </a:cubicBezTo>
                <a:cubicBezTo>
                  <a:pt x="2466890" y="1650902"/>
                  <a:pt x="2529314" y="1692538"/>
                  <a:pt x="2529314" y="1775811"/>
                </a:cubicBezTo>
                <a:cubicBezTo>
                  <a:pt x="2529314" y="1775811"/>
                  <a:pt x="2529314" y="1775811"/>
                  <a:pt x="2529314" y="2365659"/>
                </a:cubicBezTo>
                <a:cubicBezTo>
                  <a:pt x="2529314" y="2365659"/>
                  <a:pt x="2529314" y="2365659"/>
                  <a:pt x="2529314" y="2516012"/>
                </a:cubicBezTo>
                <a:cubicBezTo>
                  <a:pt x="2529314" y="2516012"/>
                  <a:pt x="2529314" y="2516012"/>
                  <a:pt x="2411403" y="2516012"/>
                </a:cubicBezTo>
                <a:cubicBezTo>
                  <a:pt x="2399843" y="2513699"/>
                  <a:pt x="2390595" y="2513699"/>
                  <a:pt x="2379035" y="2513699"/>
                </a:cubicBezTo>
                <a:cubicBezTo>
                  <a:pt x="2379035" y="2513699"/>
                  <a:pt x="2379035" y="2513699"/>
                  <a:pt x="1789478" y="2513699"/>
                </a:cubicBezTo>
                <a:cubicBezTo>
                  <a:pt x="1706247" y="2513699"/>
                  <a:pt x="1664631" y="2451244"/>
                  <a:pt x="1699311" y="2374911"/>
                </a:cubicBezTo>
                <a:cubicBezTo>
                  <a:pt x="1699311" y="2374911"/>
                  <a:pt x="1752486" y="2250002"/>
                  <a:pt x="1752486" y="2187548"/>
                </a:cubicBezTo>
                <a:cubicBezTo>
                  <a:pt x="1752486" y="2067265"/>
                  <a:pt x="1655383" y="1970114"/>
                  <a:pt x="1535160" y="1970114"/>
                </a:cubicBezTo>
                <a:cubicBezTo>
                  <a:pt x="1414936" y="1970114"/>
                  <a:pt x="1317833" y="2067265"/>
                  <a:pt x="1317833" y="2187548"/>
                </a:cubicBezTo>
                <a:cubicBezTo>
                  <a:pt x="1317833" y="2250002"/>
                  <a:pt x="1373321" y="2374911"/>
                  <a:pt x="1373321" y="2374911"/>
                </a:cubicBezTo>
                <a:cubicBezTo>
                  <a:pt x="1405688" y="2451244"/>
                  <a:pt x="1366385" y="2513699"/>
                  <a:pt x="1283153" y="2513699"/>
                </a:cubicBezTo>
                <a:cubicBezTo>
                  <a:pt x="1283153" y="2513699"/>
                  <a:pt x="1283153" y="2513699"/>
                  <a:pt x="693596" y="2513699"/>
                </a:cubicBezTo>
                <a:cubicBezTo>
                  <a:pt x="682036" y="2513699"/>
                  <a:pt x="670477" y="2513699"/>
                  <a:pt x="661229" y="2516012"/>
                </a:cubicBezTo>
                <a:cubicBezTo>
                  <a:pt x="661229" y="2516012"/>
                  <a:pt x="661229" y="2516012"/>
                  <a:pt x="541005" y="2516012"/>
                </a:cubicBezTo>
                <a:cubicBezTo>
                  <a:pt x="541005" y="2516012"/>
                  <a:pt x="541005" y="2516012"/>
                  <a:pt x="541005" y="2365659"/>
                </a:cubicBezTo>
                <a:cubicBezTo>
                  <a:pt x="541005" y="2365659"/>
                  <a:pt x="541005" y="2365659"/>
                  <a:pt x="541005" y="1775811"/>
                </a:cubicBezTo>
                <a:cubicBezTo>
                  <a:pt x="541005" y="1692538"/>
                  <a:pt x="480893" y="1650902"/>
                  <a:pt x="404598" y="1685599"/>
                </a:cubicBezTo>
                <a:cubicBezTo>
                  <a:pt x="393038" y="1690225"/>
                  <a:pt x="277439" y="1738801"/>
                  <a:pt x="217327" y="1738801"/>
                </a:cubicBezTo>
                <a:cubicBezTo>
                  <a:pt x="175711" y="1738801"/>
                  <a:pt x="138719" y="1727235"/>
                  <a:pt x="104040" y="1708730"/>
                </a:cubicBezTo>
                <a:cubicBezTo>
                  <a:pt x="101728" y="1706417"/>
                  <a:pt x="99416" y="1704104"/>
                  <a:pt x="94792" y="1701790"/>
                </a:cubicBezTo>
                <a:cubicBezTo>
                  <a:pt x="36992" y="1662467"/>
                  <a:pt x="0" y="1597700"/>
                  <a:pt x="0" y="1521366"/>
                </a:cubicBezTo>
                <a:cubicBezTo>
                  <a:pt x="0" y="1447346"/>
                  <a:pt x="36992" y="1380265"/>
                  <a:pt x="94792" y="1340942"/>
                </a:cubicBezTo>
                <a:cubicBezTo>
                  <a:pt x="99416" y="1338629"/>
                  <a:pt x="101728" y="1336316"/>
                  <a:pt x="104040" y="1336316"/>
                </a:cubicBezTo>
                <a:cubicBezTo>
                  <a:pt x="138719" y="1315498"/>
                  <a:pt x="175711" y="1303932"/>
                  <a:pt x="217327" y="1303932"/>
                </a:cubicBezTo>
                <a:cubicBezTo>
                  <a:pt x="277439" y="1303932"/>
                  <a:pt x="393038" y="1354821"/>
                  <a:pt x="404598" y="1359447"/>
                </a:cubicBezTo>
                <a:cubicBezTo>
                  <a:pt x="480893" y="1391831"/>
                  <a:pt x="541005" y="1350195"/>
                  <a:pt x="541005" y="1269235"/>
                </a:cubicBezTo>
                <a:cubicBezTo>
                  <a:pt x="541005" y="1269235"/>
                  <a:pt x="541005" y="1269235"/>
                  <a:pt x="541005" y="677074"/>
                </a:cubicBezTo>
                <a:cubicBezTo>
                  <a:pt x="541005" y="677074"/>
                  <a:pt x="541005" y="677074"/>
                  <a:pt x="541005" y="526721"/>
                </a:cubicBezTo>
                <a:lnTo>
                  <a:pt x="542389" y="526721"/>
                </a:lnTo>
                <a:lnTo>
                  <a:pt x="542389" y="539163"/>
                </a:lnTo>
                <a:cubicBezTo>
                  <a:pt x="542389" y="541005"/>
                  <a:pt x="542389" y="541005"/>
                  <a:pt x="542389" y="541005"/>
                </a:cubicBezTo>
                <a:cubicBezTo>
                  <a:pt x="694992" y="541005"/>
                  <a:pt x="694992" y="541005"/>
                  <a:pt x="694992" y="541005"/>
                </a:cubicBezTo>
                <a:cubicBezTo>
                  <a:pt x="1284593" y="541005"/>
                  <a:pt x="1284593" y="541005"/>
                  <a:pt x="1284593" y="541005"/>
                </a:cubicBezTo>
                <a:cubicBezTo>
                  <a:pt x="1367831" y="541005"/>
                  <a:pt x="1407137" y="480893"/>
                  <a:pt x="1374767" y="404598"/>
                </a:cubicBezTo>
                <a:cubicBezTo>
                  <a:pt x="1374767" y="404598"/>
                  <a:pt x="1319275" y="279751"/>
                  <a:pt x="1319275" y="217327"/>
                </a:cubicBezTo>
                <a:cubicBezTo>
                  <a:pt x="1319275" y="97104"/>
                  <a:pt x="1416386" y="0"/>
                  <a:pt x="1536618" y="0"/>
                </a:cubicBezTo>
                <a:close/>
              </a:path>
            </a:pathLst>
          </a:custGeom>
          <a:solidFill>
            <a:srgbClr val="0070C0"/>
          </a:solidFill>
          <a:ln w="3175">
            <a:solidFill>
              <a:schemeClr val="accent5"/>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5" name="Freeform: Shape 38">
            <a:extLst>
              <a:ext uri="{FF2B5EF4-FFF2-40B4-BE49-F238E27FC236}">
                <a16:creationId xmlns:a16="http://schemas.microsoft.com/office/drawing/2014/main" id="{49AA4298-1892-AD71-BF59-E69BE12F5AC2}"/>
              </a:ext>
            </a:extLst>
          </p:cNvPr>
          <p:cNvSpPr>
            <a:spLocks/>
          </p:cNvSpPr>
          <p:nvPr/>
        </p:nvSpPr>
        <p:spPr bwMode="auto">
          <a:xfrm>
            <a:off x="5783694" y="2295951"/>
            <a:ext cx="2412570" cy="2266098"/>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accent6">
              <a:lumMod val="75000"/>
            </a:schemeClr>
          </a:solidFill>
          <a:ln w="3175">
            <a:solidFill>
              <a:schemeClr val="accent3"/>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6" name="Freeform 12">
            <a:extLst>
              <a:ext uri="{FF2B5EF4-FFF2-40B4-BE49-F238E27FC236}">
                <a16:creationId xmlns:a16="http://schemas.microsoft.com/office/drawing/2014/main" id="{E4EEBC44-3E02-F447-396A-19D68ECCBE94}"/>
              </a:ext>
            </a:extLst>
          </p:cNvPr>
          <p:cNvSpPr>
            <a:spLocks/>
          </p:cNvSpPr>
          <p:nvPr/>
        </p:nvSpPr>
        <p:spPr bwMode="auto">
          <a:xfrm>
            <a:off x="5268618" y="4078179"/>
            <a:ext cx="2412570" cy="2277532"/>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rgbClr val="7030A0"/>
          </a:solidFill>
          <a:ln w="3175">
            <a:solidFill>
              <a:schemeClr val="bg1">
                <a:lumMod val="65000"/>
              </a:schemeClr>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7" name="Freeform 13">
            <a:extLst>
              <a:ext uri="{FF2B5EF4-FFF2-40B4-BE49-F238E27FC236}">
                <a16:creationId xmlns:a16="http://schemas.microsoft.com/office/drawing/2014/main" id="{716AE920-83D7-CA3E-010D-DE8562D945CB}"/>
              </a:ext>
            </a:extLst>
          </p:cNvPr>
          <p:cNvSpPr>
            <a:spLocks/>
          </p:cNvSpPr>
          <p:nvPr/>
        </p:nvSpPr>
        <p:spPr bwMode="auto">
          <a:xfrm>
            <a:off x="3886200" y="1808693"/>
            <a:ext cx="2414588" cy="2277532"/>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4">
              <a:lumMod val="75000"/>
            </a:schemeClr>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Factors in Bystander Responses</a:t>
            </a:r>
          </a:p>
        </p:txBody>
      </p:sp>
      <p:sp>
        <p:nvSpPr>
          <p:cNvPr id="13" name="TextBox 12">
            <a:extLst>
              <a:ext uri="{FF2B5EF4-FFF2-40B4-BE49-F238E27FC236}">
                <a16:creationId xmlns:a16="http://schemas.microsoft.com/office/drawing/2014/main" id="{4B120766-7372-D337-2342-3003DC06B9BE}"/>
              </a:ext>
            </a:extLst>
          </p:cNvPr>
          <p:cNvSpPr txBox="1"/>
          <p:nvPr/>
        </p:nvSpPr>
        <p:spPr>
          <a:xfrm>
            <a:off x="4261745" y="2787114"/>
            <a:ext cx="1463607" cy="646331"/>
          </a:xfrm>
          <a:prstGeom prst="rect">
            <a:avLst/>
          </a:prstGeom>
          <a:noFill/>
        </p:spPr>
        <p:txBody>
          <a:bodyPr wrap="square" rtlCol="0">
            <a:spAutoFit/>
          </a:bodyPr>
          <a:lstStyle/>
          <a:p>
            <a:pPr algn="ctr"/>
            <a:r>
              <a:rPr lang="en-US" b="1" dirty="0"/>
              <a:t>Peer Group Norms</a:t>
            </a:r>
            <a:endParaRPr lang="en-GB" b="1" dirty="0"/>
          </a:p>
        </p:txBody>
      </p:sp>
      <p:sp>
        <p:nvSpPr>
          <p:cNvPr id="15" name="TextBox 14">
            <a:extLst>
              <a:ext uri="{FF2B5EF4-FFF2-40B4-BE49-F238E27FC236}">
                <a16:creationId xmlns:a16="http://schemas.microsoft.com/office/drawing/2014/main" id="{56F7661A-67FF-583B-F5F5-DEB16478091F}"/>
              </a:ext>
            </a:extLst>
          </p:cNvPr>
          <p:cNvSpPr txBox="1"/>
          <p:nvPr/>
        </p:nvSpPr>
        <p:spPr>
          <a:xfrm>
            <a:off x="5823098" y="4739744"/>
            <a:ext cx="1463607" cy="369332"/>
          </a:xfrm>
          <a:prstGeom prst="rect">
            <a:avLst/>
          </a:prstGeom>
          <a:noFill/>
        </p:spPr>
        <p:txBody>
          <a:bodyPr wrap="square" rtlCol="0">
            <a:spAutoFit/>
          </a:bodyPr>
          <a:lstStyle/>
          <a:p>
            <a:pPr algn="ctr"/>
            <a:r>
              <a:rPr lang="en-US" b="1" dirty="0"/>
              <a:t>Stereotypes</a:t>
            </a:r>
            <a:endParaRPr lang="en-GB" b="1" dirty="0"/>
          </a:p>
        </p:txBody>
      </p:sp>
      <p:sp>
        <p:nvSpPr>
          <p:cNvPr id="17" name="TextBox 16">
            <a:extLst>
              <a:ext uri="{FF2B5EF4-FFF2-40B4-BE49-F238E27FC236}">
                <a16:creationId xmlns:a16="http://schemas.microsoft.com/office/drawing/2014/main" id="{ED5E8527-75F4-B55C-1E4B-F11A1CA34B05}"/>
              </a:ext>
            </a:extLst>
          </p:cNvPr>
          <p:cNvSpPr txBox="1"/>
          <p:nvPr/>
        </p:nvSpPr>
        <p:spPr>
          <a:xfrm>
            <a:off x="6159239" y="2918038"/>
            <a:ext cx="1463607" cy="646331"/>
          </a:xfrm>
          <a:prstGeom prst="rect">
            <a:avLst/>
          </a:prstGeom>
          <a:noFill/>
        </p:spPr>
        <p:txBody>
          <a:bodyPr wrap="square" rtlCol="0">
            <a:spAutoFit/>
          </a:bodyPr>
          <a:lstStyle/>
          <a:p>
            <a:pPr algn="ctr"/>
            <a:r>
              <a:rPr lang="en-US" b="1" dirty="0"/>
              <a:t>Shared Knowledge</a:t>
            </a:r>
            <a:endParaRPr lang="en-GB" b="1" dirty="0"/>
          </a:p>
        </p:txBody>
      </p:sp>
      <p:sp>
        <p:nvSpPr>
          <p:cNvPr id="19" name="TextBox 18">
            <a:extLst>
              <a:ext uri="{FF2B5EF4-FFF2-40B4-BE49-F238E27FC236}">
                <a16:creationId xmlns:a16="http://schemas.microsoft.com/office/drawing/2014/main" id="{C9C27CF9-8867-EA66-FB4A-2176ADC2512D}"/>
              </a:ext>
            </a:extLst>
          </p:cNvPr>
          <p:cNvSpPr txBox="1"/>
          <p:nvPr/>
        </p:nvSpPr>
        <p:spPr>
          <a:xfrm>
            <a:off x="3651249" y="4472129"/>
            <a:ext cx="2074103" cy="923330"/>
          </a:xfrm>
          <a:prstGeom prst="rect">
            <a:avLst/>
          </a:prstGeom>
          <a:noFill/>
        </p:spPr>
        <p:txBody>
          <a:bodyPr wrap="square" rtlCol="0">
            <a:spAutoFit/>
          </a:bodyPr>
          <a:lstStyle/>
          <a:p>
            <a:pPr algn="ctr"/>
            <a:r>
              <a:rPr lang="en-GB" b="1" dirty="0"/>
              <a:t>Challenging </a:t>
            </a:r>
          </a:p>
          <a:p>
            <a:pPr algn="ctr"/>
            <a:r>
              <a:rPr lang="en-GB" b="1" dirty="0"/>
              <a:t>Forms: Direct/Indirect</a:t>
            </a:r>
          </a:p>
        </p:txBody>
      </p:sp>
      <p:pic>
        <p:nvPicPr>
          <p:cNvPr id="9" name="Picture 8">
            <a:extLst>
              <a:ext uri="{FF2B5EF4-FFF2-40B4-BE49-F238E27FC236}">
                <a16:creationId xmlns:a16="http://schemas.microsoft.com/office/drawing/2014/main" id="{C4A90532-16BF-41A7-8E32-B2ADC85C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41" y="2736481"/>
            <a:ext cx="3147818" cy="692520"/>
          </a:xfrm>
          <a:prstGeom prst="rect">
            <a:avLst/>
          </a:prstGeom>
        </p:spPr>
      </p:pic>
      <p:pic>
        <p:nvPicPr>
          <p:cNvPr id="1026" name="Picture 2" descr="Mass | Knowledge Sharing Really Does Save Money">
            <a:extLst>
              <a:ext uri="{FF2B5EF4-FFF2-40B4-BE49-F238E27FC236}">
                <a16:creationId xmlns:a16="http://schemas.microsoft.com/office/drawing/2014/main" id="{71CB7F2E-BCF4-41CC-A324-2CC79AF66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581" y="2292345"/>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dy: Countering stereotypes about teens can change their behavior |  Illinois">
            <a:extLst>
              <a:ext uri="{FF2B5EF4-FFF2-40B4-BE49-F238E27FC236}">
                <a16:creationId xmlns:a16="http://schemas.microsoft.com/office/drawing/2014/main" id="{F86EA1DA-E89D-4501-B2C5-08554B4F9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829" y="4216821"/>
            <a:ext cx="3048843" cy="1524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ld Holding Hand Out To The Camera Signaling Stop Or No by Amanda Worrall">
            <a:extLst>
              <a:ext uri="{FF2B5EF4-FFF2-40B4-BE49-F238E27FC236}">
                <a16:creationId xmlns:a16="http://schemas.microsoft.com/office/drawing/2014/main" id="{CC59CDEB-76F3-467E-953A-3863A959C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187" y="3828554"/>
            <a:ext cx="1523377" cy="22850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D214472-CA41-4A83-A742-5C1BA17BBB33}"/>
              </a:ext>
            </a:extLst>
          </p:cNvPr>
          <p:cNvSpPr/>
          <p:nvPr/>
        </p:nvSpPr>
        <p:spPr>
          <a:xfrm>
            <a:off x="215153" y="1462541"/>
            <a:ext cx="5568542" cy="469330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9188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p:bldP spid="15" grpId="0"/>
      <p:bldP spid="17"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Shared Knowledge and Stereotypes</a:t>
            </a:r>
          </a:p>
        </p:txBody>
      </p:sp>
      <p:sp>
        <p:nvSpPr>
          <p:cNvPr id="6" name="TextBox 5">
            <a:extLst>
              <a:ext uri="{FF2B5EF4-FFF2-40B4-BE49-F238E27FC236}">
                <a16:creationId xmlns:a16="http://schemas.microsoft.com/office/drawing/2014/main" id="{01CCAC4D-8582-473D-A258-306985006864}"/>
              </a:ext>
            </a:extLst>
          </p:cNvPr>
          <p:cNvSpPr txBox="1"/>
          <p:nvPr/>
        </p:nvSpPr>
        <p:spPr>
          <a:xfrm>
            <a:off x="735843" y="2056086"/>
            <a:ext cx="6458369" cy="3293209"/>
          </a:xfrm>
          <a:prstGeom prst="rect">
            <a:avLst/>
          </a:prstGeom>
          <a:noFill/>
        </p:spPr>
        <p:txBody>
          <a:bodyPr wrap="square" rtlCol="0">
            <a:spAutoFit/>
          </a:bodyPr>
          <a:lstStyle/>
          <a:p>
            <a:pPr marL="800100" lvl="1" indent="-342900">
              <a:buClr>
                <a:schemeClr val="accent1">
                  <a:lumMod val="50000"/>
                </a:schemeClr>
              </a:buClr>
              <a:buFont typeface="Wingdings" panose="05000000000000000000" pitchFamily="2" charset="2"/>
              <a:buChar char="§"/>
            </a:pPr>
            <a:r>
              <a:rPr lang="en-GB" sz="2000" dirty="0">
                <a:solidFill>
                  <a:srgbClr val="000000"/>
                </a:solidFill>
                <a:latin typeface="Calibri" panose="020F0502020204030204" pitchFamily="34" charset="0"/>
              </a:rPr>
              <a:t>Shared characteristics i.e., shared interest influence children’s and adolescents’ decisions about including or excluding outgroup members </a:t>
            </a:r>
            <a:r>
              <a:rPr lang="en-US" sz="1600" dirty="0"/>
              <a:t>(</a:t>
            </a:r>
            <a:r>
              <a:rPr lang="en-US" sz="1600" dirty="0" err="1"/>
              <a:t>Hitti</a:t>
            </a:r>
            <a:r>
              <a:rPr lang="en-US" sz="1600" dirty="0"/>
              <a:t> &amp; Killen, 2015)</a:t>
            </a:r>
          </a:p>
          <a:p>
            <a:pPr marL="800100" lvl="1" indent="-342900">
              <a:buClr>
                <a:schemeClr val="accent1">
                  <a:lumMod val="50000"/>
                </a:schemeClr>
              </a:buClr>
              <a:buFont typeface="Wingdings" panose="05000000000000000000" pitchFamily="2" charset="2"/>
              <a:buChar char="§"/>
            </a:pPr>
            <a:endParaRPr lang="en-US" sz="1600" dirty="0"/>
          </a:p>
          <a:p>
            <a:pPr marL="800100" lvl="1" indent="-342900">
              <a:buClr>
                <a:schemeClr val="accent1">
                  <a:lumMod val="50000"/>
                </a:schemeClr>
              </a:buClr>
              <a:buFont typeface="Wingdings" panose="05000000000000000000" pitchFamily="2" charset="2"/>
              <a:buChar char="§"/>
            </a:pPr>
            <a:endParaRPr lang="en-US" sz="1600" dirty="0"/>
          </a:p>
          <a:p>
            <a:pPr marL="800100" lvl="1" indent="-342900">
              <a:buClr>
                <a:schemeClr val="accent1">
                  <a:lumMod val="50000"/>
                </a:schemeClr>
              </a:buClr>
              <a:buFont typeface="Wingdings" panose="05000000000000000000" pitchFamily="2" charset="2"/>
              <a:buChar char="§"/>
            </a:pPr>
            <a:r>
              <a:rPr lang="en-GB" sz="2000" dirty="0">
                <a:solidFill>
                  <a:srgbClr val="000000"/>
                </a:solidFill>
                <a:latin typeface="Calibri" panose="020F0502020204030204" pitchFamily="34" charset="0"/>
              </a:rPr>
              <a:t>Stereotypes and assumptions about the knowledge or interests of outgroup members can influence how they view outgroup members and inclusion decisions </a:t>
            </a:r>
            <a:r>
              <a:rPr lang="en-GB" sz="1600" dirty="0"/>
              <a:t>(</a:t>
            </a:r>
            <a:r>
              <a:rPr lang="en-GB" sz="1600" dirty="0" err="1"/>
              <a:t>Hitti</a:t>
            </a:r>
            <a:r>
              <a:rPr lang="en-GB" sz="1600" dirty="0"/>
              <a:t> &amp; Killen, 2015). </a:t>
            </a:r>
            <a:endParaRPr lang="en-US" sz="1600" dirty="0"/>
          </a:p>
          <a:p>
            <a:pPr>
              <a:buClr>
                <a:schemeClr val="accent1">
                  <a:lumMod val="50000"/>
                </a:schemeClr>
              </a:buClr>
            </a:pPr>
            <a:endParaRPr lang="en-US" sz="2000" dirty="0"/>
          </a:p>
          <a:p>
            <a:pPr>
              <a:buClr>
                <a:schemeClr val="accent1">
                  <a:lumMod val="50000"/>
                </a:schemeClr>
              </a:buClr>
            </a:pPr>
            <a:endParaRPr lang="en-US" sz="2000" dirty="0"/>
          </a:p>
        </p:txBody>
      </p:sp>
      <p:pic>
        <p:nvPicPr>
          <p:cNvPr id="2052" name="Picture 4" descr="Sharing Heads: the Complications. Every parent wants their children to… |  by Megan A. Lim | Medium">
            <a:extLst>
              <a:ext uri="{FF2B5EF4-FFF2-40B4-BE49-F238E27FC236}">
                <a16:creationId xmlns:a16="http://schemas.microsoft.com/office/drawing/2014/main" id="{29F9AD05-87AB-438B-B8FD-47F0F0277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973" y="2056086"/>
            <a:ext cx="2745827" cy="274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1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4- Aims and Participants</a:t>
            </a:r>
          </a:p>
        </p:txBody>
      </p:sp>
      <p:sp>
        <p:nvSpPr>
          <p:cNvPr id="18" name="TextBox 17">
            <a:extLst>
              <a:ext uri="{FF2B5EF4-FFF2-40B4-BE49-F238E27FC236}">
                <a16:creationId xmlns:a16="http://schemas.microsoft.com/office/drawing/2014/main" id="{BDFB236E-9963-CFA6-B552-676C5BB8E859}"/>
              </a:ext>
            </a:extLst>
          </p:cNvPr>
          <p:cNvSpPr txBox="1"/>
          <p:nvPr/>
        </p:nvSpPr>
        <p:spPr>
          <a:xfrm>
            <a:off x="1440121" y="4565602"/>
            <a:ext cx="9446182" cy="400110"/>
          </a:xfrm>
          <a:prstGeom prst="rect">
            <a:avLst/>
          </a:prstGeom>
          <a:noFill/>
        </p:spPr>
        <p:txBody>
          <a:bodyPr wrap="square">
            <a:spAutoFit/>
          </a:bodyPr>
          <a:lstStyle/>
          <a:p>
            <a:r>
              <a:rPr lang="en-US" sz="2000" dirty="0">
                <a:effectLst/>
                <a:latin typeface="Times New Roman" panose="02020603050405020304" pitchFamily="18" charset="0"/>
                <a:ea typeface="Calibri" panose="020F0502020204030204" pitchFamily="34" charset="0"/>
              </a:rPr>
              <a:t>457 British children (</a:t>
            </a:r>
            <a:r>
              <a:rPr lang="en-US" sz="2000" i="1" dirty="0">
                <a:effectLst/>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 = </a:t>
            </a:r>
            <a:r>
              <a:rPr lang="en-US" sz="2000" dirty="0">
                <a:latin typeface="Times New Roman" panose="02020603050405020304" pitchFamily="18" charset="0"/>
                <a:ea typeface="Calibri" panose="020F0502020204030204" pitchFamily="34" charset="0"/>
              </a:rPr>
              <a:t>225</a:t>
            </a:r>
            <a:r>
              <a:rPr lang="en-US" sz="2000" dirty="0">
                <a:effectLst/>
                <a:latin typeface="Times New Roman" panose="02020603050405020304" pitchFamily="18" charset="0"/>
                <a:ea typeface="Calibri" panose="020F0502020204030204" pitchFamily="34" charset="0"/>
              </a:rPr>
              <a:t>, 8-10 years) and adolescents (</a:t>
            </a:r>
            <a:r>
              <a:rPr lang="en-US" sz="2000" i="1" dirty="0">
                <a:effectLst/>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 = </a:t>
            </a:r>
            <a:r>
              <a:rPr lang="en-US" sz="2000" dirty="0">
                <a:latin typeface="Times New Roman" panose="02020603050405020304" pitchFamily="18" charset="0"/>
                <a:ea typeface="Calibri" panose="020F0502020204030204" pitchFamily="34" charset="0"/>
              </a:rPr>
              <a:t>232</a:t>
            </a:r>
            <a:r>
              <a:rPr lang="en-US" sz="2000" dirty="0">
                <a:effectLst/>
                <a:latin typeface="Times New Roman" panose="02020603050405020304" pitchFamily="18" charset="0"/>
                <a:ea typeface="Calibri" panose="020F0502020204030204" pitchFamily="34" charset="0"/>
              </a:rPr>
              <a:t>, 12-15 years) </a:t>
            </a:r>
            <a:endParaRPr lang="en-GB" sz="2000" dirty="0"/>
          </a:p>
        </p:txBody>
      </p:sp>
      <p:sp>
        <p:nvSpPr>
          <p:cNvPr id="37" name="Freeform: Shape 38">
            <a:extLst>
              <a:ext uri="{FF2B5EF4-FFF2-40B4-BE49-F238E27FC236}">
                <a16:creationId xmlns:a16="http://schemas.microsoft.com/office/drawing/2014/main" id="{CF8C823A-FECF-4674-8299-3766EF59EC47}"/>
              </a:ext>
            </a:extLst>
          </p:cNvPr>
          <p:cNvSpPr>
            <a:spLocks/>
          </p:cNvSpPr>
          <p:nvPr/>
        </p:nvSpPr>
        <p:spPr bwMode="auto">
          <a:xfrm>
            <a:off x="1233926" y="1453111"/>
            <a:ext cx="1509274" cy="1457511"/>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accent6">
              <a:lumMod val="75000"/>
            </a:schemeClr>
          </a:solidFill>
          <a:ln w="3175">
            <a:solidFill>
              <a:schemeClr val="accent3"/>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39" name="Freeform 12">
            <a:extLst>
              <a:ext uri="{FF2B5EF4-FFF2-40B4-BE49-F238E27FC236}">
                <a16:creationId xmlns:a16="http://schemas.microsoft.com/office/drawing/2014/main" id="{EAC42DED-CDE6-48EB-A29F-DC2A0510CF9C}"/>
              </a:ext>
            </a:extLst>
          </p:cNvPr>
          <p:cNvSpPr>
            <a:spLocks/>
          </p:cNvSpPr>
          <p:nvPr/>
        </p:nvSpPr>
        <p:spPr bwMode="auto">
          <a:xfrm>
            <a:off x="929727" y="2613425"/>
            <a:ext cx="1509274" cy="1507874"/>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rgbClr val="7030A0"/>
          </a:solidFill>
          <a:ln w="3175">
            <a:solidFill>
              <a:schemeClr val="bg1">
                <a:lumMod val="65000"/>
              </a:schemeClr>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41" name="TextBox 40">
            <a:extLst>
              <a:ext uri="{FF2B5EF4-FFF2-40B4-BE49-F238E27FC236}">
                <a16:creationId xmlns:a16="http://schemas.microsoft.com/office/drawing/2014/main" id="{96B7D3FE-5FB8-4182-8F8E-C55E4CE069FD}"/>
              </a:ext>
            </a:extLst>
          </p:cNvPr>
          <p:cNvSpPr txBox="1"/>
          <p:nvPr/>
        </p:nvSpPr>
        <p:spPr>
          <a:xfrm>
            <a:off x="1440121" y="1771658"/>
            <a:ext cx="1058836" cy="523220"/>
          </a:xfrm>
          <a:prstGeom prst="rect">
            <a:avLst/>
          </a:prstGeom>
          <a:noFill/>
        </p:spPr>
        <p:txBody>
          <a:bodyPr wrap="square" rtlCol="0">
            <a:spAutoFit/>
          </a:bodyPr>
          <a:lstStyle/>
          <a:p>
            <a:pPr algn="ctr"/>
            <a:r>
              <a:rPr lang="en-US" sz="1400" b="1" dirty="0"/>
              <a:t>Shared Knowledge</a:t>
            </a:r>
            <a:endParaRPr lang="en-GB" sz="1400" b="1" dirty="0"/>
          </a:p>
        </p:txBody>
      </p:sp>
      <p:sp>
        <p:nvSpPr>
          <p:cNvPr id="46" name="TextBox 45">
            <a:extLst>
              <a:ext uri="{FF2B5EF4-FFF2-40B4-BE49-F238E27FC236}">
                <a16:creationId xmlns:a16="http://schemas.microsoft.com/office/drawing/2014/main" id="{D48F8110-2470-4B01-B712-171B3C87A381}"/>
              </a:ext>
            </a:extLst>
          </p:cNvPr>
          <p:cNvSpPr txBox="1"/>
          <p:nvPr/>
        </p:nvSpPr>
        <p:spPr>
          <a:xfrm>
            <a:off x="1034272" y="3104514"/>
            <a:ext cx="1300183" cy="307777"/>
          </a:xfrm>
          <a:prstGeom prst="rect">
            <a:avLst/>
          </a:prstGeom>
          <a:noFill/>
        </p:spPr>
        <p:txBody>
          <a:bodyPr wrap="square" rtlCol="0">
            <a:spAutoFit/>
          </a:bodyPr>
          <a:lstStyle/>
          <a:p>
            <a:pPr algn="ctr"/>
            <a:r>
              <a:rPr lang="en-US" sz="1400" b="1" dirty="0"/>
              <a:t>Stereotypes</a:t>
            </a:r>
            <a:endParaRPr lang="en-GB" sz="1400" b="1" dirty="0"/>
          </a:p>
        </p:txBody>
      </p:sp>
      <p:pic>
        <p:nvPicPr>
          <p:cNvPr id="26" name="Picture 2" descr="Mass | Knowledge Sharing Really Does Save Money">
            <a:extLst>
              <a:ext uri="{FF2B5EF4-FFF2-40B4-BE49-F238E27FC236}">
                <a16:creationId xmlns:a16="http://schemas.microsoft.com/office/drawing/2014/main" id="{973D4E06-031D-4F8F-BE77-2864DCBA9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395" y="1532954"/>
            <a:ext cx="1509274" cy="9826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tudy: Countering stereotypes about teens can change their behavior |  Illinois">
            <a:extLst>
              <a:ext uri="{FF2B5EF4-FFF2-40B4-BE49-F238E27FC236}">
                <a16:creationId xmlns:a16="http://schemas.microsoft.com/office/drawing/2014/main" id="{2B952DD6-3F6C-4089-8D48-8CC274CC2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190" y="2727195"/>
            <a:ext cx="1509274" cy="75463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F383E3D-4343-4CA2-871F-457F18CED02A}"/>
              </a:ext>
            </a:extLst>
          </p:cNvPr>
          <p:cNvSpPr/>
          <p:nvPr/>
        </p:nvSpPr>
        <p:spPr>
          <a:xfrm>
            <a:off x="4580237" y="1789462"/>
            <a:ext cx="7137221" cy="1938992"/>
          </a:xfrm>
          <a:prstGeom prst="rect">
            <a:avLst/>
          </a:prstGeom>
        </p:spPr>
        <p:txBody>
          <a:bodyPr wrap="square">
            <a:spAutoFit/>
          </a:bodyPr>
          <a:lstStyle/>
          <a:p>
            <a:pPr marL="342900" indent="-342900">
              <a:buFont typeface="Wingdings" panose="05000000000000000000" pitchFamily="2" charset="2"/>
              <a:buChar char="v"/>
            </a:pPr>
            <a:r>
              <a:rPr lang="en-US" sz="2400" dirty="0"/>
              <a:t>To understand how shared knowledge and stereotypes might shape children’s and adolescents’ likelihood of bystander responses and their evaluations of the challenger in the context of intergroup social exclusion</a:t>
            </a:r>
          </a:p>
        </p:txBody>
      </p:sp>
    </p:spTree>
    <p:extLst>
      <p:ext uri="{BB962C8B-B14F-4D97-AF65-F5344CB8AC3E}">
        <p14:creationId xmlns:p14="http://schemas.microsoft.com/office/powerpoint/2010/main" val="26661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animBg="1"/>
      <p:bldP spid="39" grpId="0" animBg="1"/>
      <p:bldP spid="41" grpId="0"/>
      <p:bldP spid="46" grpId="0"/>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4- Hypothetical Scenario</a:t>
            </a:r>
          </a:p>
        </p:txBody>
      </p:sp>
      <p:pic>
        <p:nvPicPr>
          <p:cNvPr id="11" name="Picture 10" descr="A close up of a logo&#10;&#10;Description automatically generated">
            <a:extLst>
              <a:ext uri="{FF2B5EF4-FFF2-40B4-BE49-F238E27FC236}">
                <a16:creationId xmlns:a16="http://schemas.microsoft.com/office/drawing/2014/main" id="{1799C40D-9C9B-4806-9A68-B6F69C9D866B}"/>
              </a:ext>
            </a:extLst>
          </p:cNvPr>
          <p:cNvPicPr/>
          <p:nvPr/>
        </p:nvPicPr>
        <p:blipFill>
          <a:blip r:embed="rId3"/>
          <a:stretch>
            <a:fillRect/>
          </a:stretch>
        </p:blipFill>
        <p:spPr>
          <a:xfrm>
            <a:off x="1897018" y="2441886"/>
            <a:ext cx="3619749" cy="222896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A832F3C7-5402-4EB6-B2F3-5102528B9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159" y="1303867"/>
            <a:ext cx="2761070" cy="4966883"/>
          </a:xfrm>
          <a:prstGeom prst="rect">
            <a:avLst/>
          </a:prstGeom>
        </p:spPr>
      </p:pic>
    </p:spTree>
    <p:extLst>
      <p:ext uri="{BB962C8B-B14F-4D97-AF65-F5344CB8AC3E}">
        <p14:creationId xmlns:p14="http://schemas.microsoft.com/office/powerpoint/2010/main" val="265847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658" y="2043806"/>
            <a:ext cx="7642689"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C475A60-F0CD-4664-AE65-652A23E1ECAA}"/>
              </a:ext>
            </a:extLst>
          </p:cNvPr>
          <p:cNvPicPr>
            <a:picLocks noChangeAspect="1"/>
          </p:cNvPicPr>
          <p:nvPr/>
        </p:nvPicPr>
        <p:blipFill>
          <a:blip r:embed="rId3"/>
          <a:stretch>
            <a:fillRect/>
          </a:stretch>
        </p:blipFill>
        <p:spPr>
          <a:xfrm>
            <a:off x="479376" y="2250567"/>
            <a:ext cx="5328590" cy="2700759"/>
          </a:xfrm>
          <a:prstGeom prst="rect">
            <a:avLst/>
          </a:prstGeom>
        </p:spPr>
      </p:pic>
      <p:sp>
        <p:nvSpPr>
          <p:cNvPr id="2" name="Title 1"/>
          <p:cNvSpPr>
            <a:spLocks noGrp="1"/>
          </p:cNvSpPr>
          <p:nvPr>
            <p:ph type="title"/>
          </p:nvPr>
        </p:nvSpPr>
        <p:spPr>
          <a:xfrm>
            <a:off x="292100" y="402531"/>
            <a:ext cx="11492530" cy="1527463"/>
          </a:xfrm>
        </p:spPr>
        <p:txBody>
          <a:bodyPr rtlCol="0" anchor="ctr">
            <a:noAutofit/>
          </a:bodyPr>
          <a:lstStyle/>
          <a:p>
            <a:pPr>
              <a:lnSpc>
                <a:spcPct val="90000"/>
              </a:lnSpc>
              <a:defRPr/>
            </a:pPr>
            <a:r>
              <a:rPr lang="en-GB" sz="3600" b="1" dirty="0">
                <a:solidFill>
                  <a:srgbClr val="C00000"/>
                </a:solidFill>
              </a:rPr>
              <a:t>Increased global diversity, but also intergroup conflict &amp; social exclusion of </a:t>
            </a:r>
            <a:r>
              <a:rPr lang="en-GB" sz="3600" b="1" dirty="0">
                <a:solidFill>
                  <a:srgbClr val="0070C0"/>
                </a:solidFill>
              </a:rPr>
              <a:t>IMMIGRANTS</a:t>
            </a:r>
            <a:r>
              <a:rPr lang="en-GB" sz="3600" b="1" dirty="0">
                <a:solidFill>
                  <a:srgbClr val="C00000"/>
                </a:solidFill>
              </a:rPr>
              <a:t> </a:t>
            </a:r>
            <a:r>
              <a:rPr lang="en-US" sz="2000" dirty="0">
                <a:solidFill>
                  <a:prstClr val="black"/>
                </a:solidFill>
                <a:latin typeface="Times New Roman" panose="02020603050405020304" pitchFamily="18" charset="0"/>
                <a:ea typeface="Calibri" panose="020F0502020204030204" pitchFamily="34" charset="0"/>
                <a:cs typeface="+mn-cs"/>
              </a:rPr>
              <a:t>(Brown et al, 2017; </a:t>
            </a:r>
            <a:r>
              <a:rPr lang="en-US" sz="2000" dirty="0" err="1">
                <a:solidFill>
                  <a:prstClr val="black"/>
                </a:solidFill>
                <a:latin typeface="Times New Roman" panose="02020603050405020304" pitchFamily="18" charset="0"/>
                <a:ea typeface="Calibri" panose="020F0502020204030204" pitchFamily="34" charset="0"/>
                <a:cs typeface="+mn-cs"/>
              </a:rPr>
              <a:t>Gönültaş</a:t>
            </a:r>
            <a:r>
              <a:rPr lang="en-US" sz="2000" dirty="0">
                <a:solidFill>
                  <a:prstClr val="black"/>
                </a:solidFill>
                <a:latin typeface="Times New Roman" panose="02020603050405020304" pitchFamily="18" charset="0"/>
                <a:ea typeface="Calibri" panose="020F0502020204030204" pitchFamily="34" charset="0"/>
                <a:cs typeface="+mn-cs"/>
              </a:rPr>
              <a:t> &amp; Mulvey, 2019) </a:t>
            </a:r>
            <a:endParaRPr lang="en-GB" sz="2000" b="1" dirty="0">
              <a:solidFill>
                <a:srgbClr val="C00000"/>
              </a:solidFill>
            </a:endParaRPr>
          </a:p>
        </p:txBody>
      </p:sp>
      <p:pic>
        <p:nvPicPr>
          <p:cNvPr id="3" name="Picture 2">
            <a:extLst>
              <a:ext uri="{FF2B5EF4-FFF2-40B4-BE49-F238E27FC236}">
                <a16:creationId xmlns:a16="http://schemas.microsoft.com/office/drawing/2014/main" id="{CB557A21-732B-463E-A734-67727BD58F0D}"/>
              </a:ext>
            </a:extLst>
          </p:cNvPr>
          <p:cNvPicPr>
            <a:picLocks noChangeAspect="1"/>
          </p:cNvPicPr>
          <p:nvPr/>
        </p:nvPicPr>
        <p:blipFill>
          <a:blip r:embed="rId4"/>
          <a:stretch>
            <a:fillRect/>
          </a:stretch>
        </p:blipFill>
        <p:spPr>
          <a:xfrm>
            <a:off x="6456040" y="2250567"/>
            <a:ext cx="5328590" cy="2675310"/>
          </a:xfrm>
          <a:prstGeom prst="rect">
            <a:avLst/>
          </a:prstGeom>
        </p:spPr>
      </p:pic>
      <p:pic>
        <p:nvPicPr>
          <p:cNvPr id="4" name="Picture 3">
            <a:extLst>
              <a:ext uri="{FF2B5EF4-FFF2-40B4-BE49-F238E27FC236}">
                <a16:creationId xmlns:a16="http://schemas.microsoft.com/office/drawing/2014/main" id="{DD38EE2E-D4EC-1D06-F8D1-E0088C504DEE}"/>
              </a:ext>
            </a:extLst>
          </p:cNvPr>
          <p:cNvPicPr>
            <a:picLocks noChangeAspect="1"/>
          </p:cNvPicPr>
          <p:nvPr/>
        </p:nvPicPr>
        <p:blipFill>
          <a:blip r:embed="rId5"/>
          <a:stretch>
            <a:fillRect/>
          </a:stretch>
        </p:blipFill>
        <p:spPr>
          <a:xfrm>
            <a:off x="3503712" y="3879870"/>
            <a:ext cx="4824536" cy="2784058"/>
          </a:xfrm>
          <a:prstGeom prst="rect">
            <a:avLst/>
          </a:prstGeom>
        </p:spPr>
      </p:pic>
    </p:spTree>
    <p:extLst>
      <p:ext uri="{BB962C8B-B14F-4D97-AF65-F5344CB8AC3E}">
        <p14:creationId xmlns:p14="http://schemas.microsoft.com/office/powerpoint/2010/main" val="131906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4- Hypothetical Scenario and Shared Knowledge Manipulation</a:t>
            </a:r>
          </a:p>
        </p:txBody>
      </p:sp>
      <p:pic>
        <p:nvPicPr>
          <p:cNvPr id="5" name="Picture 4" descr="A silhouette of a person&#10;&#10;Description automatically generated">
            <a:extLst>
              <a:ext uri="{FF2B5EF4-FFF2-40B4-BE49-F238E27FC236}">
                <a16:creationId xmlns:a16="http://schemas.microsoft.com/office/drawing/2014/main" id="{95154EC7-DB05-4F35-9001-2966EAEBA7BD}"/>
              </a:ext>
            </a:extLst>
          </p:cNvPr>
          <p:cNvPicPr/>
          <p:nvPr/>
        </p:nvPicPr>
        <p:blipFill>
          <a:blip r:embed="rId3"/>
          <a:stretch>
            <a:fillRect/>
          </a:stretch>
        </p:blipFill>
        <p:spPr>
          <a:xfrm>
            <a:off x="581192" y="2291616"/>
            <a:ext cx="3154946" cy="2725228"/>
          </a:xfrm>
          <a:prstGeom prst="rect">
            <a:avLst/>
          </a:prstGeom>
        </p:spPr>
      </p:pic>
      <p:sp>
        <p:nvSpPr>
          <p:cNvPr id="6" name="Google Shape;1019;p62">
            <a:extLst>
              <a:ext uri="{FF2B5EF4-FFF2-40B4-BE49-F238E27FC236}">
                <a16:creationId xmlns:a16="http://schemas.microsoft.com/office/drawing/2014/main" id="{276B33DE-80C7-4109-9318-75459341DCF3}"/>
              </a:ext>
            </a:extLst>
          </p:cNvPr>
          <p:cNvSpPr txBox="1">
            <a:spLocks/>
          </p:cNvSpPr>
          <p:nvPr/>
        </p:nvSpPr>
        <p:spPr>
          <a:xfrm>
            <a:off x="4954874" y="1683622"/>
            <a:ext cx="228225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b="1" dirty="0">
                <a:solidFill>
                  <a:schemeClr val="accent5">
                    <a:lumMod val="75000"/>
                  </a:schemeClr>
                </a:solidFill>
                <a:sym typeface="Josefin Sans Thin"/>
              </a:rPr>
              <a:t>SHARED KNOWLEDGE</a:t>
            </a:r>
            <a:endParaRPr lang="en-GB" dirty="0">
              <a:solidFill>
                <a:schemeClr val="accent5">
                  <a:lumMod val="75000"/>
                </a:schemeClr>
              </a:solidFill>
            </a:endParaRPr>
          </a:p>
        </p:txBody>
      </p:sp>
      <p:sp>
        <p:nvSpPr>
          <p:cNvPr id="7" name="Right Arrow 350">
            <a:extLst>
              <a:ext uri="{FF2B5EF4-FFF2-40B4-BE49-F238E27FC236}">
                <a16:creationId xmlns:a16="http://schemas.microsoft.com/office/drawing/2014/main" id="{1FAF201D-FA84-4151-93B7-63246DFCBF8A}"/>
              </a:ext>
            </a:extLst>
          </p:cNvPr>
          <p:cNvSpPr/>
          <p:nvPr/>
        </p:nvSpPr>
        <p:spPr>
          <a:xfrm rot="19437423">
            <a:off x="3723937" y="2952005"/>
            <a:ext cx="484537" cy="248089"/>
          </a:xfrm>
          <a:prstGeom prst="rightArrow">
            <a:avLst>
              <a:gd name="adj1" fmla="val 50000"/>
              <a:gd name="adj2" fmla="val 42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ight Arrow 350">
            <a:extLst>
              <a:ext uri="{FF2B5EF4-FFF2-40B4-BE49-F238E27FC236}">
                <a16:creationId xmlns:a16="http://schemas.microsoft.com/office/drawing/2014/main" id="{05EF6551-84B1-498E-8BE1-D3C0BD781C82}"/>
              </a:ext>
            </a:extLst>
          </p:cNvPr>
          <p:cNvSpPr/>
          <p:nvPr/>
        </p:nvSpPr>
        <p:spPr>
          <a:xfrm rot="2533549">
            <a:off x="3745225" y="4557594"/>
            <a:ext cx="484537" cy="202931"/>
          </a:xfrm>
          <a:prstGeom prst="rightArrow">
            <a:avLst>
              <a:gd name="adj1" fmla="val 50000"/>
              <a:gd name="adj2" fmla="val 42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9">
            <a:extLst>
              <a:ext uri="{FF2B5EF4-FFF2-40B4-BE49-F238E27FC236}">
                <a16:creationId xmlns:a16="http://schemas.microsoft.com/office/drawing/2014/main" id="{9C15B733-0529-4CD5-833E-E5DFB0CAB97A}"/>
              </a:ext>
            </a:extLst>
          </p:cNvPr>
          <p:cNvSpPr txBox="1"/>
          <p:nvPr/>
        </p:nvSpPr>
        <p:spPr>
          <a:xfrm>
            <a:off x="4993994" y="2414329"/>
            <a:ext cx="2282250" cy="1323439"/>
          </a:xfrm>
          <a:prstGeom prst="rect">
            <a:avLst/>
          </a:prstGeom>
          <a:noFill/>
        </p:spPr>
        <p:txBody>
          <a:bodyPr wrap="square" rtlCol="0">
            <a:spAutoFit/>
          </a:bodyPr>
          <a:lstStyle/>
          <a:p>
            <a:r>
              <a:rPr lang="en-GB" sz="2000" dirty="0"/>
              <a:t>The new student</a:t>
            </a:r>
          </a:p>
          <a:p>
            <a:r>
              <a:rPr lang="en-GB" sz="2000" dirty="0">
                <a:solidFill>
                  <a:srgbClr val="00B050"/>
                </a:solidFill>
              </a:rPr>
              <a:t>knows </a:t>
            </a:r>
            <a:r>
              <a:rPr lang="en-GB" sz="2000" dirty="0"/>
              <a:t>about popular music in Britain</a:t>
            </a:r>
          </a:p>
        </p:txBody>
      </p:sp>
      <p:sp>
        <p:nvSpPr>
          <p:cNvPr id="13" name="TextBox 12">
            <a:extLst>
              <a:ext uri="{FF2B5EF4-FFF2-40B4-BE49-F238E27FC236}">
                <a16:creationId xmlns:a16="http://schemas.microsoft.com/office/drawing/2014/main" id="{90800822-9EF0-489F-9BA8-7D3E2CC4A055}"/>
              </a:ext>
            </a:extLst>
          </p:cNvPr>
          <p:cNvSpPr txBox="1"/>
          <p:nvPr/>
        </p:nvSpPr>
        <p:spPr>
          <a:xfrm>
            <a:off x="4954874" y="4381423"/>
            <a:ext cx="2282250" cy="1323439"/>
          </a:xfrm>
          <a:prstGeom prst="rect">
            <a:avLst/>
          </a:prstGeom>
          <a:noFill/>
        </p:spPr>
        <p:txBody>
          <a:bodyPr wrap="square" rtlCol="0">
            <a:spAutoFit/>
          </a:bodyPr>
          <a:lstStyle/>
          <a:p>
            <a:r>
              <a:rPr lang="en-GB" sz="2000" dirty="0"/>
              <a:t>The new student </a:t>
            </a:r>
            <a:r>
              <a:rPr lang="en-GB" sz="2000" dirty="0">
                <a:solidFill>
                  <a:srgbClr val="C00000"/>
                </a:solidFill>
              </a:rPr>
              <a:t>does not know </a:t>
            </a:r>
            <a:r>
              <a:rPr lang="en-GB" sz="2000" dirty="0"/>
              <a:t>about popular music in Britain</a:t>
            </a:r>
          </a:p>
        </p:txBody>
      </p:sp>
      <p:sp>
        <p:nvSpPr>
          <p:cNvPr id="16" name="TextBox 15">
            <a:extLst>
              <a:ext uri="{FF2B5EF4-FFF2-40B4-BE49-F238E27FC236}">
                <a16:creationId xmlns:a16="http://schemas.microsoft.com/office/drawing/2014/main" id="{18291B5C-43E3-4F0D-A6DC-AF9E3730C90E}"/>
              </a:ext>
            </a:extLst>
          </p:cNvPr>
          <p:cNvSpPr txBox="1"/>
          <p:nvPr/>
        </p:nvSpPr>
        <p:spPr>
          <a:xfrm>
            <a:off x="7921423" y="5586553"/>
            <a:ext cx="2714804" cy="1138581"/>
          </a:xfrm>
          <a:prstGeom prst="rect">
            <a:avLst/>
          </a:prstGeom>
          <a:noFill/>
        </p:spPr>
        <p:txBody>
          <a:bodyPr wrap="square" rtlCol="0">
            <a:spAutoFit/>
          </a:bodyPr>
          <a:lstStyle/>
          <a:p>
            <a:r>
              <a:rPr lang="en-GB" sz="1333" i="1" dirty="0">
                <a:solidFill>
                  <a:srgbClr val="002060"/>
                </a:solidFill>
              </a:rPr>
              <a:t>“Sam, who is in your team of British friends, says to the new student, </a:t>
            </a:r>
          </a:p>
          <a:p>
            <a:r>
              <a:rPr lang="en-GB" sz="1333" b="1" i="1" dirty="0">
                <a:solidFill>
                  <a:srgbClr val="002060"/>
                </a:solidFill>
              </a:rPr>
              <a:t>"I don't want you to join our team for quiz competition"</a:t>
            </a:r>
            <a:endParaRPr lang="en-GB" sz="1333" b="1" dirty="0">
              <a:solidFill>
                <a:srgbClr val="002060"/>
              </a:solidFill>
            </a:endParaRPr>
          </a:p>
          <a:p>
            <a:endParaRPr lang="en-GB" sz="1467" dirty="0"/>
          </a:p>
        </p:txBody>
      </p:sp>
      <p:sp>
        <p:nvSpPr>
          <p:cNvPr id="17" name="Google Shape;1019;p62">
            <a:extLst>
              <a:ext uri="{FF2B5EF4-FFF2-40B4-BE49-F238E27FC236}">
                <a16:creationId xmlns:a16="http://schemas.microsoft.com/office/drawing/2014/main" id="{1FE6E7C4-8B18-4D55-BEF8-A6847C0CDDD9}"/>
              </a:ext>
            </a:extLst>
          </p:cNvPr>
          <p:cNvSpPr txBox="1">
            <a:spLocks/>
          </p:cNvSpPr>
          <p:nvPr/>
        </p:nvSpPr>
        <p:spPr>
          <a:xfrm>
            <a:off x="1319688" y="4920946"/>
            <a:ext cx="1480246" cy="498547"/>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400" b="1" dirty="0">
                <a:solidFill>
                  <a:srgbClr val="002060"/>
                </a:solidFill>
              </a:rPr>
              <a:t>Immigrant</a:t>
            </a:r>
          </a:p>
          <a:p>
            <a:pPr algn="ctr"/>
            <a:r>
              <a:rPr lang="en-GB" sz="1400" b="1" i="1" dirty="0">
                <a:solidFill>
                  <a:srgbClr val="002060"/>
                </a:solidFill>
              </a:rPr>
              <a:t>Newcomer</a:t>
            </a:r>
            <a:br>
              <a:rPr lang="en-GB" sz="1400" b="1" i="1" dirty="0"/>
            </a:br>
            <a:endParaRPr lang="en-GB" sz="100" dirty="0">
              <a:solidFill>
                <a:srgbClr val="002060"/>
              </a:solidFill>
            </a:endParaRPr>
          </a:p>
        </p:txBody>
      </p:sp>
      <p:sp>
        <p:nvSpPr>
          <p:cNvPr id="18" name="Google Shape;1019;p62">
            <a:extLst>
              <a:ext uri="{FF2B5EF4-FFF2-40B4-BE49-F238E27FC236}">
                <a16:creationId xmlns:a16="http://schemas.microsoft.com/office/drawing/2014/main" id="{0E90C904-689F-4AEC-ACA5-856D2B93E74C}"/>
              </a:ext>
            </a:extLst>
          </p:cNvPr>
          <p:cNvSpPr txBox="1">
            <a:spLocks/>
          </p:cNvSpPr>
          <p:nvPr/>
        </p:nvSpPr>
        <p:spPr>
          <a:xfrm>
            <a:off x="8343375" y="4920946"/>
            <a:ext cx="1480246" cy="498547"/>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400" b="1" dirty="0">
                <a:solidFill>
                  <a:srgbClr val="002060"/>
                </a:solidFill>
              </a:rPr>
              <a:t>Ingroup</a:t>
            </a:r>
          </a:p>
          <a:p>
            <a:pPr algn="ctr"/>
            <a:r>
              <a:rPr lang="en-GB" sz="1400" b="1" i="1" dirty="0" err="1">
                <a:solidFill>
                  <a:srgbClr val="002060"/>
                </a:solidFill>
              </a:rPr>
              <a:t>EXCLUDer</a:t>
            </a:r>
            <a:br>
              <a:rPr lang="en-GB" sz="1400" b="1" i="1" dirty="0"/>
            </a:br>
            <a:endParaRPr lang="en-GB" sz="100" dirty="0">
              <a:solidFill>
                <a:srgbClr val="002060"/>
              </a:solidFill>
            </a:endParaRPr>
          </a:p>
        </p:txBody>
      </p:sp>
      <p:pic>
        <p:nvPicPr>
          <p:cNvPr id="19" name="Picture 18" descr="A silhouette of a person&#10;&#10;Description automatically generated with medium confidence">
            <a:extLst>
              <a:ext uri="{FF2B5EF4-FFF2-40B4-BE49-F238E27FC236}">
                <a16:creationId xmlns:a16="http://schemas.microsoft.com/office/drawing/2014/main" id="{A293E99D-DFA8-4BDF-A31B-8681EAAAB28A}"/>
              </a:ext>
            </a:extLst>
          </p:cNvPr>
          <p:cNvPicPr>
            <a:picLocks noChangeAspect="1"/>
          </p:cNvPicPr>
          <p:nvPr/>
        </p:nvPicPr>
        <p:blipFill>
          <a:blip r:embed="rId4"/>
          <a:stretch>
            <a:fillRect/>
          </a:stretch>
        </p:blipFill>
        <p:spPr>
          <a:xfrm>
            <a:off x="8494980" y="2257333"/>
            <a:ext cx="1185257" cy="2602515"/>
          </a:xfrm>
          <a:prstGeom prst="rect">
            <a:avLst/>
          </a:prstGeom>
        </p:spPr>
      </p:pic>
    </p:spTree>
    <p:extLst>
      <p:ext uri="{BB962C8B-B14F-4D97-AF65-F5344CB8AC3E}">
        <p14:creationId xmlns:p14="http://schemas.microsoft.com/office/powerpoint/2010/main" val="340380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p:bldP spid="13" grpId="0"/>
      <p:bldP spid="16" grpId="0"/>
      <p:bldP spid="17"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4- Bystander Responses to Social Exclusion</a:t>
            </a:r>
          </a:p>
        </p:txBody>
      </p:sp>
      <p:sp>
        <p:nvSpPr>
          <p:cNvPr id="14" name="TextBox 13">
            <a:extLst>
              <a:ext uri="{FF2B5EF4-FFF2-40B4-BE49-F238E27FC236}">
                <a16:creationId xmlns:a16="http://schemas.microsoft.com/office/drawing/2014/main" id="{E12E91CF-059A-403E-8B0B-9F8A73364DB1}"/>
              </a:ext>
            </a:extLst>
          </p:cNvPr>
          <p:cNvSpPr txBox="1"/>
          <p:nvPr/>
        </p:nvSpPr>
        <p:spPr>
          <a:xfrm>
            <a:off x="1811078" y="2207832"/>
            <a:ext cx="2104642" cy="1221168"/>
          </a:xfrm>
          <a:prstGeom prst="rect">
            <a:avLst/>
          </a:prstGeom>
          <a:solidFill>
            <a:schemeClr val="bg1"/>
          </a:solidFill>
          <a:ln w="28575">
            <a:solidFill>
              <a:srgbClr val="C00000"/>
            </a:solidFill>
          </a:ln>
        </p:spPr>
        <p:txBody>
          <a:bodyPr wrap="square" rtlCol="0">
            <a:spAutoFit/>
          </a:bodyPr>
          <a:lstStyle/>
          <a:p>
            <a:pPr algn="ctr"/>
            <a:r>
              <a:rPr lang="en-US" sz="1467" b="1" dirty="0"/>
              <a:t>direct bystander challenging</a:t>
            </a:r>
          </a:p>
          <a:p>
            <a:pPr algn="ctr"/>
            <a:r>
              <a:rPr lang="en-US" sz="1467" dirty="0"/>
              <a:t>e.g., tell Sam to include the new student</a:t>
            </a:r>
          </a:p>
          <a:p>
            <a:pPr algn="ctr"/>
            <a:endParaRPr lang="en-US" sz="1467" dirty="0"/>
          </a:p>
        </p:txBody>
      </p:sp>
      <p:sp>
        <p:nvSpPr>
          <p:cNvPr id="19" name="TextBox 18">
            <a:extLst>
              <a:ext uri="{FF2B5EF4-FFF2-40B4-BE49-F238E27FC236}">
                <a16:creationId xmlns:a16="http://schemas.microsoft.com/office/drawing/2014/main" id="{6C4170D0-9393-426C-949D-3B0D0DF15721}"/>
              </a:ext>
            </a:extLst>
          </p:cNvPr>
          <p:cNvSpPr txBox="1"/>
          <p:nvPr/>
        </p:nvSpPr>
        <p:spPr>
          <a:xfrm>
            <a:off x="5163145" y="2207832"/>
            <a:ext cx="2238551" cy="1221168"/>
          </a:xfrm>
          <a:prstGeom prst="rect">
            <a:avLst/>
          </a:prstGeom>
          <a:solidFill>
            <a:schemeClr val="bg1"/>
          </a:solidFill>
          <a:ln w="28575">
            <a:solidFill>
              <a:srgbClr val="C00000"/>
            </a:solidFill>
          </a:ln>
        </p:spPr>
        <p:txBody>
          <a:bodyPr wrap="square" rtlCol="0">
            <a:spAutoFit/>
          </a:bodyPr>
          <a:lstStyle/>
          <a:p>
            <a:pPr algn="ctr"/>
            <a:r>
              <a:rPr lang="en-US" sz="1467" b="1" dirty="0"/>
              <a:t>retaliatory bystander challenging</a:t>
            </a:r>
          </a:p>
          <a:p>
            <a:pPr algn="ctr"/>
            <a:r>
              <a:rPr lang="en-US" sz="1467" dirty="0"/>
              <a:t>e.g., tell the team you don’t want Sam in the group anymore </a:t>
            </a:r>
          </a:p>
        </p:txBody>
      </p:sp>
      <p:sp>
        <p:nvSpPr>
          <p:cNvPr id="20" name="TextBox 19">
            <a:extLst>
              <a:ext uri="{FF2B5EF4-FFF2-40B4-BE49-F238E27FC236}">
                <a16:creationId xmlns:a16="http://schemas.microsoft.com/office/drawing/2014/main" id="{54046C75-CD3C-4F86-A282-745C7779E4B3}"/>
              </a:ext>
            </a:extLst>
          </p:cNvPr>
          <p:cNvSpPr txBox="1"/>
          <p:nvPr/>
        </p:nvSpPr>
        <p:spPr>
          <a:xfrm>
            <a:off x="8670449" y="2207832"/>
            <a:ext cx="2238551" cy="1221168"/>
          </a:xfrm>
          <a:prstGeom prst="rect">
            <a:avLst/>
          </a:prstGeom>
          <a:solidFill>
            <a:schemeClr val="bg1"/>
          </a:solidFill>
          <a:ln w="28575">
            <a:solidFill>
              <a:srgbClr val="C00000"/>
            </a:solidFill>
          </a:ln>
        </p:spPr>
        <p:txBody>
          <a:bodyPr wrap="square" rtlCol="0">
            <a:spAutoFit/>
          </a:bodyPr>
          <a:lstStyle/>
          <a:p>
            <a:pPr algn="ctr"/>
            <a:r>
              <a:rPr lang="en-US" sz="1467" b="1" dirty="0"/>
              <a:t>indirect bystander challenging</a:t>
            </a:r>
          </a:p>
          <a:p>
            <a:pPr algn="ctr"/>
            <a:r>
              <a:rPr lang="en-US" sz="1467" dirty="0"/>
              <a:t>e.g., get help from a teacher or adult</a:t>
            </a:r>
          </a:p>
          <a:p>
            <a:pPr algn="ctr"/>
            <a:endParaRPr lang="en-US" sz="1467" dirty="0"/>
          </a:p>
        </p:txBody>
      </p:sp>
      <p:pic>
        <p:nvPicPr>
          <p:cNvPr id="21" name="Picture 8" descr="How to Prevent Being Bullied: 12 Steps - wikiHow">
            <a:extLst>
              <a:ext uri="{FF2B5EF4-FFF2-40B4-BE49-F238E27FC236}">
                <a16:creationId xmlns:a16="http://schemas.microsoft.com/office/drawing/2014/main" id="{21C03DB5-30CB-40BB-829B-65337E3F7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078" y="3735959"/>
            <a:ext cx="2104643" cy="1578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4 Ways to Survive Through School with a Horrible Teacher - wikiHow">
            <a:extLst>
              <a:ext uri="{FF2B5EF4-FFF2-40B4-BE49-F238E27FC236}">
                <a16:creationId xmlns:a16="http://schemas.microsoft.com/office/drawing/2014/main" id="{966C7CEA-F354-40DE-B82D-00D31AE7E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448" y="3735960"/>
            <a:ext cx="2238551" cy="15784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3EE7DE0-5B65-497F-AE79-574D447760B7}"/>
              </a:ext>
            </a:extLst>
          </p:cNvPr>
          <p:cNvPicPr>
            <a:picLocks noChangeAspect="1"/>
          </p:cNvPicPr>
          <p:nvPr/>
        </p:nvPicPr>
        <p:blipFill>
          <a:blip r:embed="rId5"/>
          <a:stretch>
            <a:fillRect/>
          </a:stretch>
        </p:blipFill>
        <p:spPr>
          <a:xfrm>
            <a:off x="5163145" y="3735959"/>
            <a:ext cx="2238551" cy="1581248"/>
          </a:xfrm>
          <a:prstGeom prst="rect">
            <a:avLst/>
          </a:prstGeom>
        </p:spPr>
      </p:pic>
    </p:spTree>
    <p:extLst>
      <p:ext uri="{BB962C8B-B14F-4D97-AF65-F5344CB8AC3E}">
        <p14:creationId xmlns:p14="http://schemas.microsoft.com/office/powerpoint/2010/main" val="33428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4-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502376" y="1707017"/>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Age Difference</a:t>
            </a:r>
          </a:p>
        </p:txBody>
      </p:sp>
      <p:sp>
        <p:nvSpPr>
          <p:cNvPr id="6" name="TextBox 15">
            <a:extLst>
              <a:ext uri="{FF2B5EF4-FFF2-40B4-BE49-F238E27FC236}">
                <a16:creationId xmlns:a16="http://schemas.microsoft.com/office/drawing/2014/main" id="{0D3F608E-63FF-3A68-F9CD-CC7C2BAC33FD}"/>
              </a:ext>
            </a:extLst>
          </p:cNvPr>
          <p:cNvSpPr txBox="1">
            <a:spLocks noChangeArrowheads="1"/>
          </p:cNvSpPr>
          <p:nvPr/>
        </p:nvSpPr>
        <p:spPr bwMode="auto">
          <a:xfrm>
            <a:off x="7124339" y="1042176"/>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Shared Knowledge</a:t>
            </a:r>
          </a:p>
        </p:txBody>
      </p:sp>
      <p:sp>
        <p:nvSpPr>
          <p:cNvPr id="23" name="TextBox 22">
            <a:extLst>
              <a:ext uri="{FF2B5EF4-FFF2-40B4-BE49-F238E27FC236}">
                <a16:creationId xmlns:a16="http://schemas.microsoft.com/office/drawing/2014/main" id="{F2D74526-2825-D25D-529A-90BAFA082032}"/>
              </a:ext>
            </a:extLst>
          </p:cNvPr>
          <p:cNvSpPr txBox="1"/>
          <p:nvPr/>
        </p:nvSpPr>
        <p:spPr>
          <a:xfrm>
            <a:off x="266018" y="2714995"/>
            <a:ext cx="4715439" cy="1938992"/>
          </a:xfrm>
          <a:prstGeom prst="rect">
            <a:avLst/>
          </a:prstGeom>
          <a:noFill/>
        </p:spPr>
        <p:txBody>
          <a:bodyPr wrap="square" rtlCol="0">
            <a:spAutoFit/>
          </a:bodyPr>
          <a:lstStyle/>
          <a:p>
            <a:pPr algn="ctr"/>
            <a:r>
              <a:rPr lang="en-US" sz="2400" b="1" dirty="0"/>
              <a:t>Children</a:t>
            </a:r>
            <a:r>
              <a:rPr lang="en-US" sz="2400" dirty="0"/>
              <a:t> were </a:t>
            </a:r>
            <a:r>
              <a:rPr lang="en-US" sz="2400" b="1" dirty="0"/>
              <a:t>more </a:t>
            </a:r>
            <a:r>
              <a:rPr lang="en-US" sz="2400" dirty="0"/>
              <a:t>likely to show </a:t>
            </a:r>
          </a:p>
          <a:p>
            <a:pPr algn="ctr"/>
            <a:r>
              <a:rPr lang="en-US" sz="2400" b="1" i="1" dirty="0">
                <a:solidFill>
                  <a:srgbClr val="00B050"/>
                </a:solidFill>
              </a:rPr>
              <a:t>direct</a:t>
            </a:r>
            <a:r>
              <a:rPr lang="en-US" sz="2400" i="1" dirty="0">
                <a:solidFill>
                  <a:srgbClr val="00B050"/>
                </a:solidFill>
              </a:rPr>
              <a:t> bystander challenging</a:t>
            </a:r>
          </a:p>
          <a:p>
            <a:pPr algn="ctr"/>
            <a:r>
              <a:rPr lang="en-US" sz="2400" b="1" i="1" dirty="0">
                <a:solidFill>
                  <a:srgbClr val="00B050"/>
                </a:solidFill>
              </a:rPr>
              <a:t>retaliatory</a:t>
            </a:r>
            <a:r>
              <a:rPr lang="en-US" sz="2400" i="1" dirty="0">
                <a:solidFill>
                  <a:srgbClr val="00B050"/>
                </a:solidFill>
              </a:rPr>
              <a:t> bystander challenging and </a:t>
            </a:r>
            <a:r>
              <a:rPr lang="en-US" sz="2400" b="1" i="1" dirty="0">
                <a:solidFill>
                  <a:srgbClr val="00B050"/>
                </a:solidFill>
              </a:rPr>
              <a:t>indirect</a:t>
            </a:r>
            <a:r>
              <a:rPr lang="en-US" sz="2400" i="1" dirty="0">
                <a:solidFill>
                  <a:srgbClr val="00B050"/>
                </a:solidFill>
              </a:rPr>
              <a:t> bystander challenging  </a:t>
            </a:r>
          </a:p>
          <a:p>
            <a:pPr algn="ctr"/>
            <a:r>
              <a:rPr lang="en-US" sz="2400" b="1" dirty="0"/>
              <a:t>than</a:t>
            </a:r>
            <a:r>
              <a:rPr lang="en-US" sz="2400" dirty="0"/>
              <a:t> </a:t>
            </a:r>
            <a:r>
              <a:rPr lang="en-US" sz="2400" b="1" dirty="0"/>
              <a:t>adolescents</a:t>
            </a:r>
            <a:r>
              <a:rPr lang="en-US" sz="2400" dirty="0"/>
              <a:t> </a:t>
            </a:r>
            <a:endParaRPr lang="en-US" sz="2400" dirty="0">
              <a:solidFill>
                <a:srgbClr val="C00000"/>
              </a:solidFill>
            </a:endParaRPr>
          </a:p>
        </p:txBody>
      </p:sp>
      <p:sp>
        <p:nvSpPr>
          <p:cNvPr id="2" name="TextBox 1">
            <a:extLst>
              <a:ext uri="{FF2B5EF4-FFF2-40B4-BE49-F238E27FC236}">
                <a16:creationId xmlns:a16="http://schemas.microsoft.com/office/drawing/2014/main" id="{88C8A0A2-3880-4FAA-9204-9E929EAA0031}"/>
              </a:ext>
            </a:extLst>
          </p:cNvPr>
          <p:cNvSpPr txBox="1"/>
          <p:nvPr/>
        </p:nvSpPr>
        <p:spPr>
          <a:xfrm>
            <a:off x="5294689" y="1861387"/>
            <a:ext cx="2673915" cy="1661993"/>
          </a:xfrm>
          <a:prstGeom prst="rect">
            <a:avLst/>
          </a:prstGeom>
          <a:noFill/>
        </p:spPr>
        <p:txBody>
          <a:bodyPr wrap="square" rtlCol="0">
            <a:spAutoFit/>
          </a:bodyPr>
          <a:lstStyle/>
          <a:p>
            <a:pPr algn="ctr"/>
            <a:r>
              <a:rPr lang="en-GB" sz="2400" b="1" dirty="0"/>
              <a:t>Shared </a:t>
            </a:r>
          </a:p>
          <a:p>
            <a:pPr algn="ctr"/>
            <a:r>
              <a:rPr lang="en-GB" sz="2400" b="1" dirty="0"/>
              <a:t>Knowledge</a:t>
            </a:r>
          </a:p>
          <a:p>
            <a:pPr algn="ctr"/>
            <a:r>
              <a:rPr lang="en-GB" dirty="0"/>
              <a:t>When they heard the new student </a:t>
            </a:r>
            <a:r>
              <a:rPr lang="en-GB" dirty="0">
                <a:solidFill>
                  <a:srgbClr val="00B050"/>
                </a:solidFill>
              </a:rPr>
              <a:t>knew </a:t>
            </a:r>
            <a:r>
              <a:rPr lang="en-GB" dirty="0"/>
              <a:t>about</a:t>
            </a:r>
            <a:r>
              <a:rPr lang="en-GB" dirty="0">
                <a:solidFill>
                  <a:srgbClr val="00B050"/>
                </a:solidFill>
              </a:rPr>
              <a:t> </a:t>
            </a:r>
            <a:r>
              <a:rPr lang="en-GB" dirty="0"/>
              <a:t>music popular in Britain</a:t>
            </a:r>
          </a:p>
        </p:txBody>
      </p:sp>
      <p:sp>
        <p:nvSpPr>
          <p:cNvPr id="14" name="TextBox 13">
            <a:extLst>
              <a:ext uri="{FF2B5EF4-FFF2-40B4-BE49-F238E27FC236}">
                <a16:creationId xmlns:a16="http://schemas.microsoft.com/office/drawing/2014/main" id="{BB8A56E9-6B0A-4262-A94F-D7E80F0BAAB3}"/>
              </a:ext>
            </a:extLst>
          </p:cNvPr>
          <p:cNvSpPr txBox="1"/>
          <p:nvPr/>
        </p:nvSpPr>
        <p:spPr>
          <a:xfrm>
            <a:off x="8897302" y="1830906"/>
            <a:ext cx="2897310" cy="1661993"/>
          </a:xfrm>
          <a:prstGeom prst="rect">
            <a:avLst/>
          </a:prstGeom>
          <a:noFill/>
        </p:spPr>
        <p:txBody>
          <a:bodyPr wrap="square" rtlCol="0">
            <a:spAutoFit/>
          </a:bodyPr>
          <a:lstStyle/>
          <a:p>
            <a:pPr algn="ctr"/>
            <a:r>
              <a:rPr lang="en-GB" sz="2400" b="1" dirty="0"/>
              <a:t>No Shared Knowledge</a:t>
            </a:r>
          </a:p>
          <a:p>
            <a:pPr algn="ctr"/>
            <a:r>
              <a:rPr lang="en-GB" dirty="0"/>
              <a:t>When they heard the new student </a:t>
            </a:r>
            <a:r>
              <a:rPr lang="en-GB" dirty="0">
                <a:solidFill>
                  <a:srgbClr val="C00000"/>
                </a:solidFill>
              </a:rPr>
              <a:t>did not know </a:t>
            </a:r>
            <a:r>
              <a:rPr lang="en-GB" dirty="0"/>
              <a:t>about music popular in Britain</a:t>
            </a:r>
          </a:p>
        </p:txBody>
      </p:sp>
      <p:sp>
        <p:nvSpPr>
          <p:cNvPr id="20" name="Half Frame 19">
            <a:extLst>
              <a:ext uri="{FF2B5EF4-FFF2-40B4-BE49-F238E27FC236}">
                <a16:creationId xmlns:a16="http://schemas.microsoft.com/office/drawing/2014/main" id="{AB0B0DA8-8C8E-4368-9412-B19AA06D4F9D}"/>
              </a:ext>
            </a:extLst>
          </p:cNvPr>
          <p:cNvSpPr/>
          <p:nvPr/>
        </p:nvSpPr>
        <p:spPr>
          <a:xfrm rot="7928390">
            <a:off x="7281415" y="2084343"/>
            <a:ext cx="1374377" cy="1261304"/>
          </a:xfrm>
          <a:prstGeom prst="halfFrame">
            <a:avLst>
              <a:gd name="adj1" fmla="val 14701"/>
              <a:gd name="adj2" fmla="val 13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ABBE59A5-49D7-44B1-AA59-8205450395B5}"/>
              </a:ext>
            </a:extLst>
          </p:cNvPr>
          <p:cNvSpPr txBox="1"/>
          <p:nvPr/>
        </p:nvSpPr>
        <p:spPr>
          <a:xfrm>
            <a:off x="4981459" y="3802957"/>
            <a:ext cx="3441711" cy="646331"/>
          </a:xfrm>
          <a:prstGeom prst="rect">
            <a:avLst/>
          </a:prstGeom>
          <a:noFill/>
        </p:spPr>
        <p:txBody>
          <a:bodyPr wrap="none" rtlCol="0">
            <a:spAutoFit/>
          </a:bodyPr>
          <a:lstStyle/>
          <a:p>
            <a:r>
              <a:rPr lang="en-GB" dirty="0"/>
              <a:t>More </a:t>
            </a:r>
            <a:r>
              <a:rPr lang="en-GB" b="1" dirty="0"/>
              <a:t>direct bystander challenging</a:t>
            </a:r>
          </a:p>
          <a:p>
            <a:endParaRPr lang="en-GB" dirty="0"/>
          </a:p>
        </p:txBody>
      </p:sp>
      <p:sp>
        <p:nvSpPr>
          <p:cNvPr id="26" name="TextBox 25">
            <a:extLst>
              <a:ext uri="{FF2B5EF4-FFF2-40B4-BE49-F238E27FC236}">
                <a16:creationId xmlns:a16="http://schemas.microsoft.com/office/drawing/2014/main" id="{4E4C854F-EB43-4FDE-8BBB-7E2B3F279458}"/>
              </a:ext>
            </a:extLst>
          </p:cNvPr>
          <p:cNvSpPr txBox="1"/>
          <p:nvPr/>
        </p:nvSpPr>
        <p:spPr>
          <a:xfrm>
            <a:off x="4755818" y="5267145"/>
            <a:ext cx="3892989" cy="646331"/>
          </a:xfrm>
          <a:prstGeom prst="rect">
            <a:avLst/>
          </a:prstGeom>
          <a:noFill/>
        </p:spPr>
        <p:txBody>
          <a:bodyPr wrap="none" rtlCol="0">
            <a:spAutoFit/>
          </a:bodyPr>
          <a:lstStyle/>
          <a:p>
            <a:r>
              <a:rPr lang="en-GB" dirty="0"/>
              <a:t>More </a:t>
            </a:r>
            <a:r>
              <a:rPr lang="en-GB" b="1" dirty="0"/>
              <a:t>retaliatory bystander challenging</a:t>
            </a:r>
          </a:p>
          <a:p>
            <a:endParaRPr lang="en-GB" dirty="0"/>
          </a:p>
        </p:txBody>
      </p:sp>
      <p:sp>
        <p:nvSpPr>
          <p:cNvPr id="15" name="Rectangle 14">
            <a:extLst>
              <a:ext uri="{FF2B5EF4-FFF2-40B4-BE49-F238E27FC236}">
                <a16:creationId xmlns:a16="http://schemas.microsoft.com/office/drawing/2014/main" id="{E750B95F-A706-4504-A944-001F7DF1FDA7}"/>
              </a:ext>
            </a:extLst>
          </p:cNvPr>
          <p:cNvSpPr/>
          <p:nvPr/>
        </p:nvSpPr>
        <p:spPr>
          <a:xfrm>
            <a:off x="199839" y="1442286"/>
            <a:ext cx="4555979" cy="476103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8" descr="How to Prevent Being Bullied: 12 Steps - wikiHow">
            <a:extLst>
              <a:ext uri="{FF2B5EF4-FFF2-40B4-BE49-F238E27FC236}">
                <a16:creationId xmlns:a16="http://schemas.microsoft.com/office/drawing/2014/main" id="{93D2CDA1-16F1-454F-915A-B9D571974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172" y="4156932"/>
            <a:ext cx="1480283" cy="11102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46261D3-2F0D-4AA8-9813-B2895A76F68B}"/>
              </a:ext>
            </a:extLst>
          </p:cNvPr>
          <p:cNvPicPr>
            <a:picLocks noChangeAspect="1"/>
          </p:cNvPicPr>
          <p:nvPr/>
        </p:nvPicPr>
        <p:blipFill>
          <a:blip r:embed="rId4"/>
          <a:stretch>
            <a:fillRect/>
          </a:stretch>
        </p:blipFill>
        <p:spPr>
          <a:xfrm>
            <a:off x="5962172" y="5621121"/>
            <a:ext cx="1480283" cy="1019168"/>
          </a:xfrm>
          <a:prstGeom prst="rect">
            <a:avLst/>
          </a:prstGeom>
        </p:spPr>
      </p:pic>
      <p:pic>
        <p:nvPicPr>
          <p:cNvPr id="19" name="Picture 8" descr="How to Prevent Being Bullied: 12 Steps - wikiHow">
            <a:extLst>
              <a:ext uri="{FF2B5EF4-FFF2-40B4-BE49-F238E27FC236}">
                <a16:creationId xmlns:a16="http://schemas.microsoft.com/office/drawing/2014/main" id="{9EB0343B-892D-475F-AD0B-BAC5CC0E0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78" y="4767707"/>
            <a:ext cx="980387" cy="7352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341E84E-DE42-4832-90DF-C86388B8EA46}"/>
              </a:ext>
            </a:extLst>
          </p:cNvPr>
          <p:cNvPicPr>
            <a:picLocks noChangeAspect="1"/>
          </p:cNvPicPr>
          <p:nvPr/>
        </p:nvPicPr>
        <p:blipFill>
          <a:blip r:embed="rId4"/>
          <a:stretch>
            <a:fillRect/>
          </a:stretch>
        </p:blipFill>
        <p:spPr>
          <a:xfrm>
            <a:off x="2138647" y="4767707"/>
            <a:ext cx="1024889" cy="705631"/>
          </a:xfrm>
          <a:prstGeom prst="rect">
            <a:avLst/>
          </a:prstGeom>
        </p:spPr>
      </p:pic>
      <p:pic>
        <p:nvPicPr>
          <p:cNvPr id="24" name="Picture 2" descr="4 Ways to Survive Through School with a Horrible Teacher - wikiHow">
            <a:extLst>
              <a:ext uri="{FF2B5EF4-FFF2-40B4-BE49-F238E27FC236}">
                <a16:creationId xmlns:a16="http://schemas.microsoft.com/office/drawing/2014/main" id="{D1FF63B7-44D7-4897-8F27-BB330B79C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518" y="4758249"/>
            <a:ext cx="999727" cy="70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8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3" grpId="0"/>
      <p:bldP spid="2" grpId="0"/>
      <p:bldP spid="14" grpId="0"/>
      <p:bldP spid="20" grpId="0" animBg="1"/>
      <p:bldP spid="21" grpId="0"/>
      <p:bldP spid="26" grpId="0"/>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4- Bystander Challenger and Stereotypes</a:t>
            </a:r>
          </a:p>
        </p:txBody>
      </p:sp>
      <p:sp>
        <p:nvSpPr>
          <p:cNvPr id="48" name="TextBox 47">
            <a:extLst>
              <a:ext uri="{FF2B5EF4-FFF2-40B4-BE49-F238E27FC236}">
                <a16:creationId xmlns:a16="http://schemas.microsoft.com/office/drawing/2014/main" id="{215E27C6-D769-4023-BBC3-1375A2998D05}"/>
              </a:ext>
            </a:extLst>
          </p:cNvPr>
          <p:cNvSpPr txBox="1"/>
          <p:nvPr/>
        </p:nvSpPr>
        <p:spPr>
          <a:xfrm>
            <a:off x="8423470" y="2019936"/>
            <a:ext cx="1824399" cy="318100"/>
          </a:xfrm>
          <a:prstGeom prst="rect">
            <a:avLst/>
          </a:prstGeom>
          <a:solidFill>
            <a:schemeClr val="bg1"/>
          </a:solidFill>
          <a:ln w="28575">
            <a:noFill/>
          </a:ln>
        </p:spPr>
        <p:txBody>
          <a:bodyPr wrap="square" rtlCol="0">
            <a:spAutoFit/>
          </a:bodyPr>
          <a:lstStyle/>
          <a:p>
            <a:pPr algn="ctr"/>
            <a:r>
              <a:rPr lang="en-US" sz="1467" b="1" dirty="0">
                <a:solidFill>
                  <a:srgbClr val="C00000"/>
                </a:solidFill>
              </a:rPr>
              <a:t>Stereotypes</a:t>
            </a:r>
          </a:p>
        </p:txBody>
      </p:sp>
      <p:sp>
        <p:nvSpPr>
          <p:cNvPr id="67" name="TextBox 66">
            <a:extLst>
              <a:ext uri="{FF2B5EF4-FFF2-40B4-BE49-F238E27FC236}">
                <a16:creationId xmlns:a16="http://schemas.microsoft.com/office/drawing/2014/main" id="{7CB042F5-615D-405F-94C0-15859E943444}"/>
              </a:ext>
            </a:extLst>
          </p:cNvPr>
          <p:cNvSpPr txBox="1"/>
          <p:nvPr/>
        </p:nvSpPr>
        <p:spPr>
          <a:xfrm>
            <a:off x="8423470" y="2644092"/>
            <a:ext cx="1865708" cy="1754326"/>
          </a:xfrm>
          <a:prstGeom prst="rect">
            <a:avLst/>
          </a:prstGeom>
          <a:solidFill>
            <a:schemeClr val="bg1"/>
          </a:solidFill>
          <a:ln w="28575">
            <a:solidFill>
              <a:srgbClr val="C00000"/>
            </a:solidFill>
          </a:ln>
        </p:spPr>
        <p:txBody>
          <a:bodyPr wrap="square" rtlCol="0">
            <a:spAutoFit/>
          </a:bodyPr>
          <a:lstStyle/>
          <a:p>
            <a:pPr algn="ctr"/>
            <a:r>
              <a:rPr lang="en-GB" dirty="0"/>
              <a:t>Tell us what you think of immigrants. What are they like?</a:t>
            </a:r>
          </a:p>
          <a:p>
            <a:pPr algn="ctr"/>
            <a:endParaRPr lang="en-GB" dirty="0"/>
          </a:p>
          <a:p>
            <a:pPr algn="ctr"/>
            <a:endParaRPr lang="en-US" dirty="0"/>
          </a:p>
        </p:txBody>
      </p:sp>
      <p:sp>
        <p:nvSpPr>
          <p:cNvPr id="27" name="TextBox 26">
            <a:extLst>
              <a:ext uri="{FF2B5EF4-FFF2-40B4-BE49-F238E27FC236}">
                <a16:creationId xmlns:a16="http://schemas.microsoft.com/office/drawing/2014/main" id="{64BA58D7-2289-4826-8281-FDD756366DA3}"/>
              </a:ext>
            </a:extLst>
          </p:cNvPr>
          <p:cNvSpPr txBox="1"/>
          <p:nvPr/>
        </p:nvSpPr>
        <p:spPr>
          <a:xfrm>
            <a:off x="5174562" y="2644092"/>
            <a:ext cx="1978066" cy="1754326"/>
          </a:xfrm>
          <a:prstGeom prst="rect">
            <a:avLst/>
          </a:prstGeom>
          <a:solidFill>
            <a:schemeClr val="bg1"/>
          </a:solidFill>
          <a:ln w="28575">
            <a:solidFill>
              <a:srgbClr val="C00000"/>
            </a:solidFill>
          </a:ln>
        </p:spPr>
        <p:txBody>
          <a:bodyPr wrap="square" rtlCol="0">
            <a:spAutoFit/>
          </a:bodyPr>
          <a:lstStyle/>
          <a:p>
            <a:pPr algn="ctr"/>
            <a:r>
              <a:rPr lang="en-GB" dirty="0"/>
              <a:t>How OK or not OK was it for Alex to say that to Sam?</a:t>
            </a:r>
          </a:p>
          <a:p>
            <a:pPr algn="ctr"/>
            <a:endParaRPr lang="en-GB" dirty="0"/>
          </a:p>
          <a:p>
            <a:pPr algn="ctr"/>
            <a:r>
              <a:rPr lang="en-GB" dirty="0"/>
              <a:t>1-definitely not OK to 6-definitely OK</a:t>
            </a:r>
            <a:endParaRPr lang="en-US" dirty="0"/>
          </a:p>
        </p:txBody>
      </p:sp>
      <p:sp>
        <p:nvSpPr>
          <p:cNvPr id="28" name="TextBox 27">
            <a:extLst>
              <a:ext uri="{FF2B5EF4-FFF2-40B4-BE49-F238E27FC236}">
                <a16:creationId xmlns:a16="http://schemas.microsoft.com/office/drawing/2014/main" id="{FEA45D33-9B2C-4E2C-88D4-FEC638B1EC5F}"/>
              </a:ext>
            </a:extLst>
          </p:cNvPr>
          <p:cNvSpPr txBox="1"/>
          <p:nvPr/>
        </p:nvSpPr>
        <p:spPr>
          <a:xfrm>
            <a:off x="5298680" y="1907053"/>
            <a:ext cx="1824399" cy="543867"/>
          </a:xfrm>
          <a:prstGeom prst="rect">
            <a:avLst/>
          </a:prstGeom>
          <a:solidFill>
            <a:schemeClr val="bg1"/>
          </a:solidFill>
          <a:ln w="28575">
            <a:noFill/>
          </a:ln>
        </p:spPr>
        <p:txBody>
          <a:bodyPr wrap="square" rtlCol="0">
            <a:spAutoFit/>
          </a:bodyPr>
          <a:lstStyle/>
          <a:p>
            <a:pPr algn="ctr"/>
            <a:r>
              <a:rPr lang="en-US" sz="1467" b="1" dirty="0">
                <a:solidFill>
                  <a:srgbClr val="C00000"/>
                </a:solidFill>
              </a:rPr>
              <a:t>Individual Evaluation of the challenger</a:t>
            </a:r>
          </a:p>
        </p:txBody>
      </p:sp>
      <p:sp>
        <p:nvSpPr>
          <p:cNvPr id="31" name="Rectangle 30">
            <a:extLst>
              <a:ext uri="{FF2B5EF4-FFF2-40B4-BE49-F238E27FC236}">
                <a16:creationId xmlns:a16="http://schemas.microsoft.com/office/drawing/2014/main" id="{DA5E058F-E1A4-4BAC-9A74-0892566D48B2}"/>
              </a:ext>
            </a:extLst>
          </p:cNvPr>
          <p:cNvSpPr/>
          <p:nvPr/>
        </p:nvSpPr>
        <p:spPr>
          <a:xfrm>
            <a:off x="-150234" y="6759985"/>
            <a:ext cx="7264265" cy="4571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Google Shape;1019;p62">
            <a:extLst>
              <a:ext uri="{FF2B5EF4-FFF2-40B4-BE49-F238E27FC236}">
                <a16:creationId xmlns:a16="http://schemas.microsoft.com/office/drawing/2014/main" id="{6821830C-4BDD-4345-88C1-CDBA4C192B1F}"/>
              </a:ext>
            </a:extLst>
          </p:cNvPr>
          <p:cNvSpPr txBox="1">
            <a:spLocks/>
          </p:cNvSpPr>
          <p:nvPr/>
        </p:nvSpPr>
        <p:spPr>
          <a:xfrm>
            <a:off x="1522446" y="4663515"/>
            <a:ext cx="1480246" cy="425469"/>
          </a:xfrm>
          <a:prstGeom prst="rect">
            <a:avLst/>
          </a:prstGeom>
          <a:ln>
            <a:solidFill>
              <a:schemeClr val="tx1"/>
            </a:solidFill>
          </a:ln>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400" b="1" dirty="0">
                <a:solidFill>
                  <a:srgbClr val="002060"/>
                </a:solidFill>
              </a:rPr>
              <a:t>INGROUP</a:t>
            </a:r>
          </a:p>
          <a:p>
            <a:pPr algn="ctr"/>
            <a:r>
              <a:rPr lang="en-GB" sz="1400" b="1" i="1" dirty="0">
                <a:solidFill>
                  <a:srgbClr val="002060"/>
                </a:solidFill>
              </a:rPr>
              <a:t>Challenger</a:t>
            </a:r>
            <a:br>
              <a:rPr lang="en-GB" sz="1400" b="1" i="1" dirty="0"/>
            </a:br>
            <a:endParaRPr lang="en-GB" sz="100" dirty="0">
              <a:solidFill>
                <a:srgbClr val="002060"/>
              </a:solidFill>
            </a:endParaRPr>
          </a:p>
        </p:txBody>
      </p:sp>
      <p:pic>
        <p:nvPicPr>
          <p:cNvPr id="33" name="Picture 32" descr="A silhouette of a person&#10;&#10;Description automatically generated">
            <a:extLst>
              <a:ext uri="{FF2B5EF4-FFF2-40B4-BE49-F238E27FC236}">
                <a16:creationId xmlns:a16="http://schemas.microsoft.com/office/drawing/2014/main" id="{2757AEE2-B83E-4E1E-9322-2BAAF2C436A3}"/>
              </a:ext>
            </a:extLst>
          </p:cNvPr>
          <p:cNvPicPr/>
          <p:nvPr/>
        </p:nvPicPr>
        <p:blipFill>
          <a:blip r:embed="rId3"/>
          <a:stretch>
            <a:fillRect/>
          </a:stretch>
        </p:blipFill>
        <p:spPr>
          <a:xfrm>
            <a:off x="1113712" y="2216486"/>
            <a:ext cx="2297713" cy="2447029"/>
          </a:xfrm>
          <a:prstGeom prst="rect">
            <a:avLst/>
          </a:prstGeom>
        </p:spPr>
      </p:pic>
      <p:sp>
        <p:nvSpPr>
          <p:cNvPr id="3" name="TextBox 2">
            <a:extLst>
              <a:ext uri="{FF2B5EF4-FFF2-40B4-BE49-F238E27FC236}">
                <a16:creationId xmlns:a16="http://schemas.microsoft.com/office/drawing/2014/main" id="{2A81643B-0BFC-4451-A913-72DAB2F7DB5A}"/>
              </a:ext>
            </a:extLst>
          </p:cNvPr>
          <p:cNvSpPr txBox="1"/>
          <p:nvPr/>
        </p:nvSpPr>
        <p:spPr>
          <a:xfrm>
            <a:off x="677938" y="5234696"/>
            <a:ext cx="3521250" cy="954107"/>
          </a:xfrm>
          <a:prstGeom prst="rect">
            <a:avLst/>
          </a:prstGeom>
          <a:noFill/>
        </p:spPr>
        <p:txBody>
          <a:bodyPr wrap="square" rtlCol="0">
            <a:spAutoFit/>
          </a:bodyPr>
          <a:lstStyle/>
          <a:p>
            <a:pPr algn="just"/>
            <a:r>
              <a:rPr lang="en-GB" sz="1400" i="1" dirty="0">
                <a:solidFill>
                  <a:srgbClr val="002060"/>
                </a:solidFill>
              </a:rPr>
              <a:t>“Imagine that </a:t>
            </a:r>
            <a:r>
              <a:rPr lang="en-GB" sz="1400" b="1" i="1" dirty="0">
                <a:solidFill>
                  <a:srgbClr val="002060"/>
                </a:solidFill>
              </a:rPr>
              <a:t>Alex tells Sam that s/he thinks the team should invite the new student</a:t>
            </a:r>
            <a:r>
              <a:rPr lang="en-GB" sz="1400" i="1" dirty="0">
                <a:solidFill>
                  <a:srgbClr val="002060"/>
                </a:solidFill>
              </a:rPr>
              <a:t> to join the team for the quiz competition about music popular in Britain. </a:t>
            </a:r>
            <a:endParaRPr lang="en-GB" sz="2000" dirty="0"/>
          </a:p>
        </p:txBody>
      </p:sp>
      <p:pic>
        <p:nvPicPr>
          <p:cNvPr id="34" name="Picture 33">
            <a:extLst>
              <a:ext uri="{FF2B5EF4-FFF2-40B4-BE49-F238E27FC236}">
                <a16:creationId xmlns:a16="http://schemas.microsoft.com/office/drawing/2014/main" id="{045EE302-3D07-4C1C-B924-E6D745C6E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379" y="4545870"/>
            <a:ext cx="868912" cy="1038029"/>
          </a:xfrm>
          <a:prstGeom prst="rect">
            <a:avLst/>
          </a:prstGeom>
        </p:spPr>
      </p:pic>
      <p:pic>
        <p:nvPicPr>
          <p:cNvPr id="35" name="Picture 4" descr="Study: Countering stereotypes about teens can change their behavior |  Illinois">
            <a:extLst>
              <a:ext uri="{FF2B5EF4-FFF2-40B4-BE49-F238E27FC236}">
                <a16:creationId xmlns:a16="http://schemas.microsoft.com/office/drawing/2014/main" id="{536D44B0-5AC8-40AC-AACB-BF1B87626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2482" y="4616487"/>
            <a:ext cx="2166373" cy="108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6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7" grpId="0" animBg="1"/>
      <p:bldP spid="27" grpId="0" animBg="1"/>
      <p:bldP spid="28" grpId="0" animBg="1"/>
      <p:bldP spid="31" grpId="0" animBg="1"/>
      <p:bldP spid="32"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4-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710528" y="1507063"/>
            <a:ext cx="2207143"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Stereotypes</a:t>
            </a:r>
          </a:p>
        </p:txBody>
      </p:sp>
      <p:sp>
        <p:nvSpPr>
          <p:cNvPr id="23" name="TextBox 22">
            <a:extLst>
              <a:ext uri="{FF2B5EF4-FFF2-40B4-BE49-F238E27FC236}">
                <a16:creationId xmlns:a16="http://schemas.microsoft.com/office/drawing/2014/main" id="{F2D74526-2825-D25D-529A-90BAFA082032}"/>
              </a:ext>
            </a:extLst>
          </p:cNvPr>
          <p:cNvSpPr txBox="1"/>
          <p:nvPr/>
        </p:nvSpPr>
        <p:spPr>
          <a:xfrm>
            <a:off x="736551" y="4418958"/>
            <a:ext cx="4078354" cy="1077218"/>
          </a:xfrm>
          <a:prstGeom prst="rect">
            <a:avLst/>
          </a:prstGeom>
          <a:noFill/>
        </p:spPr>
        <p:txBody>
          <a:bodyPr wrap="square" rtlCol="0">
            <a:spAutoFit/>
          </a:bodyPr>
          <a:lstStyle/>
          <a:p>
            <a:pPr algn="ctr"/>
            <a:r>
              <a:rPr lang="en-US" sz="2400" b="1" dirty="0">
                <a:solidFill>
                  <a:srgbClr val="7030A0"/>
                </a:solidFill>
              </a:rPr>
              <a:t>No Stereotype</a:t>
            </a:r>
          </a:p>
          <a:p>
            <a:pPr algn="ctr"/>
            <a:r>
              <a:rPr lang="en-US" sz="2000" b="1" i="1" dirty="0"/>
              <a:t>e.g., “they are same as everyone else”</a:t>
            </a:r>
          </a:p>
        </p:txBody>
      </p:sp>
      <p:sp>
        <p:nvSpPr>
          <p:cNvPr id="20" name="Half Frame 19">
            <a:extLst>
              <a:ext uri="{FF2B5EF4-FFF2-40B4-BE49-F238E27FC236}">
                <a16:creationId xmlns:a16="http://schemas.microsoft.com/office/drawing/2014/main" id="{AB0B0DA8-8C8E-4368-9412-B19AA06D4F9D}"/>
              </a:ext>
            </a:extLst>
          </p:cNvPr>
          <p:cNvSpPr/>
          <p:nvPr/>
        </p:nvSpPr>
        <p:spPr>
          <a:xfrm rot="7928390" flipH="1" flipV="1">
            <a:off x="6951247" y="2238833"/>
            <a:ext cx="1384329" cy="1365618"/>
          </a:xfrm>
          <a:prstGeom prst="halfFrame">
            <a:avLst>
              <a:gd name="adj1" fmla="val 14701"/>
              <a:gd name="adj2" fmla="val 13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193D24CB-2194-4CAB-947E-D65B384D30A8}"/>
              </a:ext>
            </a:extLst>
          </p:cNvPr>
          <p:cNvSpPr txBox="1"/>
          <p:nvPr/>
        </p:nvSpPr>
        <p:spPr>
          <a:xfrm>
            <a:off x="805559" y="3285579"/>
            <a:ext cx="4017080" cy="769441"/>
          </a:xfrm>
          <a:prstGeom prst="rect">
            <a:avLst/>
          </a:prstGeom>
          <a:noFill/>
        </p:spPr>
        <p:txBody>
          <a:bodyPr wrap="square" rtlCol="0">
            <a:spAutoFit/>
          </a:bodyPr>
          <a:lstStyle/>
          <a:p>
            <a:pPr algn="ctr"/>
            <a:r>
              <a:rPr lang="en-US" sz="2400" b="1" dirty="0">
                <a:solidFill>
                  <a:srgbClr val="00B050"/>
                </a:solidFill>
              </a:rPr>
              <a:t>Positive Stereotypes</a:t>
            </a:r>
          </a:p>
          <a:p>
            <a:pPr algn="ctr"/>
            <a:r>
              <a:rPr lang="en-US" sz="2000" b="1" i="1" dirty="0"/>
              <a:t>e.g., “they are nice and friendly”</a:t>
            </a:r>
          </a:p>
        </p:txBody>
      </p:sp>
      <p:sp>
        <p:nvSpPr>
          <p:cNvPr id="16" name="TextBox 15">
            <a:extLst>
              <a:ext uri="{FF2B5EF4-FFF2-40B4-BE49-F238E27FC236}">
                <a16:creationId xmlns:a16="http://schemas.microsoft.com/office/drawing/2014/main" id="{DD011863-4E61-4E45-ABB3-87C4C6312BA1}"/>
              </a:ext>
            </a:extLst>
          </p:cNvPr>
          <p:cNvSpPr txBox="1"/>
          <p:nvPr/>
        </p:nvSpPr>
        <p:spPr>
          <a:xfrm>
            <a:off x="1009146" y="2152201"/>
            <a:ext cx="3609908" cy="769441"/>
          </a:xfrm>
          <a:prstGeom prst="rect">
            <a:avLst/>
          </a:prstGeom>
          <a:noFill/>
        </p:spPr>
        <p:txBody>
          <a:bodyPr wrap="square" rtlCol="0">
            <a:spAutoFit/>
          </a:bodyPr>
          <a:lstStyle/>
          <a:p>
            <a:pPr algn="ctr"/>
            <a:r>
              <a:rPr lang="en-US" sz="2400" b="1" dirty="0">
                <a:solidFill>
                  <a:srgbClr val="C00000"/>
                </a:solidFill>
              </a:rPr>
              <a:t>Negative Stereotypes</a:t>
            </a:r>
          </a:p>
          <a:p>
            <a:pPr algn="ctr"/>
            <a:r>
              <a:rPr lang="en-US" sz="2000" b="1" i="1" dirty="0"/>
              <a:t>e.g., “a lot of them are bad”</a:t>
            </a:r>
            <a:endParaRPr lang="en-US" sz="2000" i="1" dirty="0"/>
          </a:p>
        </p:txBody>
      </p:sp>
      <p:sp>
        <p:nvSpPr>
          <p:cNvPr id="3" name="TextBox 2">
            <a:extLst>
              <a:ext uri="{FF2B5EF4-FFF2-40B4-BE49-F238E27FC236}">
                <a16:creationId xmlns:a16="http://schemas.microsoft.com/office/drawing/2014/main" id="{1ACA4CB6-A2FD-44A7-B357-A938D9F30FD2}"/>
              </a:ext>
            </a:extLst>
          </p:cNvPr>
          <p:cNvSpPr txBox="1"/>
          <p:nvPr/>
        </p:nvSpPr>
        <p:spPr>
          <a:xfrm>
            <a:off x="7385654" y="2360931"/>
            <a:ext cx="1356836" cy="923330"/>
          </a:xfrm>
          <a:prstGeom prst="rect">
            <a:avLst/>
          </a:prstGeom>
          <a:noFill/>
        </p:spPr>
        <p:txBody>
          <a:bodyPr wrap="square" rtlCol="0">
            <a:spAutoFit/>
          </a:bodyPr>
          <a:lstStyle/>
          <a:p>
            <a:pPr algn="ctr"/>
            <a:endParaRPr lang="en-US" b="1" dirty="0">
              <a:solidFill>
                <a:srgbClr val="C00000"/>
              </a:solidFill>
            </a:endParaRPr>
          </a:p>
          <a:p>
            <a:pPr algn="ctr"/>
            <a:r>
              <a:rPr lang="en-US" sz="1800" b="1" dirty="0">
                <a:solidFill>
                  <a:srgbClr val="7030A0"/>
                </a:solidFill>
              </a:rPr>
              <a:t>No Stereotype</a:t>
            </a:r>
          </a:p>
        </p:txBody>
      </p:sp>
      <p:sp>
        <p:nvSpPr>
          <p:cNvPr id="18" name="TextBox 17">
            <a:extLst>
              <a:ext uri="{FF2B5EF4-FFF2-40B4-BE49-F238E27FC236}">
                <a16:creationId xmlns:a16="http://schemas.microsoft.com/office/drawing/2014/main" id="{55EBA11B-C25D-466D-A161-89F502BFBBFB}"/>
              </a:ext>
            </a:extLst>
          </p:cNvPr>
          <p:cNvSpPr txBox="1"/>
          <p:nvPr/>
        </p:nvSpPr>
        <p:spPr>
          <a:xfrm>
            <a:off x="9455445" y="2598476"/>
            <a:ext cx="1356836" cy="646331"/>
          </a:xfrm>
          <a:prstGeom prst="rect">
            <a:avLst/>
          </a:prstGeom>
          <a:noFill/>
        </p:spPr>
        <p:txBody>
          <a:bodyPr wrap="square" rtlCol="0">
            <a:spAutoFit/>
          </a:bodyPr>
          <a:lstStyle/>
          <a:p>
            <a:pPr algn="ctr"/>
            <a:r>
              <a:rPr lang="en-US" sz="1800" b="1" dirty="0">
                <a:solidFill>
                  <a:srgbClr val="00B050"/>
                </a:solidFill>
              </a:rPr>
              <a:t>Positive Stereotypes</a:t>
            </a:r>
          </a:p>
        </p:txBody>
      </p:sp>
      <p:sp>
        <p:nvSpPr>
          <p:cNvPr id="19" name="TextBox 18">
            <a:extLst>
              <a:ext uri="{FF2B5EF4-FFF2-40B4-BE49-F238E27FC236}">
                <a16:creationId xmlns:a16="http://schemas.microsoft.com/office/drawing/2014/main" id="{B684AD33-30E3-44C1-94FD-8B9D8DB6B1F5}"/>
              </a:ext>
            </a:extLst>
          </p:cNvPr>
          <p:cNvSpPr txBox="1"/>
          <p:nvPr/>
        </p:nvSpPr>
        <p:spPr>
          <a:xfrm>
            <a:off x="5185484" y="4230942"/>
            <a:ext cx="6426115" cy="1200329"/>
          </a:xfrm>
          <a:prstGeom prst="rect">
            <a:avLst/>
          </a:prstGeom>
          <a:noFill/>
        </p:spPr>
        <p:txBody>
          <a:bodyPr wrap="square">
            <a:spAutoFit/>
          </a:bodyPr>
          <a:lstStyle/>
          <a:p>
            <a:pPr algn="ctr" fontAlgn="base"/>
            <a:r>
              <a:rPr lang="en-US" dirty="0">
                <a:solidFill>
                  <a:srgbClr val="00B050"/>
                </a:solidFill>
              </a:rPr>
              <a:t>Participants with positive stereotypes </a:t>
            </a:r>
            <a:r>
              <a:rPr lang="en-US" dirty="0"/>
              <a:t>were </a:t>
            </a:r>
          </a:p>
          <a:p>
            <a:pPr algn="ctr" fontAlgn="base"/>
            <a:r>
              <a:rPr lang="en-US" b="1" dirty="0"/>
              <a:t>more positive to Alex, (challenger</a:t>
            </a:r>
            <a:r>
              <a:rPr lang="en-US" dirty="0"/>
              <a:t>) </a:t>
            </a:r>
          </a:p>
          <a:p>
            <a:pPr algn="ctr" fontAlgn="base"/>
            <a:r>
              <a:rPr lang="en-US" dirty="0"/>
              <a:t>than </a:t>
            </a:r>
            <a:r>
              <a:rPr lang="en-US" dirty="0">
                <a:solidFill>
                  <a:srgbClr val="7030A0"/>
                </a:solidFill>
              </a:rPr>
              <a:t>participants who hold no stereotypes </a:t>
            </a:r>
            <a:r>
              <a:rPr lang="en-US" dirty="0"/>
              <a:t>and</a:t>
            </a:r>
          </a:p>
          <a:p>
            <a:pPr algn="ctr" fontAlgn="base"/>
            <a:r>
              <a:rPr lang="en-US" dirty="0"/>
              <a:t> </a:t>
            </a:r>
            <a:r>
              <a:rPr lang="en-US" dirty="0">
                <a:solidFill>
                  <a:srgbClr val="C00000"/>
                </a:solidFill>
              </a:rPr>
              <a:t>who hold negative stereotypes</a:t>
            </a:r>
          </a:p>
        </p:txBody>
      </p:sp>
      <p:sp>
        <p:nvSpPr>
          <p:cNvPr id="14" name="Half Frame 13">
            <a:extLst>
              <a:ext uri="{FF2B5EF4-FFF2-40B4-BE49-F238E27FC236}">
                <a16:creationId xmlns:a16="http://schemas.microsoft.com/office/drawing/2014/main" id="{0C7CB428-D07F-4077-88F5-AEE4FCC365E6}"/>
              </a:ext>
            </a:extLst>
          </p:cNvPr>
          <p:cNvSpPr/>
          <p:nvPr/>
        </p:nvSpPr>
        <p:spPr>
          <a:xfrm rot="7928390" flipH="1" flipV="1">
            <a:off x="8953782" y="2155302"/>
            <a:ext cx="1384329" cy="1365618"/>
          </a:xfrm>
          <a:prstGeom prst="halfFrame">
            <a:avLst>
              <a:gd name="adj1" fmla="val 14701"/>
              <a:gd name="adj2" fmla="val 13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295F17D1-42BB-4009-BA4B-1987572E88D9}"/>
              </a:ext>
            </a:extLst>
          </p:cNvPr>
          <p:cNvSpPr txBox="1"/>
          <p:nvPr/>
        </p:nvSpPr>
        <p:spPr>
          <a:xfrm>
            <a:off x="5182918" y="2399747"/>
            <a:ext cx="1356836" cy="923330"/>
          </a:xfrm>
          <a:prstGeom prst="rect">
            <a:avLst/>
          </a:prstGeom>
          <a:noFill/>
        </p:spPr>
        <p:txBody>
          <a:bodyPr wrap="square" rtlCol="0">
            <a:spAutoFit/>
          </a:bodyPr>
          <a:lstStyle/>
          <a:p>
            <a:pPr algn="ctr"/>
            <a:endParaRPr lang="en-US" b="1" dirty="0">
              <a:solidFill>
                <a:srgbClr val="C00000"/>
              </a:solidFill>
            </a:endParaRPr>
          </a:p>
          <a:p>
            <a:pPr algn="ctr"/>
            <a:r>
              <a:rPr lang="en-US" b="1" dirty="0">
                <a:solidFill>
                  <a:srgbClr val="C00000"/>
                </a:solidFill>
              </a:rPr>
              <a:t>Negative</a:t>
            </a:r>
            <a:r>
              <a:rPr lang="en-US" sz="1800" b="1" dirty="0">
                <a:solidFill>
                  <a:srgbClr val="C00000"/>
                </a:solidFill>
              </a:rPr>
              <a:t> Stereotypes</a:t>
            </a:r>
          </a:p>
        </p:txBody>
      </p:sp>
    </p:spTree>
    <p:extLst>
      <p:ext uri="{BB962C8B-B14F-4D97-AF65-F5344CB8AC3E}">
        <p14:creationId xmlns:p14="http://schemas.microsoft.com/office/powerpoint/2010/main" val="285176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20" grpId="0" animBg="1"/>
      <p:bldP spid="15" grpId="0"/>
      <p:bldP spid="16" grpId="0"/>
      <p:bldP spid="3" grpId="0"/>
      <p:bldP spid="18" grpId="0"/>
      <p:bldP spid="19" grpId="0"/>
      <p:bldP spid="14" grpId="0" animBg="1"/>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0E1BF-7A88-A4D6-56A9-1B8C952398B9}"/>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4- Take away messages </a:t>
            </a:r>
          </a:p>
        </p:txBody>
      </p:sp>
      <p:sp>
        <p:nvSpPr>
          <p:cNvPr id="7" name="TextBox 6">
            <a:extLst>
              <a:ext uri="{FF2B5EF4-FFF2-40B4-BE49-F238E27FC236}">
                <a16:creationId xmlns:a16="http://schemas.microsoft.com/office/drawing/2014/main" id="{BA6884E6-ED16-0232-D43A-3A814385D49B}"/>
              </a:ext>
            </a:extLst>
          </p:cNvPr>
          <p:cNvSpPr txBox="1"/>
          <p:nvPr/>
        </p:nvSpPr>
        <p:spPr>
          <a:xfrm>
            <a:off x="4762499" y="1717194"/>
            <a:ext cx="6592241" cy="5078313"/>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
            </a:pPr>
            <a:r>
              <a:rPr lang="en-US" sz="2800" b="1" dirty="0"/>
              <a:t>Youth are aware of </a:t>
            </a:r>
            <a:r>
              <a:rPr lang="en-US" sz="2800" b="1" dirty="0">
                <a:solidFill>
                  <a:srgbClr val="C00000"/>
                </a:solidFill>
              </a:rPr>
              <a:t>shared knowledge </a:t>
            </a:r>
            <a:r>
              <a:rPr lang="en-US" sz="2800" b="1" dirty="0"/>
              <a:t>and pay attention to </a:t>
            </a:r>
            <a:r>
              <a:rPr lang="en-US" sz="2800" b="1" dirty="0">
                <a:solidFill>
                  <a:srgbClr val="C00000"/>
                </a:solidFill>
              </a:rPr>
              <a:t>the similarities with immigrants</a:t>
            </a:r>
          </a:p>
          <a:p>
            <a:pPr marL="342900" indent="-342900">
              <a:buClr>
                <a:schemeClr val="accent1">
                  <a:lumMod val="50000"/>
                </a:schemeClr>
              </a:buClr>
              <a:buFont typeface="Wingdings" panose="05000000000000000000" pitchFamily="2" charset="2"/>
              <a:buChar char="§"/>
            </a:pPr>
            <a:endParaRPr lang="en-US" sz="2800" b="1" dirty="0"/>
          </a:p>
          <a:p>
            <a:pPr marL="342900" indent="-342900">
              <a:buClr>
                <a:schemeClr val="accent1">
                  <a:lumMod val="50000"/>
                </a:schemeClr>
              </a:buClr>
              <a:buFont typeface="Wingdings" panose="05000000000000000000" pitchFamily="2" charset="2"/>
              <a:buChar char="§"/>
            </a:pPr>
            <a:r>
              <a:rPr lang="en-US" sz="2800" b="1" dirty="0"/>
              <a:t>Interventions focusing on </a:t>
            </a:r>
            <a:r>
              <a:rPr lang="en-US" sz="2800" b="1" dirty="0">
                <a:solidFill>
                  <a:srgbClr val="C00000"/>
                </a:solidFill>
              </a:rPr>
              <a:t>similarities</a:t>
            </a:r>
            <a:r>
              <a:rPr lang="en-US" sz="2800" b="1" dirty="0"/>
              <a:t> than </a:t>
            </a:r>
            <a:r>
              <a:rPr lang="en-US" sz="2800" b="1" dirty="0">
                <a:solidFill>
                  <a:srgbClr val="C00000"/>
                </a:solidFill>
              </a:rPr>
              <a:t>differences</a:t>
            </a:r>
          </a:p>
          <a:p>
            <a:pPr>
              <a:buClr>
                <a:schemeClr val="accent1">
                  <a:lumMod val="50000"/>
                </a:schemeClr>
              </a:buClr>
            </a:pPr>
            <a:endParaRPr lang="en-US" sz="2800" b="1" dirty="0"/>
          </a:p>
          <a:p>
            <a:pPr marL="342900" indent="-342900">
              <a:buClr>
                <a:schemeClr val="accent1">
                  <a:lumMod val="50000"/>
                </a:schemeClr>
              </a:buClr>
              <a:buFont typeface="Wingdings" panose="05000000000000000000" pitchFamily="2" charset="2"/>
              <a:buChar char="§"/>
            </a:pPr>
            <a:r>
              <a:rPr lang="en-US" sz="2800" b="1" dirty="0"/>
              <a:t>Promoting </a:t>
            </a:r>
            <a:r>
              <a:rPr lang="en-US" sz="2800" b="1" dirty="0">
                <a:solidFill>
                  <a:srgbClr val="C00000"/>
                </a:solidFill>
              </a:rPr>
              <a:t>positive stereotypes </a:t>
            </a:r>
            <a:r>
              <a:rPr lang="en-US" sz="2800" b="1" dirty="0"/>
              <a:t>and challenging </a:t>
            </a:r>
            <a:r>
              <a:rPr lang="en-US" sz="2800" b="1" dirty="0">
                <a:solidFill>
                  <a:srgbClr val="C00000"/>
                </a:solidFill>
              </a:rPr>
              <a:t>negative stereotypes</a:t>
            </a:r>
          </a:p>
          <a:p>
            <a:pPr>
              <a:buClr>
                <a:schemeClr val="accent1">
                  <a:lumMod val="50000"/>
                </a:schemeClr>
              </a:buClr>
            </a:pPr>
            <a:endParaRPr lang="en-US" sz="2400" dirty="0">
              <a:solidFill>
                <a:srgbClr val="C00000"/>
              </a:solidFill>
            </a:endParaRPr>
          </a:p>
          <a:p>
            <a:pPr marL="342900" indent="-342900">
              <a:buClr>
                <a:schemeClr val="accent1">
                  <a:lumMod val="50000"/>
                </a:schemeClr>
              </a:buClr>
              <a:buFont typeface="Wingdings" panose="05000000000000000000" pitchFamily="2" charset="2"/>
              <a:buChar char="§"/>
            </a:pPr>
            <a:endParaRPr lang="en-US" sz="2400" dirty="0"/>
          </a:p>
          <a:p>
            <a:pPr marL="342900" indent="-342900">
              <a:buClr>
                <a:schemeClr val="accent1">
                  <a:lumMod val="50000"/>
                </a:schemeClr>
              </a:buClr>
              <a:buFont typeface="Wingdings" panose="05000000000000000000" pitchFamily="2" charset="2"/>
              <a:buChar char="§"/>
            </a:pPr>
            <a:endParaRPr lang="en-US" sz="2400" dirty="0"/>
          </a:p>
        </p:txBody>
      </p:sp>
      <p:pic>
        <p:nvPicPr>
          <p:cNvPr id="6" name="Picture 5" descr="A picture containing shape&#10;&#10;Description automatically generated">
            <a:extLst>
              <a:ext uri="{FF2B5EF4-FFF2-40B4-BE49-F238E27FC236}">
                <a16:creationId xmlns:a16="http://schemas.microsoft.com/office/drawing/2014/main" id="{E6E6A651-AE33-44C6-A8AB-CC8DC35CC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4" y="1717194"/>
            <a:ext cx="4467225" cy="4467225"/>
          </a:xfrm>
          <a:prstGeom prst="rect">
            <a:avLst/>
          </a:prstGeom>
        </p:spPr>
      </p:pic>
    </p:spTree>
    <p:extLst>
      <p:ext uri="{BB962C8B-B14F-4D97-AF65-F5344CB8AC3E}">
        <p14:creationId xmlns:p14="http://schemas.microsoft.com/office/powerpoint/2010/main" val="164195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86">
            <a:extLst>
              <a:ext uri="{FF2B5EF4-FFF2-40B4-BE49-F238E27FC236}">
                <a16:creationId xmlns:a16="http://schemas.microsoft.com/office/drawing/2014/main" id="{A9FF2D7F-5E41-970A-5218-3B64C0C4C353}"/>
              </a:ext>
            </a:extLst>
          </p:cNvPr>
          <p:cNvSpPr>
            <a:spLocks/>
          </p:cNvSpPr>
          <p:nvPr/>
        </p:nvSpPr>
        <p:spPr bwMode="auto">
          <a:xfrm>
            <a:off x="3371126" y="3607649"/>
            <a:ext cx="2412568" cy="2264191"/>
          </a:xfrm>
          <a:custGeom>
            <a:avLst/>
            <a:gdLst>
              <a:gd name="connsiteX0" fmla="*/ 1536618 w 2529314"/>
              <a:gd name="connsiteY0" fmla="*/ 0 h 2516012"/>
              <a:gd name="connsiteX1" fmla="*/ 1753961 w 2529314"/>
              <a:gd name="connsiteY1" fmla="*/ 217327 h 2516012"/>
              <a:gd name="connsiteX2" fmla="*/ 1700782 w 2529314"/>
              <a:gd name="connsiteY2" fmla="*/ 404598 h 2516012"/>
              <a:gd name="connsiteX3" fmla="*/ 1790956 w 2529314"/>
              <a:gd name="connsiteY3" fmla="*/ 541005 h 2516012"/>
              <a:gd name="connsiteX4" fmla="*/ 2380557 w 2529314"/>
              <a:gd name="connsiteY4" fmla="*/ 541005 h 2516012"/>
              <a:gd name="connsiteX5" fmla="*/ 2528499 w 2529314"/>
              <a:gd name="connsiteY5" fmla="*/ 541005 h 2516012"/>
              <a:gd name="connsiteX6" fmla="*/ 2529314 w 2529314"/>
              <a:gd name="connsiteY6" fmla="*/ 541005 h 2516012"/>
              <a:gd name="connsiteX7" fmla="*/ 2529314 w 2529314"/>
              <a:gd name="connsiteY7" fmla="*/ 545515 h 2516012"/>
              <a:gd name="connsiteX8" fmla="*/ 2529314 w 2529314"/>
              <a:gd name="connsiteY8" fmla="*/ 677074 h 2516012"/>
              <a:gd name="connsiteX9" fmla="*/ 2529314 w 2529314"/>
              <a:gd name="connsiteY9" fmla="*/ 1269235 h 2516012"/>
              <a:gd name="connsiteX10" fmla="*/ 2392907 w 2529314"/>
              <a:gd name="connsiteY10" fmla="*/ 1359447 h 2516012"/>
              <a:gd name="connsiteX11" fmla="*/ 2205636 w 2529314"/>
              <a:gd name="connsiteY11" fmla="*/ 1303932 h 2516012"/>
              <a:gd name="connsiteX12" fmla="*/ 1988309 w 2529314"/>
              <a:gd name="connsiteY12" fmla="*/ 1521366 h 2516012"/>
              <a:gd name="connsiteX13" fmla="*/ 2205636 w 2529314"/>
              <a:gd name="connsiteY13" fmla="*/ 1738801 h 2516012"/>
              <a:gd name="connsiteX14" fmla="*/ 2392907 w 2529314"/>
              <a:gd name="connsiteY14" fmla="*/ 1685599 h 2516012"/>
              <a:gd name="connsiteX15" fmla="*/ 2529314 w 2529314"/>
              <a:gd name="connsiteY15" fmla="*/ 1775811 h 2516012"/>
              <a:gd name="connsiteX16" fmla="*/ 2529314 w 2529314"/>
              <a:gd name="connsiteY16" fmla="*/ 2365659 h 2516012"/>
              <a:gd name="connsiteX17" fmla="*/ 2529314 w 2529314"/>
              <a:gd name="connsiteY17" fmla="*/ 2516012 h 2516012"/>
              <a:gd name="connsiteX18" fmla="*/ 2411403 w 2529314"/>
              <a:gd name="connsiteY18" fmla="*/ 2516012 h 2516012"/>
              <a:gd name="connsiteX19" fmla="*/ 2379035 w 2529314"/>
              <a:gd name="connsiteY19" fmla="*/ 2513699 h 2516012"/>
              <a:gd name="connsiteX20" fmla="*/ 1789478 w 2529314"/>
              <a:gd name="connsiteY20" fmla="*/ 2513699 h 2516012"/>
              <a:gd name="connsiteX21" fmla="*/ 1699311 w 2529314"/>
              <a:gd name="connsiteY21" fmla="*/ 2374911 h 2516012"/>
              <a:gd name="connsiteX22" fmla="*/ 1752486 w 2529314"/>
              <a:gd name="connsiteY22" fmla="*/ 2187548 h 2516012"/>
              <a:gd name="connsiteX23" fmla="*/ 1535160 w 2529314"/>
              <a:gd name="connsiteY23" fmla="*/ 1970114 h 2516012"/>
              <a:gd name="connsiteX24" fmla="*/ 1317833 w 2529314"/>
              <a:gd name="connsiteY24" fmla="*/ 2187548 h 2516012"/>
              <a:gd name="connsiteX25" fmla="*/ 1373321 w 2529314"/>
              <a:gd name="connsiteY25" fmla="*/ 2374911 h 2516012"/>
              <a:gd name="connsiteX26" fmla="*/ 1283153 w 2529314"/>
              <a:gd name="connsiteY26" fmla="*/ 2513699 h 2516012"/>
              <a:gd name="connsiteX27" fmla="*/ 693596 w 2529314"/>
              <a:gd name="connsiteY27" fmla="*/ 2513699 h 2516012"/>
              <a:gd name="connsiteX28" fmla="*/ 661229 w 2529314"/>
              <a:gd name="connsiteY28" fmla="*/ 2516012 h 2516012"/>
              <a:gd name="connsiteX29" fmla="*/ 541005 w 2529314"/>
              <a:gd name="connsiteY29" fmla="*/ 2516012 h 2516012"/>
              <a:gd name="connsiteX30" fmla="*/ 541005 w 2529314"/>
              <a:gd name="connsiteY30" fmla="*/ 2365659 h 2516012"/>
              <a:gd name="connsiteX31" fmla="*/ 541005 w 2529314"/>
              <a:gd name="connsiteY31" fmla="*/ 1775811 h 2516012"/>
              <a:gd name="connsiteX32" fmla="*/ 404598 w 2529314"/>
              <a:gd name="connsiteY32" fmla="*/ 1685599 h 2516012"/>
              <a:gd name="connsiteX33" fmla="*/ 217327 w 2529314"/>
              <a:gd name="connsiteY33" fmla="*/ 1738801 h 2516012"/>
              <a:gd name="connsiteX34" fmla="*/ 104040 w 2529314"/>
              <a:gd name="connsiteY34" fmla="*/ 1708730 h 2516012"/>
              <a:gd name="connsiteX35" fmla="*/ 94792 w 2529314"/>
              <a:gd name="connsiteY35" fmla="*/ 1701790 h 2516012"/>
              <a:gd name="connsiteX36" fmla="*/ 0 w 2529314"/>
              <a:gd name="connsiteY36" fmla="*/ 1521366 h 2516012"/>
              <a:gd name="connsiteX37" fmla="*/ 94792 w 2529314"/>
              <a:gd name="connsiteY37" fmla="*/ 1340942 h 2516012"/>
              <a:gd name="connsiteX38" fmla="*/ 104040 w 2529314"/>
              <a:gd name="connsiteY38" fmla="*/ 1336316 h 2516012"/>
              <a:gd name="connsiteX39" fmla="*/ 217327 w 2529314"/>
              <a:gd name="connsiteY39" fmla="*/ 1303932 h 2516012"/>
              <a:gd name="connsiteX40" fmla="*/ 404598 w 2529314"/>
              <a:gd name="connsiteY40" fmla="*/ 1359447 h 2516012"/>
              <a:gd name="connsiteX41" fmla="*/ 541005 w 2529314"/>
              <a:gd name="connsiteY41" fmla="*/ 1269235 h 2516012"/>
              <a:gd name="connsiteX42" fmla="*/ 541005 w 2529314"/>
              <a:gd name="connsiteY42" fmla="*/ 677074 h 2516012"/>
              <a:gd name="connsiteX43" fmla="*/ 541005 w 2529314"/>
              <a:gd name="connsiteY43" fmla="*/ 526721 h 2516012"/>
              <a:gd name="connsiteX44" fmla="*/ 542389 w 2529314"/>
              <a:gd name="connsiteY44" fmla="*/ 526721 h 2516012"/>
              <a:gd name="connsiteX45" fmla="*/ 542389 w 2529314"/>
              <a:gd name="connsiteY45" fmla="*/ 539163 h 2516012"/>
              <a:gd name="connsiteX46" fmla="*/ 542389 w 2529314"/>
              <a:gd name="connsiteY46" fmla="*/ 541005 h 2516012"/>
              <a:gd name="connsiteX47" fmla="*/ 694992 w 2529314"/>
              <a:gd name="connsiteY47" fmla="*/ 541005 h 2516012"/>
              <a:gd name="connsiteX48" fmla="*/ 1284593 w 2529314"/>
              <a:gd name="connsiteY48" fmla="*/ 541005 h 2516012"/>
              <a:gd name="connsiteX49" fmla="*/ 1374767 w 2529314"/>
              <a:gd name="connsiteY49" fmla="*/ 404598 h 2516012"/>
              <a:gd name="connsiteX50" fmla="*/ 1319275 w 2529314"/>
              <a:gd name="connsiteY50" fmla="*/ 217327 h 2516012"/>
              <a:gd name="connsiteX51" fmla="*/ 1536618 w 2529314"/>
              <a:gd name="connsiteY51" fmla="*/ 0 h 2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29314" h="2516012">
                <a:moveTo>
                  <a:pt x="1536618" y="0"/>
                </a:moveTo>
                <a:cubicBezTo>
                  <a:pt x="1656851" y="0"/>
                  <a:pt x="1753961" y="97104"/>
                  <a:pt x="1753961" y="217327"/>
                </a:cubicBezTo>
                <a:cubicBezTo>
                  <a:pt x="1753961" y="279751"/>
                  <a:pt x="1700782" y="404598"/>
                  <a:pt x="1700782" y="404598"/>
                </a:cubicBezTo>
                <a:cubicBezTo>
                  <a:pt x="1666099" y="480893"/>
                  <a:pt x="1707718" y="541005"/>
                  <a:pt x="1790956" y="541005"/>
                </a:cubicBezTo>
                <a:cubicBezTo>
                  <a:pt x="2380557" y="541005"/>
                  <a:pt x="2380557" y="541005"/>
                  <a:pt x="2380557" y="541005"/>
                </a:cubicBezTo>
                <a:cubicBezTo>
                  <a:pt x="2493275" y="541005"/>
                  <a:pt x="2521454" y="541005"/>
                  <a:pt x="2528499" y="541005"/>
                </a:cubicBezTo>
                <a:lnTo>
                  <a:pt x="2529314" y="541005"/>
                </a:lnTo>
                <a:lnTo>
                  <a:pt x="2529314" y="545515"/>
                </a:lnTo>
                <a:cubicBezTo>
                  <a:pt x="2529314" y="564309"/>
                  <a:pt x="2529314" y="601898"/>
                  <a:pt x="2529314" y="677074"/>
                </a:cubicBezTo>
                <a:cubicBezTo>
                  <a:pt x="2529314" y="677074"/>
                  <a:pt x="2529314" y="677074"/>
                  <a:pt x="2529314" y="1269235"/>
                </a:cubicBezTo>
                <a:cubicBezTo>
                  <a:pt x="2529314" y="1352508"/>
                  <a:pt x="2466890" y="1391831"/>
                  <a:pt x="2392907" y="1359447"/>
                </a:cubicBezTo>
                <a:cubicBezTo>
                  <a:pt x="2392907" y="1359447"/>
                  <a:pt x="2268060" y="1303932"/>
                  <a:pt x="2205636" y="1303932"/>
                </a:cubicBezTo>
                <a:cubicBezTo>
                  <a:pt x="2085413" y="1303932"/>
                  <a:pt x="1988309" y="1401084"/>
                  <a:pt x="1988309" y="1521366"/>
                </a:cubicBezTo>
                <a:cubicBezTo>
                  <a:pt x="1988309" y="1641649"/>
                  <a:pt x="2085413" y="1738801"/>
                  <a:pt x="2205636" y="1738801"/>
                </a:cubicBezTo>
                <a:cubicBezTo>
                  <a:pt x="2268060" y="1738801"/>
                  <a:pt x="2392907" y="1685599"/>
                  <a:pt x="2392907" y="1685599"/>
                </a:cubicBezTo>
                <a:cubicBezTo>
                  <a:pt x="2466890" y="1650902"/>
                  <a:pt x="2529314" y="1692538"/>
                  <a:pt x="2529314" y="1775811"/>
                </a:cubicBezTo>
                <a:cubicBezTo>
                  <a:pt x="2529314" y="1775811"/>
                  <a:pt x="2529314" y="1775811"/>
                  <a:pt x="2529314" y="2365659"/>
                </a:cubicBezTo>
                <a:cubicBezTo>
                  <a:pt x="2529314" y="2365659"/>
                  <a:pt x="2529314" y="2365659"/>
                  <a:pt x="2529314" y="2516012"/>
                </a:cubicBezTo>
                <a:cubicBezTo>
                  <a:pt x="2529314" y="2516012"/>
                  <a:pt x="2529314" y="2516012"/>
                  <a:pt x="2411403" y="2516012"/>
                </a:cubicBezTo>
                <a:cubicBezTo>
                  <a:pt x="2399843" y="2513699"/>
                  <a:pt x="2390595" y="2513699"/>
                  <a:pt x="2379035" y="2513699"/>
                </a:cubicBezTo>
                <a:cubicBezTo>
                  <a:pt x="2379035" y="2513699"/>
                  <a:pt x="2379035" y="2513699"/>
                  <a:pt x="1789478" y="2513699"/>
                </a:cubicBezTo>
                <a:cubicBezTo>
                  <a:pt x="1706247" y="2513699"/>
                  <a:pt x="1664631" y="2451244"/>
                  <a:pt x="1699311" y="2374911"/>
                </a:cubicBezTo>
                <a:cubicBezTo>
                  <a:pt x="1699311" y="2374911"/>
                  <a:pt x="1752486" y="2250002"/>
                  <a:pt x="1752486" y="2187548"/>
                </a:cubicBezTo>
                <a:cubicBezTo>
                  <a:pt x="1752486" y="2067265"/>
                  <a:pt x="1655383" y="1970114"/>
                  <a:pt x="1535160" y="1970114"/>
                </a:cubicBezTo>
                <a:cubicBezTo>
                  <a:pt x="1414936" y="1970114"/>
                  <a:pt x="1317833" y="2067265"/>
                  <a:pt x="1317833" y="2187548"/>
                </a:cubicBezTo>
                <a:cubicBezTo>
                  <a:pt x="1317833" y="2250002"/>
                  <a:pt x="1373321" y="2374911"/>
                  <a:pt x="1373321" y="2374911"/>
                </a:cubicBezTo>
                <a:cubicBezTo>
                  <a:pt x="1405688" y="2451244"/>
                  <a:pt x="1366385" y="2513699"/>
                  <a:pt x="1283153" y="2513699"/>
                </a:cubicBezTo>
                <a:cubicBezTo>
                  <a:pt x="1283153" y="2513699"/>
                  <a:pt x="1283153" y="2513699"/>
                  <a:pt x="693596" y="2513699"/>
                </a:cubicBezTo>
                <a:cubicBezTo>
                  <a:pt x="682036" y="2513699"/>
                  <a:pt x="670477" y="2513699"/>
                  <a:pt x="661229" y="2516012"/>
                </a:cubicBezTo>
                <a:cubicBezTo>
                  <a:pt x="661229" y="2516012"/>
                  <a:pt x="661229" y="2516012"/>
                  <a:pt x="541005" y="2516012"/>
                </a:cubicBezTo>
                <a:cubicBezTo>
                  <a:pt x="541005" y="2516012"/>
                  <a:pt x="541005" y="2516012"/>
                  <a:pt x="541005" y="2365659"/>
                </a:cubicBezTo>
                <a:cubicBezTo>
                  <a:pt x="541005" y="2365659"/>
                  <a:pt x="541005" y="2365659"/>
                  <a:pt x="541005" y="1775811"/>
                </a:cubicBezTo>
                <a:cubicBezTo>
                  <a:pt x="541005" y="1692538"/>
                  <a:pt x="480893" y="1650902"/>
                  <a:pt x="404598" y="1685599"/>
                </a:cubicBezTo>
                <a:cubicBezTo>
                  <a:pt x="393038" y="1690225"/>
                  <a:pt x="277439" y="1738801"/>
                  <a:pt x="217327" y="1738801"/>
                </a:cubicBezTo>
                <a:cubicBezTo>
                  <a:pt x="175711" y="1738801"/>
                  <a:pt x="138719" y="1727235"/>
                  <a:pt x="104040" y="1708730"/>
                </a:cubicBezTo>
                <a:cubicBezTo>
                  <a:pt x="101728" y="1706417"/>
                  <a:pt x="99416" y="1704104"/>
                  <a:pt x="94792" y="1701790"/>
                </a:cubicBezTo>
                <a:cubicBezTo>
                  <a:pt x="36992" y="1662467"/>
                  <a:pt x="0" y="1597700"/>
                  <a:pt x="0" y="1521366"/>
                </a:cubicBezTo>
                <a:cubicBezTo>
                  <a:pt x="0" y="1447346"/>
                  <a:pt x="36992" y="1380265"/>
                  <a:pt x="94792" y="1340942"/>
                </a:cubicBezTo>
                <a:cubicBezTo>
                  <a:pt x="99416" y="1338629"/>
                  <a:pt x="101728" y="1336316"/>
                  <a:pt x="104040" y="1336316"/>
                </a:cubicBezTo>
                <a:cubicBezTo>
                  <a:pt x="138719" y="1315498"/>
                  <a:pt x="175711" y="1303932"/>
                  <a:pt x="217327" y="1303932"/>
                </a:cubicBezTo>
                <a:cubicBezTo>
                  <a:pt x="277439" y="1303932"/>
                  <a:pt x="393038" y="1354821"/>
                  <a:pt x="404598" y="1359447"/>
                </a:cubicBezTo>
                <a:cubicBezTo>
                  <a:pt x="480893" y="1391831"/>
                  <a:pt x="541005" y="1350195"/>
                  <a:pt x="541005" y="1269235"/>
                </a:cubicBezTo>
                <a:cubicBezTo>
                  <a:pt x="541005" y="1269235"/>
                  <a:pt x="541005" y="1269235"/>
                  <a:pt x="541005" y="677074"/>
                </a:cubicBezTo>
                <a:cubicBezTo>
                  <a:pt x="541005" y="677074"/>
                  <a:pt x="541005" y="677074"/>
                  <a:pt x="541005" y="526721"/>
                </a:cubicBezTo>
                <a:lnTo>
                  <a:pt x="542389" y="526721"/>
                </a:lnTo>
                <a:lnTo>
                  <a:pt x="542389" y="539163"/>
                </a:lnTo>
                <a:cubicBezTo>
                  <a:pt x="542389" y="541005"/>
                  <a:pt x="542389" y="541005"/>
                  <a:pt x="542389" y="541005"/>
                </a:cubicBezTo>
                <a:cubicBezTo>
                  <a:pt x="694992" y="541005"/>
                  <a:pt x="694992" y="541005"/>
                  <a:pt x="694992" y="541005"/>
                </a:cubicBezTo>
                <a:cubicBezTo>
                  <a:pt x="1284593" y="541005"/>
                  <a:pt x="1284593" y="541005"/>
                  <a:pt x="1284593" y="541005"/>
                </a:cubicBezTo>
                <a:cubicBezTo>
                  <a:pt x="1367831" y="541005"/>
                  <a:pt x="1407137" y="480893"/>
                  <a:pt x="1374767" y="404598"/>
                </a:cubicBezTo>
                <a:cubicBezTo>
                  <a:pt x="1374767" y="404598"/>
                  <a:pt x="1319275" y="279751"/>
                  <a:pt x="1319275" y="217327"/>
                </a:cubicBezTo>
                <a:cubicBezTo>
                  <a:pt x="1319275" y="97104"/>
                  <a:pt x="1416386" y="0"/>
                  <a:pt x="1536618" y="0"/>
                </a:cubicBezTo>
                <a:close/>
              </a:path>
            </a:pathLst>
          </a:custGeom>
          <a:solidFill>
            <a:srgbClr val="0070C0"/>
          </a:solidFill>
          <a:ln w="3175">
            <a:solidFill>
              <a:schemeClr val="accent5"/>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5" name="Freeform: Shape 38">
            <a:extLst>
              <a:ext uri="{FF2B5EF4-FFF2-40B4-BE49-F238E27FC236}">
                <a16:creationId xmlns:a16="http://schemas.microsoft.com/office/drawing/2014/main" id="{49AA4298-1892-AD71-BF59-E69BE12F5AC2}"/>
              </a:ext>
            </a:extLst>
          </p:cNvPr>
          <p:cNvSpPr>
            <a:spLocks/>
          </p:cNvSpPr>
          <p:nvPr/>
        </p:nvSpPr>
        <p:spPr bwMode="auto">
          <a:xfrm>
            <a:off x="5783694" y="2295951"/>
            <a:ext cx="2412570" cy="2266098"/>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accent6">
              <a:lumMod val="75000"/>
            </a:schemeClr>
          </a:solidFill>
          <a:ln w="3175">
            <a:solidFill>
              <a:schemeClr val="accent3"/>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6" name="Freeform 12">
            <a:extLst>
              <a:ext uri="{FF2B5EF4-FFF2-40B4-BE49-F238E27FC236}">
                <a16:creationId xmlns:a16="http://schemas.microsoft.com/office/drawing/2014/main" id="{E4EEBC44-3E02-F447-396A-19D68ECCBE94}"/>
              </a:ext>
            </a:extLst>
          </p:cNvPr>
          <p:cNvSpPr>
            <a:spLocks/>
          </p:cNvSpPr>
          <p:nvPr/>
        </p:nvSpPr>
        <p:spPr bwMode="auto">
          <a:xfrm>
            <a:off x="5268618" y="4078179"/>
            <a:ext cx="2412570" cy="2277532"/>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rgbClr val="7030A0"/>
          </a:solidFill>
          <a:ln w="3175">
            <a:solidFill>
              <a:schemeClr val="bg1">
                <a:lumMod val="65000"/>
              </a:schemeClr>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7" name="Freeform 13">
            <a:extLst>
              <a:ext uri="{FF2B5EF4-FFF2-40B4-BE49-F238E27FC236}">
                <a16:creationId xmlns:a16="http://schemas.microsoft.com/office/drawing/2014/main" id="{716AE920-83D7-CA3E-010D-DE8562D945CB}"/>
              </a:ext>
            </a:extLst>
          </p:cNvPr>
          <p:cNvSpPr>
            <a:spLocks/>
          </p:cNvSpPr>
          <p:nvPr/>
        </p:nvSpPr>
        <p:spPr bwMode="auto">
          <a:xfrm>
            <a:off x="3886200" y="1808693"/>
            <a:ext cx="2414588" cy="2277532"/>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accent4">
              <a:lumMod val="75000"/>
            </a:schemeClr>
          </a:solidFill>
          <a:ln w="3175">
            <a:solidFill>
              <a:schemeClr val="accent2"/>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Factors in Bystander Responses</a:t>
            </a:r>
          </a:p>
        </p:txBody>
      </p:sp>
      <p:sp>
        <p:nvSpPr>
          <p:cNvPr id="13" name="TextBox 12">
            <a:extLst>
              <a:ext uri="{FF2B5EF4-FFF2-40B4-BE49-F238E27FC236}">
                <a16:creationId xmlns:a16="http://schemas.microsoft.com/office/drawing/2014/main" id="{4B120766-7372-D337-2342-3003DC06B9BE}"/>
              </a:ext>
            </a:extLst>
          </p:cNvPr>
          <p:cNvSpPr txBox="1"/>
          <p:nvPr/>
        </p:nvSpPr>
        <p:spPr>
          <a:xfrm>
            <a:off x="4261745" y="2787114"/>
            <a:ext cx="1463607" cy="646331"/>
          </a:xfrm>
          <a:prstGeom prst="rect">
            <a:avLst/>
          </a:prstGeom>
          <a:noFill/>
        </p:spPr>
        <p:txBody>
          <a:bodyPr wrap="square" rtlCol="0">
            <a:spAutoFit/>
          </a:bodyPr>
          <a:lstStyle/>
          <a:p>
            <a:pPr algn="ctr"/>
            <a:r>
              <a:rPr lang="en-US" b="1" dirty="0"/>
              <a:t>Peer Group Norms</a:t>
            </a:r>
            <a:endParaRPr lang="en-GB" b="1" dirty="0"/>
          </a:p>
        </p:txBody>
      </p:sp>
      <p:sp>
        <p:nvSpPr>
          <p:cNvPr id="15" name="TextBox 14">
            <a:extLst>
              <a:ext uri="{FF2B5EF4-FFF2-40B4-BE49-F238E27FC236}">
                <a16:creationId xmlns:a16="http://schemas.microsoft.com/office/drawing/2014/main" id="{56F7661A-67FF-583B-F5F5-DEB16478091F}"/>
              </a:ext>
            </a:extLst>
          </p:cNvPr>
          <p:cNvSpPr txBox="1"/>
          <p:nvPr/>
        </p:nvSpPr>
        <p:spPr>
          <a:xfrm>
            <a:off x="5823098" y="4739744"/>
            <a:ext cx="1463607" cy="369332"/>
          </a:xfrm>
          <a:prstGeom prst="rect">
            <a:avLst/>
          </a:prstGeom>
          <a:noFill/>
        </p:spPr>
        <p:txBody>
          <a:bodyPr wrap="square" rtlCol="0">
            <a:spAutoFit/>
          </a:bodyPr>
          <a:lstStyle/>
          <a:p>
            <a:pPr algn="ctr"/>
            <a:r>
              <a:rPr lang="en-US" b="1" dirty="0"/>
              <a:t>Stereotypes</a:t>
            </a:r>
            <a:endParaRPr lang="en-GB" b="1" dirty="0"/>
          </a:p>
        </p:txBody>
      </p:sp>
      <p:sp>
        <p:nvSpPr>
          <p:cNvPr id="17" name="TextBox 16">
            <a:extLst>
              <a:ext uri="{FF2B5EF4-FFF2-40B4-BE49-F238E27FC236}">
                <a16:creationId xmlns:a16="http://schemas.microsoft.com/office/drawing/2014/main" id="{ED5E8527-75F4-B55C-1E4B-F11A1CA34B05}"/>
              </a:ext>
            </a:extLst>
          </p:cNvPr>
          <p:cNvSpPr txBox="1"/>
          <p:nvPr/>
        </p:nvSpPr>
        <p:spPr>
          <a:xfrm>
            <a:off x="6159239" y="2918038"/>
            <a:ext cx="1463607" cy="646331"/>
          </a:xfrm>
          <a:prstGeom prst="rect">
            <a:avLst/>
          </a:prstGeom>
          <a:noFill/>
        </p:spPr>
        <p:txBody>
          <a:bodyPr wrap="square" rtlCol="0">
            <a:spAutoFit/>
          </a:bodyPr>
          <a:lstStyle/>
          <a:p>
            <a:pPr algn="ctr"/>
            <a:r>
              <a:rPr lang="en-US" b="1" dirty="0"/>
              <a:t>Shared Knowledge</a:t>
            </a:r>
            <a:endParaRPr lang="en-GB" b="1" dirty="0"/>
          </a:p>
        </p:txBody>
      </p:sp>
      <p:sp>
        <p:nvSpPr>
          <p:cNvPr id="19" name="TextBox 18">
            <a:extLst>
              <a:ext uri="{FF2B5EF4-FFF2-40B4-BE49-F238E27FC236}">
                <a16:creationId xmlns:a16="http://schemas.microsoft.com/office/drawing/2014/main" id="{C9C27CF9-8867-EA66-FB4A-2176ADC2512D}"/>
              </a:ext>
            </a:extLst>
          </p:cNvPr>
          <p:cNvSpPr txBox="1"/>
          <p:nvPr/>
        </p:nvSpPr>
        <p:spPr>
          <a:xfrm>
            <a:off x="3651249" y="4472129"/>
            <a:ext cx="2074103" cy="923330"/>
          </a:xfrm>
          <a:prstGeom prst="rect">
            <a:avLst/>
          </a:prstGeom>
          <a:noFill/>
        </p:spPr>
        <p:txBody>
          <a:bodyPr wrap="square" rtlCol="0">
            <a:spAutoFit/>
          </a:bodyPr>
          <a:lstStyle/>
          <a:p>
            <a:pPr algn="ctr"/>
            <a:r>
              <a:rPr lang="en-GB" b="1" dirty="0"/>
              <a:t>Challenging </a:t>
            </a:r>
          </a:p>
          <a:p>
            <a:pPr algn="ctr"/>
            <a:r>
              <a:rPr lang="en-GB" b="1" dirty="0"/>
              <a:t>Forms: Direct/Indirect</a:t>
            </a:r>
          </a:p>
        </p:txBody>
      </p:sp>
      <p:pic>
        <p:nvPicPr>
          <p:cNvPr id="1026" name="Picture 2" descr="Mass | Knowledge Sharing Really Does Save Money">
            <a:extLst>
              <a:ext uri="{FF2B5EF4-FFF2-40B4-BE49-F238E27FC236}">
                <a16:creationId xmlns:a16="http://schemas.microsoft.com/office/drawing/2014/main" id="{71CB7F2E-BCF4-41CC-A324-2CC79AF66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581" y="2292345"/>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dy: Countering stereotypes about teens can change their behavior |  Illinois">
            <a:extLst>
              <a:ext uri="{FF2B5EF4-FFF2-40B4-BE49-F238E27FC236}">
                <a16:creationId xmlns:a16="http://schemas.microsoft.com/office/drawing/2014/main" id="{F86EA1DA-E89D-4501-B2C5-08554B4F9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829" y="4216821"/>
            <a:ext cx="3048843" cy="1524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ld Holding Hand Out To The Camera Signaling Stop Or No by Amanda Worrall">
            <a:extLst>
              <a:ext uri="{FF2B5EF4-FFF2-40B4-BE49-F238E27FC236}">
                <a16:creationId xmlns:a16="http://schemas.microsoft.com/office/drawing/2014/main" id="{CC59CDEB-76F3-467E-953A-3863A959C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389" y="4164702"/>
            <a:ext cx="1523377" cy="228506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F03AA15-011E-437D-97AF-F919C3DF9A2A}"/>
              </a:ext>
            </a:extLst>
          </p:cNvPr>
          <p:cNvSpPr/>
          <p:nvPr/>
        </p:nvSpPr>
        <p:spPr>
          <a:xfrm>
            <a:off x="5819880" y="2147897"/>
            <a:ext cx="5558987" cy="469330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2" descr="Why we follow social norms decoded | Deccan Herald">
            <a:extLst>
              <a:ext uri="{FF2B5EF4-FFF2-40B4-BE49-F238E27FC236}">
                <a16:creationId xmlns:a16="http://schemas.microsoft.com/office/drawing/2014/main" id="{E8DDCD1A-7185-4DBA-9257-E6FEBC1E4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9136" y="2292345"/>
            <a:ext cx="1986486" cy="14891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D214472-CA41-4A83-A742-5C1BA17BBB33}"/>
              </a:ext>
            </a:extLst>
          </p:cNvPr>
          <p:cNvSpPr/>
          <p:nvPr/>
        </p:nvSpPr>
        <p:spPr>
          <a:xfrm>
            <a:off x="251338" y="1283182"/>
            <a:ext cx="5568542" cy="279056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442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p:bldP spid="15" grpId="0"/>
      <p:bldP spid="17"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01711"/>
          </a:xfrm>
        </p:spPr>
        <p:txBody>
          <a:bodyPr>
            <a:normAutofit fontScale="90000"/>
          </a:bodyPr>
          <a:lstStyle/>
          <a:p>
            <a:r>
              <a:rPr lang="en-GB" dirty="0"/>
              <a:t>Different forms of bystander challenging</a:t>
            </a:r>
            <a:endParaRPr lang="en-US" b="1" cap="none" dirty="0">
              <a:solidFill>
                <a:schemeClr val="accent1">
                  <a:lumMod val="50000"/>
                </a:schemeClr>
              </a:solidFill>
            </a:endParaRPr>
          </a:p>
        </p:txBody>
      </p:sp>
      <p:sp>
        <p:nvSpPr>
          <p:cNvPr id="6" name="TextBox 5">
            <a:extLst>
              <a:ext uri="{FF2B5EF4-FFF2-40B4-BE49-F238E27FC236}">
                <a16:creationId xmlns:a16="http://schemas.microsoft.com/office/drawing/2014/main" id="{01CCAC4D-8582-473D-A258-306985006864}"/>
              </a:ext>
            </a:extLst>
          </p:cNvPr>
          <p:cNvSpPr txBox="1"/>
          <p:nvPr/>
        </p:nvSpPr>
        <p:spPr>
          <a:xfrm>
            <a:off x="735843" y="2056086"/>
            <a:ext cx="6458369" cy="707886"/>
          </a:xfrm>
          <a:prstGeom prst="rect">
            <a:avLst/>
          </a:prstGeom>
          <a:noFill/>
        </p:spPr>
        <p:txBody>
          <a:bodyPr wrap="square" rtlCol="0">
            <a:spAutoFit/>
          </a:bodyPr>
          <a:lstStyle/>
          <a:p>
            <a:pPr>
              <a:buClr>
                <a:schemeClr val="accent1">
                  <a:lumMod val="50000"/>
                </a:schemeClr>
              </a:buClr>
            </a:pPr>
            <a:endParaRPr lang="en-US" sz="2000" dirty="0"/>
          </a:p>
          <a:p>
            <a:pPr>
              <a:buClr>
                <a:schemeClr val="accent1">
                  <a:lumMod val="50000"/>
                </a:schemeClr>
              </a:buClr>
            </a:pPr>
            <a:endParaRPr lang="en-US" sz="2000" dirty="0"/>
          </a:p>
        </p:txBody>
      </p:sp>
      <p:sp>
        <p:nvSpPr>
          <p:cNvPr id="5" name="Oval 4">
            <a:extLst>
              <a:ext uri="{FF2B5EF4-FFF2-40B4-BE49-F238E27FC236}">
                <a16:creationId xmlns:a16="http://schemas.microsoft.com/office/drawing/2014/main" id="{D6C2B1F7-9575-421F-B491-32BAB52778FD}"/>
              </a:ext>
            </a:extLst>
          </p:cNvPr>
          <p:cNvSpPr/>
          <p:nvPr/>
        </p:nvSpPr>
        <p:spPr>
          <a:xfrm>
            <a:off x="1530345" y="2026498"/>
            <a:ext cx="4335136" cy="1836145"/>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b="1" dirty="0">
                <a:solidFill>
                  <a:schemeClr val="tx1"/>
                </a:solidFill>
                <a:latin typeface="Didact Gothic"/>
                <a:ea typeface="Didact Gothic"/>
                <a:cs typeface="Didact Gothic"/>
                <a:sym typeface="Didact Gothic"/>
              </a:rPr>
              <a:t>DIRECT BYSTANDER REACTIONS</a:t>
            </a:r>
            <a:endParaRPr lang="fr-FR" sz="2400" dirty="0">
              <a:solidFill>
                <a:schemeClr val="tx1"/>
              </a:solidFill>
            </a:endParaRPr>
          </a:p>
        </p:txBody>
      </p:sp>
      <p:sp>
        <p:nvSpPr>
          <p:cNvPr id="7" name="Oval 6">
            <a:extLst>
              <a:ext uri="{FF2B5EF4-FFF2-40B4-BE49-F238E27FC236}">
                <a16:creationId xmlns:a16="http://schemas.microsoft.com/office/drawing/2014/main" id="{F0D68CE8-9D6F-4219-A2BD-51A5BFF68D9C}"/>
              </a:ext>
            </a:extLst>
          </p:cNvPr>
          <p:cNvSpPr/>
          <p:nvPr/>
        </p:nvSpPr>
        <p:spPr>
          <a:xfrm>
            <a:off x="6543604" y="2026498"/>
            <a:ext cx="4335136" cy="1836145"/>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b="1" dirty="0">
                <a:solidFill>
                  <a:schemeClr val="tx1"/>
                </a:solidFill>
                <a:latin typeface="Didact Gothic"/>
                <a:ea typeface="Didact Gothic"/>
                <a:cs typeface="Didact Gothic"/>
                <a:sym typeface="Didact Gothic"/>
              </a:rPr>
              <a:t>INDIRECT BYSTANDER REACTIONS</a:t>
            </a:r>
            <a:endParaRPr lang="fr-FR" sz="2400" dirty="0">
              <a:solidFill>
                <a:schemeClr val="tx1"/>
              </a:solidFill>
            </a:endParaRPr>
          </a:p>
        </p:txBody>
      </p:sp>
      <p:pic>
        <p:nvPicPr>
          <p:cNvPr id="8" name="Picture 8" descr="How to Prevent Being Bullied: 12 Steps - wikiHow">
            <a:extLst>
              <a:ext uri="{FF2B5EF4-FFF2-40B4-BE49-F238E27FC236}">
                <a16:creationId xmlns:a16="http://schemas.microsoft.com/office/drawing/2014/main" id="{B8C55CDD-91BB-4C59-8863-8C1C682FE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967" y="3923490"/>
            <a:ext cx="2903893" cy="21779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4 Ways to Survive Through School with a Horrible Teacher - wikiHow">
            <a:extLst>
              <a:ext uri="{FF2B5EF4-FFF2-40B4-BE49-F238E27FC236}">
                <a16:creationId xmlns:a16="http://schemas.microsoft.com/office/drawing/2014/main" id="{1AC36366-596B-4B9C-93F3-F075FACE9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256" y="3931037"/>
            <a:ext cx="2893833" cy="2170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7A94F9-49B4-4A14-B4D0-BEA9611EAC38}"/>
              </a:ext>
            </a:extLst>
          </p:cNvPr>
          <p:cNvSpPr txBox="1"/>
          <p:nvPr/>
        </p:nvSpPr>
        <p:spPr>
          <a:xfrm>
            <a:off x="5245528" y="3495156"/>
            <a:ext cx="1918033" cy="2821222"/>
          </a:xfrm>
          <a:prstGeom prst="rect">
            <a:avLst/>
          </a:prstGeom>
          <a:noFill/>
        </p:spPr>
        <p:txBody>
          <a:bodyPr wrap="square" rtlCol="0">
            <a:spAutoFit/>
          </a:bodyPr>
          <a:lstStyle/>
          <a:p>
            <a:pPr algn="ctr"/>
            <a:r>
              <a:rPr lang="en-GB" sz="5333" dirty="0"/>
              <a:t>&gt;</a:t>
            </a:r>
          </a:p>
          <a:p>
            <a:pPr algn="ctr"/>
            <a:r>
              <a:rPr lang="en-GB" sz="1600" b="1" dirty="0"/>
              <a:t>Less resources </a:t>
            </a:r>
            <a:r>
              <a:rPr lang="en-GB" sz="1600" dirty="0"/>
              <a:t>(i.e., empathy, self-efficacy)</a:t>
            </a:r>
          </a:p>
          <a:p>
            <a:pPr algn="ctr"/>
            <a:r>
              <a:rPr lang="en-GB" sz="1600" b="1" dirty="0"/>
              <a:t>Less risk</a:t>
            </a:r>
          </a:p>
          <a:p>
            <a:pPr algn="ctr"/>
            <a:r>
              <a:rPr lang="en-GB" sz="1600" dirty="0"/>
              <a:t>(i.e., perceived cost, retaliation)</a:t>
            </a:r>
          </a:p>
          <a:p>
            <a:pPr algn="ctr"/>
            <a:r>
              <a:rPr lang="en-US" sz="1400" dirty="0">
                <a:solidFill>
                  <a:srgbClr val="786671"/>
                </a:solidFill>
                <a:latin typeface="Roboto"/>
                <a:ea typeface="Roboto"/>
                <a:cs typeface="Roboto"/>
                <a:sym typeface="Roboto"/>
              </a:rPr>
              <a:t>(</a:t>
            </a:r>
            <a:r>
              <a:rPr lang="en-US" sz="1400" dirty="0" err="1">
                <a:solidFill>
                  <a:srgbClr val="786671"/>
                </a:solidFill>
                <a:latin typeface="Roboto"/>
                <a:ea typeface="Roboto"/>
                <a:cs typeface="Roboto"/>
                <a:sym typeface="Roboto"/>
              </a:rPr>
              <a:t>Lambe</a:t>
            </a:r>
            <a:r>
              <a:rPr lang="en-US" sz="1400" dirty="0">
                <a:solidFill>
                  <a:srgbClr val="786671"/>
                </a:solidFill>
                <a:latin typeface="Roboto"/>
                <a:ea typeface="Roboto"/>
                <a:cs typeface="Roboto"/>
                <a:sym typeface="Roboto"/>
              </a:rPr>
              <a:t> et al., 2019; Levy &amp; </a:t>
            </a:r>
            <a:r>
              <a:rPr lang="en-US" sz="1400" dirty="0" err="1">
                <a:solidFill>
                  <a:srgbClr val="786671"/>
                </a:solidFill>
                <a:latin typeface="Roboto"/>
                <a:ea typeface="Roboto"/>
                <a:cs typeface="Roboto"/>
                <a:sym typeface="Roboto"/>
              </a:rPr>
              <a:t>Gumpel</a:t>
            </a:r>
            <a:r>
              <a:rPr lang="en-US" sz="1400" dirty="0">
                <a:solidFill>
                  <a:srgbClr val="786671"/>
                </a:solidFill>
                <a:latin typeface="Roboto"/>
                <a:ea typeface="Roboto"/>
                <a:cs typeface="Roboto"/>
                <a:sym typeface="Roboto"/>
              </a:rPr>
              <a:t>, 2018)</a:t>
            </a:r>
            <a:endParaRPr lang="en-GB" sz="1400" dirty="0">
              <a:solidFill>
                <a:srgbClr val="786671"/>
              </a:solidFill>
              <a:latin typeface="Roboto"/>
              <a:ea typeface="Roboto"/>
              <a:cs typeface="Roboto"/>
              <a:sym typeface="Roboto"/>
            </a:endParaRPr>
          </a:p>
        </p:txBody>
      </p:sp>
    </p:spTree>
    <p:extLst>
      <p:ext uri="{BB962C8B-B14F-4D97-AF65-F5344CB8AC3E}">
        <p14:creationId xmlns:p14="http://schemas.microsoft.com/office/powerpoint/2010/main" val="8425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01711"/>
          </a:xfrm>
        </p:spPr>
        <p:txBody>
          <a:bodyPr>
            <a:normAutofit fontScale="90000"/>
          </a:bodyPr>
          <a:lstStyle/>
          <a:p>
            <a:pPr algn="ctr"/>
            <a:r>
              <a:rPr lang="en-GB" dirty="0"/>
              <a:t>Indirect bystander challenging</a:t>
            </a:r>
            <a:endParaRPr lang="en-US" b="1" cap="none" dirty="0">
              <a:solidFill>
                <a:schemeClr val="accent1">
                  <a:lumMod val="50000"/>
                </a:schemeClr>
              </a:solidFill>
            </a:endParaRPr>
          </a:p>
        </p:txBody>
      </p:sp>
      <p:sp>
        <p:nvSpPr>
          <p:cNvPr id="6" name="TextBox 5">
            <a:extLst>
              <a:ext uri="{FF2B5EF4-FFF2-40B4-BE49-F238E27FC236}">
                <a16:creationId xmlns:a16="http://schemas.microsoft.com/office/drawing/2014/main" id="{01CCAC4D-8582-473D-A258-306985006864}"/>
              </a:ext>
            </a:extLst>
          </p:cNvPr>
          <p:cNvSpPr txBox="1"/>
          <p:nvPr/>
        </p:nvSpPr>
        <p:spPr>
          <a:xfrm>
            <a:off x="735843" y="2056086"/>
            <a:ext cx="6458369" cy="707886"/>
          </a:xfrm>
          <a:prstGeom prst="rect">
            <a:avLst/>
          </a:prstGeom>
          <a:noFill/>
        </p:spPr>
        <p:txBody>
          <a:bodyPr wrap="square" rtlCol="0">
            <a:spAutoFit/>
          </a:bodyPr>
          <a:lstStyle/>
          <a:p>
            <a:pPr>
              <a:buClr>
                <a:schemeClr val="accent1">
                  <a:lumMod val="50000"/>
                </a:schemeClr>
              </a:buClr>
            </a:pPr>
            <a:endParaRPr lang="en-US" sz="2000" dirty="0"/>
          </a:p>
          <a:p>
            <a:pPr>
              <a:buClr>
                <a:schemeClr val="accent1">
                  <a:lumMod val="50000"/>
                </a:schemeClr>
              </a:buClr>
            </a:pPr>
            <a:endParaRPr lang="en-US" sz="2000" dirty="0"/>
          </a:p>
        </p:txBody>
      </p:sp>
      <p:pic>
        <p:nvPicPr>
          <p:cNvPr id="11" name="Picture 6" descr="The Chartered Teacher Programme (CTHist) / About Us / Historical Association">
            <a:extLst>
              <a:ext uri="{FF2B5EF4-FFF2-40B4-BE49-F238E27FC236}">
                <a16:creationId xmlns:a16="http://schemas.microsoft.com/office/drawing/2014/main" id="{EFD7AD06-9D3A-4E12-86CC-18C3721A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612" y="2621655"/>
            <a:ext cx="2989175" cy="19946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ortrait of elementary school pupil with whiteboard in class - Stock Photo  - Dissolve">
            <a:extLst>
              <a:ext uri="{FF2B5EF4-FFF2-40B4-BE49-F238E27FC236}">
                <a16:creationId xmlns:a16="http://schemas.microsoft.com/office/drawing/2014/main" id="{3F63056A-61A9-4461-B2AA-1A33E2B45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936" y="2621654"/>
            <a:ext cx="2995702" cy="19946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23DEB8-DDB3-4B0F-8C2C-4EDAA680ECE3}"/>
              </a:ext>
            </a:extLst>
          </p:cNvPr>
          <p:cNvSpPr txBox="1"/>
          <p:nvPr/>
        </p:nvSpPr>
        <p:spPr>
          <a:xfrm>
            <a:off x="1563030" y="3039137"/>
            <a:ext cx="1269507" cy="954107"/>
          </a:xfrm>
          <a:prstGeom prst="rect">
            <a:avLst/>
          </a:prstGeom>
          <a:noFill/>
        </p:spPr>
        <p:txBody>
          <a:bodyPr wrap="square" rtlCol="0">
            <a:spAutoFit/>
          </a:bodyPr>
          <a:lstStyle/>
          <a:p>
            <a:pPr algn="r"/>
            <a:r>
              <a:rPr lang="en-GB" b="1" dirty="0"/>
              <a:t>Getting help from a teacher or adult</a:t>
            </a:r>
          </a:p>
        </p:txBody>
      </p:sp>
      <p:sp>
        <p:nvSpPr>
          <p:cNvPr id="14" name="TextBox 13">
            <a:extLst>
              <a:ext uri="{FF2B5EF4-FFF2-40B4-BE49-F238E27FC236}">
                <a16:creationId xmlns:a16="http://schemas.microsoft.com/office/drawing/2014/main" id="{CE66F8FC-E271-4807-9707-9830C53CBA3B}"/>
              </a:ext>
            </a:extLst>
          </p:cNvPr>
          <p:cNvSpPr txBox="1"/>
          <p:nvPr/>
        </p:nvSpPr>
        <p:spPr>
          <a:xfrm>
            <a:off x="9914212" y="3157308"/>
            <a:ext cx="1547681" cy="923330"/>
          </a:xfrm>
          <a:prstGeom prst="rect">
            <a:avLst/>
          </a:prstGeom>
          <a:noFill/>
        </p:spPr>
        <p:txBody>
          <a:bodyPr wrap="square" rtlCol="0">
            <a:spAutoFit/>
          </a:bodyPr>
          <a:lstStyle/>
          <a:p>
            <a:r>
              <a:rPr lang="en-GB" b="1" dirty="0"/>
              <a:t>Getting help from a </a:t>
            </a:r>
          </a:p>
          <a:p>
            <a:r>
              <a:rPr lang="en-GB" b="1" dirty="0"/>
              <a:t>friend</a:t>
            </a:r>
          </a:p>
        </p:txBody>
      </p:sp>
    </p:spTree>
    <p:extLst>
      <p:ext uri="{BB962C8B-B14F-4D97-AF65-F5344CB8AC3E}">
        <p14:creationId xmlns:p14="http://schemas.microsoft.com/office/powerpoint/2010/main" val="371521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5- Aims and Participants</a:t>
            </a:r>
          </a:p>
        </p:txBody>
      </p:sp>
      <p:sp>
        <p:nvSpPr>
          <p:cNvPr id="18" name="TextBox 17">
            <a:extLst>
              <a:ext uri="{FF2B5EF4-FFF2-40B4-BE49-F238E27FC236}">
                <a16:creationId xmlns:a16="http://schemas.microsoft.com/office/drawing/2014/main" id="{BDFB236E-9963-CFA6-B552-676C5BB8E859}"/>
              </a:ext>
            </a:extLst>
          </p:cNvPr>
          <p:cNvSpPr txBox="1"/>
          <p:nvPr/>
        </p:nvSpPr>
        <p:spPr>
          <a:xfrm>
            <a:off x="1121145" y="4627376"/>
            <a:ext cx="9446182" cy="400110"/>
          </a:xfrm>
          <a:prstGeom prst="rect">
            <a:avLst/>
          </a:prstGeom>
          <a:noFill/>
        </p:spPr>
        <p:txBody>
          <a:bodyPr wrap="square">
            <a:spAutoFit/>
          </a:bodyPr>
          <a:lstStyle/>
          <a:p>
            <a:r>
              <a:rPr lang="en-US" sz="2000" dirty="0">
                <a:latin typeface="Times New Roman" panose="02020603050405020304" pitchFamily="18" charset="0"/>
                <a:ea typeface="Calibri" panose="020F0502020204030204" pitchFamily="34" charset="0"/>
              </a:rPr>
              <a:t>340</a:t>
            </a:r>
            <a:r>
              <a:rPr lang="en-US" sz="2000" dirty="0">
                <a:effectLst/>
                <a:latin typeface="Times New Roman" panose="02020603050405020304" pitchFamily="18" charset="0"/>
                <a:ea typeface="Calibri" panose="020F0502020204030204" pitchFamily="34" charset="0"/>
              </a:rPr>
              <a:t> British children (</a:t>
            </a:r>
            <a:r>
              <a:rPr lang="en-US" sz="2000" i="1" dirty="0">
                <a:effectLst/>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 = </a:t>
            </a:r>
            <a:r>
              <a:rPr lang="en-US" sz="2000" dirty="0">
                <a:latin typeface="Times New Roman" panose="02020603050405020304" pitchFamily="18" charset="0"/>
                <a:ea typeface="Calibri" panose="020F0502020204030204" pitchFamily="34" charset="0"/>
              </a:rPr>
              <a:t>155</a:t>
            </a:r>
            <a:r>
              <a:rPr lang="en-US" sz="2000" dirty="0">
                <a:effectLst/>
                <a:latin typeface="Times New Roman" panose="02020603050405020304" pitchFamily="18" charset="0"/>
                <a:ea typeface="Calibri" panose="020F0502020204030204" pitchFamily="34" charset="0"/>
              </a:rPr>
              <a:t>, 8-10 years) and adolescents (</a:t>
            </a:r>
            <a:r>
              <a:rPr lang="en-US" sz="2000" i="1" dirty="0">
                <a:effectLst/>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 = </a:t>
            </a:r>
            <a:r>
              <a:rPr lang="en-US" sz="2000" dirty="0">
                <a:latin typeface="Times New Roman" panose="02020603050405020304" pitchFamily="18" charset="0"/>
                <a:ea typeface="Calibri" panose="020F0502020204030204" pitchFamily="34" charset="0"/>
              </a:rPr>
              <a:t>185</a:t>
            </a:r>
            <a:r>
              <a:rPr lang="en-US" sz="2000" dirty="0">
                <a:effectLst/>
                <a:latin typeface="Times New Roman" panose="02020603050405020304" pitchFamily="18" charset="0"/>
                <a:ea typeface="Calibri" panose="020F0502020204030204" pitchFamily="34" charset="0"/>
              </a:rPr>
              <a:t>, 12-15 years) </a:t>
            </a:r>
            <a:endParaRPr lang="en-GB" sz="2000" dirty="0"/>
          </a:p>
        </p:txBody>
      </p:sp>
      <p:sp>
        <p:nvSpPr>
          <p:cNvPr id="37" name="Freeform: Shape 38">
            <a:extLst>
              <a:ext uri="{FF2B5EF4-FFF2-40B4-BE49-F238E27FC236}">
                <a16:creationId xmlns:a16="http://schemas.microsoft.com/office/drawing/2014/main" id="{CF8C823A-FECF-4674-8299-3766EF59EC47}"/>
              </a:ext>
            </a:extLst>
          </p:cNvPr>
          <p:cNvSpPr>
            <a:spLocks/>
          </p:cNvSpPr>
          <p:nvPr/>
        </p:nvSpPr>
        <p:spPr bwMode="auto">
          <a:xfrm>
            <a:off x="1309816" y="1964724"/>
            <a:ext cx="2137718" cy="2001795"/>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rgbClr val="0070C0"/>
          </a:solidFill>
          <a:ln w="3175">
            <a:solidFill>
              <a:srgbClr val="002060"/>
            </a:solid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41" name="TextBox 40">
            <a:extLst>
              <a:ext uri="{FF2B5EF4-FFF2-40B4-BE49-F238E27FC236}">
                <a16:creationId xmlns:a16="http://schemas.microsoft.com/office/drawing/2014/main" id="{96B7D3FE-5FB8-4182-8F8E-C55E4CE069FD}"/>
              </a:ext>
            </a:extLst>
          </p:cNvPr>
          <p:cNvSpPr txBox="1"/>
          <p:nvPr/>
        </p:nvSpPr>
        <p:spPr>
          <a:xfrm>
            <a:off x="1711969" y="2413655"/>
            <a:ext cx="1058836" cy="738664"/>
          </a:xfrm>
          <a:prstGeom prst="rect">
            <a:avLst/>
          </a:prstGeom>
          <a:noFill/>
        </p:spPr>
        <p:txBody>
          <a:bodyPr wrap="square" rtlCol="0">
            <a:spAutoFit/>
          </a:bodyPr>
          <a:lstStyle/>
          <a:p>
            <a:pPr algn="ctr"/>
            <a:r>
              <a:rPr lang="en-US" sz="1400" b="1" dirty="0"/>
              <a:t>Indirect Bystander Challenging</a:t>
            </a:r>
            <a:endParaRPr lang="en-GB" sz="1400" b="1" dirty="0"/>
          </a:p>
        </p:txBody>
      </p:sp>
      <p:sp>
        <p:nvSpPr>
          <p:cNvPr id="28" name="Rectangle 27">
            <a:extLst>
              <a:ext uri="{FF2B5EF4-FFF2-40B4-BE49-F238E27FC236}">
                <a16:creationId xmlns:a16="http://schemas.microsoft.com/office/drawing/2014/main" id="{2F383E3D-4343-4CA2-871F-457F18CED02A}"/>
              </a:ext>
            </a:extLst>
          </p:cNvPr>
          <p:cNvSpPr/>
          <p:nvPr/>
        </p:nvSpPr>
        <p:spPr>
          <a:xfrm>
            <a:off x="3595634" y="1628825"/>
            <a:ext cx="7137221" cy="1569660"/>
          </a:xfrm>
          <a:prstGeom prst="rect">
            <a:avLst/>
          </a:prstGeom>
        </p:spPr>
        <p:txBody>
          <a:bodyPr wrap="square">
            <a:spAutoFit/>
          </a:bodyPr>
          <a:lstStyle/>
          <a:p>
            <a:pPr marL="342900" indent="-342900">
              <a:buFont typeface="Wingdings" panose="05000000000000000000" pitchFamily="2" charset="2"/>
              <a:buChar char="v"/>
            </a:pPr>
            <a:r>
              <a:rPr lang="en-US" sz="2400" dirty="0"/>
              <a:t>To understand how children’s and adolescent’s indirect bystander reactions to social exclusion (getting help from a teacher and getting help from a friend) change developmentally</a:t>
            </a:r>
          </a:p>
        </p:txBody>
      </p:sp>
    </p:spTree>
    <p:extLst>
      <p:ext uri="{BB962C8B-B14F-4D97-AF65-F5344CB8AC3E}">
        <p14:creationId xmlns:p14="http://schemas.microsoft.com/office/powerpoint/2010/main" val="257582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animBg="1"/>
      <p:bldP spid="41"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56744"/>
          </a:xfrm>
        </p:spPr>
        <p:txBody>
          <a:bodyPr>
            <a:normAutofit/>
          </a:bodyPr>
          <a:lstStyle/>
          <a:p>
            <a:r>
              <a:rPr lang="en-US" sz="3600" b="1" cap="none" dirty="0">
                <a:solidFill>
                  <a:schemeClr val="accent1">
                    <a:lumMod val="50000"/>
                  </a:schemeClr>
                </a:solidFill>
              </a:rPr>
              <a:t>Consequences of peer group social exclusion</a:t>
            </a:r>
          </a:p>
        </p:txBody>
      </p:sp>
      <p:pic>
        <p:nvPicPr>
          <p:cNvPr id="10" name="Picture 9" descr="A picture containing text, vector graphics, clipart, businesscard&#10;&#10;Description automatically generated">
            <a:extLst>
              <a:ext uri="{FF2B5EF4-FFF2-40B4-BE49-F238E27FC236}">
                <a16:creationId xmlns:a16="http://schemas.microsoft.com/office/drawing/2014/main" id="{D027A56A-5BBA-28BA-771B-73E259982A3F}"/>
              </a:ext>
            </a:extLst>
          </p:cNvPr>
          <p:cNvPicPr>
            <a:picLocks noChangeAspect="1"/>
          </p:cNvPicPr>
          <p:nvPr/>
        </p:nvPicPr>
        <p:blipFill rotWithShape="1">
          <a:blip r:embed="rId3">
            <a:extLst>
              <a:ext uri="{28A0092B-C50C-407E-A947-70E740481C1C}">
                <a14:useLocalDpi xmlns:a14="http://schemas.microsoft.com/office/drawing/2010/main" val="0"/>
              </a:ext>
            </a:extLst>
          </a:blip>
          <a:srcRect l="26517" r="25295"/>
          <a:stretch/>
        </p:blipFill>
        <p:spPr>
          <a:xfrm>
            <a:off x="581191" y="3972266"/>
            <a:ext cx="1885549" cy="2301533"/>
          </a:xfrm>
          <a:prstGeom prst="rect">
            <a:avLst/>
          </a:prstGeom>
        </p:spPr>
      </p:pic>
      <p:pic>
        <p:nvPicPr>
          <p:cNvPr id="12" name="Picture 11">
            <a:extLst>
              <a:ext uri="{FF2B5EF4-FFF2-40B4-BE49-F238E27FC236}">
                <a16:creationId xmlns:a16="http://schemas.microsoft.com/office/drawing/2014/main" id="{7FAFB7A1-BF87-208F-69FA-D65ED7120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615" y="3855375"/>
            <a:ext cx="2359056" cy="2418424"/>
          </a:xfrm>
          <a:prstGeom prst="rect">
            <a:avLst/>
          </a:prstGeom>
        </p:spPr>
      </p:pic>
      <p:pic>
        <p:nvPicPr>
          <p:cNvPr id="20" name="Picture 19" descr="Graphical user interface&#10;&#10;Description automatically generated with medium confidence">
            <a:extLst>
              <a:ext uri="{FF2B5EF4-FFF2-40B4-BE49-F238E27FC236}">
                <a16:creationId xmlns:a16="http://schemas.microsoft.com/office/drawing/2014/main" id="{8A63D8A0-5CEA-6B7C-0CF5-1A4984088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1546" y="4197340"/>
            <a:ext cx="2564353" cy="2165359"/>
          </a:xfrm>
          <a:prstGeom prst="ellipse">
            <a:avLst/>
          </a:prstGeom>
          <a:ln>
            <a:noFill/>
          </a:ln>
          <a:effectLst>
            <a:softEdge rad="112500"/>
          </a:effectLst>
        </p:spPr>
      </p:pic>
      <p:pic>
        <p:nvPicPr>
          <p:cNvPr id="22" name="Picture 21" descr="Diagram, engineering drawing&#10;&#10;Description automatically generated">
            <a:extLst>
              <a:ext uri="{FF2B5EF4-FFF2-40B4-BE49-F238E27FC236}">
                <a16:creationId xmlns:a16="http://schemas.microsoft.com/office/drawing/2014/main" id="{31019DBA-898F-2F54-7676-4CF540A938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898" y="4176694"/>
            <a:ext cx="3390901" cy="2186005"/>
          </a:xfrm>
          <a:prstGeom prst="ellipse">
            <a:avLst/>
          </a:prstGeom>
          <a:ln>
            <a:noFill/>
          </a:ln>
          <a:effectLst>
            <a:softEdge rad="112500"/>
          </a:effectLst>
        </p:spPr>
      </p:pic>
      <p:sp>
        <p:nvSpPr>
          <p:cNvPr id="3" name="TextBox 2">
            <a:extLst>
              <a:ext uri="{FF2B5EF4-FFF2-40B4-BE49-F238E27FC236}">
                <a16:creationId xmlns:a16="http://schemas.microsoft.com/office/drawing/2014/main" id="{FE015D30-007F-4226-971F-73D88DDC6405}"/>
              </a:ext>
            </a:extLst>
          </p:cNvPr>
          <p:cNvSpPr txBox="1"/>
          <p:nvPr/>
        </p:nvSpPr>
        <p:spPr>
          <a:xfrm>
            <a:off x="922211" y="1727200"/>
            <a:ext cx="10075989" cy="954107"/>
          </a:xfrm>
          <a:prstGeom prst="rect">
            <a:avLst/>
          </a:prstGeom>
          <a:noFill/>
        </p:spPr>
        <p:txBody>
          <a:bodyPr wrap="square" rtlCol="0">
            <a:spAutoFit/>
          </a:bodyPr>
          <a:lstStyle/>
          <a:p>
            <a:r>
              <a:rPr lang="en-US" sz="3200" b="0" i="0" u="none" strike="noStrike" dirty="0">
                <a:solidFill>
                  <a:srgbClr val="C00000"/>
                </a:solidFill>
                <a:effectLst/>
                <a:latin typeface="Calibri" panose="020F0502020204030204" pitchFamily="34" charset="0"/>
              </a:rPr>
              <a:t>Life-long adverse outcomes </a:t>
            </a:r>
            <a:r>
              <a:rPr lang="en-US" sz="2400" b="0" i="0" u="none" strike="noStrike" dirty="0">
                <a:solidFill>
                  <a:srgbClr val="000000"/>
                </a:solidFill>
                <a:effectLst/>
                <a:latin typeface="Calibri" panose="020F0502020204030204" pitchFamily="34" charset="0"/>
              </a:rPr>
              <a:t>(Killen &amp; Rutland, 2011; Rodriguez-Hidalgo et al., 2014; Russell et al., 2012)</a:t>
            </a:r>
            <a:endParaRPr lang="en-GB" sz="2400" dirty="0"/>
          </a:p>
        </p:txBody>
      </p:sp>
      <p:sp>
        <p:nvSpPr>
          <p:cNvPr id="4" name="TextBox 3">
            <a:extLst>
              <a:ext uri="{FF2B5EF4-FFF2-40B4-BE49-F238E27FC236}">
                <a16:creationId xmlns:a16="http://schemas.microsoft.com/office/drawing/2014/main" id="{E8DF456A-E6BC-FFEA-4984-06DB590A8824}"/>
              </a:ext>
            </a:extLst>
          </p:cNvPr>
          <p:cNvSpPr txBox="1"/>
          <p:nvPr/>
        </p:nvSpPr>
        <p:spPr>
          <a:xfrm>
            <a:off x="381000" y="3049607"/>
            <a:ext cx="1803400" cy="523220"/>
          </a:xfrm>
          <a:prstGeom prst="rect">
            <a:avLst/>
          </a:prstGeom>
          <a:noFill/>
        </p:spPr>
        <p:txBody>
          <a:bodyPr wrap="square" rtlCol="0">
            <a:spAutoFit/>
          </a:bodyPr>
          <a:lstStyle/>
          <a:p>
            <a:r>
              <a:rPr lang="en-GB" sz="2800" dirty="0"/>
              <a:t>Depression</a:t>
            </a:r>
          </a:p>
        </p:txBody>
      </p:sp>
      <p:sp>
        <p:nvSpPr>
          <p:cNvPr id="7" name="TextBox 6">
            <a:extLst>
              <a:ext uri="{FF2B5EF4-FFF2-40B4-BE49-F238E27FC236}">
                <a16:creationId xmlns:a16="http://schemas.microsoft.com/office/drawing/2014/main" id="{B30D1FB2-1BA0-8456-E832-D00EC8A2C866}"/>
              </a:ext>
            </a:extLst>
          </p:cNvPr>
          <p:cNvSpPr txBox="1"/>
          <p:nvPr/>
        </p:nvSpPr>
        <p:spPr>
          <a:xfrm>
            <a:off x="2643693" y="3090446"/>
            <a:ext cx="2564353" cy="523220"/>
          </a:xfrm>
          <a:prstGeom prst="rect">
            <a:avLst/>
          </a:prstGeom>
          <a:noFill/>
        </p:spPr>
        <p:txBody>
          <a:bodyPr wrap="square" rtlCol="0">
            <a:spAutoFit/>
          </a:bodyPr>
          <a:lstStyle/>
          <a:p>
            <a:r>
              <a:rPr lang="en-GB" sz="2800" dirty="0"/>
              <a:t>Low self-esteem</a:t>
            </a:r>
          </a:p>
        </p:txBody>
      </p:sp>
      <p:sp>
        <p:nvSpPr>
          <p:cNvPr id="11" name="TextBox 10">
            <a:extLst>
              <a:ext uri="{FF2B5EF4-FFF2-40B4-BE49-F238E27FC236}">
                <a16:creationId xmlns:a16="http://schemas.microsoft.com/office/drawing/2014/main" id="{0EC2AD12-293B-3D4D-F0C2-34BA5595F676}"/>
              </a:ext>
            </a:extLst>
          </p:cNvPr>
          <p:cNvSpPr txBox="1"/>
          <p:nvPr/>
        </p:nvSpPr>
        <p:spPr>
          <a:xfrm>
            <a:off x="5208046" y="3095773"/>
            <a:ext cx="2870200" cy="954107"/>
          </a:xfrm>
          <a:prstGeom prst="rect">
            <a:avLst/>
          </a:prstGeom>
          <a:noFill/>
        </p:spPr>
        <p:txBody>
          <a:bodyPr wrap="square" rtlCol="0">
            <a:spAutoFit/>
          </a:bodyPr>
          <a:lstStyle/>
          <a:p>
            <a:pPr algn="ctr"/>
            <a:r>
              <a:rPr lang="en-GB" sz="2800" dirty="0"/>
              <a:t>Loneliness &amp; anxiety</a:t>
            </a:r>
          </a:p>
        </p:txBody>
      </p:sp>
      <p:sp>
        <p:nvSpPr>
          <p:cNvPr id="14" name="TextBox 13">
            <a:extLst>
              <a:ext uri="{FF2B5EF4-FFF2-40B4-BE49-F238E27FC236}">
                <a16:creationId xmlns:a16="http://schemas.microsoft.com/office/drawing/2014/main" id="{B0A3E88E-559C-6126-EE6E-2C8EFE13C388}"/>
              </a:ext>
            </a:extLst>
          </p:cNvPr>
          <p:cNvSpPr txBox="1"/>
          <p:nvPr/>
        </p:nvSpPr>
        <p:spPr>
          <a:xfrm>
            <a:off x="8356600" y="3095773"/>
            <a:ext cx="2641600" cy="954107"/>
          </a:xfrm>
          <a:prstGeom prst="rect">
            <a:avLst/>
          </a:prstGeom>
          <a:noFill/>
        </p:spPr>
        <p:txBody>
          <a:bodyPr wrap="square" rtlCol="0">
            <a:spAutoFit/>
          </a:bodyPr>
          <a:lstStyle/>
          <a:p>
            <a:pPr algn="ctr"/>
            <a:r>
              <a:rPr lang="en-GB" sz="2800" dirty="0"/>
              <a:t>School under-achievement </a:t>
            </a:r>
          </a:p>
        </p:txBody>
      </p:sp>
    </p:spTree>
    <p:extLst>
      <p:ext uri="{BB962C8B-B14F-4D97-AF65-F5344CB8AC3E}">
        <p14:creationId xmlns:p14="http://schemas.microsoft.com/office/powerpoint/2010/main" val="263784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5- Hypothetical Scenario for Social Exclusion</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pic>
        <p:nvPicPr>
          <p:cNvPr id="13" name="Picture 12" descr="A close up of a logo&#10;&#10;Description automatically generated">
            <a:extLst>
              <a:ext uri="{FF2B5EF4-FFF2-40B4-BE49-F238E27FC236}">
                <a16:creationId xmlns:a16="http://schemas.microsoft.com/office/drawing/2014/main" id="{30C3D6DF-AE87-49A8-BCED-8425DEAFCB9D}"/>
              </a:ext>
            </a:extLst>
          </p:cNvPr>
          <p:cNvPicPr/>
          <p:nvPr/>
        </p:nvPicPr>
        <p:blipFill>
          <a:blip r:embed="rId3"/>
          <a:stretch>
            <a:fillRect/>
          </a:stretch>
        </p:blipFill>
        <p:spPr>
          <a:xfrm>
            <a:off x="784881" y="2600392"/>
            <a:ext cx="2983930" cy="2305240"/>
          </a:xfrm>
          <a:prstGeom prst="rect">
            <a:avLst/>
          </a:prstGeom>
        </p:spPr>
      </p:pic>
      <p:pic>
        <p:nvPicPr>
          <p:cNvPr id="16" name="Picture 15">
            <a:extLst>
              <a:ext uri="{FF2B5EF4-FFF2-40B4-BE49-F238E27FC236}">
                <a16:creationId xmlns:a16="http://schemas.microsoft.com/office/drawing/2014/main" id="{0A49DDF1-C52C-4EB3-B72B-77801BDCC7A7}"/>
              </a:ext>
            </a:extLst>
          </p:cNvPr>
          <p:cNvPicPr/>
          <p:nvPr/>
        </p:nvPicPr>
        <p:blipFill>
          <a:blip r:embed="rId4">
            <a:extLst>
              <a:ext uri="{28A0092B-C50C-407E-A947-70E740481C1C}">
                <a14:useLocalDpi xmlns:a14="http://schemas.microsoft.com/office/drawing/2010/main" val="0"/>
              </a:ext>
            </a:extLst>
          </a:blip>
          <a:stretch>
            <a:fillRect/>
          </a:stretch>
        </p:blipFill>
        <p:spPr>
          <a:xfrm>
            <a:off x="4052297" y="2757595"/>
            <a:ext cx="2625856" cy="2074421"/>
          </a:xfrm>
          <a:prstGeom prst="rect">
            <a:avLst/>
          </a:prstGeom>
        </p:spPr>
      </p:pic>
      <p:pic>
        <p:nvPicPr>
          <p:cNvPr id="7" name="Picture 6" descr="A silhouette of a person&#10;&#10;Description automatically generated">
            <a:extLst>
              <a:ext uri="{FF2B5EF4-FFF2-40B4-BE49-F238E27FC236}">
                <a16:creationId xmlns:a16="http://schemas.microsoft.com/office/drawing/2014/main" id="{FA99B6E0-3922-4F24-ABAB-983A5DA89E7C}"/>
              </a:ext>
            </a:extLst>
          </p:cNvPr>
          <p:cNvPicPr/>
          <p:nvPr/>
        </p:nvPicPr>
        <p:blipFill>
          <a:blip r:embed="rId5"/>
          <a:stretch>
            <a:fillRect/>
          </a:stretch>
        </p:blipFill>
        <p:spPr>
          <a:xfrm>
            <a:off x="6678153" y="2757595"/>
            <a:ext cx="2625855" cy="2210929"/>
          </a:xfrm>
          <a:prstGeom prst="rect">
            <a:avLst/>
          </a:prstGeom>
        </p:spPr>
      </p:pic>
      <p:pic>
        <p:nvPicPr>
          <p:cNvPr id="9" name="Picture 8" descr="A silhouette of a person&#10;&#10;Description automatically generated">
            <a:extLst>
              <a:ext uri="{FF2B5EF4-FFF2-40B4-BE49-F238E27FC236}">
                <a16:creationId xmlns:a16="http://schemas.microsoft.com/office/drawing/2014/main" id="{9467E07C-C696-4975-8ABB-6AB946133A7D}"/>
              </a:ext>
            </a:extLst>
          </p:cNvPr>
          <p:cNvPicPr/>
          <p:nvPr/>
        </p:nvPicPr>
        <p:blipFill>
          <a:blip r:embed="rId6"/>
          <a:stretch>
            <a:fillRect/>
          </a:stretch>
        </p:blipFill>
        <p:spPr>
          <a:xfrm>
            <a:off x="9587495" y="2779565"/>
            <a:ext cx="1870246" cy="2030483"/>
          </a:xfrm>
          <a:prstGeom prst="rect">
            <a:avLst/>
          </a:prstGeom>
        </p:spPr>
      </p:pic>
      <p:sp>
        <p:nvSpPr>
          <p:cNvPr id="10" name="Google Shape;1019;p62">
            <a:extLst>
              <a:ext uri="{FF2B5EF4-FFF2-40B4-BE49-F238E27FC236}">
                <a16:creationId xmlns:a16="http://schemas.microsoft.com/office/drawing/2014/main" id="{6D3E31AB-E1D6-422C-8614-6193156DB285}"/>
              </a:ext>
            </a:extLst>
          </p:cNvPr>
          <p:cNvSpPr txBox="1">
            <a:spLocks/>
          </p:cNvSpPr>
          <p:nvPr/>
        </p:nvSpPr>
        <p:spPr>
          <a:xfrm>
            <a:off x="7317394" y="5046412"/>
            <a:ext cx="1480246" cy="783916"/>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400" b="1" dirty="0">
                <a:solidFill>
                  <a:srgbClr val="002060"/>
                </a:solidFill>
              </a:rPr>
              <a:t>Immigrant</a:t>
            </a:r>
          </a:p>
          <a:p>
            <a:pPr algn="ctr"/>
            <a:r>
              <a:rPr lang="en-GB" sz="1400" b="1" i="1" dirty="0">
                <a:solidFill>
                  <a:srgbClr val="002060"/>
                </a:solidFill>
              </a:rPr>
              <a:t>Newcomer</a:t>
            </a:r>
            <a:br>
              <a:rPr lang="en-GB" sz="1400" b="1" i="1" dirty="0"/>
            </a:br>
            <a:endParaRPr lang="en-GB" sz="100" dirty="0">
              <a:solidFill>
                <a:srgbClr val="002060"/>
              </a:solidFill>
            </a:endParaRPr>
          </a:p>
        </p:txBody>
      </p:sp>
      <p:sp>
        <p:nvSpPr>
          <p:cNvPr id="11" name="Google Shape;1019;p62">
            <a:extLst>
              <a:ext uri="{FF2B5EF4-FFF2-40B4-BE49-F238E27FC236}">
                <a16:creationId xmlns:a16="http://schemas.microsoft.com/office/drawing/2014/main" id="{1F958BD4-AA26-4A3A-ACDF-51B41F74B147}"/>
              </a:ext>
            </a:extLst>
          </p:cNvPr>
          <p:cNvSpPr txBox="1">
            <a:spLocks/>
          </p:cNvSpPr>
          <p:nvPr/>
        </p:nvSpPr>
        <p:spPr>
          <a:xfrm>
            <a:off x="9799910" y="5046412"/>
            <a:ext cx="1480246" cy="783916"/>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400" b="1" dirty="0">
                <a:solidFill>
                  <a:srgbClr val="002060"/>
                </a:solidFill>
              </a:rPr>
              <a:t>Ingroup</a:t>
            </a:r>
          </a:p>
          <a:p>
            <a:pPr algn="ctr"/>
            <a:r>
              <a:rPr lang="en-GB" sz="1400" b="1" i="1" dirty="0" err="1">
                <a:solidFill>
                  <a:srgbClr val="002060"/>
                </a:solidFill>
              </a:rPr>
              <a:t>EXCLUDer</a:t>
            </a:r>
            <a:br>
              <a:rPr lang="en-GB" sz="1400" b="1" i="1" dirty="0"/>
            </a:br>
            <a:endParaRPr lang="en-GB" sz="100" dirty="0">
              <a:solidFill>
                <a:srgbClr val="002060"/>
              </a:solidFill>
            </a:endParaRPr>
          </a:p>
        </p:txBody>
      </p:sp>
      <p:sp>
        <p:nvSpPr>
          <p:cNvPr id="12" name="TextBox 11">
            <a:extLst>
              <a:ext uri="{FF2B5EF4-FFF2-40B4-BE49-F238E27FC236}">
                <a16:creationId xmlns:a16="http://schemas.microsoft.com/office/drawing/2014/main" id="{5AAF9BC3-2284-4966-A0A8-3A7F5B181923}"/>
              </a:ext>
            </a:extLst>
          </p:cNvPr>
          <p:cNvSpPr txBox="1"/>
          <p:nvPr/>
        </p:nvSpPr>
        <p:spPr>
          <a:xfrm>
            <a:off x="9275615" y="5819015"/>
            <a:ext cx="2916385" cy="933461"/>
          </a:xfrm>
          <a:prstGeom prst="rect">
            <a:avLst/>
          </a:prstGeom>
          <a:noFill/>
        </p:spPr>
        <p:txBody>
          <a:bodyPr wrap="square" rtlCol="0">
            <a:spAutoFit/>
          </a:bodyPr>
          <a:lstStyle/>
          <a:p>
            <a:r>
              <a:rPr lang="en-GB" sz="1333" i="1" dirty="0">
                <a:solidFill>
                  <a:srgbClr val="002060"/>
                </a:solidFill>
              </a:rPr>
              <a:t>“Sam, who is in your British group of friends, says to the new student, </a:t>
            </a:r>
          </a:p>
          <a:p>
            <a:r>
              <a:rPr lang="en-GB" sz="1333" b="1" i="1" dirty="0">
                <a:solidFill>
                  <a:srgbClr val="002060"/>
                </a:solidFill>
              </a:rPr>
              <a:t>"I don't want you to join our group."</a:t>
            </a:r>
            <a:endParaRPr lang="en-GB" sz="1333" b="1" dirty="0">
              <a:solidFill>
                <a:srgbClr val="002060"/>
              </a:solidFill>
            </a:endParaRPr>
          </a:p>
          <a:p>
            <a:endParaRPr lang="en-GB" sz="1467" dirty="0"/>
          </a:p>
        </p:txBody>
      </p:sp>
    </p:spTree>
    <p:extLst>
      <p:ext uri="{BB962C8B-B14F-4D97-AF65-F5344CB8AC3E}">
        <p14:creationId xmlns:p14="http://schemas.microsoft.com/office/powerpoint/2010/main" val="321843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C1FBF-A95E-7270-9D4F-926CC236536E}"/>
              </a:ext>
            </a:extLst>
          </p:cNvPr>
          <p:cNvSpPr>
            <a:spLocks noGrp="1"/>
          </p:cNvSpPr>
          <p:nvPr>
            <p:ph type="title"/>
          </p:nvPr>
        </p:nvSpPr>
        <p:spPr>
          <a:xfrm>
            <a:off x="581192" y="702156"/>
            <a:ext cx="11029616" cy="601711"/>
          </a:xfrm>
        </p:spPr>
        <p:txBody>
          <a:bodyPr>
            <a:normAutofit fontScale="90000"/>
          </a:bodyPr>
          <a:lstStyle/>
          <a:p>
            <a:r>
              <a:rPr lang="en-US" b="1" cap="none" dirty="0">
                <a:solidFill>
                  <a:schemeClr val="accent1">
                    <a:lumMod val="50000"/>
                  </a:schemeClr>
                </a:solidFill>
              </a:rPr>
              <a:t>Study 5- Indirect Bystander Responses</a:t>
            </a:r>
          </a:p>
        </p:txBody>
      </p:sp>
      <p:sp>
        <p:nvSpPr>
          <p:cNvPr id="61" name="Google Shape;1019;p62">
            <a:extLst>
              <a:ext uri="{FF2B5EF4-FFF2-40B4-BE49-F238E27FC236}">
                <a16:creationId xmlns:a16="http://schemas.microsoft.com/office/drawing/2014/main" id="{70BF9D9C-896F-40EF-8D5C-41FE84858788}"/>
              </a:ext>
            </a:extLst>
          </p:cNvPr>
          <p:cNvSpPr txBox="1">
            <a:spLocks/>
          </p:cNvSpPr>
          <p:nvPr/>
        </p:nvSpPr>
        <p:spPr>
          <a:xfrm>
            <a:off x="10499086" y="4021730"/>
            <a:ext cx="1562141" cy="646331"/>
          </a:xfrm>
          <a:prstGeom prst="rect">
            <a:avLst/>
          </a:prstGeom>
        </p:spPr>
        <p:txBody>
          <a:bodyPr spcFirstLastPara="1" vert="horz" wrap="square" lIns="0" tIns="121900" rIns="0" bIns="121900" rtlCol="0" anchor="ctr" anchorCtr="0">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p>
        </p:txBody>
      </p:sp>
      <p:sp>
        <p:nvSpPr>
          <p:cNvPr id="13" name="TextBox 12">
            <a:extLst>
              <a:ext uri="{FF2B5EF4-FFF2-40B4-BE49-F238E27FC236}">
                <a16:creationId xmlns:a16="http://schemas.microsoft.com/office/drawing/2014/main" id="{62FC3F86-3BA5-4FC5-BE21-34082F629A79}"/>
              </a:ext>
            </a:extLst>
          </p:cNvPr>
          <p:cNvSpPr txBox="1"/>
          <p:nvPr/>
        </p:nvSpPr>
        <p:spPr>
          <a:xfrm>
            <a:off x="3822409" y="2493922"/>
            <a:ext cx="1865708" cy="1549207"/>
          </a:xfrm>
          <a:prstGeom prst="rect">
            <a:avLst/>
          </a:prstGeom>
          <a:solidFill>
            <a:schemeClr val="bg1"/>
          </a:solidFill>
          <a:ln w="28575">
            <a:solidFill>
              <a:srgbClr val="C00000"/>
            </a:solidFill>
          </a:ln>
        </p:spPr>
        <p:txBody>
          <a:bodyPr wrap="square" rtlCol="0">
            <a:spAutoFit/>
          </a:bodyPr>
          <a:lstStyle/>
          <a:p>
            <a:pPr algn="ctr"/>
            <a:r>
              <a:rPr lang="en-GB" sz="1600" b="1" dirty="0">
                <a:solidFill>
                  <a:schemeClr val="tx2">
                    <a:lumMod val="25000"/>
                  </a:schemeClr>
                </a:solidFill>
              </a:rPr>
              <a:t>How likely or not likely is it that you would get help from a teacher or an adult?</a:t>
            </a:r>
          </a:p>
          <a:p>
            <a:pPr algn="ctr"/>
            <a:endParaRPr lang="en-US" sz="1467" dirty="0"/>
          </a:p>
        </p:txBody>
      </p:sp>
      <p:sp>
        <p:nvSpPr>
          <p:cNvPr id="14" name="TextBox 13">
            <a:extLst>
              <a:ext uri="{FF2B5EF4-FFF2-40B4-BE49-F238E27FC236}">
                <a16:creationId xmlns:a16="http://schemas.microsoft.com/office/drawing/2014/main" id="{9CCD855F-41FA-45E5-B36B-D149E213CF64}"/>
              </a:ext>
            </a:extLst>
          </p:cNvPr>
          <p:cNvSpPr txBox="1"/>
          <p:nvPr/>
        </p:nvSpPr>
        <p:spPr>
          <a:xfrm>
            <a:off x="3822409" y="4560432"/>
            <a:ext cx="1865708" cy="318100"/>
          </a:xfrm>
          <a:prstGeom prst="rect">
            <a:avLst/>
          </a:prstGeom>
          <a:solidFill>
            <a:schemeClr val="bg1"/>
          </a:solidFill>
          <a:ln w="28575">
            <a:solidFill>
              <a:srgbClr val="C00000"/>
            </a:solidFill>
          </a:ln>
        </p:spPr>
        <p:txBody>
          <a:bodyPr wrap="square" rtlCol="0">
            <a:spAutoFit/>
          </a:bodyPr>
          <a:lstStyle/>
          <a:p>
            <a:pPr algn="ctr"/>
            <a:r>
              <a:rPr lang="en-US" sz="1467" b="1" dirty="0"/>
              <a:t>Why?</a:t>
            </a:r>
            <a:endParaRPr lang="en-US" sz="1467" dirty="0"/>
          </a:p>
        </p:txBody>
      </p:sp>
      <p:sp>
        <p:nvSpPr>
          <p:cNvPr id="16" name="TextBox 15">
            <a:extLst>
              <a:ext uri="{FF2B5EF4-FFF2-40B4-BE49-F238E27FC236}">
                <a16:creationId xmlns:a16="http://schemas.microsoft.com/office/drawing/2014/main" id="{C37648D5-07C4-46C8-A6E8-490765D69B79}"/>
              </a:ext>
            </a:extLst>
          </p:cNvPr>
          <p:cNvSpPr txBox="1"/>
          <p:nvPr/>
        </p:nvSpPr>
        <p:spPr>
          <a:xfrm>
            <a:off x="3822409" y="1527033"/>
            <a:ext cx="1865708" cy="543867"/>
          </a:xfrm>
          <a:prstGeom prst="rect">
            <a:avLst/>
          </a:prstGeom>
          <a:solidFill>
            <a:schemeClr val="bg1"/>
          </a:solidFill>
          <a:ln w="28575">
            <a:solidFill>
              <a:srgbClr val="002060"/>
            </a:solidFill>
          </a:ln>
        </p:spPr>
        <p:txBody>
          <a:bodyPr wrap="square" rtlCol="0">
            <a:spAutoFit/>
          </a:bodyPr>
          <a:lstStyle/>
          <a:p>
            <a:pPr algn="ctr"/>
            <a:r>
              <a:rPr lang="en-US" sz="1467" b="1" dirty="0"/>
              <a:t>Getting help from a teacher or an adult</a:t>
            </a:r>
            <a:endParaRPr lang="en-US" sz="1467" dirty="0"/>
          </a:p>
        </p:txBody>
      </p:sp>
      <p:sp>
        <p:nvSpPr>
          <p:cNvPr id="17" name="TextBox 16">
            <a:extLst>
              <a:ext uri="{FF2B5EF4-FFF2-40B4-BE49-F238E27FC236}">
                <a16:creationId xmlns:a16="http://schemas.microsoft.com/office/drawing/2014/main" id="{7745EB21-F177-445A-B425-BCE795017719}"/>
              </a:ext>
            </a:extLst>
          </p:cNvPr>
          <p:cNvSpPr txBox="1"/>
          <p:nvPr/>
        </p:nvSpPr>
        <p:spPr>
          <a:xfrm>
            <a:off x="6404406" y="1527032"/>
            <a:ext cx="1865708" cy="543867"/>
          </a:xfrm>
          <a:prstGeom prst="rect">
            <a:avLst/>
          </a:prstGeom>
          <a:solidFill>
            <a:schemeClr val="bg1"/>
          </a:solidFill>
          <a:ln w="28575">
            <a:solidFill>
              <a:srgbClr val="002060"/>
            </a:solidFill>
          </a:ln>
        </p:spPr>
        <p:txBody>
          <a:bodyPr wrap="square" rtlCol="0">
            <a:spAutoFit/>
          </a:bodyPr>
          <a:lstStyle/>
          <a:p>
            <a:pPr algn="ctr"/>
            <a:r>
              <a:rPr lang="en-US" sz="1467" b="1" dirty="0"/>
              <a:t>Getting help from a friend</a:t>
            </a:r>
            <a:endParaRPr lang="en-US" sz="1467" dirty="0"/>
          </a:p>
        </p:txBody>
      </p:sp>
      <p:sp>
        <p:nvSpPr>
          <p:cNvPr id="18" name="TextBox 17">
            <a:extLst>
              <a:ext uri="{FF2B5EF4-FFF2-40B4-BE49-F238E27FC236}">
                <a16:creationId xmlns:a16="http://schemas.microsoft.com/office/drawing/2014/main" id="{41135D4B-D52B-4B37-8344-DB57FA42807F}"/>
              </a:ext>
            </a:extLst>
          </p:cNvPr>
          <p:cNvSpPr txBox="1"/>
          <p:nvPr/>
        </p:nvSpPr>
        <p:spPr>
          <a:xfrm>
            <a:off x="6391772" y="2492978"/>
            <a:ext cx="1865708" cy="1528752"/>
          </a:xfrm>
          <a:prstGeom prst="rect">
            <a:avLst/>
          </a:prstGeom>
          <a:solidFill>
            <a:schemeClr val="bg1"/>
          </a:solidFill>
          <a:ln w="28575">
            <a:solidFill>
              <a:srgbClr val="C00000"/>
            </a:solidFill>
          </a:ln>
        </p:spPr>
        <p:txBody>
          <a:bodyPr wrap="square" rtlCol="0">
            <a:spAutoFit/>
          </a:bodyPr>
          <a:lstStyle/>
          <a:p>
            <a:pPr algn="ctr"/>
            <a:r>
              <a:rPr lang="en-GB" sz="1600" b="1" dirty="0">
                <a:solidFill>
                  <a:schemeClr val="tx2">
                    <a:lumMod val="25000"/>
                  </a:schemeClr>
                </a:solidFill>
              </a:rPr>
              <a:t>How likely or not likely is it that you would get help from friend?</a:t>
            </a:r>
          </a:p>
          <a:p>
            <a:pPr algn="ctr"/>
            <a:endParaRPr lang="en-US" sz="1467" dirty="0"/>
          </a:p>
          <a:p>
            <a:pPr algn="ctr"/>
            <a:endParaRPr lang="en-US" sz="1467" dirty="0"/>
          </a:p>
        </p:txBody>
      </p:sp>
      <p:sp>
        <p:nvSpPr>
          <p:cNvPr id="19" name="TextBox 18">
            <a:extLst>
              <a:ext uri="{FF2B5EF4-FFF2-40B4-BE49-F238E27FC236}">
                <a16:creationId xmlns:a16="http://schemas.microsoft.com/office/drawing/2014/main" id="{69C28B6F-9628-4986-ABC9-84D9F0421834}"/>
              </a:ext>
            </a:extLst>
          </p:cNvPr>
          <p:cNvSpPr txBox="1"/>
          <p:nvPr/>
        </p:nvSpPr>
        <p:spPr>
          <a:xfrm>
            <a:off x="6404406" y="4580887"/>
            <a:ext cx="1865708" cy="318100"/>
          </a:xfrm>
          <a:prstGeom prst="rect">
            <a:avLst/>
          </a:prstGeom>
          <a:solidFill>
            <a:schemeClr val="bg1"/>
          </a:solidFill>
          <a:ln w="28575">
            <a:solidFill>
              <a:srgbClr val="C00000"/>
            </a:solidFill>
          </a:ln>
        </p:spPr>
        <p:txBody>
          <a:bodyPr wrap="square" rtlCol="0">
            <a:spAutoFit/>
          </a:bodyPr>
          <a:lstStyle/>
          <a:p>
            <a:pPr algn="ctr"/>
            <a:r>
              <a:rPr lang="en-US" sz="1467" b="1" dirty="0"/>
              <a:t>Why?</a:t>
            </a:r>
            <a:endParaRPr lang="en-US" sz="1467" dirty="0"/>
          </a:p>
        </p:txBody>
      </p:sp>
      <p:pic>
        <p:nvPicPr>
          <p:cNvPr id="5" name="Picture 4" descr="Two people talking&#10;&#10;Description automatically generated with low confidence">
            <a:extLst>
              <a:ext uri="{FF2B5EF4-FFF2-40B4-BE49-F238E27FC236}">
                <a16:creationId xmlns:a16="http://schemas.microsoft.com/office/drawing/2014/main" id="{10CA6BD2-7F06-4D53-B99C-0ACFC2EC6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769" y="2326824"/>
            <a:ext cx="2306387" cy="1729790"/>
          </a:xfrm>
          <a:prstGeom prst="rect">
            <a:avLst/>
          </a:prstGeom>
        </p:spPr>
      </p:pic>
      <p:pic>
        <p:nvPicPr>
          <p:cNvPr id="23" name="Picture 2" descr="4 Ways to Survive Through School with a Horrible Teacher - wikiHow">
            <a:extLst>
              <a:ext uri="{FF2B5EF4-FFF2-40B4-BE49-F238E27FC236}">
                <a16:creationId xmlns:a16="http://schemas.microsoft.com/office/drawing/2014/main" id="{A9902C94-17B2-477A-8E48-BF7CAAA2E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68" y="2326824"/>
            <a:ext cx="2306386" cy="1729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hape, circle&#10;&#10;Description automatically generated">
            <a:extLst>
              <a:ext uri="{FF2B5EF4-FFF2-40B4-BE49-F238E27FC236}">
                <a16:creationId xmlns:a16="http://schemas.microsoft.com/office/drawing/2014/main" id="{EC2F7D9E-92A1-4113-A749-5CEDB9F24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9816" y="4952118"/>
            <a:ext cx="850893" cy="757700"/>
          </a:xfrm>
          <a:prstGeom prst="rect">
            <a:avLst/>
          </a:prstGeom>
        </p:spPr>
      </p:pic>
      <p:pic>
        <p:nvPicPr>
          <p:cNvPr id="15" name="Picture 14" descr="Shape, circle&#10;&#10;Description automatically generated">
            <a:extLst>
              <a:ext uri="{FF2B5EF4-FFF2-40B4-BE49-F238E27FC236}">
                <a16:creationId xmlns:a16="http://schemas.microsoft.com/office/drawing/2014/main" id="{A70332F8-1574-434B-8FB7-95427C0C0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179" y="4952118"/>
            <a:ext cx="850893" cy="757700"/>
          </a:xfrm>
          <a:prstGeom prst="rect">
            <a:avLst/>
          </a:prstGeom>
        </p:spPr>
      </p:pic>
    </p:spTree>
    <p:extLst>
      <p:ext uri="{BB962C8B-B14F-4D97-AF65-F5344CB8AC3E}">
        <p14:creationId xmlns:p14="http://schemas.microsoft.com/office/powerpoint/2010/main" val="27972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7AA64E-24ED-5302-609F-BCBE184998BD}"/>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5- Results</a:t>
            </a:r>
          </a:p>
        </p:txBody>
      </p:sp>
      <p:sp>
        <p:nvSpPr>
          <p:cNvPr id="5" name="TextBox 15">
            <a:extLst>
              <a:ext uri="{FF2B5EF4-FFF2-40B4-BE49-F238E27FC236}">
                <a16:creationId xmlns:a16="http://schemas.microsoft.com/office/drawing/2014/main" id="{A408948C-F5A9-EE2C-BE3A-E29BCEC72744}"/>
              </a:ext>
            </a:extLst>
          </p:cNvPr>
          <p:cNvSpPr txBox="1">
            <a:spLocks noChangeArrowheads="1"/>
          </p:cNvSpPr>
          <p:nvPr/>
        </p:nvSpPr>
        <p:spPr bwMode="auto">
          <a:xfrm>
            <a:off x="1710528" y="1507063"/>
            <a:ext cx="3302906" cy="400110"/>
          </a:xfrm>
          <a:prstGeom prst="rect">
            <a:avLst/>
          </a:prstGeom>
          <a:solidFill>
            <a:schemeClr val="accent1"/>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Calibri" panose="020F0502020204030204" pitchFamily="34" charset="0"/>
                <a:cs typeface="Calibri" panose="020F0502020204030204" pitchFamily="34" charset="0"/>
              </a:rPr>
              <a:t>Developmental Differences</a:t>
            </a:r>
          </a:p>
        </p:txBody>
      </p:sp>
      <p:sp>
        <p:nvSpPr>
          <p:cNvPr id="2" name="TextBox 1">
            <a:extLst>
              <a:ext uri="{FF2B5EF4-FFF2-40B4-BE49-F238E27FC236}">
                <a16:creationId xmlns:a16="http://schemas.microsoft.com/office/drawing/2014/main" id="{198B56EF-D124-4BDD-AECA-950FCB30A284}"/>
              </a:ext>
            </a:extLst>
          </p:cNvPr>
          <p:cNvSpPr txBox="1"/>
          <p:nvPr/>
        </p:nvSpPr>
        <p:spPr>
          <a:xfrm>
            <a:off x="1060093" y="2723131"/>
            <a:ext cx="2017521" cy="646331"/>
          </a:xfrm>
          <a:prstGeom prst="rect">
            <a:avLst/>
          </a:prstGeom>
          <a:noFill/>
        </p:spPr>
        <p:txBody>
          <a:bodyPr wrap="square" rtlCol="0">
            <a:spAutoFit/>
          </a:bodyPr>
          <a:lstStyle/>
          <a:p>
            <a:pPr algn="ctr"/>
            <a:r>
              <a:rPr lang="en-GB" dirty="0"/>
              <a:t>Getting help from a teacher or an adult</a:t>
            </a:r>
          </a:p>
        </p:txBody>
      </p:sp>
      <p:sp>
        <p:nvSpPr>
          <p:cNvPr id="21" name="TextBox 20">
            <a:extLst>
              <a:ext uri="{FF2B5EF4-FFF2-40B4-BE49-F238E27FC236}">
                <a16:creationId xmlns:a16="http://schemas.microsoft.com/office/drawing/2014/main" id="{A62863A6-5DE3-49AE-AAE0-F28CB43471D2}"/>
              </a:ext>
            </a:extLst>
          </p:cNvPr>
          <p:cNvSpPr txBox="1"/>
          <p:nvPr/>
        </p:nvSpPr>
        <p:spPr>
          <a:xfrm>
            <a:off x="3521028" y="2723132"/>
            <a:ext cx="1580988" cy="646331"/>
          </a:xfrm>
          <a:prstGeom prst="rect">
            <a:avLst/>
          </a:prstGeom>
          <a:noFill/>
        </p:spPr>
        <p:txBody>
          <a:bodyPr wrap="square" rtlCol="0">
            <a:spAutoFit/>
          </a:bodyPr>
          <a:lstStyle/>
          <a:p>
            <a:pPr algn="ctr"/>
            <a:r>
              <a:rPr lang="en-GB" dirty="0"/>
              <a:t>Getting help from a friend</a:t>
            </a:r>
          </a:p>
        </p:txBody>
      </p:sp>
      <p:sp>
        <p:nvSpPr>
          <p:cNvPr id="6" name="TextBox 5">
            <a:extLst>
              <a:ext uri="{FF2B5EF4-FFF2-40B4-BE49-F238E27FC236}">
                <a16:creationId xmlns:a16="http://schemas.microsoft.com/office/drawing/2014/main" id="{C6DBE334-E93C-4004-9269-BFA55B4EE4C8}"/>
              </a:ext>
            </a:extLst>
          </p:cNvPr>
          <p:cNvSpPr txBox="1"/>
          <p:nvPr/>
        </p:nvSpPr>
        <p:spPr>
          <a:xfrm>
            <a:off x="2563646" y="2216435"/>
            <a:ext cx="1136850" cy="369332"/>
          </a:xfrm>
          <a:prstGeom prst="rect">
            <a:avLst/>
          </a:prstGeom>
          <a:noFill/>
        </p:spPr>
        <p:txBody>
          <a:bodyPr wrap="none" rtlCol="0">
            <a:spAutoFit/>
          </a:bodyPr>
          <a:lstStyle/>
          <a:p>
            <a:r>
              <a:rPr lang="en-GB" dirty="0"/>
              <a:t>CHILDREN</a:t>
            </a:r>
          </a:p>
        </p:txBody>
      </p:sp>
      <p:sp>
        <p:nvSpPr>
          <p:cNvPr id="24" name="TextBox 23">
            <a:extLst>
              <a:ext uri="{FF2B5EF4-FFF2-40B4-BE49-F238E27FC236}">
                <a16:creationId xmlns:a16="http://schemas.microsoft.com/office/drawing/2014/main" id="{B619DCDD-8BC2-4120-B985-B0D336577052}"/>
              </a:ext>
            </a:extLst>
          </p:cNvPr>
          <p:cNvSpPr txBox="1"/>
          <p:nvPr/>
        </p:nvSpPr>
        <p:spPr>
          <a:xfrm>
            <a:off x="2368174" y="3635699"/>
            <a:ext cx="1527791" cy="369332"/>
          </a:xfrm>
          <a:prstGeom prst="rect">
            <a:avLst/>
          </a:prstGeom>
          <a:noFill/>
        </p:spPr>
        <p:txBody>
          <a:bodyPr wrap="none" rtlCol="0">
            <a:spAutoFit/>
          </a:bodyPr>
          <a:lstStyle/>
          <a:p>
            <a:r>
              <a:rPr lang="en-GB" dirty="0"/>
              <a:t>ADOLESCENTS</a:t>
            </a:r>
          </a:p>
        </p:txBody>
      </p:sp>
      <p:sp>
        <p:nvSpPr>
          <p:cNvPr id="26" name="TextBox 25">
            <a:extLst>
              <a:ext uri="{FF2B5EF4-FFF2-40B4-BE49-F238E27FC236}">
                <a16:creationId xmlns:a16="http://schemas.microsoft.com/office/drawing/2014/main" id="{D7B1687E-EBC7-4361-B1F9-19687CC52E72}"/>
              </a:ext>
            </a:extLst>
          </p:cNvPr>
          <p:cNvSpPr txBox="1"/>
          <p:nvPr/>
        </p:nvSpPr>
        <p:spPr>
          <a:xfrm>
            <a:off x="1020621" y="4144667"/>
            <a:ext cx="2017521" cy="646331"/>
          </a:xfrm>
          <a:prstGeom prst="rect">
            <a:avLst/>
          </a:prstGeom>
          <a:noFill/>
        </p:spPr>
        <p:txBody>
          <a:bodyPr wrap="square" rtlCol="0">
            <a:spAutoFit/>
          </a:bodyPr>
          <a:lstStyle/>
          <a:p>
            <a:pPr algn="ctr"/>
            <a:r>
              <a:rPr lang="en-GB" dirty="0"/>
              <a:t>Getting help from a teacher or an adult</a:t>
            </a:r>
          </a:p>
        </p:txBody>
      </p:sp>
      <p:sp>
        <p:nvSpPr>
          <p:cNvPr id="29" name="TextBox 28">
            <a:extLst>
              <a:ext uri="{FF2B5EF4-FFF2-40B4-BE49-F238E27FC236}">
                <a16:creationId xmlns:a16="http://schemas.microsoft.com/office/drawing/2014/main" id="{2F5B7394-7149-426A-BCD8-B206D05050E7}"/>
              </a:ext>
            </a:extLst>
          </p:cNvPr>
          <p:cNvSpPr txBox="1"/>
          <p:nvPr/>
        </p:nvSpPr>
        <p:spPr>
          <a:xfrm>
            <a:off x="3521028" y="4185422"/>
            <a:ext cx="1580988" cy="646331"/>
          </a:xfrm>
          <a:prstGeom prst="rect">
            <a:avLst/>
          </a:prstGeom>
          <a:noFill/>
        </p:spPr>
        <p:txBody>
          <a:bodyPr wrap="square" rtlCol="0">
            <a:spAutoFit/>
          </a:bodyPr>
          <a:lstStyle/>
          <a:p>
            <a:pPr algn="ctr"/>
            <a:r>
              <a:rPr lang="en-GB" dirty="0"/>
              <a:t>Getting help from a friend</a:t>
            </a:r>
          </a:p>
        </p:txBody>
      </p:sp>
      <p:sp>
        <p:nvSpPr>
          <p:cNvPr id="30" name="Half Frame 29">
            <a:extLst>
              <a:ext uri="{FF2B5EF4-FFF2-40B4-BE49-F238E27FC236}">
                <a16:creationId xmlns:a16="http://schemas.microsoft.com/office/drawing/2014/main" id="{1077486E-D206-476E-AE51-15674156AA6F}"/>
              </a:ext>
            </a:extLst>
          </p:cNvPr>
          <p:cNvSpPr/>
          <p:nvPr/>
        </p:nvSpPr>
        <p:spPr>
          <a:xfrm rot="7928390">
            <a:off x="2868538" y="2763048"/>
            <a:ext cx="527065" cy="491940"/>
          </a:xfrm>
          <a:prstGeom prst="halfFrame">
            <a:avLst>
              <a:gd name="adj1" fmla="val 14701"/>
              <a:gd name="adj2" fmla="val 13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Half Frame 31">
            <a:extLst>
              <a:ext uri="{FF2B5EF4-FFF2-40B4-BE49-F238E27FC236}">
                <a16:creationId xmlns:a16="http://schemas.microsoft.com/office/drawing/2014/main" id="{260A7871-7922-49CB-B2E2-D36FD99A471E}"/>
              </a:ext>
            </a:extLst>
          </p:cNvPr>
          <p:cNvSpPr/>
          <p:nvPr/>
        </p:nvSpPr>
        <p:spPr>
          <a:xfrm rot="7928390" flipH="1" flipV="1">
            <a:off x="3159590" y="4210440"/>
            <a:ext cx="549014" cy="514783"/>
          </a:xfrm>
          <a:prstGeom prst="halfFrame">
            <a:avLst>
              <a:gd name="adj1" fmla="val 14701"/>
              <a:gd name="adj2" fmla="val 13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141AE033-8DB9-4719-898A-9357F9CA05FE}"/>
              </a:ext>
            </a:extLst>
          </p:cNvPr>
          <p:cNvSpPr txBox="1"/>
          <p:nvPr/>
        </p:nvSpPr>
        <p:spPr>
          <a:xfrm>
            <a:off x="5545429" y="2144480"/>
            <a:ext cx="5927835" cy="1477328"/>
          </a:xfrm>
          <a:prstGeom prst="rect">
            <a:avLst/>
          </a:prstGeom>
          <a:noFill/>
        </p:spPr>
        <p:txBody>
          <a:bodyPr wrap="square" rtlCol="0">
            <a:spAutoFit/>
          </a:bodyPr>
          <a:lstStyle/>
          <a:p>
            <a:r>
              <a:rPr lang="en-GB" b="1" dirty="0"/>
              <a:t>More trust in teachers:</a:t>
            </a:r>
          </a:p>
          <a:p>
            <a:r>
              <a:rPr lang="en-GB" dirty="0"/>
              <a:t>“</a:t>
            </a:r>
            <a:r>
              <a:rPr lang="en-US" i="1" dirty="0"/>
              <a:t>because teachers help you and if somebody is left out you can tell them and they fix it”</a:t>
            </a:r>
          </a:p>
          <a:p>
            <a:endParaRPr lang="en-US" i="1" dirty="0"/>
          </a:p>
          <a:p>
            <a:r>
              <a:rPr lang="en-US" i="1" dirty="0"/>
              <a:t>“teachers are reliable”</a:t>
            </a:r>
            <a:endParaRPr lang="en-GB" b="1" dirty="0"/>
          </a:p>
        </p:txBody>
      </p:sp>
      <p:sp>
        <p:nvSpPr>
          <p:cNvPr id="33" name="TextBox 32">
            <a:extLst>
              <a:ext uri="{FF2B5EF4-FFF2-40B4-BE49-F238E27FC236}">
                <a16:creationId xmlns:a16="http://schemas.microsoft.com/office/drawing/2014/main" id="{33FDEEFE-CEDA-4C57-A722-F4E2EF6D7E5B}"/>
              </a:ext>
            </a:extLst>
          </p:cNvPr>
          <p:cNvSpPr txBox="1"/>
          <p:nvPr/>
        </p:nvSpPr>
        <p:spPr>
          <a:xfrm>
            <a:off x="5545429" y="3820955"/>
            <a:ext cx="5927835" cy="2031325"/>
          </a:xfrm>
          <a:prstGeom prst="rect">
            <a:avLst/>
          </a:prstGeom>
          <a:noFill/>
        </p:spPr>
        <p:txBody>
          <a:bodyPr wrap="square" rtlCol="0">
            <a:spAutoFit/>
          </a:bodyPr>
          <a:lstStyle/>
          <a:p>
            <a:r>
              <a:rPr lang="en-GB" b="1" dirty="0"/>
              <a:t>Less trust in teachers, more group concerns, more autonomy</a:t>
            </a:r>
          </a:p>
          <a:p>
            <a:r>
              <a:rPr lang="en-US" sz="1800" i="1" dirty="0"/>
              <a:t>“it is best to sort it out between ourselves, teachers or adults might make the situation worse”</a:t>
            </a:r>
          </a:p>
          <a:p>
            <a:endParaRPr lang="en-US" sz="1800" i="1" dirty="0"/>
          </a:p>
          <a:p>
            <a:r>
              <a:rPr lang="en-US" i="1" dirty="0"/>
              <a:t>“I am not a snitch”</a:t>
            </a:r>
          </a:p>
          <a:p>
            <a:endParaRPr lang="en-US" i="1" dirty="0"/>
          </a:p>
          <a:p>
            <a:r>
              <a:rPr lang="en-US" sz="1800" i="1" dirty="0"/>
              <a:t>“I can sort it out myself”</a:t>
            </a:r>
            <a:endParaRPr lang="en-GB" sz="1800" dirty="0"/>
          </a:p>
        </p:txBody>
      </p:sp>
    </p:spTree>
    <p:extLst>
      <p:ext uri="{BB962C8B-B14F-4D97-AF65-F5344CB8AC3E}">
        <p14:creationId xmlns:p14="http://schemas.microsoft.com/office/powerpoint/2010/main" val="21824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1" grpId="0"/>
      <p:bldP spid="26" grpId="0"/>
      <p:bldP spid="29" grpId="0"/>
      <p:bldP spid="30" grpId="0" animBg="1"/>
      <p:bldP spid="32" grpId="0" animBg="1"/>
      <p:bldP spid="7" grpId="0"/>
      <p:bldP spid="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0E1BF-7A88-A4D6-56A9-1B8C952398B9}"/>
              </a:ext>
            </a:extLst>
          </p:cNvPr>
          <p:cNvSpPr txBox="1">
            <a:spLocks/>
          </p:cNvSpPr>
          <p:nvPr/>
        </p:nvSpPr>
        <p:spPr>
          <a:xfrm>
            <a:off x="581192" y="702156"/>
            <a:ext cx="11029616" cy="60171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chemeClr val="accent1">
                    <a:lumMod val="50000"/>
                  </a:schemeClr>
                </a:solidFill>
              </a:rPr>
              <a:t>Study 5- Take away messages </a:t>
            </a:r>
          </a:p>
        </p:txBody>
      </p:sp>
      <p:sp>
        <p:nvSpPr>
          <p:cNvPr id="7" name="TextBox 6">
            <a:extLst>
              <a:ext uri="{FF2B5EF4-FFF2-40B4-BE49-F238E27FC236}">
                <a16:creationId xmlns:a16="http://schemas.microsoft.com/office/drawing/2014/main" id="{BA6884E6-ED16-0232-D43A-3A814385D49B}"/>
              </a:ext>
            </a:extLst>
          </p:cNvPr>
          <p:cNvSpPr txBox="1"/>
          <p:nvPr/>
        </p:nvSpPr>
        <p:spPr>
          <a:xfrm>
            <a:off x="4924426" y="1303867"/>
            <a:ext cx="6972300" cy="5632311"/>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
            </a:pPr>
            <a:endParaRPr lang="en-US" sz="2400" dirty="0"/>
          </a:p>
          <a:p>
            <a:pPr>
              <a:buClr>
                <a:schemeClr val="accent1">
                  <a:lumMod val="50000"/>
                </a:schemeClr>
              </a:buClr>
            </a:pPr>
            <a:endParaRPr lang="en-US" sz="2400" dirty="0">
              <a:solidFill>
                <a:srgbClr val="786671"/>
              </a:solidFill>
            </a:endParaRPr>
          </a:p>
          <a:p>
            <a:pPr>
              <a:buClr>
                <a:schemeClr val="accent1">
                  <a:lumMod val="50000"/>
                </a:schemeClr>
              </a:buClr>
            </a:pPr>
            <a:endParaRPr lang="en-GB" sz="2400" dirty="0">
              <a:solidFill>
                <a:srgbClr val="002060"/>
              </a:solidFill>
              <a:latin typeface="Roboto"/>
              <a:ea typeface="Roboto"/>
              <a:cs typeface="Roboto"/>
            </a:endParaRPr>
          </a:p>
          <a:p>
            <a:pPr marL="342900" indent="-342900">
              <a:buClr>
                <a:schemeClr val="accent1">
                  <a:lumMod val="50000"/>
                </a:schemeClr>
              </a:buClr>
              <a:buFont typeface="Wingdings" panose="05000000000000000000" pitchFamily="2" charset="2"/>
              <a:buChar char="§"/>
            </a:pPr>
            <a:r>
              <a:rPr lang="en-US" sz="2800" b="1" dirty="0">
                <a:solidFill>
                  <a:schemeClr val="tx1"/>
                </a:solidFill>
              </a:rPr>
              <a:t>The consequences of </a:t>
            </a:r>
            <a:r>
              <a:rPr lang="en-US" sz="2800" b="1" dirty="0">
                <a:solidFill>
                  <a:srgbClr val="C00000"/>
                </a:solidFill>
              </a:rPr>
              <a:t>letting an authority figure know</a:t>
            </a:r>
            <a:r>
              <a:rPr lang="en-US" sz="2800" b="1" dirty="0">
                <a:solidFill>
                  <a:srgbClr val="FF0000"/>
                </a:solidFill>
              </a:rPr>
              <a:t> </a:t>
            </a:r>
            <a:r>
              <a:rPr lang="en-US" sz="2800" b="1" dirty="0">
                <a:solidFill>
                  <a:schemeClr val="tx1"/>
                </a:solidFill>
              </a:rPr>
              <a:t>about the negative situation</a:t>
            </a:r>
          </a:p>
          <a:p>
            <a:pPr>
              <a:buClr>
                <a:schemeClr val="accent1">
                  <a:lumMod val="50000"/>
                </a:schemeClr>
              </a:buClr>
            </a:pPr>
            <a:endParaRPr lang="en-US" sz="2800" b="1" dirty="0"/>
          </a:p>
          <a:p>
            <a:pPr marL="342900" indent="-342900">
              <a:buClr>
                <a:schemeClr val="accent1">
                  <a:lumMod val="50000"/>
                </a:schemeClr>
              </a:buClr>
              <a:buFont typeface="Wingdings" panose="05000000000000000000" pitchFamily="2" charset="2"/>
              <a:buChar char="§"/>
            </a:pPr>
            <a:r>
              <a:rPr lang="en-US" sz="2800" b="1" dirty="0"/>
              <a:t>Making teachers </a:t>
            </a:r>
            <a:r>
              <a:rPr lang="en-US" sz="2800" b="1" dirty="0">
                <a:solidFill>
                  <a:srgbClr val="C00000"/>
                </a:solidFill>
              </a:rPr>
              <a:t>more approachable</a:t>
            </a:r>
          </a:p>
          <a:p>
            <a:pPr>
              <a:buClr>
                <a:schemeClr val="accent1">
                  <a:lumMod val="50000"/>
                </a:schemeClr>
              </a:buClr>
            </a:pPr>
            <a:endParaRPr lang="en-US" sz="2000" dirty="0">
              <a:solidFill>
                <a:srgbClr val="786671"/>
              </a:solidFill>
            </a:endParaRPr>
          </a:p>
          <a:p>
            <a:pPr marL="342900" indent="-342900">
              <a:buClr>
                <a:schemeClr val="accent1">
                  <a:lumMod val="50000"/>
                </a:schemeClr>
              </a:buClr>
              <a:buFont typeface="Wingdings" panose="05000000000000000000" pitchFamily="2" charset="2"/>
              <a:buChar char="§"/>
            </a:pPr>
            <a:r>
              <a:rPr lang="en-GB" sz="2800" b="1" dirty="0"/>
              <a:t>Increasing teachers’ </a:t>
            </a:r>
            <a:r>
              <a:rPr lang="en-GB" sz="2800" b="1" dirty="0">
                <a:solidFill>
                  <a:srgbClr val="C00000"/>
                </a:solidFill>
              </a:rPr>
              <a:t>awareness of adolescents’ understanding of group concerns </a:t>
            </a:r>
          </a:p>
          <a:p>
            <a:pPr marL="342900" indent="-342900">
              <a:buClr>
                <a:schemeClr val="accent1">
                  <a:lumMod val="50000"/>
                </a:schemeClr>
              </a:buClr>
              <a:buFont typeface="Wingdings" panose="05000000000000000000" pitchFamily="2" charset="2"/>
              <a:buChar char="§"/>
            </a:pPr>
            <a:endParaRPr lang="en-GB" sz="2400" b="1" dirty="0"/>
          </a:p>
          <a:p>
            <a:pPr>
              <a:buClr>
                <a:schemeClr val="accent1">
                  <a:lumMod val="50000"/>
                </a:schemeClr>
              </a:buClr>
            </a:pPr>
            <a:endParaRPr lang="en-US" sz="2400" dirty="0"/>
          </a:p>
          <a:p>
            <a:pPr marL="342900" indent="-342900">
              <a:buClr>
                <a:schemeClr val="accent1">
                  <a:lumMod val="50000"/>
                </a:schemeClr>
              </a:buClr>
              <a:buFont typeface="Wingdings" panose="05000000000000000000" pitchFamily="2" charset="2"/>
              <a:buChar char="§"/>
            </a:pPr>
            <a:endParaRPr lang="en-US" sz="2400" dirty="0"/>
          </a:p>
        </p:txBody>
      </p:sp>
      <p:pic>
        <p:nvPicPr>
          <p:cNvPr id="6" name="Picture 5" descr="A picture containing shape&#10;&#10;Description automatically generated">
            <a:extLst>
              <a:ext uri="{FF2B5EF4-FFF2-40B4-BE49-F238E27FC236}">
                <a16:creationId xmlns:a16="http://schemas.microsoft.com/office/drawing/2014/main" id="{E6E6A651-AE33-44C6-A8AB-CC8DC35CC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4" y="1717194"/>
            <a:ext cx="4467225" cy="4467225"/>
          </a:xfrm>
          <a:prstGeom prst="rect">
            <a:avLst/>
          </a:prstGeom>
        </p:spPr>
      </p:pic>
    </p:spTree>
    <p:extLst>
      <p:ext uri="{BB962C8B-B14F-4D97-AF65-F5344CB8AC3E}">
        <p14:creationId xmlns:p14="http://schemas.microsoft.com/office/powerpoint/2010/main" val="153997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4" descr="Yellow question mark">
            <a:extLst>
              <a:ext uri="{FF2B5EF4-FFF2-40B4-BE49-F238E27FC236}">
                <a16:creationId xmlns:a16="http://schemas.microsoft.com/office/drawing/2014/main" id="{A5498820-FB71-B7A5-FAB6-CDFD9A5A5CED}"/>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17"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8DEBC-C247-45CA-B801-5A64BFAA8AF9}"/>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nSpc>
                <a:spcPct val="90000"/>
              </a:lnSpc>
            </a:pPr>
            <a:r>
              <a:rPr lang="en-US" sz="6600">
                <a:solidFill>
                  <a:schemeClr val="tx1">
                    <a:lumMod val="75000"/>
                    <a:lumOff val="25000"/>
                  </a:schemeClr>
                </a:solidFill>
              </a:rPr>
              <a:t>Any questions?</a:t>
            </a:r>
          </a:p>
        </p:txBody>
      </p:sp>
    </p:spTree>
    <p:extLst>
      <p:ext uri="{BB962C8B-B14F-4D97-AF65-F5344CB8AC3E}">
        <p14:creationId xmlns:p14="http://schemas.microsoft.com/office/powerpoint/2010/main" val="4239085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Top view of a hand holding a cup of coffee">
            <a:extLst>
              <a:ext uri="{FF2B5EF4-FFF2-40B4-BE49-F238E27FC236}">
                <a16:creationId xmlns:a16="http://schemas.microsoft.com/office/drawing/2014/main" id="{D8CD2882-0188-1C69-2B65-24D17BFF0887}"/>
              </a:ext>
            </a:extLst>
          </p:cNvPr>
          <p:cNvPicPr>
            <a:picLocks noChangeAspect="1"/>
          </p:cNvPicPr>
          <p:nvPr/>
        </p:nvPicPr>
        <p:blipFill rotWithShape="1">
          <a:blip r:embed="rId2">
            <a:alphaModFix amt="50000"/>
          </a:blip>
          <a:srcRect t="2497" r="-1" b="13211"/>
          <a:stretch/>
        </p:blipFill>
        <p:spPr>
          <a:xfrm>
            <a:off x="20" y="10"/>
            <a:ext cx="12188930" cy="6857990"/>
          </a:xfrm>
          <a:prstGeom prst="rect">
            <a:avLst/>
          </a:prstGeom>
        </p:spPr>
      </p:pic>
      <p:sp>
        <p:nvSpPr>
          <p:cNvPr id="23" name="TextBox 1">
            <a:extLst>
              <a:ext uri="{FF2B5EF4-FFF2-40B4-BE49-F238E27FC236}">
                <a16:creationId xmlns:a16="http://schemas.microsoft.com/office/drawing/2014/main" id="{FF7586E3-62AB-BE45-F0A0-15A2ED91073B}"/>
              </a:ext>
            </a:extLst>
          </p:cNvPr>
          <p:cNvSpPr txBox="1"/>
          <p:nvPr/>
        </p:nvSpPr>
        <p:spPr>
          <a:xfrm>
            <a:off x="1524000" y="1122363"/>
            <a:ext cx="9144000" cy="306324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6600">
                <a:solidFill>
                  <a:srgbClr val="FFFFFF"/>
                </a:solidFill>
                <a:latin typeface="+mj-lt"/>
                <a:ea typeface="+mj-ea"/>
                <a:cs typeface="+mj-cs"/>
              </a:rPr>
              <a:t>Break for coffee</a:t>
            </a:r>
          </a:p>
          <a:p>
            <a:pPr algn="ctr">
              <a:lnSpc>
                <a:spcPct val="90000"/>
              </a:lnSpc>
              <a:spcBef>
                <a:spcPct val="0"/>
              </a:spcBef>
              <a:spcAft>
                <a:spcPts val="600"/>
              </a:spcAft>
            </a:pPr>
            <a:endParaRPr lang="en-US" sz="6600">
              <a:solidFill>
                <a:srgbClr val="FFFFFF"/>
              </a:solidFill>
              <a:latin typeface="+mj-lt"/>
              <a:ea typeface="+mj-ea"/>
              <a:cs typeface="+mj-cs"/>
            </a:endParaRPr>
          </a:p>
          <a:p>
            <a:pPr algn="ctr">
              <a:lnSpc>
                <a:spcPct val="90000"/>
              </a:lnSpc>
              <a:spcBef>
                <a:spcPct val="0"/>
              </a:spcBef>
              <a:spcAft>
                <a:spcPts val="600"/>
              </a:spcAft>
            </a:pPr>
            <a:r>
              <a:rPr lang="en-US" sz="6600">
                <a:solidFill>
                  <a:srgbClr val="FFFFFF"/>
                </a:solidFill>
                <a:latin typeface="+mj-lt"/>
                <a:ea typeface="+mj-ea"/>
                <a:cs typeface="+mj-cs"/>
              </a:rPr>
              <a:t>We will return at 11.15</a:t>
            </a:r>
          </a:p>
        </p:txBody>
      </p:sp>
      <p:sp>
        <p:nvSpPr>
          <p:cNvPr id="3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311495"/>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269CAD-E02B-016A-06C0-76E2E9C5DCA2}"/>
              </a:ext>
            </a:extLst>
          </p:cNvPr>
          <p:cNvSpPr txBox="1"/>
          <p:nvPr/>
        </p:nvSpPr>
        <p:spPr>
          <a:xfrm>
            <a:off x="462197" y="2245810"/>
            <a:ext cx="7475303" cy="13557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libri Light" panose="020F0302020204030204"/>
                <a:ea typeface="+mn-ea"/>
                <a:cs typeface="+mn-cs"/>
              </a:rPr>
              <a:t>Creating inclusive schools: research and practice</a:t>
            </a:r>
          </a:p>
        </p:txBody>
      </p:sp>
      <p:sp>
        <p:nvSpPr>
          <p:cNvPr id="34"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C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0A0470B0-EA1A-42DE-AFF2-94326D3BB9D1}"/>
              </a:ext>
            </a:extLst>
          </p:cNvPr>
          <p:cNvPicPr>
            <a:picLocks noChangeAspect="1"/>
          </p:cNvPicPr>
          <p:nvPr/>
        </p:nvPicPr>
        <p:blipFill>
          <a:blip r:embed="rId3"/>
          <a:stretch>
            <a:fillRect/>
          </a:stretch>
        </p:blipFill>
        <p:spPr>
          <a:xfrm>
            <a:off x="8178478" y="2484930"/>
            <a:ext cx="3623170" cy="1693831"/>
          </a:xfrm>
          <a:prstGeom prst="rect">
            <a:avLst/>
          </a:prstGeom>
        </p:spPr>
      </p:pic>
      <p:sp>
        <p:nvSpPr>
          <p:cNvPr id="36"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879" y="4602075"/>
            <a:ext cx="4174388" cy="1711498"/>
          </a:xfrm>
          <a:prstGeom prst="rect">
            <a:avLst/>
          </a:prstGeom>
        </p:spPr>
      </p:pic>
      <p:sp>
        <p:nvSpPr>
          <p:cNvPr id="3" name="TextBox 2">
            <a:extLst>
              <a:ext uri="{FF2B5EF4-FFF2-40B4-BE49-F238E27FC236}">
                <a16:creationId xmlns:a16="http://schemas.microsoft.com/office/drawing/2014/main" id="{0C085962-9CDB-869A-8DC7-EDE733925300}"/>
              </a:ext>
            </a:extLst>
          </p:cNvPr>
          <p:cNvSpPr txBox="1"/>
          <p:nvPr/>
        </p:nvSpPr>
        <p:spPr>
          <a:xfrm>
            <a:off x="452203" y="3603669"/>
            <a:ext cx="6001270" cy="84358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Tracey A Warren – Professional and personal reflections on the ESRC project</a:t>
            </a: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Calibri Light"/>
            </a:endParaRPr>
          </a:p>
        </p:txBody>
      </p:sp>
      <p:pic>
        <p:nvPicPr>
          <p:cNvPr id="7" name="Picture 4" descr="Apply for ESRC IAA funding | University of Surrey">
            <a:extLst>
              <a:ext uri="{FF2B5EF4-FFF2-40B4-BE49-F238E27FC236}">
                <a16:creationId xmlns:a16="http://schemas.microsoft.com/office/drawing/2014/main" id="{51DB7A86-A95D-7159-6B6F-2DCE7234D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0746" y="248939"/>
            <a:ext cx="1839432" cy="181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193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C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0A0470B0-EA1A-42DE-AFF2-94326D3BB9D1}"/>
              </a:ext>
            </a:extLst>
          </p:cNvPr>
          <p:cNvPicPr>
            <a:picLocks noChangeAspect="1"/>
          </p:cNvPicPr>
          <p:nvPr/>
        </p:nvPicPr>
        <p:blipFill>
          <a:blip r:embed="rId3"/>
          <a:stretch>
            <a:fillRect/>
          </a:stretch>
        </p:blipFill>
        <p:spPr>
          <a:xfrm>
            <a:off x="430801" y="2184110"/>
            <a:ext cx="5734283" cy="2618223"/>
          </a:xfrm>
          <a:prstGeom prst="rect">
            <a:avLst/>
          </a:prstGeom>
        </p:spPr>
      </p:pic>
      <p:sp>
        <p:nvSpPr>
          <p:cNvPr id="36"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986944F-1533-7854-293D-42BB313CAB26}"/>
              </a:ext>
            </a:extLst>
          </p:cNvPr>
          <p:cNvSpPr txBox="1"/>
          <p:nvPr/>
        </p:nvSpPr>
        <p:spPr>
          <a:xfrm>
            <a:off x="9421716" y="325365"/>
            <a:ext cx="2098809"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So WHAT?</a:t>
            </a:r>
          </a:p>
        </p:txBody>
      </p:sp>
      <p:sp>
        <p:nvSpPr>
          <p:cNvPr id="4" name="TextBox 3">
            <a:extLst>
              <a:ext uri="{FF2B5EF4-FFF2-40B4-BE49-F238E27FC236}">
                <a16:creationId xmlns:a16="http://schemas.microsoft.com/office/drawing/2014/main" id="{888E7F55-0EE6-F687-3A01-3215A83FBC24}"/>
              </a:ext>
            </a:extLst>
          </p:cNvPr>
          <p:cNvSpPr txBox="1"/>
          <p:nvPr/>
        </p:nvSpPr>
        <p:spPr>
          <a:xfrm>
            <a:off x="8522175" y="1052945"/>
            <a:ext cx="133329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Themes:</a:t>
            </a:r>
          </a:p>
        </p:txBody>
      </p:sp>
      <p:sp>
        <p:nvSpPr>
          <p:cNvPr id="5" name="TextBox 4">
            <a:extLst>
              <a:ext uri="{FF2B5EF4-FFF2-40B4-BE49-F238E27FC236}">
                <a16:creationId xmlns:a16="http://schemas.microsoft.com/office/drawing/2014/main" id="{E87DF73A-FB0A-E95D-BC20-A3AAC149983B}"/>
              </a:ext>
            </a:extLst>
          </p:cNvPr>
          <p:cNvSpPr txBox="1"/>
          <p:nvPr/>
        </p:nvSpPr>
        <p:spPr>
          <a:xfrm>
            <a:off x="7305187" y="3553109"/>
            <a:ext cx="5269617"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Tx/>
              <a:buChar char="•"/>
              <a:defRPr/>
            </a:pPr>
            <a:r>
              <a:rPr kumimoji="0" lang="en-US" sz="2600" b="0" i="0" u="none" strike="noStrike" kern="1200" cap="none" spc="0" normalizeH="0" baseline="0" noProof="0">
                <a:ln>
                  <a:noFill/>
                </a:ln>
                <a:effectLst/>
                <a:uLnTx/>
                <a:uFillTx/>
                <a:latin typeface="Calibri" panose="020F0502020204030204"/>
                <a:ea typeface="+mn-ea"/>
                <a:cs typeface="+mn-cs"/>
              </a:rPr>
              <a:t>Immigration</a:t>
            </a:r>
            <a:r>
              <a:rPr lang="en-US" sz="2600">
                <a:latin typeface="Calibri" panose="020F0502020204030204"/>
              </a:rPr>
              <a:t>, increasing </a:t>
            </a:r>
            <a:r>
              <a:rPr lang="en-US" sz="2600" dirty="0">
                <a:latin typeface="Calibri" panose="020F0502020204030204"/>
              </a:rPr>
              <a:t>global </a:t>
            </a:r>
            <a:r>
              <a:rPr lang="en-US" sz="2600">
                <a:latin typeface="Calibri" panose="020F0502020204030204"/>
              </a:rPr>
              <a:t>diversity and conflicts –</a:t>
            </a:r>
            <a:r>
              <a:rPr kumimoji="0" lang="en-US" sz="2600" b="0" i="0" u="none" strike="noStrike" kern="1200" cap="none" spc="0" normalizeH="0" baseline="0" noProof="0">
                <a:ln>
                  <a:noFill/>
                </a:ln>
                <a:effectLst/>
                <a:uLnTx/>
                <a:uFillTx/>
                <a:latin typeface="Calibri" panose="020F0502020204030204"/>
                <a:ea typeface="+mn-ea"/>
                <a:cs typeface="+mn-cs"/>
              </a:rPr>
              <a:t> social exclusion ​</a:t>
            </a:r>
            <a:endParaRPr kumimoji="0" lang="en-US" sz="2600" b="0" i="0" u="none" strike="noStrike" kern="1200" cap="none" spc="0" normalizeH="0" baseline="0" noProof="0">
              <a:ln>
                <a:noFill/>
              </a:ln>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9D8B2CB6-F961-A0FB-08C7-AC18D8BD39DA}"/>
              </a:ext>
            </a:extLst>
          </p:cNvPr>
          <p:cNvSpPr txBox="1"/>
          <p:nvPr/>
        </p:nvSpPr>
        <p:spPr>
          <a:xfrm>
            <a:off x="6764452" y="4844493"/>
            <a:ext cx="531851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Stereotypes and shared understanding​</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17C65372-F6D7-68FE-FE61-C3F3D28483CF}"/>
              </a:ext>
            </a:extLst>
          </p:cNvPr>
          <p:cNvSpPr txBox="1"/>
          <p:nvPr/>
        </p:nvSpPr>
        <p:spPr>
          <a:xfrm>
            <a:off x="5971251" y="5767798"/>
            <a:ext cx="539593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Creating inclusive environments – strategic policy​</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F36EA23A-3CB1-26BE-203D-1EB2E0EEC559}"/>
              </a:ext>
            </a:extLst>
          </p:cNvPr>
          <p:cNvSpPr txBox="1"/>
          <p:nvPr/>
        </p:nvSpPr>
        <p:spPr>
          <a:xfrm>
            <a:off x="7898721" y="1620167"/>
            <a:ext cx="4291649"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Child and adolescent level data –thoughts, evaluations about exclusion and challenging social exclusion​</a:t>
            </a:r>
          </a:p>
        </p:txBody>
      </p:sp>
    </p:spTree>
    <p:extLst>
      <p:ext uri="{BB962C8B-B14F-4D97-AF65-F5344CB8AC3E}">
        <p14:creationId xmlns:p14="http://schemas.microsoft.com/office/powerpoint/2010/main" val="39589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C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0A0470B0-EA1A-42DE-AFF2-94326D3BB9D1}"/>
              </a:ext>
            </a:extLst>
          </p:cNvPr>
          <p:cNvPicPr>
            <a:picLocks noChangeAspect="1"/>
          </p:cNvPicPr>
          <p:nvPr/>
        </p:nvPicPr>
        <p:blipFill>
          <a:blip r:embed="rId3"/>
          <a:stretch>
            <a:fillRect/>
          </a:stretch>
        </p:blipFill>
        <p:spPr>
          <a:xfrm>
            <a:off x="430801" y="2184110"/>
            <a:ext cx="5734283" cy="2618223"/>
          </a:xfrm>
          <a:prstGeom prst="rect">
            <a:avLst/>
          </a:prstGeom>
        </p:spPr>
      </p:pic>
      <p:sp>
        <p:nvSpPr>
          <p:cNvPr id="36"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7D411C9-D80C-18A1-B28F-E7A281BE7EA4}"/>
              </a:ext>
            </a:extLst>
          </p:cNvPr>
          <p:cNvSpPr txBox="1"/>
          <p:nvPr/>
        </p:nvSpPr>
        <p:spPr>
          <a:xfrm>
            <a:off x="6188539" y="2323140"/>
            <a:ext cx="60047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D32C6C53-0E5D-9951-EF62-212EF3FA6B8F}"/>
              </a:ext>
            </a:extLst>
          </p:cNvPr>
          <p:cNvSpPr txBox="1"/>
          <p:nvPr/>
        </p:nvSpPr>
        <p:spPr>
          <a:xfrm>
            <a:off x="6588277" y="2323140"/>
            <a:ext cx="60047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9E3A65C-3C59-EF93-2E09-ED781B0E3E9F}"/>
              </a:ext>
            </a:extLst>
          </p:cNvPr>
          <p:cNvSpPr txBox="1"/>
          <p:nvPr/>
        </p:nvSpPr>
        <p:spPr>
          <a:xfrm>
            <a:off x="8293983" y="1065170"/>
            <a:ext cx="368856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Creating inclusive environments – viewpoint of children​</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9BF9ABAE-65DB-CB2F-A2F7-D2961FEC3A0A}"/>
              </a:ext>
            </a:extLst>
          </p:cNvPr>
          <p:cNvSpPr txBox="1"/>
          <p:nvPr/>
        </p:nvSpPr>
        <p:spPr>
          <a:xfrm>
            <a:off x="7589030" y="2784763"/>
            <a:ext cx="406345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'Bystander' as a strategy ​</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9E035FB7-03A4-F25C-7F0F-11A83ABCC176}"/>
              </a:ext>
            </a:extLst>
          </p:cNvPr>
          <p:cNvSpPr txBox="1"/>
          <p:nvPr/>
        </p:nvSpPr>
        <p:spPr>
          <a:xfrm>
            <a:off x="7161170" y="3917577"/>
            <a:ext cx="419792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power of the Challenger​</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90C90A87-95EC-F15D-5F42-99A0681F70CE}"/>
              </a:ext>
            </a:extLst>
          </p:cNvPr>
          <p:cNvSpPr txBox="1"/>
          <p:nvPr/>
        </p:nvSpPr>
        <p:spPr>
          <a:xfrm>
            <a:off x="6623288" y="5050389"/>
            <a:ext cx="479693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Children / adolescents – understanding of context​</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04957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C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0A0470B0-EA1A-42DE-AFF2-94326D3BB9D1}"/>
              </a:ext>
            </a:extLst>
          </p:cNvPr>
          <p:cNvPicPr>
            <a:picLocks noChangeAspect="1"/>
          </p:cNvPicPr>
          <p:nvPr/>
        </p:nvPicPr>
        <p:blipFill>
          <a:blip r:embed="rId3"/>
          <a:stretch>
            <a:fillRect/>
          </a:stretch>
        </p:blipFill>
        <p:spPr>
          <a:xfrm>
            <a:off x="430801" y="2184110"/>
            <a:ext cx="5734283" cy="2618223"/>
          </a:xfrm>
          <a:prstGeom prst="rect">
            <a:avLst/>
          </a:prstGeom>
        </p:spPr>
      </p:pic>
      <p:sp>
        <p:nvSpPr>
          <p:cNvPr id="36"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7D411C9-D80C-18A1-B28F-E7A281BE7EA4}"/>
              </a:ext>
            </a:extLst>
          </p:cNvPr>
          <p:cNvSpPr txBox="1"/>
          <p:nvPr/>
        </p:nvSpPr>
        <p:spPr>
          <a:xfrm>
            <a:off x="6188539" y="2323140"/>
            <a:ext cx="60047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D32C6C53-0E5D-9951-EF62-212EF3FA6B8F}"/>
              </a:ext>
            </a:extLst>
          </p:cNvPr>
          <p:cNvSpPr txBox="1"/>
          <p:nvPr/>
        </p:nvSpPr>
        <p:spPr>
          <a:xfrm>
            <a:off x="9321691" y="403609"/>
            <a:ext cx="1978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So WHAT?</a:t>
            </a:r>
          </a:p>
        </p:txBody>
      </p:sp>
      <p:sp>
        <p:nvSpPr>
          <p:cNvPr id="5" name="TextBox 4">
            <a:extLst>
              <a:ext uri="{FF2B5EF4-FFF2-40B4-BE49-F238E27FC236}">
                <a16:creationId xmlns:a16="http://schemas.microsoft.com/office/drawing/2014/main" id="{8270EF99-5D4B-CBBE-B38F-A5544F336E16}"/>
              </a:ext>
            </a:extLst>
          </p:cNvPr>
          <p:cNvSpPr txBox="1"/>
          <p:nvPr/>
        </p:nvSpPr>
        <p:spPr>
          <a:xfrm>
            <a:off x="8212485" y="1338186"/>
            <a:ext cx="372931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role of parents? teachers? school leaders? national and local government?​</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E896BE18-58DD-FCFF-79AC-4156AEE80A15}"/>
              </a:ext>
            </a:extLst>
          </p:cNvPr>
          <p:cNvSpPr txBox="1"/>
          <p:nvPr/>
        </p:nvSpPr>
        <p:spPr>
          <a:xfrm>
            <a:off x="7381213" y="3599736"/>
            <a:ext cx="387601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Children are central​</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389DB2E7-EDDC-3FE7-3B9F-2A19B096A46E}"/>
              </a:ext>
            </a:extLst>
          </p:cNvPr>
          <p:cNvSpPr txBox="1"/>
          <p:nvPr/>
        </p:nvSpPr>
        <p:spPr>
          <a:xfrm>
            <a:off x="6606989" y="4842571"/>
            <a:ext cx="499252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Academic findings as evidence to support strategies for inclusion​</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18071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4B44-2033-E734-401B-731BF6BB2AF5}"/>
              </a:ext>
            </a:extLst>
          </p:cNvPr>
          <p:cNvSpPr>
            <a:spLocks noGrp="1"/>
          </p:cNvSpPr>
          <p:nvPr>
            <p:ph type="title"/>
          </p:nvPr>
        </p:nvSpPr>
        <p:spPr/>
        <p:txBody>
          <a:bodyPr/>
          <a:lstStyle/>
          <a:p>
            <a:r>
              <a:rPr lang="en-GB" b="1" dirty="0">
                <a:solidFill>
                  <a:srgbClr val="C00000"/>
                </a:solidFill>
              </a:rPr>
              <a:t>Goals of Grant</a:t>
            </a:r>
          </a:p>
        </p:txBody>
      </p:sp>
      <p:sp>
        <p:nvSpPr>
          <p:cNvPr id="3" name="Content Placeholder 2">
            <a:extLst>
              <a:ext uri="{FF2B5EF4-FFF2-40B4-BE49-F238E27FC236}">
                <a16:creationId xmlns:a16="http://schemas.microsoft.com/office/drawing/2014/main" id="{DBF7B570-79C5-7A70-1EDF-3C1EF64A2EF3}"/>
              </a:ext>
            </a:extLst>
          </p:cNvPr>
          <p:cNvSpPr>
            <a:spLocks noGrp="1"/>
          </p:cNvSpPr>
          <p:nvPr>
            <p:ph idx="1"/>
          </p:nvPr>
        </p:nvSpPr>
        <p:spPr>
          <a:xfrm>
            <a:off x="609600" y="1556792"/>
            <a:ext cx="10972800" cy="4525963"/>
          </a:xfrm>
        </p:spPr>
        <p:txBody>
          <a:bodyPr>
            <a:normAutofit/>
          </a:bodyPr>
          <a:lstStyle/>
          <a:p>
            <a:r>
              <a:rPr lang="en-GB" dirty="0">
                <a:solidFill>
                  <a:srgbClr val="FF0000"/>
                </a:solidFill>
              </a:rPr>
              <a:t>‘Take the child’s perspective’ </a:t>
            </a:r>
            <a:r>
              <a:rPr lang="en-GB" dirty="0"/>
              <a:t>– examine how they think and reason about the intergroup exclusion of immigrant</a:t>
            </a:r>
          </a:p>
          <a:p>
            <a:r>
              <a:rPr lang="en-GB" dirty="0">
                <a:solidFill>
                  <a:srgbClr val="FF0000"/>
                </a:solidFill>
              </a:rPr>
              <a:t>Focus on children and adolescents as active agents for change </a:t>
            </a:r>
            <a:r>
              <a:rPr lang="en-GB" dirty="0"/>
              <a:t>who can challenge the exclusion of immigrants</a:t>
            </a:r>
          </a:p>
          <a:p>
            <a:r>
              <a:rPr lang="en-GB" dirty="0"/>
              <a:t>Make </a:t>
            </a:r>
            <a:r>
              <a:rPr lang="en-GB" dirty="0">
                <a:solidFill>
                  <a:srgbClr val="FF0000"/>
                </a:solidFill>
              </a:rPr>
              <a:t>evidence-based recommendations </a:t>
            </a:r>
            <a:r>
              <a:rPr lang="en-GB" dirty="0"/>
              <a:t>about how </a:t>
            </a:r>
            <a:r>
              <a:rPr lang="en-GB" dirty="0">
                <a:solidFill>
                  <a:srgbClr val="FF0000"/>
                </a:solidFill>
              </a:rPr>
              <a:t>bystander challenging</a:t>
            </a:r>
            <a:r>
              <a:rPr lang="en-GB" dirty="0"/>
              <a:t> can be promoted in childhood and adolescents to reduce prejudice-based exclusion of immigrants</a:t>
            </a:r>
          </a:p>
          <a:p>
            <a:endParaRPr lang="en-GB" dirty="0"/>
          </a:p>
          <a:p>
            <a:endParaRPr lang="en-GB" dirty="0"/>
          </a:p>
          <a:p>
            <a:endParaRPr lang="en-GB" dirty="0"/>
          </a:p>
        </p:txBody>
      </p:sp>
    </p:spTree>
    <p:extLst>
      <p:ext uri="{BB962C8B-B14F-4D97-AF65-F5344CB8AC3E}">
        <p14:creationId xmlns:p14="http://schemas.microsoft.com/office/powerpoint/2010/main" val="264762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n early morning coffee with bread and a newspaper on top of the table">
            <a:extLst>
              <a:ext uri="{FF2B5EF4-FFF2-40B4-BE49-F238E27FC236}">
                <a16:creationId xmlns:a16="http://schemas.microsoft.com/office/drawing/2014/main" id="{B0259F9F-5137-0625-65C1-D925DABD2CF9}"/>
              </a:ext>
            </a:extLst>
          </p:cNvPr>
          <p:cNvPicPr>
            <a:picLocks noChangeAspect="1"/>
          </p:cNvPicPr>
          <p:nvPr/>
        </p:nvPicPr>
        <p:blipFill rotWithShape="1">
          <a:blip r:embed="rId2">
            <a:alphaModFix amt="50000"/>
          </a:blip>
          <a:srcRect t="9185" r="-1" b="6524"/>
          <a:stretch/>
        </p:blipFill>
        <p:spPr>
          <a:xfrm>
            <a:off x="20" y="10"/>
            <a:ext cx="12188930" cy="6857990"/>
          </a:xfrm>
          <a:prstGeom prst="rect">
            <a:avLst/>
          </a:prstGeom>
        </p:spPr>
      </p:pic>
      <p:sp>
        <p:nvSpPr>
          <p:cNvPr id="23" name="TextBox 1">
            <a:extLst>
              <a:ext uri="{FF2B5EF4-FFF2-40B4-BE49-F238E27FC236}">
                <a16:creationId xmlns:a16="http://schemas.microsoft.com/office/drawing/2014/main" id="{FF7586E3-62AB-BE45-F0A0-15A2ED91073B}"/>
              </a:ext>
            </a:extLst>
          </p:cNvPr>
          <p:cNvSpPr txBox="1"/>
          <p:nvPr/>
        </p:nvSpPr>
        <p:spPr>
          <a:xfrm>
            <a:off x="1524000" y="1122363"/>
            <a:ext cx="9144000" cy="306324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6600">
                <a:solidFill>
                  <a:srgbClr val="FFFFFF"/>
                </a:solidFill>
                <a:latin typeface="+mj-lt"/>
                <a:ea typeface="+mj-ea"/>
                <a:cs typeface="+mj-cs"/>
              </a:rPr>
              <a:t>Break for lunch</a:t>
            </a:r>
          </a:p>
          <a:p>
            <a:pPr algn="ctr">
              <a:lnSpc>
                <a:spcPct val="90000"/>
              </a:lnSpc>
              <a:spcBef>
                <a:spcPct val="0"/>
              </a:spcBef>
              <a:spcAft>
                <a:spcPts val="600"/>
              </a:spcAft>
            </a:pPr>
            <a:endParaRPr lang="en-US" sz="6600">
              <a:solidFill>
                <a:srgbClr val="FFFFFF"/>
              </a:solidFill>
              <a:latin typeface="+mj-lt"/>
              <a:ea typeface="+mj-ea"/>
              <a:cs typeface="+mj-cs"/>
            </a:endParaRPr>
          </a:p>
          <a:p>
            <a:pPr algn="ctr">
              <a:lnSpc>
                <a:spcPct val="90000"/>
              </a:lnSpc>
              <a:spcBef>
                <a:spcPct val="0"/>
              </a:spcBef>
              <a:spcAft>
                <a:spcPts val="600"/>
              </a:spcAft>
            </a:pPr>
            <a:r>
              <a:rPr lang="en-US" sz="6600">
                <a:solidFill>
                  <a:srgbClr val="FFFFFF"/>
                </a:solidFill>
                <a:latin typeface="+mj-lt"/>
                <a:ea typeface="+mj-ea"/>
                <a:cs typeface="+mj-cs"/>
              </a:rPr>
              <a:t>We will return at 14.00</a:t>
            </a:r>
          </a:p>
        </p:txBody>
      </p:sp>
      <p:sp>
        <p:nvSpPr>
          <p:cNvPr id="4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1984"/>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9EEEFF9-A71C-C347-9CAD-B0B4F12518EC}"/>
              </a:ext>
            </a:extLst>
          </p:cNvPr>
          <p:cNvSpPr txBox="1"/>
          <p:nvPr/>
        </p:nvSpPr>
        <p:spPr>
          <a:xfrm>
            <a:off x="821515" y="2121762"/>
            <a:ext cx="6204984" cy="362691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b="1"/>
              <a:t>AGENDA </a:t>
            </a:r>
            <a:endParaRPr lang="en-US" sz="2400"/>
          </a:p>
          <a:p>
            <a:pPr indent="-228600">
              <a:lnSpc>
                <a:spcPct val="90000"/>
              </a:lnSpc>
              <a:spcAft>
                <a:spcPts val="600"/>
              </a:spcAft>
              <a:buFont typeface="Arial" panose="020B0604020202020204" pitchFamily="34" charset="0"/>
              <a:buChar char="•"/>
            </a:pPr>
            <a:endParaRPr lang="en-US" sz="2400" b="1"/>
          </a:p>
          <a:p>
            <a:pPr indent="-228600">
              <a:lnSpc>
                <a:spcPct val="90000"/>
              </a:lnSpc>
              <a:spcAft>
                <a:spcPts val="600"/>
              </a:spcAft>
              <a:buFont typeface="Arial" panose="020B0604020202020204" pitchFamily="34" charset="0"/>
              <a:buChar char="•"/>
            </a:pPr>
            <a:r>
              <a:rPr lang="en-US" sz="2400" b="1"/>
              <a:t>Afternoon – workshops</a:t>
            </a:r>
            <a:endParaRPr lang="en-US" sz="2400"/>
          </a:p>
          <a:p>
            <a:pPr indent="-228600">
              <a:lnSpc>
                <a:spcPct val="90000"/>
              </a:lnSpc>
              <a:spcAft>
                <a:spcPts val="600"/>
              </a:spcAft>
              <a:buFont typeface="Arial" panose="020B0604020202020204" pitchFamily="34" charset="0"/>
              <a:buChar char="•"/>
            </a:pPr>
            <a:endParaRPr lang="en-US" sz="2400" b="1"/>
          </a:p>
          <a:p>
            <a:pPr indent="-228600">
              <a:lnSpc>
                <a:spcPct val="90000"/>
              </a:lnSpc>
              <a:spcAft>
                <a:spcPts val="600"/>
              </a:spcAft>
              <a:buFont typeface="Arial" panose="020B0604020202020204" pitchFamily="34" charset="0"/>
              <a:buChar char="•"/>
            </a:pPr>
            <a:r>
              <a:rPr lang="en-US" sz="2400"/>
              <a:t>14.00 - 15.00 Facilitated workshops </a:t>
            </a:r>
          </a:p>
          <a:p>
            <a:pPr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r>
              <a:rPr lang="en-US" sz="2400"/>
              <a:t>15.00 - 15.30 Plenary and close of the day </a:t>
            </a:r>
          </a:p>
          <a:p>
            <a:pPr indent="-228600">
              <a:lnSpc>
                <a:spcPct val="90000"/>
              </a:lnSpc>
              <a:spcAft>
                <a:spcPts val="600"/>
              </a:spcAft>
              <a:buFont typeface="Arial" panose="020B0604020202020204" pitchFamily="34" charset="0"/>
              <a:buChar char="•"/>
            </a:pPr>
            <a:endParaRPr lang="en-US" sz="2400" b="1"/>
          </a:p>
          <a:p>
            <a:pPr indent="-228600">
              <a:lnSpc>
                <a:spcPct val="90000"/>
              </a:lnSpc>
              <a:spcAft>
                <a:spcPts val="600"/>
              </a:spcAft>
              <a:buFont typeface="Arial" panose="020B0604020202020204" pitchFamily="34" charset="0"/>
              <a:buChar char="•"/>
            </a:pPr>
            <a:endParaRPr lang="en-US" sz="2400"/>
          </a:p>
        </p:txBody>
      </p:sp>
      <p:pic>
        <p:nvPicPr>
          <p:cNvPr id="9" name="Picture 4" descr="Apply for ESRC IAA funding | University of Surrey">
            <a:extLst>
              <a:ext uri="{FF2B5EF4-FFF2-40B4-BE49-F238E27FC236}">
                <a16:creationId xmlns:a16="http://schemas.microsoft.com/office/drawing/2014/main" id="{A7006239-123D-4DA9-BAE8-0399E8C5F5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4291" y="306909"/>
            <a:ext cx="2852928" cy="2852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34F41BE-EED4-D040-AC5A-53F4AEFC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1" y="3962762"/>
            <a:ext cx="4042410" cy="1657387"/>
          </a:xfrm>
          <a:prstGeom prst="rect">
            <a:avLst/>
          </a:prstGeom>
        </p:spPr>
      </p:pic>
    </p:spTree>
    <p:extLst>
      <p:ext uri="{BB962C8B-B14F-4D97-AF65-F5344CB8AC3E}">
        <p14:creationId xmlns:p14="http://schemas.microsoft.com/office/powerpoint/2010/main" val="4035015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A6CDC0-DDE3-C2AA-EB99-31553714EDF4}"/>
              </a:ext>
            </a:extLst>
          </p:cNvPr>
          <p:cNvSpPr txBox="1"/>
          <p:nvPr/>
        </p:nvSpPr>
        <p:spPr>
          <a:xfrm>
            <a:off x="1635436" y="1079274"/>
            <a:ext cx="6323304"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000000"/>
                </a:solidFill>
                <a:cs typeface="Calibri"/>
              </a:rPr>
              <a:t>Workshop</a:t>
            </a:r>
            <a:r>
              <a:rPr lang="en-US" sz="3200" b="1" dirty="0"/>
              <a:t> discussion questions:</a:t>
            </a:r>
            <a:endParaRPr lang="en-US" sz="2800" b="1" dirty="0">
              <a:cs typeface="Calibri" panose="020F0502020204030204"/>
            </a:endParaRPr>
          </a:p>
        </p:txBody>
      </p:sp>
      <p:sp>
        <p:nvSpPr>
          <p:cNvPr id="3" name="TextBox 2">
            <a:extLst>
              <a:ext uri="{FF2B5EF4-FFF2-40B4-BE49-F238E27FC236}">
                <a16:creationId xmlns:a16="http://schemas.microsoft.com/office/drawing/2014/main" id="{6CB3AC4B-3DA5-833D-57F4-6ED2777F9788}"/>
              </a:ext>
            </a:extLst>
          </p:cNvPr>
          <p:cNvSpPr txBox="1"/>
          <p:nvPr/>
        </p:nvSpPr>
        <p:spPr>
          <a:xfrm>
            <a:off x="1607076" y="1955171"/>
            <a:ext cx="88880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What are the key findings that </a:t>
            </a:r>
            <a:r>
              <a:rPr lang="en-US" sz="2800" b="1" dirty="0"/>
              <a:t>interest</a:t>
            </a:r>
            <a:r>
              <a:rPr lang="en-US" sz="2800" dirty="0"/>
              <a:t> you from the research you heard about this </a:t>
            </a:r>
            <a:r>
              <a:rPr lang="en-US" sz="2800" b="1" dirty="0"/>
              <a:t>morning and why</a:t>
            </a:r>
            <a:r>
              <a:rPr lang="en-US" sz="2800" dirty="0"/>
              <a:t>?​</a:t>
            </a:r>
          </a:p>
        </p:txBody>
      </p:sp>
      <p:sp>
        <p:nvSpPr>
          <p:cNvPr id="4" name="TextBox 3">
            <a:extLst>
              <a:ext uri="{FF2B5EF4-FFF2-40B4-BE49-F238E27FC236}">
                <a16:creationId xmlns:a16="http://schemas.microsoft.com/office/drawing/2014/main" id="{D597CB7B-3BB9-D606-36C2-D7983EB6FF97}"/>
              </a:ext>
            </a:extLst>
          </p:cNvPr>
          <p:cNvSpPr txBox="1"/>
          <p:nvPr/>
        </p:nvSpPr>
        <p:spPr>
          <a:xfrm>
            <a:off x="1541930" y="3200400"/>
            <a:ext cx="90301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What practical strategies do you </a:t>
            </a:r>
            <a:r>
              <a:rPr lang="en-US" sz="2800" b="1" dirty="0"/>
              <a:t>currently</a:t>
            </a:r>
            <a:r>
              <a:rPr lang="en-US" sz="2800" dirty="0"/>
              <a:t> employ/aware of that aim to create inclusive schools for a newcomer? </a:t>
            </a:r>
            <a:r>
              <a:rPr lang="en-US" sz="2000" dirty="0"/>
              <a:t> ​</a:t>
            </a:r>
          </a:p>
        </p:txBody>
      </p:sp>
      <p:sp>
        <p:nvSpPr>
          <p:cNvPr id="5" name="TextBox 4">
            <a:extLst>
              <a:ext uri="{FF2B5EF4-FFF2-40B4-BE49-F238E27FC236}">
                <a16:creationId xmlns:a16="http://schemas.microsoft.com/office/drawing/2014/main" id="{628CDE40-9BAA-EABB-08D1-B16DDD1759CD}"/>
              </a:ext>
            </a:extLst>
          </p:cNvPr>
          <p:cNvSpPr txBox="1"/>
          <p:nvPr/>
        </p:nvSpPr>
        <p:spPr>
          <a:xfrm>
            <a:off x="1538855" y="4393731"/>
            <a:ext cx="85132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Think of a </a:t>
            </a:r>
            <a:r>
              <a:rPr lang="en-US" sz="2800" b="1" dirty="0"/>
              <a:t>future</a:t>
            </a:r>
            <a:r>
              <a:rPr lang="en-US" sz="2800" dirty="0"/>
              <a:t> practical strategy / policy / intervention that could promote inclusive schools for newcomers in your </a:t>
            </a:r>
            <a:r>
              <a:rPr lang="en-US" sz="2800" dirty="0" err="1"/>
              <a:t>organisation</a:t>
            </a:r>
            <a:r>
              <a:rPr lang="en-US" sz="2800" dirty="0"/>
              <a:t>?​</a:t>
            </a:r>
          </a:p>
        </p:txBody>
      </p:sp>
    </p:spTree>
    <p:extLst>
      <p:ext uri="{BB962C8B-B14F-4D97-AF65-F5344CB8AC3E}">
        <p14:creationId xmlns:p14="http://schemas.microsoft.com/office/powerpoint/2010/main" val="18215871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0470B0-EA1A-42DE-AFF2-94326D3BB9D1}"/>
              </a:ext>
            </a:extLst>
          </p:cNvPr>
          <p:cNvPicPr>
            <a:picLocks noChangeAspect="1"/>
          </p:cNvPicPr>
          <p:nvPr/>
        </p:nvPicPr>
        <p:blipFill>
          <a:blip r:embed="rId3"/>
          <a:stretch>
            <a:fillRect/>
          </a:stretch>
        </p:blipFill>
        <p:spPr>
          <a:xfrm>
            <a:off x="2974318" y="5324957"/>
            <a:ext cx="4734671" cy="1460215"/>
          </a:xfrm>
          <a:prstGeom prst="rect">
            <a:avLst/>
          </a:prstGeom>
        </p:spPr>
      </p:pic>
      <p:sp>
        <p:nvSpPr>
          <p:cNvPr id="3" name="TextBox 2">
            <a:extLst>
              <a:ext uri="{FF2B5EF4-FFF2-40B4-BE49-F238E27FC236}">
                <a16:creationId xmlns:a16="http://schemas.microsoft.com/office/drawing/2014/main" id="{57D411C9-D80C-18A1-B28F-E7A281BE7EA4}"/>
              </a:ext>
            </a:extLst>
          </p:cNvPr>
          <p:cNvSpPr txBox="1"/>
          <p:nvPr/>
        </p:nvSpPr>
        <p:spPr>
          <a:xfrm>
            <a:off x="6188539" y="2323140"/>
            <a:ext cx="60047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D32C6C53-0E5D-9951-EF62-212EF3FA6B8F}"/>
              </a:ext>
            </a:extLst>
          </p:cNvPr>
          <p:cNvSpPr txBox="1"/>
          <p:nvPr/>
        </p:nvSpPr>
        <p:spPr>
          <a:xfrm>
            <a:off x="245327" y="61978"/>
            <a:ext cx="1176125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Questions from the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How do we convince schools to abandon zero tolerance policies and encourage schools to develop more relational / empowering / non re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traumatising</a:t>
            </a: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practice in place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behaviourist</a:t>
            </a: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approaches as advocated by Tom Bennet?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How can we teach neurotypical primary school pupils about neurodiverse so that they can act as role models to raise awareness in their neighborhoods?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Discussion on introduction and implementation of inclusion in mainstream schools in third world/developing Asian context.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What are the 3 most important things we need to do nationally to support more schools in becoming more inclusive? Do you see a role for the Index for Inclusion in supporting participatory education?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I hope the speakers can provide some insights into inclusivity in international schools where multiculturalism and multi -backgrounds of students and staff are the norm.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7080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747827" y="1093747"/>
            <a:ext cx="11520284" cy="584775"/>
          </a:xfrm>
        </p:spPr>
        <p:txBody>
          <a:bodyPr>
            <a:normAutofit fontScale="90000"/>
          </a:bodyPr>
          <a:lstStyle/>
          <a:p>
            <a:r>
              <a:rPr lang="en-US" sz="4000" b="1" cap="none" dirty="0">
                <a:solidFill>
                  <a:srgbClr val="FF0000"/>
                </a:solidFill>
              </a:rPr>
              <a:t>‘Child as agents of change’ </a:t>
            </a:r>
            <a:r>
              <a:rPr lang="en-US" sz="3100" b="1" cap="none" dirty="0">
                <a:solidFill>
                  <a:schemeClr val="accent1">
                    <a:lumMod val="50000"/>
                  </a:schemeClr>
                </a:solidFill>
              </a:rPr>
              <a:t>- </a:t>
            </a:r>
            <a:r>
              <a:rPr lang="en-US" sz="3600" b="1" cap="none" dirty="0">
                <a:solidFill>
                  <a:schemeClr val="accent1">
                    <a:lumMod val="50000"/>
                  </a:schemeClr>
                </a:solidFill>
              </a:rPr>
              <a:t>So who is involved in social exclusion within peer groups?</a:t>
            </a:r>
          </a:p>
        </p:txBody>
      </p:sp>
      <p:pic>
        <p:nvPicPr>
          <p:cNvPr id="5" name="Picture 4" descr="A picture containing person, indoor, child&#10;&#10;Description automatically generated">
            <a:extLst>
              <a:ext uri="{FF2B5EF4-FFF2-40B4-BE49-F238E27FC236}">
                <a16:creationId xmlns:a16="http://schemas.microsoft.com/office/drawing/2014/main" id="{AA85C1A5-5BF5-B0D7-0BA4-D57499EC5F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683" r="11471"/>
          <a:stretch/>
        </p:blipFill>
        <p:spPr>
          <a:xfrm>
            <a:off x="4773969" y="3006968"/>
            <a:ext cx="3084071" cy="2784231"/>
          </a:xfrm>
          <a:prstGeom prst="rect">
            <a:avLst/>
          </a:prstGeom>
        </p:spPr>
      </p:pic>
      <p:sp>
        <p:nvSpPr>
          <p:cNvPr id="7" name="Isosceles Triangle 6">
            <a:extLst>
              <a:ext uri="{FF2B5EF4-FFF2-40B4-BE49-F238E27FC236}">
                <a16:creationId xmlns:a16="http://schemas.microsoft.com/office/drawing/2014/main" id="{153E8F4F-E5F7-EA2B-A9B2-B2EE91792764}"/>
              </a:ext>
            </a:extLst>
          </p:cNvPr>
          <p:cNvSpPr/>
          <p:nvPr/>
        </p:nvSpPr>
        <p:spPr>
          <a:xfrm>
            <a:off x="1108478" y="1303867"/>
            <a:ext cx="10415054" cy="5009700"/>
          </a:xfrm>
          <a:prstGeom prst="triangl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19852DB-AF6D-4655-18F0-6B75C5290611}"/>
              </a:ext>
            </a:extLst>
          </p:cNvPr>
          <p:cNvSpPr txBox="1"/>
          <p:nvPr/>
        </p:nvSpPr>
        <p:spPr>
          <a:xfrm>
            <a:off x="1816132" y="5571069"/>
            <a:ext cx="2250183" cy="584775"/>
          </a:xfrm>
          <a:prstGeom prst="rect">
            <a:avLst/>
          </a:prstGeom>
          <a:noFill/>
        </p:spPr>
        <p:txBody>
          <a:bodyPr wrap="square" rtlCol="0">
            <a:spAutoFit/>
          </a:bodyPr>
          <a:lstStyle/>
          <a:p>
            <a:r>
              <a:rPr lang="en-US" sz="3200" b="1" dirty="0">
                <a:solidFill>
                  <a:srgbClr val="C00000"/>
                </a:solidFill>
              </a:rPr>
              <a:t>Excluder</a:t>
            </a:r>
            <a:endParaRPr lang="en-GB" sz="3200" b="1" dirty="0">
              <a:solidFill>
                <a:srgbClr val="C00000"/>
              </a:solidFill>
            </a:endParaRPr>
          </a:p>
        </p:txBody>
      </p:sp>
      <p:sp>
        <p:nvSpPr>
          <p:cNvPr id="10" name="TextBox 9">
            <a:extLst>
              <a:ext uri="{FF2B5EF4-FFF2-40B4-BE49-F238E27FC236}">
                <a16:creationId xmlns:a16="http://schemas.microsoft.com/office/drawing/2014/main" id="{549410E8-19E7-7D01-A489-D53FAD461CD0}"/>
              </a:ext>
            </a:extLst>
          </p:cNvPr>
          <p:cNvSpPr txBox="1"/>
          <p:nvPr/>
        </p:nvSpPr>
        <p:spPr>
          <a:xfrm>
            <a:off x="5382878" y="2121337"/>
            <a:ext cx="2250183" cy="584775"/>
          </a:xfrm>
          <a:prstGeom prst="rect">
            <a:avLst/>
          </a:prstGeom>
          <a:noFill/>
        </p:spPr>
        <p:txBody>
          <a:bodyPr wrap="square" rtlCol="0">
            <a:spAutoFit/>
          </a:bodyPr>
          <a:lstStyle/>
          <a:p>
            <a:r>
              <a:rPr lang="en-US" sz="3200" b="1" dirty="0">
                <a:solidFill>
                  <a:srgbClr val="C00000"/>
                </a:solidFill>
              </a:rPr>
              <a:t>Excluded</a:t>
            </a:r>
            <a:endParaRPr lang="en-GB" sz="3200" b="1" dirty="0">
              <a:solidFill>
                <a:srgbClr val="C00000"/>
              </a:solidFill>
            </a:endParaRPr>
          </a:p>
        </p:txBody>
      </p:sp>
      <p:sp>
        <p:nvSpPr>
          <p:cNvPr id="12" name="TextBox 11">
            <a:extLst>
              <a:ext uri="{FF2B5EF4-FFF2-40B4-BE49-F238E27FC236}">
                <a16:creationId xmlns:a16="http://schemas.microsoft.com/office/drawing/2014/main" id="{9E7F6FD1-2EF9-C49F-2DAD-62623731BD18}"/>
              </a:ext>
            </a:extLst>
          </p:cNvPr>
          <p:cNvSpPr txBox="1"/>
          <p:nvPr/>
        </p:nvSpPr>
        <p:spPr>
          <a:xfrm>
            <a:off x="8703439" y="5462307"/>
            <a:ext cx="2250183" cy="584775"/>
          </a:xfrm>
          <a:prstGeom prst="rect">
            <a:avLst/>
          </a:prstGeom>
          <a:noFill/>
        </p:spPr>
        <p:txBody>
          <a:bodyPr wrap="square" rtlCol="0">
            <a:spAutoFit/>
          </a:bodyPr>
          <a:lstStyle/>
          <a:p>
            <a:r>
              <a:rPr lang="en-US" sz="3200" b="1" dirty="0">
                <a:solidFill>
                  <a:srgbClr val="C00000"/>
                </a:solidFill>
              </a:rPr>
              <a:t>Bystanders</a:t>
            </a:r>
            <a:endParaRPr lang="en-GB" sz="3200" b="1" dirty="0">
              <a:solidFill>
                <a:srgbClr val="C00000"/>
              </a:solidFill>
            </a:endParaRPr>
          </a:p>
        </p:txBody>
      </p:sp>
    </p:spTree>
    <p:extLst>
      <p:ext uri="{BB962C8B-B14F-4D97-AF65-F5344CB8AC3E}">
        <p14:creationId xmlns:p14="http://schemas.microsoft.com/office/powerpoint/2010/main" val="67607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2" grpId="0"/>
    </p:bldLst>
  </p:timing>
</p:sld>
</file>

<file path=ppt/theme/theme1.xml><?xml version="1.0" encoding="utf-8"?>
<a:theme xmlns:a="http://schemas.openxmlformats.org/drawingml/2006/main" name="Dividend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OUR.pptx" id="{C8B94E25-33BD-45D5-BF09-DFDE6F66F827}" vid="{3906A810-667D-48F7-952C-A904CEA9ED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E48DA062B950384DAE9CBB9E9F78F61F" ma:contentTypeVersion="11" ma:contentTypeDescription="Yeni belge oluşturun." ma:contentTypeScope="" ma:versionID="91d5022f41c413854f9af93e7186cad1">
  <xsd:schema xmlns:xsd="http://www.w3.org/2001/XMLSchema" xmlns:xs="http://www.w3.org/2001/XMLSchema" xmlns:p="http://schemas.microsoft.com/office/2006/metadata/properties" xmlns:ns3="8291fa72-f77c-421e-8e6c-93f083507b6b" targetNamespace="http://schemas.microsoft.com/office/2006/metadata/properties" ma:root="true" ma:fieldsID="9642a310aa2b9226b3f0de06090fc710" ns3:_="">
    <xsd:import namespace="8291fa72-f77c-421e-8e6c-93f083507b6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1fa72-f77c-421e-8e6c-93f083507b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26D757-C93D-4366-AE79-83C5C0F45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91fa72-f77c-421e-8e6c-93f083507b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964FE7-6EFE-4A83-9D99-EB0F79B81CE3}">
  <ds:schemaRefs>
    <ds:schemaRef ds:uri="http://schemas.microsoft.com/sharepoint/v3/contenttype/forms"/>
  </ds:schemaRefs>
</ds:datastoreItem>
</file>

<file path=customXml/itemProps3.xml><?xml version="1.0" encoding="utf-8"?>
<ds:datastoreItem xmlns:ds="http://schemas.openxmlformats.org/officeDocument/2006/customXml" ds:itemID="{A214CF44-3696-4588-8B12-DC712F623083}">
  <ds:schemaRefs>
    <ds:schemaRef ds:uri="http://schemas.microsoft.com/office/2006/metadata/properties"/>
    <ds:schemaRef ds:uri="8291fa72-f77c-421e-8e6c-93f083507b6b"/>
    <ds:schemaRef ds:uri="http://schemas.microsoft.com/office/2006/documentManagement/types"/>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8961</Words>
  <Application>Microsoft Office PowerPoint</Application>
  <PresentationFormat>Widescreen</PresentationFormat>
  <Paragraphs>929</Paragraphs>
  <Slides>83</Slides>
  <Notes>70</Notes>
  <HiddenSlides>0</HiddenSlides>
  <MMClips>0</MMClips>
  <ScaleCrop>false</ScaleCrop>
  <HeadingPairs>
    <vt:vector size="4" baseType="variant">
      <vt:variant>
        <vt:lpstr>Theme</vt:lpstr>
      </vt:variant>
      <vt:variant>
        <vt:i4>4</vt:i4>
      </vt:variant>
      <vt:variant>
        <vt:lpstr>Slide Titles</vt:lpstr>
      </vt:variant>
      <vt:variant>
        <vt:i4>83</vt:i4>
      </vt:variant>
    </vt:vector>
  </HeadingPairs>
  <TitlesOfParts>
    <vt:vector size="87" baseType="lpstr">
      <vt:lpstr>DividendVTI</vt:lpstr>
      <vt:lpstr>Office Theme</vt:lpstr>
      <vt:lpstr>3_Office Theme</vt:lpstr>
      <vt:lpstr>1_office theme</vt:lpstr>
      <vt:lpstr>PowerPoint Presentation</vt:lpstr>
      <vt:lpstr>PowerPoint Presentation</vt:lpstr>
      <vt:lpstr>Workshop: Creating Inclusive Schools - Research and Practice Professor Adam Rutland</vt:lpstr>
      <vt:lpstr>ESRC Research Grant: Bystander reactions to the intergroup exclusion of immigrants among British children and adolescents (2018-2022)</vt:lpstr>
      <vt:lpstr>Social Exclusion</vt:lpstr>
      <vt:lpstr>Increased global diversity, but also intergroup conflict &amp; social exclusion of IMMIGRANTS (Brown et al, 2017; Gönültaş &amp; Mulvey, 2019) </vt:lpstr>
      <vt:lpstr>Consequences of peer group social exclusion</vt:lpstr>
      <vt:lpstr>Goals of Grant</vt:lpstr>
      <vt:lpstr>‘Child as agents of change’ - So who is involved in social exclusion within peer groups?</vt:lpstr>
      <vt:lpstr>Let’s have a closer look to the bystander responses</vt:lpstr>
      <vt:lpstr>Bystanders – creating inclusive youth </vt:lpstr>
      <vt:lpstr>PowerPoint Presentation</vt:lpstr>
      <vt:lpstr>PowerPoint Presentation</vt:lpstr>
      <vt:lpstr>Challenging Immigrant Exclusion: Group Membership, Perceived Similarity, Self-Efficacy, and Peers’ Inclusion Norms  Presenter:  Seçil Gönültaş</vt:lpstr>
      <vt:lpstr>PowerPoint Presentation</vt:lpstr>
      <vt:lpstr>Factors in Evaluations of Challengers and Bystander Responses</vt:lpstr>
      <vt:lpstr>Study 1- Aim and Participants</vt:lpstr>
      <vt:lpstr>Study 1- Hypothetical Scenario for Social Exclusion</vt:lpstr>
      <vt:lpstr>Study 1- Hypothetical Scenario for Social Exclusion</vt:lpstr>
      <vt:lpstr>Study 1- Hypothetical Scenario for Social Exclusion</vt:lpstr>
      <vt:lpstr>PowerPoint Presentation</vt:lpstr>
      <vt:lpstr>Study 1- Evaluation of Challengers as Outcome Measures</vt:lpstr>
      <vt:lpstr>PowerPoint Presentation</vt:lpstr>
      <vt:lpstr>PowerPoint Presentation</vt:lpstr>
      <vt:lpstr>PowerPoint Presentation</vt:lpstr>
      <vt:lpstr>PowerPoint Presentation</vt:lpstr>
      <vt:lpstr>Study 1- Bystander Responses as Outcome Measures</vt:lpstr>
      <vt:lpstr>PowerPoint Presentation</vt:lpstr>
      <vt:lpstr>PowerPoint Presentation</vt:lpstr>
      <vt:lpstr>PowerPoint Presentation</vt:lpstr>
      <vt:lpstr>Factors in Evaluations of Challenger and Bystander Responses</vt:lpstr>
      <vt:lpstr>Inclusive and Exclusive Peer Group Norms</vt:lpstr>
      <vt:lpstr>Study 2- Aim and Participants</vt:lpstr>
      <vt:lpstr>Study 2- Hypothetical Scenario and Norm Manipulation</vt:lpstr>
      <vt:lpstr>Study 2- Hypothetical Scenario for Social Exclusion</vt:lpstr>
      <vt:lpstr>Study 2- Hypothetical Scenario for Social Exclusion</vt:lpstr>
      <vt:lpstr>Study 2- Evaluation of Challengers as Outcome Measures</vt:lpstr>
      <vt:lpstr>Study 2- Perceived Support and Direct Challenge as Outcomes</vt:lpstr>
      <vt:lpstr>PowerPoint Presentation</vt:lpstr>
      <vt:lpstr>PowerPoint Presentation</vt:lpstr>
      <vt:lpstr>PowerPoint Presentation</vt:lpstr>
      <vt:lpstr>Any questions?</vt:lpstr>
      <vt:lpstr>Challenging Immigrant Exclusion: Peer Group Norms, Shared Knowledge and Stereotypes  Presenter: Ayşe Şule Yüksel</vt:lpstr>
      <vt:lpstr>Factors in Bystander Responses</vt:lpstr>
      <vt:lpstr>Study 3- Aim and participants</vt:lpstr>
      <vt:lpstr>Study 3- Aim and participants</vt:lpstr>
      <vt:lpstr>Study 3- Hypothetical Scenario for Social Exclusion</vt:lpstr>
      <vt:lpstr>Study 3- Hypothetical Scenario for Social Exclusion</vt:lpstr>
      <vt:lpstr>Study 3- Hypothetical Scenario for Social Exclusion</vt:lpstr>
      <vt:lpstr>Study 3- Bystander Responses</vt:lpstr>
      <vt:lpstr>PowerPoint Presentation</vt:lpstr>
      <vt:lpstr>PowerPoint Presentation</vt:lpstr>
      <vt:lpstr>PowerPoint Presentation</vt:lpstr>
      <vt:lpstr>PowerPoint Presentation</vt:lpstr>
      <vt:lpstr>PowerPoint Presentation</vt:lpstr>
      <vt:lpstr>Factors in Bystander Responses</vt:lpstr>
      <vt:lpstr>Shared Knowledge and Stereotypes</vt:lpstr>
      <vt:lpstr>Study 4- Aims and Participants</vt:lpstr>
      <vt:lpstr>Study 4- Hypothetical Scenario</vt:lpstr>
      <vt:lpstr>Study 4- Hypothetical Scenario and Shared Knowledge Manipulation</vt:lpstr>
      <vt:lpstr>Study 4- Bystander Responses to Social Exclusion</vt:lpstr>
      <vt:lpstr>PowerPoint Presentation</vt:lpstr>
      <vt:lpstr>Study 4- Bystander Challenger and Stereotypes</vt:lpstr>
      <vt:lpstr>PowerPoint Presentation</vt:lpstr>
      <vt:lpstr>PowerPoint Presentation</vt:lpstr>
      <vt:lpstr>Factors in Bystander Responses</vt:lpstr>
      <vt:lpstr>Different forms of bystander challenging</vt:lpstr>
      <vt:lpstr>Indirect bystander challenging</vt:lpstr>
      <vt:lpstr>Study 5- Aims and Participants</vt:lpstr>
      <vt:lpstr>Study 5- Hypothetical Scenario for Social Exclusion</vt:lpstr>
      <vt:lpstr>Study 5- Indirect Bystander Responses</vt:lpstr>
      <vt:lpstr>PowerPoint Presentation</vt:lpstr>
      <vt:lpstr>PowerPoint Presentation</vt:lpstr>
      <vt:lpstr>Any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2022-05-12T12:31:24Z</dcterms:created>
  <dcterms:modified xsi:type="dcterms:W3CDTF">2022-06-30T12:25:10Z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0x010100E48DA062B950384DAE9CBB9E9F78F61F</vt:lpwstr>
  </property>
</Properties>
</file>