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73" r:id="rId4"/>
    <p:sldId id="259" r:id="rId5"/>
    <p:sldId id="267" r:id="rId6"/>
    <p:sldId id="268" r:id="rId7"/>
    <p:sldId id="269" r:id="rId8"/>
    <p:sldId id="270" r:id="rId9"/>
    <p:sldId id="271" r:id="rId10"/>
    <p:sldId id="260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3" autoAdjust="0"/>
    <p:restoredTop sz="96619" autoAdjust="0"/>
  </p:normalViewPr>
  <p:slideViewPr>
    <p:cSldViewPr snapToGrid="0">
      <p:cViewPr>
        <p:scale>
          <a:sx n="63" d="100"/>
          <a:sy n="63" d="100"/>
        </p:scale>
        <p:origin x="-51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FA94-215E-4CF5-B8A3-7928DE73CF40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60F2-80FE-495B-938F-B8C2F839A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60F2-80FE-495B-938F-B8C2F839AA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88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CE38D-C6DC-4102-98BF-BEAB14BBE87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9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CE38D-C6DC-4102-98BF-BEAB14BBE87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19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60F2-80FE-495B-938F-B8C2F839AA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1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60F2-80FE-495B-938F-B8C2F839AA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5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60F2-80FE-495B-938F-B8C2F839AA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7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46DA-98F6-4BF8-910F-9FF3EC4ECC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80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46DA-98F6-4BF8-910F-9FF3EC4ECC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7B290-9A2E-C34D-9CD6-34FCB0CEB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0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46DA-98F6-4BF8-910F-9FF3EC4ECC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D46DA-98F6-4BF8-910F-9FF3EC4ECC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7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GB" altLang="en-US" baseline="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45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17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8988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CE38D-C6DC-4102-98BF-BEAB14BBE87D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5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2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65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4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5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9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94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7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55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5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2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1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2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7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4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8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2837-4CAA-4B06-85C2-7AF8256FBA5D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0D68-1108-4B60-BB29-8AE8DE8C2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5350C-8933-44EA-848A-CA9F62D3646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A84B-93D9-4050-B434-C0EB49DD501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5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Medicalisation, mobilisation and Social Identity Theory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Ginny Russell &amp; Jennie Hayes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5679892"/>
            <a:ext cx="3270250" cy="915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5600700"/>
            <a:ext cx="984250" cy="984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300" y="5600700"/>
            <a:ext cx="2120900" cy="10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prstClr val="black"/>
                </a:solidFill>
                <a:latin typeface="Calibri Light" panose="020F0302020204030204"/>
              </a:rPr>
              <a:t>Autistic activism</a:t>
            </a:r>
            <a:endParaRPr lang="en-GB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826664" y="1027906"/>
            <a:ext cx="35271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History</a:t>
            </a:r>
          </a:p>
          <a:p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Don’t mourn for us (1993)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InLv</a:t>
            </a:r>
            <a:r>
              <a:rPr lang="en-GB" sz="2200" dirty="0" smtClean="0"/>
              <a:t> (1996)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Autistic Genocide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Autreat</a:t>
            </a:r>
            <a:r>
              <a:rPr lang="en-GB" sz="2200" dirty="0" smtClean="0"/>
              <a:t> (1996) 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Institute for the Study of the Neurologically Typical </a:t>
            </a:r>
            <a:r>
              <a:rPr lang="en-GB" sz="2200" dirty="0" smtClean="0"/>
              <a:t>(2002)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Aspies for freedom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Declaration (2004)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 my Language (2007)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ND manifesto (now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96" y="1933739"/>
            <a:ext cx="3323358" cy="43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prstClr val="black"/>
                </a:solidFill>
                <a:latin typeface="Calibri Light" panose="020F0302020204030204"/>
              </a:rPr>
              <a:t>Problematizing neurodiversity</a:t>
            </a:r>
            <a:endParaRPr lang="en-GB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52945" y="1805783"/>
            <a:ext cx="105929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Reductionist: brains= difference (Ortega)  Absolution for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Acceptance of violent traits?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Divisive (</a:t>
            </a:r>
            <a:r>
              <a:rPr lang="en-GB" sz="2800" dirty="0" err="1" smtClean="0"/>
              <a:t>Runswick</a:t>
            </a:r>
            <a:r>
              <a:rPr lang="en-GB" sz="2800" dirty="0"/>
              <a:t>-</a:t>
            </a:r>
            <a:r>
              <a:rPr lang="en-GB" sz="2800" dirty="0" smtClean="0"/>
              <a:t>Cole). Identity politics: over-identification of one identity to the exclusion of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Representativeness: those who are able to speak are dominating discourse: NDM predominantly white</a:t>
            </a:r>
            <a:r>
              <a:rPr lang="en-GB" sz="2800" smtClean="0"/>
              <a:t>, middle class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Commodification: What starts as a creative revolt becomes co-opted as the latest way to make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80" y="4952232"/>
            <a:ext cx="995294" cy="13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97" y="358958"/>
            <a:ext cx="1219200" cy="2028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54" y="772547"/>
            <a:ext cx="1219200" cy="2028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33" y="4083297"/>
            <a:ext cx="1219200" cy="2028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1" y="1623639"/>
            <a:ext cx="1219200" cy="20288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08" y="3049124"/>
            <a:ext cx="1219200" cy="20288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38" y="2034712"/>
            <a:ext cx="1219200" cy="20288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43" y="676275"/>
            <a:ext cx="1219200" cy="2028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73" y="3451887"/>
            <a:ext cx="1219200" cy="2028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68" y="4459239"/>
            <a:ext cx="12192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Prevalence and medicalisation</a:t>
            </a:r>
            <a:endParaRPr lang="en-GB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007509"/>
              </p:ext>
            </p:extLst>
          </p:nvPr>
        </p:nvGraphicFramePr>
        <p:xfrm>
          <a:off x="838200" y="1805783"/>
          <a:ext cx="6615844" cy="372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5" imgW="4962525" imgH="2286000" progId="Excel.Sheet.8">
                  <p:embed/>
                </p:oleObj>
              </mc:Choice>
              <mc:Fallback>
                <p:oleObj name="Chart" r:id="rId5" imgW="4962525" imgH="2286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59" t="6799" r="2180" b="5080"/>
                      <a:stretch>
                        <a:fillRect/>
                      </a:stretch>
                    </p:blipFill>
                    <p:spPr bwMode="auto">
                      <a:xfrm>
                        <a:off x="838200" y="1805783"/>
                        <a:ext cx="6615844" cy="3729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1114" y="5534819"/>
            <a:ext cx="7488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‘Autism Counts’ </a:t>
            </a:r>
            <a:r>
              <a:rPr lang="en-GB" alt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Nature</a:t>
            </a: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Nov 2011, 479, p.24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99527" y="1879292"/>
            <a:ext cx="2773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conditions and behaviours outside the medical domain and previously  a part of normal social life, come to be considered medical conditions, or problems and thus become  subject to  medical  diagnosis, prevention, or treatment (Conrad, 1992). </a:t>
            </a:r>
          </a:p>
        </p:txBody>
      </p:sp>
    </p:spTree>
    <p:extLst>
      <p:ext uri="{BB962C8B-B14F-4D97-AF65-F5344CB8AC3E}">
        <p14:creationId xmlns:p14="http://schemas.microsoft.com/office/powerpoint/2010/main" val="38961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49" y="4039399"/>
            <a:ext cx="2379594" cy="11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219" y="2851399"/>
            <a:ext cx="1993073" cy="13095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26" y="4789965"/>
            <a:ext cx="5624964" cy="170034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 </a:t>
            </a:r>
            <a:r>
              <a:rPr lang="en-GB" dirty="0" smtClean="0"/>
              <a:t>Feedback: An </a:t>
            </a:r>
            <a:r>
              <a:rPr lang="en-GB" dirty="0"/>
              <a:t>interplay of social movements, health institutions and scientific experts that creates and shapes how we view autistic people &amp; ultimately what we understand autism to be.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4" y="299257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ircular Arrow 3"/>
          <p:cNvSpPr/>
          <p:nvPr/>
        </p:nvSpPr>
        <p:spPr>
          <a:xfrm rot="10800000">
            <a:off x="1552508" y="3726309"/>
            <a:ext cx="4032448" cy="31683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15326" y="1517769"/>
            <a:ext cx="3706813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6333" y="1027906"/>
            <a:ext cx="3158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</a:t>
            </a:r>
            <a:r>
              <a:rPr lang="en-GB" sz="2000" dirty="0"/>
              <a:t>Count!</a:t>
            </a:r>
            <a:br>
              <a:rPr lang="en-GB" sz="2000" dirty="0"/>
            </a:br>
            <a:r>
              <a:rPr lang="en-GB" sz="2000" dirty="0"/>
              <a:t>2. Quantify!</a:t>
            </a:r>
            <a:br>
              <a:rPr lang="en-GB" sz="2000" dirty="0"/>
            </a:br>
            <a:r>
              <a:rPr lang="en-GB" sz="2000" dirty="0"/>
              <a:t>3. Create Norms!</a:t>
            </a:r>
            <a:br>
              <a:rPr lang="en-GB" sz="2000" dirty="0"/>
            </a:br>
            <a:r>
              <a:rPr lang="en-GB" sz="2000" dirty="0"/>
              <a:t>4. Correlate!</a:t>
            </a:r>
            <a:br>
              <a:rPr lang="en-GB" sz="2000" dirty="0"/>
            </a:br>
            <a:r>
              <a:rPr lang="en-GB" sz="2000" dirty="0"/>
              <a:t>5. Medicalise!</a:t>
            </a:r>
            <a:br>
              <a:rPr lang="en-GB" sz="2000" dirty="0"/>
            </a:br>
            <a:r>
              <a:rPr lang="en-GB" sz="2000" dirty="0"/>
              <a:t>6. </a:t>
            </a:r>
            <a:r>
              <a:rPr lang="en-GB" sz="2000" dirty="0" err="1"/>
              <a:t>Biologise</a:t>
            </a:r>
            <a:r>
              <a:rPr lang="en-GB" sz="2000" dirty="0"/>
              <a:t>!</a:t>
            </a:r>
            <a:br>
              <a:rPr lang="en-GB" sz="2000" dirty="0"/>
            </a:br>
            <a:r>
              <a:rPr lang="en-GB" sz="2000" dirty="0"/>
              <a:t>7. Geneticise!</a:t>
            </a:r>
            <a:br>
              <a:rPr lang="en-GB" sz="2000" dirty="0"/>
            </a:br>
            <a:r>
              <a:rPr lang="en-GB" sz="2000" dirty="0"/>
              <a:t>8. Normalise!</a:t>
            </a:r>
            <a:br>
              <a:rPr lang="en-GB" sz="2000" dirty="0"/>
            </a:br>
            <a:r>
              <a:rPr lang="en-GB" sz="2000" dirty="0"/>
              <a:t>9. Bureaucratise!</a:t>
            </a:r>
            <a:br>
              <a:rPr lang="en-GB" sz="2000" dirty="0"/>
            </a:br>
            <a:r>
              <a:rPr lang="en-GB" sz="2000" dirty="0"/>
              <a:t>10. Reclaim our identity!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prstClr val="black"/>
                </a:solidFill>
                <a:latin typeface="Calibri Light" panose="020F0302020204030204"/>
              </a:rPr>
              <a:t>Making up people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71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Identity Theory (SIT)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10947"/>
            <a:ext cx="6172200" cy="4666015"/>
          </a:xfrm>
        </p:spPr>
        <p:txBody>
          <a:bodyPr>
            <a:noAutofit/>
          </a:bodyPr>
          <a:lstStyle/>
          <a:p>
            <a:r>
              <a:rPr lang="en-GB" sz="2200" dirty="0" smtClean="0"/>
              <a:t>We self-categorise with others who we consider are ‘like us’ 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2200" dirty="0" smtClean="0"/>
              <a:t>SIT suggests this is because our group memberships help us to define our sense of who we are and gives us a sense of belonging (</a:t>
            </a:r>
            <a:r>
              <a:rPr lang="en-GB" sz="2200" dirty="0" err="1" smtClean="0"/>
              <a:t>Tajfel</a:t>
            </a:r>
            <a:r>
              <a:rPr lang="en-GB" sz="2200" dirty="0" smtClean="0"/>
              <a:t>, 1979)</a:t>
            </a:r>
            <a:endParaRPr lang="en-GB" sz="1000" dirty="0" smtClean="0"/>
          </a:p>
          <a:p>
            <a:endParaRPr lang="en-GB" sz="1000" dirty="0" smtClean="0"/>
          </a:p>
          <a:p>
            <a:r>
              <a:rPr lang="en-GB" sz="2200" dirty="0" smtClean="0"/>
              <a:t>Its in our interest to display loyalty to our ‘</a:t>
            </a:r>
            <a:r>
              <a:rPr lang="en-GB" sz="2200" dirty="0" err="1" smtClean="0"/>
              <a:t>ingroups</a:t>
            </a:r>
            <a:r>
              <a:rPr lang="en-GB" sz="2200" dirty="0" smtClean="0"/>
              <a:t>’; conversely, it can lead to discrimination against ‘outgroups’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 smtClean="0"/>
              <a:t> </a:t>
            </a:r>
          </a:p>
          <a:p>
            <a:r>
              <a:rPr lang="en-GB" sz="2200" dirty="0" smtClean="0"/>
              <a:t>Social identities make group behaviour possible (Turner, Hogg et al, 1987)</a:t>
            </a:r>
            <a:endParaRPr lang="en-GB" sz="2200" dirty="0"/>
          </a:p>
        </p:txBody>
      </p:sp>
      <p:pic>
        <p:nvPicPr>
          <p:cNvPr id="5" name="Picture 4" descr="IMG_151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4"/>
          <a:stretch/>
        </p:blipFill>
        <p:spPr>
          <a:xfrm>
            <a:off x="7309384" y="1510947"/>
            <a:ext cx="4535226" cy="4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687785" y="1635717"/>
            <a:ext cx="3583702" cy="357401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47912" y="152402"/>
            <a:ext cx="2761681" cy="27709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14772" y="2669226"/>
            <a:ext cx="3345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Positive social identity as a social and psychological resource</a:t>
            </a:r>
            <a:endParaRPr lang="en-GB" sz="2200" dirty="0"/>
          </a:p>
        </p:txBody>
      </p:sp>
      <p:sp>
        <p:nvSpPr>
          <p:cNvPr id="18" name="Oval 17"/>
          <p:cNvSpPr/>
          <p:nvPr/>
        </p:nvSpPr>
        <p:spPr>
          <a:xfrm>
            <a:off x="444500" y="3240605"/>
            <a:ext cx="2761681" cy="27709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256167" y="32145"/>
            <a:ext cx="2761681" cy="27709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111736" y="4042391"/>
            <a:ext cx="2761681" cy="27709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3539194">
            <a:off x="3339922" y="2517915"/>
            <a:ext cx="502392" cy="43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391197" y="2923312"/>
            <a:ext cx="213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Social and psychological resource</a:t>
            </a:r>
            <a:endParaRPr lang="en-GB" sz="2400" dirty="0"/>
          </a:p>
        </p:txBody>
      </p:sp>
      <p:sp>
        <p:nvSpPr>
          <p:cNvPr id="23" name="Right Arrow 22"/>
          <p:cNvSpPr/>
          <p:nvPr/>
        </p:nvSpPr>
        <p:spPr>
          <a:xfrm rot="14105598">
            <a:off x="5193697" y="3959077"/>
            <a:ext cx="502392" cy="43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8136747">
            <a:off x="5330956" y="2455700"/>
            <a:ext cx="502392" cy="43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20365299">
            <a:off x="3056160" y="3759921"/>
            <a:ext cx="502392" cy="439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524003" y="651169"/>
            <a:ext cx="227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Sense of meaningfulness, purpose and direction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54960" y="819675"/>
            <a:ext cx="227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Social support – emotional, intellectual and material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397202" y="5224908"/>
            <a:ext cx="227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Social influence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86387" y="4251679"/>
            <a:ext cx="227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Sense of belonging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08113" y="6092825"/>
            <a:ext cx="452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Cruwys, Haslam, Dingle, Haslam &amp; </a:t>
            </a:r>
            <a:r>
              <a:rPr lang="en-GB" sz="1200" dirty="0" err="1" smtClean="0"/>
              <a:t>Jetten</a:t>
            </a:r>
            <a:r>
              <a:rPr lang="en-GB" sz="1200" dirty="0" smtClean="0"/>
              <a:t>, 2014; Haslam, </a:t>
            </a:r>
            <a:r>
              <a:rPr lang="en-GB" sz="1200" dirty="0" err="1" smtClean="0"/>
              <a:t>Jetten</a:t>
            </a:r>
            <a:r>
              <a:rPr lang="en-GB" sz="1200" dirty="0" smtClean="0"/>
              <a:t>, </a:t>
            </a:r>
            <a:r>
              <a:rPr lang="en-GB" sz="1200" dirty="0" err="1" smtClean="0"/>
              <a:t>Postmes</a:t>
            </a:r>
            <a:r>
              <a:rPr lang="en-GB" sz="1200" dirty="0" smtClean="0"/>
              <a:t> &amp; </a:t>
            </a:r>
            <a:r>
              <a:rPr lang="en-GB" sz="1200" dirty="0" err="1" smtClean="0"/>
              <a:t>Halsam</a:t>
            </a:r>
            <a:r>
              <a:rPr lang="en-GB" sz="1200" dirty="0" smtClean="0"/>
              <a:t>, 2009; Haslam, </a:t>
            </a:r>
            <a:r>
              <a:rPr lang="en-GB" sz="1200" dirty="0" err="1" smtClean="0"/>
              <a:t>Reicher</a:t>
            </a:r>
            <a:r>
              <a:rPr lang="en-GB" sz="1200" dirty="0" smtClean="0"/>
              <a:t> &amp; Levine, 2012; Turner, 1991; Cruwys et al, 2012; Jones &amp; </a:t>
            </a:r>
            <a:r>
              <a:rPr lang="en-GB" sz="1200" dirty="0" err="1" smtClean="0"/>
              <a:t>Jetter</a:t>
            </a:r>
            <a:r>
              <a:rPr lang="en-GB" sz="1200" dirty="0" smtClean="0"/>
              <a:t> 2011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702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Group boundaries and identities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5714999" cy="490889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Social identities are prioritized depending on saliency in any given situation (e.g. Haslam et al, 2011)</a:t>
            </a:r>
            <a:endParaRPr lang="en-US" sz="1100" dirty="0" smtClean="0"/>
          </a:p>
          <a:p>
            <a:endParaRPr lang="en-US" sz="1100" dirty="0" smtClean="0"/>
          </a:p>
          <a:p>
            <a:r>
              <a:rPr lang="en-US" sz="2400" dirty="0" smtClean="0"/>
              <a:t>Self categories can therefore be defined narrowly or broadly</a:t>
            </a:r>
          </a:p>
          <a:p>
            <a:endParaRPr lang="en-US" sz="2400" dirty="0" smtClean="0"/>
          </a:p>
          <a:p>
            <a:r>
              <a:rPr lang="en-US" sz="2400" dirty="0" smtClean="0"/>
              <a:t>How the ‘outgroup’ is defined can determine permeability of boundaries</a:t>
            </a:r>
          </a:p>
          <a:p>
            <a:endParaRPr lang="en-US" sz="2400" dirty="0" smtClean="0"/>
          </a:p>
          <a:p>
            <a:r>
              <a:rPr lang="en-US" sz="2400" dirty="0" smtClean="0"/>
              <a:t>The identity of a social movement helps to shape how we continue to ‘make up people’</a:t>
            </a:r>
          </a:p>
          <a:p>
            <a:endParaRPr lang="en-US" dirty="0" smtClean="0"/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395629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1" r="2874"/>
          <a:stretch/>
        </p:blipFill>
        <p:spPr>
          <a:xfrm>
            <a:off x="7167921" y="1576668"/>
            <a:ext cx="4026554" cy="497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Stigma and social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91990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Belonging to a negatively stereotyped group can threaten self-esteem</a:t>
            </a:r>
          </a:p>
          <a:p>
            <a:endParaRPr lang="en-GB" sz="2400" dirty="0" smtClean="0"/>
          </a:p>
          <a:p>
            <a:r>
              <a:rPr lang="en-GB" sz="2400" dirty="0" smtClean="0"/>
              <a:t>Response can either be individualist or collectivist (</a:t>
            </a:r>
            <a:r>
              <a:rPr lang="en-GB" sz="2400" dirty="0" err="1"/>
              <a:t>Branscombe</a:t>
            </a:r>
            <a:r>
              <a:rPr lang="en-GB" sz="2400" dirty="0"/>
              <a:t> et al, 2012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Shared resources to mobilize and promote social change </a:t>
            </a:r>
            <a:r>
              <a:rPr lang="en-US" sz="2400" dirty="0"/>
              <a:t>(Haslam, </a:t>
            </a:r>
            <a:r>
              <a:rPr lang="en-US" sz="2400" dirty="0" err="1"/>
              <a:t>Reicher</a:t>
            </a:r>
            <a:r>
              <a:rPr lang="en-US" sz="2400" dirty="0"/>
              <a:t> &amp; Levine, 2012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But identification requires definition of an ‘entity’ – can lead to reification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mydario.com/wp-content/uploads/2015/01/stig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55" y="2201188"/>
            <a:ext cx="4945345" cy="36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306611" y="1277006"/>
            <a:ext cx="3713584" cy="5260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27044" y="1277006"/>
            <a:ext cx="3713584" cy="5260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5195"/>
          </a:xfrm>
        </p:spPr>
        <p:txBody>
          <a:bodyPr/>
          <a:lstStyle/>
          <a:p>
            <a:pPr algn="ctr"/>
            <a:r>
              <a:rPr lang="en-GB" dirty="0" smtClean="0"/>
              <a:t>Resistance/Project Identity (Castells, 1997)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29549" y="1476023"/>
            <a:ext cx="4080422" cy="5017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3700" b="1" dirty="0" smtClean="0">
                <a:solidFill>
                  <a:schemeClr val="accent1">
                    <a:lumMod val="50000"/>
                  </a:schemeClr>
                </a:solidFill>
              </a:rPr>
              <a:t>Resistance Identity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Constructed in response to exclusion, devaluation and stigmatization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Individuals build ‘trenches of resistance’ in opposition to the norm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Leads to communities of resistance, mobilisation and, potentially, social change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800" dirty="0" smtClean="0"/>
              <a:t>Reverses the value judgement whilst reinforcing the boundary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32024" y="1595941"/>
            <a:ext cx="3611594" cy="5081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7693517" y="3671937"/>
            <a:ext cx="838507" cy="464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516848" y="1444075"/>
            <a:ext cx="3148560" cy="558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</a:rPr>
              <a:t>Project Identity</a:t>
            </a:r>
          </a:p>
          <a:p>
            <a:pPr marL="173038" indent="-173038">
              <a:spcBef>
                <a:spcPts val="0"/>
              </a:spcBef>
            </a:pPr>
            <a:endParaRPr lang="en-GB" sz="2400" dirty="0" smtClean="0"/>
          </a:p>
          <a:p>
            <a:pPr marL="173038" indent="-173038">
              <a:spcBef>
                <a:spcPts val="0"/>
              </a:spcBef>
            </a:pPr>
            <a:r>
              <a:rPr lang="en-GB" sz="2200" dirty="0" smtClean="0"/>
              <a:t>New </a:t>
            </a:r>
            <a:r>
              <a:rPr lang="en-GB" sz="2200" dirty="0"/>
              <a:t>identity is built which redefines position in society</a:t>
            </a:r>
          </a:p>
          <a:p>
            <a:pPr>
              <a:spcBef>
                <a:spcPts val="0"/>
              </a:spcBef>
            </a:pPr>
            <a:endParaRPr lang="en-GB" sz="2200" dirty="0"/>
          </a:p>
          <a:p>
            <a:pPr marL="173038" indent="-173038">
              <a:spcBef>
                <a:spcPts val="0"/>
              </a:spcBef>
            </a:pPr>
            <a:r>
              <a:rPr lang="en-GB" sz="2200" dirty="0"/>
              <a:t>Seeks transformation of overall social </a:t>
            </a:r>
            <a:r>
              <a:rPr lang="en-GB" sz="2200" dirty="0" smtClean="0"/>
              <a:t>structure</a:t>
            </a:r>
          </a:p>
          <a:p>
            <a:pPr marL="173038" indent="-173038">
              <a:spcBef>
                <a:spcPts val="0"/>
              </a:spcBef>
            </a:pPr>
            <a:endParaRPr lang="en-GB" sz="2200" dirty="0" smtClean="0"/>
          </a:p>
          <a:p>
            <a:pPr marL="173038" indent="-173038">
              <a:spcBef>
                <a:spcPts val="0"/>
              </a:spcBef>
            </a:pPr>
            <a:r>
              <a:rPr lang="en-GB" sz="2200" dirty="0" smtClean="0"/>
              <a:t>May be main potential source of social change </a:t>
            </a:r>
            <a:endParaRPr lang="en-GB" sz="2200" dirty="0"/>
          </a:p>
          <a:p>
            <a:pPr marL="45720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2365" y="1303510"/>
            <a:ext cx="3713584" cy="5260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427" y="1409763"/>
            <a:ext cx="4080422" cy="5580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GB" sz="2600" b="1" dirty="0" smtClean="0">
                <a:solidFill>
                  <a:schemeClr val="accent1">
                    <a:lumMod val="50000"/>
                  </a:schemeClr>
                </a:solidFill>
              </a:rPr>
              <a:t>Legitimising Identity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200" dirty="0" smtClean="0"/>
              <a:t>Generates a civil society which reproduces the identity that rationalizes sources of structural domination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200" dirty="0" smtClean="0"/>
              <a:t>Made up of institutions and organisations in society which defines norms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GB" sz="2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5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4" grpId="0"/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The means to </a:t>
            </a:r>
            <a:r>
              <a:rPr lang="en-GB" dirty="0" smtClean="0">
                <a:solidFill>
                  <a:prstClr val="black"/>
                </a:solidFill>
                <a:latin typeface="Calibri Light" panose="020F0302020204030204"/>
              </a:rPr>
              <a:t>Mobilis</a:t>
            </a:r>
            <a:r>
              <a:rPr lang="en-GB" dirty="0">
                <a:solidFill>
                  <a:prstClr val="black"/>
                </a:solidFill>
                <a:latin typeface="Calibri Light" panose="020F0302020204030204"/>
              </a:rPr>
              <a:t>e</a:t>
            </a:r>
            <a:endParaRPr lang="en-GB" altLang="en-US" sz="2800" dirty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281114" y="5534819"/>
            <a:ext cx="74882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‘Autism Counts’ </a:t>
            </a:r>
            <a:r>
              <a:rPr lang="en-GB" altLang="en-US" sz="1800" i="1" dirty="0">
                <a:solidFill>
                  <a:prstClr val="black"/>
                </a:solidFill>
                <a:latin typeface="Arial" panose="020B0604020202020204" pitchFamily="34" charset="0"/>
              </a:rPr>
              <a:t>Nature</a:t>
            </a: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Nov 2011, 479, p.24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6486" y="1809910"/>
            <a:ext cx="3527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Castells (2009) </a:t>
            </a:r>
          </a:p>
          <a:p>
            <a:r>
              <a:rPr lang="en-GB" sz="2200" dirty="0" smtClean="0"/>
              <a:t>There </a:t>
            </a:r>
            <a:r>
              <a:rPr lang="en-GB" sz="2200" dirty="0"/>
              <a:t>is a ‘transformational’ phase in social </a:t>
            </a:r>
            <a:r>
              <a:rPr lang="en-GB" sz="2200" dirty="0" smtClean="0"/>
              <a:t>and political relationships, </a:t>
            </a:r>
            <a:r>
              <a:rPr lang="en-GB" sz="2200" dirty="0"/>
              <a:t>as ‘networks’ become fundamentally significant as a vehicle for ordering and shaping human lives. </a:t>
            </a:r>
            <a:endParaRPr lang="en-GB" sz="2200" dirty="0" smtClean="0"/>
          </a:p>
          <a:p>
            <a:endParaRPr lang="en-GB" sz="2200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4" y="2781209"/>
            <a:ext cx="4806782" cy="31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648</Words>
  <Application>Microsoft Office PowerPoint</Application>
  <PresentationFormat>Custom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Chart</vt:lpstr>
      <vt:lpstr>Medicalisation, mobilisation and Social Identity Theory</vt:lpstr>
      <vt:lpstr>Prevalence and medicalisation</vt:lpstr>
      <vt:lpstr>PowerPoint Presentation</vt:lpstr>
      <vt:lpstr>Social Identity Theory (SIT)</vt:lpstr>
      <vt:lpstr>PowerPoint Presentation</vt:lpstr>
      <vt:lpstr>Group boundaries and identities</vt:lpstr>
      <vt:lpstr>Stigma and social identity</vt:lpstr>
      <vt:lpstr>Resistance/Project Identity (Castells, 1997)</vt:lpstr>
      <vt:lpstr>The means to Mobilise</vt:lpstr>
      <vt:lpstr>Autistic activism</vt:lpstr>
      <vt:lpstr>Problematizing neurodiversity</vt:lpstr>
      <vt:lpstr>The future?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Ginny</dc:creator>
  <cp:lastModifiedBy>User</cp:lastModifiedBy>
  <cp:revision>55</cp:revision>
  <dcterms:created xsi:type="dcterms:W3CDTF">2017-02-09T16:47:06Z</dcterms:created>
  <dcterms:modified xsi:type="dcterms:W3CDTF">2017-06-21T01:36:26Z</dcterms:modified>
</cp:coreProperties>
</file>