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70" r:id="rId5"/>
    <p:sldId id="269" r:id="rId6"/>
    <p:sldId id="260" r:id="rId7"/>
    <p:sldId id="261" r:id="rId8"/>
    <p:sldId id="262" r:id="rId9"/>
    <p:sldId id="267" r:id="rId10"/>
    <p:sldId id="268" r:id="rId11"/>
    <p:sldId id="263" r:id="rId12"/>
    <p:sldId id="264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phick, Christopher" initials="EC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29" autoAdjust="0"/>
    <p:restoredTop sz="73197" autoAdjust="0"/>
  </p:normalViewPr>
  <p:slideViewPr>
    <p:cSldViewPr snapToGrid="0">
      <p:cViewPr>
        <p:scale>
          <a:sx n="58" d="100"/>
          <a:sy n="58" d="100"/>
        </p:scale>
        <p:origin x="-81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4" d="100"/>
          <a:sy n="74" d="100"/>
        </p:scale>
        <p:origin x="-95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F4217C-1F9F-4FAE-8365-DBBDC6E3900B}" type="datetimeFigureOut">
              <a:rPr lang="en-GB" smtClean="0"/>
              <a:t>28/09/2017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5799E8-91E5-43CE-AEA6-3D63777E2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364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99E8-91E5-43CE-AEA6-3D63777E20B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573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3</a:t>
            </a:r>
            <a:r>
              <a:rPr lang="en-GB" baseline="0" dirty="0" smtClean="0"/>
              <a:t> SHORT FILMS</a:t>
            </a:r>
          </a:p>
          <a:p>
            <a:r>
              <a:rPr lang="en-GB" baseline="0" dirty="0" smtClean="0"/>
              <a:t>Animation- Abstract </a:t>
            </a:r>
          </a:p>
          <a:p>
            <a:r>
              <a:rPr lang="en-GB" baseline="0" dirty="0" smtClean="0"/>
              <a:t>Not live action figures, not talking heads</a:t>
            </a:r>
          </a:p>
          <a:p>
            <a:endParaRPr lang="en-GB" baseline="0" dirty="0" smtClean="0"/>
          </a:p>
          <a:p>
            <a:r>
              <a:rPr lang="en-GB" baseline="0" dirty="0" smtClean="0"/>
              <a:t>Divorced soundtrack generation from visuals/imagery seen on screen. Emphasises what you hear. Notes on blindness.</a:t>
            </a:r>
          </a:p>
          <a:p>
            <a:endParaRPr lang="en-GB" baseline="0" dirty="0" smtClean="0"/>
          </a:p>
          <a:p>
            <a:r>
              <a:rPr lang="en-GB" b="1" baseline="0" dirty="0" smtClean="0"/>
              <a:t>Diagnosis</a:t>
            </a:r>
            <a:r>
              <a:rPr lang="en-GB" baseline="0" dirty="0" smtClean="0"/>
              <a:t> –what is the function of the label (e.g. transfer of attribution, diagnosis as passport, diagnosis as stigmatising. Different functions and consequences in different circumstances)</a:t>
            </a:r>
          </a:p>
          <a:p>
            <a:r>
              <a:rPr lang="en-GB" b="1" baseline="0" dirty="0" smtClean="0"/>
              <a:t>Neurodiversity</a:t>
            </a:r>
          </a:p>
          <a:p>
            <a:r>
              <a:rPr lang="en-GB" baseline="0" dirty="0" smtClean="0"/>
              <a:t>What people think it is</a:t>
            </a:r>
          </a:p>
          <a:p>
            <a:r>
              <a:rPr lang="en-GB" b="1" baseline="0" dirty="0" smtClean="0"/>
              <a:t>Treatment</a:t>
            </a:r>
          </a:p>
          <a:p>
            <a:r>
              <a:rPr lang="en-GB" baseline="0" dirty="0" smtClean="0"/>
              <a:t>As per above-strengths (baby out with bathwater)</a:t>
            </a:r>
          </a:p>
          <a:p>
            <a:r>
              <a:rPr lang="en-GB" baseline="0" dirty="0" smtClean="0"/>
              <a:t>How this opposes medical narrative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99E8-91E5-43CE-AEA6-3D63777E20B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948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99E8-91E5-43CE-AEA6-3D63777E20B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155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99E8-91E5-43CE-AEA6-3D63777E20B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695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99E8-91E5-43CE-AEA6-3D63777E20B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307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9D49-4A23-4892-BA40-43BB1F5C775E}" type="datetimeFigureOut">
              <a:rPr lang="en-GB" smtClean="0"/>
              <a:t>28/09/2017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0B909-98D9-4354-BC8D-9A31FBC770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4765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9D49-4A23-4892-BA40-43BB1F5C775E}" type="datetimeFigureOut">
              <a:rPr lang="en-GB" smtClean="0"/>
              <a:t>28/09/2017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0B909-98D9-4354-BC8D-9A31FBC770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327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9D49-4A23-4892-BA40-43BB1F5C775E}" type="datetimeFigureOut">
              <a:rPr lang="en-GB" smtClean="0"/>
              <a:t>28/09/2017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0B909-98D9-4354-BC8D-9A31FBC770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196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9D49-4A23-4892-BA40-43BB1F5C775E}" type="datetimeFigureOut">
              <a:rPr lang="en-GB" smtClean="0"/>
              <a:t>28/09/2017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0B909-98D9-4354-BC8D-9A31FBC770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43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9D49-4A23-4892-BA40-43BB1F5C775E}" type="datetimeFigureOut">
              <a:rPr lang="en-GB" smtClean="0"/>
              <a:t>28/09/2017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0B909-98D9-4354-BC8D-9A31FBC770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98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9D49-4A23-4892-BA40-43BB1F5C775E}" type="datetimeFigureOut">
              <a:rPr lang="en-GB" smtClean="0"/>
              <a:t>28/09/2017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0B909-98D9-4354-BC8D-9A31FBC770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332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9D49-4A23-4892-BA40-43BB1F5C775E}" type="datetimeFigureOut">
              <a:rPr lang="en-GB" smtClean="0"/>
              <a:t>28/09/2017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0B909-98D9-4354-BC8D-9A31FBC770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560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9D49-4A23-4892-BA40-43BB1F5C775E}" type="datetimeFigureOut">
              <a:rPr lang="en-GB" smtClean="0"/>
              <a:t>28/09/2017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0B909-98D9-4354-BC8D-9A31FBC770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87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9D49-4A23-4892-BA40-43BB1F5C775E}" type="datetimeFigureOut">
              <a:rPr lang="en-GB" smtClean="0"/>
              <a:t>28/09/2017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0B909-98D9-4354-BC8D-9A31FBC770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58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9D49-4A23-4892-BA40-43BB1F5C775E}" type="datetimeFigureOut">
              <a:rPr lang="en-GB" smtClean="0"/>
              <a:t>28/09/2017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0B909-98D9-4354-BC8D-9A31FBC770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534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9D49-4A23-4892-BA40-43BB1F5C775E}" type="datetimeFigureOut">
              <a:rPr lang="en-GB" smtClean="0"/>
              <a:t>28/09/2017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0B909-98D9-4354-BC8D-9A31FBC770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579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B9D49-4A23-4892-BA40-43BB1F5C775E}" type="datetimeFigureOut">
              <a:rPr lang="en-GB" smtClean="0"/>
              <a:t>28/09/2017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0B909-98D9-4354-BC8D-9A31FBC770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166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blogs.exeter.ac.uk/exploringdiagnosis/files/2016/01/exeter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2380" y="5735723"/>
            <a:ext cx="1628775" cy="666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blogs.exeter.ac.uk/exploringdiagnosis/files/2016/07/heade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658" y="5458983"/>
            <a:ext cx="4464513" cy="1258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blogs.exeter.ac.uk/exploringdiagnosis/files/2016/06/Tolleson_100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2397" y="477923"/>
            <a:ext cx="9525000" cy="27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17" y="5576973"/>
            <a:ext cx="984250" cy="9842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92397" y="3762103"/>
            <a:ext cx="9525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err="1" smtClean="0"/>
              <a:t>Interdisciplinarity</a:t>
            </a:r>
            <a:r>
              <a:rPr lang="en-GB" sz="4000" dirty="0" smtClean="0"/>
              <a:t> in Medical Research </a:t>
            </a:r>
          </a:p>
          <a:p>
            <a:r>
              <a:rPr lang="en-GB" sz="3600" dirty="0" smtClean="0"/>
              <a:t>Ginny Russell and Steven Kapp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87380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19349" y="509451"/>
            <a:ext cx="769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Age range of participants</a:t>
            </a:r>
            <a:endParaRPr lang="en-GB" sz="2800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349" y="1938474"/>
            <a:ext cx="4833257" cy="35740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649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3406" y="1711234"/>
            <a:ext cx="839941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93% of ASD participants did not have ID.</a:t>
            </a:r>
          </a:p>
          <a:p>
            <a:endParaRPr lang="en-GB" sz="2800" dirty="0"/>
          </a:p>
          <a:p>
            <a:r>
              <a:rPr lang="en-GB" sz="2800" dirty="0" smtClean="0"/>
              <a:t>This varied from 67% (Epidemiology) </a:t>
            </a:r>
          </a:p>
          <a:p>
            <a:r>
              <a:rPr lang="en-GB" sz="2800" dirty="0" smtClean="0"/>
              <a:t>to 96% (Psychology)</a:t>
            </a:r>
          </a:p>
          <a:p>
            <a:endParaRPr lang="en-GB" sz="2800" dirty="0"/>
          </a:p>
          <a:p>
            <a:r>
              <a:rPr lang="en-GB" sz="2800" dirty="0" smtClean="0"/>
              <a:t>Prevalence estimates have changed from a third without ID, to a third with ID.</a:t>
            </a:r>
          </a:p>
        </p:txBody>
      </p:sp>
    </p:spTree>
    <p:extLst>
      <p:ext uri="{BB962C8B-B14F-4D97-AF65-F5344CB8AC3E}">
        <p14:creationId xmlns:p14="http://schemas.microsoft.com/office/powerpoint/2010/main" val="217538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8650" y="819150"/>
            <a:ext cx="9416873" cy="58169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What predicted the proportion with and without ID?</a:t>
            </a:r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Gender?</a:t>
            </a:r>
            <a:endParaRPr lang="en-GB" sz="2800" dirty="0"/>
          </a:p>
          <a:p>
            <a:r>
              <a:rPr lang="en-GB" sz="2800" dirty="0" smtClean="0"/>
              <a:t>Age?</a:t>
            </a:r>
          </a:p>
          <a:p>
            <a:r>
              <a:rPr lang="en-GB" sz="2800" dirty="0" smtClean="0"/>
              <a:t>Field?</a:t>
            </a:r>
          </a:p>
          <a:p>
            <a:r>
              <a:rPr lang="en-GB" sz="2800" dirty="0" smtClean="0"/>
              <a:t>Journal?</a:t>
            </a:r>
          </a:p>
          <a:p>
            <a:r>
              <a:rPr lang="en-GB" sz="2800" dirty="0" smtClean="0"/>
              <a:t>Country or continent of origin?</a:t>
            </a:r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How cultural and contextual factors shape our knowledge base.</a:t>
            </a:r>
          </a:p>
          <a:p>
            <a:endParaRPr lang="en-GB" sz="2800" dirty="0"/>
          </a:p>
          <a:p>
            <a:endParaRPr lang="en-GB" dirty="0" smtClean="0">
              <a:latin typeface="Arial Rounded MT Bold" panose="020F0704030504030204" pitchFamily="34" charset="0"/>
            </a:endParaRPr>
          </a:p>
          <a:p>
            <a:endParaRPr lang="en-GB" dirty="0">
              <a:latin typeface="Arial Rounded MT Bold" panose="020F070403050403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8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Expanding cultural possibilities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Example with Navajo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Traditionally no concept of disability</a:t>
            </a:r>
          </a:p>
          <a:p>
            <a:pPr lvl="1">
              <a:buFont typeface="Wingdings 2" panose="05020102010507070707" pitchFamily="18" charset="2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lvl="1">
              <a:buFont typeface="Wingdings 2" panose="05020102010507070707" pitchFamily="18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Wellness philosophy enables patience, flexibility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Allow children to explore identity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Matrilineal society – multiple caregivers, can stay with mother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Praised, empowered for what can do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Supported where have more significant needs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8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2078" y="313038"/>
            <a:ext cx="10680170" cy="7694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Aims for today…</a:t>
            </a:r>
          </a:p>
          <a:p>
            <a:endParaRPr lang="en-GB" sz="2800" dirty="0"/>
          </a:p>
          <a:p>
            <a:r>
              <a:rPr lang="en-GB" sz="2800" dirty="0" smtClean="0"/>
              <a:t>…to discuss and consider some aspects of interdisciplinary research from both sociological and health perspectives </a:t>
            </a:r>
            <a:br>
              <a:rPr lang="en-GB" sz="2800" dirty="0" smtClean="0"/>
            </a:br>
            <a:r>
              <a:rPr lang="en-GB" sz="2800" dirty="0" smtClean="0"/>
              <a:t>…to provide a sense of some results and findings as part of this larger Welcome Trust-funded research project.</a:t>
            </a:r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 smtClean="0"/>
          </a:p>
          <a:p>
            <a:r>
              <a:rPr lang="en-GB" sz="2800" dirty="0" smtClean="0"/>
              <a:t>From both a sociological and child health perspective</a:t>
            </a:r>
          </a:p>
          <a:p>
            <a:endParaRPr lang="en-GB" dirty="0" smtClean="0">
              <a:latin typeface="Arial Rounded MT Bold" panose="020F0704030504030204" pitchFamily="34" charset="0"/>
            </a:endParaRPr>
          </a:p>
        </p:txBody>
      </p:sp>
      <p:pic>
        <p:nvPicPr>
          <p:cNvPr id="2050" name="Picture 2" descr="http://blogs.exeter.ac.uk/exploringdiagnosis/files/2016/05/groupphoto-1024x47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078" y="2895765"/>
            <a:ext cx="9082448" cy="3290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532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1281" y="631148"/>
            <a:ext cx="54990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Medical vs Sociological perspectives </a:t>
            </a:r>
            <a:endParaRPr lang="en-GB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105144" y="1783447"/>
            <a:ext cx="100847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Medical research: </a:t>
            </a:r>
          </a:p>
          <a:p>
            <a:r>
              <a:rPr lang="en-GB" dirty="0" smtClean="0"/>
              <a:t>Positivist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Discovery of truth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Often quantitative </a:t>
            </a:r>
            <a:r>
              <a:rPr lang="en-GB" dirty="0" smtClean="0"/>
              <a:t>methods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Objectivity valued- medicine is a science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Context secondary to biological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Encroachment of patient (lay) perspective</a:t>
            </a:r>
          </a:p>
          <a:p>
            <a:endParaRPr lang="en-GB" dirty="0" smtClean="0"/>
          </a:p>
          <a:p>
            <a:r>
              <a:rPr lang="en-GB" dirty="0" smtClean="0"/>
              <a:t>Sociological research</a:t>
            </a:r>
          </a:p>
          <a:p>
            <a:r>
              <a:rPr lang="en-GB" dirty="0" smtClean="0"/>
              <a:t>Constructionist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Meanings ascribed to events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Often qualitative </a:t>
            </a:r>
            <a:r>
              <a:rPr lang="en-GB" dirty="0" smtClean="0"/>
              <a:t>methods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How knowledge is produced- medicine is a humanity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Contextual, social factors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Power relations, medicalisation </a:t>
            </a:r>
          </a:p>
          <a:p>
            <a:endParaRPr lang="en-GB" dirty="0" smtClean="0"/>
          </a:p>
          <a:p>
            <a:r>
              <a:rPr lang="en-GB" dirty="0" smtClean="0"/>
              <a:t>Example: Mother’s rating of her child’s hyperactivity.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1108" y="2518386"/>
            <a:ext cx="215265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63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Discipline vs field: disability studies</a:t>
            </a:r>
            <a:endParaRPr lang="en-US" sz="2800" dirty="0">
              <a:latin typeface="+mn-lt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en-US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425613" y="1837475"/>
            <a:ext cx="8686800" cy="4389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 smtClean="0"/>
              <a:t>Medical model </a:t>
            </a:r>
          </a:p>
          <a:p>
            <a:r>
              <a:rPr lang="en-US" altLang="en-US" dirty="0" smtClean="0"/>
              <a:t>Social model</a:t>
            </a:r>
          </a:p>
          <a:p>
            <a:r>
              <a:rPr lang="en-US" altLang="en-US" dirty="0" smtClean="0"/>
              <a:t>Biopsychosocial model 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9198013" y="6136425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79AE9BB-13C8-4D75-96D6-BAF73E825AF8}" type="slidenum">
              <a:rPr lang="ar-SA" altLang="en-US">
                <a:solidFill>
                  <a:srgbClr val="045C75"/>
                </a:solidFill>
              </a:rPr>
              <a:pPr eaLnBrk="1" hangingPunct="1"/>
              <a:t>4</a:t>
            </a:fld>
            <a:endParaRPr lang="en-US" altLang="en-US">
              <a:solidFill>
                <a:srgbClr val="045C75"/>
              </a:solidFill>
            </a:endParaRPr>
          </a:p>
        </p:txBody>
      </p:sp>
      <p:pic>
        <p:nvPicPr>
          <p:cNvPr id="7" name="Picture 7" descr="http://ddsg.org.uk/taxi/images/social-model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3688" y="3666275"/>
            <a:ext cx="5419725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9" descr="http://ddsg.org.uk/taxi/images/medical-model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213" y="1866050"/>
            <a:ext cx="4600575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369213" y="5037875"/>
            <a:ext cx="2819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(Democracy Disability and Society Group, 2003</a:t>
            </a:r>
            <a:r>
              <a:rPr lang="en-US" altLang="en-US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514520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120605" cy="1197457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Research world views and methods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(Post)positivism </a:t>
            </a:r>
          </a:p>
          <a:p>
            <a:pPr lvl="1"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Scientific method, quantitative research</a:t>
            </a:r>
          </a:p>
          <a:p>
            <a:pPr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Social constructivism </a:t>
            </a:r>
          </a:p>
          <a:p>
            <a:pPr lvl="1"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Ethnography, narrative research, etc. </a:t>
            </a:r>
          </a:p>
          <a:p>
            <a:pPr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Participatory worldview </a:t>
            </a:r>
          </a:p>
          <a:p>
            <a:pPr lvl="1"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Action research</a:t>
            </a:r>
          </a:p>
          <a:p>
            <a:pPr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Pragmatism </a:t>
            </a:r>
          </a:p>
          <a:p>
            <a:pPr lvl="1"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Mixed methods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09275" y="722887"/>
            <a:ext cx="2581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(Creswell, 2009)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146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01337" y="744583"/>
            <a:ext cx="1005840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We want our results to have an impact on both disciplines….</a:t>
            </a:r>
          </a:p>
          <a:p>
            <a:endParaRPr lang="en-GB" sz="2400" dirty="0"/>
          </a:p>
          <a:p>
            <a:r>
              <a:rPr lang="en-GB" sz="2800" dirty="0" smtClean="0"/>
              <a:t>To </a:t>
            </a:r>
            <a:r>
              <a:rPr lang="en-GB" sz="2800" dirty="0"/>
              <a:t>investigate whether autism research is based primarily on participants </a:t>
            </a:r>
            <a:r>
              <a:rPr lang="en-GB" sz="2800" dirty="0" smtClean="0"/>
              <a:t>with </a:t>
            </a:r>
            <a:r>
              <a:rPr lang="en-GB" sz="2800" dirty="0"/>
              <a:t>less severe intellectual impairment. ‘Selection bias</a:t>
            </a:r>
            <a:r>
              <a:rPr lang="en-GB" sz="2800" dirty="0" smtClean="0"/>
              <a:t>’. Why is this important? </a:t>
            </a:r>
            <a:endParaRPr lang="en-GB" sz="2800" dirty="0"/>
          </a:p>
          <a:p>
            <a:endParaRPr lang="en-GB" sz="2800" dirty="0"/>
          </a:p>
          <a:p>
            <a:r>
              <a:rPr lang="en-GB" sz="2800" dirty="0" smtClean="0"/>
              <a:t>Research Questions</a:t>
            </a:r>
            <a:endParaRPr lang="en-GB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cs typeface="Arial" panose="020B0604020202020204" pitchFamily="34" charset="0"/>
              </a:rPr>
              <a:t>Do research articles that claim to generate knowledge about autism across the spectrum have samples predominantly </a:t>
            </a:r>
            <a:r>
              <a:rPr lang="en-GB" sz="2800" dirty="0" smtClean="0">
                <a:cs typeface="Arial" panose="020B0604020202020204" pitchFamily="34" charset="0"/>
              </a:rPr>
              <a:t>drawn </a:t>
            </a:r>
            <a:r>
              <a:rPr lang="en-GB" sz="2800" dirty="0">
                <a:cs typeface="Arial" panose="020B0604020202020204" pitchFamily="34" charset="0"/>
              </a:rPr>
              <a:t>from the less severely intellectually impaired </a:t>
            </a:r>
            <a:r>
              <a:rPr lang="en-GB" sz="2800" dirty="0" smtClean="0">
                <a:cs typeface="Arial" panose="020B0604020202020204" pitchFamily="34" charset="0"/>
              </a:rPr>
              <a:t>group? </a:t>
            </a:r>
            <a:endParaRPr lang="en-GB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If such a bias exists, does it applies to all fields of autism </a:t>
            </a:r>
            <a:r>
              <a:rPr lang="en-GB" sz="2800" dirty="0" smtClean="0"/>
              <a:t>research?</a:t>
            </a:r>
            <a:endParaRPr lang="en-GB" sz="2800" dirty="0"/>
          </a:p>
          <a:p>
            <a:endParaRPr lang="en-GB" sz="2800" dirty="0"/>
          </a:p>
          <a:p>
            <a:r>
              <a:rPr lang="en-GB" sz="2800" dirty="0" smtClean="0"/>
              <a:t>Method? </a:t>
            </a:r>
            <a:r>
              <a:rPr lang="en-GB" sz="2800" dirty="0"/>
              <a:t>What </a:t>
            </a:r>
            <a:r>
              <a:rPr lang="en-GB" sz="2800" dirty="0" smtClean="0"/>
              <a:t>counts as </a:t>
            </a:r>
            <a:r>
              <a:rPr lang="en-GB" sz="2800" dirty="0"/>
              <a:t>bias?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5260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02" y="-366848"/>
            <a:ext cx="5367024" cy="762009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792686" y="2011680"/>
            <a:ext cx="461118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In total, there were 7188565 participants across all studies, of which 91682 participants had autism. </a:t>
            </a:r>
          </a:p>
        </p:txBody>
      </p:sp>
    </p:spTree>
    <p:extLst>
      <p:ext uri="{BB962C8B-B14F-4D97-AF65-F5344CB8AC3E}">
        <p14:creationId xmlns:p14="http://schemas.microsoft.com/office/powerpoint/2010/main" val="13025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19349" y="509451"/>
            <a:ext cx="769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Frequency of studies by continent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0192" y="1464218"/>
            <a:ext cx="5227619" cy="3826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71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19349" y="509451"/>
            <a:ext cx="769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Frequency of studies by </a:t>
            </a:r>
            <a:r>
              <a:rPr lang="en-GB" sz="2800" dirty="0" smtClean="0"/>
              <a:t>field</a:t>
            </a:r>
            <a:endParaRPr lang="en-GB" sz="2800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349" y="1751057"/>
            <a:ext cx="4276725" cy="34087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631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476</Words>
  <Application>Microsoft Office PowerPoint</Application>
  <PresentationFormat>Custom</PresentationFormat>
  <Paragraphs>107</Paragraphs>
  <Slides>13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Discipline vs field: disability studies</vt:lpstr>
      <vt:lpstr>Research world views and methods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Expanding cultural possibilities </vt:lpstr>
    </vt:vector>
  </TitlesOfParts>
  <Company>University of Exeter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Elphick, Christopher</dc:creator>
  <cp:lastModifiedBy>User</cp:lastModifiedBy>
  <cp:revision>34</cp:revision>
  <dcterms:created xsi:type="dcterms:W3CDTF">2016-11-07T11:16:36Z</dcterms:created>
  <dcterms:modified xsi:type="dcterms:W3CDTF">2017-09-28T16:22:16Z</dcterms:modified>
</cp:coreProperties>
</file>