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4" r:id="rId1"/>
  </p:sldMasterIdLst>
  <p:notesMasterIdLst>
    <p:notesMasterId r:id="rId28"/>
  </p:notesMasterIdLst>
  <p:handoutMasterIdLst>
    <p:handoutMasterId r:id="rId29"/>
  </p:handoutMasterIdLst>
  <p:sldIdLst>
    <p:sldId id="305" r:id="rId2"/>
    <p:sldId id="428" r:id="rId3"/>
    <p:sldId id="441" r:id="rId4"/>
    <p:sldId id="446" r:id="rId5"/>
    <p:sldId id="448" r:id="rId6"/>
    <p:sldId id="427" r:id="rId7"/>
    <p:sldId id="434" r:id="rId8"/>
    <p:sldId id="437" r:id="rId9"/>
    <p:sldId id="436" r:id="rId10"/>
    <p:sldId id="435" r:id="rId11"/>
    <p:sldId id="439" r:id="rId12"/>
    <p:sldId id="440" r:id="rId13"/>
    <p:sldId id="438" r:id="rId14"/>
    <p:sldId id="420" r:id="rId15"/>
    <p:sldId id="433" r:id="rId16"/>
    <p:sldId id="432" r:id="rId17"/>
    <p:sldId id="429" r:id="rId18"/>
    <p:sldId id="423" r:id="rId19"/>
    <p:sldId id="336" r:id="rId20"/>
    <p:sldId id="442" r:id="rId21"/>
    <p:sldId id="419" r:id="rId22"/>
    <p:sldId id="447" r:id="rId23"/>
    <p:sldId id="443" r:id="rId24"/>
    <p:sldId id="445" r:id="rId25"/>
    <p:sldId id="444" r:id="rId26"/>
    <p:sldId id="307" r:id="rId2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xmlns="">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ven Kapp" initials="SK" lastIdx="5" clrIdx="0">
    <p:extLst/>
  </p:cmAuthor>
  <p:cmAuthor id="2" name="Kapp, Steven" initials="KS" lastIdx="2"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036" autoAdjust="0"/>
    <p:restoredTop sz="96362" autoAdjust="0"/>
  </p:normalViewPr>
  <p:slideViewPr>
    <p:cSldViewPr>
      <p:cViewPr>
        <p:scale>
          <a:sx n="78" d="100"/>
          <a:sy n="78" d="100"/>
        </p:scale>
        <p:origin x="-900"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0" d="100"/>
          <a:sy n="60" d="100"/>
        </p:scale>
        <p:origin x="-2490"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ea typeface="+mn-ea"/>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8E27B356-6C6E-43DC-8A54-20B8BDEA2DAB}" type="datetimeFigureOut">
              <a:rPr lang="en-US" altLang="en-US"/>
              <a:pPr>
                <a:defRPr/>
              </a:pPr>
              <a:t>6/21/2017</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ea typeface="+mn-ea"/>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89C87EAF-789A-4947-8538-2DD3AC72AC8F}" type="slidenum">
              <a:rPr lang="en-US" altLang="en-US"/>
              <a:pPr>
                <a:defRPr/>
              </a:pPr>
              <a:t>‹#›</a:t>
            </a:fld>
            <a:endParaRPr lang="en-US" altLang="en-US"/>
          </a:p>
        </p:txBody>
      </p:sp>
    </p:spTree>
    <p:extLst>
      <p:ext uri="{BB962C8B-B14F-4D97-AF65-F5344CB8AC3E}">
        <p14:creationId xmlns:p14="http://schemas.microsoft.com/office/powerpoint/2010/main" val="39665974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defRPr>
            </a:lvl1pPr>
          </a:lstStyle>
          <a:p>
            <a:pPr>
              <a:defRPr/>
            </a:pPr>
            <a:fld id="{8DF88FC3-6F7D-450E-B5AB-1E618D240505}" type="datetimeFigureOut">
              <a:rPr lang="en-US" altLang="en-US"/>
              <a:pPr>
                <a:defRPr/>
              </a:pPr>
              <a:t>6/21/2017</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2B0FD842-FE93-44B9-B1E7-006ABA330D08}" type="slidenum">
              <a:rPr lang="en-US" altLang="en-US"/>
              <a:pPr>
                <a:defRPr/>
              </a:pPr>
              <a:t>‹#›</a:t>
            </a:fld>
            <a:endParaRPr lang="en-US" altLang="en-US"/>
          </a:p>
        </p:txBody>
      </p:sp>
    </p:spTree>
    <p:extLst>
      <p:ext uri="{BB962C8B-B14F-4D97-AF65-F5344CB8AC3E}">
        <p14:creationId xmlns:p14="http://schemas.microsoft.com/office/powerpoint/2010/main" val="25823461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S PGothic" panose="020B0600070205080204" pitchFamily="34" charset="-128"/>
                <a:cs typeface="+mn-cs"/>
              </a:rPr>
              <a:t>This presentation reflects on the academic and practical implications of neurodiversity: the brain-based differences among people that affect thoughts, feelings, and sensations. Autism rights activists in the neurodiversity movement argue for acceptance and support, adopting  neurological rhetoric around autism as an identity rather than disease. Indeed, studies have suggested that neurological differences associated with autism can function as strengths and weaknesses, which may depend on the individual and social contexts. Many autistic people insist they were “born this way”, and likewise neuroscience has identified extremely early patterns in the brain that precede clear </a:t>
            </a:r>
            <a:r>
              <a:rPr lang="en-US" sz="1200" kern="1200" dirty="0" err="1" smtClean="0">
                <a:solidFill>
                  <a:schemeClr val="tx1"/>
                </a:solidFill>
                <a:effectLst/>
                <a:latin typeface="+mn-lt"/>
                <a:ea typeface="MS PGothic" panose="020B0600070205080204" pitchFamily="34" charset="-128"/>
                <a:cs typeface="+mn-cs"/>
              </a:rPr>
              <a:t>behavioural</a:t>
            </a:r>
            <a:r>
              <a:rPr lang="en-US" sz="1200" kern="1200" dirty="0" smtClean="0">
                <a:solidFill>
                  <a:schemeClr val="tx1"/>
                </a:solidFill>
                <a:effectLst/>
                <a:latin typeface="+mn-lt"/>
                <a:ea typeface="MS PGothic" panose="020B0600070205080204" pitchFamily="34" charset="-128"/>
                <a:cs typeface="+mn-cs"/>
              </a:rPr>
              <a:t> signs. Delivered by a developmental psychologist working in sociology with personal experience as an autistic activist, this talk will discuss the relevance of neuroscience for the agenda of autism research and politics, including early intervention.</a:t>
            </a:r>
          </a:p>
          <a:p>
            <a:r>
              <a:rPr lang="en-US" sz="1200" kern="1200" dirty="0" smtClean="0">
                <a:solidFill>
                  <a:schemeClr val="tx1"/>
                </a:solidFill>
                <a:effectLst/>
                <a:latin typeface="+mn-lt"/>
                <a:ea typeface="MS PGothic" panose="020B0600070205080204" pitchFamily="34" charset="-128"/>
                <a:cs typeface="+mn-cs"/>
              </a:rPr>
              <a:t> </a:t>
            </a:r>
          </a:p>
          <a:p>
            <a:endParaRPr lang="en-US" dirty="0"/>
          </a:p>
        </p:txBody>
      </p:sp>
      <p:sp>
        <p:nvSpPr>
          <p:cNvPr id="4" name="Slide Number Placeholder 3"/>
          <p:cNvSpPr>
            <a:spLocks noGrp="1"/>
          </p:cNvSpPr>
          <p:nvPr>
            <p:ph type="sldNum" sz="quarter" idx="10"/>
          </p:nvPr>
        </p:nvSpPr>
        <p:spPr/>
        <p:txBody>
          <a:bodyPr/>
          <a:lstStyle/>
          <a:p>
            <a:pPr>
              <a:defRPr/>
            </a:pPr>
            <a:fld id="{2B0FD842-FE93-44B9-B1E7-006ABA330D08}" type="slidenum">
              <a:rPr lang="en-US" altLang="en-US" smtClean="0"/>
              <a:pPr>
                <a:defRPr/>
              </a:pPr>
              <a:t>1</a:t>
            </a:fld>
            <a:endParaRPr lang="en-US" altLang="en-US"/>
          </a:p>
        </p:txBody>
      </p:sp>
    </p:spTree>
    <p:extLst>
      <p:ext uri="{BB962C8B-B14F-4D97-AF65-F5344CB8AC3E}">
        <p14:creationId xmlns:p14="http://schemas.microsoft.com/office/powerpoint/2010/main" val="10774152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Filicide: parents kill their kids    media often sympathetic to parents, but nothing justifies murdering the child</a:t>
            </a:r>
            <a:br>
              <a:rPr lang="en-US" altLang="en-US" smtClean="0"/>
            </a:br>
            <a:r>
              <a:rPr lang="en-US" altLang="en-US" smtClean="0"/>
              <a:t>   some behaviors diagnosed as core to autism are actually coping mechanisms</a:t>
            </a: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037B578-A892-4DD7-8C44-0D3B4C9D25E5}" type="slidenum">
              <a:rPr lang="ar-SA" altLang="en-US" smtClean="0">
                <a:latin typeface="Calibri" panose="020F0502020204030204" pitchFamily="34" charset="0"/>
                <a:ea typeface="MS PGothic" panose="020B0600070205080204" pitchFamily="34" charset="-128"/>
              </a:rPr>
              <a:pPr/>
              <a:t>11</a:t>
            </a:fld>
            <a:endParaRPr lang="en-US" altLang="en-US" smtClean="0">
              <a:latin typeface="Calibri" panose="020F0502020204030204" pitchFamily="34" charset="0"/>
              <a:ea typeface="MS PGothic" panose="020B0600070205080204" pitchFamily="34" charset="-128"/>
            </a:endParaRPr>
          </a:p>
        </p:txBody>
      </p:sp>
    </p:spTree>
    <p:extLst>
      <p:ext uri="{BB962C8B-B14F-4D97-AF65-F5344CB8AC3E}">
        <p14:creationId xmlns:p14="http://schemas.microsoft.com/office/powerpoint/2010/main" val="27123794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Nothing may just be social |  Catherine Lord is a leading expert on autism diagnosis, created the diagnostic instruments  regarded as gold standard, key member</a:t>
            </a:r>
            <a:br>
              <a:rPr lang="en-US" altLang="en-US" smtClean="0"/>
            </a:br>
            <a:r>
              <a:rPr lang="en-US" altLang="en-US" smtClean="0"/>
              <a:t>of DSM-5 committee that revised autism diagnosis last year</a:t>
            </a: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D5A1AB7-A9E1-4A90-8AA2-71AE4E5FBFBB}" type="slidenum">
              <a:rPr lang="he-IL" altLang="en-US" smtClean="0">
                <a:latin typeface="Calibri" panose="020F0502020204030204" pitchFamily="34" charset="0"/>
              </a:rPr>
              <a:pPr/>
              <a:t>12</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32885528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Enhanced visual search, pupil size, prolonged pupillary light reflex</a:t>
            </a:r>
          </a:p>
          <a:p>
            <a:r>
              <a:rPr lang="en-US" dirty="0" smtClean="0"/>
              <a:t>Higher autonomic visual response to sound  visual preference</a:t>
            </a:r>
          </a:p>
          <a:p>
            <a:endParaRPr lang="en-US" dirty="0" smtClean="0"/>
          </a:p>
          <a:p>
            <a:r>
              <a:rPr lang="en-US" dirty="0" smtClean="0"/>
              <a:t>Reduced prejudice </a:t>
            </a:r>
          </a:p>
          <a:p>
            <a:r>
              <a:rPr lang="en-US" dirty="0" smtClean="0"/>
              <a:t>Using another’s line of sight for </a:t>
            </a:r>
            <a:r>
              <a:rPr lang="en-US" dirty="0" err="1" smtClean="0"/>
              <a:t>perpsecitve</a:t>
            </a:r>
            <a:r>
              <a:rPr lang="en-US" dirty="0" smtClean="0"/>
              <a:t> taking</a:t>
            </a:r>
          </a:p>
          <a:p>
            <a:endParaRPr lang="en-US" dirty="0" smtClean="0"/>
          </a:p>
          <a:p>
            <a:r>
              <a:rPr lang="en-US" dirty="0" smtClean="0"/>
              <a:t>Greater understanding and production of unexpected words for language level</a:t>
            </a:r>
            <a:endParaRPr lang="en-US" dirty="0"/>
          </a:p>
        </p:txBody>
      </p:sp>
      <p:sp>
        <p:nvSpPr>
          <p:cNvPr id="4" name="Slide Number Placeholder 3"/>
          <p:cNvSpPr>
            <a:spLocks noGrp="1"/>
          </p:cNvSpPr>
          <p:nvPr>
            <p:ph type="sldNum" sz="quarter" idx="10"/>
          </p:nvPr>
        </p:nvSpPr>
        <p:spPr/>
        <p:txBody>
          <a:bodyPr/>
          <a:lstStyle/>
          <a:p>
            <a:pPr>
              <a:defRPr/>
            </a:pPr>
            <a:fld id="{2B0FD842-FE93-44B9-B1E7-006ABA330D08}" type="slidenum">
              <a:rPr lang="en-US" altLang="en-US" smtClean="0"/>
              <a:pPr>
                <a:defRPr/>
              </a:pPr>
              <a:t>18</a:t>
            </a:fld>
            <a:endParaRPr lang="en-US" altLang="en-US"/>
          </a:p>
        </p:txBody>
      </p:sp>
    </p:spTree>
    <p:extLst>
      <p:ext uri="{BB962C8B-B14F-4D97-AF65-F5344CB8AC3E}">
        <p14:creationId xmlns:p14="http://schemas.microsoft.com/office/powerpoint/2010/main" val="13026039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Research on neurological compensation – deaf</a:t>
            </a:r>
            <a:r>
              <a:rPr lang="en-US" baseline="0" dirty="0" smtClean="0"/>
              <a:t> people activating visual cortex for sound?</a:t>
            </a:r>
            <a:endParaRPr lang="en-US" dirty="0"/>
          </a:p>
        </p:txBody>
      </p:sp>
      <p:sp>
        <p:nvSpPr>
          <p:cNvPr id="4" name="Slide Number Placeholder 3"/>
          <p:cNvSpPr>
            <a:spLocks noGrp="1"/>
          </p:cNvSpPr>
          <p:nvPr>
            <p:ph type="sldNum" sz="quarter" idx="10"/>
          </p:nvPr>
        </p:nvSpPr>
        <p:spPr/>
        <p:txBody>
          <a:bodyPr/>
          <a:lstStyle/>
          <a:p>
            <a:pPr>
              <a:defRPr/>
            </a:pPr>
            <a:fld id="{2B0FD842-FE93-44B9-B1E7-006ABA330D08}" type="slidenum">
              <a:rPr lang="en-US" altLang="en-US" smtClean="0"/>
              <a:pPr>
                <a:defRPr/>
              </a:pPr>
              <a:t>19</a:t>
            </a:fld>
            <a:endParaRPr lang="en-US" altLang="en-US"/>
          </a:p>
        </p:txBody>
      </p:sp>
    </p:spTree>
    <p:extLst>
      <p:ext uri="{BB962C8B-B14F-4D97-AF65-F5344CB8AC3E}">
        <p14:creationId xmlns:p14="http://schemas.microsoft.com/office/powerpoint/2010/main" val="12673116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[[e.g. ‘oversized brain volume]]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 deaf people activating visual cortex for sound?]]</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[[adults with differences related to history not current presentation]]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smtClean="0"/>
          </a:p>
          <a:p>
            <a:endParaRPr lang="en-US" dirty="0" smtClean="0"/>
          </a:p>
          <a:p>
            <a:r>
              <a:rPr lang="en-US" dirty="0" smtClean="0"/>
              <a:t>Check social deficit paper – dehumanization, </a:t>
            </a:r>
            <a:r>
              <a:rPr lang="en-US" dirty="0" err="1" smtClean="0"/>
              <a:t>pathologization</a:t>
            </a:r>
            <a:r>
              <a:rPr lang="en-US" dirty="0" smtClean="0"/>
              <a:t>, reductionism</a:t>
            </a:r>
            <a:r>
              <a:rPr lang="en-US" baseline="0" dirty="0" smtClean="0"/>
              <a:t>, essentialism </a:t>
            </a:r>
            <a:endParaRPr lang="en-US" dirty="0"/>
          </a:p>
        </p:txBody>
      </p:sp>
      <p:sp>
        <p:nvSpPr>
          <p:cNvPr id="4" name="Slide Number Placeholder 3"/>
          <p:cNvSpPr>
            <a:spLocks noGrp="1"/>
          </p:cNvSpPr>
          <p:nvPr>
            <p:ph type="sldNum" sz="quarter" idx="10"/>
          </p:nvPr>
        </p:nvSpPr>
        <p:spPr/>
        <p:txBody>
          <a:bodyPr/>
          <a:lstStyle/>
          <a:p>
            <a:pPr>
              <a:defRPr/>
            </a:pPr>
            <a:fld id="{2B0FD842-FE93-44B9-B1E7-006ABA330D08}" type="slidenum">
              <a:rPr lang="en-US" altLang="en-US" smtClean="0"/>
              <a:pPr>
                <a:defRPr/>
              </a:pPr>
              <a:t>20</a:t>
            </a:fld>
            <a:endParaRPr lang="en-US" altLang="en-US"/>
          </a:p>
        </p:txBody>
      </p:sp>
    </p:spTree>
    <p:extLst>
      <p:ext uri="{BB962C8B-B14F-4D97-AF65-F5344CB8AC3E}">
        <p14:creationId xmlns:p14="http://schemas.microsoft.com/office/powerpoint/2010/main" val="10229799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Song/music</a:t>
            </a:r>
            <a:endParaRPr lang="en-US" dirty="0"/>
          </a:p>
        </p:txBody>
      </p:sp>
      <p:sp>
        <p:nvSpPr>
          <p:cNvPr id="4" name="Slide Number Placeholder 3"/>
          <p:cNvSpPr>
            <a:spLocks noGrp="1"/>
          </p:cNvSpPr>
          <p:nvPr>
            <p:ph type="sldNum" sz="quarter" idx="10"/>
          </p:nvPr>
        </p:nvSpPr>
        <p:spPr/>
        <p:txBody>
          <a:bodyPr/>
          <a:lstStyle/>
          <a:p>
            <a:pPr>
              <a:defRPr/>
            </a:pPr>
            <a:fld id="{2B0FD842-FE93-44B9-B1E7-006ABA330D08}" type="slidenum">
              <a:rPr lang="en-US" altLang="en-US" smtClean="0"/>
              <a:pPr>
                <a:defRPr/>
              </a:pPr>
              <a:t>21</a:t>
            </a:fld>
            <a:endParaRPr lang="en-US" altLang="en-US"/>
          </a:p>
        </p:txBody>
      </p:sp>
    </p:spTree>
    <p:extLst>
      <p:ext uri="{BB962C8B-B14F-4D97-AF65-F5344CB8AC3E}">
        <p14:creationId xmlns:p14="http://schemas.microsoft.com/office/powerpoint/2010/main" val="11591297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C2302CE-CDD8-4E3D-B414-34914EB831AF}" type="slidenum">
              <a:rPr lang="he-IL" altLang="en-US" smtClean="0">
                <a:latin typeface="Calibri" panose="020F0502020204030204" pitchFamily="34" charset="0"/>
              </a:rPr>
              <a:pPr/>
              <a:t>22</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25332039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654532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ND: biological fact</a:t>
            </a:r>
            <a:br>
              <a:rPr lang="en-US" dirty="0" smtClean="0"/>
            </a:br>
            <a:r>
              <a:rPr lang="en-US" dirty="0" smtClean="0"/>
              <a:t>Cerebral subject                biological citizenship</a:t>
            </a:r>
            <a:endParaRPr lang="en-US" dirty="0"/>
          </a:p>
        </p:txBody>
      </p:sp>
      <p:sp>
        <p:nvSpPr>
          <p:cNvPr id="4" name="Slide Number Placeholder 3"/>
          <p:cNvSpPr>
            <a:spLocks noGrp="1"/>
          </p:cNvSpPr>
          <p:nvPr>
            <p:ph type="sldNum" sz="quarter" idx="10"/>
          </p:nvPr>
        </p:nvSpPr>
        <p:spPr/>
        <p:txBody>
          <a:bodyPr/>
          <a:lstStyle/>
          <a:p>
            <a:pPr>
              <a:defRPr/>
            </a:pPr>
            <a:fld id="{2B0FD842-FE93-44B9-B1E7-006ABA330D08}" type="slidenum">
              <a:rPr lang="en-US" altLang="en-US" smtClean="0"/>
              <a:pPr>
                <a:defRPr/>
              </a:pPr>
              <a:t>2</a:t>
            </a:fld>
            <a:endParaRPr lang="en-US" altLang="en-US"/>
          </a:p>
        </p:txBody>
      </p:sp>
    </p:spTree>
    <p:extLst>
      <p:ext uri="{BB962C8B-B14F-4D97-AF65-F5344CB8AC3E}">
        <p14:creationId xmlns:p14="http://schemas.microsoft.com/office/powerpoint/2010/main" val="1680728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anose="020B0600070205080204" pitchFamily="34" charset="-128"/>
            </a:endParaRP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11ECB87-2A1B-411C-B3CF-9D92103DF573}" type="slidenum">
              <a:rPr lang="en-US" altLang="en-US">
                <a:latin typeface="Calibri" panose="020F0502020204030204" pitchFamily="34" charset="0"/>
                <a:ea typeface="ＭＳ Ｐゴシック" panose="020B0600070205080204" pitchFamily="34" charset="-128"/>
              </a:rPr>
              <a:pPr eaLnBrk="1" hangingPunct="1"/>
              <a:t>3</a:t>
            </a:fld>
            <a:endParaRPr lang="en-US" altLang="en-US">
              <a:latin typeface="Calibri" panose="020F0502020204030204" pitchFamily="34" charset="0"/>
              <a:ea typeface="ＭＳ Ｐゴシック" panose="020B0600070205080204" pitchFamily="34" charset="-128"/>
            </a:endParaRPr>
          </a:p>
        </p:txBody>
      </p:sp>
    </p:spTree>
    <p:extLst>
      <p:ext uri="{BB962C8B-B14F-4D97-AF65-F5344CB8AC3E}">
        <p14:creationId xmlns:p14="http://schemas.microsoft.com/office/powerpoint/2010/main" val="1599919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Variability, complexity </a:t>
            </a:r>
            <a:br>
              <a:rPr lang="en-US" altLang="en-US" smtClean="0"/>
            </a:br>
            <a:r>
              <a:rPr lang="en-US" altLang="en-US" smtClean="0"/>
              <a:t>broader mechanisms underlie social and sensorimotor affects interpersonal </a:t>
            </a: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9AF7D07-ABAE-4B45-932D-BF0C96528229}" type="slidenum">
              <a:rPr lang="en-US" altLang="en-US" smtClean="0">
                <a:latin typeface="Calibri" panose="020F0502020204030204" pitchFamily="34" charset="0"/>
              </a:rPr>
              <a:pPr/>
              <a:t>5</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8203277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Inside-out: perception-action</a:t>
            </a:r>
          </a:p>
          <a:p>
            <a:pPr lvl="1"/>
            <a:r>
              <a:rPr lang="en-US" dirty="0" err="1" smtClean="0"/>
              <a:t>Exeteroception</a:t>
            </a:r>
            <a:r>
              <a:rPr lang="en-US" dirty="0" smtClean="0"/>
              <a:t> </a:t>
            </a:r>
          </a:p>
          <a:p>
            <a:pPr lvl="1"/>
            <a:r>
              <a:rPr lang="en-US" dirty="0" smtClean="0"/>
              <a:t>Proprioception  </a:t>
            </a:r>
          </a:p>
          <a:p>
            <a:pPr lvl="1"/>
            <a:r>
              <a:rPr lang="en-US" dirty="0" err="1" smtClean="0"/>
              <a:t>Interoception</a:t>
            </a:r>
            <a:endParaRPr lang="en-US" dirty="0" smtClean="0"/>
          </a:p>
          <a:p>
            <a:pPr lvl="1"/>
            <a:r>
              <a:rPr lang="en-US" dirty="0" smtClean="0"/>
              <a:t>Movement (</a:t>
            </a:r>
            <a:r>
              <a:rPr lang="en-US" dirty="0" err="1" smtClean="0"/>
              <a:t>behaviour</a:t>
            </a:r>
            <a:r>
              <a:rPr lang="en-US" dirty="0" smtClean="0"/>
              <a:t>)</a:t>
            </a:r>
          </a:p>
          <a:p>
            <a:endParaRPr lang="en-US" dirty="0"/>
          </a:p>
        </p:txBody>
      </p:sp>
      <p:sp>
        <p:nvSpPr>
          <p:cNvPr id="4" name="Slide Number Placeholder 3"/>
          <p:cNvSpPr>
            <a:spLocks noGrp="1"/>
          </p:cNvSpPr>
          <p:nvPr>
            <p:ph type="sldNum" sz="quarter" idx="10"/>
          </p:nvPr>
        </p:nvSpPr>
        <p:spPr/>
        <p:txBody>
          <a:bodyPr/>
          <a:lstStyle/>
          <a:p>
            <a:pPr>
              <a:defRPr/>
            </a:pPr>
            <a:fld id="{2B0FD842-FE93-44B9-B1E7-006ABA330D08}" type="slidenum">
              <a:rPr lang="en-US" altLang="en-US" smtClean="0"/>
              <a:pPr>
                <a:defRPr/>
              </a:pPr>
              <a:t>6</a:t>
            </a:fld>
            <a:endParaRPr lang="en-US" altLang="en-US"/>
          </a:p>
        </p:txBody>
      </p:sp>
    </p:spTree>
    <p:extLst>
      <p:ext uri="{BB962C8B-B14F-4D97-AF65-F5344CB8AC3E}">
        <p14:creationId xmlns:p14="http://schemas.microsoft.com/office/powerpoint/2010/main" val="3438295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reading social cues – involves facial expressions, body language – embodied </a:t>
            </a: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6DF342B-1899-4F77-AA60-BF8F51D7BF36}" type="slidenum">
              <a:rPr lang="ar-SA" altLang="en-US" smtClean="0">
                <a:latin typeface="Calibri" panose="020F0502020204030204" pitchFamily="34" charset="0"/>
                <a:ea typeface="MS PGothic" panose="020B0600070205080204" pitchFamily="34" charset="-128"/>
              </a:rPr>
              <a:pPr/>
              <a:t>7</a:t>
            </a:fld>
            <a:endParaRPr lang="en-US" altLang="en-US" smtClean="0">
              <a:latin typeface="Calibri" panose="020F0502020204030204" pitchFamily="34" charset="0"/>
              <a:ea typeface="MS PGothic" panose="020B0600070205080204" pitchFamily="34" charset="-128"/>
            </a:endParaRPr>
          </a:p>
        </p:txBody>
      </p:sp>
    </p:spTree>
    <p:extLst>
      <p:ext uri="{BB962C8B-B14F-4D97-AF65-F5344CB8AC3E}">
        <p14:creationId xmlns:p14="http://schemas.microsoft.com/office/powerpoint/2010/main" val="8739595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Understanding what people think, feel</a:t>
            </a: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E24ED0A-0B14-40D1-8CEB-5C3056733691}" type="slidenum">
              <a:rPr lang="he-IL" altLang="en-US" smtClean="0">
                <a:latin typeface="Calibri" panose="020F0502020204030204" pitchFamily="34" charset="0"/>
              </a:rPr>
              <a:pPr/>
              <a:t>8</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854388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Visual perception is more accurate, focused on surrounding details; non-autistic more biased by prior experience, expectations, get the gist | </a:t>
            </a:r>
            <a:br>
              <a:rPr lang="en-US" altLang="en-US" smtClean="0"/>
            </a:br>
            <a:r>
              <a:rPr lang="en-US" altLang="en-US" smtClean="0"/>
              <a:t>Eye contact may be painful/anxiety-provoking or may make it more difficult to concentrate </a:t>
            </a:r>
            <a:br>
              <a:rPr lang="en-US" altLang="en-US" smtClean="0"/>
            </a:br>
            <a:r>
              <a:rPr lang="en-US" altLang="en-US" smtClean="0"/>
              <a:t>lack of eye contact does not necessarily mean disinterest </a:t>
            </a: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B585B9F-638E-4AE7-B67E-941144EB7604}" type="slidenum">
              <a:rPr lang="he-IL" altLang="en-US" smtClean="0">
                <a:latin typeface="Calibri" panose="020F0502020204030204" pitchFamily="34" charset="0"/>
              </a:rPr>
              <a:pPr/>
              <a:t>9</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1086331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What functions as strength or not varies by context: help harness, leverage strengths to work on challenges</a:t>
            </a:r>
          </a:p>
          <a:p>
            <a:r>
              <a:rPr lang="en-US" altLang="en-US" smtClean="0"/>
              <a:t>  </a:t>
            </a: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CD1ECF0-DDAF-479D-AFA6-E4C0E3480FD6}" type="slidenum">
              <a:rPr lang="he-IL" altLang="en-US" smtClean="0">
                <a:latin typeface="Calibri" panose="020F0502020204030204" pitchFamily="34" charset="0"/>
                <a:ea typeface="MS PGothic" panose="020B0600070205080204" pitchFamily="34" charset="-128"/>
              </a:rPr>
              <a:pPr/>
              <a:t>10</a:t>
            </a:fld>
            <a:endParaRPr lang="en-US" altLang="en-US" smtClean="0">
              <a:latin typeface="Calibri" panose="020F0502020204030204" pitchFamily="34" charset="0"/>
              <a:ea typeface="MS PGothic" panose="020B0600070205080204" pitchFamily="34" charset="-128"/>
            </a:endParaRPr>
          </a:p>
        </p:txBody>
      </p:sp>
    </p:spTree>
    <p:extLst>
      <p:ext uri="{BB962C8B-B14F-4D97-AF65-F5344CB8AC3E}">
        <p14:creationId xmlns:p14="http://schemas.microsoft.com/office/powerpoint/2010/main" val="18017649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solidFill>
                  <a:srgbClr val="D1EAEE"/>
                </a:solidFill>
              </a:defRPr>
            </a:lvl1pPr>
          </a:lstStyle>
          <a:p>
            <a:pPr>
              <a:defRPr/>
            </a:pPr>
            <a:fld id="{C069CE17-5DA7-4347-A4E4-696163BB4AC9}" type="datetime1">
              <a:rPr lang="en-US" altLang="en-US"/>
              <a:pPr>
                <a:defRPr/>
              </a:pPr>
              <a:t>6/21/2017</a:t>
            </a:fld>
            <a:endParaRPr lang="en-US" altLang="en-US"/>
          </a:p>
        </p:txBody>
      </p:sp>
      <p:sp>
        <p:nvSpPr>
          <p:cNvPr id="5" name="Footer Placeholder 18"/>
          <p:cNvSpPr>
            <a:spLocks noGrp="1"/>
          </p:cNvSpPr>
          <p:nvPr>
            <p:ph type="ftr" sz="quarter" idx="11"/>
          </p:nvPr>
        </p:nvSpPr>
        <p:spPr/>
        <p:txBody>
          <a:bodyPr/>
          <a:lstStyle>
            <a:lvl1pPr>
              <a:defRPr>
                <a:solidFill>
                  <a:srgbClr val="D1EAEE"/>
                </a:solidFill>
              </a:defRPr>
            </a:lvl1pPr>
          </a:lstStyle>
          <a:p>
            <a:pPr>
              <a:defRPr/>
            </a:pPr>
            <a:endParaRPr lang="en-US"/>
          </a:p>
        </p:txBody>
      </p:sp>
      <p:sp>
        <p:nvSpPr>
          <p:cNvPr id="6" name="Slide Number Placeholder 26"/>
          <p:cNvSpPr>
            <a:spLocks noGrp="1"/>
          </p:cNvSpPr>
          <p:nvPr>
            <p:ph type="sldNum" sz="quarter" idx="12"/>
          </p:nvPr>
        </p:nvSpPr>
        <p:spPr/>
        <p:txBody>
          <a:bodyPr/>
          <a:lstStyle>
            <a:lvl1pPr>
              <a:defRPr>
                <a:solidFill>
                  <a:srgbClr val="D1EAEE"/>
                </a:solidFill>
              </a:defRPr>
            </a:lvl1pPr>
          </a:lstStyle>
          <a:p>
            <a:pPr>
              <a:defRPr/>
            </a:pPr>
            <a:fld id="{8C2FC7EC-963A-4BB2-BEA0-06BF87E36FD9}" type="slidenum">
              <a:rPr lang="en-US" altLang="en-US"/>
              <a:pPr>
                <a:defRPr/>
              </a:pPr>
              <a:t>‹#›</a:t>
            </a:fld>
            <a:endParaRPr lang="en-US"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0774A510-5B39-48BC-9139-EA8ED3CE956F}" type="datetime1">
              <a:rPr lang="en-US" altLang="en-US"/>
              <a:pPr>
                <a:defRPr/>
              </a:pPr>
              <a:t>6/21/2017</a:t>
            </a:fld>
            <a:endParaRPr lang="en-US" alt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274A6B84-EAE4-4AE7-8860-DB8F3F664724}" type="slidenum">
              <a:rPr lang="en-US" altLang="en-US"/>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693E0D53-552F-44D7-8F9F-D43A8F755EA7}" type="datetime1">
              <a:rPr lang="en-US" altLang="en-US"/>
              <a:pPr>
                <a:defRPr/>
              </a:pPr>
              <a:t>6/21/2017</a:t>
            </a:fld>
            <a:endParaRPr lang="en-US" alt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69EE986F-2848-453D-BBCA-F979353C5903}"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3D74983A-A87A-4AB2-A937-C1BC423F6E25}" type="datetime1">
              <a:rPr lang="en-US" altLang="en-US"/>
              <a:pPr>
                <a:defRPr/>
              </a:pPr>
              <a:t>6/21/2017</a:t>
            </a:fld>
            <a:endParaRPr lang="en-US" alt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19B6B216-EEE5-4934-9B1E-49E8CBC6760C}"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rgbClr val="D1EAEE"/>
                </a:solidFill>
              </a:defRPr>
            </a:lvl1pPr>
          </a:lstStyle>
          <a:p>
            <a:pPr>
              <a:defRPr/>
            </a:pPr>
            <a:fld id="{99844776-B7E5-467C-A635-D9251DCE2985}" type="datetime1">
              <a:rPr lang="en-US" altLang="en-US"/>
              <a:pPr>
                <a:defRPr/>
              </a:pPr>
              <a:t>6/21/2017</a:t>
            </a:fld>
            <a:endParaRPr lang="en-US" altLang="en-US"/>
          </a:p>
        </p:txBody>
      </p:sp>
      <p:sp>
        <p:nvSpPr>
          <p:cNvPr id="5" name="Footer Placeholder 4"/>
          <p:cNvSpPr>
            <a:spLocks noGrp="1"/>
          </p:cNvSpPr>
          <p:nvPr>
            <p:ph type="ftr" sz="quarter" idx="11"/>
          </p:nvPr>
        </p:nvSpPr>
        <p:spPr/>
        <p:txBody>
          <a:bodyPr/>
          <a:lstStyle>
            <a:lvl1pPr>
              <a:defRPr>
                <a:solidFill>
                  <a:srgbClr val="D1EAEE"/>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a:solidFill>
                  <a:srgbClr val="D1EAEE"/>
                </a:solidFill>
              </a:defRPr>
            </a:lvl1pPr>
          </a:lstStyle>
          <a:p>
            <a:pPr>
              <a:defRPr/>
            </a:pPr>
            <a:fld id="{A755D8C0-0904-465D-96EB-8CB7447FABA5}" type="slidenum">
              <a:rPr lang="en-US" altLang="en-US"/>
              <a:pPr>
                <a:defRPr/>
              </a:pPr>
              <a:t>‹#›</a:t>
            </a:fld>
            <a:endParaRPr lang="en-US"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65449B39-0C33-4463-8555-06BCBA5C7700}" type="datetime1">
              <a:rPr lang="en-US" altLang="en-US"/>
              <a:pPr>
                <a:defRPr/>
              </a:pPr>
              <a:t>6/21/2017</a:t>
            </a:fld>
            <a:endParaRPr lang="en-US" alt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DB7607F2-DB6C-4B0C-AC96-EFF1ED9C3C16}"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B55914D1-18A5-4273-993C-B2C9E3C60157}" type="datetime1">
              <a:rPr lang="en-US" altLang="en-US"/>
              <a:pPr>
                <a:defRPr/>
              </a:pPr>
              <a:t>6/21/2017</a:t>
            </a:fld>
            <a:endParaRPr lang="en-US" alt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52B27FAE-1938-4C68-B337-41583C4A7688}"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0A09A45A-7E8A-431F-8BB4-DCD49907B81C}" type="datetime1">
              <a:rPr lang="en-US" altLang="en-US"/>
              <a:pPr>
                <a:defRPr/>
              </a:pPr>
              <a:t>6/21/2017</a:t>
            </a:fld>
            <a:endParaRPr lang="en-US" alt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B992C614-B920-4589-99E6-D129747CC486}"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92F3A69A-F0A2-480A-BA22-3C9F27144B0E}" type="datetime1">
              <a:rPr lang="en-US" altLang="en-US"/>
              <a:pPr>
                <a:defRPr/>
              </a:pPr>
              <a:t>6/21/2017</a:t>
            </a:fld>
            <a:endParaRPr lang="en-US" alt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800FD3C8-C1EF-45D0-B707-7E73C0B6B5B4}"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236BC905-1DF3-4B19-B13F-163CC9A70C85}" type="datetime1">
              <a:rPr lang="en-US" altLang="en-US"/>
              <a:pPr>
                <a:defRPr/>
              </a:pPr>
              <a:t>6/21/2017</a:t>
            </a:fld>
            <a:endParaRPr lang="en-US" alt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F6013D6D-6BDD-4EF9-926F-8EA81AB93EFB}" type="slidenum">
              <a:rPr lang="en-US"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8"/>
          <p:cNvSpPr>
            <a:spLocks/>
          </p:cNvSpPr>
          <p:nvPr/>
        </p:nvSpPr>
        <p:spPr bwMode="auto">
          <a:xfrm rot="420000" flipV="1">
            <a:off x="3165475" y="1108075"/>
            <a:ext cx="5257800" cy="4114800"/>
          </a:xfrm>
          <a:custGeom>
            <a:avLst/>
            <a:gdLst>
              <a:gd name="T0" fmla="*/ 0 w 5257800"/>
              <a:gd name="T1" fmla="*/ 0 h 4114800"/>
              <a:gd name="T2" fmla="*/ 5107774 w 5257800"/>
              <a:gd name="T3" fmla="*/ 0 h 4114800"/>
              <a:gd name="T4" fmla="*/ 5257800 w 5257800"/>
              <a:gd name="T5" fmla="*/ 150026 h 4114800"/>
              <a:gd name="T6" fmla="*/ 5257800 w 5257800"/>
              <a:gd name="T7" fmla="*/ 4114800 h 4114800"/>
              <a:gd name="T8" fmla="*/ 0 w 5257800"/>
              <a:gd name="T9" fmla="*/ 4114800 h 4114800"/>
              <a:gd name="T10" fmla="*/ 0 w 5257800"/>
              <a:gd name="T11" fmla="*/ 0 h 4114800"/>
              <a:gd name="T12" fmla="*/ 0 w 5257800"/>
              <a:gd name="T13" fmla="*/ 0 h 41148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57800" h="4114800">
                <a:moveTo>
                  <a:pt x="0" y="0"/>
                </a:moveTo>
                <a:lnTo>
                  <a:pt x="5107774" y="0"/>
                </a:lnTo>
                <a:lnTo>
                  <a:pt x="5257800" y="150026"/>
                </a:lnTo>
                <a:lnTo>
                  <a:pt x="5257800" y="4114800"/>
                </a:lnTo>
                <a:lnTo>
                  <a:pt x="0" y="4114800"/>
                </a:lnTo>
                <a:lnTo>
                  <a:pt x="0" y="0"/>
                </a:lnTo>
                <a:close/>
              </a:path>
            </a:pathLst>
          </a:custGeom>
          <a:solidFill>
            <a:srgbClr val="FFFFFF"/>
          </a:solidFill>
          <a:ln w="3175" cap="rnd" cmpd="sng">
            <a:solidFill>
              <a:srgbClr val="C0C0C0"/>
            </a:solidFill>
            <a:prstDash val="solid"/>
            <a:round/>
            <a:headEnd/>
            <a:tailEnd/>
          </a:ln>
          <a:effectLst>
            <a:outerShdw blurRad="63500" dist="38500" dir="7500041" sx="98500" sy="100079" kx="99984" algn="tl" rotWithShape="0">
              <a:srgbClr val="000000">
                <a:alpha val="25000"/>
              </a:srgbClr>
            </a:outerShdw>
          </a:effectLst>
        </p:spPr>
        <p:txBody>
          <a:bodyPr anchor="ctr"/>
          <a:lstStyle/>
          <a:p>
            <a:pPr>
              <a:defRPr/>
            </a:pPr>
            <a:endParaRPr lang="en-US"/>
          </a:p>
        </p:txBody>
      </p:sp>
      <p:sp>
        <p:nvSpPr>
          <p:cNvPr id="6" name="Right Triangle 11"/>
          <p:cNvSpPr>
            <a:spLocks noChangeArrowheads="1"/>
          </p:cNvSpPr>
          <p:nvPr/>
        </p:nvSpPr>
        <p:spPr bwMode="auto">
          <a:xfrm rot="420000" flipV="1">
            <a:off x="8004175" y="5359400"/>
            <a:ext cx="155575" cy="155575"/>
          </a:xfrm>
          <a:prstGeom prst="rtTriangle">
            <a:avLst/>
          </a:prstGeom>
          <a:solidFill>
            <a:srgbClr val="FFFFFF"/>
          </a:solidFill>
          <a:ln w="12700">
            <a:solidFill>
              <a:srgbClr val="FFFFFF"/>
            </a:solidFill>
            <a:bevel/>
            <a:headEnd/>
            <a:tailEnd/>
          </a:ln>
          <a:effectLst>
            <a:outerShdw blurRad="19685" dist="6350" dir="12899787" algn="tl" rotWithShape="0">
              <a:srgbClr val="808080">
                <a:alpha val="46999"/>
              </a:srgbClr>
            </a:outerShdw>
          </a:effectLst>
        </p:spPr>
        <p:txBody>
          <a:bodyPr anchor="ctr"/>
          <a:lstStyle/>
          <a:p>
            <a:pPr algn="ctr" eaLnBrk="1" hangingPunct="1">
              <a:defRPr/>
            </a:pPr>
            <a:endParaRPr lang="en-US">
              <a:solidFill>
                <a:schemeClr val="lt1"/>
              </a:solidFill>
              <a:latin typeface="+mn-lt"/>
              <a:ea typeface="+mn-ea"/>
            </a:endParaRPr>
          </a:p>
        </p:txBody>
      </p:sp>
      <p:sp>
        <p:nvSpPr>
          <p:cNvPr id="7"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a typeface="+mn-ea"/>
            </a:endParaRPr>
          </a:p>
        </p:txBody>
      </p:sp>
      <p:sp>
        <p:nvSpPr>
          <p:cNvPr id="8"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a typeface="+mn-ea"/>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300804CD-310E-4D2F-BEC3-A5837D3CA9AC}" type="datetime1">
              <a:rPr lang="en-US" altLang="en-US"/>
              <a:pPr>
                <a:defRPr/>
              </a:pPr>
              <a:t>6/21/2017</a:t>
            </a:fld>
            <a:endParaRPr lang="en-US" alt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BB87E256-996B-4FCC-959E-AFE02B0372F0}" type="slidenum">
              <a:rPr lang="en-US"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a typeface="+mn-ea"/>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a typeface="+mn-ea"/>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wrap="square" lIns="0" tIns="0" rIns="0" bIns="0" numCol="1" anchor="b" anchorCtr="0" compatLnSpc="1">
            <a:prstTxWarp prst="textNoShape">
              <a:avLst/>
            </a:prstTxWarp>
          </a:bodyPr>
          <a:lstStyle>
            <a:lvl1pPr eaLnBrk="1" hangingPunct="1">
              <a:defRPr sz="1200">
                <a:solidFill>
                  <a:srgbClr val="045C75"/>
                </a:solidFill>
              </a:defRPr>
            </a:lvl1pPr>
          </a:lstStyle>
          <a:p>
            <a:pPr>
              <a:defRPr/>
            </a:pPr>
            <a:fld id="{C324D922-C5AC-428A-9F6A-B2480D1EB7C6}" type="datetime1">
              <a:rPr lang="en-US" altLang="en-US"/>
              <a:pPr>
                <a:defRPr/>
              </a:pPr>
              <a:t>6/21/2017</a:t>
            </a:fld>
            <a:endParaRPr lang="en-US" alt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wrap="square" lIns="0" tIns="0" rIns="0" bIns="0" numCol="1" anchor="b" anchorCtr="0" compatLnSpc="1">
            <a:prstTxWarp prst="textNoShape">
              <a:avLst/>
            </a:prstTxWarp>
          </a:bodyPr>
          <a:lstStyle>
            <a:lvl1pPr eaLnBrk="1" hangingPunct="1">
              <a:defRPr sz="1200">
                <a:solidFill>
                  <a:srgbClr val="045C75"/>
                </a:solidFill>
                <a:latin typeface="Arial" charset="0"/>
                <a:ea typeface="+mn-ea"/>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eaLnBrk="1" hangingPunct="1">
              <a:defRPr sz="1200">
                <a:solidFill>
                  <a:srgbClr val="045C75"/>
                </a:solidFill>
              </a:defRPr>
            </a:lvl1pPr>
          </a:lstStyle>
          <a:p>
            <a:pPr>
              <a:defRPr/>
            </a:pPr>
            <a:fld id="{4015EE05-F942-4C90-B9BE-D1841E7E22E1}" type="slidenum">
              <a:rPr lang="en-US" altLang="en-US"/>
              <a:pPr>
                <a:defRPr/>
              </a:pPr>
              <a:t>‹#›</a:t>
            </a:fld>
            <a:endParaRPr lang="en-US" altLang="en-US"/>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eaLnBrk="1" hangingPunct="1">
                <a:defRPr/>
              </a:pPr>
              <a:endParaRPr lang="en-US">
                <a:latin typeface="Arial" charset="0"/>
                <a:ea typeface="+mn-ea"/>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eaLnBrk="1" hangingPunct="1">
                <a:defRPr/>
              </a:pPr>
              <a:endParaRPr lang="en-US">
                <a:latin typeface="Arial" charset="0"/>
                <a:ea typeface="+mn-ea"/>
              </a:endParaRPr>
            </a:p>
          </p:txBody>
        </p:sp>
      </p:grpSp>
    </p:spTree>
  </p:cSld>
  <p:clrMap bg1="lt1" tx1="dk1" bg2="lt2" tx2="dk2" accent1="accent1" accent2="accent2" accent3="accent3" accent4="accent4" accent5="accent5" accent6="accent6" hlink="hlink" folHlink="folHlink"/>
  <p:sldLayoutIdLst>
    <p:sldLayoutId id="2147484037" r:id="rId1"/>
    <p:sldLayoutId id="2147484026" r:id="rId2"/>
    <p:sldLayoutId id="2147484035" r:id="rId3"/>
    <p:sldLayoutId id="2147484027" r:id="rId4"/>
    <p:sldLayoutId id="2147484028" r:id="rId5"/>
    <p:sldLayoutId id="2147484029" r:id="rId6"/>
    <p:sldLayoutId id="2147484030" r:id="rId7"/>
    <p:sldLayoutId id="2147484031" r:id="rId8"/>
    <p:sldLayoutId id="2147484036" r:id="rId9"/>
    <p:sldLayoutId id="2147484032" r:id="rId10"/>
    <p:sldLayoutId id="2147484033" r:id="rId11"/>
  </p:sldLayoutIdLst>
  <p:hf hdr="0" ftr="0" dt="0"/>
  <p:txStyles>
    <p:titleStyle>
      <a:lvl1pPr algn="l" rtl="0" eaLnBrk="0" fontAlgn="base" hangingPunct="0">
        <a:spcBef>
          <a:spcPct val="0"/>
        </a:spcBef>
        <a:spcAft>
          <a:spcPct val="0"/>
        </a:spcAft>
        <a:defRPr sz="5000" kern="1200">
          <a:solidFill>
            <a:schemeClr val="tx2"/>
          </a:solidFill>
          <a:latin typeface="+mj-lt"/>
          <a:ea typeface="MS PGothic" panose="020B0600070205080204" pitchFamily="34" charset="-128"/>
          <a:cs typeface="+mj-cs"/>
        </a:defRPr>
      </a:lvl1pPr>
      <a:lvl2pPr algn="l" rtl="0" eaLnBrk="0" fontAlgn="base" hangingPunct="0">
        <a:spcBef>
          <a:spcPct val="0"/>
        </a:spcBef>
        <a:spcAft>
          <a:spcPct val="0"/>
        </a:spcAft>
        <a:defRPr sz="5000">
          <a:solidFill>
            <a:schemeClr val="tx2"/>
          </a:solidFill>
          <a:latin typeface="Calibri" pitchFamily="34" charset="0"/>
          <a:ea typeface="MS PGothic" panose="020B0600070205080204" pitchFamily="34" charset="-128"/>
        </a:defRPr>
      </a:lvl2pPr>
      <a:lvl3pPr algn="l" rtl="0" eaLnBrk="0" fontAlgn="base" hangingPunct="0">
        <a:spcBef>
          <a:spcPct val="0"/>
        </a:spcBef>
        <a:spcAft>
          <a:spcPct val="0"/>
        </a:spcAft>
        <a:defRPr sz="5000">
          <a:solidFill>
            <a:schemeClr val="tx2"/>
          </a:solidFill>
          <a:latin typeface="Calibri" pitchFamily="34" charset="0"/>
          <a:ea typeface="MS PGothic" panose="020B0600070205080204" pitchFamily="34" charset="-128"/>
        </a:defRPr>
      </a:lvl3pPr>
      <a:lvl4pPr algn="l" rtl="0" eaLnBrk="0" fontAlgn="base" hangingPunct="0">
        <a:spcBef>
          <a:spcPct val="0"/>
        </a:spcBef>
        <a:spcAft>
          <a:spcPct val="0"/>
        </a:spcAft>
        <a:defRPr sz="5000">
          <a:solidFill>
            <a:schemeClr val="tx2"/>
          </a:solidFill>
          <a:latin typeface="Calibri" pitchFamily="34" charset="0"/>
          <a:ea typeface="MS PGothic" panose="020B0600070205080204" pitchFamily="34" charset="-128"/>
        </a:defRPr>
      </a:lvl4pPr>
      <a:lvl5pPr algn="l" rtl="0" eaLnBrk="0" fontAlgn="base" hangingPunct="0">
        <a:spcBef>
          <a:spcPct val="0"/>
        </a:spcBef>
        <a:spcAft>
          <a:spcPct val="0"/>
        </a:spcAft>
        <a:defRPr sz="5000">
          <a:solidFill>
            <a:schemeClr val="tx2"/>
          </a:solidFill>
          <a:latin typeface="Calibri" pitchFamily="34" charset="0"/>
          <a:ea typeface="MS PGothic" panose="020B0600070205080204" pitchFamily="34" charset="-128"/>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S PGothic" panose="020B0600070205080204" pitchFamily="34" charset="-128"/>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S PGothic" panose="020B0600070205080204" pitchFamily="34" charset="-128"/>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S PGothic" panose="020B0600070205080204" pitchFamily="34" charset="-128"/>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S PGothic" panose="020B0600070205080204" pitchFamily="34" charset="-128"/>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S PGothic" panose="020B0600070205080204" pitchFamily="34" charset="-128"/>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fari.org/sfari-community/community-blog/2013/live-dsm-5-discussion"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hyperlink" Target="http://designabilities.files.wordpress.com/2009/12/disability_activism_9k-not-being-able-to-speak.jpg"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vJG698U2Mvo"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1262" y="2133600"/>
            <a:ext cx="8387938" cy="1106447"/>
          </a:xfrm>
        </p:spPr>
        <p:txBody>
          <a:bodyPr/>
          <a:lstStyle/>
          <a:p>
            <a:pPr algn="ctr"/>
            <a:r>
              <a:rPr lang="en-US" sz="4400" i="1" dirty="0" smtClean="0"/>
              <a:t>Neuro</a:t>
            </a:r>
            <a:r>
              <a:rPr lang="en-US" sz="4400" dirty="0" smtClean="0"/>
              <a:t>diversity: Implications of Brain-Based Research and Politics for Social Science and Early Intervention </a:t>
            </a:r>
            <a:endParaRPr lang="en-US" altLang="en-US" sz="4400" dirty="0" smtClean="0"/>
          </a:p>
        </p:txBody>
      </p:sp>
      <p:sp>
        <p:nvSpPr>
          <p:cNvPr id="717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3BB6384A-6665-4162-9ACB-72E7074AB5B1}" type="slidenum">
              <a:rPr lang="en-US" altLang="en-US" smtClean="0">
                <a:solidFill>
                  <a:srgbClr val="045C75"/>
                </a:solidFill>
              </a:rPr>
              <a:pPr/>
              <a:t>1</a:t>
            </a:fld>
            <a:endParaRPr lang="en-US" altLang="en-US" dirty="0" smtClean="0">
              <a:solidFill>
                <a:srgbClr val="045C75"/>
              </a:solidFill>
            </a:endParaRPr>
          </a:p>
        </p:txBody>
      </p:sp>
      <p:sp>
        <p:nvSpPr>
          <p:cNvPr id="5" name="Content Placeholder 2"/>
          <p:cNvSpPr>
            <a:spLocks noGrp="1"/>
          </p:cNvSpPr>
          <p:nvPr>
            <p:ph idx="1"/>
          </p:nvPr>
        </p:nvSpPr>
        <p:spPr>
          <a:xfrm>
            <a:off x="3505200" y="3459162"/>
            <a:ext cx="2667000" cy="731838"/>
          </a:xfrm>
        </p:spPr>
        <p:txBody>
          <a:bodyPr>
            <a:noAutofit/>
          </a:bodyPr>
          <a:lstStyle/>
          <a:p>
            <a:pPr marL="274320" indent="-274320" eaLnBrk="1" fontAlgn="auto" hangingPunct="1">
              <a:spcAft>
                <a:spcPts val="0"/>
              </a:spcAft>
              <a:buClr>
                <a:schemeClr val="accent3"/>
              </a:buClr>
              <a:buFont typeface="Wingdings 2"/>
              <a:buNone/>
              <a:defRPr/>
            </a:pPr>
            <a:r>
              <a:rPr lang="en-US" sz="3600" dirty="0" smtClean="0">
                <a:ea typeface="+mn-ea"/>
              </a:rPr>
              <a:t>Steven Kapp</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5310157"/>
            <a:ext cx="3886200" cy="1090643"/>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2600" y="4114800"/>
            <a:ext cx="5715000" cy="838200"/>
          </a:xfrm>
          <a:prstGeom prst="rect">
            <a:avLst/>
          </a:prstGeom>
        </p:spPr>
      </p:pic>
      <p:pic>
        <p:nvPicPr>
          <p:cNvPr id="2" name="Picture 2" descr="Wellcome Trust logo.sv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05625" y="5381625"/>
            <a:ext cx="1095375" cy="1095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72032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0" y="609600"/>
            <a:ext cx="9144000" cy="1143000"/>
          </a:xfrm>
        </p:spPr>
        <p:txBody>
          <a:bodyPr/>
          <a:lstStyle/>
          <a:p>
            <a:pPr algn="ctr"/>
            <a:r>
              <a:rPr lang="en-US" altLang="en-US" smtClean="0"/>
              <a:t>Complex differences</a:t>
            </a:r>
          </a:p>
        </p:txBody>
      </p:sp>
      <p:sp>
        <p:nvSpPr>
          <p:cNvPr id="27651" name="Content Placeholder 2"/>
          <p:cNvSpPr>
            <a:spLocks noGrp="1"/>
          </p:cNvSpPr>
          <p:nvPr>
            <p:ph idx="1"/>
          </p:nvPr>
        </p:nvSpPr>
        <p:spPr>
          <a:xfrm>
            <a:off x="152400" y="1858963"/>
            <a:ext cx="8534400" cy="4389437"/>
          </a:xfrm>
        </p:spPr>
        <p:txBody>
          <a:bodyPr/>
          <a:lstStyle/>
          <a:p>
            <a:r>
              <a:rPr lang="en-US" altLang="en-US" smtClean="0"/>
              <a:t>Strengths present challenges (visual, then auditory ex’s)</a:t>
            </a:r>
          </a:p>
          <a:p>
            <a:pPr lvl="1"/>
            <a:r>
              <a:rPr lang="en-US" altLang="en-US" smtClean="0"/>
              <a:t>Strengths: patterns, details; challenges: lights, eye contact</a:t>
            </a:r>
          </a:p>
          <a:p>
            <a:pPr lvl="1"/>
            <a:r>
              <a:rPr lang="en-US" altLang="en-US" smtClean="0"/>
              <a:t>Strengths: e.g. perfect pitch; challenges: filtering, painful</a:t>
            </a:r>
          </a:p>
          <a:p>
            <a:r>
              <a:rPr lang="en-US" altLang="en-US" smtClean="0"/>
              <a:t>Particular difficulty integrating information</a:t>
            </a:r>
          </a:p>
          <a:p>
            <a:pPr lvl="1"/>
            <a:r>
              <a:rPr lang="en-US" altLang="en-US" smtClean="0"/>
              <a:t>Speech, learning movement and body language</a:t>
            </a:r>
          </a:p>
          <a:p>
            <a:pPr lvl="1"/>
            <a:r>
              <a:rPr lang="en-US" altLang="en-US" smtClean="0"/>
              <a:t>Challenges with gist and context, learning from experience</a:t>
            </a:r>
          </a:p>
        </p:txBody>
      </p:sp>
      <p:sp>
        <p:nvSpPr>
          <p:cNvPr id="27652" name="Slide Number Placeholder 3"/>
          <p:cNvSpPr>
            <a:spLocks noGrp="1"/>
          </p:cNvSpPr>
          <p:nvPr>
            <p:ph type="sldNum" sz="quarter" idx="12"/>
          </p:nvPr>
        </p:nvSpPr>
        <p:spPr bwMode="auto">
          <a:xfrm>
            <a:off x="7870825" y="6356350"/>
            <a:ext cx="762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6F907B6-211A-41CD-AFF2-3A412D4480FE}" type="slidenum">
              <a:rPr lang="ar-SA" altLang="en-US" smtClean="0">
                <a:solidFill>
                  <a:srgbClr val="045C75"/>
                </a:solidFill>
                <a:ea typeface="MS PGothic" panose="020B0600070205080204" pitchFamily="34" charset="-128"/>
              </a:rPr>
              <a:pPr/>
              <a:t>10</a:t>
            </a:fld>
            <a:endParaRPr lang="en-US" altLang="en-US" smtClean="0">
              <a:solidFill>
                <a:srgbClr val="045C75"/>
              </a:solidFill>
              <a:ea typeface="MS PGothic" panose="020B0600070205080204" pitchFamily="34" charset="-128"/>
            </a:endParaRPr>
          </a:p>
        </p:txBody>
      </p:sp>
      <p:pic>
        <p:nvPicPr>
          <p:cNvPr id="27653" name="Picture 7" descr="http://ultimatelyhuman.files.wordpress.com/2014/03/20140316-215114.jpg?w=7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1025" y="1371600"/>
            <a:ext cx="1216025" cy="163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Slide Number Placeholder 3"/>
          <p:cNvSpPr txBox="1">
            <a:spLocks/>
          </p:cNvSpPr>
          <p:nvPr/>
        </p:nvSpPr>
        <p:spPr bwMode="auto">
          <a:xfrm>
            <a:off x="5889625" y="6203950"/>
            <a:ext cx="762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MS PGothic" panose="020B0600070205080204" pitchFamily="34" charset="-128"/>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MS PGothic" panose="020B0600070205080204" pitchFamily="34" charset="-128"/>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MS PGothic" panose="020B0600070205080204" pitchFamily="34" charset="-128"/>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MS PGothic" panose="020B0600070205080204" pitchFamily="34" charset="-128"/>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S PGothic" panose="020B0600070205080204" pitchFamily="3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S PGothic" panose="020B0600070205080204" pitchFamily="3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S PGothic" panose="020B0600070205080204" pitchFamily="3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S PGothic" panose="020B0600070205080204" pitchFamily="3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S PGothic" panose="020B0600070205080204" pitchFamily="34" charset="-128"/>
              </a:defRPr>
            </a:lvl9pPr>
          </a:lstStyle>
          <a:p>
            <a:pPr algn="r" eaLnBrk="1" hangingPunct="1">
              <a:spcBef>
                <a:spcPct val="0"/>
              </a:spcBef>
              <a:buClrTx/>
              <a:buSzTx/>
              <a:buFontTx/>
              <a:buNone/>
            </a:pPr>
            <a:fld id="{C01FB174-2C54-4E1F-A472-15F2B8C0D99F}" type="slidenum">
              <a:rPr lang="en-US" altLang="en-US" sz="1200">
                <a:solidFill>
                  <a:srgbClr val="045C75"/>
                </a:solidFill>
                <a:latin typeface="Arial" panose="020B0604020202020204" pitchFamily="34" charset="0"/>
              </a:rPr>
              <a:pPr algn="r" eaLnBrk="1" hangingPunct="1">
                <a:spcBef>
                  <a:spcPct val="0"/>
                </a:spcBef>
                <a:buClrTx/>
                <a:buSzTx/>
                <a:buFontTx/>
                <a:buNone/>
              </a:pPr>
              <a:t>10</a:t>
            </a:fld>
            <a:endParaRPr lang="en-US" altLang="en-US" sz="1200">
              <a:solidFill>
                <a:srgbClr val="045C75"/>
              </a:solidFill>
              <a:latin typeface="Arial" panose="020B0604020202020204" pitchFamily="34" charset="0"/>
            </a:endParaRPr>
          </a:p>
        </p:txBody>
      </p:sp>
      <p:sp>
        <p:nvSpPr>
          <p:cNvPr id="27655" name="Rectangle 4"/>
          <p:cNvSpPr>
            <a:spLocks noChangeArrowheads="1"/>
          </p:cNvSpPr>
          <p:nvPr/>
        </p:nvSpPr>
        <p:spPr bwMode="auto">
          <a:xfrm>
            <a:off x="2362200" y="5505450"/>
            <a:ext cx="457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solidFill>
                  <a:srgbClr val="3E3D40"/>
                </a:solidFill>
                <a:latin typeface="Georgia" panose="02040502050405020303" pitchFamily="18" charset="0"/>
              </a:rPr>
              <a:t>Empathizing with sensory and movement differences: moving toward sensitive understanding of autism</a:t>
            </a:r>
          </a:p>
          <a:p>
            <a:r>
              <a:rPr lang="en-US" altLang="en-US">
                <a:solidFill>
                  <a:srgbClr val="707173"/>
                </a:solidFill>
                <a:latin typeface="Lucida Grande"/>
              </a:rPr>
              <a:t>Steven K. Kapp</a:t>
            </a:r>
          </a:p>
        </p:txBody>
      </p:sp>
      <p:pic>
        <p:nvPicPr>
          <p:cNvPr id="27656" name="Picture 4" descr="https://encrypted-tbn2.gstatic.com/images?q=tbn:ANd9GcQ-Briv5e1lYmgam3cdGC8arQn7m7TUi-2KwXVfTBi5Q19MJmV6S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5363" y="4749800"/>
            <a:ext cx="466883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56205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0" y="533400"/>
            <a:ext cx="9144000" cy="1143000"/>
          </a:xfrm>
        </p:spPr>
        <p:txBody>
          <a:bodyPr/>
          <a:lstStyle/>
          <a:p>
            <a:pPr algn="ctr"/>
            <a:r>
              <a:rPr lang="en-US" altLang="en-US" smtClean="0"/>
              <a:t>Person-environment interaction </a:t>
            </a:r>
          </a:p>
        </p:txBody>
      </p:sp>
      <p:sp>
        <p:nvSpPr>
          <p:cNvPr id="13315" name="Content Placeholder 2"/>
          <p:cNvSpPr>
            <a:spLocks noGrp="1"/>
          </p:cNvSpPr>
          <p:nvPr>
            <p:ph idx="1"/>
          </p:nvPr>
        </p:nvSpPr>
        <p:spPr>
          <a:xfrm>
            <a:off x="152400" y="1858963"/>
            <a:ext cx="8763000" cy="2789237"/>
          </a:xfrm>
        </p:spPr>
        <p:txBody>
          <a:bodyPr/>
          <a:lstStyle/>
          <a:p>
            <a:pPr>
              <a:defRPr/>
            </a:pPr>
            <a:r>
              <a:rPr lang="en-US" dirty="0" smtClean="0"/>
              <a:t>Anything social happens </a:t>
            </a:r>
            <a:r>
              <a:rPr lang="en-US" i="1" dirty="0" smtClean="0"/>
              <a:t>between </a:t>
            </a:r>
            <a:r>
              <a:rPr lang="en-US" dirty="0" smtClean="0"/>
              <a:t>people!</a:t>
            </a:r>
          </a:p>
          <a:p>
            <a:pPr>
              <a:defRPr/>
            </a:pPr>
            <a:r>
              <a:rPr lang="en-US" dirty="0" smtClean="0"/>
              <a:t>Much evidence of lack of reciprocity from non-autistics</a:t>
            </a:r>
          </a:p>
          <a:p>
            <a:pPr lvl="1">
              <a:defRPr/>
            </a:pPr>
            <a:r>
              <a:rPr lang="en-US" dirty="0" smtClean="0"/>
              <a:t>Extreme reactions, measures taken by desperate people</a:t>
            </a:r>
          </a:p>
          <a:p>
            <a:pPr lvl="1">
              <a:defRPr/>
            </a:pPr>
            <a:r>
              <a:rPr lang="en-US" dirty="0" smtClean="0"/>
              <a:t>Bullying, other abuse, rejection</a:t>
            </a:r>
          </a:p>
          <a:p>
            <a:pPr lvl="1">
              <a:defRPr/>
            </a:pPr>
            <a:r>
              <a:rPr lang="en-US" dirty="0" smtClean="0"/>
              <a:t>Lack of understanding or interest</a:t>
            </a:r>
          </a:p>
          <a:p>
            <a:pPr>
              <a:defRPr/>
            </a:pPr>
            <a:r>
              <a:rPr lang="en-US" dirty="0" smtClean="0"/>
              <a:t>Great demands on autistic people</a:t>
            </a:r>
          </a:p>
          <a:p>
            <a:pPr lvl="1">
              <a:defRPr/>
            </a:pPr>
            <a:r>
              <a:rPr lang="en-US" dirty="0" smtClean="0"/>
              <a:t>Exceptional effort to do what others do intuitively </a:t>
            </a:r>
          </a:p>
          <a:p>
            <a:pPr lvl="1">
              <a:defRPr/>
            </a:pPr>
            <a:r>
              <a:rPr lang="en-US" dirty="0" smtClean="0"/>
              <a:t>Underappreciated coping mechanisms (</a:t>
            </a:r>
            <a:r>
              <a:rPr lang="en-US" dirty="0" err="1" smtClean="0"/>
              <a:t>stimming</a:t>
            </a:r>
            <a:r>
              <a:rPr lang="en-US" dirty="0" smtClean="0"/>
              <a:t>, routines)</a:t>
            </a:r>
          </a:p>
          <a:p>
            <a:pPr>
              <a:defRPr/>
            </a:pPr>
            <a:r>
              <a:rPr lang="en-US" dirty="0" smtClean="0"/>
              <a:t>Stress</a:t>
            </a:r>
          </a:p>
          <a:p>
            <a:pPr lvl="1">
              <a:defRPr/>
            </a:pPr>
            <a:r>
              <a:rPr lang="en-US" dirty="0" smtClean="0"/>
              <a:t>Affects anxiety</a:t>
            </a:r>
            <a:r>
              <a:rPr lang="en-US" dirty="0"/>
              <a:t>, depression, loneliness, aggression, self-injurious behavior, digestion, </a:t>
            </a:r>
            <a:r>
              <a:rPr lang="en-US" dirty="0" smtClean="0"/>
              <a:t>sleep</a:t>
            </a:r>
          </a:p>
          <a:p>
            <a:pPr lvl="1">
              <a:defRPr/>
            </a:pPr>
            <a:endParaRPr lang="en-US" dirty="0" smtClean="0"/>
          </a:p>
          <a:p>
            <a:pPr marL="393700" lvl="1" indent="0">
              <a:buFont typeface="Wingdings 2" panose="05020102010507070707" pitchFamily="18" charset="2"/>
              <a:buNone/>
              <a:defRPr/>
            </a:pPr>
            <a:r>
              <a:rPr lang="en-US" dirty="0" smtClean="0"/>
              <a:t/>
            </a:r>
            <a:br>
              <a:rPr lang="en-US" dirty="0" smtClean="0"/>
            </a:br>
            <a:r>
              <a:rPr lang="en-US" dirty="0" smtClean="0"/>
              <a:t>                   </a:t>
            </a:r>
          </a:p>
        </p:txBody>
      </p:sp>
      <p:sp>
        <p:nvSpPr>
          <p:cNvPr id="3789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70DF681-0274-4355-881B-8ED0539A78AC}" type="slidenum">
              <a:rPr lang="ar-SA" altLang="en-US" smtClean="0">
                <a:solidFill>
                  <a:srgbClr val="045C75"/>
                </a:solidFill>
                <a:ea typeface="MS PGothic" panose="020B0600070205080204" pitchFamily="34" charset="-128"/>
              </a:rPr>
              <a:pPr/>
              <a:t>11</a:t>
            </a:fld>
            <a:endParaRPr lang="en-US" altLang="en-US" smtClean="0">
              <a:solidFill>
                <a:srgbClr val="045C75"/>
              </a:solidFill>
              <a:ea typeface="MS PGothic" panose="020B0600070205080204" pitchFamily="34" charset="-128"/>
            </a:endParaRPr>
          </a:p>
        </p:txBody>
      </p:sp>
      <p:sp>
        <p:nvSpPr>
          <p:cNvPr id="37893" name="AutoShape 18" descr="data:image/jpeg;base64,/9j/4AAQSkZJRgABAQAAAQABAAD/2wCEAAkGBhQSEBUUExQVFRUUFBcXFxgWFxcZHxwYFBYVFhcXFxUaHCYeGBkkGhcXHy8gJCcpLCwsFx4xNTAqNSYrLCkBCQoKDgwOGg8PGiklHyQtLCkwKjEpLiwsLCwtLCwsLSwsLCwuLCwpLCwsKSwsLCwsKSwsLCwpLDQsKSwsLCksLP/AABEIAOEA4AMBIgACEQEDEQH/xAAcAAABBQEBAQAAAAAAAAAAAAAAAwQFBgcBAgj/xABREAACAQMBAwYHCwgIBgEFAAABAgMABBESBSExBhMiQVFhBxQycXKRoSNCUlSBkpOxssHRFiQzU2JzgsIVQ0Rjg6Kz0iU0ZKPT8HQXdaTD4f/EABwBAAEFAQEBAAAAAAAAAAAAAAABAwQFBgIHCP/EADkRAAEDAgMECAQFAwUAAAAAAAEAAgMEEQUSIRMxQVEGYXGBkaGxwRQiMvAVI0JS0ZKi4TNicrLx/9oADAMBAAIRAxEAPwDcaKKKEIooooQiiiihCKKKKEIorhNeJZ1UZYhR2kgD1mhCUrhas2u/DHrkMdpaPM+WAy+86WK5EcSuxG7rx56idtbMubuRZNpzpaIVCpaxF5ZHwScrbh2UuckasNuA3DG4QrXyt8JkFpoSHm7mZ2KhEkB04GcsFDMezAGc1VtpyX86iTaNybKBslYIARLIAMkJEpZ+A3lyccSiil0aDZye5oliGH6WYLNeSDjiOAZEY85IHWgqr7S5VtJrW3RoxICsk0rc5PIp3FWlO6JP2E3DqxwrlzmsF3FSaalmqXZYm36+Cn9mvfW6l9m3LXkKgFrecEyxgjI1wsVfGDuMZGepWq1ckvCdBc6knMdtMjaSjyY1dEHK6wpG/I0nfurNtncqmj0Lco0qxjTHNG3N3ESjdiOYY1rjdoYjI45G6rOxg2ghLql8FHlx6YLyMdjxnCyj5o49E0Mc1+rUVNLLTOyytt18PFasrgjI3g8K9Vjextm3NnKz7MmS4GnD2sweKVd+ctbF0XVuxrAXdnA7Ziz8MZSQR3dq0TalU4fBGpgupopVRlUE5O87uuulGWmUUlBdK41IysvapBHrFKA0IXaKKKEIooooQiiiihCKKKKEIooooQiiiihCKKKKEIooooQmm1ImaCRVLKxjcKU8oMVOCvfnhWPbG5OQXSLLKbzaMhUawWMUSPjLRvNK2vcdx0k47K2ys28L+xI/F0mVFV2nRJGUYLoyuAsmPLGrTxzSE2F05HGZHhgNrmyjLrlJBaIYxNHCBuNvsxAz+aS7cDB7wEPfVVu+XUoVxaQ+KhgdTqDJM2739xLk59ZHbUdHbKBw4er5BXuYdFvRP1GoRqyfpFlroujsbBmkdc27lIR7AjfptrZnALMZHJJIzvOcmpTk7yHW5YyHWsEbFR7o+ZHG5sHVuRTkZG8sDvwN7fYsscqJz04gj0qpChsnCgENcMBGh7QuSPhCtKsyixosQVY1UBAu8aRwwRx89V2O4vHFGY4B8x/Vb0KyVDDUNdme424C/sq5P4ObXGMOMjiJZfvciqhtPkgtrMo1O2Vd4pA7KwMeNSkg8cFSCMZAOeFatJJVH5VT85MwHCCCQt6cygKPOEUsfTWqXo9WVU1WGOJc3W99eCmV7zsCXEqt2nLuYoi3cIu0ABVnUpKu7jHcR7we8gHvqz23KG3u0EfPJIDuFvtRMEd0V2oyD2E6zVJtx0F9FfqFcktlPV/75q1YqyDYi60EvR2N7Q6N2U27lZ9ucmobZTJF43YTkERKGMsckmOhHHNGecyTgDUQe6tosYSkaKWLFVVSzbySAASx6yeJrPvA5slBBLKVBcTtGjEZKoqJlUJ8hSxbIGBmtHFTQQ4XCyUsZieWE3sbLtFFFKm0UUUUIRRRRQhFFFFCEUUUUIRRRRQhFFFFCEUUUUIRVO8K0JbZchHFJIW9UyD76uNVPwjTg2MsADPLMh5qNEeRm5to2J0opwBlcscDpDfvpHbk5Ecr2nrCxLRJ8JR5kJ+tqGhbB90PA8FUdXmNS45PXXxW4/ij0fbIok5P3I8qHT6U1sv1zZqrDH33L0N9ZR2P5n9x9ildn2M1vDHLAOdieKNpIjkneiklevHmGQNxDDGFNg3kmvFoVQtIz4ZxpKMxYq1v1lc6Q0RG4DJG8VJ7N2mIoIo38XDRxRqxN5aDeqBSQOcJxkbqiebfacxS0tdMgYc5MzdAAcGcAYJPUT0+wdYnVlBBK0uYRcjUEXBXmcFRMHZJWmwOh3K62m3dWY5E5uZVLaM5DqvFon3al7RuI6xwJrkcf5izne0kDzOe15Yy7H1nA7gB1VCbdW/spo4rnOFfVHJ5anAI1IWGpsAnKas44qRxnJb1TamGIwH3AxIfHbQ/1ehSwMgPZnd8lRsFoG0Rkc6wzD/2333rvEnunyNYNL6qnRwNpXEh8kcVU9XmFetEnwlPnQ/c1SsXJ+5I6MOrHwZ7ZvqlzXTyeuvitwfRTX9gmmix/LyXpDKujsLSf3H3Wn+CaIjZiE4y0s7bv3rj7quQqp+DaYLZRwMHSaFcyRyI8bLzskjKcOoyDht4yOid+6rYKtG6BeezOzSOPWV2iiilTaKKKKEIooooQiiiihCKKKKEIooooQiiiihCKKKKEIqseEHZscmz7h3UF4oJWjbrU6CcqRvHAeodlWYmqT4SeVtvDYzxc5G0sqGERiRdQMo0FmHEBc5PmoK6boRdY6bFDxUHz7/rpuwhBwsasxOAFQHJPAZxvPcMmrNsHwfXt8Mn83hbi7qQSD8BG6bechB56uNmLDZasbdRcTx9F55GAWM8Crz40R/uowXOfJOc1DZTk/WVp6rGYmgNpmDtI9FXOTPgsd1NxfkWsQy+ksA4Tj0mOFgXHE+V6NTu2uWkdrBzFiogTSebYINb5HlxRNwQneZ5cA+9D5Bqtbe5YS3DZ1asHKsyaUQ9Rgtmz0uyWbU3wVSq54scljJIWY5ZmKkk9rMVyT567fM1gs1RKbCKiqdtZgQD4nu4fei0fYnLWO5g5i+UXCaRzhKDWmkDLyxL5aA7xPFw98qYzUJyl8FrKouNnsLqJsMF1AuU49FxlZ1x29L0qqfixyCJJAVOVIKgqRwKsFyD5qsWwuV0tu+dRUk5Z1XUrntntlwGbtli0v2q9DJ2vFnJarCKimdtYQSB4ju4qqKIiSHjVGBwQ6AYI6icbj3HB7qcJYp1KB5t31VqF21htNVNwogmfoxzxuCjn4KT40v+6lAb9ngap23fB3e2W9fziFeDIpJAHDXGOkPONY7cVw+nI1YVKpcZicMtSwdoHqFqHg42bHHs+B1UB5YY2kbizHBxqbicZOPOatIqkeDTldby2MEPORpLEghMZdcsY+jrUbiQ2MjdnfV3FSwsw76jZdooopVyiiiihCKKKKEIooooQiiuZo1UIXaK8lx21Hz8pLVPKuYF88sY+tqEKSoqgbQ8MdqkrRRRy3BVtIMXNkMf2OnqYd4HUaaz7X2zePm2gNlFgDM/N6icnLb1LAcN2jtoQr7tDa8MC6ppY4gc75HVeHHGTvqpbe8LFtEAtqRdzMwURx6+BzltSowIGAMDPGoi+5HRhkk2vtJ5nUHREpVPKxkIqgyMTgeSAT2UvJyntrFdFrbR2+R5c+VduwiBA1zJ/Ho9IUJQCTYJO62btXaiBbjmrK3zqIAcyNgHcV1+Tv4Np4bxXNnWezNn5aBBdSx+VMxTRGw+FOcQwnuXL7uBqtbZ5ZST5B1Sj++6Ef8ADaRNhv8AFd/N2Vm9uWkYGa41FfJB5sKndHGBoQeiOqmXTMHG6tIMJqJAHOGUddh5EhXDb3L2SfK55xT71NccP8Tbprn/ALaHsI41meVpCpkbVoGEGFVUHZHGoCRj0RTFXzwlY+iAfqU0qtox4eMHzRv/AOOockr36LSUlJSUnzWBdzJHlyS9FeBsqU/1d2f8OT/bXf6Hl/VXfzX+qmMqtPjo+bf6l6orn9DS/qbv5kh+oV5bZUg4x3Y88cv+2jKj45nNv9X+ErBK0ZYxtpLDDjAZXHZLGwKSDuYHuxVl2By9kt8Lnm1HvW1yQfJxmtvk5xB8ECqg9uV4mdfSRx9aUlzg/XEefQPrWn45XM03hVlXR0tXrYB3MEefNajtC02ZtABriMWssh6MylDHIx+DcLmGY8Oi+H7hRa7L2rstCttzV7b6tQUhxIuQNyrr8ndwUtx3L2ZrZSvGS0M5Ut5WkIVYdkiY0uPSBqx7G5Yy2+4aox/cANH/ABWchwv+C6ebtmNnYd+izk+D1Md3NGZvMWPkFetg+Fi2kBW6ItJ1Ygxya+AAIbUyLgHJGDgjSat2ztrwzjMMscoHExurYzwzg7qoUXKm2vl0XVvHc499BlnXvNu+m4jPoa/OaQseR0RZ5Nk7ReGQgB4m0v5OcB0cCRSMnygcdlPKpIsbFahRWbQ7U21Zvm4gN7CAQTBzerORhtyqx68jR106sPDHatKsU0UtuWYKTLzYCk/Dy2pRnrI66Eiv9FRsPKW1fybmBvNLGfqapBXBGQRQheqK5qrtCFnkvKLa8s0vitvA8CzSJG74GoRsUJ3ygnpAjIXq3Uhfcn9t3TK0k8NsFXGmCWdc5OdTBR0j1calrnkVcq7G3vpFiZ2YQtlQutmdgskZVsamPHNQ/KTk1cw2s07vHJzMZcq8t7LkLvby5wu5cnh1UI3mwXi65FOiFb3bUyo4KsvO82GDDBU87I2QQccKTsuTWx4xlIZ7zHWEldN3eFSDHn3VRByhZSdEkUZ/uIIUPz1Qyf5qbXN6ZTmQzTH+85x/Y5wKYNQ0bgVdx4LM76nNHffyC0x+XsFuClvDa24G7GpZH+WC0D+ppF78VAbS8IE0u7XO47AVtE+bGXnYdxkWqgJjjCxtjs6C/fXecf4Cjzv+C0w6pd+kWVpDgVO3WRzndjSB6e6kW2rNv0sIQ3lCBebLenLkzP8AxPvpkkQGcADPHv8AOeJ+WkyZP2B84/hRok+Eo8yH72qO97nfUVe09PBB/pRW67C/mbrt0Pc39FvqNaBDFHHBziRJkRa9MaJliE1aVwOJ4Dz1npgY8ZD8ir9+au+zLxGsotUqIWt0GrWikExgZG8bwd9NuGirMVJLmm1tD7JHZPKgzNEBLbsXIDxB2SRMg7grkayGwCMA8SKc7O2nLch5I3WONZHRNQLlubOksxDDSCQcAb8DjvqMvOblVFuLmzOlkZpE06yUIbo9MhMkbyOrgB1e4b+3hZ+ZvIQkjmQowLhXc5YoVZTgnfpORnPDOK6Iad29UTQ/juS97taeN7QSFU51nSYKjPvjUtqjwchWxwIOAe6uf0+RdSjXmGK2M+DEVbIYqVBbBIwM5xxPdTa4v7Zngbx3fA7Pvj1amcFWzjGldJICgbt1epdp2jXJma4yGhMJjMLYKFtRy3HOc/IcUWbxHA8OtLlfw5+yewTXMluJ8xBmj5xYtBK6SNQUyatWoj32AMnhSdnyjNw0SW6hNcAndpAW0Kx0hQoxqbIO/OMDPXUem0IFi5hb3TFp0DMJ1hOGgSndw3BipOO3Ga9rdWaPG8FxFEyRCHDKxVo1OVDDKkEHeGBzvOc0ZRrp2aIs/TzUlJtqSOSSFypcW7TxuoYKyocMrpkkMD1g4I7Ot9si6ea3ikk05kRXKjUQNQyBvzndVemlgk51zewc9LCYVO9Vjjbygq6iSSd+SeobgOL3Zl3jmlN1a83FHp0pINTkLpUsW4KN50jrA7MVy5oy6e6VuYO13JtyytUUQlURWMpyVUA4EbbsgZIzj2VX6muWsgd7cI44SnKMrfqh39tV7mW/WH5VT8BQB8ouVpcMJER0vr7BKPEGxkA44d3eDxB81PF2rLu1MJgvki4XndPckpIlT+F91R5R/hr8qfg1A5z9g/OH4121zmbipNRTwVA/Niv12Hre6t2zeX80W7VMg7MrdJ82UpMo7hK3mqeTl7DcAJcQ2twOzUI3+SC7VR6pD8tZnzknwV+Rz961wyngYyflRvvqS2pcN4Co58Cp3axuc3tBI9Fo97ya2PIMvDPZ569EiJ84q8GPNur3a8iXdAtjtuVkQBVXnecChdwUc1IuABgYxWbW14YjmPn4T/dl09kZwacnlCzEc5IknfcW8Tn6RoxJ/mp4VDTwKqZMFmb9Lmnvt6rRLHk9tq1dnjuIbkFdOmeWdhxzqVWGFbq8ql4+UW2I5YvGbeBYGmjSR1wcCRwmd0pI3kDOnrptya5N3M9rFOjxx86gcKj3sWFYnSehcFd64PDrqdsORM2oG5vZ5kDK/MjcmpGDLqZy0jgMAcahwqQqU6GxVwprtO0EsMkZ4SRuh8zqV++nVcahC+a7YnQueIGD513H2ilKcbfVYby5i3jRcS4AVj0XYyLwHwXFMPGuxHP8OPrxVQ9hzEL0+lqY3QsdfgEvXbdGkJEaPJjjzaPJ9gGpjk1yfM5RmQMZBrjicnSIwdJuLnTvaIkEJECOdIO/SDi67R5PKotg8ksmblEYF2RNLRyjSlvEVjRchdwGd28mpUdIXDM5UFb0jbHJs4BfrKzC4Bj3SK8f7xHT2uorua1Dk9sJXsrdlluI2eCMsVmdgWKLqLRSlo2yc8Vqqcp+SDIcRqqSEEoYV0xz6QWZFiORBc6QWCqdMgVsYPBZKIgXaU3SdJg92WZveFWSacbN5PTXG+C1eQH3wRUU9/OSaVPyE1Gm31p+kchhu8ngR3Cr/D4T7qRRFFFDCY401OxaXJOpcog0hR0DuJPEVzSwCZ+Qb+Sl43iUlHCJg0ZeLjrbluTO18F98/EQRelIWPqRfvqUg8D8x8q6jHoQsfa0n3VHz7fvZPLvJsdkSxxj1qpPtqNuJif0lzO37y6lPsL4q7bgzuIA7SsBJ0vkP0ud3NAVtTwOD315J8kUY+vNej4IIvjs/qg/8dUbxeBjjKMT1GTUfaxJpO+2ZEFGI0/SRjyR1uuacOEaXu1Rh0qmc4DM/Xr/AMq+nwPR9V5N8qwn2BBSEngdf3t586AfyuKqLbNhUElEUDr8nHy9VEMiL+jnZD/d3Mi/Zeh2D9bUM6WTb80njdT9x4JbseTNbv5xIn+4VD3vIC+j8q15wdsTxv8A5WKsfkBp3a7Zuk/R3tx/E6zf6isfbUpb8vb9OLQTdzxtGfnI2B82o78IfwHgVYQ9L3fqf/U1UN7Xmn0tG0Tn3rxlCcecDVjur1Vg5X8t22jHHGYeZ5qV2ZhIHyUDRgIdIIGSxOQOA49VctdmPLIkaSEM5xltJVVALO77vJVFZj5sddUckQD8oK9Doq57qXbyssN+mlxzsTxS1vA8jhIkaRyM6UGTjtPUq97EDvpw2ymA6UtohBAKtcByCd2DzKuAc9Wav/JzkxG0ILIRA2GSFsgyA7xPecOdkbcwjbooMDBI3S+3YQsCRqAqm4tVAUBRvuYeocKmsomht3LM1PSSd8lorALKG2TLpLJzc6qCW8XkWUqAcEtFgSAA5yQpxjfimaOCMg5B6xWsbH2ZHc2kZkXLF53RwSroXuZmDRyjpI2/iD56pfLDYLxNJIRmRBzkhVQomiLBfGQowqzI5CygbjqV92cU1NSADM1TMO6QudJs6jdzVdpO4YhGxxwcecjA9uK8eM9qOPkB+omnmxkWa6t4t/uk8QIKsOiHDNxHwVNQmsJcAtPU1LGQvdfcD1cF9AbJshDBFEOEcSIP4FC/dTyvIr1VwvMEVw12uGhCxHwi22jak/8AeLDJ64xGf9KoOwshNNHETpWR8OeyNQZJT3e5o9WvwwJovYXIPTtyNwJyY5O4dkgqqbGmBmbosPzW9wWGN/ikvDfnhmoDmXm1W0gq8uFEtOoBHmtZ5L22IOdKhXuMSkAY0oVHMRAdQji0Ljt1HiTSu3uEB7Ly19sqp/NT2zI5tMcNC/ZFM+UBxEp+Dc2jf/lwD76uCPlXnwN33SfJL/kbfuiUfNyv3Uvt2xMtvIq7nC642+DLH04nHeHAPr7aQ5Lf8qg+C8y/NnlX7ql0GSOveKUfSkOjliW2I1Fw5QaUlEc6L2LcxrNpHcHZxXjZH6WT93H9qau7bj1Nb72H/D7LgSP6sj7qR2MmmWQDJzGh3kng0nb56i4cAK4W6/RafHXvf0eNx+3W/JyvvI/k3bzwNLNEJH56VcuXYYRyFAQnSN3YKt1hyWtV3i2gUfuo/wDbUR4NodVoezxif/UNWm5n96KmSkl5CytO0NjaeoKn+EOziW0BjijT84g3qiqd7794FUO/PRX97H9sVfvCF/yQ/wDkW/8AqVn99wX97H9oVZ0ItG7tCpMTJdOwnkU6IBaIEAgzwZB37ufj6q1F9kwk4MEJ3/qo/wDbWWr5cX7+3/1462iGLTlmpnESBIOz+VJwcEwn/kfQKIl5G2WnL2sBJ7I1B9agGs52xZJBeTxxAqi80VXUzY1xBmwWJIGeqtVml1Gsw5UH/iFx5oP9EVxQ3Ew705itjTnuVQjG9/3sv+o1TPJqy5xpc++W3g+S7uVWTv3xxMvmc1ALbAlz0smSTgzD+sfqBqy8jmSISs7YVbiwJZ2OABLOxJJ4Dd7azwA+JPaV6bVPeMHYLaZWcezhZa2TUVyh8mDvvbQeqdW/lpxBygtG/tVv9NGPrakOUN7E3inNyI/52jHSytujhnk6j+xVk9wtYLDxxm9yl+Qtt/w61J64Eb541ffXnllboYo5GAIilQPnrhnYQXCn9kxyE47UXspTkvIRs+1UA7raHgD+rWmnK/Js5R8Lm07PLmiX765y3Gq7zgGwWPyWxjd4m4xSPGe/mnZMnvIUVP8Ag9tte1LfsQSyH+GJox7ZKhdu3X55dHQxBup94wf61+rOfZVp8EK67+VsH3O2xvBGDJIvb3IaqWM/O716BWVIOGanUtb52Ww12uV2rFYZFFFcNCFmvhkg/wCUf9qZM+kiuB/2z6qo2wodV1GvwkuV+fZ3C/fWjeGOP8yifedF0h3DPlxyx8P46znknPnaFp0WAM6jJA98rrjGc++7KhyC0oK1FFIHYZKw8L+xV22PcXzwREc/pMUZBC2KDBRSN7s7cD1jNd2pHcrHzk4maJGjd1NzbjyJUYHTHbb8MAcahw41O8km/MLXutoR82NV+6vHLIf8Puv3Eh+aNX3CrTJosYH/ADblExbJlkaUw5jjFxcKAby5G9Z5A55uNFCgtk4DHj6lk5JysRqkiO8eU1/L19j3YFSfJ7hcDsvbr2zFx7HqYTiPOPrFAaLXQ55DisS2sv8Ay3/2+2Hn088mfZTfZv6Zv3a+xm/GnG34Qxts53Wajiw8m4ulwcEcMYpnsuILMQBjMY7ep+899R6Gwrm/fBaPFszujztNNP8AsrXsflXc2sJhiEGkyO+p1kZvdG1YwGUbq9ScsL0/10a+jAn85aojNd1Vqvg4bk2Xlv4jUWAzbupOL7alxOoWad3UMr6dMajKHK+SgPHvphfHcv7yP7QpzDG8j6Io3lYDUVjXOF34LEkBR2ZO/B7KZ3j7gMFSsyKysCpUhhkMp3g8PXXIfA0mJhGbeRfVFp5C2WQEjgeCdOM4wSpDKwIxkMjB1IyCOKipT8rb740T6UUJ/kFRsEUkmoxRSyiPc5jTIU4BwT1tgg6Rk7xSccoYAjeDSn4aoeW3BcOHEJGPqqZlxcNPVopyPlreD30D+lCR7UkH1VFXd4800ksgQM+gYTVjCIE99v34pLNANdspo2OzNC4krZpWZHm4UJBwb95L/qPVm5F24kZkJZQ91ZglGKsMJdt0WG8HcOHfVShtUYEld5ZzneOLt2GrdyAjCvu+PW3WTwtrw8TWHZY1Du0+q9rri4YVGCNLN49S0WfkwgGPGLr+KVX/ANRGqCvtlLayxSKwcnn885Ba5wlpcSZDrCrDeoHHeCR11bCarPLdugvdDfN82zkX+f21ZlgAWJbIXOTSy5F6oo31WwLIhI8TVQCygkDmZY91eNo8npIuaOuMr43aAhDeLxuofeNcvGflBq4W64RR2Ko9QAqO2+M+Ljtvbb/LJr/kpS0ALlryXLH7hsySntnnPrmkrQvA3D0rt++FPmiRyP8AOKzGO5JGdDbyWyNJ8ok8M5661zwNJ+Zzvg9O6bGRg4SKFOHnU1Uwt/NJW7xWQDD44x/tHgFf6KKKnLHorhrtFCFUPCrFnZkh+BJC3qlQH2Gso2LJpu7Zuy6g/wBVB99a/wCEqPOyrrujDfMdGP1ViMFyecjOhgBNESW0jAEyHOM56uyokw/MaVpsJkHwc7Dy9QVsnJJcWUS/A5xPo5ZE+6lOU6Zsrkf9NN7I2NRmxeUltHHIr3EQIurvo6wTg3UzA6VycYalto8oY5YZEjS4kLxuo0W82OmhXymULjfxzVpcWWMLTmTnk++Wuu+6ZvpLe1k/nqYXiPOKqextozRiTNnN7o0bDLwL5NtbwtnMpI6UTdXDz4qR/pi5PC0Uencr/LG1I1wAC6ewlxWY7c8uEdkDj5t9eimNn+n88TexkqZ5Vcmp1RZpY4ikQZW0SMxAmupJAxDIoIBmC/JmoGzhVZl0qBlJAcDHAxn8ajUoy1rT97lo61+0wCRgt8u/XX6gd1vdTGaM15zRmtsvILKT2ByiazeQ80ZEl0k6WUMrICvvsBlIx1gg545qK21fNNK0zKEMksOFBBwseEXLDi3Enq4Dqr1qpvencv7xPtCqcYVTxVL6xoOd3Xp4K0bXzPibTm2UeKsOweVrWkTRGFpV1u6FHVfLOoq4bsYnpDO7q3VDh2JZmxqkkeRgOAaRy5A7gTjvrmaM13S4TTUs76iIHM/fr36d6aqK+WeJsT9zV6zXQa8ZrharQnRQQNVD2R9zX5faSat/IUdJf/nxb/Rsrg49vtqkxQJzIYopxGG4Df0dXGtK5P8AI3mYoylxKrFlnIVYNIkaIx5VXjY4CMRvJ7eNYCEXlc7tXuGLyllFHA4C5A8h2K91VuXDdHH/AEV8f8tun89O/FrkcLwn07eFvs6KjtrbHups5mgPuMkW+F03SmNmJxIRn3Mes1ZOeCLLGNjIN1b8Y3dlQ3KGXD2vdcFvkjtrl/uFcO07sHpW8D/u52U+p4se2oXlLtCaQIRaXClEuTu5uQapLWaKMAxOx3u43lQBxoc4WSMjIcLrNrP9EnoL7VFbN4KIsbNU/Cmmb/uMv8tYtFMwGkxuCuFI3ZBAG4qcMD3YrcvBkuNlW27GVZvnSO331V07SHG622OTNfTxBp+7K0UUUVNWTRRRRQhQnLWLVs27HbazeyNjWS8idnxTXbCWNZAsOtVcBgCZFBbSdxOCBkjdmtk5Rx6rO4HbBKPXG1fOtvcvhGRZFYKMMr82d4GcMrasHsqPM4Nc1xV5hsZmgmiabE5efC/JbdHEsY6IVB3AKPZgU1udvW6eXcQr6UifjWMSWrucths/Dd5D7eNdTZ+OtR6KKPrzSGqbyTrOj8x3ny/my1WXl3Yr/aEPoB3+ypprJ4SbQeTzz+jC382KzgWna7+sD7IFd8SXryfOzH76bNX1KWzo7zcfIfyrVym5cpc2zwRwyjnNILSaFACurk4BJJ6OMbuNViOQc9Hgj+sG49qk/dXkWSfAX1A0c2FeMgAdMDcAPKVhTlLNmqYyeBS4hhnw2F1DGcWknju8FLZrma85ozW+Xh1l6pC9PRH7xPtilc0henoj00+2tNyfSU7CPnCdZrma85ozXaasveaTnfCMexWPqUmu5pvtFsQyegR6xj764kNmE9SdhZmkaOZCYwOhjC6lI0BTvHwQKsFpy5vI1CgwyKoABZCGIAwMlWAJx14qE5hceSvqFeDZJ8BfUK85bIWk2K+h56BtQxolaDYaakK2x+Em4HlW0TejI6/WrU6i8KA9/ayD0XRvrxVI8RXqyPMzD6jR4r2O4/iz9YNOipd9hVz8BhP6SOx38gLQofCZanylnTzx6vahNP4OXNk/9oRT+2Gj+2BWWmF/h586A/ViuGN+yNvnL+NdiqPUoj+j7P0lw7gfRTHKC+Sa9nkjYMjNGFYbwebhiRiD1jUp391bJyDi07Msx/00R+cgY/XWBPOwU5jO4HgVbgD3g19D8llxY2w7LeEf9pK7gJcXO5qNjLGxRQwtP0g8LclKUUUVKWcRRRXiVwASTgAZJ7hxoQkr6PVG47UYesEV832J9yj/AHafZFW/lJ4X7iRiLUCGHJCu0ep3Hb0uggPZgnhvHCqJFanUsXOKT0VBE66RkDALKcAjgc9fbUWdufQLR4RMKRxdJb5hz5c7XUmaRa8QcXX5wpgIYcHUxL9HQEjaTPWdRfQQMdYBpRUQxhlZiSzKVCIoAVUbIfU+c6xuxuwaj/D81c/jTXOLGt177+ycnaCfCz5gx+6vB2kvY5/hPaB146yPXXJ7uPWGMWlegGXxh9+AqEhtIIYgebPVXlNoABgkMWHOjpRySnygQoklcjVkLvAHCuhCzfdMS4vMwWcA079SB6lezf8A7DfLpH81IT35OnogH3NxqdRuIV19YNPbdZCmnmYEy+ecaGIsFCkFdBBGC2kg+fqNSmy9l3t6ZslpVt0wRiPEhx7nCuAMAjpMuRhd2RqBp2OINII3qnkx9tUXwBwIsQRca300ICR2TazXOPJiTynfeSqnBXGRjUy9IZzhQCdzLlaG2gJA527ctnABjGd5xgBOvz7uvHVabPZksaaBZXbcdRMcWXLeUze64yT1dQxgAYpRLCRSCLGdSowDpgXA3kge68Mk+ulnrK2R1wSAquChoYm2yt79VWf6Mg906d1iIEt7qnFfejC79/RyK93WxIFCgtctlecwJU3BSDvJGMg43VPeJkA/mUoB8ro2wznf+u3jNcMGQB4k+BwGLb5d3PdHfjz1G2tZ+53ipIgohua3wCgm2VBrKl7nCyKhbnFxqYZUYAzjvpDxS3xnXd51adGtMniDjo4IBBHHOcVZWjYsGNnKSMYOLbOer+uzjv6q6LVsjFlNnUWG638o8Wzz240u2rf3O8UbCi/a3wCr0Wx4nkCLNcrlQyktEQQRuxlMns38CMVDbchmhBjkCEZGXBKgrlcPgggAt0cZ3HGfKXN8/otzj/h85xw6EBAycn+t3duKbba2PNPEQLK61qCUJji4kYKE875LDKnHDIPEAiRDVVbbhxJB0TEtHREh7WtuDfkqDHtHUQAoJJ3YdTwBJ9gNdXaORnQ3yaT/ADU/2ts26srvm9U3OMNaSBzvRuJL9RUnS2N2fOKaPYylAMQli2psxxhhuOAJAmSO0Y4+1swt3K4m6SCnc3aPb83DiO35V5G0V7HH8J+7PaK9DaCfCx5ww+sU2klcKFaJegCwAjAODx1SRENjojid2Nw7fcV2gm1BAVVyRG0snBWOkM29uoHqrkwt5qfBjUko+TK479CP50TlbtDwdT/EKVBqNWFdDZJBBQKulXyHEh3vlMECM+9OaTeKILnUQ4J1Dm2VQDpCnXGzEHIPFevdmudhfcVKOMiMXkbbWx3ix81I3h9zf0G+ya+itkR6beIdkSD1Ior5na3y3N86o1dEtz6c3g8em+7GD66vHJvwtXMJAuV56JcBykel0AAGQU6DgYzggE9Rp+BuzvdU2MTirLSy2gvv5+C2uu0nDMGUMpBDAEEdYIyCKUqWs4imu1ItUMi/CjcetSKdVQPCdynZF8TjDB5VV5HDadMRfBUEbyz6HXdjA699ITYJuSRsbS524LHLLZ0jJHnox6cjfkqCEzhTuUkrmnq7GUghmZt+4g4wBjdgbj5/qp+iAAKAAAMYA3DuFdBFRC66zM+NVktwHkDkNEnDaonkqq8eAHXx3+qmG0LFCVAVRIx3bsgbwS7JwYdW/dvxUlI2AT2Ans4d9N7IEjnCcl1XgMAAZwB1niaAeKhwyvYdrmPjvK5FYopzpDELjJVBgcTwUZySeOTwHAYpzHGFUAAADgBXoGuF6S6YkmkkN3ElA76t3IrYkT2ak86TzkocCedVLCRgTpSQAEgLVTjt2kdI411ySHCL39ZJ96oGST2DzVpGyuQdvFEqPzkjcXbnZkDOfKIRHAUdg44AzT8Q4q8weNwzPO7cvJ5I2x424b0ucb7TGuryTtfisP0QP3U9/I+064QfSeVvtOaByOsvisJ865+vNSFoE0/Jq1H9mt/lhj/20Hk/afF7b6GH/bT0ckbL4pb/AESfhXRyTs/ilv8AQx/hSITEcn7X4vbfQw/7aPyZtT/ZYPoY/wDbT48k7P4pb/RR/hXDyQsvilv9En4UqEwPJK1P9li+jA+quDknbDhBp9BpU+ywp9+R1n8WiHmBX7JFB5H2nVFj0ZZ1+zIN3dQhUrl3s2OLxfTzmovIRqmmfCqmGAEjtjJZOHYKrwFX/lJyCV49dtqE0eSqvLI4cHGqP3RiFJ0rhhjBAzurPkkz1EbyCDuIIOCGHUQQQR2ioso1us1jEb9oH8LWXSc//wBpA7PQoE0gAEEYx1d//vE05JxRTSpmyPZ9JIUNHs/EhiLERE84owAWYKV3OADlQWPHrqTitlUFQqhTxGOOO3trlxFqHEqUOoEDO/BHDG8YJ3UWk+uNW3ZIGoDqbrGOIweqlJvqps9TLMwFzjppb370nJsyNmzjBySdJIznHHHmpk2yGCMBISzYBXOlWUE4DbskjOc9oqXFdNAcQiHEqmEZWvNtNN407Vpvg25TNPGbZ41VraKEBlYsGQhkGcgFWzGe7f56u9YDsza3ilxHcqurmdRdQ2gshRgV1Yxjg2Duyo3jjW72t0JEV1zh1VhkYOGAIyOrcaksdmC0tFU7eLMd/FLGsT5bNnatzvJ080ozxA5pSVX9jfnzs1bZVY5X8hor1dQxHcLjRKFyeichHAI1JxGM5Gd1K4XFl3VwGeIsBWRhcUVb4vBHc6SWuog3UBE7A+di4I+QV7m8Ek4QFLqNpOtWiKpj9khiwPnBz3UxsnLOfhNR1eKou0f0L+j7RvGe7NLkZG/5cf8AvCrgngjuWRtdzEG4BVjZlIPEOxYH1D10z/8ApLexDEclvICckEyJp6uiSGyOvqwSaNm5dnDJ9nbjv3quUAVax4KLzSD4xb5PFdMmF7MN771Ck7rwW3qNiOSCUHG9i0ZBxv6OHyM535+Sk2bk0cKqAL280chI5Y4vGFtkkeYHDtcBdMYYgRqojYjpKS2d5I7AtWo7UvP1FsPPcSn6rcVCbCxs/nLW6mhV1YSodWhSk4ydGs5OJFcH5O2pT8o7X4zB9Kn41KAsFqo2hjA0CyV/pC9/V2g/xJz/ACCjxu9/6QfJOfvFJflHa/GYPpU/Gj8o7X4zB9Kn40qcSvjF78K0+jm/8lHPXv6y1+hmPt56kvyjtfjMH0qfjR+Udr8Zg+lT8aVCV569/WWp/wAGYe3njR4ze/CtD/hzD284aT/KO1+MwfSp+NH5R2vxmD6VPxoQlPHL3stD9OPvNd/pG9/V2h80k4//AFmkfyjtfjMH0qfjR+Udr8Zg+lT8aRCX/pW767e3PmuZB9duapPLS2cTJOYFiMziOQLMHDtpYq4XQpDhVwT1gDO8ZNv/ACjtfjMH0qfjUZPsEbVuPc7jTDargvEFfVLNkkBidI0osedx8sjdXLhcJioi2sZZbeqQRQBVyg8EU5kxLdJzXbHGQ5H8RKoe/pealpPA82ro3h0ftQgtj0g4U+fSKj7IrN/hE9uCozEDeeqm2zjlS2/pOxzwyOCkDqGAPV31pP8A9Goi3SupymN4xEGPbhwm4fw57+uvEfgdAODeS82NwCxxh8DgNZyvZ7z1UuyNk8MJmDC241VDrgWrwvggk1YN4NHdCA+OzJcqD34+Sl28Dw1bryYJ2FIy3z8AHf8As/jSbIpoYRPzCz98DJOMdeezvzWueDJ2Oy7fVng4XOd6CWQIw/ZKaSB2EY3VGbF8FEUUyyTym4CHKo0aqmcEanXLayM5A3DO/B3Ve1XFOsZlVvh9E6nBLjqV6rhoopxWiKKKKVAXFooooQUGiiihcqK2t5S+b7zTOiihdIooooQiiiihKiiuUUIXaKKKEi41Suy/IPn/AArtFIhPaKKKEFBrhoopUFcFeqKKELgr1RRSJAv/2Q=="/>
          <p:cNvSpPr>
            <a:spLocks noChangeAspect="1" noChangeArrowheads="1"/>
          </p:cNvSpPr>
          <p:nvPr/>
        </p:nvSpPr>
        <p:spPr bwMode="auto">
          <a:xfrm>
            <a:off x="63500" y="-1038225"/>
            <a:ext cx="21336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ea typeface="MS PGothic" panose="020B0600070205080204" pitchFamily="34" charset="-128"/>
            </a:endParaRPr>
          </a:p>
        </p:txBody>
      </p:sp>
      <p:sp>
        <p:nvSpPr>
          <p:cNvPr id="37894" name="AutoShape 20" descr="data:image/jpeg;base64,/9j/4AAQSkZJRgABAQAAAQABAAD/2wCEAAkGBhQSEBUUExQVFRUUFBcXFxgWFxcZHxwYFBYVFhcXFxUaHCYeGBkkGhcXHy8gJCcpLCwsFx4xNTAqNSYrLCkBCQoKDgwOGg8PGiklHyQtLCkwKjEpLiwsLCwtLCwsLSwsLCwuLCwpLCwsKSwsLCwsKSwsLCwpLDQsKSwsLCksLP/AABEIAOEA4AMBIgACEQEDEQH/xAAcAAABBQEBAQAAAAAAAAAAAAAAAwQFBgcBAgj/xABREAACAQMBAwYHCwgIBgEFAAABAgMABBESBSExBhMiQVFhBxQycXKRoSNCUlSBkpOxssHRFiQzU2JzgsIVQ0Rjg6Kz0iU0ZKPT8HQXdaTD4f/EABwBAAEFAQEBAAAAAAAAAAAAAAABAwQFBgIHCP/EADkRAAEDAgMECAQFAwUAAAAAAAEAAgMEEQUSIRMxQVEGYXGBkaGxwRQiMvAVI0JS0ZKi4TNicrLx/9oADAMBAAIRAxEAPwDcaKKKEIooooQiiiihCKKKKEIorhNeJZ1UZYhR2kgD1mhCUrhas2u/DHrkMdpaPM+WAy+86WK5EcSuxG7rx56idtbMubuRZNpzpaIVCpaxF5ZHwScrbh2UuckasNuA3DG4QrXyt8JkFpoSHm7mZ2KhEkB04GcsFDMezAGc1VtpyX86iTaNybKBslYIARLIAMkJEpZ+A3lyccSiil0aDZye5oliGH6WYLNeSDjiOAZEY85IHWgqr7S5VtJrW3RoxICsk0rc5PIp3FWlO6JP2E3DqxwrlzmsF3FSaalmqXZYm36+Cn9mvfW6l9m3LXkKgFrecEyxgjI1wsVfGDuMZGepWq1ckvCdBc6knMdtMjaSjyY1dEHK6wpG/I0nfurNtncqmj0Lco0qxjTHNG3N3ESjdiOYY1rjdoYjI45G6rOxg2ghLql8FHlx6YLyMdjxnCyj5o49E0Mc1+rUVNLLTOyytt18PFasrgjI3g8K9Vjextm3NnKz7MmS4GnD2sweKVd+ctbF0XVuxrAXdnA7Ziz8MZSQR3dq0TalU4fBGpgupopVRlUE5O87uuulGWmUUlBdK41IysvapBHrFKA0IXaKKKEIooooQiiiihCKKKKEIooooQiiiihCKKKKEIooooQmm1ImaCRVLKxjcKU8oMVOCvfnhWPbG5OQXSLLKbzaMhUawWMUSPjLRvNK2vcdx0k47K2ys28L+xI/F0mVFV2nRJGUYLoyuAsmPLGrTxzSE2F05HGZHhgNrmyjLrlJBaIYxNHCBuNvsxAz+aS7cDB7wEPfVVu+XUoVxaQ+KhgdTqDJM2739xLk59ZHbUdHbKBw4er5BXuYdFvRP1GoRqyfpFlroujsbBmkdc27lIR7AjfptrZnALMZHJJIzvOcmpTk7yHW5YyHWsEbFR7o+ZHG5sHVuRTkZG8sDvwN7fYsscqJz04gj0qpChsnCgENcMBGh7QuSPhCtKsyixosQVY1UBAu8aRwwRx89V2O4vHFGY4B8x/Vb0KyVDDUNdme424C/sq5P4ObXGMOMjiJZfvciqhtPkgtrMo1O2Vd4pA7KwMeNSkg8cFSCMZAOeFatJJVH5VT85MwHCCCQt6cygKPOEUsfTWqXo9WVU1WGOJc3W99eCmV7zsCXEqt2nLuYoi3cIu0ABVnUpKu7jHcR7we8gHvqz23KG3u0EfPJIDuFvtRMEd0V2oyD2E6zVJtx0F9FfqFcktlPV/75q1YqyDYi60EvR2N7Q6N2U27lZ9ucmobZTJF43YTkERKGMsckmOhHHNGecyTgDUQe6tosYSkaKWLFVVSzbySAASx6yeJrPvA5slBBLKVBcTtGjEZKoqJlUJ8hSxbIGBmtHFTQQ4XCyUsZieWE3sbLtFFFKm0UUUUIRRRRQhFFFFCEUUUUIRRRRQhFFFFCEUUUUIRVO8K0JbZchHFJIW9UyD76uNVPwjTg2MsADPLMh5qNEeRm5to2J0opwBlcscDpDfvpHbk5Ecr2nrCxLRJ8JR5kJ+tqGhbB90PA8FUdXmNS45PXXxW4/ij0fbIok5P3I8qHT6U1sv1zZqrDH33L0N9ZR2P5n9x9ildn2M1vDHLAOdieKNpIjkneiklevHmGQNxDDGFNg3kmvFoVQtIz4ZxpKMxYq1v1lc6Q0RG4DJG8VJ7N2mIoIo38XDRxRqxN5aDeqBSQOcJxkbqiebfacxS0tdMgYc5MzdAAcGcAYJPUT0+wdYnVlBBK0uYRcjUEXBXmcFRMHZJWmwOh3K62m3dWY5E5uZVLaM5DqvFon3al7RuI6xwJrkcf5izne0kDzOe15Yy7H1nA7gB1VCbdW/spo4rnOFfVHJ5anAI1IWGpsAnKas44qRxnJb1TamGIwH3AxIfHbQ/1ehSwMgPZnd8lRsFoG0Rkc6wzD/2333rvEnunyNYNL6qnRwNpXEh8kcVU9XmFetEnwlPnQ/c1SsXJ+5I6MOrHwZ7ZvqlzXTyeuvitwfRTX9gmmix/LyXpDKujsLSf3H3Wn+CaIjZiE4y0s7bv3rj7quQqp+DaYLZRwMHSaFcyRyI8bLzskjKcOoyDht4yOid+6rYKtG6BeezOzSOPWV2iiilTaKKKKEIooooQiiiihCKKKKEIooooQiiiihCKKKKEIqseEHZscmz7h3UF4oJWjbrU6CcqRvHAeodlWYmqT4SeVtvDYzxc5G0sqGERiRdQMo0FmHEBc5PmoK6boRdY6bFDxUHz7/rpuwhBwsasxOAFQHJPAZxvPcMmrNsHwfXt8Mn83hbi7qQSD8BG6bechB56uNmLDZasbdRcTx9F55GAWM8Crz40R/uowXOfJOc1DZTk/WVp6rGYmgNpmDtI9FXOTPgsd1NxfkWsQy+ksA4Tj0mOFgXHE+V6NTu2uWkdrBzFiogTSebYINb5HlxRNwQneZ5cA+9D5Bqtbe5YS3DZ1asHKsyaUQ9Rgtmz0uyWbU3wVSq54scljJIWY5ZmKkk9rMVyT567fM1gs1RKbCKiqdtZgQD4nu4fei0fYnLWO5g5i+UXCaRzhKDWmkDLyxL5aA7xPFw98qYzUJyl8FrKouNnsLqJsMF1AuU49FxlZ1x29L0qqfixyCJJAVOVIKgqRwKsFyD5qsWwuV0tu+dRUk5Z1XUrntntlwGbtli0v2q9DJ2vFnJarCKimdtYQSB4ju4qqKIiSHjVGBwQ6AYI6icbj3HB7qcJYp1KB5t31VqF21htNVNwogmfoxzxuCjn4KT40v+6lAb9ngap23fB3e2W9fziFeDIpJAHDXGOkPONY7cVw+nI1YVKpcZicMtSwdoHqFqHg42bHHs+B1UB5YY2kbizHBxqbicZOPOatIqkeDTldby2MEPORpLEghMZdcsY+jrUbiQ2MjdnfV3FSwsw76jZdooopVyiiiihCKKKKEIooooQiiuZo1UIXaK8lx21Hz8pLVPKuYF88sY+tqEKSoqgbQ8MdqkrRRRy3BVtIMXNkMf2OnqYd4HUaaz7X2zePm2gNlFgDM/N6icnLb1LAcN2jtoQr7tDa8MC6ppY4gc75HVeHHGTvqpbe8LFtEAtqRdzMwURx6+BzltSowIGAMDPGoi+5HRhkk2vtJ5nUHREpVPKxkIqgyMTgeSAT2UvJyntrFdFrbR2+R5c+VduwiBA1zJ/Ho9IUJQCTYJO62btXaiBbjmrK3zqIAcyNgHcV1+Tv4Np4bxXNnWezNn5aBBdSx+VMxTRGw+FOcQwnuXL7uBqtbZ5ZST5B1Sj++6Ef8ADaRNhv8AFd/N2Vm9uWkYGa41FfJB5sKndHGBoQeiOqmXTMHG6tIMJqJAHOGUddh5EhXDb3L2SfK55xT71NccP8Tbprn/ALaHsI41meVpCpkbVoGEGFVUHZHGoCRj0RTFXzwlY+iAfqU0qtox4eMHzRv/AOOockr36LSUlJSUnzWBdzJHlyS9FeBsqU/1d2f8OT/bXf6Hl/VXfzX+qmMqtPjo+bf6l6orn9DS/qbv5kh+oV5bZUg4x3Y88cv+2jKj45nNv9X+ErBK0ZYxtpLDDjAZXHZLGwKSDuYHuxVl2By9kt8Lnm1HvW1yQfJxmtvk5xB8ECqg9uV4mdfSRx9aUlzg/XEefQPrWn45XM03hVlXR0tXrYB3MEefNajtC02ZtABriMWssh6MylDHIx+DcLmGY8Oi+H7hRa7L2rstCttzV7b6tQUhxIuQNyrr8ndwUtx3L2ZrZSvGS0M5Ut5WkIVYdkiY0uPSBqx7G5Yy2+4aox/cANH/ABWchwv+C6ebtmNnYd+izk+D1Md3NGZvMWPkFetg+Fi2kBW6ItJ1Ygxya+AAIbUyLgHJGDgjSat2ztrwzjMMscoHExurYzwzg7qoUXKm2vl0XVvHc499BlnXvNu+m4jPoa/OaQseR0RZ5Nk7ReGQgB4m0v5OcB0cCRSMnygcdlPKpIsbFahRWbQ7U21Zvm4gN7CAQTBzerORhtyqx68jR106sPDHatKsU0UtuWYKTLzYCk/Dy2pRnrI66Eiv9FRsPKW1fybmBvNLGfqapBXBGQRQheqK5qrtCFnkvKLa8s0vitvA8CzSJG74GoRsUJ3ygnpAjIXq3Uhfcn9t3TK0k8NsFXGmCWdc5OdTBR0j1calrnkVcq7G3vpFiZ2YQtlQutmdgskZVsamPHNQ/KTk1cw2s07vHJzMZcq8t7LkLvby5wu5cnh1UI3mwXi65FOiFb3bUyo4KsvO82GDDBU87I2QQccKTsuTWx4xlIZ7zHWEldN3eFSDHn3VRByhZSdEkUZ/uIIUPz1Qyf5qbXN6ZTmQzTH+85x/Y5wKYNQ0bgVdx4LM76nNHffyC0x+XsFuClvDa24G7GpZH+WC0D+ppF78VAbS8IE0u7XO47AVtE+bGXnYdxkWqgJjjCxtjs6C/fXecf4Cjzv+C0w6pd+kWVpDgVO3WRzndjSB6e6kW2rNv0sIQ3lCBebLenLkzP8AxPvpkkQGcADPHv8AOeJ+WkyZP2B84/hRok+Eo8yH72qO97nfUVe09PBB/pRW67C/mbrt0Pc39FvqNaBDFHHBziRJkRa9MaJliE1aVwOJ4Dz1npgY8ZD8ir9+au+zLxGsotUqIWt0GrWikExgZG8bwd9NuGirMVJLmm1tD7JHZPKgzNEBLbsXIDxB2SRMg7grkayGwCMA8SKc7O2nLch5I3WONZHRNQLlubOksxDDSCQcAb8DjvqMvOblVFuLmzOlkZpE06yUIbo9MhMkbyOrgB1e4b+3hZ+ZvIQkjmQowLhXc5YoVZTgnfpORnPDOK6Iad29UTQ/juS97taeN7QSFU51nSYKjPvjUtqjwchWxwIOAe6uf0+RdSjXmGK2M+DEVbIYqVBbBIwM5xxPdTa4v7Zngbx3fA7Pvj1amcFWzjGldJICgbt1epdp2jXJma4yGhMJjMLYKFtRy3HOc/IcUWbxHA8OtLlfw5+yewTXMluJ8xBmj5xYtBK6SNQUyatWoj32AMnhSdnyjNw0SW6hNcAndpAW0Kx0hQoxqbIO/OMDPXUem0IFi5hb3TFp0DMJ1hOGgSndw3BipOO3Ga9rdWaPG8FxFEyRCHDKxVo1OVDDKkEHeGBzvOc0ZRrp2aIs/TzUlJtqSOSSFypcW7TxuoYKyocMrpkkMD1g4I7Ot9si6ea3ikk05kRXKjUQNQyBvzndVemlgk51zewc9LCYVO9Vjjbygq6iSSd+SeobgOL3Zl3jmlN1a83FHp0pINTkLpUsW4KN50jrA7MVy5oy6e6VuYO13JtyytUUQlURWMpyVUA4EbbsgZIzj2VX6muWsgd7cI44SnKMrfqh39tV7mW/WH5VT8BQB8ouVpcMJER0vr7BKPEGxkA44d3eDxB81PF2rLu1MJgvki4XndPckpIlT+F91R5R/hr8qfg1A5z9g/OH4121zmbipNRTwVA/Niv12Hre6t2zeX80W7VMg7MrdJ82UpMo7hK3mqeTl7DcAJcQ2twOzUI3+SC7VR6pD8tZnzknwV+Rz961wyngYyflRvvqS2pcN4Co58Cp3axuc3tBI9Fo97ya2PIMvDPZ569EiJ84q8GPNur3a8iXdAtjtuVkQBVXnecChdwUc1IuABgYxWbW14YjmPn4T/dl09kZwacnlCzEc5IknfcW8Tn6RoxJ/mp4VDTwKqZMFmb9Lmnvt6rRLHk9tq1dnjuIbkFdOmeWdhxzqVWGFbq8ql4+UW2I5YvGbeBYGmjSR1wcCRwmd0pI3kDOnrptya5N3M9rFOjxx86gcKj3sWFYnSehcFd64PDrqdsORM2oG5vZ5kDK/MjcmpGDLqZy0jgMAcahwqQqU6GxVwprtO0EsMkZ4SRuh8zqV++nVcahC+a7YnQueIGD513H2ilKcbfVYby5i3jRcS4AVj0XYyLwHwXFMPGuxHP8OPrxVQ9hzEL0+lqY3QsdfgEvXbdGkJEaPJjjzaPJ9gGpjk1yfM5RmQMZBrjicnSIwdJuLnTvaIkEJECOdIO/SDi67R5PKotg8ksmblEYF2RNLRyjSlvEVjRchdwGd28mpUdIXDM5UFb0jbHJs4BfrKzC4Bj3SK8f7xHT2uorua1Dk9sJXsrdlluI2eCMsVmdgWKLqLRSlo2yc8Vqqcp+SDIcRqqSEEoYV0xz6QWZFiORBc6QWCqdMgVsYPBZKIgXaU3SdJg92WZveFWSacbN5PTXG+C1eQH3wRUU9/OSaVPyE1Gm31p+kchhu8ngR3Cr/D4T7qRRFFFDCY401OxaXJOpcog0hR0DuJPEVzSwCZ+Qb+Sl43iUlHCJg0ZeLjrbluTO18F98/EQRelIWPqRfvqUg8D8x8q6jHoQsfa0n3VHz7fvZPLvJsdkSxxj1qpPtqNuJif0lzO37y6lPsL4q7bgzuIA7SsBJ0vkP0ud3NAVtTwOD315J8kUY+vNej4IIvjs/qg/8dUbxeBjjKMT1GTUfaxJpO+2ZEFGI0/SRjyR1uuacOEaXu1Rh0qmc4DM/Xr/AMq+nwPR9V5N8qwn2BBSEngdf3t586AfyuKqLbNhUElEUDr8nHy9VEMiL+jnZD/d3Mi/Zeh2D9bUM6WTb80njdT9x4JbseTNbv5xIn+4VD3vIC+j8q15wdsTxv8A5WKsfkBp3a7Zuk/R3tx/E6zf6isfbUpb8vb9OLQTdzxtGfnI2B82o78IfwHgVYQ9L3fqf/U1UN7Xmn0tG0Tn3rxlCcecDVjur1Vg5X8t22jHHGYeZ5qV2ZhIHyUDRgIdIIGSxOQOA49VctdmPLIkaSEM5xltJVVALO77vJVFZj5sddUckQD8oK9Doq57qXbyssN+mlxzsTxS1vA8jhIkaRyM6UGTjtPUq97EDvpw2ymA6UtohBAKtcByCd2DzKuAc9Wav/JzkxG0ILIRA2GSFsgyA7xPecOdkbcwjbooMDBI3S+3YQsCRqAqm4tVAUBRvuYeocKmsomht3LM1PSSd8lorALKG2TLpLJzc6qCW8XkWUqAcEtFgSAA5yQpxjfimaOCMg5B6xWsbH2ZHc2kZkXLF53RwSroXuZmDRyjpI2/iD56pfLDYLxNJIRmRBzkhVQomiLBfGQowqzI5CygbjqV92cU1NSADM1TMO6QudJs6jdzVdpO4YhGxxwcecjA9uK8eM9qOPkB+omnmxkWa6t4t/uk8QIKsOiHDNxHwVNQmsJcAtPU1LGQvdfcD1cF9AbJshDBFEOEcSIP4FC/dTyvIr1VwvMEVw12uGhCxHwi22jak/8AeLDJ64xGf9KoOwshNNHETpWR8OeyNQZJT3e5o9WvwwJovYXIPTtyNwJyY5O4dkgqqbGmBmbosPzW9wWGN/ikvDfnhmoDmXm1W0gq8uFEtOoBHmtZ5L22IOdKhXuMSkAY0oVHMRAdQji0Ljt1HiTSu3uEB7Ly19sqp/NT2zI5tMcNC/ZFM+UBxEp+Dc2jf/lwD76uCPlXnwN33SfJL/kbfuiUfNyv3Uvt2xMtvIq7nC642+DLH04nHeHAPr7aQ5Lf8qg+C8y/NnlX7ql0GSOveKUfSkOjliW2I1Fw5QaUlEc6L2LcxrNpHcHZxXjZH6WT93H9qau7bj1Nb72H/D7LgSP6sj7qR2MmmWQDJzGh3kng0nb56i4cAK4W6/RafHXvf0eNx+3W/JyvvI/k3bzwNLNEJH56VcuXYYRyFAQnSN3YKt1hyWtV3i2gUfuo/wDbUR4NodVoezxif/UNWm5n96KmSkl5CytO0NjaeoKn+EOziW0BjijT84g3qiqd7794FUO/PRX97H9sVfvCF/yQ/wDkW/8AqVn99wX97H9oVZ0ItG7tCpMTJdOwnkU6IBaIEAgzwZB37ufj6q1F9kwk4MEJ3/qo/wDbWWr5cX7+3/1462iGLTlmpnESBIOz+VJwcEwn/kfQKIl5G2WnL2sBJ7I1B9agGs52xZJBeTxxAqi80VXUzY1xBmwWJIGeqtVml1Gsw5UH/iFx5oP9EVxQ3Ew705itjTnuVQjG9/3sv+o1TPJqy5xpc++W3g+S7uVWTv3xxMvmc1ALbAlz0smSTgzD+sfqBqy8jmSISs7YVbiwJZ2OABLOxJJ4Dd7azwA+JPaV6bVPeMHYLaZWcezhZa2TUVyh8mDvvbQeqdW/lpxBygtG/tVv9NGPrakOUN7E3inNyI/52jHSytujhnk6j+xVk9wtYLDxxm9yl+Qtt/w61J64Eb541ffXnllboYo5GAIilQPnrhnYQXCn9kxyE47UXspTkvIRs+1UA7raHgD+rWmnK/Js5R8Lm07PLmiX765y3Gq7zgGwWPyWxjd4m4xSPGe/mnZMnvIUVP8Ag9tte1LfsQSyH+GJox7ZKhdu3X55dHQxBup94wf61+rOfZVp8EK67+VsH3O2xvBGDJIvb3IaqWM/O716BWVIOGanUtb52Ww12uV2rFYZFFFcNCFmvhkg/wCUf9qZM+kiuB/2z6qo2wodV1GvwkuV+fZ3C/fWjeGOP8yifedF0h3DPlxyx8P46znknPnaFp0WAM6jJA98rrjGc++7KhyC0oK1FFIHYZKw8L+xV22PcXzwREc/pMUZBC2KDBRSN7s7cD1jNd2pHcrHzk4maJGjd1NzbjyJUYHTHbb8MAcahw41O8km/MLXutoR82NV+6vHLIf8Puv3Eh+aNX3CrTJosYH/ADblExbJlkaUw5jjFxcKAby5G9Z5A55uNFCgtk4DHj6lk5JysRqkiO8eU1/L19j3YFSfJ7hcDsvbr2zFx7HqYTiPOPrFAaLXQ55DisS2sv8Ay3/2+2Hn088mfZTfZv6Zv3a+xm/GnG34Qxts53Wajiw8m4ulwcEcMYpnsuILMQBjMY7ep+899R6Gwrm/fBaPFszujztNNP8AsrXsflXc2sJhiEGkyO+p1kZvdG1YwGUbq9ScsL0/10a+jAn85aojNd1Vqvg4bk2Xlv4jUWAzbupOL7alxOoWad3UMr6dMajKHK+SgPHvphfHcv7yP7QpzDG8j6Io3lYDUVjXOF34LEkBR2ZO/B7KZ3j7gMFSsyKysCpUhhkMp3g8PXXIfA0mJhGbeRfVFp5C2WQEjgeCdOM4wSpDKwIxkMjB1IyCOKipT8rb740T6UUJ/kFRsEUkmoxRSyiPc5jTIU4BwT1tgg6Rk7xSccoYAjeDSn4aoeW3BcOHEJGPqqZlxcNPVopyPlreD30D+lCR7UkH1VFXd4800ksgQM+gYTVjCIE99v34pLNANdspo2OzNC4krZpWZHm4UJBwb95L/qPVm5F24kZkJZQ91ZglGKsMJdt0WG8HcOHfVShtUYEld5ZzneOLt2GrdyAjCvu+PW3WTwtrw8TWHZY1Du0+q9rri4YVGCNLN49S0WfkwgGPGLr+KVX/ANRGqCvtlLayxSKwcnn885Ba5wlpcSZDrCrDeoHHeCR11bCarPLdugvdDfN82zkX+f21ZlgAWJbIXOTSy5F6oo31WwLIhI8TVQCygkDmZY91eNo8npIuaOuMr43aAhDeLxuofeNcvGflBq4W64RR2Ko9QAqO2+M+Ljtvbb/LJr/kpS0ALlryXLH7hsySntnnPrmkrQvA3D0rt++FPmiRyP8AOKzGO5JGdDbyWyNJ8ok8M5661zwNJ+Zzvg9O6bGRg4SKFOHnU1Uwt/NJW7xWQDD44x/tHgFf6KKKnLHorhrtFCFUPCrFnZkh+BJC3qlQH2Gso2LJpu7Zuy6g/wBVB99a/wCEqPOyrrujDfMdGP1ViMFyecjOhgBNESW0jAEyHOM56uyokw/MaVpsJkHwc7Dy9QVsnJJcWUS/A5xPo5ZE+6lOU6Zsrkf9NN7I2NRmxeUltHHIr3EQIurvo6wTg3UzA6VycYalto8oY5YZEjS4kLxuo0W82OmhXymULjfxzVpcWWMLTmTnk++Wuu+6ZvpLe1k/nqYXiPOKqextozRiTNnN7o0bDLwL5NtbwtnMpI6UTdXDz4qR/pi5PC0Uencr/LG1I1wAC6ewlxWY7c8uEdkDj5t9eimNn+n88TexkqZ5Vcmp1RZpY4ikQZW0SMxAmupJAxDIoIBmC/JmoGzhVZl0qBlJAcDHAxn8ajUoy1rT97lo61+0wCRgt8u/XX6gd1vdTGaM15zRmtsvILKT2ByiazeQ80ZEl0k6WUMrICvvsBlIx1gg545qK21fNNK0zKEMksOFBBwseEXLDi3Enq4Dqr1qpvencv7xPtCqcYVTxVL6xoOd3Xp4K0bXzPibTm2UeKsOweVrWkTRGFpV1u6FHVfLOoq4bsYnpDO7q3VDh2JZmxqkkeRgOAaRy5A7gTjvrmaM13S4TTUs76iIHM/fr36d6aqK+WeJsT9zV6zXQa8ZrharQnRQQNVD2R9zX5faSat/IUdJf/nxb/Rsrg49vtqkxQJzIYopxGG4Df0dXGtK5P8AI3mYoylxKrFlnIVYNIkaIx5VXjY4CMRvJ7eNYCEXlc7tXuGLyllFHA4C5A8h2K91VuXDdHH/AEV8f8tun89O/FrkcLwn07eFvs6KjtrbHups5mgPuMkW+F03SmNmJxIRn3Mes1ZOeCLLGNjIN1b8Y3dlQ3KGXD2vdcFvkjtrl/uFcO07sHpW8D/u52U+p4se2oXlLtCaQIRaXClEuTu5uQapLWaKMAxOx3u43lQBxoc4WSMjIcLrNrP9EnoL7VFbN4KIsbNU/Cmmb/uMv8tYtFMwGkxuCuFI3ZBAG4qcMD3YrcvBkuNlW27GVZvnSO331V07SHG622OTNfTxBp+7K0UUUVNWTRRRRQhQnLWLVs27HbazeyNjWS8idnxTXbCWNZAsOtVcBgCZFBbSdxOCBkjdmtk5Rx6rO4HbBKPXG1fOtvcvhGRZFYKMMr82d4GcMrasHsqPM4Nc1xV5hsZmgmiabE5efC/JbdHEsY6IVB3AKPZgU1udvW6eXcQr6UifjWMSWrucths/Dd5D7eNdTZ+OtR6KKPrzSGqbyTrOj8x3ny/my1WXl3Yr/aEPoB3+ypprJ4SbQeTzz+jC382KzgWna7+sD7IFd8SXryfOzH76bNX1KWzo7zcfIfyrVym5cpc2zwRwyjnNILSaFACurk4BJJ6OMbuNViOQc9Hgj+sG49qk/dXkWSfAX1A0c2FeMgAdMDcAPKVhTlLNmqYyeBS4hhnw2F1DGcWknju8FLZrma85ozW+Xh1l6pC9PRH7xPtilc0henoj00+2tNyfSU7CPnCdZrma85ozXaasveaTnfCMexWPqUmu5pvtFsQyegR6xj764kNmE9SdhZmkaOZCYwOhjC6lI0BTvHwQKsFpy5vI1CgwyKoABZCGIAwMlWAJx14qE5hceSvqFeDZJ8BfUK85bIWk2K+h56BtQxolaDYaakK2x+Em4HlW0TejI6/WrU6i8KA9/ayD0XRvrxVI8RXqyPMzD6jR4r2O4/iz9YNOipd9hVz8BhP6SOx38gLQofCZanylnTzx6vahNP4OXNk/9oRT+2Gj+2BWWmF/h586A/ViuGN+yNvnL+NdiqPUoj+j7P0lw7gfRTHKC+Sa9nkjYMjNGFYbwebhiRiD1jUp391bJyDi07Msx/00R+cgY/XWBPOwU5jO4HgVbgD3g19D8llxY2w7LeEf9pK7gJcXO5qNjLGxRQwtP0g8LclKUUUVKWcRRRXiVwASTgAZJ7hxoQkr6PVG47UYesEV832J9yj/AHafZFW/lJ4X7iRiLUCGHJCu0ep3Hb0uggPZgnhvHCqJFanUsXOKT0VBE66RkDALKcAjgc9fbUWdufQLR4RMKRxdJb5hz5c7XUmaRa8QcXX5wpgIYcHUxL9HQEjaTPWdRfQQMdYBpRUQxhlZiSzKVCIoAVUbIfU+c6xuxuwaj/D81c/jTXOLGt177+ycnaCfCz5gx+6vB2kvY5/hPaB146yPXXJ7uPWGMWlegGXxh9+AqEhtIIYgebPVXlNoABgkMWHOjpRySnygQoklcjVkLvAHCuhCzfdMS4vMwWcA079SB6lezf8A7DfLpH81IT35OnogH3NxqdRuIV19YNPbdZCmnmYEy+ecaGIsFCkFdBBGC2kg+fqNSmy9l3t6ZslpVt0wRiPEhx7nCuAMAjpMuRhd2RqBp2OINII3qnkx9tUXwBwIsQRca300ICR2TazXOPJiTynfeSqnBXGRjUy9IZzhQCdzLlaG2gJA527ctnABjGd5xgBOvz7uvHVabPZksaaBZXbcdRMcWXLeUze64yT1dQxgAYpRLCRSCLGdSowDpgXA3kge68Mk+ulnrK2R1wSAquChoYm2yt79VWf6Mg906d1iIEt7qnFfejC79/RyK93WxIFCgtctlecwJU3BSDvJGMg43VPeJkA/mUoB8ro2wznf+u3jNcMGQB4k+BwGLb5d3PdHfjz1G2tZ+53ipIgohua3wCgm2VBrKl7nCyKhbnFxqYZUYAzjvpDxS3xnXd51adGtMniDjo4IBBHHOcVZWjYsGNnKSMYOLbOer+uzjv6q6LVsjFlNnUWG638o8Wzz240u2rf3O8UbCi/a3wCr0Wx4nkCLNcrlQyktEQQRuxlMns38CMVDbchmhBjkCEZGXBKgrlcPgggAt0cZ3HGfKXN8/otzj/h85xw6EBAycn+t3duKbba2PNPEQLK61qCUJji4kYKE875LDKnHDIPEAiRDVVbbhxJB0TEtHREh7WtuDfkqDHtHUQAoJJ3YdTwBJ9gNdXaORnQ3yaT/ADU/2ts26srvm9U3OMNaSBzvRuJL9RUnS2N2fOKaPYylAMQli2psxxhhuOAJAmSO0Y4+1swt3K4m6SCnc3aPb83DiO35V5G0V7HH8J+7PaK9DaCfCx5ww+sU2klcKFaJegCwAjAODx1SRENjojid2Nw7fcV2gm1BAVVyRG0snBWOkM29uoHqrkwt5qfBjUko+TK479CP50TlbtDwdT/EKVBqNWFdDZJBBQKulXyHEh3vlMECM+9OaTeKILnUQ4J1Dm2VQDpCnXGzEHIPFevdmudhfcVKOMiMXkbbWx3ix81I3h9zf0G+ya+itkR6beIdkSD1Ior5na3y3N86o1dEtz6c3g8em+7GD66vHJvwtXMJAuV56JcBykel0AAGQU6DgYzggE9Rp+BuzvdU2MTirLSy2gvv5+C2uu0nDMGUMpBDAEEdYIyCKUqWs4imu1ItUMi/CjcetSKdVQPCdynZF8TjDB5VV5HDadMRfBUEbyz6HXdjA699ITYJuSRsbS524LHLLZ0jJHnox6cjfkqCEzhTuUkrmnq7GUghmZt+4g4wBjdgbj5/qp+iAAKAAAMYA3DuFdBFRC66zM+NVktwHkDkNEnDaonkqq8eAHXx3+qmG0LFCVAVRIx3bsgbwS7JwYdW/dvxUlI2AT2Ans4d9N7IEjnCcl1XgMAAZwB1niaAeKhwyvYdrmPjvK5FYopzpDELjJVBgcTwUZySeOTwHAYpzHGFUAAADgBXoGuF6S6YkmkkN3ElA76t3IrYkT2ak86TzkocCedVLCRgTpSQAEgLVTjt2kdI411ySHCL39ZJ96oGST2DzVpGyuQdvFEqPzkjcXbnZkDOfKIRHAUdg44AzT8Q4q8weNwzPO7cvJ5I2x424b0ucb7TGuryTtfisP0QP3U9/I+064QfSeVvtOaByOsvisJ865+vNSFoE0/Jq1H9mt/lhj/20Hk/afF7b6GH/bT0ckbL4pb/AESfhXRyTs/ilv8AQx/hSITEcn7X4vbfQw/7aPyZtT/ZYPoY/wDbT48k7P4pb/RR/hXDyQsvilv9En4UqEwPJK1P9li+jA+quDknbDhBp9BpU+ywp9+R1n8WiHmBX7JFB5H2nVFj0ZZ1+zIN3dQhUrl3s2OLxfTzmovIRqmmfCqmGAEjtjJZOHYKrwFX/lJyCV49dtqE0eSqvLI4cHGqP3RiFJ0rhhjBAzurPkkz1EbyCDuIIOCGHUQQQR2ioso1us1jEb9oH8LWXSc//wBpA7PQoE0gAEEYx1d//vE05JxRTSpmyPZ9JIUNHs/EhiLERE84owAWYKV3OADlQWPHrqTitlUFQqhTxGOOO3trlxFqHEqUOoEDO/BHDG8YJ3UWk+uNW3ZIGoDqbrGOIweqlJvqps9TLMwFzjppb370nJsyNmzjBySdJIznHHHmpk2yGCMBISzYBXOlWUE4DbskjOc9oqXFdNAcQiHEqmEZWvNtNN407Vpvg25TNPGbZ41VraKEBlYsGQhkGcgFWzGe7f56u9YDsza3ilxHcqurmdRdQ2gshRgV1Yxjg2Duyo3jjW72t0JEV1zh1VhkYOGAIyOrcaksdmC0tFU7eLMd/FLGsT5bNnatzvJ080ozxA5pSVX9jfnzs1bZVY5X8hor1dQxHcLjRKFyeichHAI1JxGM5Gd1K4XFl3VwGeIsBWRhcUVb4vBHc6SWuog3UBE7A+di4I+QV7m8Ek4QFLqNpOtWiKpj9khiwPnBz3UxsnLOfhNR1eKou0f0L+j7RvGe7NLkZG/5cf8AvCrgngjuWRtdzEG4BVjZlIPEOxYH1D10z/8ApLexDEclvICckEyJp6uiSGyOvqwSaNm5dnDJ9nbjv3quUAVax4KLzSD4xb5PFdMmF7MN771Ck7rwW3qNiOSCUHG9i0ZBxv6OHyM535+Sk2bk0cKqAL280chI5Y4vGFtkkeYHDtcBdMYYgRqojYjpKS2d5I7AtWo7UvP1FsPPcSn6rcVCbCxs/nLW6mhV1YSodWhSk4ydGs5OJFcH5O2pT8o7X4zB9Kn41KAsFqo2hjA0CyV/pC9/V2g/xJz/ACCjxu9/6QfJOfvFJflHa/GYPpU/Gj8o7X4zB9Kn40qcSvjF78K0+jm/8lHPXv6y1+hmPt56kvyjtfjMH0qfjR+Udr8Zg+lT8aVCV569/WWp/wAGYe3njR4ze/CtD/hzD284aT/KO1+MwfSp+NH5R2vxmD6VPxoQlPHL3stD9OPvNd/pG9/V2h80k4//AFmkfyjtfjMH0qfjR+Udr8Zg+lT8aRCX/pW767e3PmuZB9duapPLS2cTJOYFiMziOQLMHDtpYq4XQpDhVwT1gDO8ZNv/ACjtfjMH0qfjUZPsEbVuPc7jTDargvEFfVLNkkBidI0osedx8sjdXLhcJioi2sZZbeqQRQBVyg8EU5kxLdJzXbHGQ5H8RKoe/pealpPA82ro3h0ftQgtj0g4U+fSKj7IrN/hE9uCozEDeeqm2zjlS2/pOxzwyOCkDqGAPV31pP8A9Goi3SupymN4xEGPbhwm4fw57+uvEfgdAODeS82NwCxxh8DgNZyvZ7z1UuyNk8MJmDC241VDrgWrwvggk1YN4NHdCA+OzJcqD34+Sl28Dw1bryYJ2FIy3z8AHf8As/jSbIpoYRPzCz98DJOMdeezvzWueDJ2Oy7fVng4XOd6CWQIw/ZKaSB2EY3VGbF8FEUUyyTym4CHKo0aqmcEanXLayM5A3DO/B3Ve1XFOsZlVvh9E6nBLjqV6rhoopxWiKKKKVAXFooooQUGiiihcqK2t5S+b7zTOiihdIooooQiiiihKiiuUUIXaKKKEi41Suy/IPn/AArtFIhPaKKKEFBrhoopUFcFeqKKELgr1RRSJAv/2Q=="/>
          <p:cNvSpPr>
            <a:spLocks noChangeAspect="1" noChangeArrowheads="1"/>
          </p:cNvSpPr>
          <p:nvPr/>
        </p:nvSpPr>
        <p:spPr bwMode="auto">
          <a:xfrm>
            <a:off x="63500" y="-1038225"/>
            <a:ext cx="21336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ea typeface="MS PGothic" panose="020B0600070205080204" pitchFamily="34" charset="-128"/>
            </a:endParaRPr>
          </a:p>
        </p:txBody>
      </p:sp>
      <p:pic>
        <p:nvPicPr>
          <p:cNvPr id="37895" name="Picture 11" descr="http://www.blackcelebritygiving.com/wp-content/uploads/2013/01/bully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0500" y="3505200"/>
            <a:ext cx="1536700"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75717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304800" y="533400"/>
            <a:ext cx="8382000" cy="1143000"/>
          </a:xfrm>
        </p:spPr>
        <p:txBody>
          <a:bodyPr/>
          <a:lstStyle/>
          <a:p>
            <a:pPr algn="ctr"/>
            <a:r>
              <a:rPr lang="en-US" altLang="en-US" smtClean="0"/>
              <a:t>Problems with social “disorders” </a:t>
            </a:r>
          </a:p>
        </p:txBody>
      </p:sp>
      <p:sp>
        <p:nvSpPr>
          <p:cNvPr id="35843" name="Content Placeholder 2"/>
          <p:cNvSpPr>
            <a:spLocks noGrp="1"/>
          </p:cNvSpPr>
          <p:nvPr>
            <p:ph idx="1"/>
          </p:nvPr>
        </p:nvSpPr>
        <p:spPr>
          <a:xfrm>
            <a:off x="304800" y="1858963"/>
            <a:ext cx="8382000" cy="4389437"/>
          </a:xfrm>
        </p:spPr>
        <p:txBody>
          <a:bodyPr/>
          <a:lstStyle/>
          <a:p>
            <a:r>
              <a:rPr lang="en-US" altLang="en-US" dirty="0" smtClean="0"/>
              <a:t> The new social communication (pragmatic) disorder was created for “political and health reasons…DSM-5 was not a scientific process…the empirical evidence is NOT in support of social pragmatic disorder”.</a:t>
            </a:r>
          </a:p>
          <a:p>
            <a:r>
              <a:rPr lang="en-US" altLang="en-US" dirty="0" smtClean="0"/>
              <a:t>"...as somebody who's been trying to measure social behavior for a long time, I don't think there's even one thing that is social behavior. I think social behavior is actually many different things. We do much less well quantifying social behavior than we do lots of other things, even repetitive behavior."</a:t>
            </a:r>
          </a:p>
          <a:p>
            <a:pPr>
              <a:buFontTx/>
              <a:buChar char="-"/>
            </a:pPr>
            <a:r>
              <a:rPr lang="en-US" altLang="en-US" sz="2400" i="1" dirty="0" smtClean="0">
                <a:hlinkClick r:id="rId3"/>
              </a:rPr>
              <a:t>Catherine Lord</a:t>
            </a:r>
            <a:endParaRPr lang="en-US" altLang="en-US" sz="2400" i="1" dirty="0" smtClean="0"/>
          </a:p>
        </p:txBody>
      </p:sp>
      <p:sp>
        <p:nvSpPr>
          <p:cNvPr id="3584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2F5BAD2-D6A5-437C-95D9-EEC98F1E89B5}" type="slidenum">
              <a:rPr lang="ar-SA" altLang="en-US" smtClean="0">
                <a:solidFill>
                  <a:srgbClr val="045C75"/>
                </a:solidFill>
              </a:rPr>
              <a:pPr/>
              <a:t>12</a:t>
            </a:fld>
            <a:endParaRPr lang="en-US" altLang="en-US" smtClean="0">
              <a:solidFill>
                <a:srgbClr val="045C75"/>
              </a:solidFill>
            </a:endParaRPr>
          </a:p>
        </p:txBody>
      </p:sp>
    </p:spTree>
    <p:extLst>
      <p:ext uri="{BB962C8B-B14F-4D97-AF65-F5344CB8AC3E}">
        <p14:creationId xmlns:p14="http://schemas.microsoft.com/office/powerpoint/2010/main" val="14833200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algn="ctr"/>
            <a:r>
              <a:rPr lang="en-US" altLang="en-US" smtClean="0">
                <a:ea typeface="ＭＳ Ｐゴシック" panose="020B0600070205080204" pitchFamily="34" charset="-128"/>
              </a:rPr>
              <a:t>Social interaction </a:t>
            </a:r>
          </a:p>
        </p:txBody>
      </p:sp>
      <p:sp>
        <p:nvSpPr>
          <p:cNvPr id="1945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FB8BED9-8784-48FE-8E06-4F27A5CFA7F2}" type="slidenum">
              <a:rPr lang="en-US" altLang="en-US">
                <a:solidFill>
                  <a:srgbClr val="045C75"/>
                </a:solidFill>
              </a:rPr>
              <a:pPr eaLnBrk="1" hangingPunct="1"/>
              <a:t>13</a:t>
            </a:fld>
            <a:endParaRPr lang="en-US" altLang="en-US">
              <a:solidFill>
                <a:srgbClr val="045C75"/>
              </a:solidFill>
            </a:endParaRPr>
          </a:p>
        </p:txBody>
      </p:sp>
      <p:grpSp>
        <p:nvGrpSpPr>
          <p:cNvPr id="19460" name="Group 6"/>
          <p:cNvGrpSpPr>
            <a:grpSpLocks/>
          </p:cNvGrpSpPr>
          <p:nvPr/>
        </p:nvGrpSpPr>
        <p:grpSpPr bwMode="auto">
          <a:xfrm>
            <a:off x="1905000" y="2133600"/>
            <a:ext cx="5486400" cy="3565525"/>
            <a:chOff x="-358570" y="2127656"/>
            <a:chExt cx="5485867" cy="3566160"/>
          </a:xfrm>
        </p:grpSpPr>
        <p:sp>
          <p:nvSpPr>
            <p:cNvPr id="8" name="Oval 7"/>
            <p:cNvSpPr/>
            <p:nvPr/>
          </p:nvSpPr>
          <p:spPr>
            <a:xfrm>
              <a:off x="-358570" y="2127656"/>
              <a:ext cx="3566766" cy="3566160"/>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9" name="Oval 4"/>
            <p:cNvSpPr/>
            <p:nvPr/>
          </p:nvSpPr>
          <p:spPr>
            <a:xfrm>
              <a:off x="2987555" y="3002525"/>
              <a:ext cx="2139742" cy="1962499"/>
            </a:xfrm>
            <a:prstGeom prst="rect">
              <a:avLst/>
            </a:prstGeom>
          </p:spPr>
          <p:style>
            <a:lnRef idx="0">
              <a:scrgbClr r="0" g="0" b="0"/>
            </a:lnRef>
            <a:fillRef idx="0">
              <a:scrgbClr r="0" g="0" b="0"/>
            </a:fillRef>
            <a:effectRef idx="0">
              <a:scrgbClr r="0" g="0" b="0"/>
            </a:effectRef>
            <a:fontRef idx="minor">
              <a:schemeClr val="tx1"/>
            </a:fontRef>
          </p:style>
          <p:txBody>
            <a:bodyPr lIns="0" tIns="0" rIns="0" bIns="0" spcCol="1270" anchor="ctr"/>
            <a:lstStyle/>
            <a:p>
              <a:pPr algn="ctr" defTabSz="2889250">
                <a:lnSpc>
                  <a:spcPct val="90000"/>
                </a:lnSpc>
                <a:spcAft>
                  <a:spcPct val="35000"/>
                </a:spcAft>
                <a:defRPr/>
              </a:pPr>
              <a:endParaRPr lang="en-US" sz="6500" dirty="0"/>
            </a:p>
          </p:txBody>
        </p:sp>
      </p:grpSp>
      <p:grpSp>
        <p:nvGrpSpPr>
          <p:cNvPr id="19461" name="Group 9"/>
          <p:cNvGrpSpPr>
            <a:grpSpLocks/>
          </p:cNvGrpSpPr>
          <p:nvPr/>
        </p:nvGrpSpPr>
        <p:grpSpPr bwMode="auto">
          <a:xfrm>
            <a:off x="3657600" y="2149475"/>
            <a:ext cx="3565525" cy="3565525"/>
            <a:chOff x="5501640" y="2072628"/>
            <a:chExt cx="3566160" cy="3566160"/>
          </a:xfrm>
        </p:grpSpPr>
        <p:sp>
          <p:nvSpPr>
            <p:cNvPr id="11" name="Oval 10"/>
            <p:cNvSpPr/>
            <p:nvPr/>
          </p:nvSpPr>
          <p:spPr>
            <a:xfrm>
              <a:off x="5501640" y="2072628"/>
              <a:ext cx="3566160" cy="3566160"/>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2" name="Oval 4"/>
            <p:cNvSpPr/>
            <p:nvPr/>
          </p:nvSpPr>
          <p:spPr>
            <a:xfrm>
              <a:off x="5976388" y="2696627"/>
              <a:ext cx="2616666" cy="1605248"/>
            </a:xfrm>
            <a:prstGeom prst="rect">
              <a:avLst/>
            </a:prstGeom>
          </p:spPr>
          <p:style>
            <a:lnRef idx="0">
              <a:scrgbClr r="0" g="0" b="0"/>
            </a:lnRef>
            <a:fillRef idx="0">
              <a:scrgbClr r="0" g="0" b="0"/>
            </a:fillRef>
            <a:effectRef idx="0">
              <a:scrgbClr r="0" g="0" b="0"/>
            </a:effectRef>
            <a:fontRef idx="minor">
              <a:schemeClr val="tx1"/>
            </a:fontRef>
          </p:style>
          <p:txBody>
            <a:bodyPr lIns="0" tIns="0" rIns="0" bIns="0" spcCol="1270" anchor="ctr"/>
            <a:lstStyle/>
            <a:p>
              <a:pPr algn="ctr" defTabSz="622300">
                <a:lnSpc>
                  <a:spcPct val="90000"/>
                </a:lnSpc>
                <a:spcAft>
                  <a:spcPct val="35000"/>
                </a:spcAft>
                <a:defRPr/>
              </a:pPr>
              <a:endParaRPr lang="en-US" sz="1400" dirty="0"/>
            </a:p>
          </p:txBody>
        </p:sp>
      </p:grpSp>
      <p:sp>
        <p:nvSpPr>
          <p:cNvPr id="19462" name="TextBox 14"/>
          <p:cNvSpPr txBox="1">
            <a:spLocks noChangeArrowheads="1"/>
          </p:cNvSpPr>
          <p:nvPr/>
        </p:nvSpPr>
        <p:spPr bwMode="auto">
          <a:xfrm>
            <a:off x="2209800" y="3276600"/>
            <a:ext cx="1371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person</a:t>
            </a:r>
          </a:p>
          <a:p>
            <a:pPr eaLnBrk="1" hangingPunct="1"/>
            <a:endParaRPr lang="en-US" altLang="en-US"/>
          </a:p>
          <a:p>
            <a:pPr eaLnBrk="1" hangingPunct="1"/>
            <a:endParaRPr lang="en-US" altLang="en-US"/>
          </a:p>
        </p:txBody>
      </p:sp>
      <p:sp>
        <p:nvSpPr>
          <p:cNvPr id="19463" name="TextBox 15"/>
          <p:cNvSpPr txBox="1">
            <a:spLocks noChangeArrowheads="1"/>
          </p:cNvSpPr>
          <p:nvPr/>
        </p:nvSpPr>
        <p:spPr bwMode="auto">
          <a:xfrm>
            <a:off x="5715000" y="3429000"/>
            <a:ext cx="1143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person</a:t>
            </a:r>
          </a:p>
        </p:txBody>
      </p:sp>
      <p:sp>
        <p:nvSpPr>
          <p:cNvPr id="19464" name="TextBox 16"/>
          <p:cNvSpPr txBox="1">
            <a:spLocks noChangeArrowheads="1"/>
          </p:cNvSpPr>
          <p:nvPr/>
        </p:nvSpPr>
        <p:spPr bwMode="auto">
          <a:xfrm>
            <a:off x="3733800" y="2667000"/>
            <a:ext cx="1905000"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social cognition</a:t>
            </a:r>
          </a:p>
          <a:p>
            <a:pPr eaLnBrk="1" hangingPunct="1"/>
            <a:r>
              <a:rPr lang="en-US" altLang="en-US"/>
              <a:t/>
            </a:r>
            <a:br>
              <a:rPr lang="en-US" altLang="en-US"/>
            </a:br>
            <a:r>
              <a:rPr lang="en-US" altLang="en-US"/>
              <a:t>  empathy</a:t>
            </a:r>
            <a:br>
              <a:rPr lang="en-US" altLang="en-US"/>
            </a:br>
            <a:r>
              <a:rPr lang="en-US" altLang="en-US"/>
              <a:t/>
            </a:r>
            <a:br>
              <a:rPr lang="en-US" altLang="en-US"/>
            </a:br>
            <a:r>
              <a:rPr lang="en-US" altLang="en-US"/>
              <a:t>  reciprocity</a:t>
            </a:r>
          </a:p>
          <a:p>
            <a:pPr eaLnBrk="1" hangingPunct="1"/>
            <a:endParaRPr lang="en-US" altLang="en-US"/>
          </a:p>
          <a:p>
            <a:pPr eaLnBrk="1" hangingPunct="1"/>
            <a:r>
              <a:rPr lang="en-US" altLang="en-US" u="sng"/>
              <a:t> relationship</a:t>
            </a:r>
          </a:p>
          <a:p>
            <a:pPr eaLnBrk="1" hangingPunct="1"/>
            <a:endParaRPr lang="en-US" altLang="en-US"/>
          </a:p>
          <a:p>
            <a:pPr eaLnBrk="1" hangingPunct="1"/>
            <a:endParaRPr lang="en-US" altLang="en-US"/>
          </a:p>
        </p:txBody>
      </p:sp>
    </p:spTree>
    <p:extLst>
      <p:ext uri="{BB962C8B-B14F-4D97-AF65-F5344CB8AC3E}">
        <p14:creationId xmlns:p14="http://schemas.microsoft.com/office/powerpoint/2010/main" val="24797132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04850"/>
            <a:ext cx="9144000" cy="1143000"/>
          </a:xfrm>
        </p:spPr>
        <p:txBody>
          <a:bodyPr/>
          <a:lstStyle/>
          <a:p>
            <a:pPr algn="ctr"/>
            <a:r>
              <a:rPr lang="en-US" dirty="0"/>
              <a:t>S</a:t>
            </a:r>
            <a:r>
              <a:rPr lang="en-US" dirty="0" smtClean="0"/>
              <a:t>ensorimotor	importance</a:t>
            </a:r>
            <a:endParaRPr lang="en-US" dirty="0"/>
          </a:p>
        </p:txBody>
      </p:sp>
      <p:sp>
        <p:nvSpPr>
          <p:cNvPr id="3" name="Content Placeholder 2"/>
          <p:cNvSpPr>
            <a:spLocks noGrp="1"/>
          </p:cNvSpPr>
          <p:nvPr>
            <p:ph idx="1"/>
          </p:nvPr>
        </p:nvSpPr>
        <p:spPr/>
        <p:txBody>
          <a:bodyPr/>
          <a:lstStyle/>
          <a:p>
            <a:pPr marL="0" indent="0">
              <a:buNone/>
            </a:pPr>
            <a:r>
              <a:rPr lang="en-US" dirty="0" smtClean="0"/>
              <a:t>Generally</a:t>
            </a:r>
          </a:p>
          <a:p>
            <a:r>
              <a:rPr lang="en-US" dirty="0" smtClean="0"/>
              <a:t>No socially specific module or brain region/network</a:t>
            </a:r>
          </a:p>
          <a:p>
            <a:r>
              <a:rPr lang="en-US" dirty="0" smtClean="0"/>
              <a:t>“Neurological signs” are often sensorimotor</a:t>
            </a:r>
          </a:p>
          <a:p>
            <a:pPr marL="0" indent="0">
              <a:buNone/>
            </a:pPr>
            <a:endParaRPr lang="en-US" dirty="0" smtClean="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19B6B216-EEE5-4934-9B1E-49E8CBC6760C}" type="slidenum">
              <a:rPr lang="en-US" altLang="en-US" smtClean="0"/>
              <a:pPr>
                <a:defRPr/>
              </a:pPr>
              <a:t>14</a:t>
            </a:fld>
            <a:endParaRPr lang="en-US" altLang="en-US"/>
          </a:p>
        </p:txBody>
      </p:sp>
      <p:pic>
        <p:nvPicPr>
          <p:cNvPr id="5" name="Picture 2" descr="Image result for regions of the brain and their func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6471" y="4038600"/>
            <a:ext cx="4114154" cy="1765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Image result for regions of the brain and their func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67397"/>
            <a:ext cx="3657600" cy="2381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11191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Cerebellum</a:t>
            </a:r>
            <a:endParaRPr lang="en-US" dirty="0"/>
          </a:p>
        </p:txBody>
      </p:sp>
      <p:sp>
        <p:nvSpPr>
          <p:cNvPr id="3" name="Content Placeholder 2"/>
          <p:cNvSpPr>
            <a:spLocks noGrp="1"/>
          </p:cNvSpPr>
          <p:nvPr>
            <p:ph idx="1"/>
          </p:nvPr>
        </p:nvSpPr>
        <p:spPr/>
        <p:txBody>
          <a:bodyPr/>
          <a:lstStyle/>
          <a:p>
            <a:r>
              <a:rPr lang="en-US" dirty="0"/>
              <a:t>R</a:t>
            </a:r>
            <a:r>
              <a:rPr lang="en-US" dirty="0" smtClean="0"/>
              <a:t>egion at back of brain </a:t>
            </a:r>
          </a:p>
          <a:p>
            <a:pPr lvl="1"/>
            <a:r>
              <a:rPr lang="en-US" dirty="0" smtClean="0"/>
              <a:t>Integrates and relays signals to body via spinal cord</a:t>
            </a:r>
          </a:p>
          <a:p>
            <a:pPr lvl="1"/>
            <a:r>
              <a:rPr lang="en-US" dirty="0" smtClean="0"/>
              <a:t>Coordinates movement but also important for cognition</a:t>
            </a:r>
          </a:p>
          <a:p>
            <a:r>
              <a:rPr lang="en-US" dirty="0" smtClean="0"/>
              <a:t>Houses most of brain’s neurons</a:t>
            </a:r>
          </a:p>
          <a:p>
            <a:r>
              <a:rPr lang="en-US" dirty="0" smtClean="0"/>
              <a:t>Critical in typical infant development</a:t>
            </a:r>
          </a:p>
          <a:p>
            <a:r>
              <a:rPr lang="en-US" dirty="0" smtClean="0"/>
              <a:t>Size, activity, connectivity functional links for autism</a:t>
            </a:r>
            <a:endParaRPr lang="en-US" dirty="0"/>
          </a:p>
        </p:txBody>
      </p:sp>
      <p:sp>
        <p:nvSpPr>
          <p:cNvPr id="4" name="Slide Number Placeholder 3"/>
          <p:cNvSpPr>
            <a:spLocks noGrp="1"/>
          </p:cNvSpPr>
          <p:nvPr>
            <p:ph type="sldNum" sz="quarter" idx="12"/>
          </p:nvPr>
        </p:nvSpPr>
        <p:spPr/>
        <p:txBody>
          <a:bodyPr/>
          <a:lstStyle/>
          <a:p>
            <a:pPr>
              <a:defRPr/>
            </a:pPr>
            <a:fld id="{19B6B216-EEE5-4934-9B1E-49E8CBC6760C}" type="slidenum">
              <a:rPr lang="en-US" altLang="en-US" smtClean="0"/>
              <a:pPr>
                <a:defRPr/>
              </a:pPr>
              <a:t>15</a:t>
            </a:fld>
            <a:endParaRPr lang="en-US" altLang="en-US"/>
          </a:p>
        </p:txBody>
      </p:sp>
    </p:spTree>
    <p:extLst>
      <p:ext uri="{BB962C8B-B14F-4D97-AF65-F5344CB8AC3E}">
        <p14:creationId xmlns:p14="http://schemas.microsoft.com/office/powerpoint/2010/main" val="16677363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686800" cy="1143000"/>
          </a:xfrm>
        </p:spPr>
        <p:txBody>
          <a:bodyPr/>
          <a:lstStyle/>
          <a:p>
            <a:r>
              <a:rPr lang="en-US" dirty="0" smtClean="0"/>
              <a:t>Sensorimotor importance: autism</a:t>
            </a:r>
            <a:endParaRPr lang="en-US" dirty="0"/>
          </a:p>
        </p:txBody>
      </p:sp>
      <p:sp>
        <p:nvSpPr>
          <p:cNvPr id="3" name="Content Placeholder 2"/>
          <p:cNvSpPr>
            <a:spLocks noGrp="1"/>
          </p:cNvSpPr>
          <p:nvPr>
            <p:ph idx="1"/>
          </p:nvPr>
        </p:nvSpPr>
        <p:spPr>
          <a:xfrm>
            <a:off x="457200" y="1477963"/>
            <a:ext cx="8229600" cy="4389437"/>
          </a:xfrm>
        </p:spPr>
        <p:txBody>
          <a:bodyPr/>
          <a:lstStyle/>
          <a:p>
            <a:pPr marL="0" indent="0">
              <a:buNone/>
            </a:pPr>
            <a:endParaRPr lang="en-US" dirty="0"/>
          </a:p>
          <a:p>
            <a:r>
              <a:rPr lang="en-US" dirty="0"/>
              <a:t>Asperger, </a:t>
            </a:r>
            <a:r>
              <a:rPr lang="en-US" dirty="0" err="1"/>
              <a:t>Kanner</a:t>
            </a:r>
            <a:r>
              <a:rPr lang="en-US" dirty="0"/>
              <a:t>, Bettelheim</a:t>
            </a:r>
          </a:p>
          <a:p>
            <a:r>
              <a:rPr lang="en-US" dirty="0"/>
              <a:t>Autistic people’s own accounts</a:t>
            </a:r>
          </a:p>
          <a:p>
            <a:r>
              <a:rPr lang="en-US" dirty="0"/>
              <a:t>Developmental research: origins and stability  </a:t>
            </a:r>
          </a:p>
          <a:p>
            <a:r>
              <a:rPr lang="en-US" dirty="0"/>
              <a:t>Within-person variability stems from sensory cortices </a:t>
            </a:r>
          </a:p>
          <a:p>
            <a:r>
              <a:rPr lang="en-US" dirty="0"/>
              <a:t>Interlink between sensorimotor and social “symptoms”</a:t>
            </a:r>
          </a:p>
        </p:txBody>
      </p:sp>
      <p:sp>
        <p:nvSpPr>
          <p:cNvPr id="4" name="Slide Number Placeholder 3"/>
          <p:cNvSpPr>
            <a:spLocks noGrp="1"/>
          </p:cNvSpPr>
          <p:nvPr>
            <p:ph type="sldNum" sz="quarter" idx="12"/>
          </p:nvPr>
        </p:nvSpPr>
        <p:spPr/>
        <p:txBody>
          <a:bodyPr/>
          <a:lstStyle/>
          <a:p>
            <a:pPr>
              <a:defRPr/>
            </a:pPr>
            <a:fld id="{19B6B216-EEE5-4934-9B1E-49E8CBC6760C}" type="slidenum">
              <a:rPr lang="en-US" altLang="en-US" smtClean="0"/>
              <a:pPr>
                <a:defRPr/>
              </a:pPr>
              <a:t>16</a:t>
            </a:fld>
            <a:endParaRPr lang="en-US" altLang="en-US"/>
          </a:p>
        </p:txBody>
      </p:sp>
    </p:spTree>
    <p:extLst>
      <p:ext uri="{BB962C8B-B14F-4D97-AF65-F5344CB8AC3E}">
        <p14:creationId xmlns:p14="http://schemas.microsoft.com/office/powerpoint/2010/main" val="11630354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Bottom-up processing in autism</a:t>
            </a:r>
            <a:endParaRPr lang="en-US" dirty="0"/>
          </a:p>
        </p:txBody>
      </p:sp>
      <p:sp>
        <p:nvSpPr>
          <p:cNvPr id="3" name="Content Placeholder 2"/>
          <p:cNvSpPr>
            <a:spLocks noGrp="1"/>
          </p:cNvSpPr>
          <p:nvPr>
            <p:ph idx="1"/>
          </p:nvPr>
        </p:nvSpPr>
        <p:spPr/>
        <p:txBody>
          <a:bodyPr/>
          <a:lstStyle/>
          <a:p>
            <a:r>
              <a:rPr lang="en-US" dirty="0" smtClean="0"/>
              <a:t>Typically</a:t>
            </a:r>
          </a:p>
          <a:p>
            <a:pPr lvl="1"/>
            <a:r>
              <a:rPr lang="en-US" dirty="0"/>
              <a:t>P</a:t>
            </a:r>
            <a:r>
              <a:rPr lang="en-US" dirty="0" smtClean="0"/>
              <a:t>erceptual narrowing </a:t>
            </a:r>
          </a:p>
          <a:p>
            <a:pPr lvl="1"/>
            <a:r>
              <a:rPr lang="en-US" dirty="0"/>
              <a:t>T</a:t>
            </a:r>
            <a:r>
              <a:rPr lang="en-US" dirty="0" smtClean="0"/>
              <a:t>op-down processing</a:t>
            </a:r>
          </a:p>
          <a:p>
            <a:r>
              <a:rPr lang="en-US" dirty="0" smtClean="0"/>
              <a:t>Autism</a:t>
            </a:r>
          </a:p>
          <a:p>
            <a:pPr lvl="1"/>
            <a:r>
              <a:rPr lang="en-US" dirty="0" smtClean="0"/>
              <a:t>Enhanced perceptual capacity</a:t>
            </a:r>
          </a:p>
          <a:p>
            <a:pPr lvl="1"/>
            <a:r>
              <a:rPr lang="en-US" dirty="0" smtClean="0"/>
              <a:t>Embodied processing in autism </a:t>
            </a:r>
          </a:p>
          <a:p>
            <a:pPr lvl="1"/>
            <a:r>
              <a:rPr lang="en-US" dirty="0" smtClean="0"/>
              <a:t>Reduced neural habituation</a:t>
            </a:r>
          </a:p>
          <a:p>
            <a:pPr lvl="1"/>
            <a:r>
              <a:rPr lang="en-US" dirty="0" smtClean="0"/>
              <a:t>Developmental trajectory </a:t>
            </a:r>
          </a:p>
        </p:txBody>
      </p:sp>
      <p:sp>
        <p:nvSpPr>
          <p:cNvPr id="4" name="Slide Number Placeholder 3"/>
          <p:cNvSpPr>
            <a:spLocks noGrp="1"/>
          </p:cNvSpPr>
          <p:nvPr>
            <p:ph type="sldNum" sz="quarter" idx="12"/>
          </p:nvPr>
        </p:nvSpPr>
        <p:spPr/>
        <p:txBody>
          <a:bodyPr/>
          <a:lstStyle/>
          <a:p>
            <a:pPr>
              <a:defRPr/>
            </a:pPr>
            <a:fld id="{19B6B216-EEE5-4934-9B1E-49E8CBC6760C}" type="slidenum">
              <a:rPr lang="en-US" altLang="en-US" smtClean="0"/>
              <a:pPr>
                <a:defRPr/>
              </a:pPr>
              <a:t>17</a:t>
            </a:fld>
            <a:endParaRPr lang="en-US" altLang="en-US"/>
          </a:p>
        </p:txBody>
      </p:sp>
    </p:spTree>
    <p:extLst>
      <p:ext uri="{BB962C8B-B14F-4D97-AF65-F5344CB8AC3E}">
        <p14:creationId xmlns:p14="http://schemas.microsoft.com/office/powerpoint/2010/main" val="6414352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Early development in autism</a:t>
            </a:r>
            <a:endParaRPr lang="en-US" dirty="0"/>
          </a:p>
        </p:txBody>
      </p:sp>
      <p:sp>
        <p:nvSpPr>
          <p:cNvPr id="3" name="Content Placeholder 2"/>
          <p:cNvSpPr>
            <a:spLocks noGrp="1"/>
          </p:cNvSpPr>
          <p:nvPr>
            <p:ph idx="1"/>
          </p:nvPr>
        </p:nvSpPr>
        <p:spPr/>
        <p:txBody>
          <a:bodyPr/>
          <a:lstStyle/>
          <a:p>
            <a:pPr marL="0" indent="0">
              <a:buNone/>
            </a:pPr>
            <a:r>
              <a:rPr lang="en-US" dirty="0" smtClean="0"/>
              <a:t>Some patterns</a:t>
            </a:r>
          </a:p>
          <a:p>
            <a:r>
              <a:rPr lang="en-US" dirty="0"/>
              <a:t>Visual, auditory strengths</a:t>
            </a:r>
          </a:p>
          <a:p>
            <a:r>
              <a:rPr lang="en-US" dirty="0"/>
              <a:t>Reduced benefit from baby talk</a:t>
            </a:r>
          </a:p>
          <a:p>
            <a:r>
              <a:rPr lang="en-US" dirty="0"/>
              <a:t>Enhanced learning for unexpected words </a:t>
            </a:r>
          </a:p>
          <a:p>
            <a:r>
              <a:rPr lang="en-US" dirty="0" smtClean="0"/>
              <a:t>High early eye contact, responsiveness that declines</a:t>
            </a:r>
          </a:p>
          <a:p>
            <a:r>
              <a:rPr lang="en-US" dirty="0"/>
              <a:t>Other </a:t>
            </a:r>
            <a:r>
              <a:rPr lang="en-US" dirty="0" err="1"/>
              <a:t>behavioural</a:t>
            </a:r>
            <a:r>
              <a:rPr lang="en-US" dirty="0"/>
              <a:t> plateaus or regressions</a:t>
            </a:r>
          </a:p>
          <a:p>
            <a:r>
              <a:rPr lang="en-US" dirty="0" smtClean="0"/>
              <a:t>Early </a:t>
            </a:r>
            <a:r>
              <a:rPr lang="en-US" dirty="0" err="1" smtClean="0"/>
              <a:t>hyperconnectivity</a:t>
            </a:r>
            <a:r>
              <a:rPr lang="en-US" dirty="0" smtClean="0"/>
              <a:t> followed by less synchronicity</a:t>
            </a:r>
          </a:p>
          <a:p>
            <a:r>
              <a:rPr lang="en-US" dirty="0" smtClean="0"/>
              <a:t>Enlarged cerebrum followed by relative reduction</a:t>
            </a:r>
          </a:p>
          <a:p>
            <a:endParaRPr lang="en-US" dirty="0"/>
          </a:p>
        </p:txBody>
      </p:sp>
      <p:sp>
        <p:nvSpPr>
          <p:cNvPr id="4" name="Slide Number Placeholder 3"/>
          <p:cNvSpPr>
            <a:spLocks noGrp="1"/>
          </p:cNvSpPr>
          <p:nvPr>
            <p:ph type="sldNum" sz="quarter" idx="12"/>
          </p:nvPr>
        </p:nvSpPr>
        <p:spPr/>
        <p:txBody>
          <a:bodyPr/>
          <a:lstStyle/>
          <a:p>
            <a:pPr>
              <a:defRPr/>
            </a:pPr>
            <a:fld id="{19B6B216-EEE5-4934-9B1E-49E8CBC6760C}" type="slidenum">
              <a:rPr lang="en-US" altLang="en-US" smtClean="0"/>
              <a:pPr>
                <a:defRPr/>
              </a:pPr>
              <a:t>18</a:t>
            </a:fld>
            <a:endParaRPr lang="en-US" altLang="en-US"/>
          </a:p>
        </p:txBody>
      </p:sp>
    </p:spTree>
    <p:extLst>
      <p:ext uri="{BB962C8B-B14F-4D97-AF65-F5344CB8AC3E}">
        <p14:creationId xmlns:p14="http://schemas.microsoft.com/office/powerpoint/2010/main" val="17284801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Neuroscience considerations</a:t>
            </a:r>
            <a:endParaRPr lang="en-GB" dirty="0"/>
          </a:p>
        </p:txBody>
      </p:sp>
      <p:sp>
        <p:nvSpPr>
          <p:cNvPr id="3" name="Content Placeholder 2"/>
          <p:cNvSpPr>
            <a:spLocks noGrp="1"/>
          </p:cNvSpPr>
          <p:nvPr>
            <p:ph idx="1"/>
          </p:nvPr>
        </p:nvSpPr>
        <p:spPr/>
        <p:txBody>
          <a:bodyPr/>
          <a:lstStyle/>
          <a:p>
            <a:r>
              <a:rPr lang="en-GB" dirty="0" smtClean="0"/>
              <a:t>Measure the entire brain, not only the forebrain</a:t>
            </a:r>
          </a:p>
          <a:p>
            <a:r>
              <a:rPr lang="en-GB" dirty="0" smtClean="0"/>
              <a:t>Connect neuroscience data to clinical, functional data </a:t>
            </a:r>
          </a:p>
          <a:p>
            <a:r>
              <a:rPr lang="en-GB" dirty="0" smtClean="0"/>
              <a:t>Brain scanners sensitive to movement </a:t>
            </a:r>
          </a:p>
          <a:p>
            <a:pPr lvl="1"/>
            <a:r>
              <a:rPr lang="en-GB" dirty="0" smtClean="0"/>
              <a:t>Eye movement</a:t>
            </a:r>
          </a:p>
          <a:p>
            <a:pPr lvl="1"/>
            <a:r>
              <a:rPr lang="en-GB" dirty="0" smtClean="0"/>
              <a:t>Head movement </a:t>
            </a:r>
          </a:p>
          <a:p>
            <a:r>
              <a:rPr lang="en-GB" dirty="0" smtClean="0"/>
              <a:t>Cannot directly study brain (tissue)</a:t>
            </a:r>
          </a:p>
          <a:p>
            <a:r>
              <a:rPr lang="en-GB" dirty="0" smtClean="0"/>
              <a:t>Seek replication across teams, cultures</a:t>
            </a:r>
          </a:p>
          <a:p>
            <a:r>
              <a:rPr lang="en-GB" dirty="0" smtClean="0"/>
              <a:t>Potential for subtyping autism?</a:t>
            </a:r>
          </a:p>
          <a:p>
            <a:pPr marL="0" indent="0">
              <a:buNone/>
            </a:pPr>
            <a:endParaRPr lang="en-GB" dirty="0" smtClean="0"/>
          </a:p>
          <a:p>
            <a:endParaRPr lang="en-GB" dirty="0"/>
          </a:p>
        </p:txBody>
      </p:sp>
      <p:sp>
        <p:nvSpPr>
          <p:cNvPr id="4" name="Slide Number Placeholder 3"/>
          <p:cNvSpPr>
            <a:spLocks noGrp="1"/>
          </p:cNvSpPr>
          <p:nvPr>
            <p:ph type="sldNum" sz="quarter" idx="12"/>
          </p:nvPr>
        </p:nvSpPr>
        <p:spPr/>
        <p:txBody>
          <a:bodyPr/>
          <a:lstStyle/>
          <a:p>
            <a:pPr>
              <a:defRPr/>
            </a:pPr>
            <a:fld id="{19B6B216-EEE5-4934-9B1E-49E8CBC6760C}" type="slidenum">
              <a:rPr lang="en-US" altLang="en-US" smtClean="0"/>
              <a:pPr>
                <a:defRPr/>
              </a:pPr>
              <a:t>19</a:t>
            </a:fld>
            <a:endParaRPr lang="en-US" altLang="en-US" dirty="0"/>
          </a:p>
        </p:txBody>
      </p:sp>
    </p:spTree>
    <p:extLst>
      <p:ext uri="{BB962C8B-B14F-4D97-AF65-F5344CB8AC3E}">
        <p14:creationId xmlns:p14="http://schemas.microsoft.com/office/powerpoint/2010/main" val="8299776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143000"/>
          </a:xfrm>
        </p:spPr>
        <p:txBody>
          <a:bodyPr/>
          <a:lstStyle/>
          <a:p>
            <a:pPr algn="ctr"/>
            <a:r>
              <a:rPr lang="en-US" dirty="0" smtClean="0"/>
              <a:t>Neurodiversity: Basic Terms &amp; Definitions (Walker, 2014)</a:t>
            </a:r>
            <a:endParaRPr lang="en-US" dirty="0"/>
          </a:p>
        </p:txBody>
      </p:sp>
      <p:sp>
        <p:nvSpPr>
          <p:cNvPr id="3" name="Content Placeholder 2"/>
          <p:cNvSpPr>
            <a:spLocks noGrp="1"/>
          </p:cNvSpPr>
          <p:nvPr>
            <p:ph idx="1"/>
          </p:nvPr>
        </p:nvSpPr>
        <p:spPr>
          <a:xfrm>
            <a:off x="152400" y="2286000"/>
            <a:ext cx="8763000" cy="4389437"/>
          </a:xfrm>
        </p:spPr>
        <p:txBody>
          <a:bodyPr/>
          <a:lstStyle/>
          <a:p>
            <a:r>
              <a:rPr lang="en-US" dirty="0" smtClean="0"/>
              <a:t>Neurodiversity (ND): neurological variation among people</a:t>
            </a:r>
          </a:p>
          <a:p>
            <a:r>
              <a:rPr lang="en-US" dirty="0" err="1" smtClean="0"/>
              <a:t>Neurodivergence</a:t>
            </a:r>
            <a:r>
              <a:rPr lang="en-US" dirty="0" smtClean="0"/>
              <a:t>: conditions of neurological difference </a:t>
            </a:r>
          </a:p>
          <a:p>
            <a:r>
              <a:rPr lang="en-US" dirty="0" smtClean="0"/>
              <a:t>ND paradigm: acceptance of </a:t>
            </a:r>
            <a:r>
              <a:rPr lang="en-US" dirty="0" err="1" smtClean="0"/>
              <a:t>neurodivergence</a:t>
            </a:r>
            <a:r>
              <a:rPr lang="en-US" dirty="0" smtClean="0"/>
              <a:t> as equal </a:t>
            </a:r>
          </a:p>
          <a:p>
            <a:r>
              <a:rPr lang="en-US" dirty="0" smtClean="0"/>
              <a:t>ND movement: activism of </a:t>
            </a:r>
            <a:r>
              <a:rPr lang="en-US" dirty="0" err="1" smtClean="0"/>
              <a:t>neurodivergent</a:t>
            </a:r>
            <a:r>
              <a:rPr lang="en-US" dirty="0" smtClean="0"/>
              <a:t> people </a:t>
            </a:r>
            <a:endParaRPr lang="en-US" dirty="0"/>
          </a:p>
        </p:txBody>
      </p:sp>
      <p:sp>
        <p:nvSpPr>
          <p:cNvPr id="4" name="Slide Number Placeholder 3"/>
          <p:cNvSpPr>
            <a:spLocks noGrp="1"/>
          </p:cNvSpPr>
          <p:nvPr>
            <p:ph type="sldNum" sz="quarter" idx="12"/>
          </p:nvPr>
        </p:nvSpPr>
        <p:spPr/>
        <p:txBody>
          <a:bodyPr/>
          <a:lstStyle/>
          <a:p>
            <a:pPr>
              <a:defRPr/>
            </a:pPr>
            <a:fld id="{19B6B216-EEE5-4934-9B1E-49E8CBC6760C}" type="slidenum">
              <a:rPr lang="en-US" altLang="en-US" smtClean="0"/>
              <a:pPr>
                <a:defRPr/>
              </a:pPr>
              <a:t>2</a:t>
            </a:fld>
            <a:endParaRPr lang="en-US" altLang="en-US"/>
          </a:p>
        </p:txBody>
      </p:sp>
      <p:pic>
        <p:nvPicPr>
          <p:cNvPr id="5" name="Picture 2" descr="Image result for i'm on the right track baby i was born this w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045" y="4419600"/>
            <a:ext cx="3810000" cy="214387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Image result for brain neurodiversit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56414" y="4267200"/>
            <a:ext cx="2281052" cy="2442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73471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Neurodiversity of autism</a:t>
            </a:r>
            <a:endParaRPr lang="en-US" dirty="0"/>
          </a:p>
        </p:txBody>
      </p:sp>
      <p:sp>
        <p:nvSpPr>
          <p:cNvPr id="3" name="Content Placeholder 2"/>
          <p:cNvSpPr>
            <a:spLocks noGrp="1"/>
          </p:cNvSpPr>
          <p:nvPr>
            <p:ph idx="1"/>
          </p:nvPr>
        </p:nvSpPr>
        <p:spPr/>
        <p:txBody>
          <a:bodyPr/>
          <a:lstStyle/>
          <a:p>
            <a:r>
              <a:rPr lang="en-US" dirty="0" smtClean="0"/>
              <a:t>Support for complex differences </a:t>
            </a:r>
          </a:p>
          <a:p>
            <a:r>
              <a:rPr lang="en-US" dirty="0" smtClean="0"/>
              <a:t>Beware of confirmation bias </a:t>
            </a:r>
          </a:p>
          <a:p>
            <a:r>
              <a:rPr lang="en-US" dirty="0" smtClean="0"/>
              <a:t>Neurological compensation</a:t>
            </a:r>
          </a:p>
          <a:p>
            <a:r>
              <a:rPr lang="en-US" dirty="0" smtClean="0"/>
              <a:t>Consider differences between volume, communication, activity </a:t>
            </a:r>
          </a:p>
          <a:p>
            <a:r>
              <a:rPr lang="en-US" dirty="0" smtClean="0"/>
              <a:t>Opposite profile as psychopaths? </a:t>
            </a:r>
            <a:endParaRPr lang="en-US" dirty="0"/>
          </a:p>
        </p:txBody>
      </p:sp>
      <p:sp>
        <p:nvSpPr>
          <p:cNvPr id="4" name="Slide Number Placeholder 3"/>
          <p:cNvSpPr>
            <a:spLocks noGrp="1"/>
          </p:cNvSpPr>
          <p:nvPr>
            <p:ph type="sldNum" sz="quarter" idx="12"/>
          </p:nvPr>
        </p:nvSpPr>
        <p:spPr/>
        <p:txBody>
          <a:bodyPr/>
          <a:lstStyle/>
          <a:p>
            <a:pPr>
              <a:defRPr/>
            </a:pPr>
            <a:fld id="{19B6B216-EEE5-4934-9B1E-49E8CBC6760C}" type="slidenum">
              <a:rPr lang="en-US" altLang="en-US" smtClean="0"/>
              <a:pPr>
                <a:defRPr/>
              </a:pPr>
              <a:t>20</a:t>
            </a:fld>
            <a:endParaRPr lang="en-US" altLang="en-US"/>
          </a:p>
        </p:txBody>
      </p:sp>
    </p:spTree>
    <p:extLst>
      <p:ext uri="{BB962C8B-B14F-4D97-AF65-F5344CB8AC3E}">
        <p14:creationId xmlns:p14="http://schemas.microsoft.com/office/powerpoint/2010/main" val="15950860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Sensory-sensitive support</a:t>
            </a:r>
            <a:endParaRPr lang="en-US" dirty="0"/>
          </a:p>
        </p:txBody>
      </p:sp>
      <p:sp>
        <p:nvSpPr>
          <p:cNvPr id="3" name="Content Placeholder 2"/>
          <p:cNvSpPr>
            <a:spLocks noGrp="1"/>
          </p:cNvSpPr>
          <p:nvPr>
            <p:ph idx="1"/>
          </p:nvPr>
        </p:nvSpPr>
        <p:spPr/>
        <p:txBody>
          <a:bodyPr/>
          <a:lstStyle/>
          <a:p>
            <a:r>
              <a:rPr lang="en-US" dirty="0" err="1" smtClean="0"/>
              <a:t>Lipreading</a:t>
            </a:r>
            <a:r>
              <a:rPr lang="en-US" dirty="0" smtClean="0"/>
              <a:t> to interact</a:t>
            </a:r>
          </a:p>
          <a:p>
            <a:r>
              <a:rPr lang="en-US" dirty="0" smtClean="0"/>
              <a:t>Slowing down the presentation of facial expressions</a:t>
            </a:r>
          </a:p>
          <a:p>
            <a:r>
              <a:rPr lang="en-US" dirty="0" err="1" smtClean="0"/>
              <a:t>Colour</a:t>
            </a:r>
            <a:r>
              <a:rPr lang="en-US" dirty="0" smtClean="0"/>
              <a:t> filters for communication</a:t>
            </a:r>
          </a:p>
          <a:p>
            <a:r>
              <a:rPr lang="en-US" dirty="0" smtClean="0"/>
              <a:t>Responsive rather than directive caregiving</a:t>
            </a:r>
          </a:p>
          <a:p>
            <a:r>
              <a:rPr lang="en-US" dirty="0" smtClean="0"/>
              <a:t>Song, music </a:t>
            </a:r>
          </a:p>
          <a:p>
            <a:r>
              <a:rPr lang="en-US" dirty="0" smtClean="0"/>
              <a:t>Others’ imitation of autistic people</a:t>
            </a:r>
          </a:p>
          <a:p>
            <a:r>
              <a:rPr lang="en-US" dirty="0" smtClean="0"/>
              <a:t>Augmentative &amp; alternative communication (e.g. iPad) </a:t>
            </a:r>
            <a:endParaRPr lang="en-US" dirty="0"/>
          </a:p>
        </p:txBody>
      </p:sp>
      <p:sp>
        <p:nvSpPr>
          <p:cNvPr id="4" name="Slide Number Placeholder 3"/>
          <p:cNvSpPr>
            <a:spLocks noGrp="1"/>
          </p:cNvSpPr>
          <p:nvPr>
            <p:ph type="sldNum" sz="quarter" idx="12"/>
          </p:nvPr>
        </p:nvSpPr>
        <p:spPr/>
        <p:txBody>
          <a:bodyPr/>
          <a:lstStyle/>
          <a:p>
            <a:pPr>
              <a:defRPr/>
            </a:pPr>
            <a:fld id="{19B6B216-EEE5-4934-9B1E-49E8CBC6760C}" type="slidenum">
              <a:rPr lang="en-US" altLang="en-US" smtClean="0"/>
              <a:pPr>
                <a:defRPr/>
              </a:pPr>
              <a:t>21</a:t>
            </a:fld>
            <a:endParaRPr lang="en-US" altLang="en-US"/>
          </a:p>
        </p:txBody>
      </p:sp>
    </p:spTree>
    <p:extLst>
      <p:ext uri="{BB962C8B-B14F-4D97-AF65-F5344CB8AC3E}">
        <p14:creationId xmlns:p14="http://schemas.microsoft.com/office/powerpoint/2010/main" val="36213435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228600" y="533400"/>
            <a:ext cx="8686800" cy="1143000"/>
          </a:xfrm>
        </p:spPr>
        <p:txBody>
          <a:bodyPr/>
          <a:lstStyle/>
          <a:p>
            <a:pPr algn="ctr"/>
            <a:r>
              <a:rPr lang="en-US" altLang="en-US" dirty="0" smtClean="0"/>
              <a:t>What works for whom and why?</a:t>
            </a:r>
          </a:p>
        </p:txBody>
      </p:sp>
      <p:sp>
        <p:nvSpPr>
          <p:cNvPr id="9219" name="Content Placeholder 2"/>
          <p:cNvSpPr>
            <a:spLocks noGrp="1"/>
          </p:cNvSpPr>
          <p:nvPr>
            <p:ph idx="1"/>
          </p:nvPr>
        </p:nvSpPr>
        <p:spPr>
          <a:xfrm>
            <a:off x="76200" y="1828800"/>
            <a:ext cx="8915400" cy="4389438"/>
          </a:xfrm>
        </p:spPr>
        <p:txBody>
          <a:bodyPr/>
          <a:lstStyle/>
          <a:p>
            <a:r>
              <a:rPr lang="en-US" altLang="en-US" smtClean="0"/>
              <a:t>Little knowledge about what “works” for whom and why</a:t>
            </a:r>
          </a:p>
          <a:p>
            <a:pPr lvl="1"/>
            <a:r>
              <a:rPr lang="en-US" altLang="en-US" smtClean="0"/>
              <a:t>Common knowledge that no intervention works for all</a:t>
            </a:r>
          </a:p>
          <a:p>
            <a:r>
              <a:rPr lang="en-US" altLang="en-US" smtClean="0"/>
              <a:t>Little evidence treatment improves long-term “outcomes”</a:t>
            </a:r>
          </a:p>
          <a:p>
            <a:pPr lvl="1"/>
            <a:r>
              <a:rPr lang="en-US" altLang="en-US" smtClean="0"/>
              <a:t>Yet, nearly conventional wisdom: (early) intervention helps</a:t>
            </a:r>
          </a:p>
          <a:p>
            <a:r>
              <a:rPr lang="en-US" altLang="en-US" smtClean="0"/>
              <a:t>Little ability to predict “outcomes” at individual level</a:t>
            </a:r>
          </a:p>
          <a:p>
            <a:r>
              <a:rPr lang="en-US" altLang="en-US" smtClean="0"/>
              <a:t>Little known for whom, how autism diagnoses tend to help</a:t>
            </a:r>
          </a:p>
          <a:p>
            <a:endParaRPr lang="en-US" altLang="en-US" smtClean="0"/>
          </a:p>
        </p:txBody>
      </p:sp>
      <p:sp>
        <p:nvSpPr>
          <p:cNvPr id="922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EB93141-AA08-4D9A-B753-3647EDFF87BD}" type="slidenum">
              <a:rPr lang="he-IL" altLang="en-US" smtClean="0">
                <a:solidFill>
                  <a:srgbClr val="045C75"/>
                </a:solidFill>
              </a:rPr>
              <a:pPr/>
              <a:t>22</a:t>
            </a:fld>
            <a:endParaRPr lang="en-US" altLang="en-US" smtClean="0">
              <a:solidFill>
                <a:srgbClr val="045C75"/>
              </a:solidFill>
            </a:endParaRPr>
          </a:p>
        </p:txBody>
      </p:sp>
      <p:pic>
        <p:nvPicPr>
          <p:cNvPr id="9221" name="Picture 7" descr="https://fbcdn-photos-a-a.akamaihd.net/hphotos-ak-xfp1/v/t1.0-0/q77/s320x320/10415605_695905967150173_6212157937897614890_n.jpg?oh=9eb584d08b61f4c79df6770abd83b394&amp;oe=543CB426&amp;__gda__=1412727695_498078a6228abf6e6eeed99276e55e7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800600"/>
            <a:ext cx="2743200" cy="182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Rectangle 6"/>
          <p:cNvSpPr>
            <a:spLocks noChangeArrowheads="1"/>
          </p:cNvSpPr>
          <p:nvPr/>
        </p:nvSpPr>
        <p:spPr bwMode="auto">
          <a:xfrm>
            <a:off x="4267200" y="5245100"/>
            <a:ext cx="43434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a:t>“…We noticed these [challenging symptoms] early, identified that he was on the autism spectrum, and got him in therapy. We've been working hard on it with intensive therapy from a very young age, and we're so much better. We still have some issues, but I think we're outgrowing the symptoms. I tell everyone who will listen: 'Early intervention, early intervention, early intervention.'"</a:t>
            </a:r>
          </a:p>
        </p:txBody>
      </p:sp>
      <p:sp>
        <p:nvSpPr>
          <p:cNvPr id="8" name="Rectangle 7"/>
          <p:cNvSpPr/>
          <p:nvPr/>
        </p:nvSpPr>
        <p:spPr>
          <a:xfrm>
            <a:off x="5326063" y="4843463"/>
            <a:ext cx="2217737" cy="338137"/>
          </a:xfrm>
          <a:prstGeom prst="rect">
            <a:avLst/>
          </a:prstGeom>
        </p:spPr>
        <p:txBody>
          <a:bodyPr wrap="none">
            <a:spAutoFit/>
          </a:bodyPr>
          <a:lstStyle/>
          <a:p>
            <a:pPr>
              <a:defRPr/>
            </a:pPr>
            <a:r>
              <a:rPr lang="en-US" sz="1600" b="1" dirty="0">
                <a:solidFill>
                  <a:schemeClr val="accent1">
                    <a:lumMod val="75000"/>
                  </a:schemeClr>
                </a:solidFill>
              </a:rPr>
              <a:t>Humans of New York</a:t>
            </a:r>
          </a:p>
        </p:txBody>
      </p:sp>
      <p:pic>
        <p:nvPicPr>
          <p:cNvPr id="9224" name="Picture 9" descr="https://encrypted-tbn1.gstatic.com/images?q=tbn:ANd9GcQoqwYUBmcUs_vvS5dBeTGbfGzgVuoHzx9GA-UuPRLxj5Fv2p3CeQoavo_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48006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23895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Unbalanced research funding</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19B6B216-EEE5-4934-9B1E-49E8CBC6760C}" type="slidenum">
              <a:rPr lang="en-US" altLang="en-US" smtClean="0"/>
              <a:pPr>
                <a:defRPr/>
              </a:pPr>
              <a:t>23</a:t>
            </a:fld>
            <a:endParaRPr lang="en-US" altLang="en-US"/>
          </a:p>
        </p:txBody>
      </p:sp>
      <p:pic>
        <p:nvPicPr>
          <p:cNvPr id="9" name="Picture 8"/>
          <p:cNvPicPr>
            <a:picLocks noChangeAspect="1"/>
          </p:cNvPicPr>
          <p:nvPr/>
        </p:nvPicPr>
        <p:blipFill>
          <a:blip r:embed="rId2"/>
          <a:stretch>
            <a:fillRect/>
          </a:stretch>
        </p:blipFill>
        <p:spPr>
          <a:xfrm>
            <a:off x="914400" y="3030943"/>
            <a:ext cx="7121182" cy="3423645"/>
          </a:xfrm>
          <a:prstGeom prst="rect">
            <a:avLst/>
          </a:prstGeom>
        </p:spPr>
      </p:pic>
      <p:sp>
        <p:nvSpPr>
          <p:cNvPr id="10" name="TextBox 9"/>
          <p:cNvSpPr txBox="1"/>
          <p:nvPr/>
        </p:nvSpPr>
        <p:spPr>
          <a:xfrm>
            <a:off x="2286000" y="2514600"/>
            <a:ext cx="4800600" cy="646331"/>
          </a:xfrm>
          <a:prstGeom prst="rect">
            <a:avLst/>
          </a:prstGeom>
          <a:noFill/>
        </p:spPr>
        <p:txBody>
          <a:bodyPr wrap="square" rtlCol="0">
            <a:spAutoFit/>
          </a:bodyPr>
          <a:lstStyle/>
          <a:p>
            <a:r>
              <a:rPr lang="en-US" dirty="0" smtClean="0"/>
              <a:t>UK research grant funding, 2007-2011 (</a:t>
            </a:r>
            <a:r>
              <a:rPr lang="en-US" dirty="0" err="1" smtClean="0"/>
              <a:t>Pellicano</a:t>
            </a:r>
            <a:r>
              <a:rPr lang="en-US" dirty="0" smtClean="0"/>
              <a:t>, </a:t>
            </a:r>
            <a:r>
              <a:rPr lang="en-US" dirty="0" err="1" smtClean="0"/>
              <a:t>Dismore</a:t>
            </a:r>
            <a:r>
              <a:rPr lang="en-US" dirty="0" smtClean="0"/>
              <a:t>, &amp; </a:t>
            </a:r>
            <a:r>
              <a:rPr lang="en-US" dirty="0" err="1" smtClean="0"/>
              <a:t>Charman</a:t>
            </a:r>
            <a:r>
              <a:rPr lang="en-US" dirty="0" smtClean="0"/>
              <a:t>, 2014)</a:t>
            </a:r>
            <a:endParaRPr lang="en-US" dirty="0"/>
          </a:p>
        </p:txBody>
      </p:sp>
    </p:spTree>
    <p:extLst>
      <p:ext uri="{BB962C8B-B14F-4D97-AF65-F5344CB8AC3E}">
        <p14:creationId xmlns:p14="http://schemas.microsoft.com/office/powerpoint/2010/main" val="2249276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52400" y="533400"/>
            <a:ext cx="8915400" cy="1143000"/>
          </a:xfrm>
        </p:spPr>
        <p:txBody>
          <a:bodyPr/>
          <a:lstStyle/>
          <a:p>
            <a:pPr algn="ctr"/>
            <a:r>
              <a:rPr lang="en-US" altLang="en-US" dirty="0" smtClean="0"/>
              <a:t>   Unbalanced research (cont.)</a:t>
            </a:r>
          </a:p>
        </p:txBody>
      </p:sp>
      <p:sp>
        <p:nvSpPr>
          <p:cNvPr id="8195" name="Content Placeholder 1"/>
          <p:cNvSpPr>
            <a:spLocks noGrp="1"/>
          </p:cNvSpPr>
          <p:nvPr>
            <p:ph idx="1"/>
          </p:nvPr>
        </p:nvSpPr>
        <p:spPr>
          <a:xfrm>
            <a:off x="-228600" y="1295400"/>
            <a:ext cx="9601200" cy="5715000"/>
          </a:xfrm>
        </p:spPr>
        <p:txBody>
          <a:bodyPr/>
          <a:lstStyle/>
          <a:p>
            <a:endParaRPr lang="en-US" altLang="en-US" dirty="0" smtClean="0"/>
          </a:p>
        </p:txBody>
      </p:sp>
      <p:pic>
        <p:nvPicPr>
          <p:cNvPr id="8196" name="Picture 9" descr="https://iacc.hhs.gov/images/portfolio-analysis/figure4_2009.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213" y="1804988"/>
            <a:ext cx="7748587" cy="505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TextBox 2"/>
          <p:cNvSpPr txBox="1">
            <a:spLocks noChangeArrowheads="1"/>
          </p:cNvSpPr>
          <p:nvPr/>
        </p:nvSpPr>
        <p:spPr bwMode="auto">
          <a:xfrm>
            <a:off x="7449671" y="2286000"/>
            <a:ext cx="16764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dirty="0" smtClean="0"/>
              <a:t>U.S. Interagency Autism Coordination Committee, </a:t>
            </a:r>
            <a:r>
              <a:rPr lang="en-US" altLang="en-US" dirty="0"/>
              <a:t>2009</a:t>
            </a:r>
          </a:p>
        </p:txBody>
      </p:sp>
    </p:spTree>
    <p:extLst>
      <p:ext uri="{BB962C8B-B14F-4D97-AF65-F5344CB8AC3E}">
        <p14:creationId xmlns:p14="http://schemas.microsoft.com/office/powerpoint/2010/main" val="11844145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Common ground on priorities</a:t>
            </a:r>
            <a:endParaRPr lang="en-US" dirty="0"/>
          </a:p>
        </p:txBody>
      </p:sp>
      <p:sp>
        <p:nvSpPr>
          <p:cNvPr id="4" name="Slide Number Placeholder 3"/>
          <p:cNvSpPr>
            <a:spLocks noGrp="1"/>
          </p:cNvSpPr>
          <p:nvPr>
            <p:ph type="sldNum" sz="quarter" idx="12"/>
          </p:nvPr>
        </p:nvSpPr>
        <p:spPr/>
        <p:txBody>
          <a:bodyPr/>
          <a:lstStyle/>
          <a:p>
            <a:pPr>
              <a:defRPr/>
            </a:pPr>
            <a:fld id="{19B6B216-EEE5-4934-9B1E-49E8CBC6760C}" type="slidenum">
              <a:rPr lang="en-US" altLang="en-US" smtClean="0"/>
              <a:pPr>
                <a:defRPr/>
              </a:pPr>
              <a:t>25</a:t>
            </a:fld>
            <a:endParaRPr lang="en-US" altLang="en-US"/>
          </a:p>
        </p:txBody>
      </p:sp>
      <p:pic>
        <p:nvPicPr>
          <p:cNvPr id="6" name="Picture 5"/>
          <p:cNvPicPr>
            <a:picLocks noChangeAspect="1"/>
          </p:cNvPicPr>
          <p:nvPr/>
        </p:nvPicPr>
        <p:blipFill>
          <a:blip r:embed="rId2"/>
          <a:stretch>
            <a:fillRect/>
          </a:stretch>
        </p:blipFill>
        <p:spPr>
          <a:xfrm>
            <a:off x="508120" y="2764195"/>
            <a:ext cx="8026280" cy="3865205"/>
          </a:xfrm>
          <a:prstGeom prst="rect">
            <a:avLst/>
          </a:prstGeom>
        </p:spPr>
      </p:pic>
      <p:sp>
        <p:nvSpPr>
          <p:cNvPr id="7" name="TextBox 6"/>
          <p:cNvSpPr txBox="1"/>
          <p:nvPr/>
        </p:nvSpPr>
        <p:spPr>
          <a:xfrm>
            <a:off x="2743200" y="2074789"/>
            <a:ext cx="4800600" cy="646331"/>
          </a:xfrm>
          <a:prstGeom prst="rect">
            <a:avLst/>
          </a:prstGeom>
          <a:noFill/>
        </p:spPr>
        <p:txBody>
          <a:bodyPr wrap="square" rtlCol="0">
            <a:spAutoFit/>
          </a:bodyPr>
          <a:lstStyle/>
          <a:p>
            <a:r>
              <a:rPr lang="en-US" dirty="0" smtClean="0"/>
              <a:t>Priorities for autism research in UK  (</a:t>
            </a:r>
            <a:r>
              <a:rPr lang="en-US" dirty="0" err="1" smtClean="0"/>
              <a:t>Pellicano</a:t>
            </a:r>
            <a:r>
              <a:rPr lang="en-US" dirty="0"/>
              <a:t> </a:t>
            </a:r>
            <a:r>
              <a:rPr lang="en-US" dirty="0" smtClean="0"/>
              <a:t>et al., 2014)</a:t>
            </a:r>
            <a:endParaRPr lang="en-US" dirty="0"/>
          </a:p>
        </p:txBody>
      </p:sp>
    </p:spTree>
    <p:extLst>
      <p:ext uri="{BB962C8B-B14F-4D97-AF65-F5344CB8AC3E}">
        <p14:creationId xmlns:p14="http://schemas.microsoft.com/office/powerpoint/2010/main" val="265801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p:cNvSpPr>
          <p:nvPr>
            <p:ph type="title"/>
          </p:nvPr>
        </p:nvSpPr>
        <p:spPr>
          <a:xfrm>
            <a:off x="0" y="381000"/>
            <a:ext cx="9144000" cy="1143000"/>
          </a:xfrm>
        </p:spPr>
        <p:txBody>
          <a:bodyPr/>
          <a:lstStyle/>
          <a:p>
            <a:pPr algn="ctr"/>
            <a:r>
              <a:rPr lang="en-US" altLang="en-US" dirty="0" smtClean="0">
                <a:ea typeface="ＭＳ Ｐゴシック" panose="020B0600070205080204" pitchFamily="34" charset="-128"/>
              </a:rPr>
              <a:t>Q &amp; A</a:t>
            </a:r>
          </a:p>
        </p:txBody>
      </p:sp>
      <p:sp>
        <p:nvSpPr>
          <p:cNvPr id="38915" name="Rectangle 3"/>
          <p:cNvSpPr>
            <a:spLocks noGrp="1"/>
          </p:cNvSpPr>
          <p:nvPr>
            <p:ph type="body" idx="1"/>
          </p:nvPr>
        </p:nvSpPr>
        <p:spPr>
          <a:xfrm>
            <a:off x="228600" y="1981200"/>
            <a:ext cx="8534400" cy="4389438"/>
          </a:xfrm>
        </p:spPr>
        <p:txBody>
          <a:bodyPr/>
          <a:lstStyle/>
          <a:p>
            <a:r>
              <a:rPr lang="en-US" altLang="en-US" sz="3400" dirty="0" smtClean="0">
                <a:ea typeface="ＭＳ Ｐゴシック" panose="020B0600070205080204" pitchFamily="34" charset="-128"/>
              </a:rPr>
              <a:t>Questions? </a:t>
            </a:r>
          </a:p>
          <a:p>
            <a:r>
              <a:rPr lang="en-US" altLang="en-US" sz="3400" dirty="0" smtClean="0">
                <a:ea typeface="ＭＳ Ｐゴシック" panose="020B0600070205080204" pitchFamily="34" charset="-128"/>
              </a:rPr>
              <a:t>Comments?</a:t>
            </a:r>
          </a:p>
          <a:p>
            <a:r>
              <a:rPr lang="en-US" altLang="en-US" sz="3400" dirty="0" smtClean="0">
                <a:ea typeface="ＭＳ Ｐゴシック" panose="020B0600070205080204" pitchFamily="34" charset="-128"/>
              </a:rPr>
              <a:t>Suggestions?</a:t>
            </a:r>
          </a:p>
        </p:txBody>
      </p:sp>
      <p:pic>
        <p:nvPicPr>
          <p:cNvPr id="3891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3581400"/>
            <a:ext cx="3886200" cy="260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Text Box 6"/>
          <p:cNvSpPr txBox="1">
            <a:spLocks noChangeArrowheads="1"/>
          </p:cNvSpPr>
          <p:nvPr/>
        </p:nvSpPr>
        <p:spPr bwMode="auto">
          <a:xfrm>
            <a:off x="2514600" y="6176264"/>
            <a:ext cx="6781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dirty="0"/>
              <a:t>For further contact</a:t>
            </a:r>
            <a:r>
              <a:rPr lang="en-US" altLang="en-US" dirty="0" smtClean="0"/>
              <a:t>: </a:t>
            </a:r>
            <a:r>
              <a:rPr lang="en-US" altLang="en-US" b="1" dirty="0" smtClean="0"/>
              <a:t>s.k.kapp@exeter.ac.uk</a:t>
            </a:r>
            <a:endParaRPr lang="en-US" altLang="en-US" b="1" dirty="0"/>
          </a:p>
        </p:txBody>
      </p:sp>
    </p:spTree>
    <p:extLst>
      <p:ext uri="{BB962C8B-B14F-4D97-AF65-F5344CB8AC3E}">
        <p14:creationId xmlns:p14="http://schemas.microsoft.com/office/powerpoint/2010/main" val="26608379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457200"/>
            <a:ext cx="8229600" cy="1143000"/>
          </a:xfrm>
        </p:spPr>
        <p:txBody>
          <a:bodyPr/>
          <a:lstStyle/>
          <a:p>
            <a:pPr algn="ctr"/>
            <a:r>
              <a:rPr lang="en-US" altLang="en-US" smtClean="0">
                <a:ea typeface="ＭＳ Ｐゴシック" panose="020B0600070205080204" pitchFamily="34" charset="-128"/>
              </a:rPr>
              <a:t>Neurodiversity movement</a:t>
            </a:r>
          </a:p>
        </p:txBody>
      </p:sp>
      <p:sp>
        <p:nvSpPr>
          <p:cNvPr id="12291" name="Content Placeholder 2"/>
          <p:cNvSpPr>
            <a:spLocks noGrp="1"/>
          </p:cNvSpPr>
          <p:nvPr>
            <p:ph idx="1"/>
          </p:nvPr>
        </p:nvSpPr>
        <p:spPr>
          <a:xfrm>
            <a:off x="457200" y="1676400"/>
            <a:ext cx="8229600" cy="4389438"/>
          </a:xfrm>
        </p:spPr>
        <p:txBody>
          <a:bodyPr/>
          <a:lstStyle/>
          <a:p>
            <a:pPr>
              <a:lnSpc>
                <a:spcPct val="90000"/>
              </a:lnSpc>
            </a:pPr>
            <a:r>
              <a:rPr lang="en-US" altLang="en-US" smtClean="0">
                <a:ea typeface="ＭＳ Ｐゴシック" panose="020B0600070205080204" pitchFamily="34" charset="-128"/>
              </a:rPr>
              <a:t>Complex, pervasive difference; part of personality</a:t>
            </a:r>
          </a:p>
          <a:p>
            <a:pPr lvl="1">
              <a:lnSpc>
                <a:spcPct val="90000"/>
              </a:lnSpc>
            </a:pPr>
            <a:r>
              <a:rPr lang="en-US" altLang="en-US" smtClean="0">
                <a:ea typeface="ＭＳ Ｐゴシック" panose="020B0600070205080204" pitchFamily="34" charset="-128"/>
              </a:rPr>
              <a:t>Often identity-first, non-medicalized language</a:t>
            </a:r>
          </a:p>
          <a:p>
            <a:pPr>
              <a:lnSpc>
                <a:spcPct val="90000"/>
              </a:lnSpc>
            </a:pPr>
            <a:r>
              <a:rPr lang="en-US" altLang="en-US" smtClean="0">
                <a:ea typeface="ＭＳ Ｐゴシック" panose="020B0600070205080204" pitchFamily="34" charset="-128"/>
              </a:rPr>
              <a:t>Autism: natural, on spectrum of human diversity</a:t>
            </a:r>
          </a:p>
          <a:p>
            <a:pPr>
              <a:lnSpc>
                <a:spcPct val="90000"/>
              </a:lnSpc>
            </a:pPr>
            <a:r>
              <a:rPr lang="en-US" altLang="en-US" smtClean="0">
                <a:ea typeface="ＭＳ Ｐゴシック" panose="020B0600070205080204" pitchFamily="34" charset="-128"/>
              </a:rPr>
              <a:t>Focus on an rights, access, opportunities</a:t>
            </a:r>
          </a:p>
          <a:p>
            <a:pPr>
              <a:lnSpc>
                <a:spcPct val="90000"/>
              </a:lnSpc>
            </a:pPr>
            <a:r>
              <a:rPr lang="en-US" altLang="en-US" smtClean="0">
                <a:ea typeface="ＭＳ Ｐゴシック" panose="020B0600070205080204" pitchFamily="34" charset="-128"/>
              </a:rPr>
              <a:t>For acceptance; against prevention and normalization </a:t>
            </a:r>
          </a:p>
          <a:p>
            <a:pPr>
              <a:lnSpc>
                <a:spcPct val="90000"/>
              </a:lnSpc>
            </a:pPr>
            <a:endParaRPr lang="en-US" altLang="en-US" smtClean="0">
              <a:ea typeface="ＭＳ Ｐゴシック" panose="020B0600070205080204" pitchFamily="34" charset="-128"/>
              <a:hlinkClick r:id=""/>
            </a:endParaRPr>
          </a:p>
          <a:p>
            <a:pPr>
              <a:lnSpc>
                <a:spcPct val="90000"/>
              </a:lnSpc>
              <a:buFont typeface="Wingdings 2" panose="05020102010507070707" pitchFamily="18" charset="2"/>
              <a:buNone/>
            </a:pPr>
            <a:r>
              <a:rPr lang="en-US" altLang="en-US" smtClean="0">
                <a:ea typeface="ＭＳ Ｐゴシック" panose="020B0600070205080204" pitchFamily="34" charset="-128"/>
                <a:hlinkClick r:id=""/>
              </a:rPr>
              <a:t>            </a:t>
            </a:r>
          </a:p>
          <a:p>
            <a:pPr>
              <a:lnSpc>
                <a:spcPct val="90000"/>
              </a:lnSpc>
              <a:buFont typeface="Wingdings 2" panose="05020102010507070707" pitchFamily="18" charset="2"/>
              <a:buNone/>
            </a:pPr>
            <a:r>
              <a:rPr lang="en-US" altLang="en-US" smtClean="0">
                <a:ea typeface="ＭＳ Ｐゴシック" panose="020B0600070205080204" pitchFamily="34" charset="-128"/>
              </a:rPr>
              <a:t>                                                       </a:t>
            </a:r>
          </a:p>
          <a:p>
            <a:pPr>
              <a:lnSpc>
                <a:spcPct val="90000"/>
              </a:lnSpc>
              <a:buFont typeface="Wingdings 2" panose="05020102010507070707" pitchFamily="18" charset="2"/>
              <a:buNone/>
            </a:pPr>
            <a:endParaRPr lang="en-US" altLang="en-US" smtClean="0">
              <a:ea typeface="ＭＳ Ｐゴシック" panose="020B0600070205080204" pitchFamily="34" charset="-128"/>
            </a:endParaRPr>
          </a:p>
          <a:p>
            <a:pPr>
              <a:lnSpc>
                <a:spcPct val="90000"/>
              </a:lnSpc>
              <a:buFont typeface="Wingdings 2" panose="05020102010507070707" pitchFamily="18" charset="2"/>
              <a:buNone/>
            </a:pPr>
            <a:endParaRPr lang="en-US" altLang="en-US" smtClean="0">
              <a:ea typeface="ＭＳ Ｐゴシック" panose="020B0600070205080204" pitchFamily="34" charset="-128"/>
            </a:endParaRPr>
          </a:p>
          <a:p>
            <a:pPr>
              <a:lnSpc>
                <a:spcPct val="90000"/>
              </a:lnSpc>
              <a:buFont typeface="Wingdings 2" panose="05020102010507070707" pitchFamily="18" charset="2"/>
              <a:buNone/>
            </a:pPr>
            <a:endParaRPr lang="en-US" altLang="en-US" smtClean="0">
              <a:ea typeface="ＭＳ Ｐゴシック" panose="020B0600070205080204" pitchFamily="34" charset="-128"/>
            </a:endParaRPr>
          </a:p>
          <a:p>
            <a:pPr>
              <a:lnSpc>
                <a:spcPct val="90000"/>
              </a:lnSpc>
              <a:buFont typeface="Wingdings 2" panose="05020102010507070707" pitchFamily="18" charset="2"/>
              <a:buNone/>
            </a:pPr>
            <a:endParaRPr lang="en-US" altLang="en-US" smtClean="0">
              <a:ea typeface="ＭＳ Ｐゴシック" panose="020B0600070205080204" pitchFamily="34" charset="-128"/>
            </a:endParaRPr>
          </a:p>
          <a:p>
            <a:pPr>
              <a:lnSpc>
                <a:spcPct val="90000"/>
              </a:lnSpc>
            </a:pPr>
            <a:endParaRPr lang="en-US" altLang="en-US" smtClean="0">
              <a:ea typeface="ＭＳ Ｐゴシック" panose="020B0600070205080204" pitchFamily="34" charset="-128"/>
            </a:endParaRPr>
          </a:p>
          <a:p>
            <a:pPr>
              <a:lnSpc>
                <a:spcPct val="90000"/>
              </a:lnSpc>
            </a:pPr>
            <a:endParaRPr lang="en-US" altLang="en-US" smtClean="0">
              <a:ea typeface="ＭＳ Ｐゴシック" panose="020B0600070205080204" pitchFamily="34" charset="-128"/>
            </a:endParaRPr>
          </a:p>
          <a:p>
            <a:pPr>
              <a:lnSpc>
                <a:spcPct val="90000"/>
              </a:lnSpc>
              <a:buFont typeface="Wingdings 2" panose="05020102010507070707" pitchFamily="18" charset="2"/>
              <a:buNone/>
            </a:pPr>
            <a:endParaRPr lang="en-US" altLang="en-US" smtClean="0">
              <a:ea typeface="ＭＳ Ｐゴシック" panose="020B0600070205080204" pitchFamily="34" charset="-128"/>
            </a:endParaRPr>
          </a:p>
          <a:p>
            <a:pPr>
              <a:lnSpc>
                <a:spcPct val="90000"/>
              </a:lnSpc>
              <a:buFont typeface="Wingdings 2" panose="05020102010507070707" pitchFamily="18" charset="2"/>
              <a:buNone/>
            </a:pPr>
            <a:endParaRPr lang="en-US" altLang="en-US" sz="2400" smtClean="0">
              <a:ea typeface="ＭＳ Ｐゴシック" panose="020B0600070205080204" pitchFamily="34" charset="-128"/>
            </a:endParaRPr>
          </a:p>
          <a:p>
            <a:pPr>
              <a:lnSpc>
                <a:spcPct val="90000"/>
              </a:lnSpc>
              <a:buFont typeface="Wingdings 2" panose="05020102010507070707" pitchFamily="18" charset="2"/>
              <a:buNone/>
            </a:pPr>
            <a:endParaRPr lang="en-US" altLang="en-US" smtClean="0">
              <a:ea typeface="ＭＳ Ｐゴシック" panose="020B0600070205080204" pitchFamily="34" charset="-128"/>
            </a:endParaRPr>
          </a:p>
          <a:p>
            <a:pPr>
              <a:lnSpc>
                <a:spcPct val="90000"/>
              </a:lnSpc>
              <a:buFont typeface="Wingdings 2" panose="05020102010507070707" pitchFamily="18" charset="2"/>
              <a:buNone/>
            </a:pPr>
            <a:endParaRPr lang="en-US" altLang="en-US" smtClean="0">
              <a:ea typeface="ＭＳ Ｐゴシック" panose="020B0600070205080204" pitchFamily="34" charset="-128"/>
            </a:endParaRPr>
          </a:p>
          <a:p>
            <a:endParaRPr lang="en-US" altLang="en-US" smtClean="0">
              <a:ea typeface="ＭＳ Ｐゴシック" panose="020B0600070205080204" pitchFamily="34" charset="-128"/>
            </a:endParaRPr>
          </a:p>
        </p:txBody>
      </p:sp>
      <p:sp>
        <p:nvSpPr>
          <p:cNvPr id="1229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EE38673-FCF2-4AD4-967B-AD16762EA458}" type="slidenum">
              <a:rPr lang="en-US" altLang="en-US">
                <a:solidFill>
                  <a:srgbClr val="045C75"/>
                </a:solidFill>
                <a:ea typeface="ＭＳ Ｐゴシック" panose="020B0600070205080204" pitchFamily="34" charset="-128"/>
              </a:rPr>
              <a:pPr eaLnBrk="1" hangingPunct="1"/>
              <a:t>3</a:t>
            </a:fld>
            <a:endParaRPr lang="en-US" altLang="en-US">
              <a:solidFill>
                <a:srgbClr val="045C75"/>
              </a:solidFill>
              <a:ea typeface="ＭＳ Ｐゴシック" panose="020B0600070205080204" pitchFamily="34" charset="-128"/>
            </a:endParaRPr>
          </a:p>
        </p:txBody>
      </p:sp>
      <p:pic>
        <p:nvPicPr>
          <p:cNvPr id="12293" name="Picture 2" descr="http://thewander-woman.com/wp-content/uploads/2011/06/Autistic-Prid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50" y="4495800"/>
            <a:ext cx="230505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2700" y="4191000"/>
            <a:ext cx="2019300"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4" descr="http://disinfo.s3.amazonaws.com/wp-content/uploads/2010/01/autism_activism-300x17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14700" y="4419600"/>
            <a:ext cx="2857500"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06389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xfrm>
            <a:off x="457200" y="533400"/>
            <a:ext cx="8229600" cy="1143000"/>
          </a:xfrm>
        </p:spPr>
        <p:txBody>
          <a:bodyPr/>
          <a:lstStyle/>
          <a:p>
            <a:pPr algn="ctr"/>
            <a:r>
              <a:rPr lang="en-US" altLang="en-US" smtClean="0">
                <a:ea typeface="ＭＳ Ｐゴシック" panose="020B0600070205080204" pitchFamily="34" charset="-128"/>
              </a:rPr>
              <a:t>Disability rights movement</a:t>
            </a:r>
          </a:p>
        </p:txBody>
      </p:sp>
      <p:sp>
        <p:nvSpPr>
          <p:cNvPr id="11267" name="Rectangle 3"/>
          <p:cNvSpPr>
            <a:spLocks noGrp="1"/>
          </p:cNvSpPr>
          <p:nvPr>
            <p:ph type="body" idx="1"/>
          </p:nvPr>
        </p:nvSpPr>
        <p:spPr>
          <a:xfrm>
            <a:off x="457200" y="1828800"/>
            <a:ext cx="8229600" cy="2713038"/>
          </a:xfrm>
        </p:spPr>
        <p:txBody>
          <a:bodyPr/>
          <a:lstStyle/>
          <a:p>
            <a:pPr>
              <a:lnSpc>
                <a:spcPct val="90000"/>
              </a:lnSpc>
            </a:pPr>
            <a:r>
              <a:rPr lang="en-US" altLang="en-US" smtClean="0">
                <a:ea typeface="ＭＳ Ｐゴシック" panose="020B0600070205080204" pitchFamily="34" charset="-128"/>
              </a:rPr>
              <a:t>Social contribution to/construction of disability</a:t>
            </a:r>
          </a:p>
          <a:p>
            <a:pPr>
              <a:lnSpc>
                <a:spcPct val="90000"/>
              </a:lnSpc>
            </a:pPr>
            <a:r>
              <a:rPr lang="en-US" altLang="en-US" smtClean="0">
                <a:ea typeface="ＭＳ Ｐゴシック" panose="020B0600070205080204" pitchFamily="34" charset="-128"/>
              </a:rPr>
              <a:t>Civil rights model – not medical model</a:t>
            </a:r>
          </a:p>
          <a:p>
            <a:pPr>
              <a:lnSpc>
                <a:spcPct val="90000"/>
              </a:lnSpc>
            </a:pPr>
            <a:r>
              <a:rPr lang="en-US" altLang="en-US" smtClean="0">
                <a:ea typeface="ＭＳ Ｐゴシック" panose="020B0600070205080204" pitchFamily="34" charset="-128"/>
              </a:rPr>
              <a:t>Self-advocacy: “Nothing About Us Without Us”</a:t>
            </a:r>
          </a:p>
          <a:p>
            <a:pPr>
              <a:lnSpc>
                <a:spcPct val="90000"/>
              </a:lnSpc>
            </a:pPr>
            <a:r>
              <a:rPr lang="en-US" altLang="en-US" smtClean="0">
                <a:ea typeface="ＭＳ Ｐゴシック" panose="020B0600070205080204" pitchFamily="34" charset="-128"/>
              </a:rPr>
              <a:t>Focus on self-determination and quality of life: building independence, inclusion, productivity through rights and support</a:t>
            </a:r>
          </a:p>
          <a:p>
            <a:pPr>
              <a:lnSpc>
                <a:spcPct val="90000"/>
              </a:lnSpc>
            </a:pPr>
            <a:r>
              <a:rPr lang="en-US" altLang="en-US" smtClean="0">
                <a:ea typeface="ＭＳ Ｐゴシック" panose="020B0600070205080204" pitchFamily="34" charset="-128"/>
              </a:rPr>
              <a:t>For respect, against personal tragedy narrative </a:t>
            </a:r>
          </a:p>
        </p:txBody>
      </p:sp>
      <p:sp>
        <p:nvSpPr>
          <p:cNvPr id="1126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36751D8-B017-4316-8FBD-8325319B8BFB}" type="slidenum">
              <a:rPr lang="en-US" altLang="en-US">
                <a:solidFill>
                  <a:srgbClr val="045C75"/>
                </a:solidFill>
                <a:ea typeface="ＭＳ Ｐゴシック" panose="020B0600070205080204" pitchFamily="34" charset="-128"/>
              </a:rPr>
              <a:pPr eaLnBrk="1" hangingPunct="1"/>
              <a:t>4</a:t>
            </a:fld>
            <a:endParaRPr lang="en-US" altLang="en-US">
              <a:solidFill>
                <a:srgbClr val="045C75"/>
              </a:solidFill>
              <a:ea typeface="ＭＳ Ｐゴシック" panose="020B0600070205080204" pitchFamily="34" charset="-128"/>
            </a:endParaRPr>
          </a:p>
        </p:txBody>
      </p:sp>
      <p:pic>
        <p:nvPicPr>
          <p:cNvPr id="11269" name="Picture 2" descr="http://www.disabilityhistory.org/assets/mwcil_org_dar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5029200"/>
            <a:ext cx="2286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4" descr="https://encrypted-tbn3.google.com/images?q=tbn:ANd9GcRue933q_ci7ay9LY_cNOg3qeNixXAnw0CL37a6jw7PFZzAxfN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5181600"/>
            <a:ext cx="16764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6" descr="http://designabilities.files.wordpress.com/2009/12/disability_activism_9k-not-being-able-to-speak.jpg?w=204&amp;h=300">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5029200"/>
            <a:ext cx="1036638"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38579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304800" y="762000"/>
            <a:ext cx="8686800" cy="1143000"/>
          </a:xfrm>
        </p:spPr>
        <p:txBody>
          <a:bodyPr/>
          <a:lstStyle/>
          <a:p>
            <a:pPr algn="ctr"/>
            <a:r>
              <a:rPr lang="en-US" altLang="en-US" dirty="0" smtClean="0"/>
              <a:t>Problems with medical model</a:t>
            </a:r>
          </a:p>
        </p:txBody>
      </p:sp>
      <p:sp>
        <p:nvSpPr>
          <p:cNvPr id="3" name="Content Placeholder 2"/>
          <p:cNvSpPr>
            <a:spLocks noGrp="1"/>
          </p:cNvSpPr>
          <p:nvPr>
            <p:ph idx="1"/>
          </p:nvPr>
        </p:nvSpPr>
        <p:spPr/>
        <p:txBody>
          <a:bodyPr/>
          <a:lstStyle/>
          <a:p>
            <a:r>
              <a:rPr lang="en-US" altLang="en-US" dirty="0" err="1" smtClean="0"/>
              <a:t>Pathologisation</a:t>
            </a:r>
            <a:r>
              <a:rPr lang="en-US" altLang="en-US" dirty="0" smtClean="0"/>
              <a:t> </a:t>
            </a:r>
          </a:p>
          <a:p>
            <a:pPr lvl="1"/>
            <a:r>
              <a:rPr lang="en-US" altLang="en-US" dirty="0" smtClean="0"/>
              <a:t>Yet some aspects of autism may be strengths or neutral</a:t>
            </a:r>
          </a:p>
          <a:p>
            <a:pPr lvl="1"/>
            <a:r>
              <a:rPr lang="en-US" altLang="en-US" dirty="0" smtClean="0"/>
              <a:t>Uneven skills are typical of autism</a:t>
            </a:r>
          </a:p>
          <a:p>
            <a:pPr lvl="1"/>
            <a:r>
              <a:rPr lang="en-US" altLang="en-US" dirty="0" smtClean="0"/>
              <a:t>High within-person changes common in autism  </a:t>
            </a:r>
          </a:p>
          <a:p>
            <a:r>
              <a:rPr lang="en-US" altLang="en-US" dirty="0" smtClean="0"/>
              <a:t>Reductionism </a:t>
            </a:r>
          </a:p>
          <a:p>
            <a:pPr lvl="1"/>
            <a:r>
              <a:rPr lang="en-US" altLang="en-US" dirty="0" smtClean="0"/>
              <a:t>No </a:t>
            </a:r>
            <a:r>
              <a:rPr lang="en-US" altLang="en-US" dirty="0" err="1" smtClean="0"/>
              <a:t>behaviour</a:t>
            </a:r>
            <a:r>
              <a:rPr lang="en-US" altLang="en-US" dirty="0" smtClean="0"/>
              <a:t> is specific to autism</a:t>
            </a:r>
          </a:p>
          <a:p>
            <a:pPr lvl="1"/>
            <a:r>
              <a:rPr lang="en-US" altLang="en-US" dirty="0" smtClean="0"/>
              <a:t>Nothing specific is universal among autistic people </a:t>
            </a:r>
          </a:p>
          <a:p>
            <a:pPr lvl="1"/>
            <a:r>
              <a:rPr lang="en-US" altLang="en-US" dirty="0" smtClean="0"/>
              <a:t>Broader mechanisms may underlie </a:t>
            </a:r>
            <a:r>
              <a:rPr lang="en-US" altLang="en-US" dirty="0" err="1" smtClean="0"/>
              <a:t>behaviour</a:t>
            </a:r>
            <a:endParaRPr lang="en-US" altLang="en-US" dirty="0" smtClean="0"/>
          </a:p>
          <a:p>
            <a:pPr lvl="1"/>
            <a:endParaRPr lang="en-US" altLang="en-US" dirty="0" smtClean="0"/>
          </a:p>
          <a:p>
            <a:pPr lvl="1"/>
            <a:r>
              <a:rPr lang="en-US" altLang="en-US" dirty="0" smtClean="0"/>
              <a:t>Can social problems lie in just one person?</a:t>
            </a:r>
          </a:p>
          <a:p>
            <a:pPr lvl="1"/>
            <a:r>
              <a:rPr lang="en-US" altLang="en-US" dirty="0" smtClean="0"/>
              <a:t>Is autism coherent, or multiple things?</a:t>
            </a:r>
          </a:p>
        </p:txBody>
      </p:sp>
      <p:sp>
        <p:nvSpPr>
          <p:cNvPr id="2560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76DB4F1-6237-4A0F-B1F5-BCD94D21E97A}" type="slidenum">
              <a:rPr lang="en-US" altLang="en-US" smtClean="0">
                <a:solidFill>
                  <a:srgbClr val="045C75"/>
                </a:solidFill>
              </a:rPr>
              <a:pPr/>
              <a:t>5</a:t>
            </a:fld>
            <a:endParaRPr lang="en-US" altLang="en-US" smtClean="0">
              <a:solidFill>
                <a:srgbClr val="045C75"/>
              </a:solidFill>
            </a:endParaRPr>
          </a:p>
        </p:txBody>
      </p:sp>
    </p:spTree>
    <p:extLst>
      <p:ext uri="{BB962C8B-B14F-4D97-AF65-F5344CB8AC3E}">
        <p14:creationId xmlns:p14="http://schemas.microsoft.com/office/powerpoint/2010/main" val="3237595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Thinking domain-generally	</a:t>
            </a:r>
            <a:endParaRPr lang="en-US" dirty="0"/>
          </a:p>
        </p:txBody>
      </p:sp>
      <p:sp>
        <p:nvSpPr>
          <p:cNvPr id="3" name="Content Placeholder 2"/>
          <p:cNvSpPr>
            <a:spLocks noGrp="1"/>
          </p:cNvSpPr>
          <p:nvPr>
            <p:ph idx="1"/>
          </p:nvPr>
        </p:nvSpPr>
        <p:spPr/>
        <p:txBody>
          <a:bodyPr/>
          <a:lstStyle/>
          <a:p>
            <a:r>
              <a:rPr lang="en-US" dirty="0" smtClean="0"/>
              <a:t>Autism stems from broader factors </a:t>
            </a:r>
          </a:p>
          <a:p>
            <a:pPr lvl="1"/>
            <a:r>
              <a:rPr lang="en-US" dirty="0" smtClean="0"/>
              <a:t>Within people </a:t>
            </a:r>
          </a:p>
          <a:p>
            <a:pPr lvl="2"/>
            <a:r>
              <a:rPr lang="en-US" dirty="0" smtClean="0"/>
              <a:t>Sensation, language, emotion regulation, executive functioning, reasoning</a:t>
            </a:r>
          </a:p>
          <a:p>
            <a:pPr lvl="1"/>
            <a:r>
              <a:rPr lang="en-US" dirty="0" smtClean="0"/>
              <a:t>Between people</a:t>
            </a:r>
          </a:p>
          <a:p>
            <a:pPr lvl="2"/>
            <a:r>
              <a:rPr lang="en-US" dirty="0" smtClean="0"/>
              <a:t>Double empathy problem/similarity hypothesis</a:t>
            </a:r>
          </a:p>
          <a:p>
            <a:r>
              <a:rPr lang="en-US" dirty="0"/>
              <a:t>Development as dynamic system </a:t>
            </a:r>
          </a:p>
          <a:p>
            <a:pPr lvl="1"/>
            <a:r>
              <a:rPr lang="en-US" dirty="0" err="1"/>
              <a:t>Multicausal</a:t>
            </a:r>
            <a:r>
              <a:rPr lang="en-US" dirty="0"/>
              <a:t> </a:t>
            </a:r>
          </a:p>
          <a:p>
            <a:pPr lvl="1"/>
            <a:r>
              <a:rPr lang="en-US" dirty="0"/>
              <a:t>Nonlinear</a:t>
            </a:r>
          </a:p>
          <a:p>
            <a:pPr marL="0" indent="0">
              <a:buNone/>
            </a:pPr>
            <a:endParaRPr lang="en-US" dirty="0" smtClean="0"/>
          </a:p>
        </p:txBody>
      </p:sp>
      <p:sp>
        <p:nvSpPr>
          <p:cNvPr id="4" name="Slide Number Placeholder 3"/>
          <p:cNvSpPr>
            <a:spLocks noGrp="1"/>
          </p:cNvSpPr>
          <p:nvPr>
            <p:ph type="sldNum" sz="quarter" idx="12"/>
          </p:nvPr>
        </p:nvSpPr>
        <p:spPr/>
        <p:txBody>
          <a:bodyPr/>
          <a:lstStyle/>
          <a:p>
            <a:pPr>
              <a:defRPr/>
            </a:pPr>
            <a:fld id="{19B6B216-EEE5-4934-9B1E-49E8CBC6760C}" type="slidenum">
              <a:rPr lang="en-US" altLang="en-US" smtClean="0"/>
              <a:pPr>
                <a:defRPr/>
              </a:pPr>
              <a:t>6</a:t>
            </a:fld>
            <a:endParaRPr lang="en-US" altLang="en-US"/>
          </a:p>
        </p:txBody>
      </p:sp>
    </p:spTree>
    <p:extLst>
      <p:ext uri="{BB962C8B-B14F-4D97-AF65-F5344CB8AC3E}">
        <p14:creationId xmlns:p14="http://schemas.microsoft.com/office/powerpoint/2010/main" val="4598774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533400" y="304800"/>
            <a:ext cx="8229600" cy="1143000"/>
          </a:xfrm>
        </p:spPr>
        <p:txBody>
          <a:bodyPr/>
          <a:lstStyle/>
          <a:p>
            <a:pPr algn="ctr" eaLnBrk="1" hangingPunct="1"/>
            <a:r>
              <a:rPr lang="en-US" altLang="en-US" smtClean="0"/>
              <a:t>Mind-body interaction</a:t>
            </a:r>
          </a:p>
        </p:txBody>
      </p:sp>
      <p:sp>
        <p:nvSpPr>
          <p:cNvPr id="5" name="Title 1"/>
          <p:cNvSpPr txBox="1">
            <a:spLocks/>
          </p:cNvSpPr>
          <p:nvPr/>
        </p:nvSpPr>
        <p:spPr>
          <a:xfrm>
            <a:off x="685800" y="838200"/>
            <a:ext cx="7772400" cy="1470025"/>
          </a:xfrm>
          <a:prstGeom prst="rect">
            <a:avLst/>
          </a:prstGeom>
        </p:spPr>
        <p:txBody>
          <a:bodyPr lIns="0" rIns="0" bIns="0" anchor="b">
            <a:normAutofit/>
          </a:bodyPr>
          <a:lstStyle/>
          <a:p>
            <a:pPr eaLnBrk="1" fontAlgn="auto" hangingPunct="1">
              <a:spcAft>
                <a:spcPts val="0"/>
              </a:spcAft>
              <a:defRPr/>
            </a:pPr>
            <a:endParaRPr lang="en-US" sz="5000" dirty="0">
              <a:solidFill>
                <a:schemeClr val="tx2"/>
              </a:solidFill>
              <a:latin typeface="+mj-lt"/>
              <a:ea typeface="+mj-ea"/>
              <a:cs typeface="+mj-cs"/>
            </a:endParaRPr>
          </a:p>
        </p:txBody>
      </p:sp>
      <p:sp>
        <p:nvSpPr>
          <p:cNvPr id="29700" name="Text Box 30"/>
          <p:cNvSpPr txBox="1">
            <a:spLocks noChangeArrowheads="1"/>
          </p:cNvSpPr>
          <p:nvPr/>
        </p:nvSpPr>
        <p:spPr bwMode="auto">
          <a:xfrm>
            <a:off x="4724400" y="7467600"/>
            <a:ext cx="2590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en-US" altLang="en-US">
              <a:ea typeface="MS PGothic" panose="020B0600070205080204" pitchFamily="34" charset="-128"/>
            </a:endParaRPr>
          </a:p>
        </p:txBody>
      </p:sp>
      <p:sp>
        <p:nvSpPr>
          <p:cNvPr id="29701" name="Slide Number Placeholder 35"/>
          <p:cNvSpPr txBox="1">
            <a:spLocks/>
          </p:cNvSpPr>
          <p:nvPr/>
        </p:nvSpPr>
        <p:spPr bwMode="auto">
          <a:xfrm>
            <a:off x="7010400" y="7727950"/>
            <a:ext cx="762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8A9B7B34-07D9-475A-819B-BB65DB8DFC49}" type="slidenum">
              <a:rPr lang="ar-SA" altLang="en-US" sz="1200">
                <a:solidFill>
                  <a:srgbClr val="045C75"/>
                </a:solidFill>
                <a:ea typeface="MS PGothic" panose="020B0600070205080204" pitchFamily="34" charset="-128"/>
              </a:rPr>
              <a:pPr algn="r" eaLnBrk="1" hangingPunct="1"/>
              <a:t>7</a:t>
            </a:fld>
            <a:endParaRPr lang="en-US" altLang="en-US" sz="1200">
              <a:solidFill>
                <a:srgbClr val="045C75"/>
              </a:solidFill>
              <a:ea typeface="MS PGothic" panose="020B0600070205080204" pitchFamily="34" charset="-128"/>
            </a:endParaRPr>
          </a:p>
        </p:txBody>
      </p:sp>
      <p:sp>
        <p:nvSpPr>
          <p:cNvPr id="29702" name="AutoShape 50" descr="data:image/jpeg;base64,/9j/4AAQSkZJRgABAQAAAQABAAD/2wCEAAkGBggGERQIBwgTFRUWGBwYFRgVFRYaFxgYFBsWGBYZFhoYHiYeFyAjGRYUHy8gIyotLCwuFx4xNTAvNSYuMCwBCQoKDQwOGg4PGikgHSQqMDA1NTUqNCw1KzU1MSksMTM1KTU2NSk0NSksNSwsLDQuKSksNTEwKS0tNCw0LCoqKf/AABEIAOEA4QMBIgACEQEDEQH/xAAcAAEAAwADAQEAAAAAAAAAAAAABQYHAgMECAH/xABCEAACAQMDAgQCBQcJCQAAAAAAAQIDBBEFBhIhMQcTQVEicRQyYYGxFSNSgpGhshc1NkJicnSS0RYzVGRzwcLh8P/EABgBAQADAQAAAAAAAAAAAAAAAAABAgQD/8QAHxEBAQACAgIDAQAAAAAAAAAAAAECAxEhEkFRYXEx/9oADAMBAAIRAxEAPwDDQAAAAAAAAAAAAAAAAAAAAAAAAAAAAAAAAAAAAAAAAAAAAAAAAAAAAAAAAAAAAAAAAAAAAAAAAAAAAAAAAAAAAAAAAAAAAAAAAAAAAAAAAAAAAAAAAAAAAAAAAAAAAAAAAAAAAAAAAAAAAAAAAAAAAAAAAAAAAAAAAAAAAAAAAAAAAAAAAAAAAAAAAAAAAAAAAAAAAAAAAAAAAAAAAAAAAAAAAAAAAAAAAAAAAAAAAAAAAAAADnKjUglOVNpPs2nh/J+pxRv19t6G5NrW1Gnh1qVHz6S/rPym/MS9/gk188AYG6NSKVR03h9nh4fyZ2Rsbqa5RtptPs1F4/A0vdHTa2l/9ep+NyWPcu99Y2Xo+kVNFqxi6lFKfKEZZ4wg137d2Bh6ta7l5Soy5e2Hn9nc4wo1Kj4Qg2/ZLL/Yav4O63ebk16ep6lJOpUoz5NRUU+KpxXRdF0SIzwi67hp5/SuP4KoGewtq1VuNOjJtd0k218/Y41KNSi+NWDT9msP95t3hfWnb6prdam+sVWkvnGrUaOiGu3HiJoF/fblo03Ut5J0aqgovl8LwsfPi8d1IDLtrbV1Ld9dafpdLLxmUpdIQiu8pv0X/wAi4/kjYGgN20/pepVYL85K3/N0I474kurS69ctHso2tXQ9KstC0+fCvqsnUuKnrG3j0jHPtwfJ/rL1JW3s6elWfGyslTc6FaMWpJRrRjGUsyaTly4rlFy7py7dlW5cO+rT59+kDPb+xdd40aavNMq1Fmk7lc7eefq/E+qz75S6lJ3PtfUtpV5adqtHEl1i11jOL7Sg/VP/ANPqasrLS9Rt6NnJVasPLi3SzUUpSUOKlDzmkksybcX3UfZ5iL20ra5pF1pOqtSudKlGdKect29XvDl6pLr+rH2Ey5Nunw4vpl8bK5mucLebXuovH7Tqw0blebz1TZW3tLu9IlBSm3CXOCknFeY/u6ohPESjZbt0q13vb2UKVeU/KuFBYjJ/Esv3xKHR98Sw28Is4MqnQqU0pzptJ9m08P5P1OdvZXN4+Ntbzm/aMW/wNU8Qrd3Wj6DQg+s4cV+tGkv+5H7t3RcbKmtvbaSpRpRjznxi5znJJ5ba9ms/P2SItdcMJZcsr0zxWF1Kf0dW0+f6PF8v2YyflxZ3Fo+FzQlB+0otP95dJ+LWrugqcKcFX7Sr8Y8nBdkljCeW+vb7CR2rr9bf6qbf3FGNRyhKVKrxipwnH5L7c/c16kc2LzXryvjjl3+M5p2lesuVKjJr3UW/wFS2rUsKpSks9sprPyz3Nj2Hrd9tfbV7qWnTUatO6+FuKklydrB9H0fSTKNfb41jel3Z1Naqxk6dWKhxhGPSU4N9u/1UWZ1WqWlxRXKrQkl7uLS/edWGfSerby1SG4YbWdKnUtakY84SpxbSlCUpSz812fQqOwdu6PT3He20KMJRt/NlbweOKmpRXTP6PJpe3f0AyG4sLu0Snc204J9nKMkn8srqdTo1FHzXTfHtnDx+0vW7fFHdOrwuNE12FNRlLjKDpKMqThJPEX3/AKuOuejJfVP6I2r/AObf8VwBmf5Pu/8Ahan+SX+hx+h3GfL8iee+OLzj5G8eHHiNr+4bPUrrUK8HK2oqVHFOKxLjVfXH1vqR7md6X4nard6raa/rVaLdNqnJxiorypOSnlLvhTk/uQFIhRqVHwp0237JNvp9hxlFx6SR9Cw0OjsG91ndjiuEaSlb+znc/FJL0/3qjH5M+fKtWdZupUk228tvu2+rb+8DgAAP1G7Q3EtrWG3tRqP4MyhV9vLqLjPPvjKl+qYSi27i3vS1zTrHQY2bi7XOZuSanyWOix0A0Lxl0KntvR7XTaMk4Ru6jhj9Cp9IqQX3Rml9x6Nxb2v9maPpFTT7ahN1KKUvOpuaXGEMceqx3M/3X4lS3VptroVzaNVLdpyquWVPhCUF0xlPDWXn0ZM0vFTbd1Z2uk67tV3H0amoRbrcVlJJtJL1wgO7wY1WrrevT1G5hCMqlOrJqCxFN8PqrrhEf4RdNw0/71x/BVISx3tR2/qf+0G3dNVGmn0oOTa4OKjOLl36vLz6PBcKfi9tjSqlTV9D2eoXc0/jlP4FKf1nhe774Sz7gSvhdVdDVNbqxim4qs0n2eKtR4f2Ef4s6hd6xptlq2jVeFjWSVShTjGMIV1l/FxSb6qSw+mYZ9UVLY/iEtq1Lu7vbWVaV1TlFtSUcSm3JyfR56s47b35R0zT7rbOq2Uq1Gt8VPElF0qmPrLKefiUJY+x+4Fr1e5UoaBrcayjS8n6NOTipRhOHwSUk+nrLv6JkxqHnXdKpXtasmsVlKpxhOEo06U4yqx6YpuUlGCUW1JLOPUomxtz6XO3qbT3U2rWtLnTqrq7et2U1/Zfr9/o2WnV9G3Zb0FaVtNWoUFTlG3r2nGXLkuMXU45n0WOiwnjq5FMpy16NsxlxySNKpd16VGVWnVi50qLflVajXl4jGUZLCjynnCjHMs5k5JIhtKuONrr2r1FBU3Thaw454uS/NpRz16JQ6faemz0XdWrW0LS7s5WVGEIqrc3lVx4KMeMvJh8LWVnvn0WVhFU31unTJUaW1drN/RKD5SqNYlcVn0dSX2d8f6JDGcI37ZnJInt8/0a0j++/wAKh+3kXY7RoxrLDq3WYZ9uU3lfdBnm0zxU0CFhbaHre1/pKt18LlUSjyzLqlj2eMMr2+vEO73q6VH6LChb0VilRp/Vj2WW8LLwsLCSS9O+bsq0+JFSVHRdCqU3hqm2n7NRpYIvd+n/AO2dCG6dHjykoqNzTj1lCUV9bHdrH7kn7kVunfFLcVhYaLCzlB2kXFzck1PMYrKWOn1f3kLoG49Q21U+ladWw/6yfWMl7SXr+K9CLPh115yc45fyo1LPRI0PQLL+T+1qa9qkeNxVg6dtSf1lyw3KS9PR/Yl/aOr+UDQaL/KdrtqCu36t/mk/00l6/JJ/aU7WNbvtequ71Gu5yf3JL2il0S+wjury4a+5eb6+mteH2u3G29tXuqWlOEpwueiqR5QfL6LF5WVnpJ/eUK/3debxv7W7v6FGEoTpwSowcI48zllpt9cyZK7L8R9K2/p9Xb2s6G7mnVq+ZJeZxT6U8LtnpKmn3IrcG5dv3le2u9A2/wDRVSlyqRVRy8zEoyXV9sJNfeWZ29bj1G61CrqOkaFKFK+pUadSjUjCDqVISS5QzJN91xz6c4nzTp2s6hpFxHU7O6lGtGXJTz8XJ5zyz3zl5T75eS4ah4qzrazDdtlaSgkoxlTc0+UEuM4tpeq+zo0jw094aFHU62s1dvKpb1lLlbzknxlUw5ShLjhfEm10WM9wLlrctN8V9Jr7kdpGjfWaXnOC+GpFLPX3Tjyaz1TjjODwap/RG1/xcv4rg8G4vE/TJ2U9vbR0JWlKq81pOXKcu2V9+Estvp06EPd74pXOjUtqKzkpU6zq+ZyWHl1Hjjj+37+gFp8HP5v1r/D/APhXMpRbtlb5pbTt76wqWcqjuqflpqSXD4ZrL6PP1/3FRygNo8R9avLnbmm+ZU61uHmP9LyoS45+9J/NGLFx3HvulrmmWW3o2Ti7bvNyTU+jXRY6dynAAAAAAAAAAAAAAH7k92na9qmkZ/JmpVqWe/lVZw/haPAAPfqOu6pq/wDOeo1q2O3m1Zzx/mbPAAAAAAAAAAAAAAAAAAAAAAAAAAAAAAAAAAAAAAAAAAAAAAAAAAAAAAAAAAAAAAAAAAAAAAAAAAAAAAAAAAAAAAAAAAAAAAAAAAAAAAAAAAAAAAAAAAAAAAAAAAAAAAAAAAAAAAAAAAAAAAAAAAAAAAAAAAAAAAAAAAAAAAAAAAAAAAAAAAAAAAAAAAAAAAAAAAAAAAAAAAAAAAAAAAAAAAAAAAAAAAAAAAAAAAAAAAAAAAAAAAAAAAAAAAAAAAAAAAAAAAAAAAB//9k="/>
          <p:cNvSpPr>
            <a:spLocks noChangeAspect="1" noChangeArrowheads="1"/>
          </p:cNvSpPr>
          <p:nvPr/>
        </p:nvSpPr>
        <p:spPr bwMode="auto">
          <a:xfrm>
            <a:off x="63500" y="-969963"/>
            <a:ext cx="2009775" cy="2009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ea typeface="MS PGothic" panose="020B0600070205080204" pitchFamily="34" charset="-128"/>
            </a:endParaRPr>
          </a:p>
        </p:txBody>
      </p:sp>
      <p:sp>
        <p:nvSpPr>
          <p:cNvPr id="29703" name="AutoShape 52" descr="data:image/jpeg;base64,/9j/4AAQSkZJRgABAQAAAQABAAD/2wCEAAkGBggGERQIBwgTFRUWGBwYFRgVFRYaFxgYFBsWGBYZFhoYHiYeFyAjGRYUHy8gIyotLCwuFx4xNTAvNSYuMCwBCQoKDQwOGg4PGikgHSQqMDA1NTUqNCw1KzU1MSksMTM1KTU2NSk0NSksNSwsLDQuKSksNTEwKS0tNCw0LCoqKf/AABEIAOEA4QMBIgACEQEDEQH/xAAcAAEAAwADAQEAAAAAAAAAAAAABQYHAgMECAH/xABCEAACAQMDAgQCBQcJCQAAAAAAAQIDBBEFBhIhMQcTQVEicRQyYYGxFSNSgpGhshc1NkJicnSS0RYzVGRzwcLh8P/EABgBAQADAQAAAAAAAAAAAAAAAAABAgQD/8QAHxEBAQACAgIDAQAAAAAAAAAAAAECAxEhEkFRYXEx/9oADAMBAAIRAxEAPwDDQAAAAAAAAAAAAAAAAAAAAAAAAAAAAAAAAAAAAAAAAAAAAAAAAAAAAAAAAAAAAAAAAAAAAAAAAAAAAAAAAAAAAAAAAAAAAAAAAAAAAAAAAAAAAAAAAAAAAAAAAAAAAAAAAAAAAAAAAAAAAAAAAAAAAAAAAAAAAAAAAAAAAAAAAAAAAAAAAAAAAAAAAAAAAAAAAAAAAAAAAAAAAAAAAAAAAAAAAAAAAAAAAAAAAAAAAAAAAAAADnKjUglOVNpPs2nh/J+pxRv19t6G5NrW1Gnh1qVHz6S/rPym/MS9/gk188AYG6NSKVR03h9nh4fyZ2Rsbqa5RtptPs1F4/A0vdHTa2l/9ep+NyWPcu99Y2Xo+kVNFqxi6lFKfKEZZ4wg137d2Bh6ta7l5Soy5e2Hn9nc4wo1Kj4Qg2/ZLL/Yav4O63ebk16ep6lJOpUoz5NRUU+KpxXRdF0SIzwi67hp5/SuP4KoGewtq1VuNOjJtd0k218/Y41KNSi+NWDT9msP95t3hfWnb6prdam+sVWkvnGrUaOiGu3HiJoF/fblo03Ut5J0aqgovl8LwsfPi8d1IDLtrbV1Ld9dafpdLLxmUpdIQiu8pv0X/wAi4/kjYGgN20/pepVYL85K3/N0I474kurS69ctHso2tXQ9KstC0+fCvqsnUuKnrG3j0jHPtwfJ/rL1JW3s6elWfGyslTc6FaMWpJRrRjGUsyaTly4rlFy7py7dlW5cO+rT59+kDPb+xdd40aavNMq1Fmk7lc7eefq/E+qz75S6lJ3PtfUtpV5adqtHEl1i11jOL7Sg/VP/ANPqasrLS9Rt6NnJVasPLi3SzUUpSUOKlDzmkksybcX3UfZ5iL20ra5pF1pOqtSudKlGdKect29XvDl6pLr+rH2Ey5Nunw4vpl8bK5mucLebXuovH7Tqw0blebz1TZW3tLu9IlBSm3CXOCknFeY/u6ohPESjZbt0q13vb2UKVeU/KuFBYjJ/Esv3xKHR98Sw28Is4MqnQqU0pzptJ9m08P5P1OdvZXN4+Ntbzm/aMW/wNU8Qrd3Wj6DQg+s4cV+tGkv+5H7t3RcbKmtvbaSpRpRjznxi5znJJ5ba9ms/P2SItdcMJZcsr0zxWF1Kf0dW0+f6PF8v2YyflxZ3Fo+FzQlB+0otP95dJ+LWrugqcKcFX7Sr8Y8nBdkljCeW+vb7CR2rr9bf6qbf3FGNRyhKVKrxipwnH5L7c/c16kc2LzXryvjjl3+M5p2lesuVKjJr3UW/wFS2rUsKpSks9sprPyz3Nj2Hrd9tfbV7qWnTUatO6+FuKklydrB9H0fSTKNfb41jel3Z1Naqxk6dWKhxhGPSU4N9u/1UWZ1WqWlxRXKrQkl7uLS/edWGfSerby1SG4YbWdKnUtakY84SpxbSlCUpSz812fQqOwdu6PT3He20KMJRt/NlbweOKmpRXTP6PJpe3f0AyG4sLu0Snc204J9nKMkn8srqdTo1FHzXTfHtnDx+0vW7fFHdOrwuNE12FNRlLjKDpKMqThJPEX3/AKuOuejJfVP6I2r/AObf8VwBmf5Pu/8Ahan+SX+hx+h3GfL8iee+OLzj5G8eHHiNr+4bPUrrUK8HK2oqVHFOKxLjVfXH1vqR7md6X4nard6raa/rVaLdNqnJxiorypOSnlLvhTk/uQFIhRqVHwp0237JNvp9hxlFx6SR9Cw0OjsG91ndjiuEaSlb+znc/FJL0/3qjH5M+fKtWdZupUk228tvu2+rb+8DgAAP1G7Q3EtrWG3tRqP4MyhV9vLqLjPPvjKl+qYSi27i3vS1zTrHQY2bi7XOZuSanyWOix0A0Lxl0KntvR7XTaMk4Ru6jhj9Cp9IqQX3Rml9x6Nxb2v9maPpFTT7ahN1KKUvOpuaXGEMceqx3M/3X4lS3VptroVzaNVLdpyquWVPhCUF0xlPDWXn0ZM0vFTbd1Z2uk67tV3H0amoRbrcVlJJtJL1wgO7wY1WrrevT1G5hCMqlOrJqCxFN8PqrrhEf4RdNw0/71x/BVISx3tR2/qf+0G3dNVGmn0oOTa4OKjOLl36vLz6PBcKfi9tjSqlTV9D2eoXc0/jlP4FKf1nhe774Sz7gSvhdVdDVNbqxim4qs0n2eKtR4f2Ef4s6hd6xptlq2jVeFjWSVShTjGMIV1l/FxSb6qSw+mYZ9UVLY/iEtq1Lu7vbWVaV1TlFtSUcSm3JyfR56s47b35R0zT7rbOq2Uq1Gt8VPElF0qmPrLKefiUJY+x+4Fr1e5UoaBrcayjS8n6NOTipRhOHwSUk+nrLv6JkxqHnXdKpXtasmsVlKpxhOEo06U4yqx6YpuUlGCUW1JLOPUomxtz6XO3qbT3U2rWtLnTqrq7et2U1/Zfr9/o2WnV9G3Zb0FaVtNWoUFTlG3r2nGXLkuMXU45n0WOiwnjq5FMpy16NsxlxySNKpd16VGVWnVi50qLflVajXl4jGUZLCjynnCjHMs5k5JIhtKuONrr2r1FBU3Thaw454uS/NpRz16JQ6faemz0XdWrW0LS7s5WVGEIqrc3lVx4KMeMvJh8LWVnvn0WVhFU31unTJUaW1drN/RKD5SqNYlcVn0dSX2d8f6JDGcI37ZnJInt8/0a0j++/wAKh+3kXY7RoxrLDq3WYZ9uU3lfdBnm0zxU0CFhbaHre1/pKt18LlUSjyzLqlj2eMMr2+vEO73q6VH6LChb0VilRp/Vj2WW8LLwsLCSS9O+bsq0+JFSVHRdCqU3hqm2n7NRpYIvd+n/AO2dCG6dHjykoqNzTj1lCUV9bHdrH7kn7kVunfFLcVhYaLCzlB2kXFzck1PMYrKWOn1f3kLoG49Q21U+ladWw/6yfWMl7SXr+K9CLPh115yc45fyo1LPRI0PQLL+T+1qa9qkeNxVg6dtSf1lyw3KS9PR/Yl/aOr+UDQaL/KdrtqCu36t/mk/00l6/JJ/aU7WNbvtequ71Gu5yf3JL2il0S+wjury4a+5eb6+mteH2u3G29tXuqWlOEpwueiqR5QfL6LF5WVnpJ/eUK/3debxv7W7v6FGEoTpwSowcI48zllpt9cyZK7L8R9K2/p9Xb2s6G7mnVq+ZJeZxT6U8LtnpKmn3IrcG5dv3le2u9A2/wDRVSlyqRVRy8zEoyXV9sJNfeWZ29bj1G61CrqOkaFKFK+pUadSjUjCDqVISS5QzJN91xz6c4nzTp2s6hpFxHU7O6lGtGXJTz8XJ5zyz3zl5T75eS4ah4qzrazDdtlaSgkoxlTc0+UEuM4tpeq+zo0jw094aFHU62s1dvKpb1lLlbzknxlUw5ShLjhfEm10WM9wLlrctN8V9Jr7kdpGjfWaXnOC+GpFLPX3Tjyaz1TjjODwap/RG1/xcv4rg8G4vE/TJ2U9vbR0JWlKq81pOXKcu2V9+Estvp06EPd74pXOjUtqKzkpU6zq+ZyWHl1Hjjj+37+gFp8HP5v1r/D/APhXMpRbtlb5pbTt76wqWcqjuqflpqSXD4ZrL6PP1/3FRygNo8R9avLnbmm+ZU61uHmP9LyoS45+9J/NGLFx3HvulrmmWW3o2Ti7bvNyTU+jXRY6dynAAAAAAAAAAAAAAH7k92na9qmkZ/JmpVqWe/lVZw/haPAAPfqOu6pq/wDOeo1q2O3m1Zzx/mbPAAAAAAAAAAAAAAAAAAAAAAAAAAAAAAAAAAAAAAAAAAAAAAAAAAAAAAAAAAAAAAAAAAAAAAAAAAAAAAAAAAAAAAAAAAAAAAAAAAAAAAAAAAAAAAAAAAAAAAAAAAAAAAAAAAAAAAAAAAAAAAAAAAAAAAAAAAAAAAAAAAAAAAAAAAAAAAAAAAAAAAAAAAAAAAAAAAAAAAAAAAAAAAAAAAAAAAAAAAAAAAAAAAAAAAAAAAAAAAAAAAAAAAAAAAAAAAAAAAAAAAAAAAB//9k="/>
          <p:cNvSpPr>
            <a:spLocks noChangeAspect="1" noChangeArrowheads="1"/>
          </p:cNvSpPr>
          <p:nvPr/>
        </p:nvSpPr>
        <p:spPr bwMode="auto">
          <a:xfrm>
            <a:off x="63500" y="-969963"/>
            <a:ext cx="2009775" cy="2009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ea typeface="MS PGothic" panose="020B0600070205080204" pitchFamily="34" charset="-128"/>
            </a:endParaRPr>
          </a:p>
        </p:txBody>
      </p:sp>
      <p:sp>
        <p:nvSpPr>
          <p:cNvPr id="29704" name="AutoShape 54" descr="data:image/jpeg;base64,/9j/4AAQSkZJRgABAQAAAQABAAD/2wCEAAkGBggGERQIBwgTFRUWGBwYFRgVFRYaFxgYFBsWGBYZFhoYHiYeFyAjGRYUHy8gIyotLCwuFx4xNTAvNSYuMCwBCQoKDQwOGg4PGikgHSQqMDA1NTUqNCw1KzU1MSksMTM1KTU2NSk0NSksNSwsLDQuKSksNTEwKS0tNCw0LCoqKf/AABEIAOEA4QMBIgACEQEDEQH/xAAcAAEAAwADAQEAAAAAAAAAAAAABQYHAgMECAH/xABCEAACAQMDAgQCBQcJCQAAAAAAAQIDBBEFBhIhMQcTQVEicRQyYYGxFSNSgpGhshc1NkJicnSS0RYzVGRzwcLh8P/EABgBAQADAQAAAAAAAAAAAAAAAAABAgQD/8QAHxEBAQACAgIDAQAAAAAAAAAAAAECAxEhEkFRYXEx/9oADAMBAAIRAxEAPwDDQAAAAAAAAAAAAAAAAAAAAAAAAAAAAAAAAAAAAAAAAAAAAAAAAAAAAAAAAAAAAAAAAAAAAAAAAAAAAAAAAAAAAAAAAAAAAAAAAAAAAAAAAAAAAAAAAAAAAAAAAAAAAAAAAAAAAAAAAAAAAAAAAAAAAAAAAAAAAAAAAAAAAAAAAAAAAAAAAAAAAAAAAAAAAAAAAAAAAAAAAAAAAAAAAAAAAAAAAAAAAAAAAAAAAAAAAAAAAAAADnKjUglOVNpPs2nh/J+pxRv19t6G5NrW1Gnh1qVHz6S/rPym/MS9/gk188AYG6NSKVR03h9nh4fyZ2Rsbqa5RtptPs1F4/A0vdHTa2l/9ep+NyWPcu99Y2Xo+kVNFqxi6lFKfKEZZ4wg137d2Bh6ta7l5Soy5e2Hn9nc4wo1Kj4Qg2/ZLL/Yav4O63ebk16ep6lJOpUoz5NRUU+KpxXRdF0SIzwi67hp5/SuP4KoGewtq1VuNOjJtd0k218/Y41KNSi+NWDT9msP95t3hfWnb6prdam+sVWkvnGrUaOiGu3HiJoF/fblo03Ut5J0aqgovl8LwsfPi8d1IDLtrbV1Ld9dafpdLLxmUpdIQiu8pv0X/wAi4/kjYGgN20/pepVYL85K3/N0I474kurS69ctHso2tXQ9KstC0+fCvqsnUuKnrG3j0jHPtwfJ/rL1JW3s6elWfGyslTc6FaMWpJRrRjGUsyaTly4rlFy7py7dlW5cO+rT59+kDPb+xdd40aavNMq1Fmk7lc7eefq/E+qz75S6lJ3PtfUtpV5adqtHEl1i11jOL7Sg/VP/ANPqasrLS9Rt6NnJVasPLi3SzUUpSUOKlDzmkksybcX3UfZ5iL20ra5pF1pOqtSudKlGdKect29XvDl6pLr+rH2Ey5Nunw4vpl8bK5mucLebXuovH7Tqw0blebz1TZW3tLu9IlBSm3CXOCknFeY/u6ohPESjZbt0q13vb2UKVeU/KuFBYjJ/Esv3xKHR98Sw28Is4MqnQqU0pzptJ9m08P5P1OdvZXN4+Ntbzm/aMW/wNU8Qrd3Wj6DQg+s4cV+tGkv+5H7t3RcbKmtvbaSpRpRjznxi5znJJ5ba9ms/P2SItdcMJZcsr0zxWF1Kf0dW0+f6PF8v2YyflxZ3Fo+FzQlB+0otP95dJ+LWrugqcKcFX7Sr8Y8nBdkljCeW+vb7CR2rr9bf6qbf3FGNRyhKVKrxipwnH5L7c/c16kc2LzXryvjjl3+M5p2lesuVKjJr3UW/wFS2rUsKpSks9sprPyz3Nj2Hrd9tfbV7qWnTUatO6+FuKklydrB9H0fSTKNfb41jel3Z1Naqxk6dWKhxhGPSU4N9u/1UWZ1WqWlxRXKrQkl7uLS/edWGfSerby1SG4YbWdKnUtakY84SpxbSlCUpSz812fQqOwdu6PT3He20KMJRt/NlbweOKmpRXTP6PJpe3f0AyG4sLu0Snc204J9nKMkn8srqdTo1FHzXTfHtnDx+0vW7fFHdOrwuNE12FNRlLjKDpKMqThJPEX3/AKuOuejJfVP6I2r/AObf8VwBmf5Pu/8Ahan+SX+hx+h3GfL8iee+OLzj5G8eHHiNr+4bPUrrUK8HK2oqVHFOKxLjVfXH1vqR7md6X4nard6raa/rVaLdNqnJxiorypOSnlLvhTk/uQFIhRqVHwp0237JNvp9hxlFx6SR9Cw0OjsG91ndjiuEaSlb+znc/FJL0/3qjH5M+fKtWdZupUk228tvu2+rb+8DgAAP1G7Q3EtrWG3tRqP4MyhV9vLqLjPPvjKl+qYSi27i3vS1zTrHQY2bi7XOZuSanyWOix0A0Lxl0KntvR7XTaMk4Ru6jhj9Cp9IqQX3Rml9x6Nxb2v9maPpFTT7ahN1KKUvOpuaXGEMceqx3M/3X4lS3VptroVzaNVLdpyquWVPhCUF0xlPDWXn0ZM0vFTbd1Z2uk67tV3H0amoRbrcVlJJtJL1wgO7wY1WrrevT1G5hCMqlOrJqCxFN8PqrrhEf4RdNw0/71x/BVISx3tR2/qf+0G3dNVGmn0oOTa4OKjOLl36vLz6PBcKfi9tjSqlTV9D2eoXc0/jlP4FKf1nhe774Sz7gSvhdVdDVNbqxim4qs0n2eKtR4f2Ef4s6hd6xptlq2jVeFjWSVShTjGMIV1l/FxSb6qSw+mYZ9UVLY/iEtq1Lu7vbWVaV1TlFtSUcSm3JyfR56s47b35R0zT7rbOq2Uq1Gt8VPElF0qmPrLKefiUJY+x+4Fr1e5UoaBrcayjS8n6NOTipRhOHwSUk+nrLv6JkxqHnXdKpXtasmsVlKpxhOEo06U4yqx6YpuUlGCUW1JLOPUomxtz6XO3qbT3U2rWtLnTqrq7et2U1/Zfr9/o2WnV9G3Zb0FaVtNWoUFTlG3r2nGXLkuMXU45n0WOiwnjq5FMpy16NsxlxySNKpd16VGVWnVi50qLflVajXl4jGUZLCjynnCjHMs5k5JIhtKuONrr2r1FBU3Thaw454uS/NpRz16JQ6faemz0XdWrW0LS7s5WVGEIqrc3lVx4KMeMvJh8LWVnvn0WVhFU31unTJUaW1drN/RKD5SqNYlcVn0dSX2d8f6JDGcI37ZnJInt8/0a0j++/wAKh+3kXY7RoxrLDq3WYZ9uU3lfdBnm0zxU0CFhbaHre1/pKt18LlUSjyzLqlj2eMMr2+vEO73q6VH6LChb0VilRp/Vj2WW8LLwsLCSS9O+bsq0+JFSVHRdCqU3hqm2n7NRpYIvd+n/AO2dCG6dHjykoqNzTj1lCUV9bHdrH7kn7kVunfFLcVhYaLCzlB2kXFzck1PMYrKWOn1f3kLoG49Q21U+ladWw/6yfWMl7SXr+K9CLPh115yc45fyo1LPRI0PQLL+T+1qa9qkeNxVg6dtSf1lyw3KS9PR/Yl/aOr+UDQaL/KdrtqCu36t/mk/00l6/JJ/aU7WNbvtequ71Gu5yf3JL2il0S+wjury4a+5eb6+mteH2u3G29tXuqWlOEpwueiqR5QfL6LF5WVnpJ/eUK/3debxv7W7v6FGEoTpwSowcI48zllpt9cyZK7L8R9K2/p9Xb2s6G7mnVq+ZJeZxT6U8LtnpKmn3IrcG5dv3le2u9A2/wDRVSlyqRVRy8zEoyXV9sJNfeWZ29bj1G61CrqOkaFKFK+pUadSjUjCDqVISS5QzJN91xz6c4nzTp2s6hpFxHU7O6lGtGXJTz8XJ5zyz3zl5T75eS4ah4qzrazDdtlaSgkoxlTc0+UEuM4tpeq+zo0jw094aFHU62s1dvKpb1lLlbzknxlUw5ShLjhfEm10WM9wLlrctN8V9Jr7kdpGjfWaXnOC+GpFLPX3Tjyaz1TjjODwap/RG1/xcv4rg8G4vE/TJ2U9vbR0JWlKq81pOXKcu2V9+Estvp06EPd74pXOjUtqKzkpU6zq+ZyWHl1Hjjj+37+gFp8HP5v1r/D/APhXMpRbtlb5pbTt76wqWcqjuqflpqSXD4ZrL6PP1/3FRygNo8R9avLnbmm+ZU61uHmP9LyoS45+9J/NGLFx3HvulrmmWW3o2Ti7bvNyTU+jXRY6dynAAAAAAAAAAAAAAH7k92na9qmkZ/JmpVqWe/lVZw/haPAAPfqOu6pq/wDOeo1q2O3m1Zzx/mbPAAAAAAAAAAAAAAAAAAAAAAAAAAAAAAAAAAAAAAAAAAAAAAAAAAAAAAAAAAAAAAAAAAAAAAAAAAAAAAAAAAAAAAAAAAAAAAAAAAAAAAAAAAAAAAAAAAAAAAAAAAAAAAAAAAAAAAAAAAAAAAAAAAAAAAAAAAAAAAAAAAAAAAAAAAAAAAAAAAAAAAAAAAAAAAAAAAAAAAAAAAAAAAAAAAAAAAAAAAAAAAAAAAAAAAAAAAAAAAAAAAAAAAAAAAAAAAAAAAAAAAAAAAB//9k="/>
          <p:cNvSpPr>
            <a:spLocks noChangeAspect="1" noChangeArrowheads="1"/>
          </p:cNvSpPr>
          <p:nvPr/>
        </p:nvSpPr>
        <p:spPr bwMode="auto">
          <a:xfrm>
            <a:off x="63500" y="-942975"/>
            <a:ext cx="2009775"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ea typeface="MS PGothic" panose="020B0600070205080204" pitchFamily="34" charset="-128"/>
            </a:endParaRPr>
          </a:p>
        </p:txBody>
      </p:sp>
      <p:sp>
        <p:nvSpPr>
          <p:cNvPr id="29705" name="AutoShape 62" descr="data:image/jpeg;base64,/9j/4AAQSkZJRgABAQAAAQABAAD/2wCEAAkGBhQPERAUEBQTFBQUFRcUFxQVFhATEhUYFRcVFRgWFRUYHSYgFxwjGhUWIC8gIycpLS0sFR4xNTAqNSYrLCkBCQoKDgwOGg8PGSkhHiIsNTAqLy0sKSwuMSwsKS8vKiwsLDQsKS4uKS8tLzUsKjU1NSo1LCksKiksLyksLCwpLP/AABEIAL8BCAMBIgACEQEDEQH/xAAcAAEAAgIDAQAAAAAAAAAAAAAABAUGBwEDCAL/xABGEAACAgECAwUFBAUJBgcAAAABAgADEQQSBQYhEzFBUWEHIjJxgRRCkaEjM1JysRUlYnN0kqKywiQ1grPB8AgXJjRTk7T/xAAbAQEAAwEBAQEAAAAAAAAAAAAAAgMEAQUHBv/EADERAAIBAwIEBAQGAwEAAAAAAAABAgMRIQQxEkFRYQUTcYEikaHwFDJCYsHRkrHxI//aAAwDAQACEQMRAD8A3jERAEREAREQBERAEREAREQBERAEREAREQBERAEREAREQBERAEREAREQBERAEREAREQBERAEREAREQBERAEREAREQBERAEREAREQBERAEREAREQBERAEREAREQBERAEREAREQBERAEREAREQBERAESNreJVULuusrrX9qx0RfxYiRtDzLpdQ22jUae1v2a7anb8FOYsdsWUTjM5g4IiIAiIgCIiAIiIAiIgCIiAIiIAiIgCIiAIiIAiIgCIiAIiIAiIgCYj7SeeBwrTBlAa60lKlPdkDLOw8VXI6eJYDxmXTQPt8vY8QpU52rplK+WWss3H/AAgf8Mspx4pWZZSjxSszX/FeL3auw26ixrXP3mOcegHco9BgSIDgg+I7j4j5TiJuPSsbj9kXtNse1NFrHL7+lNrHLhgM9m7H4gQOhPXPTrkY3PPH3DtQ1d1Lp8SWIy478qwI/MT2AJjrRSd0Ya8FF3RzERKTOJC1/GaNP+vurrz3b3VSfkCesxb2kc6nQVrXQR29oJB7+zTu3Y8yeg+RPhNK6jUNYzO7MzMclmJLH5kztj3PD/B5aqPmTfDHl1Z6P0HMGn1BxTfVYfJHRm/DOZYAzy6jkEEEgjqCOhHyPhNuezLnp9Sfs2pbdYFJrsPxOB3q3mwHXPiAc93VYnrvBZaeDqU5cSW/U2PEROHgCIiAIiIAiIgCIiAIiIAiIgCIiAIiIAiIgCIlPzTzRTw2hrtQcAdFUY32N4Ig8/4DqY3OpXLcmas9tvKbaumvV6cb204ZbAvUmsnO4Y79hySPJyfCa05v9pGr4kzBnNVOelFZITH9M99h+fTyAm1vYbwB9PoXtsJH2lw6J4BFG0PjwLdT8gsv4HT+Iv4HSXEzz9E9H8xexrQ6xi6h9O7dSaSoQnzNbAgf8OJV8P8AYFpEYG66+0D7vuVqfmVG78CJaq8S/wDERsa59lXKD6/W1uV/QadlssYj3SVO5Kx5kkDI8gfTPpWROGcJq0ta1UItda9yqMD1PqT5nqZLmac+N3MlSfG7iIiQKzRHtTuLcSvB+6taj5bFbp9WP4zEZtX2u8rM5XV1AkKuy0DvABJV/l1IPl09ZquSR9E8LqwqaWHDyVn6o4l1yZaV1+iK9/b1j6MwVv8ACTKabA9k/KzW3jVOCKqs7Cfv2Yx08wuSc+ePWGW6+tClp5yn0a+ZuQRESJ82EREAREQBERAEREAREQBERAEREAREQBERAODPMftM5tbiOtsIP6GomukeGAcM/wA2Izny2jwnpHjDMNPeU+IVOV88hGx+c8gjwmigstmrTpXbE9g8OrRaqhVjYEUJju2hQFx6YxPH03T7JPaemyvRaxgrLhabWOFZe4VOfAjuUnoRgd4GZ1otq6LNRFtXRuGJxmczIYRETDuYvafpdIWRM32DoVrI2KfJrD0/DMF1GhUrS4acW2ZjOC00jxX2tay7Iq2UL/QG5/7z5/ICYvruN36j9ddbZ+87sPwzgTtj26PgFeWaklH6nofVcc09fS2+lfRrKx+RMwLjHAuC3sWGprpY9T2NqBP7pBA+mJqfE5zFj1aHgnku8Ksk+2DavB+UuDqwJ1SXkfdsuqVfqq4z8iZsfRlNiirbsAwuzbsAHcBjoBPMc79Fr7KG3U2PW3mjMp/KLENV4LUr5dZt9z07E1Byv7W7Kyqa4dond2qgCxfVlHRx8sH5zbOk1S2or1sGRgGVgcgg9xE4fmNXoqullaovR8juiIgxiIiAIiIAiIgCIiAIiIAiIgCIiAIiIBwwzPLHPnK7cN1ttRB7MkvU3g1bE7evmvwn1WeqJjvO3JVPFaOzt911yarQAWrY/wAVPTK+PoQCLKc+FltKpwM8rxL3mjkvVcMcrqayFzhbVy1L/JvA/wBE4PpKKbk09j0E08ozjlL2uavh4WtiNRSOgSwnco8ks7wPQ5HkBNocG9t2gvA7Y2advEWIWXPo9eenzAnneJXKlGRXKjGR6w03OOhuH6PV6Zs+Ha1A/gTmYlf7MOHWMWr1DID91baGUegyCcfWefIx6SvyO5Kj5tBt0ptXN/8A/lZw8fFqrPl2umH+mSa/ZHoXHuXXH1Wylv4JNAcP4VbqW20VPa3lWjOfrgdPrNpez/2P6uu+nUal/swrYOERgbnwc7WKnaqnuOSTjIxISpqPMsnrdTHLrMyfUexSkj9HqLVP9Ja3H5bZj/FPY/qqwTS9dw8utb/g3T/FNzic4lFzlPxjVwf5r+qR5j1/DbNO5S5GrYfdYFT8x5j1EjT0txfgtOrrNeoRXXwz3qfNW71PqJpTnfkV+HOGUl6HOFfxU/sP6+R8ceElc/S+H+MQ1L8ua4ZfR+his2B7KOa2puGlsP6O0nZn7lnfgejeXnjzM19O7Sag1ujr0KMrg+qkEfmIPR1mnjqKMqcvb15Hp4TmfNbZAPn1n1InzMREQBERAEREAREQBESv43xtNHWHsDkFggCKXYls4AUdT3QSjFydluWETF7PaFp0ZFdNUjv8KNprw7eHujHvfSfGr9oNSJcwq1G6qvtSllb0Fl3onQv6uIL/AMLWx8LyZXEi8N1nbU1WY29oivjOcb1DYz498lZgztWdmIjMi8R1y6eqy187K1LtgZOB1OB4wEm3ZEqJW8C49Vrqu1oYldxU5BVgR4EeHQg/IifWu41XTdp6X3b7ywTC5GUALZPh0MEnTmpODWVy9NyZdQrqVdQysMFWAKkeRB6GYdxX2QcN1BJ7DsmPjSzVj+51T/DM0BjM6m1sRUmtjVeo/wDD9pT8Gp1C+jCl/wCCidCf+Hunx1dp+VdY/wCpmz9Jxeq6y6uttz0kCwYb3S2cDJGCeh7pGbmSoasaT3u2NfafCdmOv3vPoZLzZdS9OtlZwr+3UwjTewPRLjfbqX9N1SD8kz+cyDhvsr4bRgrpUc+dpe78nJH5TLBOczjnJ8yp1JPdnTptGlSha0VFHcqKFUfQdJ3RmMyJAREqOaePjQaZ7yhsClRtBCn3iF7z6kQShBzkox3ZbyBxrhSaui2mwe7YpX5HwYeoOD9JL09m5VYjGQDjvxkZxPuAm4u63R5fvpKMyt3qxU/NSQfzE7+FaE3301L32Oqf3iBn6Dr9J2cesDarVMvcbrSPkbGMzn2Rcsmy1tW49yvKV5+856Mw9FBI+bekkfRdTqlR0zqy3t9WbcUYnM4E5kT5wIiIAiIgCIiAIiIAnBXM5iAYLzoP5z4L/WWf6Jae0Ufzbq/3B/nSVfOjfzpwX+ss/iktfaN/uzV/uL/nSD1Vvpvv9bKjh+s4jdpKW0a001pSgU3Bmtu2IBkKOiKSOmep6HpJGn5+xwtNZYgNhJrFa5Ae0MVAHfgHGfTBl/wEf7Fpv7PX/wAtZqt6CeCaR8Fkp1jNYBnO0s48O74gP+KC2jCnXk1KKSU0sb2fFhvvYzXi3FNdoaF1V702KpTtaFqKbFchf0du4kkEgdR1lxzXYH4dq2XubTWMPkayZAs5Y4c1Pav1pK7t7ajUmsr35JNmJN5lKDhmq2fB9lcL3/D2ZC9/piDLxQcoWWeLOLdMbvKMT0TfyRfpru7Sa2upbf2artgw/oD1P1byEyPmEZ13CP6zUf8AIY/9JKHCE1nD6qbRlXorGfFTsUhh6g4MwrgXErBrOHaPU57bSW3ru64es6d9jZ+Q/DHrBpj/AO96n6oqSfdcLs/bZ+xmOp+3W3WrW1OnpQgK7IbrbcqCSF3AKoJI8+ki8B43qLrNdpbWq7fTbdtwRuzYWAlWavd3jpkA+MruH6huJazXLfdZXTpn7NaK3NO4AsC9jLhiPd8wOv49Hs/ar+UOKfZv1WKghyzZA3AkMxJYFgeufGCDoqNOakleMU8La7XPndPK2OvlTS6v7XxQV30BxcnaM1DMHOGwUUWDYO/p1l+eLWfysNNhOz+ym3O39ITu243Z7s9cSHyhYF13GskDF1ZOemBtfqfScG0Nx1dpB/2DoR1HWzII84O1fjqy4ksQ6ftRI03GtRxC69dG9dNFD9mbnTtXtcd4RdwAUefXOROeB8yXHUanR6rZ29SdoliAhLUIGG2k9CNy5GfPykD2UPso1ND9LatQ+9T8XUKAceWVb8Jxo1+0ca1Vqda9Pp+xZh8JsPXbnxI97P7sCdKCnUp2VorD74s787/ydfLnM3EOI6cGlaUYM2++xWFYOeiVVjJYgYyx6DOOstOU+YtReNZVqFQ6jSvsOzKrZkMV88ZKn8R0nx7K8fybT+9bn/7GlTwriJ013MVyjc1bK4XwJC24z6ecHasISnVpxglZ4/yS36ZLiz+UzS9zW6epwhcacVM6jA3bWtL5z4ZAxmVXNnGftvATeV2mzsyVHUAi5VOPTIM66aKreHfbNfqLLmetmC9q6VKxyFrSpCATnAwc9ZX6g/8AplfmP/0mC6lSSnF2V1USwrLndd9uZtHS/An7o/gJC5i4j9m0uotHfXWzD546fniTNIfcT91f4CdpXMHiJpSu1fJoXk/kO7iDhmDV0A+9aRgt6V5+Inz7h+U3noNClFaV1KFRBtVR4Afx+c7ws5g267X1NZK8sJbIREQeeIiIAiIgCIiAIiIAiIgFVxXhemeyq7UBN9R/RuzFdpzu6dQO8flJev4fXqK2rtUPWwGVJOCAQR3HzAmJc6cOPE7W0qHpRS17etzgrQh+gdj8xLPkHi/2rQUMfjQdk+e/dX7vX1I2n6wbZUpRoxqcTuuXS+V89y+0+lWtFrQYRVCgdeigYA6+kiaHgNFFTU1VqtTZJTqynd0bIbPfI/LPMS6+prERkC2NWQ23OVAJPT5zpXmndqNXp66bHs06q3Q1gWbwpAUkjB6+OO4wU+XVTlHOMvP+/mfGm5C0NbhloXIO4KWsdAfMVsxUfhLTWLTeH09hRtye9VuG4oemSoOceswbkzidy38SI0tthfVHdizT/osZ9xizDOMn4ciXlDac8XtApYagacM1xb3Cp2KAEz39wzj7sGqtSqKbU5NuKune/TvhZMm02nWtVRBhVAVR1OABgDr6SJdwSlr01DVqbkG1bOu4DDDHfg9Gbv8AOU684WXB20mkt1FSsy9qHprDFThuzVjucZ+UpvaFxl7uGkrRaqWpW7OzVqa8uPcdM7iTjwGOsFdLTVXUUb24nZ5XPqr/AE5mR8U5P0eoc3X0oWxlm3OgYAff2kBhgePlJHDOE6YP9o0615dFTfWcoUXAAAB24GAOnlIKa9rNLcuo0liVLpzkM9DdooQ5Vdjkg7R44751cvcW02l4ZXeqmjThWYKxLv1dh3/eZj1x6wGqrha7ebJXus8t+2xN13JekvtN1tKs7Y3HLhXxjG9Adrdw7xJn8i0i8ajYBaE7MPlhhP2cZxj6SmHOF21bDoNQKWK4fdSbMMcBmpB3AdRIXtUvddLVjf2RvQX7O819emfInA+eIOwpVp1I0pS3xvf23+hN1+i4bqbizvR22MEpf2dhHdhuzcFvrLzQcJqor7KlFSvr7qjAOe8k95J8z1lNTwHh+u06iqqhqiMK1aqrKfmBuVh5H6yfx3mKvRisMGsstbbXTWAbLD6A4AA8SegghPilanFyfZ9vv2JXC+EVaWsV0IEQEnaCxGT395M+NPwOmt7nStQ1/wCtPU7+/vBOPE/jKmvnEpdVTrNPZpjccVuz1W1sf2SyH3W6jofOS+Nc0LprK6UR7r7Blaa9u7aM5ZmYgIvQ9T5GCLpVuK2byzvv77HVpOR9FQ/apQgYZIJLsq+ZVWJVfmBPvS8u6OzSimtK30zNuCq7MhOc5DBuvUefhOivjr3dvVqtJbVih3ILV2V2JjayrYpxuOe7+Ejcr8V0um4Yt6K1GnG9sO29/jZe/wASxHQeogtkq7V3KTd1bN+ts336e5lVNQRQq9AAAB5ADAn0TiYtZzs1S126jS206ewqBazVMV3fCbK1OUB+sp+eOIWfbOHDsHKpqMod9OLyAhAUbumPNsQRp6Sc58Lxe+brkvXc2FExvifNraXTi+/TWovaBGG6liinH6RirEYycY78jwyJca7iAposu+JUrazpj3gqlunzAgzulNWdt3ZepMiV/AOK/a9PVeEKCwbgrEEgZIByPMAH6ywgjKLi3F7oREQREREAREQBERAE6dXqVqR3c4VFLMfIKMk/gJ3So5o4Eddp2oFpqViN5Chiyjrt6kYycfhBOCi5JSdlzKDl3gupurbVDVPQ2rbtygqofCnpWNzgnpWF6SNyqjcP4nqdHY+9dQo1FbkKu5+u/wB1egz73Qf/ABiZ5TUFUKO4AAfIDAlFzDyt9qu0tyWGqzTuWDBQ+4HB2kZHTp+Z84NsNUpucZ2UZLptb8vK+NvQrPZef9n1P9ru/wBM+eXrQ3GOKlSDhKF6eaqAR9CMT7TkBq7bjRrL6abnLvTWFBy3fts71+YGfwk/gHJqaLUX21MQtiqgrx0XYB1LEksxIJJP7Rgtq1aLdSaldyWFZ9U8/Ir+Qv1/F/7Y/wD1n1pP9+6n+xp/nWdw5LsS/UvRq7Ka9Q/aWIqVl93XOyxs7M5PhJ1XLG3XPqxY3vUins8DAA29d2ck5Xy8YIzrU3KclL80bc98f0Y5fwbWcI7SzQst+ly1jaazO9Aerdm3j/30Jn3zrxddZwR76wQtnZnB7wRaoIPnggiWdfKuqFZp+32GrG3rTUbgp6YFpPfjpnEl6zk+p9D9iXclYUAEYLAq2/cfM7up+Z7oJ/iKanCc2nJSWUmsd9s/bJfE/wD2V39nf/lma41rfzbwFX/VNenaeWAx7/oWmc6Tlq4V2pdq7Ld1LUr7ldaIGG3dsX429SfPznzXyTUdAmiuZrETOHwFcHczBl78EbsfKCNCvTo7u/xXxfazV+W1zIhPi6lXUq4DKwwQQCCD4EHvExmnlC8qK79fdZSBgoErqd1/Ze5feI88YJ85a8d4O+pRBVe+ndHDq6AMegZcEHvBDd0GJwgpJKfvZ4/kw7mblU8MD63hthp2YNlJJNTqSB0B8Ovwn6Yn1oeIfaeM6SxxtDaFbK1PgbFLHHr1cfSXeq5Qu1QVNbq2tpBBNSVV0CzByN7AkkegxJfHOU01LUWVu1F1HSq1Ap2ju2FT0ZfT1PmYPQWqhw8NSV5Wa4rPZrF8Jv8AplJ7WlzpKAv6w6msV479xV+78vyjl1t3GuJmz41rrVM/sYTOPTO38Zb6flRmvqv1l51D1ZNS7FqqQn7+wE7m6d5PhHHOUBfemootfT6hRt7RArhl8nRujf8AffgYEIV6cafkt8nnO7afrbH1Ljif6m7+rf8Ayman1pP8icKGdqHUYc4yAN92CR4jvOPSbD0nLLjtGv1Nl1rVvWpIWuqsOOpWpemeg6knu8J16TkmtdANFcxtQZw2ArDLFwR34IJg5pq9OhbN/iT27NO1/UjcX5U1Wrpem7WoUfGQNMgPQhhg9p5gSLzdTs1HA1znbqAufPCoM/lJmn5Q1AUVPxC9qAMbVSpLSvdtNwy2MdMjBkzmHlUapdP2djUvp3D1OAHxgAYKsfe7h4+ECFaMZxTmnHOyta6tfZfyWPF+GrqqLaX+GxCvyz3H6HB+k15w3ilmq0dfDCSNR2raa4+KUUkFn/u4rHmZnnD9K2lrsbUahrT8bWOEREVR3Ki9FUDJ8T6yp5K0q2tqdds2nVv7nTBFSe4pPqxUsfpBGhNU6cr5SacX+7/mfZGTaXTrWiogwqAKo8gowB+AnbEQec3cREQBERAEREAREQBERAEREAREQBERAEREAREQBERAEREAREQBERAEREAi8Q4dXqK2ruUOjd6nODjr4es7NLpVqREQbVRQqgdwCjAH4Cd0Qd4na18CIiDgiIgCIiAIiIAiIgH/2Q=="/>
          <p:cNvSpPr>
            <a:spLocks noChangeAspect="1" noChangeArrowheads="1"/>
          </p:cNvSpPr>
          <p:nvPr/>
        </p:nvSpPr>
        <p:spPr bwMode="auto">
          <a:xfrm>
            <a:off x="63500" y="-738188"/>
            <a:ext cx="2133600" cy="1543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ea typeface="MS PGothic" panose="020B0600070205080204" pitchFamily="34" charset="-128"/>
            </a:endParaRPr>
          </a:p>
        </p:txBody>
      </p:sp>
      <p:sp>
        <p:nvSpPr>
          <p:cNvPr id="29706" name="AutoShape 64" descr="data:image/jpeg;base64,/9j/4AAQSkZJRgABAQAAAQABAAD/2wCEAAkGBhQPERAUEBQTFBQUFRcUFxQVFhATEhUYFRcVFRgWFRUYHSYgFxwjGhUWIC8gIycpLS0sFR4xNTAqNSYrLCkBCQoKDgwOGg8PGSkhHiIsNTAqLy0sKSwuMSwsKS8vKiwsLDQsKS4uKS8tLzUsKjU1NSo1LCksKiksLyksLCwpLP/AABEIAL8BCAMBIgACEQEDEQH/xAAcAAEAAgIDAQAAAAAAAAAAAAAABAUGBwEDCAL/xABGEAACAgECAwUFBAUJBgcAAAABAgADEQQSBQYhEzFBUWEHIjJxgRRCkaEjM1JysRUlYnN0kqKywiQ1grPB8AgXJjRTk7T/xAAbAQEAAwEBAQEAAAAAAAAAAAAAAgMEAQUHBv/EADERAAIBAwIEBAQGAwEAAAAAAAABAgMRIQQxEkFRYQUTcYEikaHwFDJCYsHRkrHxI//aAAwDAQACEQMRAD8A3jERAEREAREQBERAEREAREQBERAEREAREQBERAEREAREQBERAEREAREQBERAEREAREQBERAEREAREQBERAEREAREQBERAEREAREQBERAEREAREQBERAEREAREQBERAEREAREQBERAEREAREQBERAESNreJVULuusrrX9qx0RfxYiRtDzLpdQ22jUae1v2a7anb8FOYsdsWUTjM5g4IiIAiIgCIiAIiIAiIgCIiAIiIAiIgCIiAIiIAiIgCIiAIiIAiIgCYj7SeeBwrTBlAa60lKlPdkDLOw8VXI6eJYDxmXTQPt8vY8QpU52rplK+WWss3H/AAgf8Mspx4pWZZSjxSszX/FeL3auw26ixrXP3mOcegHco9BgSIDgg+I7j4j5TiJuPSsbj9kXtNse1NFrHL7+lNrHLhgM9m7H4gQOhPXPTrkY3PPH3DtQ1d1Lp8SWIy478qwI/MT2AJjrRSd0Ya8FF3RzERKTOJC1/GaNP+vurrz3b3VSfkCesxb2kc6nQVrXQR29oJB7+zTu3Y8yeg+RPhNK6jUNYzO7MzMclmJLH5kztj3PD/B5aqPmTfDHl1Z6P0HMGn1BxTfVYfJHRm/DOZYAzy6jkEEEgjqCOhHyPhNuezLnp9Sfs2pbdYFJrsPxOB3q3mwHXPiAc93VYnrvBZaeDqU5cSW/U2PEROHgCIiAIiIAiIgCIiAIiIAiIgCIiAIiIAiIgCIlPzTzRTw2hrtQcAdFUY32N4Ig8/4DqY3OpXLcmas9tvKbaumvV6cb204ZbAvUmsnO4Y79hySPJyfCa05v9pGr4kzBnNVOelFZITH9M99h+fTyAm1vYbwB9PoXtsJH2lw6J4BFG0PjwLdT8gsv4HT+Iv4HSXEzz9E9H8xexrQ6xi6h9O7dSaSoQnzNbAgf8OJV8P8AYFpEYG66+0D7vuVqfmVG78CJaq8S/wDERsa59lXKD6/W1uV/QadlssYj3SVO5Kx5kkDI8gfTPpWROGcJq0ta1UItda9yqMD1PqT5nqZLmac+N3MlSfG7iIiQKzRHtTuLcSvB+6taj5bFbp9WP4zEZtX2u8rM5XV1AkKuy0DvABJV/l1IPl09ZquSR9E8LqwqaWHDyVn6o4l1yZaV1+iK9/b1j6MwVv8ACTKabA9k/KzW3jVOCKqs7Cfv2Yx08wuSc+ePWGW6+tClp5yn0a+ZuQRESJ82EREAREQBERAEREAREQBERAEREAREQBERAODPMftM5tbiOtsIP6GomukeGAcM/wA2Izny2jwnpHjDMNPeU+IVOV88hGx+c8gjwmigstmrTpXbE9g8OrRaqhVjYEUJju2hQFx6YxPH03T7JPaemyvRaxgrLhabWOFZe4VOfAjuUnoRgd4GZ1otq6LNRFtXRuGJxmczIYRETDuYvafpdIWRM32DoVrI2KfJrD0/DMF1GhUrS4acW2ZjOC00jxX2tay7Iq2UL/QG5/7z5/ICYvruN36j9ddbZ+87sPwzgTtj26PgFeWaklH6nofVcc09fS2+lfRrKx+RMwLjHAuC3sWGprpY9T2NqBP7pBA+mJqfE5zFj1aHgnku8Ksk+2DavB+UuDqwJ1SXkfdsuqVfqq4z8iZsfRlNiirbsAwuzbsAHcBjoBPMc79Fr7KG3U2PW3mjMp/KLENV4LUr5dZt9z07E1Byv7W7Kyqa4dond2qgCxfVlHRx8sH5zbOk1S2or1sGRgGVgcgg9xE4fmNXoqullaovR8juiIgxiIiAIiIAiIgCIiAIiIAiIgCIiAIiIBwwzPLHPnK7cN1ttRB7MkvU3g1bE7evmvwn1WeqJjvO3JVPFaOzt911yarQAWrY/wAVPTK+PoQCLKc+FltKpwM8rxL3mjkvVcMcrqayFzhbVy1L/JvA/wBE4PpKKbk09j0E08ozjlL2uavh4WtiNRSOgSwnco8ks7wPQ5HkBNocG9t2gvA7Y2advEWIWXPo9eenzAnneJXKlGRXKjGR6w03OOhuH6PV6Zs+Ha1A/gTmYlf7MOHWMWr1DID91baGUegyCcfWefIx6SvyO5Kj5tBt0ptXN/8A/lZw8fFqrPl2umH+mSa/ZHoXHuXXH1Wylv4JNAcP4VbqW20VPa3lWjOfrgdPrNpez/2P6uu+nUal/swrYOERgbnwc7WKnaqnuOSTjIxISpqPMsnrdTHLrMyfUexSkj9HqLVP9Ja3H5bZj/FPY/qqwTS9dw8utb/g3T/FNzic4lFzlPxjVwf5r+qR5j1/DbNO5S5GrYfdYFT8x5j1EjT0txfgtOrrNeoRXXwz3qfNW71PqJpTnfkV+HOGUl6HOFfxU/sP6+R8ceElc/S+H+MQ1L8ua4ZfR+his2B7KOa2puGlsP6O0nZn7lnfgejeXnjzM19O7Sag1ujr0KMrg+qkEfmIPR1mnjqKMqcvb15Hp4TmfNbZAPn1n1InzMREQBERAEREAREQBESv43xtNHWHsDkFggCKXYls4AUdT3QSjFydluWETF7PaFp0ZFdNUjv8KNprw7eHujHvfSfGr9oNSJcwq1G6qvtSllb0Fl3onQv6uIL/AMLWx8LyZXEi8N1nbU1WY29oivjOcb1DYz498lZgztWdmIjMi8R1y6eqy187K1LtgZOB1OB4wEm3ZEqJW8C49Vrqu1oYldxU5BVgR4EeHQg/IifWu41XTdp6X3b7ywTC5GUALZPh0MEnTmpODWVy9NyZdQrqVdQysMFWAKkeRB6GYdxX2QcN1BJ7DsmPjSzVj+51T/DM0BjM6m1sRUmtjVeo/wDD9pT8Gp1C+jCl/wCCidCf+Hunx1dp+VdY/wCpmz9Jxeq6y6uttz0kCwYb3S2cDJGCeh7pGbmSoasaT3u2NfafCdmOv3vPoZLzZdS9OtlZwr+3UwjTewPRLjfbqX9N1SD8kz+cyDhvsr4bRgrpUc+dpe78nJH5TLBOczjnJ8yp1JPdnTptGlSha0VFHcqKFUfQdJ3RmMyJAREqOaePjQaZ7yhsClRtBCn3iF7z6kQShBzkox3ZbyBxrhSaui2mwe7YpX5HwYeoOD9JL09m5VYjGQDjvxkZxPuAm4u63R5fvpKMyt3qxU/NSQfzE7+FaE3301L32Oqf3iBn6Dr9J2cesDarVMvcbrSPkbGMzn2Rcsmy1tW49yvKV5+856Mw9FBI+bekkfRdTqlR0zqy3t9WbcUYnM4E5kT5wIiIAiIgCIiAIiIAnBXM5iAYLzoP5z4L/WWf6Jae0Ufzbq/3B/nSVfOjfzpwX+ss/iktfaN/uzV/uL/nSD1Vvpvv9bKjh+s4jdpKW0a001pSgU3Bmtu2IBkKOiKSOmep6HpJGn5+xwtNZYgNhJrFa5Ae0MVAHfgHGfTBl/wEf7Fpv7PX/wAtZqt6CeCaR8Fkp1jNYBnO0s48O74gP+KC2jCnXk1KKSU0sb2fFhvvYzXi3FNdoaF1V702KpTtaFqKbFchf0du4kkEgdR1lxzXYH4dq2XubTWMPkayZAs5Y4c1Pav1pK7t7ajUmsr35JNmJN5lKDhmq2fB9lcL3/D2ZC9/piDLxQcoWWeLOLdMbvKMT0TfyRfpru7Sa2upbf2artgw/oD1P1byEyPmEZ13CP6zUf8AIY/9JKHCE1nD6qbRlXorGfFTsUhh6g4MwrgXErBrOHaPU57bSW3ru64es6d9jZ+Q/DHrBpj/AO96n6oqSfdcLs/bZ+xmOp+3W3WrW1OnpQgK7IbrbcqCSF3AKoJI8+ki8B43qLrNdpbWq7fTbdtwRuzYWAlWavd3jpkA+MruH6huJazXLfdZXTpn7NaK3NO4AsC9jLhiPd8wOv49Hs/ar+UOKfZv1WKghyzZA3AkMxJYFgeufGCDoqNOakleMU8La7XPndPK2OvlTS6v7XxQV30BxcnaM1DMHOGwUUWDYO/p1l+eLWfysNNhOz+ym3O39ITu243Z7s9cSHyhYF13GskDF1ZOemBtfqfScG0Nx1dpB/2DoR1HWzII84O1fjqy4ksQ6ftRI03GtRxC69dG9dNFD9mbnTtXtcd4RdwAUefXOROeB8yXHUanR6rZ29SdoliAhLUIGG2k9CNy5GfPykD2UPso1ND9LatQ+9T8XUKAceWVb8Jxo1+0ca1Vqda9Pp+xZh8JsPXbnxI97P7sCdKCnUp2VorD74s787/ydfLnM3EOI6cGlaUYM2++xWFYOeiVVjJYgYyx6DOOstOU+YtReNZVqFQ6jSvsOzKrZkMV88ZKn8R0nx7K8fybT+9bn/7GlTwriJ013MVyjc1bK4XwJC24z6ecHasISnVpxglZ4/yS36ZLiz+UzS9zW6epwhcacVM6jA3bWtL5z4ZAxmVXNnGftvATeV2mzsyVHUAi5VOPTIM66aKreHfbNfqLLmetmC9q6VKxyFrSpCATnAwc9ZX6g/8AplfmP/0mC6lSSnF2V1USwrLndd9uZtHS/An7o/gJC5i4j9m0uotHfXWzD546fniTNIfcT91f4CdpXMHiJpSu1fJoXk/kO7iDhmDV0A+9aRgt6V5+Inz7h+U3noNClFaV1KFRBtVR4Afx+c7ws5g267X1NZK8sJbIREQeeIiIAiIgCIiAIiIAiIgFVxXhemeyq7UBN9R/RuzFdpzu6dQO8flJev4fXqK2rtUPWwGVJOCAQR3HzAmJc6cOPE7W0qHpRS17etzgrQh+gdj8xLPkHi/2rQUMfjQdk+e/dX7vX1I2n6wbZUpRoxqcTuuXS+V89y+0+lWtFrQYRVCgdeigYA6+kiaHgNFFTU1VqtTZJTqynd0bIbPfI/LPMS6+prERkC2NWQ23OVAJPT5zpXmndqNXp66bHs06q3Q1gWbwpAUkjB6+OO4wU+XVTlHOMvP+/mfGm5C0NbhloXIO4KWsdAfMVsxUfhLTWLTeH09hRtye9VuG4oemSoOceswbkzidy38SI0tthfVHdizT/osZ9xizDOMn4ciXlDac8XtApYagacM1xb3Cp2KAEz39wzj7sGqtSqKbU5NuKune/TvhZMm02nWtVRBhVAVR1OABgDr6SJdwSlr01DVqbkG1bOu4DDDHfg9Gbv8AOU684WXB20mkt1FSsy9qHprDFThuzVjucZ+UpvaFxl7uGkrRaqWpW7OzVqa8uPcdM7iTjwGOsFdLTVXUUb24nZ5XPqr/AE5mR8U5P0eoc3X0oWxlm3OgYAff2kBhgePlJHDOE6YP9o0615dFTfWcoUXAAAB24GAOnlIKa9rNLcuo0liVLpzkM9DdooQ5Vdjkg7R44751cvcW02l4ZXeqmjThWYKxLv1dh3/eZj1x6wGqrha7ebJXus8t+2xN13JekvtN1tKs7Y3HLhXxjG9Adrdw7xJn8i0i8ajYBaE7MPlhhP2cZxj6SmHOF21bDoNQKWK4fdSbMMcBmpB3AdRIXtUvddLVjf2RvQX7O819emfInA+eIOwpVp1I0pS3xvf23+hN1+i4bqbizvR22MEpf2dhHdhuzcFvrLzQcJqor7KlFSvr7qjAOe8k95J8z1lNTwHh+u06iqqhqiMK1aqrKfmBuVh5H6yfx3mKvRisMGsstbbXTWAbLD6A4AA8SegghPilanFyfZ9vv2JXC+EVaWsV0IEQEnaCxGT395M+NPwOmt7nStQ1/wCtPU7+/vBOPE/jKmvnEpdVTrNPZpjccVuz1W1sf2SyH3W6jofOS+Nc0LprK6UR7r7Blaa9u7aM5ZmYgIvQ9T5GCLpVuK2byzvv77HVpOR9FQ/apQgYZIJLsq+ZVWJVfmBPvS8u6OzSimtK30zNuCq7MhOc5DBuvUefhOivjr3dvVqtJbVih3ILV2V2JjayrYpxuOe7+Ejcr8V0um4Yt6K1GnG9sO29/jZe/wASxHQeogtkq7V3KTd1bN+ts336e5lVNQRQq9AAAB5ADAn0TiYtZzs1S126jS206ewqBazVMV3fCbK1OUB+sp+eOIWfbOHDsHKpqMod9OLyAhAUbumPNsQRp6Sc58Lxe+brkvXc2FExvifNraXTi+/TWovaBGG6liinH6RirEYycY78jwyJca7iAposu+JUrazpj3gqlunzAgzulNWdt3ZepMiV/AOK/a9PVeEKCwbgrEEgZIByPMAH6ywgjKLi3F7oREQREREAREQBERAE6dXqVqR3c4VFLMfIKMk/gJ3So5o4Eddp2oFpqViN5Chiyjrt6kYycfhBOCi5JSdlzKDl3gupurbVDVPQ2rbtygqofCnpWNzgnpWF6SNyqjcP4nqdHY+9dQo1FbkKu5+u/wB1egz73Qf/ABiZ5TUFUKO4AAfIDAlFzDyt9qu0tyWGqzTuWDBQ+4HB2kZHTp+Z84NsNUpucZ2UZLptb8vK+NvQrPZef9n1P9ru/wBM+eXrQ3GOKlSDhKF6eaqAR9CMT7TkBq7bjRrL6abnLvTWFBy3fts71+YGfwk/gHJqaLUX21MQtiqgrx0XYB1LEksxIJJP7Rgtq1aLdSaldyWFZ9U8/Ir+Qv1/F/7Y/wD1n1pP9+6n+xp/nWdw5LsS/UvRq7Ka9Q/aWIqVl93XOyxs7M5PhJ1XLG3XPqxY3vUins8DAA29d2ck5Xy8YIzrU3KclL80bc98f0Y5fwbWcI7SzQst+ly1jaazO9Aerdm3j/30Jn3zrxddZwR76wQtnZnB7wRaoIPnggiWdfKuqFZp+32GrG3rTUbgp6YFpPfjpnEl6zk+p9D9iXclYUAEYLAq2/cfM7up+Z7oJ/iKanCc2nJSWUmsd9s/bJfE/wD2V39nf/lma41rfzbwFX/VNenaeWAx7/oWmc6Tlq4V2pdq7Ld1LUr7ldaIGG3dsX429SfPznzXyTUdAmiuZrETOHwFcHczBl78EbsfKCNCvTo7u/xXxfazV+W1zIhPi6lXUq4DKwwQQCCD4EHvExmnlC8qK79fdZSBgoErqd1/Ze5feI88YJ85a8d4O+pRBVe+ndHDq6AMegZcEHvBDd0GJwgpJKfvZ4/kw7mblU8MD63hthp2YNlJJNTqSB0B8Ovwn6Yn1oeIfaeM6SxxtDaFbK1PgbFLHHr1cfSXeq5Qu1QVNbq2tpBBNSVV0CzByN7AkkegxJfHOU01LUWVu1F1HSq1Ap2ju2FT0ZfT1PmYPQWqhw8NSV5Wa4rPZrF8Jv8AplJ7WlzpKAv6w6msV479xV+78vyjl1t3GuJmz41rrVM/sYTOPTO38Zb6flRmvqv1l51D1ZNS7FqqQn7+wE7m6d5PhHHOUBfemootfT6hRt7RArhl8nRujf8AffgYEIV6cafkt8nnO7afrbH1Ljif6m7+rf8Ayman1pP8icKGdqHUYc4yAN92CR4jvOPSbD0nLLjtGv1Nl1rVvWpIWuqsOOpWpemeg6knu8J16TkmtdANFcxtQZw2ArDLFwR34IJg5pq9OhbN/iT27NO1/UjcX5U1Wrpem7WoUfGQNMgPQhhg9p5gSLzdTs1HA1znbqAufPCoM/lJmn5Q1AUVPxC9qAMbVSpLSvdtNwy2MdMjBkzmHlUapdP2djUvp3D1OAHxgAYKsfe7h4+ECFaMZxTmnHOyta6tfZfyWPF+GrqqLaX+GxCvyz3H6HB+k15w3ilmq0dfDCSNR2raa4+KUUkFn/u4rHmZnnD9K2lrsbUahrT8bWOEREVR3Ki9FUDJ8T6yp5K0q2tqdds2nVv7nTBFSe4pPqxUsfpBGhNU6cr5SacX+7/mfZGTaXTrWiogwqAKo8gowB+AnbEQec3cREQBERAEREAREQBERAEREAREQBERAEREAREQBERAEREAREQBERAEREAi8Q4dXqK2ruUOjd6nODjr4es7NLpVqREQbVRQqgdwCjAH4Cd0Qd4na18CIiDgiIgCIiAIiIAiIgH/2Q=="/>
          <p:cNvSpPr>
            <a:spLocks noChangeAspect="1" noChangeArrowheads="1"/>
          </p:cNvSpPr>
          <p:nvPr/>
        </p:nvSpPr>
        <p:spPr bwMode="auto">
          <a:xfrm>
            <a:off x="63500" y="-738188"/>
            <a:ext cx="2133600" cy="1543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ea typeface="MS PGothic" panose="020B0600070205080204" pitchFamily="34" charset="-128"/>
            </a:endParaRPr>
          </a:p>
        </p:txBody>
      </p:sp>
      <p:sp>
        <p:nvSpPr>
          <p:cNvPr id="29707" name="Content Placeholder 1"/>
          <p:cNvSpPr>
            <a:spLocks noGrp="1"/>
          </p:cNvSpPr>
          <p:nvPr>
            <p:ph idx="1"/>
          </p:nvPr>
        </p:nvSpPr>
        <p:spPr>
          <a:xfrm>
            <a:off x="457200" y="1676400"/>
            <a:ext cx="8229600" cy="4389438"/>
          </a:xfrm>
        </p:spPr>
        <p:txBody>
          <a:bodyPr/>
          <a:lstStyle/>
          <a:p>
            <a:r>
              <a:rPr lang="en-US" altLang="en-US" dirty="0" smtClean="0"/>
              <a:t>Social cognition is not just social</a:t>
            </a:r>
          </a:p>
          <a:p>
            <a:pPr lvl="1"/>
            <a:r>
              <a:rPr lang="en-US" altLang="en-US" dirty="0" smtClean="0"/>
              <a:t>Nonverbal cues: require sensorimotor, attention use </a:t>
            </a:r>
          </a:p>
          <a:p>
            <a:pPr lvl="1"/>
            <a:r>
              <a:rPr lang="en-US" altLang="en-US" dirty="0" smtClean="0"/>
              <a:t>Effortful: language, executive functioning, reasoning</a:t>
            </a:r>
          </a:p>
          <a:p>
            <a:r>
              <a:rPr lang="en-US" altLang="en-US" dirty="0" smtClean="0"/>
              <a:t>Sensory processing is not just nonsocial</a:t>
            </a:r>
          </a:p>
          <a:p>
            <a:pPr lvl="1"/>
            <a:r>
              <a:rPr lang="en-US" altLang="en-US" dirty="0" smtClean="0"/>
              <a:t>Hypersensitivity/overload may cause social withdrawal</a:t>
            </a:r>
          </a:p>
          <a:p>
            <a:pPr lvl="1"/>
            <a:r>
              <a:rPr lang="en-US" altLang="en-US" dirty="0" smtClean="0"/>
              <a:t>Hyposensitivity reduces social responsiveness</a:t>
            </a:r>
          </a:p>
          <a:p>
            <a:r>
              <a:rPr lang="en-US" altLang="en-US" dirty="0" smtClean="0"/>
              <a:t>Autism: atypical attention, memory, emotions, language not just social; stem from body</a:t>
            </a:r>
          </a:p>
          <a:p>
            <a:endParaRPr lang="en-US" altLang="en-US" dirty="0" smtClean="0"/>
          </a:p>
        </p:txBody>
      </p:sp>
      <p:pic>
        <p:nvPicPr>
          <p:cNvPr id="29708" name="Picture 33" descr="http://www.skepticnorth.com/wp-content/uploads/2010/10/bod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5373688"/>
            <a:ext cx="1752600" cy="133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18826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381000"/>
            <a:ext cx="8229600" cy="1143000"/>
          </a:xfrm>
        </p:spPr>
        <p:txBody>
          <a:bodyPr/>
          <a:lstStyle/>
          <a:p>
            <a:pPr algn="ctr"/>
            <a:r>
              <a:rPr lang="en-US" altLang="en-US" smtClean="0"/>
              <a:t>Theory of mind example </a:t>
            </a:r>
          </a:p>
        </p:txBody>
      </p:sp>
      <p:sp>
        <p:nvSpPr>
          <p:cNvPr id="7171" name="Content Placeholder 2"/>
          <p:cNvSpPr>
            <a:spLocks noGrp="1"/>
          </p:cNvSpPr>
          <p:nvPr>
            <p:ph idx="1"/>
          </p:nvPr>
        </p:nvSpPr>
        <p:spPr>
          <a:xfrm>
            <a:off x="304800" y="1782763"/>
            <a:ext cx="8382000" cy="4389437"/>
          </a:xfrm>
        </p:spPr>
        <p:txBody>
          <a:bodyPr/>
          <a:lstStyle/>
          <a:p>
            <a:pPr>
              <a:defRPr/>
            </a:pPr>
            <a:r>
              <a:rPr lang="en-US" altLang="en-US" dirty="0" smtClean="0"/>
              <a:t>What does it mean for autistic people to have deficits in “social” abilities like theory of mind, or the ability to attribute mental states to oneself and others?</a:t>
            </a:r>
          </a:p>
          <a:p>
            <a:pPr>
              <a:defRPr/>
            </a:pPr>
            <a:r>
              <a:rPr lang="en-US" altLang="en-US" dirty="0" smtClean="0"/>
              <a:t>Theory of mind involves “memory, joint attention, complex perceptual recognition (such as face and gaze processing), language, executive functions (such as tracking of intentions and goals and moral reasoning), emotion processing – recognition, empathy, and imitation” (</a:t>
            </a:r>
            <a:r>
              <a:rPr lang="en-US" altLang="en-US" dirty="0" err="1" smtClean="0"/>
              <a:t>Korkmaz</a:t>
            </a:r>
            <a:r>
              <a:rPr lang="en-US" altLang="en-US" dirty="0" smtClean="0"/>
              <a:t>, 2011). </a:t>
            </a:r>
          </a:p>
          <a:p>
            <a:pPr>
              <a:defRPr/>
            </a:pPr>
            <a:endParaRPr lang="en-US" altLang="en-US" dirty="0" smtClean="0"/>
          </a:p>
          <a:p>
            <a:pPr marL="0" indent="0">
              <a:buFont typeface="Wingdings 2" panose="05020102010507070707" pitchFamily="18" charset="2"/>
              <a:buNone/>
              <a:defRPr/>
            </a:pPr>
            <a:r>
              <a:rPr lang="en-US" altLang="en-US" b="1" dirty="0" smtClean="0">
                <a:hlinkClick r:id="rId3"/>
              </a:rPr>
              <a:t/>
            </a:r>
            <a:br>
              <a:rPr lang="en-US" altLang="en-US" b="1" dirty="0" smtClean="0">
                <a:hlinkClick r:id="rId3"/>
              </a:rPr>
            </a:br>
            <a:r>
              <a:rPr lang="en-US" altLang="en-US" dirty="0" smtClean="0"/>
              <a:t> </a:t>
            </a:r>
            <a:endParaRPr lang="en-US" altLang="en-US" sz="2400" i="1" dirty="0" smtClean="0"/>
          </a:p>
        </p:txBody>
      </p:sp>
      <p:sp>
        <p:nvSpPr>
          <p:cNvPr id="3379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8CDEBF0-189E-4DD1-949D-96134EAB5FC8}" type="slidenum">
              <a:rPr lang="he-IL" altLang="en-US" smtClean="0">
                <a:solidFill>
                  <a:srgbClr val="045C75"/>
                </a:solidFill>
              </a:rPr>
              <a:pPr/>
              <a:t>8</a:t>
            </a:fld>
            <a:endParaRPr lang="en-US" altLang="en-US" smtClean="0">
              <a:solidFill>
                <a:srgbClr val="045C75"/>
              </a:solidFill>
            </a:endParaRPr>
          </a:p>
        </p:txBody>
      </p:sp>
    </p:spTree>
    <p:extLst>
      <p:ext uri="{BB962C8B-B14F-4D97-AF65-F5344CB8AC3E}">
        <p14:creationId xmlns:p14="http://schemas.microsoft.com/office/powerpoint/2010/main" val="2622378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381000" y="704850"/>
            <a:ext cx="8382000" cy="1143000"/>
          </a:xfrm>
        </p:spPr>
        <p:txBody>
          <a:bodyPr/>
          <a:lstStyle/>
          <a:p>
            <a:r>
              <a:rPr lang="en-US" altLang="en-US" smtClean="0"/>
              <a:t>Reasons for atypical eye contact</a:t>
            </a:r>
          </a:p>
        </p:txBody>
      </p:sp>
      <p:sp>
        <p:nvSpPr>
          <p:cNvPr id="3" name="Content Placeholder 2"/>
          <p:cNvSpPr>
            <a:spLocks noGrp="1"/>
          </p:cNvSpPr>
          <p:nvPr>
            <p:ph idx="1"/>
          </p:nvPr>
        </p:nvSpPr>
        <p:spPr/>
        <p:txBody>
          <a:bodyPr/>
          <a:lstStyle/>
          <a:p>
            <a:pPr>
              <a:defRPr/>
            </a:pPr>
            <a:r>
              <a:rPr lang="en-US" dirty="0" smtClean="0"/>
              <a:t>Enhanced perception </a:t>
            </a:r>
          </a:p>
          <a:p>
            <a:pPr>
              <a:defRPr/>
            </a:pPr>
            <a:r>
              <a:rPr lang="en-US" dirty="0" smtClean="0"/>
              <a:t>Difficulty watching and listening at the same time</a:t>
            </a:r>
          </a:p>
          <a:p>
            <a:pPr>
              <a:defRPr/>
            </a:pPr>
            <a:r>
              <a:rPr lang="en-US" dirty="0" smtClean="0"/>
              <a:t>Intense threat detection</a:t>
            </a:r>
          </a:p>
          <a:p>
            <a:pPr>
              <a:defRPr/>
            </a:pPr>
            <a:r>
              <a:rPr lang="en-US" dirty="0" smtClean="0"/>
              <a:t>Reduced oculomotor (eye movement) control</a:t>
            </a:r>
          </a:p>
          <a:p>
            <a:pPr>
              <a:defRPr/>
            </a:pPr>
            <a:r>
              <a:rPr lang="en-US" dirty="0" smtClean="0"/>
              <a:t>Sticky attention </a:t>
            </a:r>
          </a:p>
          <a:p>
            <a:pPr>
              <a:defRPr/>
            </a:pPr>
            <a:r>
              <a:rPr lang="en-US" dirty="0" smtClean="0"/>
              <a:t>Prosopagnosia (</a:t>
            </a:r>
            <a:r>
              <a:rPr lang="en-US" dirty="0" err="1" smtClean="0"/>
              <a:t>faceblindness</a:t>
            </a:r>
            <a:r>
              <a:rPr lang="en-US" dirty="0" smtClean="0"/>
              <a:t>) </a:t>
            </a:r>
          </a:p>
          <a:p>
            <a:pPr>
              <a:defRPr/>
            </a:pPr>
            <a:r>
              <a:rPr lang="en-US" dirty="0" smtClean="0"/>
              <a:t>Culture!</a:t>
            </a:r>
          </a:p>
          <a:p>
            <a:pPr>
              <a:defRPr/>
            </a:pPr>
            <a:endParaRPr lang="en-US" dirty="0"/>
          </a:p>
          <a:p>
            <a:pPr marL="0" indent="0">
              <a:buFont typeface="Wingdings 2" panose="05020102010507070707" pitchFamily="18" charset="2"/>
              <a:buNone/>
              <a:defRPr/>
            </a:pPr>
            <a:r>
              <a:rPr lang="en-US" dirty="0" smtClean="0"/>
              <a:t>Note: eye contact is not necessarily atypical</a:t>
            </a:r>
          </a:p>
          <a:p>
            <a:pPr>
              <a:defRPr/>
            </a:pPr>
            <a:endParaRPr lang="en-US" dirty="0" smtClean="0"/>
          </a:p>
          <a:p>
            <a:pPr>
              <a:defRPr/>
            </a:pPr>
            <a:endParaRPr lang="en-US" dirty="0"/>
          </a:p>
        </p:txBody>
      </p:sp>
      <p:sp>
        <p:nvSpPr>
          <p:cNvPr id="3174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3057D3B-1C35-4743-B9AB-0D83FDF147F5}" type="slidenum">
              <a:rPr lang="en-US" altLang="en-US" smtClean="0">
                <a:solidFill>
                  <a:srgbClr val="045C75"/>
                </a:solidFill>
              </a:rPr>
              <a:pPr/>
              <a:t>9</a:t>
            </a:fld>
            <a:endParaRPr lang="en-US" altLang="en-US" smtClean="0">
              <a:solidFill>
                <a:srgbClr val="045C75"/>
              </a:solidFill>
            </a:endParaRPr>
          </a:p>
        </p:txBody>
      </p:sp>
      <p:sp>
        <p:nvSpPr>
          <p:cNvPr id="31749" name="AutoShape 4" descr="data:image/jpeg;base64,/9j/4AAQSkZJRgABAQAAAQABAAD/2wCEAAkGBxQSEhUUExQWFhUXGBUVFRgXFxUbGBodFBUYGBQcGB0YHCggGBolHBoXITEiJSkrLi4uFx8zODMsNygtLisBCgoKDg0OGxAQGy8kHyU0LDQsLCwsLCwsLCwsLC0sNCwsLCwsLCwsLCwsLC0sLCwsLCwsLCwsNCwsLCwsLCwsLP/AABEIAOEA4QMBIgACEQEDEQH/xAAcAAEAAgMBAQEAAAAAAAAAAAAABAUCAwYHAQj/xAA/EAACAQIEAggEAwYGAgMBAAABAhEAAwQSITEFQQYTIjJRYXGBQpGhwRRSsgcjM2Kx8HKCktHh8RVDU6LiJP/EABkBAQADAQEAAAAAAAAAAAAAAAACAwQBBf/EAC8RAAICAQMCBAUEAgMAAAAAAAABAhEDEiExBEETUWHwIjJxocEFFdHhsfEUI5H/2gAMAwEAAhEDEQA/APcaUpQClKUBqxAka+K/qFfepX8o+Qpf291/UK5Lp30+scOXL/EvnuWx5828qA5P9uvSVLNpcJaYC7c7VzKYKp/NG2bl714cMOREjfYf7+VWV+6bt97185nZmuPJmSSAB84HoKmLhyzS+hIgDwAEt6ETB8z5VCyLdnN5CTXx0jeulw/Dw5CqN9/Kq7FYSXb77e9NQKtRpEf3zoDGlXnDuFMTIIA2EiSY8FH3q8XowSNEE6mSDJ9omjmkdUWzhw5r4Wrq7vRU7BWJ5tBiT4DnWnE9ELqrm1HkRqaa0NLKLC38hncwRr5+HhpXS9ELaNqwlphZbc89OQHjua569wu4sypgc6m8J4fdJGUETuT3Y8D4jyo2jlM/QXRNrBYJbi4yIRPwgn8v11866fBshDDsswJBgLAMbD++deX9E8EbEuquxI1LBQB/g5getdS1+6qE21IaIURAHsNJmNao8SmX+FKro6S/gg1224A0BDbRBIkbcyAf8tVnFcJb/E2QwAV1uptEsGVl1H8of51CweLvNfS2WPVKql4jMzTAk8l8vPnysulvDTeS3kMXUuIyN4dpQ0+MjT3qxSK3EicS6MK4OWJnmBqVOh9YgH3qV0bHVzZKHQ/EBKyBAB5r4H2qY2KyN2tiuY+AZO99CflWy8BnF5DPZCsBsROZSPmf9VSRy6LLqV/KPkK+WFAmNNfsKzRpE1ja+L1+wqwGylKUApSlAKUpQClKUApSlAasSsrHiVGm/eG1eM/tC6E9Wt3Euxe45PVAMTlCySWY6kxufOAK9nv7e6/qFQuOYNLtl1cCCDJ5j0PKuSR1eR+UsJgGW8qOIIcFwf5dTP1q5No3Fe5rrIUeImCB6sx/0muu6X8GZLhKAy6ATA7zELJO5119vOpWB4AXUKBCIFtr5BBqY8yZ96pcxGDbo5rCYTqrWdu9cOVQPIEmPM6D3HhVnwjoYbgDXN5zeIk7n+ZvDkK6h+DIHslhoikgEaSf+h8qusKu1Z55X2N+LplyyNwXo3ZsjRATzZhJ/wCKvV4dbO6j5CllamWlqq2y6VRVI0rwy2PhHvUfG8Bt3O8ug2FWwFZVIzuTOUfodZY9oSBsOQqfZ4HZXZBp5CrkisWFLZJMgHCruRULiBYKQggtpPMennVya+Eg1EnrvkoeAYU2zlGig5mJ5n1PIb684q7x2NIyqi67gtyjYx786wKgHs0xKzJmTH/VTU2Vyxpsoel/EjYAZGkI6h58DB/3+fnFbsNxUW7vVycjibZ5QdIHhGZD4Vz3TrGfu3Uj4Sx8wgBPofPzrm+j/FM+UMT2LgK/4biQ6weR7JHhHlWmDtWY5rS6PeMG+ZQRzEj7Vna+L1+wqk6KY8XbYgzz31AbUTzHP5Gru18Xr9hV6dogbKUpXQKUpQClKUApSlAKUpQGu/t7r+oVp4iYtt8vrW6/t7r+oVhiUkD1FcfB1HGcT4cWVXYx1SESfzAkKfPx9andHLKjDRpqCZ/vyAqbjLMWrinQHM3mQRJmfOaouEY7XJy1H0rNwWQVmHEbcPHhpWrH2LjWHS0JZ1ZJzZcuZWAYHxDZfaeYg78YP3mlTcKsCsr5PUj8pDv4TENKgwoeyVgqCAl22xyz/ILkhtyRymrDApic6G5GXIguD93Abq2zkR2u/ljlBNSbRqbbFWRd9jNkVdzncVwq+XxZAMXBcFrtgBc2FRB8UibisYiBObckVvxFnFdZcdeYCp3Iyi4pOUTq+TN3tJnlFdDFfCtdbZQV/Dku5nN1pHZCgBQIyLnIjXV8+hO0VScP4fi7VuB3oTUup7tu4CACSJ6zISx3Q+Irq4rEmuWdo578LiFZuam6jjVYjrlZ8vOMmfQ88sc60ouLlM2WMxzd3u5re8fy9bEEmcs6SB0bVFuVFsugiq4S98KevPa7MHs80XN3dO/mjyirJLkio16sEuRULtmjQtJxv7SlItll17Lr/qP/AOa4XgN5EuqXPZK6eTKo0M+f9613/Ty3nsGNzmj1Gorye7cbnuGB8Dr/ANfWtmL5Ty8/zns/7LLjtiL5gi2wBWZ5NoPMQxr0q18Xr9hXlP7DseWfGW2+HqnU84YEEemgr1a18Xr9hV8eCs2UpSpAUpSgFKUoBSlKAUpSgNd/b3X9QrJqxv7e6/qFZmgK/i1rNaceIj5kVxHBsMyGTvJ0/vau/wAQJEeMfWqmxw0KCTuwrLkTsuwyS5KCZerKxUDq+16VaYZI3rI+T03tAr+j+OuXBe60pNq/ctSqlQQgUgkFjB18au8BjEuibbo8aEoytHrBri72Au3cJxC2iOHuX7lxFdSnWIxQlQWgdtVZdds2sVYph7l/E3LtkPZT8G9jM6MhNxnm1owDRbGbWI/eaE61fpVmOUnR09jHW3YqlxGZe8FZSRrGoB010qp4TxztYlcTcsp1OINlG/hhh1Nq6NHc9r94RoeVVfDME5PDVWy9o4VGGIzKVUA2Or6tWOl3NcytKyP3ckgxNeLN9MTevi1euW/xiv1BstDo+HtW+uQkd9GRiATEA6Symp6VwU2ehAg+lRDxKxOXrrUljbA6xJLjdAJ73lvW63ckSJ1AMEEHXxB1B8q4DjPDWe3xUfh7jPfu2TZPVNLC3asqCpjSHRzOnI8xUIpMk7R26Ym2+bI6PlOVsrK2U+DQdD5GotzFWyxRXQuN1DAsI3kAyNx86q8HajiNxktult8Lh0DdWyrmtveYjUbhXQa+nIiqfo/wm4Ewtu9+I63DOWbsILRMXFd+tyfvFcMTAYsSwmIMccUWQm1R07CtYtVLFvWpqYUZaqimaZ5FE4bpTanD3PHUek7n6149jdLzKeeX5iAfvXt3Sa0RbcR4n714px25F2Y0nT5k1qw8Hn9Svis9P/YXh2LX7p0EW19YLT/flXrlr4vX7CvM/wBh6lcO5b/2GV9VkMPvXplr4vX7CtESpqqNlKUqRwUpSgFKUoBSlKAUpSgNWIMD3X9QrlG6XN14Crbu4dzC3LbajWDM6Eg7jSug6QPGGun+U15L0bcWWFs91zmXycfY7H2qjLkceDX02BZE2+D17DYhbkFTIk/Tl6z/AErPGNCn0qq6KKFRlHjMepM+81aY5ZWPHSuxeqFlE4aJ0cdcxSISXYDWttvjCkdkTUfivCJbXXw+dbLHCFKxJA5iaxNI9JSbXobv/OWwdZ+VScHxuw/ZVxm8OdQb/Rm2w129v9qit0ZQEZTlI2I0n1iufCiDVnVvcyjNOlZ2XkSa5XC2blosrM1wnUSRAHLeuhwF7SDFSUtyMsdRs+37+Vx4Np78qyfEKNSR71E4oQQQdPn9K5zE8NuX+z1xyjy1+c1zUiSx3FM6K7xayPjHzr4uOXcaiubwnQ6IIuk+okVd4ThTIBLTHgP965t2EUlyTesnWvqYwgxNarlklSoMT9KiYlGUAHfxrpKk9mfeN2BcDc5U/wB/KvBOL4dmuhdSS5Ue5A+1fofA28ymddCK884Bwtfx9x2UEWmLCds3I/1q+EtKbM2XHrkoo9D6IYK3hMHbViqlRqTA15+9dBhbgYFgZBMg+wrznifEWusVJ0EkV2fRJ5wyHzb+tTw5XJ6Szqej8PEsjfL4LmlKVpPPFKUoBSlKAUpSgFKUoCv49azYe4viPuK87Xhiiz1rbzktj6uflA969PxKyseJUf8A2Fed8QQ9XbUfCH+ZuNP9BWXqNmmel0Lbi4LzX5/gvOhuOS7cuC2zHIqK4aJJjRtPce1dS4muR6G4QWcugzXcxY+Md0fQ/Ouvap4acDJ1UWshynGsXluRlJHoT/TUVX4zjq2VBNu6wM9y27xAkzl1FWmOxOa4YFacLc6wBkuKVOxSGBgxodjrWST+I3Ri1BFAvTJ7mljBYlztLW8ij1NxhpW/C28WxLX7qpJkW7azlHgWPePoBXRC1O7H71oxUKNPnXJNdkdhHfdldbvFmEGdwTA9qvcIYH/QqisXbdkZ7rpbBIUF2Cgk7ASdTVubnIVVxuWZFfwnzFMSdPrVW4LSA+UzOg+U1akzpUFrcNXa7nYJVRVPxjEYdib9pntbi7h1Lez25zA+YkVJwfTXCXCAt1yx+E2roYeoyyB51d2bQ5SKyNkg8vWBViryKJc8mh+JIupZfSRr9zUa/izdEgTrv/z9hUm/bHxBT7V8w18HsxFEyTgq1USOG6VyrDLdvoIBa6x15iFrqVeKpuMYOGZvzHN9AKkyeGKlkVlJiBluSdirfTWu+6HCMKg82/rXD423mQHnIHz3r0Ho7ZyWEHPc/wCbX71Z0y+KyX6lL/qUfX8FlSlK2niClKUApSlAKUpQClKUBrv7e6/qFcFxe2wvXLaiSGZgP5W7X01+dd7f291/UKpuK8MLXlurA7Dq/oUIB89apzQ1I19Jl8OT+n3KPgGODFZIlGAPkCT/AM12l06GvNkQoSEjWCTG8TH9a9DNzNbB8VB+YqrC9mifWxuakcniCSzEROsTqPLQESKo7PGnt8NfEolpTaF45AGCHqrrqQsEFZiZ13roMVa1IkjzESPPXSar06PWzhmwpe71T5s3aXNDsWcTl2JJPjrpVUa7mqduKryJWH4hd/E9RdW2M1k3kKFpGV1R0bN3iMykMInXQVG6Zm4mDxNy2QGS1cYEgmMqEmII1jY+PjVlb4QOvW+blwuls2hJTKVJUtICjUsqmfLw0rLjyK9h7TiVuq1tht2XENqNtDXXVplUNVNI5jpXfZeH3FYqzRb7oKgxcQgdonXzqz4fxS7+JuWbot/w1vIbeYaM7IytmJkgjvCJnYVVf+GS7bKM9wqSGdpXOxGUCTlgQFXYDb1rocBwu0L3Xm5cNzqxaMlMpUEkaBRrmJM+fhpRU1RZKLXxfT8nP4LpS90WbqoTbuuQAtu9mRe3kuM8ZCDlEiBGfcxr0XGMctqxcxBBK27bXWA3IVSYHmYqDd4FatAi29zJLMtqRkUsSxjTNlkkhSxA5DQRO4daV0Nq4AyvbKsp1BBEMD5Qa5JLVQqWjV3NPCuJ3XuLbZJD2muZ1tXlS2ylewxuaPIaQRE5G0GlauHcZv3RkItLeXEXLN1MrkKqDMHHakyhRgdv3ijlVxhOF9SBFy7cyKVti44gCNBKqJ2AzNmPnqZg8LwZN18VdtC1euW7VtkDh4FsEnUaEljE/ltpsdBOomVamyl4l0jfNiOrQuMO4tlBauu9whEd8jJ2UMOAAQZI5Cr5DBmomI4OhuXHV7idZBuqjAK5ChZOmZTlAEqRMCt901CVdjZjUq3Nty5r71V8X4ms5QZYaADU+8VPtA7+H9ipPCurtH93aGd9z5neubcM7GTj8SV0c/grRu3LVr+YFvL+xNekWRE+v2FUHR3hXVuzN3tZ/wATb/If1q/tfF6/YVrwR0oxddmWSaS7GylKVcYhSlKAUpSgFKUoBSlKA139vdf1CteNtlkYLuQQK2X9vdf1Cs6NWdTp2eUYq89pytxWVhsCN/CPH2r0HhVxjhbZYFTlGhGvgPpVsVqNjT2TVKx6LZpydQ8qSaOYxLa1naFRL93tmpmH2rH3PSW0CbaNfL1gOIO1YoakBtKlyZpWnsczj+BXRJsXgo8Cob+xWpcFjLYGbLc80kfME6fOukbat1lorqJa5LdHM4zCYjJKEK/LMpI+hFWfA8LcgNcADREDbzq3fWvts0rc5LM3EyNRLiHlW1n1rBmrhCNohXKhvUq8agYh6ia1wbbtzIo8zHyFasPju32VJY6AL410/BcODZGYAhiTBAPl9qn2cMid1VX0AFaFgunZlfWRinHTYwqkKM3egZo8edZWvi9fsK2VrtfF6/YVqPObs2UpShwUpSgFKUoBSlKAUpSgNd/b3X9QrOsL+3uv6hWdAfai8QXsk1Kr4wmuNWqOp07OCxB7dT8IJNQOkNk2rvkdj4g7VK4TfBO9efNNM9eE7gT0EVBx/GLdrvuq+pFTcYjHsqYncjw8qhW+B2ie0inzOpPqTvXIuyOz3ZVnpdhv/mU+hqfb6QWWEi4vzFT7XCLIP8Nf9Ir6/R/DNvaX2Ef0qaXkPEguSA3SC1/8i/MVMwvFFbYg+hr43RnCkfwk/wBIqPd6G4Y6qpRvFCVP0ppZxzxMtS4NOVV2EwNy0Yzl1/m1Pzq0I0qDZF0uCsxJ3qmuMSwA1MgD30FWePuRNOi+BNy91hHZT6ty+W9Sxx1MuyT0Qs6/CWciKvgAPkK3UFK9A8YVrtfF6/YVsrXa+L1+woDZSlKAUpSgFKUoBSlKAUpSgNd/b3X9QrOsL+3uv6hWdAfaUpQFZx/hQxFvLsw1U+fn5V5zZxT4e6UuSCu4r0njWM6q0zDQwTJBgADUmPCuCwli1jMCt/tEs9wo5MvAcqcx56g1RlSNOJtL/BcWcfngjwqXcuXZGQAiOcbwfMc8vzrluEOVBHNfqJ3rpMPjOzIEnkKy1TNSepEovcZLg59oW4kHY5TrtrA9p51hdF3NIG2YgSIMssTr+XN5Vg+OcCer/LG+7LJG24OlZjFXJjJHajWdoOugjkP9XlXdmcSN+Ie6AmQLPxzy21Gvrp5itdxrpDAfzxqPzjKd/DlWjDcRdhISRBPPkJA23mpNy8wKyJDbxssD7+fhXSOmtqPhuHKC2jc61YnFgLvWnGYoVSviGcxyqFWy5Rox4hjFAzOwVQdz5mAPWu+4RaRbSdX3SAwPjImT515t07s5OGkqoZmu2kgxJLnII92rv+ANlwtnwVApjXuiPfatWCjP1L1L6P8An+C3pXwGvtaDCK12vi9fsK2VrtfF6/YUBspSlAKUpQClKUApSlAKUpQGu/t7r+oVsrXf291/UK2UApSlAc90pw4uK1uQM1tgCc28jbLrOorzX9nnFOrwowlwwVzqJ5MrEONfPWvSuLXSr51MZcra/lkpdI8YWG9hXmfS/hRw+L/EWw5w98glyQf3gGrCPhIiqMiuzXFNJMsFcq8j/g+tTsLjsra7Hby8q0cOsZgDv51ZXeGhhrWfUuC+MWt0Tkxx9q3pjJrk1S8jFR2l5Tv6VJGPdB2rZ9iK5T7F0Zw7o6J8VHOtVzFEjeqVeNA7Lr5xWb3C3P5U37ndUexvuuX9KyRANBXzDJAqPxLiS2AoAzXXOW2g7zE7QPCo78I43W7LjF2VuJbDmLdlxfuGJE2wTbB88+U+1XNgkWU7YAFpmLc+0OyR8z9K56zaZUt4RhnvXW628pEKEQgtM7iYANXeDhxnYELederQwMqWtdvA5S0fzCteNaVRmnTV+vv8/wDhc2r4kJOsE+uUgE/OpFVeGM3ycsZba8/zsWj6VZKwNXmOcaZlWu18Xr9hWya12vi9fsKEDZSlKAUpSgFKUoBSlKAUpSgNd/b3X9QrZWu/t7r+oVsoBWnF3wilm2Ak+29Y4vGLbEsfGANWMcgBqT6VW2sf1wDKIDNlUNHIEsSATHIVxsshBvfsUvE8U4m4Ez3LDuirp27VxQXdfHSPdCOdV97D2mU2GDXLL64JpLDMRJWeUHaeU+FSmvFSbqL+8sH8M6+NotOfXTQQw9COdYtZy3Pwzs3UAF8I6aNmVh2QRoSs6eIJ8KqNyVe/f+myDwywyE23CrdUAPZUNqNust+KnmOVX1kAiqNLd5iyk5eJ2z2G0y3EPdnlkjccifOrbDYsXOwFYYtdb1piOW58Mp+EjeqZ4r3Xv+zqlXv7/T1MDYhqzvYVSO6K3WLyvtoR3lOjKd4Ybg1IAis+5Y2jmMZwzWQordatabVf4nLGtUWKxbO4tYcAu2gJ0UedT3exxUlZVcf6QJhQFANy63ctrufM+A861dF+GkMeI483EfUWFWMoEQMu5LHkNJqRw/o0gvvaftgkficSCZM/+lSP4a+NXeOxCXHy3D//AB2GGUxJe4ohUWNwpIjxbStEIKJVJOXPv+2R7eHv3LrBwwxLkMSpA6vDiQFnYM2o05yeVX/Cyt/tquW0B1Vqe9Ct+9I8Acse3nVejXQCApGLvkwWI7FtRClo0gCNPzMatLTkWGKAEQLVtQRuOwxnxmf9NWRE7rt6e/Ly9EyRhHAW9d2zNC6z3AEWPCTW+9cKt3hPJG0k88rfbWtK4dV6qwo0XtkTMBdpk/mj5V9uPm6wv2ramCpXUQBLKee9WGd05X2/HCN9q8wElWOu3ZzLPjr2h5iak4dwQSNQTp8hVesR1g/eAd0r3wDEjften9al8PSFOxkkyBAM6zHKulU0kSqUpQrFKUoBSlKAUpSgFKUoDViDA91/UKr8dxId22QXI7IiSf8ACOY85gVJ4sP3R9U/WtUl62HEH3IkH5rBpTfBHx8eN/GmRL+Ld3MKwvrAa2sGR/O8QgPlTF8TRMML3eVLhLKoiZ7LGPyrM+ELNbzg0hRlEKSwiRqd5jve81nasKueB/EnPOsyII12HkKj4TLX+o4q2T+38kLHYgyp7DW7sYbEAHuAaBx5ENr/AIl8KrXLNa6o5vxGGYHCb9tVMK8neRKt4e9XowiwRl0KhCNdVAgD5aTvoPCvqYdQbZAM2wVQySQCACPPYbztTw2c/cMXk/t79PoU+Jc4hUxOF1xVsE3C2kD47RHjOw96yun8TbXFYMFb1uTcc6scvftH8x+gqxsYC2lx7qrle5OcgsM08yAYJ840rLDYNLebIMoeMwBIBjy2/wB6eGzv7jjXCfvs9+PIgYtOvsriMEo61AS7Md9JdGjvsNfSt6cTD2essjrYAJC94EjURzg+FbU4dbVLltVypdJNxVLKDO+x09opwfh9rCJkw6C2p1Mak+paSfnUXgvk4/1KFUk/T+znMe998oeVe4Qtm2d2J5nkFG5q4xln8LZTCwpu3zl63kD8THmsDblWT8BsG4t1lZnUkqxuXTE7xLQPSrBbQz9ZEvlySZPZ8NaLC0d/ccezafvjuVeJTqMnD7RYq+U3bnNEZu2XbxaCAeVbrOFRrww+owuG7QI0HWaMqk8yg7U+JqbhbAtl2QQXjPJJmNh2pgeQ0pYsKiNbUQjliw1Ml+9qdal4bH7jj8n9dufP6jBs7I+JZD1rkLhwTHZ2TT4ZOpFSxYBvWbUQLSG42UQuY6DbnMmtDGck/wDr1TwECB66eNbUxDAkg6tEnTkIFdWNkX+oQ3aT716dvsvuTMI0tdumCASqkDWE3+s1GtWpOIt5rgLW1aTsC6sOx5yK127zKMoMDX6mTX0Yl5zSZgD5bV3QyH/OgrpPt9qPtuSMM63BHdOYQXJWB9QdKtsCdG0I7TCD5eHlVHOijkpzL5HXX6mrjhRlCf5jTS0SfUwyuop9/Lz/ALJtKUoBSlKAUpSgFKUoBSlKAicV/hH1X9a1Q3bAYgmezJGpG4jlvV9xX+EfVf1iqWpx4MXU/MiF/wCMSIl+6yTmOzEk+U66GNKyPD11MtqoXvaaRBjadPDWT41MpUjNbILYBJ1ZgWKbudcggRPkdY1571newqMxYsZK5CA0CM07DZp0mvmK4bbuOlxxLW9U10EkE6bHUKfVQeVam4NaKspBIcgmSeTM6ieUOzMOcmaHSTdtKxUyeyZENA1BXWNxBI961jBrp222Ze8PiJn3k/0rBOEWg9twDmtqEQydFClQD47k689a+Dg1oNafKc1oBUOY6AA6H80k5jPNVO6ih3Y2DBoSTJbRVIzT3DmE+f8AvXxcIgM5m0Zn73NiCQfFdtD41lw7h6WAVSYJnUk7AAb8oA+p3JrRheB2bYIRSMzIx1Jk28pXflKjTyoc2NrYZGZznaWyhgGGmXQQORNfXwad4kjtrcnOYkbc+7rttWGI4TacMGU9pzcaCQS2XKCSPAbeBAPKs8dw23eti247AKkAGO7t6e1BsfEwiDTO2mYxm5MIk8+W/jJ1NfDgkgjO2iZT24gGTJGwOp1jlWR4ahz6HtkFhy0jT0OUAjw0rRe4FZbrZB/fFTc13yGVjw9d9BroIHST1K9kZ27JV17Ud0ZdY7y7kzOp9IwTDW4HaJ0ZQc2vaAEAjnC+u9YNwi0WLQZK5dzoMnV9nmDl09ydyawt8Dsr1cLHVMzIJ2LmT5nl8h4UGxufhyEEEvBUL3jsCDvvOg+via23sKGIJLaBl0MaMIPvr/cCt9KHLMUUAADYCB7VdcI7n+Y1T1ccI7n+Y1GXBf03zk2lKVA3ClKUApSlAKUpQClKUBX8e/gP/l/WtcpXylTjwY+o+ZClKVIzilKUApSlADSlKACvlKUApSlAKUpQClKUB9FdR0c/g/5m/rSlRlwaOn+YtKUpUDYKUpQClKUB/9k="/>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pic>
        <p:nvPicPr>
          <p:cNvPr id="31751" name="Picture 8" descr="http://rlv.zcache.com/autism_no_eye_contact_2_t_shirt-r41f853eeafbf47ed8a95c6088f3e80ef_804gs_5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588" y="3921125"/>
            <a:ext cx="2384425" cy="238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143127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Ion</Template>
  <TotalTime>13236</TotalTime>
  <Words>1359</Words>
  <Application>Microsoft Office PowerPoint</Application>
  <PresentationFormat>On-screen Show (4:3)</PresentationFormat>
  <Paragraphs>267</Paragraphs>
  <Slides>26</Slides>
  <Notes>17</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Flow</vt:lpstr>
      <vt:lpstr>Neurodiversity: Implications of Brain-Based Research and Politics for Social Science and Early Intervention </vt:lpstr>
      <vt:lpstr>Neurodiversity: Basic Terms &amp; Definitions (Walker, 2014)</vt:lpstr>
      <vt:lpstr>Neurodiversity movement</vt:lpstr>
      <vt:lpstr>Disability rights movement</vt:lpstr>
      <vt:lpstr>Problems with medical model</vt:lpstr>
      <vt:lpstr>Thinking domain-generally </vt:lpstr>
      <vt:lpstr>Mind-body interaction</vt:lpstr>
      <vt:lpstr>Theory of mind example </vt:lpstr>
      <vt:lpstr>Reasons for atypical eye contact</vt:lpstr>
      <vt:lpstr>Complex differences</vt:lpstr>
      <vt:lpstr>Person-environment interaction </vt:lpstr>
      <vt:lpstr>Problems with social “disorders” </vt:lpstr>
      <vt:lpstr>Social interaction </vt:lpstr>
      <vt:lpstr>Sensorimotor importance</vt:lpstr>
      <vt:lpstr>Cerebellum</vt:lpstr>
      <vt:lpstr>Sensorimotor importance: autism</vt:lpstr>
      <vt:lpstr>Bottom-up processing in autism</vt:lpstr>
      <vt:lpstr>Early development in autism</vt:lpstr>
      <vt:lpstr>Neuroscience considerations</vt:lpstr>
      <vt:lpstr>Neurodiversity of autism</vt:lpstr>
      <vt:lpstr>Sensory-sensitive support</vt:lpstr>
      <vt:lpstr>What works for whom and why?</vt:lpstr>
      <vt:lpstr>Unbalanced research funding</vt:lpstr>
      <vt:lpstr>   Unbalanced research (cont.)</vt:lpstr>
      <vt:lpstr>Common ground on priorities</vt:lpstr>
      <vt:lpstr>Q &amp; A</vt:lpstr>
    </vt:vector>
  </TitlesOfParts>
  <Company>University of Exeter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Community-Partnered Research: LayersQuality of life and autism: the mediating roles of social support and  subjective well-being and Lessons Learned</dc:title>
  <dc:creator>Kapp, Steven</dc:creator>
  <cp:lastModifiedBy>User</cp:lastModifiedBy>
  <cp:revision>296</cp:revision>
  <dcterms:created xsi:type="dcterms:W3CDTF">2017-02-27T15:03:41Z</dcterms:created>
  <dcterms:modified xsi:type="dcterms:W3CDTF">2017-06-21T01:17:38Z</dcterms:modified>
</cp:coreProperties>
</file>