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notesMasterIdLst>
    <p:notesMasterId r:id="rId35"/>
  </p:notesMasterIdLst>
  <p:handoutMasterIdLst>
    <p:handoutMasterId r:id="rId36"/>
  </p:handoutMasterIdLst>
  <p:sldIdLst>
    <p:sldId id="349" r:id="rId2"/>
    <p:sldId id="350" r:id="rId3"/>
    <p:sldId id="351" r:id="rId4"/>
    <p:sldId id="305" r:id="rId5"/>
    <p:sldId id="335" r:id="rId6"/>
    <p:sldId id="343" r:id="rId7"/>
    <p:sldId id="345" r:id="rId8"/>
    <p:sldId id="348" r:id="rId9"/>
    <p:sldId id="344" r:id="rId10"/>
    <p:sldId id="346" r:id="rId11"/>
    <p:sldId id="352" r:id="rId12"/>
    <p:sldId id="353" r:id="rId13"/>
    <p:sldId id="369" r:id="rId14"/>
    <p:sldId id="370" r:id="rId15"/>
    <p:sldId id="371" r:id="rId16"/>
    <p:sldId id="368" r:id="rId17"/>
    <p:sldId id="357" r:id="rId18"/>
    <p:sldId id="372" r:id="rId19"/>
    <p:sldId id="373" r:id="rId20"/>
    <p:sldId id="374" r:id="rId21"/>
    <p:sldId id="376" r:id="rId22"/>
    <p:sldId id="375" r:id="rId23"/>
    <p:sldId id="377" r:id="rId24"/>
    <p:sldId id="378" r:id="rId25"/>
    <p:sldId id="379" r:id="rId26"/>
    <p:sldId id="380" r:id="rId27"/>
    <p:sldId id="381" r:id="rId28"/>
    <p:sldId id="361" r:id="rId29"/>
    <p:sldId id="366" r:id="rId30"/>
    <p:sldId id="359" r:id="rId31"/>
    <p:sldId id="360" r:id="rId32"/>
    <p:sldId id="363" r:id="rId33"/>
    <p:sldId id="362" r:id="rId34"/>
  </p:sldIdLst>
  <p:sldSz cx="9144000" cy="6858000" type="screen4x3"/>
  <p:notesSz cx="6805613" cy="99441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15:guide id="1" orient="horz" pos="3132"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n Kapp" initials="SK" lastIdx="5" clrIdx="0">
    <p:extLst/>
  </p:cmAuthor>
  <p:cmAuthor id="2" name="Kapp, Steven" initials="KS" lastIdx="2"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95897" autoAdjust="0"/>
  </p:normalViewPr>
  <p:slideViewPr>
    <p:cSldViewPr>
      <p:cViewPr>
        <p:scale>
          <a:sx n="78" d="100"/>
          <a:sy n="78" d="100"/>
        </p:scale>
        <p:origin x="-90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2" d="100"/>
          <a:sy n="62" d="100"/>
        </p:scale>
        <p:origin x="3354" y="78"/>
      </p:cViewPr>
      <p:guideLst>
        <p:guide orient="horz" pos="3132"/>
        <p:guide pos="214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D1197D-C274-42C6-87AD-6624DFF12561}" type="doc">
      <dgm:prSet loTypeId="urn:microsoft.com/office/officeart/2005/8/layout/rings+Icon" loCatId="relationship" qsTypeId="urn:microsoft.com/office/officeart/2005/8/quickstyle/simple1" qsCatId="simple" csTypeId="urn:microsoft.com/office/officeart/2005/8/colors/colorful1" csCatId="colorful" phldr="1"/>
      <dgm:spPr/>
    </dgm:pt>
    <dgm:pt modelId="{3A68A1FF-582D-41CA-82C3-E84560CEE68B}">
      <dgm:prSet phldrT="[Text]"/>
      <dgm:spPr/>
      <dgm:t>
        <a:bodyPr/>
        <a:lstStyle/>
        <a:p>
          <a:r>
            <a:rPr lang="en-US" dirty="0" smtClean="0">
              <a:latin typeface="+mj-lt"/>
            </a:rPr>
            <a:t>Anthropology of autism</a:t>
          </a:r>
          <a:endParaRPr lang="en-US" dirty="0">
            <a:latin typeface="+mj-lt"/>
          </a:endParaRPr>
        </a:p>
      </dgm:t>
    </dgm:pt>
    <dgm:pt modelId="{892AF7AA-106E-4BFD-BF26-39B05E2531FF}" type="parTrans" cxnId="{A3D29F20-3849-42FD-A76C-0E3DBD46BDEE}">
      <dgm:prSet/>
      <dgm:spPr/>
      <dgm:t>
        <a:bodyPr/>
        <a:lstStyle/>
        <a:p>
          <a:endParaRPr lang="en-US">
            <a:latin typeface="+mj-lt"/>
          </a:endParaRPr>
        </a:p>
      </dgm:t>
    </dgm:pt>
    <dgm:pt modelId="{C1E23DAB-3FE6-472E-9F12-48BB87A41DCA}" type="sibTrans" cxnId="{A3D29F20-3849-42FD-A76C-0E3DBD46BDEE}">
      <dgm:prSet/>
      <dgm:spPr/>
      <dgm:t>
        <a:bodyPr/>
        <a:lstStyle/>
        <a:p>
          <a:endParaRPr lang="en-US">
            <a:latin typeface="+mj-lt"/>
          </a:endParaRPr>
        </a:p>
      </dgm:t>
    </dgm:pt>
    <dgm:pt modelId="{9BCC4BFA-2BC8-484A-907C-369576CDBEBA}">
      <dgm:prSet phldrT="[Text]"/>
      <dgm:spPr/>
      <dgm:t>
        <a:bodyPr/>
        <a:lstStyle/>
        <a:p>
          <a:r>
            <a:rPr lang="en-US" dirty="0" smtClean="0">
              <a:latin typeface="+mj-lt"/>
            </a:rPr>
            <a:t>Rise of self-advocacy in autism research</a:t>
          </a:r>
          <a:endParaRPr lang="en-US" dirty="0">
            <a:latin typeface="+mj-lt"/>
          </a:endParaRPr>
        </a:p>
      </dgm:t>
    </dgm:pt>
    <dgm:pt modelId="{0A342890-9030-45BB-B5E7-0F420AEEBD64}" type="parTrans" cxnId="{16ABCC46-0061-48EC-AE13-431F65806EE7}">
      <dgm:prSet/>
      <dgm:spPr/>
      <dgm:t>
        <a:bodyPr/>
        <a:lstStyle/>
        <a:p>
          <a:endParaRPr lang="en-US">
            <a:latin typeface="+mj-lt"/>
          </a:endParaRPr>
        </a:p>
      </dgm:t>
    </dgm:pt>
    <dgm:pt modelId="{2D3185CA-A5F7-4145-9B51-F296C939E45B}" type="sibTrans" cxnId="{16ABCC46-0061-48EC-AE13-431F65806EE7}">
      <dgm:prSet/>
      <dgm:spPr/>
      <dgm:t>
        <a:bodyPr/>
        <a:lstStyle/>
        <a:p>
          <a:endParaRPr lang="en-US">
            <a:latin typeface="+mj-lt"/>
          </a:endParaRPr>
        </a:p>
      </dgm:t>
    </dgm:pt>
    <dgm:pt modelId="{79144FB0-3720-4783-BB43-9BD842C10BBA}">
      <dgm:prSet phldrT="[Text]"/>
      <dgm:spPr/>
      <dgm:t>
        <a:bodyPr/>
        <a:lstStyle/>
        <a:p>
          <a:r>
            <a:rPr lang="en-US" dirty="0" smtClean="0">
              <a:latin typeface="+mj-lt"/>
            </a:rPr>
            <a:t>Global voices of self-advocacy</a:t>
          </a:r>
          <a:endParaRPr lang="en-US" dirty="0">
            <a:latin typeface="+mj-lt"/>
          </a:endParaRPr>
        </a:p>
      </dgm:t>
    </dgm:pt>
    <dgm:pt modelId="{F9BFFECB-5F6E-4D70-8C6D-7996B3E73D56}" type="parTrans" cxnId="{2C2AEE90-9D03-4F7D-B710-64B9658DEF27}">
      <dgm:prSet/>
      <dgm:spPr/>
      <dgm:t>
        <a:bodyPr/>
        <a:lstStyle/>
        <a:p>
          <a:endParaRPr lang="en-US">
            <a:latin typeface="+mj-lt"/>
          </a:endParaRPr>
        </a:p>
      </dgm:t>
    </dgm:pt>
    <dgm:pt modelId="{D912B940-43FC-4A49-9C83-2410CEA0A06F}" type="sibTrans" cxnId="{2C2AEE90-9D03-4F7D-B710-64B9658DEF27}">
      <dgm:prSet/>
      <dgm:spPr/>
      <dgm:t>
        <a:bodyPr/>
        <a:lstStyle/>
        <a:p>
          <a:endParaRPr lang="en-US">
            <a:latin typeface="+mj-lt"/>
          </a:endParaRPr>
        </a:p>
      </dgm:t>
    </dgm:pt>
    <dgm:pt modelId="{D1602181-01F6-4CAB-A1B5-644C75B9335E}" type="pres">
      <dgm:prSet presAssocID="{98D1197D-C274-42C6-87AD-6624DFF12561}" presName="Name0" presStyleCnt="0">
        <dgm:presLayoutVars>
          <dgm:chMax val="7"/>
          <dgm:dir/>
          <dgm:resizeHandles val="exact"/>
        </dgm:presLayoutVars>
      </dgm:prSet>
      <dgm:spPr/>
    </dgm:pt>
    <dgm:pt modelId="{95D625B5-0C3B-420E-886B-337EAF303759}" type="pres">
      <dgm:prSet presAssocID="{98D1197D-C274-42C6-87AD-6624DFF12561}" presName="ellipse1" presStyleLbl="vennNode1" presStyleIdx="0" presStyleCnt="3" custLinFactNeighborX="-40353" custLinFactNeighborY="-3316">
        <dgm:presLayoutVars>
          <dgm:bulletEnabled val="1"/>
        </dgm:presLayoutVars>
      </dgm:prSet>
      <dgm:spPr/>
      <dgm:t>
        <a:bodyPr/>
        <a:lstStyle/>
        <a:p>
          <a:endParaRPr lang="en-US"/>
        </a:p>
      </dgm:t>
    </dgm:pt>
    <dgm:pt modelId="{576CB033-1F39-4F84-B966-1A6DE1EA3143}" type="pres">
      <dgm:prSet presAssocID="{98D1197D-C274-42C6-87AD-6624DFF12561}" presName="ellipse2" presStyleLbl="vennNode1" presStyleIdx="1" presStyleCnt="3" custLinFactNeighborX="96270" custLinFactNeighborY="-64946">
        <dgm:presLayoutVars>
          <dgm:bulletEnabled val="1"/>
        </dgm:presLayoutVars>
      </dgm:prSet>
      <dgm:spPr/>
      <dgm:t>
        <a:bodyPr/>
        <a:lstStyle/>
        <a:p>
          <a:endParaRPr lang="en-US"/>
        </a:p>
      </dgm:t>
    </dgm:pt>
    <dgm:pt modelId="{5E2230FC-473E-4804-9EBF-CF12FF36F32F}" type="pres">
      <dgm:prSet presAssocID="{98D1197D-C274-42C6-87AD-6624DFF12561}" presName="ellipse3" presStyleLbl="vennNode1" presStyleIdx="2" presStyleCnt="3" custLinFactNeighborX="-51440" custLinFactNeighborY="81284">
        <dgm:presLayoutVars>
          <dgm:bulletEnabled val="1"/>
        </dgm:presLayoutVars>
      </dgm:prSet>
      <dgm:spPr/>
      <dgm:t>
        <a:bodyPr/>
        <a:lstStyle/>
        <a:p>
          <a:endParaRPr lang="en-US"/>
        </a:p>
      </dgm:t>
    </dgm:pt>
  </dgm:ptLst>
  <dgm:cxnLst>
    <dgm:cxn modelId="{CA75F673-7D9A-47ED-A899-11CF12599810}" type="presOf" srcId="{98D1197D-C274-42C6-87AD-6624DFF12561}" destId="{D1602181-01F6-4CAB-A1B5-644C75B9335E}" srcOrd="0" destOrd="0" presId="urn:microsoft.com/office/officeart/2005/8/layout/rings+Icon"/>
    <dgm:cxn modelId="{3BEAAA99-7E24-4C42-994E-F2620CAE0A99}" type="presOf" srcId="{3A68A1FF-582D-41CA-82C3-E84560CEE68B}" destId="{95D625B5-0C3B-420E-886B-337EAF303759}" srcOrd="0" destOrd="0" presId="urn:microsoft.com/office/officeart/2005/8/layout/rings+Icon"/>
    <dgm:cxn modelId="{16ABCC46-0061-48EC-AE13-431F65806EE7}" srcId="{98D1197D-C274-42C6-87AD-6624DFF12561}" destId="{9BCC4BFA-2BC8-484A-907C-369576CDBEBA}" srcOrd="1" destOrd="0" parTransId="{0A342890-9030-45BB-B5E7-0F420AEEBD64}" sibTransId="{2D3185CA-A5F7-4145-9B51-F296C939E45B}"/>
    <dgm:cxn modelId="{661B99D1-4947-4BA5-A0EA-A3399A050D75}" type="presOf" srcId="{9BCC4BFA-2BC8-484A-907C-369576CDBEBA}" destId="{576CB033-1F39-4F84-B966-1A6DE1EA3143}" srcOrd="0" destOrd="0" presId="urn:microsoft.com/office/officeart/2005/8/layout/rings+Icon"/>
    <dgm:cxn modelId="{FEBC6205-0644-4A7D-A2CC-3C245B60AB74}" type="presOf" srcId="{79144FB0-3720-4783-BB43-9BD842C10BBA}" destId="{5E2230FC-473E-4804-9EBF-CF12FF36F32F}" srcOrd="0" destOrd="0" presId="urn:microsoft.com/office/officeart/2005/8/layout/rings+Icon"/>
    <dgm:cxn modelId="{A3D29F20-3849-42FD-A76C-0E3DBD46BDEE}" srcId="{98D1197D-C274-42C6-87AD-6624DFF12561}" destId="{3A68A1FF-582D-41CA-82C3-E84560CEE68B}" srcOrd="0" destOrd="0" parTransId="{892AF7AA-106E-4BFD-BF26-39B05E2531FF}" sibTransId="{C1E23DAB-3FE6-472E-9F12-48BB87A41DCA}"/>
    <dgm:cxn modelId="{2C2AEE90-9D03-4F7D-B710-64B9658DEF27}" srcId="{98D1197D-C274-42C6-87AD-6624DFF12561}" destId="{79144FB0-3720-4783-BB43-9BD842C10BBA}" srcOrd="2" destOrd="0" parTransId="{F9BFFECB-5F6E-4D70-8C6D-7996B3E73D56}" sibTransId="{D912B940-43FC-4A49-9C83-2410CEA0A06F}"/>
    <dgm:cxn modelId="{DE6FAC1B-E6BE-44B7-916F-C180AA4448C2}" type="presParOf" srcId="{D1602181-01F6-4CAB-A1B5-644C75B9335E}" destId="{95D625B5-0C3B-420E-886B-337EAF303759}" srcOrd="0" destOrd="0" presId="urn:microsoft.com/office/officeart/2005/8/layout/rings+Icon"/>
    <dgm:cxn modelId="{1447A6A2-5709-442F-B6D3-DA964D3C33E3}" type="presParOf" srcId="{D1602181-01F6-4CAB-A1B5-644C75B9335E}" destId="{576CB033-1F39-4F84-B966-1A6DE1EA3143}" srcOrd="1" destOrd="0" presId="urn:microsoft.com/office/officeart/2005/8/layout/rings+Icon"/>
    <dgm:cxn modelId="{B4ED1ED2-AF0E-4C14-82CB-AD2E882A3D5F}" type="presParOf" srcId="{D1602181-01F6-4CAB-A1B5-644C75B9335E}" destId="{5E2230FC-473E-4804-9EBF-CF12FF36F32F}"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D625B5-0C3B-420E-886B-337EAF303759}">
      <dsp:nvSpPr>
        <dsp:cNvPr id="0" name=""/>
        <dsp:cNvSpPr/>
      </dsp:nvSpPr>
      <dsp:spPr>
        <a:xfrm>
          <a:off x="381008" y="0"/>
          <a:ext cx="2633260" cy="2633223"/>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latin typeface="+mj-lt"/>
            </a:rPr>
            <a:t>Anthropology of autism</a:t>
          </a:r>
          <a:endParaRPr lang="en-US" sz="2300" kern="1200" dirty="0">
            <a:latin typeface="+mj-lt"/>
          </a:endParaRPr>
        </a:p>
      </dsp:txBody>
      <dsp:txXfrm>
        <a:off x="766640" y="385627"/>
        <a:ext cx="1861996" cy="1861969"/>
      </dsp:txXfrm>
    </dsp:sp>
    <dsp:sp modelId="{576CB033-1F39-4F84-B966-1A6DE1EA3143}">
      <dsp:nvSpPr>
        <dsp:cNvPr id="0" name=""/>
        <dsp:cNvSpPr/>
      </dsp:nvSpPr>
      <dsp:spPr>
        <a:xfrm>
          <a:off x="5334011" y="46040"/>
          <a:ext cx="2633260" cy="2633223"/>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latin typeface="+mj-lt"/>
            </a:rPr>
            <a:t>Rise of self-advocacy in autism research</a:t>
          </a:r>
          <a:endParaRPr lang="en-US" sz="2300" kern="1200" dirty="0">
            <a:latin typeface="+mj-lt"/>
          </a:endParaRPr>
        </a:p>
      </dsp:txBody>
      <dsp:txXfrm>
        <a:off x="5719643" y="431667"/>
        <a:ext cx="1861996" cy="1861969"/>
      </dsp:txXfrm>
    </dsp:sp>
    <dsp:sp modelId="{5E2230FC-473E-4804-9EBF-CF12FF36F32F}">
      <dsp:nvSpPr>
        <dsp:cNvPr id="0" name=""/>
        <dsp:cNvSpPr/>
      </dsp:nvSpPr>
      <dsp:spPr>
        <a:xfrm>
          <a:off x="2798181" y="1756213"/>
          <a:ext cx="2633260" cy="2633223"/>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latin typeface="+mj-lt"/>
            </a:rPr>
            <a:t>Global voices of self-advocacy</a:t>
          </a:r>
          <a:endParaRPr lang="en-US" sz="2300" kern="1200" dirty="0">
            <a:latin typeface="+mj-lt"/>
          </a:endParaRPr>
        </a:p>
      </dsp:txBody>
      <dsp:txXfrm>
        <a:off x="3183813" y="2141840"/>
        <a:ext cx="1861996" cy="1861969"/>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eaLnBrk="1" hangingPunct="1">
              <a:defRPr sz="1200">
                <a:latin typeface="Arial" charset="0"/>
                <a:ea typeface="+mn-ea"/>
              </a:defRPr>
            </a:lvl1pPr>
          </a:lstStyle>
          <a:p>
            <a:pPr>
              <a:defRPr/>
            </a:pPr>
            <a:endParaRPr lang="en-US"/>
          </a:p>
        </p:txBody>
      </p:sp>
      <p:sp>
        <p:nvSpPr>
          <p:cNvPr id="3" name="Date Placeholder 2"/>
          <p:cNvSpPr>
            <a:spLocks noGrp="1"/>
          </p:cNvSpPr>
          <p:nvPr>
            <p:ph type="dt" sz="quarter" idx="1"/>
          </p:nvPr>
        </p:nvSpPr>
        <p:spPr>
          <a:xfrm>
            <a:off x="3854939" y="0"/>
            <a:ext cx="2949099" cy="49720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8E27B356-6C6E-43DC-8A54-20B8BDEA2DAB}" type="datetimeFigureOut">
              <a:rPr lang="en-US" altLang="en-US"/>
              <a:pPr>
                <a:defRPr/>
              </a:pPr>
              <a:t>6/21/2017</a:t>
            </a:fld>
            <a:endParaRPr lang="en-US" altLang="en-US"/>
          </a:p>
        </p:txBody>
      </p:sp>
      <p:sp>
        <p:nvSpPr>
          <p:cNvPr id="4" name="Footer Placeholder 3"/>
          <p:cNvSpPr>
            <a:spLocks noGrp="1"/>
          </p:cNvSpPr>
          <p:nvPr>
            <p:ph type="ftr" sz="quarter" idx="2"/>
          </p:nvPr>
        </p:nvSpPr>
        <p:spPr>
          <a:xfrm>
            <a:off x="0" y="9445169"/>
            <a:ext cx="2949099" cy="497205"/>
          </a:xfrm>
          <a:prstGeom prst="rect">
            <a:avLst/>
          </a:prstGeom>
        </p:spPr>
        <p:txBody>
          <a:bodyPr vert="horz" lIns="91440" tIns="45720" rIns="91440" bIns="45720" rtlCol="0" anchor="b"/>
          <a:lstStyle>
            <a:lvl1pPr algn="l" eaLnBrk="1" hangingPunct="1">
              <a:defRPr sz="1200">
                <a:latin typeface="Arial" charset="0"/>
                <a:ea typeface="+mn-ea"/>
              </a:defRPr>
            </a:lvl1pPr>
          </a:lstStyle>
          <a:p>
            <a:pPr>
              <a:defRPr/>
            </a:pPr>
            <a:endParaRPr lang="en-US"/>
          </a:p>
        </p:txBody>
      </p:sp>
      <p:sp>
        <p:nvSpPr>
          <p:cNvPr id="5" name="Slide Number Placeholder 4"/>
          <p:cNvSpPr>
            <a:spLocks noGrp="1"/>
          </p:cNvSpPr>
          <p:nvPr>
            <p:ph type="sldNum" sz="quarter" idx="3"/>
          </p:nvPr>
        </p:nvSpPr>
        <p:spPr>
          <a:xfrm>
            <a:off x="3854939" y="9445169"/>
            <a:ext cx="2949099" cy="49720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9C87EAF-789A-4947-8538-2DD3AC72AC8F}" type="slidenum">
              <a:rPr lang="en-US" altLang="en-US"/>
              <a:pPr>
                <a:defRPr/>
              </a:pPr>
              <a:t>‹#›</a:t>
            </a:fld>
            <a:endParaRPr lang="en-US" altLang="en-US"/>
          </a:p>
        </p:txBody>
      </p:sp>
    </p:spTree>
    <p:extLst>
      <p:ext uri="{BB962C8B-B14F-4D97-AF65-F5344CB8AC3E}">
        <p14:creationId xmlns:p14="http://schemas.microsoft.com/office/powerpoint/2010/main" val="3966597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54939" y="0"/>
            <a:ext cx="2949099" cy="49720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8DF88FC3-6F7D-450E-B5AB-1E618D240505}" type="datetimeFigureOut">
              <a:rPr lang="en-US" altLang="en-US"/>
              <a:pPr>
                <a:defRPr/>
              </a:pPr>
              <a:t>6/21/2017</a:t>
            </a:fld>
            <a:endParaRPr lang="en-US" altLang="en-US"/>
          </a:p>
        </p:txBody>
      </p:sp>
      <p:sp>
        <p:nvSpPr>
          <p:cNvPr id="4" name="Slide Image Placeholder 3"/>
          <p:cNvSpPr>
            <a:spLocks noGrp="1" noRot="1" noChangeAspect="1"/>
          </p:cNvSpPr>
          <p:nvPr>
            <p:ph type="sldImg" idx="2"/>
          </p:nvPr>
        </p:nvSpPr>
        <p:spPr>
          <a:xfrm>
            <a:off x="917575" y="746125"/>
            <a:ext cx="4972050" cy="3729038"/>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0562" y="4723448"/>
            <a:ext cx="5444490" cy="4474845"/>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54939" y="9445169"/>
            <a:ext cx="2949099" cy="49720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B0FD842-FE93-44B9-B1E7-006ABA330D08}" type="slidenum">
              <a:rPr lang="en-US" altLang="en-US"/>
              <a:pPr>
                <a:defRPr/>
              </a:pPr>
              <a:t>‹#›</a:t>
            </a:fld>
            <a:endParaRPr lang="en-US" altLang="en-US"/>
          </a:p>
        </p:txBody>
      </p:sp>
    </p:spTree>
    <p:extLst>
      <p:ext uri="{BB962C8B-B14F-4D97-AF65-F5344CB8AC3E}">
        <p14:creationId xmlns:p14="http://schemas.microsoft.com/office/powerpoint/2010/main" val="25823461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cultures provide more informal support (in</a:t>
            </a:r>
            <a:r>
              <a:rPr lang="en-GB" baseline="0" dirty="0" smtClean="0"/>
              <a:t> extended family, church etc.)</a:t>
            </a:r>
            <a:r>
              <a:rPr lang="en-GB" dirty="0" smtClean="0"/>
              <a:t>, more collectivistic;</a:t>
            </a:r>
            <a:r>
              <a:rPr lang="en-GB" baseline="0" dirty="0" smtClean="0"/>
              <a:t> often more disconnected from Western medical system and it may not be serving them well – e.g. African American mothers with more formal education more likely to say autistic child is having negative impact than counterparts with lower formal education; African American autistic young adults are less likely to identify as having a disability despite feeling less self-</a:t>
            </a:r>
            <a:r>
              <a:rPr lang="en-GB" baseline="0" dirty="0" err="1" smtClean="0"/>
              <a:t>efficiacious</a:t>
            </a:r>
            <a:r>
              <a:rPr lang="en-GB" baseline="0" dirty="0" smtClean="0"/>
              <a:t> </a:t>
            </a:r>
            <a:endParaRPr lang="en-GB" dirty="0"/>
          </a:p>
        </p:txBody>
      </p:sp>
      <p:sp>
        <p:nvSpPr>
          <p:cNvPr id="4" name="Slide Number Placeholder 3"/>
          <p:cNvSpPr>
            <a:spLocks noGrp="1"/>
          </p:cNvSpPr>
          <p:nvPr>
            <p:ph type="sldNum" sz="quarter" idx="10"/>
          </p:nvPr>
        </p:nvSpPr>
        <p:spPr/>
        <p:txBody>
          <a:bodyPr/>
          <a:lstStyle/>
          <a:p>
            <a:pPr>
              <a:defRPr/>
            </a:pPr>
            <a:fld id="{2B0FD842-FE93-44B9-B1E7-006ABA330D08}" type="slidenum">
              <a:rPr lang="en-US" altLang="en-US" smtClean="0"/>
              <a:pPr>
                <a:defRPr/>
              </a:pPr>
              <a:t>5</a:t>
            </a:fld>
            <a:endParaRPr lang="en-US" altLang="en-US" dirty="0"/>
          </a:p>
        </p:txBody>
      </p:sp>
    </p:spTree>
    <p:extLst>
      <p:ext uri="{BB962C8B-B14F-4D97-AF65-F5344CB8AC3E}">
        <p14:creationId xmlns:p14="http://schemas.microsoft.com/office/powerpoint/2010/main" val="363563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C104ECB-10F6-4A8B-AA9D-447CBC3BEF9F}" type="slidenum">
              <a:rPr lang="he-IL" altLang="en-US">
                <a:latin typeface="Calibri" panose="020F0502020204030204" pitchFamily="34" charset="0"/>
              </a:rPr>
              <a:pPr/>
              <a:t>6</a:t>
            </a:fld>
            <a:endParaRPr lang="en-US" altLang="en-US">
              <a:latin typeface="Calibri" panose="020F0502020204030204" pitchFamily="34" charset="0"/>
            </a:endParaRPr>
          </a:p>
        </p:txBody>
      </p:sp>
    </p:spTree>
    <p:extLst>
      <p:ext uri="{BB962C8B-B14F-4D97-AF65-F5344CB8AC3E}">
        <p14:creationId xmlns:p14="http://schemas.microsoft.com/office/powerpoint/2010/main" val="556370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is</a:t>
            </a:r>
            <a:r>
              <a:rPr lang="en-US" baseline="0" dirty="0" smtClean="0"/>
              <a:t> with Grandma who was surrogate mommy for mommy and me class from 10 </a:t>
            </a:r>
            <a:r>
              <a:rPr lang="en-US" baseline="0" dirty="0" err="1" smtClean="0"/>
              <a:t>mo</a:t>
            </a:r>
            <a:r>
              <a:rPr lang="en-US" baseline="0" dirty="0" smtClean="0"/>
              <a:t> to 2 years old</a:t>
            </a:r>
            <a:endParaRPr lang="en-US" dirty="0"/>
          </a:p>
        </p:txBody>
      </p:sp>
      <p:sp>
        <p:nvSpPr>
          <p:cNvPr id="4" name="Slide Number Placeholder 3"/>
          <p:cNvSpPr>
            <a:spLocks noGrp="1"/>
          </p:cNvSpPr>
          <p:nvPr>
            <p:ph type="sldNum" sz="quarter" idx="10"/>
          </p:nvPr>
        </p:nvSpPr>
        <p:spPr/>
        <p:txBody>
          <a:bodyPr/>
          <a:lstStyle/>
          <a:p>
            <a:pPr>
              <a:defRPr/>
            </a:pPr>
            <a:fld id="{2B0FD842-FE93-44B9-B1E7-006ABA330D08}" type="slidenum">
              <a:rPr lang="en-US" altLang="en-US" smtClean="0"/>
              <a:pPr>
                <a:defRPr/>
              </a:pPr>
              <a:t>7</a:t>
            </a:fld>
            <a:endParaRPr lang="en-US" altLang="en-US"/>
          </a:p>
        </p:txBody>
      </p:sp>
    </p:spTree>
    <p:extLst>
      <p:ext uri="{BB962C8B-B14F-4D97-AF65-F5344CB8AC3E}">
        <p14:creationId xmlns:p14="http://schemas.microsoft.com/office/powerpoint/2010/main" val="1657686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0FD842-FE93-44B9-B1E7-006ABA330D08}" type="slidenum">
              <a:rPr lang="en-US" altLang="en-US" smtClean="0"/>
              <a:pPr>
                <a:defRPr/>
              </a:pPr>
              <a:t>27</a:t>
            </a:fld>
            <a:endParaRPr lang="en-US" altLang="en-US"/>
          </a:p>
        </p:txBody>
      </p:sp>
    </p:spTree>
    <p:extLst>
      <p:ext uri="{BB962C8B-B14F-4D97-AF65-F5344CB8AC3E}">
        <p14:creationId xmlns:p14="http://schemas.microsoft.com/office/powerpoint/2010/main" val="253092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0FD842-FE93-44B9-B1E7-006ABA330D08}" type="slidenum">
              <a:rPr lang="en-US" altLang="en-US" smtClean="0"/>
              <a:pPr>
                <a:defRPr/>
              </a:pPr>
              <a:t>30</a:t>
            </a:fld>
            <a:endParaRPr lang="en-US" altLang="en-US"/>
          </a:p>
        </p:txBody>
      </p:sp>
    </p:spTree>
    <p:extLst>
      <p:ext uri="{BB962C8B-B14F-4D97-AF65-F5344CB8AC3E}">
        <p14:creationId xmlns:p14="http://schemas.microsoft.com/office/powerpoint/2010/main" val="432748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D1EAEE"/>
                </a:solidFill>
              </a:defRPr>
            </a:lvl1pPr>
          </a:lstStyle>
          <a:p>
            <a:pPr>
              <a:defRPr/>
            </a:pPr>
            <a:fld id="{C069CE17-5DA7-4347-A4E4-696163BB4AC9}" type="datetime1">
              <a:rPr lang="en-US" altLang="en-US"/>
              <a:pPr>
                <a:defRPr/>
              </a:pPr>
              <a:t>6/21/2017</a:t>
            </a:fld>
            <a:endParaRPr lang="en-US" altLang="en-US"/>
          </a:p>
        </p:txBody>
      </p:sp>
      <p:sp>
        <p:nvSpPr>
          <p:cNvPr id="5" name="Footer Placeholder 18"/>
          <p:cNvSpPr>
            <a:spLocks noGrp="1"/>
          </p:cNvSpPr>
          <p:nvPr>
            <p:ph type="ftr" sz="quarter" idx="11"/>
          </p:nvPr>
        </p:nvSpPr>
        <p:spPr/>
        <p:txBody>
          <a:bodyPr/>
          <a:lstStyle>
            <a:lvl1pPr>
              <a:defRPr>
                <a:solidFill>
                  <a:srgbClr val="D1EAEE"/>
                </a:solidFill>
              </a:defRPr>
            </a:lvl1pPr>
          </a:lstStyle>
          <a:p>
            <a:pPr>
              <a:defRPr/>
            </a:pPr>
            <a:endParaRPr lang="en-US"/>
          </a:p>
        </p:txBody>
      </p:sp>
      <p:sp>
        <p:nvSpPr>
          <p:cNvPr id="6" name="Slide Number Placeholder 26"/>
          <p:cNvSpPr>
            <a:spLocks noGrp="1"/>
          </p:cNvSpPr>
          <p:nvPr>
            <p:ph type="sldNum" sz="quarter" idx="12"/>
          </p:nvPr>
        </p:nvSpPr>
        <p:spPr/>
        <p:txBody>
          <a:bodyPr/>
          <a:lstStyle>
            <a:lvl1pPr>
              <a:defRPr>
                <a:solidFill>
                  <a:srgbClr val="D1EAEE"/>
                </a:solidFill>
              </a:defRPr>
            </a:lvl1pPr>
          </a:lstStyle>
          <a:p>
            <a:pPr>
              <a:defRPr/>
            </a:pPr>
            <a:fld id="{8C2FC7EC-963A-4BB2-BEA0-06BF87E36FD9}" type="slidenum">
              <a:rPr lang="en-US" altLang="en-US"/>
              <a:pPr>
                <a:defRPr/>
              </a:pPr>
              <a:t>‹#›</a:t>
            </a:fld>
            <a:endParaRPr lang="en-US" alt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0774A510-5B39-48BC-9139-EA8ED3CE956F}" type="datetime1">
              <a:rPr lang="en-US" altLang="en-US"/>
              <a:pPr>
                <a:defRPr/>
              </a:pPr>
              <a:t>6/21/2017</a:t>
            </a:fld>
            <a:endParaRPr lang="en-US" alt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274A6B84-EAE4-4AE7-8860-DB8F3F664724}"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693E0D53-552F-44D7-8F9F-D43A8F755EA7}" type="datetime1">
              <a:rPr lang="en-US" altLang="en-US"/>
              <a:pPr>
                <a:defRPr/>
              </a:pPr>
              <a:t>6/21/2017</a:t>
            </a:fld>
            <a:endParaRPr lang="en-US" alt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69EE986F-2848-453D-BBCA-F979353C5903}"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3D74983A-A87A-4AB2-A937-C1BC423F6E25}" type="datetime1">
              <a:rPr lang="en-US" altLang="en-US"/>
              <a:pPr>
                <a:defRPr/>
              </a:pPr>
              <a:t>6/21/2017</a:t>
            </a:fld>
            <a:endParaRPr lang="en-US" alt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19B6B216-EEE5-4934-9B1E-49E8CBC6760C}" type="slidenum">
              <a:rPr lang="en-US" altLang="en-US"/>
              <a:pPr>
                <a:defRPr/>
              </a:pPr>
              <a:t>‹#›</a:t>
            </a:fld>
            <a:endParaRPr lang="en-US"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latin typeface="+mj-l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D1EAEE"/>
                </a:solidFill>
              </a:defRPr>
            </a:lvl1pPr>
          </a:lstStyle>
          <a:p>
            <a:pPr>
              <a:defRPr/>
            </a:pPr>
            <a:fld id="{99844776-B7E5-467C-A635-D9251DCE2985}" type="datetime1">
              <a:rPr lang="en-US" altLang="en-US"/>
              <a:pPr>
                <a:defRPr/>
              </a:pPr>
              <a:t>6/21/2017</a:t>
            </a:fld>
            <a:endParaRPr lang="en-US" altLang="en-US"/>
          </a:p>
        </p:txBody>
      </p:sp>
      <p:sp>
        <p:nvSpPr>
          <p:cNvPr id="5" name="Footer Placeholder 4"/>
          <p:cNvSpPr>
            <a:spLocks noGrp="1"/>
          </p:cNvSpPr>
          <p:nvPr>
            <p:ph type="ftr" sz="quarter" idx="11"/>
          </p:nvPr>
        </p:nvSpPr>
        <p:spPr/>
        <p:txBody>
          <a:bodyPr/>
          <a:lstStyle>
            <a:lvl1pPr>
              <a:defRPr>
                <a:solidFill>
                  <a:srgbClr val="D1EAEE"/>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D1EAEE"/>
                </a:solidFill>
              </a:defRPr>
            </a:lvl1pPr>
          </a:lstStyle>
          <a:p>
            <a:pPr>
              <a:defRPr/>
            </a:pPr>
            <a:fld id="{A755D8C0-0904-465D-96EB-8CB7447FABA5}" type="slidenum">
              <a:rPr lang="en-US" altLang="en-US"/>
              <a:pPr>
                <a:defRPr/>
              </a:pPr>
              <a:t>‹#›</a:t>
            </a:fld>
            <a:endParaRPr lang="en-US" alt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65449B39-0C33-4463-8555-06BCBA5C7700}" type="datetime1">
              <a:rPr lang="en-US" altLang="en-US"/>
              <a:pPr>
                <a:defRPr/>
              </a:pPr>
              <a:t>6/21/2017</a:t>
            </a:fld>
            <a:endParaRPr lang="en-US" alt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DB7607F2-DB6C-4B0C-AC96-EFF1ED9C3C16}" type="slidenum">
              <a:rPr lang="en-US" altLang="en-US"/>
              <a:pPr>
                <a:defRPr/>
              </a:pPr>
              <a:t>‹#›</a:t>
            </a:fld>
            <a:endParaRPr lang="en-US"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B55914D1-18A5-4273-993C-B2C9E3C60157}" type="datetime1">
              <a:rPr lang="en-US" altLang="en-US"/>
              <a:pPr>
                <a:defRPr/>
              </a:pPr>
              <a:t>6/21/2017</a:t>
            </a:fld>
            <a:endParaRPr lang="en-US" alt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52B27FAE-1938-4C68-B337-41583C4A7688}"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0A09A45A-7E8A-431F-8BB4-DCD49907B81C}" type="datetime1">
              <a:rPr lang="en-US" altLang="en-US"/>
              <a:pPr>
                <a:defRPr/>
              </a:pPr>
              <a:t>6/21/2017</a:t>
            </a:fld>
            <a:endParaRPr lang="en-US" alt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B992C614-B920-4589-99E6-D129747CC486}" type="slidenum">
              <a:rPr lang="en-US" altLang="en-US"/>
              <a:pPr>
                <a:defRPr/>
              </a:pPr>
              <a:t>‹#›</a:t>
            </a:fld>
            <a:endParaRPr lang="en-US"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92F3A69A-F0A2-480A-BA22-3C9F27144B0E}" type="datetime1">
              <a:rPr lang="en-US" altLang="en-US"/>
              <a:pPr>
                <a:defRPr/>
              </a:pPr>
              <a:t>6/21/2017</a:t>
            </a:fld>
            <a:endParaRPr lang="en-US" alt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800FD3C8-C1EF-45D0-B707-7E73C0B6B5B4}"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236BC905-1DF3-4B19-B13F-163CC9A70C85}" type="datetime1">
              <a:rPr lang="en-US" altLang="en-US"/>
              <a:pPr>
                <a:defRPr/>
              </a:pPr>
              <a:t>6/21/2017</a:t>
            </a:fld>
            <a:endParaRPr lang="en-US" alt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F6013D6D-6BDD-4EF9-926F-8EA81AB93EFB}"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8"/>
          <p:cNvSpPr>
            <a:spLocks/>
          </p:cNvSpPr>
          <p:nvPr/>
        </p:nvSpPr>
        <p:spPr bwMode="auto">
          <a:xfrm rot="420000" flipV="1">
            <a:off x="3165475" y="1108075"/>
            <a:ext cx="5257800" cy="4114800"/>
          </a:xfrm>
          <a:custGeom>
            <a:avLst/>
            <a:gdLst>
              <a:gd name="T0" fmla="*/ 0 w 5257800"/>
              <a:gd name="T1" fmla="*/ 0 h 4114800"/>
              <a:gd name="T2" fmla="*/ 5107774 w 5257800"/>
              <a:gd name="T3" fmla="*/ 0 h 4114800"/>
              <a:gd name="T4" fmla="*/ 5257800 w 5257800"/>
              <a:gd name="T5" fmla="*/ 150026 h 4114800"/>
              <a:gd name="T6" fmla="*/ 5257800 w 5257800"/>
              <a:gd name="T7" fmla="*/ 4114800 h 4114800"/>
              <a:gd name="T8" fmla="*/ 0 w 5257800"/>
              <a:gd name="T9" fmla="*/ 4114800 h 4114800"/>
              <a:gd name="T10" fmla="*/ 0 w 5257800"/>
              <a:gd name="T11" fmla="*/ 0 h 4114800"/>
              <a:gd name="T12" fmla="*/ 0 w 5257800"/>
              <a:gd name="T13" fmla="*/ 0 h 41148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57800" h="4114800">
                <a:moveTo>
                  <a:pt x="0" y="0"/>
                </a:moveTo>
                <a:lnTo>
                  <a:pt x="5107774" y="0"/>
                </a:lnTo>
                <a:lnTo>
                  <a:pt x="5257800" y="150026"/>
                </a:lnTo>
                <a:lnTo>
                  <a:pt x="5257800" y="4114800"/>
                </a:lnTo>
                <a:lnTo>
                  <a:pt x="0" y="4114800"/>
                </a:lnTo>
                <a:lnTo>
                  <a:pt x="0" y="0"/>
                </a:lnTo>
                <a:close/>
              </a:path>
            </a:pathLst>
          </a:custGeom>
          <a:solidFill>
            <a:srgbClr val="FFFFFF"/>
          </a:solidFill>
          <a:ln w="3175" cap="rnd" cmpd="sng">
            <a:solidFill>
              <a:srgbClr val="C0C0C0"/>
            </a:solidFill>
            <a:prstDash val="solid"/>
            <a:round/>
            <a:headEnd/>
            <a:tailEnd/>
          </a:ln>
          <a:effectLst>
            <a:outerShdw blurRad="63500" dist="38500" dir="7500041" sx="98500" sy="100079" kx="99984" algn="tl" rotWithShape="0">
              <a:srgbClr val="000000">
                <a:alpha val="25000"/>
              </a:srgbClr>
            </a:outerShdw>
          </a:effectLst>
        </p:spPr>
        <p:txBody>
          <a:bodyPr anchor="ctr"/>
          <a:lstStyle/>
          <a:p>
            <a:pPr>
              <a:defRPr/>
            </a:pPr>
            <a:endParaRPr lang="en-US"/>
          </a:p>
        </p:txBody>
      </p:sp>
      <p:sp>
        <p:nvSpPr>
          <p:cNvPr id="6" name="Right Triangle 11"/>
          <p:cNvSpPr>
            <a:spLocks noChangeArrowheads="1"/>
          </p:cNvSpPr>
          <p:nvPr/>
        </p:nvSpPr>
        <p:spPr bwMode="auto">
          <a:xfrm rot="420000" flipV="1">
            <a:off x="8004175" y="5359400"/>
            <a:ext cx="155575" cy="155575"/>
          </a:xfrm>
          <a:prstGeom prst="rtTriangle">
            <a:avLst/>
          </a:prstGeom>
          <a:solidFill>
            <a:srgbClr val="FFFFFF"/>
          </a:solidFill>
          <a:ln w="12700">
            <a:solidFill>
              <a:srgbClr val="FFFFFF"/>
            </a:solidFill>
            <a:bevel/>
            <a:headEnd/>
            <a:tailEnd/>
          </a:ln>
          <a:effectLst>
            <a:outerShdw blurRad="19685" dist="6350" dir="12899787" algn="tl" rotWithShape="0">
              <a:srgbClr val="808080">
                <a:alpha val="46999"/>
              </a:srgbClr>
            </a:outerShdw>
          </a:effectLst>
        </p:spPr>
        <p:txBody>
          <a:bodyPr anchor="ctr"/>
          <a:lstStyle/>
          <a:p>
            <a:pPr algn="ctr" eaLnBrk="1" hangingPunct="1">
              <a:defRPr/>
            </a:pPr>
            <a:endParaRPr lang="en-US">
              <a:solidFill>
                <a:schemeClr val="lt1"/>
              </a:solidFill>
              <a:latin typeface="+mn-lt"/>
              <a:ea typeface="+mn-ea"/>
            </a:endParaRPr>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a typeface="+mn-ea"/>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a typeface="+mn-e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300804CD-310E-4D2F-BEC3-A5837D3CA9AC}" type="datetime1">
              <a:rPr lang="en-US" altLang="en-US"/>
              <a:pPr>
                <a:defRPr/>
              </a:pPr>
              <a:t>6/21/2017</a:t>
            </a:fld>
            <a:endParaRPr lang="en-US" alt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BB87E256-996B-4FCC-959E-AFE02B0372F0}"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a typeface="+mn-e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a typeface="+mn-ea"/>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eaLnBrk="1" hangingPunct="1">
              <a:defRPr sz="1200">
                <a:solidFill>
                  <a:srgbClr val="045C75"/>
                </a:solidFill>
              </a:defRPr>
            </a:lvl1pPr>
          </a:lstStyle>
          <a:p>
            <a:pPr>
              <a:defRPr/>
            </a:pPr>
            <a:fld id="{C324D922-C5AC-428A-9F6A-B2480D1EB7C6}" type="datetime1">
              <a:rPr lang="en-US" altLang="en-US"/>
              <a:pPr>
                <a:defRPr/>
              </a:pPr>
              <a:t>6/21/2017</a:t>
            </a:fld>
            <a:endParaRPr lang="en-US" alt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wrap="square" lIns="0" tIns="0" rIns="0" bIns="0" numCol="1" anchor="b" anchorCtr="0" compatLnSpc="1">
            <a:prstTxWarp prst="textNoShape">
              <a:avLst/>
            </a:prstTxWarp>
          </a:bodyPr>
          <a:lstStyle>
            <a:lvl1pPr eaLnBrk="1" hangingPunct="1">
              <a:defRPr sz="1200">
                <a:solidFill>
                  <a:srgbClr val="045C75"/>
                </a:solidFill>
                <a:latin typeface="Arial" charset="0"/>
                <a:ea typeface="+mn-ea"/>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pPr>
              <a:defRPr/>
            </a:pPr>
            <a:fld id="{4015EE05-F942-4C90-B9BE-D1841E7E22E1}" type="slidenum">
              <a:rPr lang="en-US" altLang="en-US"/>
              <a:pPr>
                <a:defRPr/>
              </a:pPr>
              <a:t>‹#›</a:t>
            </a:fld>
            <a:endParaRPr lang="en-US" alt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hangingPunct="1">
                <a:defRPr/>
              </a:pPr>
              <a:endParaRPr lang="en-US">
                <a:latin typeface="Arial" charset="0"/>
                <a:ea typeface="+mn-e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hangingPunct="1">
                <a:defRPr/>
              </a:pPr>
              <a:endParaRPr lang="en-US">
                <a:latin typeface="Arial" charset="0"/>
                <a:ea typeface="+mn-ea"/>
              </a:endParaRPr>
            </a:p>
          </p:txBody>
        </p:sp>
      </p:grpSp>
    </p:spTree>
  </p:cSld>
  <p:clrMap bg1="lt1" tx1="dk1" bg2="lt2" tx2="dk2" accent1="accent1" accent2="accent2" accent3="accent3" accent4="accent4" accent5="accent5" accent6="accent6" hlink="hlink" folHlink="folHlink"/>
  <p:sldLayoutIdLst>
    <p:sldLayoutId id="2147484037" r:id="rId1"/>
    <p:sldLayoutId id="2147484026" r:id="rId2"/>
    <p:sldLayoutId id="2147484035" r:id="rId3"/>
    <p:sldLayoutId id="2147484027" r:id="rId4"/>
    <p:sldLayoutId id="2147484028" r:id="rId5"/>
    <p:sldLayoutId id="2147484029" r:id="rId6"/>
    <p:sldLayoutId id="2147484030" r:id="rId7"/>
    <p:sldLayoutId id="2147484031" r:id="rId8"/>
    <p:sldLayoutId id="2147484036" r:id="rId9"/>
    <p:sldLayoutId id="2147484032" r:id="rId10"/>
    <p:sldLayoutId id="2147484033"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5000" kern="1200">
          <a:solidFill>
            <a:schemeClr val="tx2"/>
          </a:solidFill>
          <a:latin typeface="+mj-lt"/>
          <a:ea typeface="MS PGothic" panose="020B0600070205080204" pitchFamily="34" charset="-128"/>
          <a:cs typeface="+mj-cs"/>
        </a:defRPr>
      </a:lvl1pPr>
      <a:lvl2pPr algn="l" rtl="0" eaLnBrk="0" fontAlgn="base" hangingPunct="0">
        <a:spcBef>
          <a:spcPct val="0"/>
        </a:spcBef>
        <a:spcAft>
          <a:spcPct val="0"/>
        </a:spcAft>
        <a:defRPr sz="5000">
          <a:solidFill>
            <a:schemeClr val="tx2"/>
          </a:solidFill>
          <a:latin typeface="Calibri" pitchFamily="34" charset="0"/>
          <a:ea typeface="MS PGothic" panose="020B0600070205080204" pitchFamily="34" charset="-128"/>
        </a:defRPr>
      </a:lvl2pPr>
      <a:lvl3pPr algn="l" rtl="0" eaLnBrk="0" fontAlgn="base" hangingPunct="0">
        <a:spcBef>
          <a:spcPct val="0"/>
        </a:spcBef>
        <a:spcAft>
          <a:spcPct val="0"/>
        </a:spcAft>
        <a:defRPr sz="5000">
          <a:solidFill>
            <a:schemeClr val="tx2"/>
          </a:solidFill>
          <a:latin typeface="Calibri" pitchFamily="34" charset="0"/>
          <a:ea typeface="MS PGothic" panose="020B0600070205080204" pitchFamily="34" charset="-128"/>
        </a:defRPr>
      </a:lvl3pPr>
      <a:lvl4pPr algn="l" rtl="0" eaLnBrk="0" fontAlgn="base" hangingPunct="0">
        <a:spcBef>
          <a:spcPct val="0"/>
        </a:spcBef>
        <a:spcAft>
          <a:spcPct val="0"/>
        </a:spcAft>
        <a:defRPr sz="5000">
          <a:solidFill>
            <a:schemeClr val="tx2"/>
          </a:solidFill>
          <a:latin typeface="Calibri" pitchFamily="34" charset="0"/>
          <a:ea typeface="MS PGothic" panose="020B0600070205080204" pitchFamily="34" charset="-128"/>
        </a:defRPr>
      </a:lvl4pPr>
      <a:lvl5pPr algn="l" rtl="0" eaLnBrk="0" fontAlgn="base" hangingPunct="0">
        <a:spcBef>
          <a:spcPct val="0"/>
        </a:spcBef>
        <a:spcAft>
          <a:spcPct val="0"/>
        </a:spcAft>
        <a:defRPr sz="5000">
          <a:solidFill>
            <a:schemeClr val="tx2"/>
          </a:solidFill>
          <a:latin typeface="Calibri" pitchFamily="34" charset="0"/>
          <a:ea typeface="MS PGothic" panose="020B0600070205080204" pitchFamily="34" charset="-128"/>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j-lt"/>
          <a:ea typeface="MS PGothic" panose="020B0600070205080204" pitchFamily="34" charset="-128"/>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j-lt"/>
          <a:ea typeface="MS PGothic" panose="020B0600070205080204" pitchFamily="34" charset="-128"/>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j-lt"/>
          <a:ea typeface="MS PGothic" panose="020B0600070205080204" pitchFamily="34" charset="-128"/>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j-lt"/>
          <a:ea typeface="MS PGothic" panose="020B0600070205080204" pitchFamily="34" charset="-128"/>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j-lt"/>
          <a:ea typeface="MS PGothic" panose="020B0600070205080204" pitchFamily="34" charset="-128"/>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7210" y="2570480"/>
            <a:ext cx="7851648" cy="1828800"/>
          </a:xfrm>
        </p:spPr>
        <p:txBody>
          <a:bodyPr>
            <a:normAutofit fontScale="90000"/>
          </a:bodyPr>
          <a:lstStyle/>
          <a:p>
            <a:r>
              <a:rPr lang="en-GB" dirty="0">
                <a:effectLst/>
              </a:rPr>
              <a:t>Right Planet: Examining the Intersections between Neuro- and Cultural </a:t>
            </a:r>
            <a:r>
              <a:rPr lang="en-GB" dirty="0" smtClean="0">
                <a:effectLst/>
              </a:rPr>
              <a:t>Diversity</a:t>
            </a:r>
            <a:endParaRPr lang="en-US" dirty="0"/>
          </a:p>
        </p:txBody>
      </p:sp>
      <p:sp>
        <p:nvSpPr>
          <p:cNvPr id="6" name="Subtitle 5"/>
          <p:cNvSpPr>
            <a:spLocks noGrp="1"/>
          </p:cNvSpPr>
          <p:nvPr>
            <p:ph type="subTitle" idx="1"/>
          </p:nvPr>
        </p:nvSpPr>
        <p:spPr>
          <a:xfrm>
            <a:off x="560070" y="4495800"/>
            <a:ext cx="7854696" cy="1752600"/>
          </a:xfrm>
        </p:spPr>
        <p:txBody>
          <a:bodyPr/>
          <a:lstStyle/>
          <a:p>
            <a:r>
              <a:rPr lang="en-US" dirty="0">
                <a:latin typeface="+mj-lt"/>
              </a:rPr>
              <a:t>Steven K. </a:t>
            </a:r>
            <a:r>
              <a:rPr lang="en-US" dirty="0" err="1" smtClean="0">
                <a:latin typeface="+mj-lt"/>
              </a:rPr>
              <a:t>Kapp</a:t>
            </a:r>
            <a:r>
              <a:rPr lang="en-US" dirty="0" smtClean="0">
                <a:latin typeface="+mj-lt"/>
              </a:rPr>
              <a:t>, </a:t>
            </a:r>
            <a:r>
              <a:rPr lang="en-US" dirty="0">
                <a:latin typeface="+mj-lt"/>
              </a:rPr>
              <a:t>Rachel S. </a:t>
            </a:r>
            <a:r>
              <a:rPr lang="en-US" dirty="0" smtClean="0">
                <a:latin typeface="+mj-lt"/>
              </a:rPr>
              <a:t>Brezis, Nidhi Singhal, </a:t>
            </a:r>
            <a:r>
              <a:rPr lang="en-US" dirty="0">
                <a:latin typeface="+mj-lt"/>
              </a:rPr>
              <a:t>Merry </a:t>
            </a:r>
            <a:r>
              <a:rPr lang="en-US" dirty="0" err="1" smtClean="0">
                <a:latin typeface="+mj-lt"/>
              </a:rPr>
              <a:t>Barua</a:t>
            </a:r>
            <a:r>
              <a:rPr lang="en-US" dirty="0" smtClean="0">
                <a:latin typeface="+mj-lt"/>
              </a:rPr>
              <a:t>, </a:t>
            </a:r>
            <a:r>
              <a:rPr lang="en-US" dirty="0">
                <a:latin typeface="+mj-lt"/>
              </a:rPr>
              <a:t>Jacqueline </a:t>
            </a:r>
            <a:r>
              <a:rPr lang="en-US" dirty="0" err="1" smtClean="0">
                <a:latin typeface="+mj-lt"/>
              </a:rPr>
              <a:t>Mathaga</a:t>
            </a:r>
            <a:r>
              <a:rPr lang="en-US" dirty="0" smtClean="0">
                <a:latin typeface="+mj-lt"/>
              </a:rPr>
              <a:t>, </a:t>
            </a:r>
            <a:r>
              <a:rPr lang="en-US" dirty="0">
                <a:latin typeface="+mj-lt"/>
              </a:rPr>
              <a:t>Alexia </a:t>
            </a:r>
            <a:r>
              <a:rPr lang="en-US" dirty="0" smtClean="0">
                <a:latin typeface="+mj-lt"/>
              </a:rPr>
              <a:t>Rattazzi,</a:t>
            </a:r>
            <a:r>
              <a:rPr lang="en-US" baseline="30000" dirty="0" smtClean="0">
                <a:latin typeface="+mj-lt"/>
              </a:rPr>
              <a:t> </a:t>
            </a:r>
            <a:r>
              <a:rPr lang="en-US" dirty="0" smtClean="0">
                <a:latin typeface="+mj-lt"/>
              </a:rPr>
              <a:t>Sabine </a:t>
            </a:r>
            <a:r>
              <a:rPr lang="en-US" dirty="0" err="1">
                <a:latin typeface="+mj-lt"/>
              </a:rPr>
              <a:t>Saade</a:t>
            </a:r>
            <a:r>
              <a:rPr lang="en-US" dirty="0">
                <a:latin typeface="+mj-lt"/>
              </a:rPr>
              <a:t> </a:t>
            </a:r>
            <a:r>
              <a:rPr lang="en-US" dirty="0" err="1" smtClean="0">
                <a:latin typeface="+mj-lt"/>
              </a:rPr>
              <a:t>Chebli</a:t>
            </a:r>
            <a:r>
              <a:rPr lang="en-US" dirty="0" smtClean="0">
                <a:latin typeface="+mj-lt"/>
              </a:rPr>
              <a:t>, </a:t>
            </a:r>
            <a:r>
              <a:rPr lang="en-US" dirty="0" err="1" smtClean="0">
                <a:latin typeface="+mj-lt"/>
              </a:rPr>
              <a:t>Deepali</a:t>
            </a:r>
            <a:r>
              <a:rPr lang="en-US" dirty="0" smtClean="0">
                <a:latin typeface="+mj-lt"/>
              </a:rPr>
              <a:t> </a:t>
            </a:r>
            <a:r>
              <a:rPr lang="en-US" dirty="0" err="1" smtClean="0">
                <a:latin typeface="+mj-lt"/>
              </a:rPr>
              <a:t>Taneja</a:t>
            </a:r>
            <a:r>
              <a:rPr lang="en-US" dirty="0" smtClean="0">
                <a:latin typeface="+mj-lt"/>
              </a:rPr>
              <a:t> &amp; </a:t>
            </a:r>
            <a:r>
              <a:rPr lang="en-US" dirty="0">
                <a:latin typeface="+mj-lt"/>
              </a:rPr>
              <a:t>Kristen </a:t>
            </a:r>
            <a:r>
              <a:rPr lang="en-US" dirty="0" smtClean="0">
                <a:latin typeface="+mj-lt"/>
              </a:rPr>
              <a:t>Gillespie-Lynch</a:t>
            </a:r>
            <a:endParaRPr lang="en-US" dirty="0">
              <a:latin typeface="+mj-lt"/>
            </a:endParaRPr>
          </a:p>
        </p:txBody>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1</a:t>
            </a:fld>
            <a:endParaRPr lang="en-US" altLang="en-US"/>
          </a:p>
        </p:txBody>
      </p:sp>
    </p:spTree>
    <p:extLst>
      <p:ext uri="{BB962C8B-B14F-4D97-AF65-F5344CB8AC3E}">
        <p14:creationId xmlns:p14="http://schemas.microsoft.com/office/powerpoint/2010/main" val="8617277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pPr algn="ctr"/>
            <a:r>
              <a:rPr lang="en-GB" dirty="0" smtClean="0"/>
              <a:t>From the US to the UK</a:t>
            </a:r>
            <a:endParaRPr lang="en-GB" dirty="0"/>
          </a:p>
        </p:txBody>
      </p:sp>
      <p:sp>
        <p:nvSpPr>
          <p:cNvPr id="3" name="Content Placeholder 2"/>
          <p:cNvSpPr>
            <a:spLocks noGrp="1"/>
          </p:cNvSpPr>
          <p:nvPr>
            <p:ph idx="1"/>
          </p:nvPr>
        </p:nvSpPr>
        <p:spPr>
          <a:xfrm>
            <a:off x="152400" y="1752600"/>
            <a:ext cx="9067800" cy="4389437"/>
          </a:xfrm>
        </p:spPr>
        <p:txBody>
          <a:bodyPr/>
          <a:lstStyle/>
          <a:p>
            <a:r>
              <a:rPr lang="en-US" dirty="0">
                <a:latin typeface="+mj-lt"/>
              </a:rPr>
              <a:t>F</a:t>
            </a:r>
            <a:r>
              <a:rPr lang="en-US" dirty="0" smtClean="0">
                <a:latin typeface="+mj-lt"/>
              </a:rPr>
              <a:t>irst </a:t>
            </a:r>
            <a:r>
              <a:rPr lang="en-US" dirty="0">
                <a:latin typeface="+mj-lt"/>
              </a:rPr>
              <a:t>time working full time, independently</a:t>
            </a:r>
            <a:r>
              <a:rPr lang="en-US" dirty="0" smtClean="0">
                <a:latin typeface="+mj-lt"/>
              </a:rPr>
              <a:t>, outside L.A. </a:t>
            </a:r>
            <a:endParaRPr lang="en-US" dirty="0">
              <a:latin typeface="+mj-lt"/>
            </a:endParaRPr>
          </a:p>
          <a:p>
            <a:r>
              <a:rPr lang="en-US" dirty="0" smtClean="0">
                <a:latin typeface="+mj-lt"/>
              </a:rPr>
              <a:t>Adjustments: transport, food, healthcare, language, climate</a:t>
            </a:r>
          </a:p>
          <a:p>
            <a:r>
              <a:rPr lang="en-US" dirty="0" smtClean="0">
                <a:latin typeface="+mj-lt"/>
              </a:rPr>
              <a:t>Struggle with </a:t>
            </a:r>
            <a:r>
              <a:rPr lang="en-US" dirty="0" err="1" smtClean="0">
                <a:latin typeface="+mj-lt"/>
              </a:rPr>
              <a:t>organisation</a:t>
            </a:r>
            <a:r>
              <a:rPr lang="en-US" dirty="0" smtClean="0">
                <a:latin typeface="+mj-lt"/>
              </a:rPr>
              <a:t>, self-care, health, relationships</a:t>
            </a:r>
          </a:p>
          <a:p>
            <a:r>
              <a:rPr lang="en-US" dirty="0" smtClean="0">
                <a:latin typeface="+mj-lt"/>
              </a:rPr>
              <a:t>Yet maintain unusually high access to services </a:t>
            </a:r>
            <a:br>
              <a:rPr lang="en-US" dirty="0" smtClean="0">
                <a:latin typeface="+mj-lt"/>
              </a:rPr>
            </a:br>
            <a:r>
              <a:rPr lang="en-US" dirty="0" smtClean="0">
                <a:latin typeface="+mj-lt"/>
              </a:rPr>
              <a:t/>
            </a:r>
            <a:br>
              <a:rPr lang="en-US" dirty="0" smtClean="0">
                <a:latin typeface="+mj-lt"/>
              </a:rPr>
            </a:br>
            <a:endParaRPr lang="en-US" dirty="0">
              <a:latin typeface="+mj-lt"/>
            </a:endParaRPr>
          </a:p>
        </p:txBody>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10</a:t>
            </a:fld>
            <a:endParaRPr lang="en-US" altLang="en-US" dirty="0"/>
          </a:p>
        </p:txBody>
      </p:sp>
      <p:pic>
        <p:nvPicPr>
          <p:cNvPr id="4098" name="Picture 2" descr="Image result for stiff upper li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3943350"/>
            <a:ext cx="2318657" cy="2705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657" y="4038600"/>
            <a:ext cx="3352800" cy="2514600"/>
          </a:xfrm>
          <a:prstGeom prst="rect">
            <a:avLst/>
          </a:prstGeom>
        </p:spPr>
      </p:pic>
    </p:spTree>
    <p:extLst>
      <p:ext uri="{BB962C8B-B14F-4D97-AF65-F5344CB8AC3E}">
        <p14:creationId xmlns:p14="http://schemas.microsoft.com/office/powerpoint/2010/main" val="38571123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2. </a:t>
            </a:r>
            <a:r>
              <a:rPr lang="en-US" dirty="0" err="1" smtClean="0"/>
              <a:t>Docu</a:t>
            </a:r>
            <a:r>
              <a:rPr lang="en-US" dirty="0" smtClean="0"/>
              <a:t>-advocacy project</a:t>
            </a:r>
            <a:endParaRPr lang="en-US" dirty="0"/>
          </a:p>
        </p:txBody>
      </p:sp>
      <p:sp>
        <p:nvSpPr>
          <p:cNvPr id="6" name="Text Placeholder 5"/>
          <p:cNvSpPr>
            <a:spLocks noGrp="1"/>
          </p:cNvSpPr>
          <p:nvPr>
            <p:ph type="body" idx="1"/>
          </p:nvPr>
        </p:nvSpPr>
        <p:spPr/>
        <p:txBody>
          <a:bodyPr/>
          <a:lstStyle/>
          <a:p>
            <a:pPr algn="ctr"/>
            <a:r>
              <a:rPr lang="en-US" sz="2800" dirty="0" smtClean="0">
                <a:latin typeface="+mj-lt"/>
              </a:rPr>
              <a:t>Voices of autism from around the world</a:t>
            </a:r>
            <a:endParaRPr lang="en-US" sz="2800" dirty="0">
              <a:latin typeface="+mj-lt"/>
            </a:endParaRPr>
          </a:p>
        </p:txBody>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11</a:t>
            </a:fld>
            <a:endParaRPr lang="en-US" altLang="en-US"/>
          </a:p>
        </p:txBody>
      </p:sp>
      <p:pic>
        <p:nvPicPr>
          <p:cNvPr id="7" name="Picture 6"/>
          <p:cNvPicPr>
            <a:picLocks noChangeAspect="1"/>
          </p:cNvPicPr>
          <p:nvPr/>
        </p:nvPicPr>
        <p:blipFill>
          <a:blip r:embed="rId2"/>
          <a:stretch>
            <a:fillRect/>
          </a:stretch>
        </p:blipFill>
        <p:spPr>
          <a:xfrm>
            <a:off x="2438400" y="3540525"/>
            <a:ext cx="4630126" cy="2839271"/>
          </a:xfrm>
          <a:prstGeom prst="rect">
            <a:avLst/>
          </a:prstGeom>
        </p:spPr>
      </p:pic>
    </p:spTree>
    <p:extLst>
      <p:ext uri="{BB962C8B-B14F-4D97-AF65-F5344CB8AC3E}">
        <p14:creationId xmlns:p14="http://schemas.microsoft.com/office/powerpoint/2010/main" val="21131395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Methods</a:t>
            </a:r>
            <a:endParaRPr lang="en-US" sz="4000" dirty="0"/>
          </a:p>
        </p:txBody>
      </p:sp>
      <p:sp>
        <p:nvSpPr>
          <p:cNvPr id="6" name="Content Placeholder 5"/>
          <p:cNvSpPr>
            <a:spLocks noGrp="1"/>
          </p:cNvSpPr>
          <p:nvPr>
            <p:ph idx="1"/>
          </p:nvPr>
        </p:nvSpPr>
        <p:spPr/>
        <p:txBody>
          <a:bodyPr/>
          <a:lstStyle/>
          <a:p>
            <a:r>
              <a:rPr lang="en-US" sz="2400" dirty="0" smtClean="0"/>
              <a:t>4 LAMI countries: Argentina</a:t>
            </a:r>
            <a:r>
              <a:rPr lang="en-US" sz="2400" dirty="0"/>
              <a:t>, India, Lebanon, </a:t>
            </a:r>
            <a:r>
              <a:rPr lang="en-US" sz="2400" dirty="0" smtClean="0"/>
              <a:t>Kenya</a:t>
            </a:r>
          </a:p>
          <a:p>
            <a:r>
              <a:rPr lang="en-US" sz="2400" dirty="0" smtClean="0"/>
              <a:t>Aimed to interview one autistic self-advocate and one parent from each country (no self-advocate from Lebanon)</a:t>
            </a:r>
          </a:p>
          <a:p>
            <a:r>
              <a:rPr lang="en-US" sz="2400" dirty="0" smtClean="0"/>
              <a:t>Participants could respond by video, audio, or in writing</a:t>
            </a:r>
            <a:endParaRPr lang="en-US" sz="2400" dirty="0"/>
          </a:p>
        </p:txBody>
      </p:sp>
      <p:sp>
        <p:nvSpPr>
          <p:cNvPr id="4" name="Slide Number Placeholder 3"/>
          <p:cNvSpPr>
            <a:spLocks noGrp="1"/>
          </p:cNvSpPr>
          <p:nvPr>
            <p:ph type="sldNum" sz="quarter" idx="12"/>
          </p:nvPr>
        </p:nvSpPr>
        <p:spPr/>
        <p:txBody>
          <a:bodyPr/>
          <a:lstStyle/>
          <a:p>
            <a:pPr>
              <a:defRPr/>
            </a:pPr>
            <a:fld id="{A755D8C0-0904-465D-96EB-8CB7447FABA5}" type="slidenum">
              <a:rPr lang="en-US" altLang="en-US" smtClean="0"/>
              <a:pPr>
                <a:defRPr/>
              </a:pPr>
              <a:t>12</a:t>
            </a:fld>
            <a:endParaRPr lang="en-US" altLang="en-US"/>
          </a:p>
        </p:txBody>
      </p:sp>
      <p:pic>
        <p:nvPicPr>
          <p:cNvPr id="10" name="Picture 9"/>
          <p:cNvPicPr>
            <a:picLocks noChangeAspect="1"/>
          </p:cNvPicPr>
          <p:nvPr/>
        </p:nvPicPr>
        <p:blipFill>
          <a:blip r:embed="rId2"/>
          <a:stretch>
            <a:fillRect/>
          </a:stretch>
        </p:blipFill>
        <p:spPr>
          <a:xfrm rot="21119764">
            <a:off x="500455" y="4368921"/>
            <a:ext cx="3012697" cy="2051104"/>
          </a:xfrm>
          <a:prstGeom prst="rect">
            <a:avLst/>
          </a:prstGeom>
        </p:spPr>
      </p:pic>
      <p:pic>
        <p:nvPicPr>
          <p:cNvPr id="9" name="Picture 8"/>
          <p:cNvPicPr>
            <a:picLocks noChangeAspect="1"/>
          </p:cNvPicPr>
          <p:nvPr/>
        </p:nvPicPr>
        <p:blipFill rotWithShape="1">
          <a:blip r:embed="rId3"/>
          <a:srcRect l="4818" t="18530" r="4816"/>
          <a:stretch/>
        </p:blipFill>
        <p:spPr>
          <a:xfrm>
            <a:off x="3836073" y="3820743"/>
            <a:ext cx="1959835" cy="283527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593" t="6666" b="38889"/>
          <a:stretch/>
        </p:blipFill>
        <p:spPr>
          <a:xfrm rot="820387">
            <a:off x="6174349" y="4181360"/>
            <a:ext cx="2254250" cy="2239965"/>
          </a:xfrm>
          <a:prstGeom prst="rect">
            <a:avLst/>
          </a:prstGeom>
        </p:spPr>
      </p:pic>
    </p:spTree>
    <p:extLst>
      <p:ext uri="{BB962C8B-B14F-4D97-AF65-F5344CB8AC3E}">
        <p14:creationId xmlns:p14="http://schemas.microsoft.com/office/powerpoint/2010/main" val="62908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Interview questions</a:t>
            </a:r>
            <a:endParaRPr lang="en-US" sz="4000" dirty="0"/>
          </a:p>
        </p:txBody>
      </p:sp>
      <p:sp>
        <p:nvSpPr>
          <p:cNvPr id="3" name="Content Placeholder 2"/>
          <p:cNvSpPr>
            <a:spLocks noGrp="1"/>
          </p:cNvSpPr>
          <p:nvPr>
            <p:ph idx="1"/>
          </p:nvPr>
        </p:nvSpPr>
        <p:spPr/>
        <p:txBody>
          <a:bodyPr/>
          <a:lstStyle/>
          <a:p>
            <a:pPr marL="514350" indent="-514350">
              <a:buFont typeface="+mj-lt"/>
              <a:buAutoNum type="arabicPeriod"/>
            </a:pPr>
            <a:r>
              <a:rPr lang="en-US" sz="2200" dirty="0" smtClean="0"/>
              <a:t>What </a:t>
            </a:r>
            <a:r>
              <a:rPr lang="en-US" sz="2200" dirty="0"/>
              <a:t>makes you/your child similar and different from other people you know?</a:t>
            </a:r>
          </a:p>
          <a:p>
            <a:pPr marL="514350" indent="-514350">
              <a:buFont typeface="+mj-lt"/>
              <a:buAutoNum type="arabicPeriod"/>
            </a:pPr>
            <a:r>
              <a:rPr lang="en-US" sz="2200" dirty="0" smtClean="0"/>
              <a:t>What </a:t>
            </a:r>
            <a:r>
              <a:rPr lang="en-US" sz="2200" dirty="0"/>
              <a:t>do you think caused you/your child to be different?</a:t>
            </a:r>
          </a:p>
          <a:p>
            <a:pPr marL="514350" indent="-514350">
              <a:buFont typeface="+mj-lt"/>
              <a:buAutoNum type="arabicPeriod"/>
            </a:pPr>
            <a:r>
              <a:rPr lang="en-US" sz="2200" dirty="0" smtClean="0"/>
              <a:t>What </a:t>
            </a:r>
            <a:r>
              <a:rPr lang="en-US" sz="2200" dirty="0"/>
              <a:t>is autism?</a:t>
            </a:r>
          </a:p>
          <a:p>
            <a:pPr marL="514350" indent="-514350">
              <a:buFont typeface="+mj-lt"/>
              <a:buAutoNum type="arabicPeriod"/>
            </a:pPr>
            <a:r>
              <a:rPr lang="en-US" sz="2200" dirty="0" smtClean="0"/>
              <a:t>What </a:t>
            </a:r>
            <a:r>
              <a:rPr lang="en-US" sz="2200" dirty="0"/>
              <a:t>are good things about having autism?</a:t>
            </a:r>
          </a:p>
          <a:p>
            <a:pPr marL="514350" indent="-514350">
              <a:buFont typeface="+mj-lt"/>
              <a:buAutoNum type="arabicPeriod"/>
            </a:pPr>
            <a:r>
              <a:rPr lang="en-US" sz="2200" dirty="0" smtClean="0"/>
              <a:t>What </a:t>
            </a:r>
            <a:r>
              <a:rPr lang="en-US" sz="2200" dirty="0"/>
              <a:t>are problems with having autism?</a:t>
            </a:r>
          </a:p>
          <a:p>
            <a:pPr marL="514350" indent="-514350">
              <a:buFont typeface="+mj-lt"/>
              <a:buAutoNum type="arabicPeriod"/>
            </a:pPr>
            <a:r>
              <a:rPr lang="en-US" sz="2200" dirty="0" smtClean="0"/>
              <a:t>How </a:t>
            </a:r>
            <a:r>
              <a:rPr lang="en-US" sz="2200" dirty="0"/>
              <a:t>does autism affect your/your child’s life? How does it affect the lives of people </a:t>
            </a:r>
            <a:r>
              <a:rPr lang="en-US" sz="2200" dirty="0" smtClean="0"/>
              <a:t>you are</a:t>
            </a:r>
            <a:r>
              <a:rPr lang="en-US" sz="2200" dirty="0"/>
              <a:t>	close to</a:t>
            </a:r>
            <a:r>
              <a:rPr lang="en-US" sz="2200" dirty="0" smtClean="0"/>
              <a:t>?</a:t>
            </a:r>
          </a:p>
          <a:p>
            <a:pPr marL="514350" indent="-514350">
              <a:buFont typeface="+mj-lt"/>
              <a:buAutoNum type="arabicPeriod"/>
            </a:pPr>
            <a:r>
              <a:rPr lang="en-US" sz="2200" dirty="0"/>
              <a:t>How do the people in your community talk about autism? How do people respond to you and </a:t>
            </a:r>
            <a:r>
              <a:rPr lang="en-US" sz="2200" dirty="0" smtClean="0"/>
              <a:t>your </a:t>
            </a:r>
            <a:r>
              <a:rPr lang="en-US" sz="2200" dirty="0"/>
              <a:t>family</a:t>
            </a:r>
            <a:r>
              <a:rPr lang="en-US" sz="2200" dirty="0" smtClean="0"/>
              <a:t>?</a:t>
            </a:r>
          </a:p>
          <a:p>
            <a:pPr marL="514350" indent="-514350">
              <a:buFont typeface="+mj-lt"/>
              <a:buAutoNum type="arabicPeriod" startAt="8"/>
            </a:pPr>
            <a:r>
              <a:rPr lang="en-US" sz="2200" dirty="0"/>
              <a:t>When were you/your child diagnosed? How did receiving an autism diagnosis affect how you see yourself/your child, if at all?</a:t>
            </a:r>
          </a:p>
          <a:p>
            <a:pPr marL="514350" indent="-514350">
              <a:buFont typeface="+mj-lt"/>
              <a:buAutoNum type="arabicPeriod" startAt="8"/>
            </a:pPr>
            <a:endParaRPr lang="en-US" sz="2400" dirty="0"/>
          </a:p>
          <a:p>
            <a:pPr marL="514350" indent="-514350">
              <a:buFont typeface="+mj-lt"/>
              <a:buAutoNum type="arabicPeriod"/>
            </a:pPr>
            <a:endParaRPr lang="en-US" sz="2400" dirty="0"/>
          </a:p>
          <a:p>
            <a:pPr marL="514350" indent="-514350">
              <a:buFont typeface="+mj-lt"/>
              <a:buAutoNum type="arabicPeriod"/>
            </a:pPr>
            <a:endParaRPr lang="en-US" sz="2400" dirty="0"/>
          </a:p>
          <a:p>
            <a:pPr marL="0" indent="0">
              <a:buNone/>
            </a:pPr>
            <a:endParaRPr lang="en-US" sz="2400" dirty="0"/>
          </a:p>
        </p:txBody>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13</a:t>
            </a:fld>
            <a:endParaRPr lang="en-US" altLang="en-US"/>
          </a:p>
        </p:txBody>
      </p:sp>
    </p:spTree>
    <p:extLst>
      <p:ext uri="{BB962C8B-B14F-4D97-AF65-F5344CB8AC3E}">
        <p14:creationId xmlns:p14="http://schemas.microsoft.com/office/powerpoint/2010/main" val="124441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Interview questions </a:t>
            </a:r>
            <a:r>
              <a:rPr lang="en-US" sz="4000" dirty="0" smtClean="0"/>
              <a:t>cont.</a:t>
            </a:r>
            <a:endParaRPr lang="en-US" sz="4000" dirty="0"/>
          </a:p>
        </p:txBody>
      </p:sp>
      <p:sp>
        <p:nvSpPr>
          <p:cNvPr id="3" name="Content Placeholder 2"/>
          <p:cNvSpPr>
            <a:spLocks noGrp="1"/>
          </p:cNvSpPr>
          <p:nvPr>
            <p:ph idx="1"/>
          </p:nvPr>
        </p:nvSpPr>
        <p:spPr/>
        <p:txBody>
          <a:bodyPr/>
          <a:lstStyle/>
          <a:p>
            <a:pPr marL="514350" indent="-514350">
              <a:buFont typeface="+mj-lt"/>
              <a:buAutoNum type="arabicPeriod" startAt="8"/>
            </a:pPr>
            <a:r>
              <a:rPr lang="en-US" sz="2000" dirty="0"/>
              <a:t>How do you feel about autism now?    </a:t>
            </a:r>
          </a:p>
          <a:p>
            <a:pPr marL="514350" indent="-514350">
              <a:buFont typeface="+mj-lt"/>
              <a:buAutoNum type="arabicPeriod" startAt="8"/>
            </a:pPr>
            <a:r>
              <a:rPr lang="en-US" sz="2000" dirty="0"/>
              <a:t>How do you expect to feel about autism in the future?</a:t>
            </a:r>
          </a:p>
          <a:p>
            <a:pPr marL="514350" indent="-514350">
              <a:buFont typeface="+mj-lt"/>
              <a:buAutoNum type="arabicPeriod" startAt="8"/>
            </a:pPr>
            <a:r>
              <a:rPr lang="en-US" sz="2000" dirty="0"/>
              <a:t>What treatments/services/supports have helped you cope with autism, and why? Was it difficult to get the supports you have? Why or why not? What supports do you wish you had that you don’t have now?</a:t>
            </a:r>
            <a:r>
              <a:rPr lang="en-US" sz="2000" u="sng" dirty="0"/>
              <a:t> </a:t>
            </a:r>
            <a:r>
              <a:rPr lang="en-US" sz="2000" dirty="0"/>
              <a:t>What autism supports does your community need and why? </a:t>
            </a:r>
          </a:p>
          <a:p>
            <a:pPr marL="514350" indent="-514350">
              <a:buFont typeface="+mj-lt"/>
              <a:buAutoNum type="arabicPeriod" startAt="12"/>
            </a:pPr>
            <a:r>
              <a:rPr lang="en-US" sz="2000" dirty="0"/>
              <a:t>When and how do you tell people about autism? Does telling people about autism change how others treat you/your child? If so, how?</a:t>
            </a:r>
          </a:p>
          <a:p>
            <a:pPr marL="514350" indent="-514350">
              <a:buFont typeface="+mj-lt"/>
              <a:buAutoNum type="arabicPeriod" startAt="12"/>
            </a:pPr>
            <a:r>
              <a:rPr lang="en-US" sz="2000" dirty="0"/>
              <a:t>What do you think autism research should focus on?</a:t>
            </a:r>
          </a:p>
          <a:p>
            <a:pPr marL="514350" indent="-514350">
              <a:buFont typeface="+mj-lt"/>
              <a:buAutoNum type="arabicPeriod" startAt="12"/>
            </a:pPr>
            <a:r>
              <a:rPr lang="en-US" sz="2000" dirty="0"/>
              <a:t>What autism advocacy have you participated in? What do you think autism advocacy should focus on?</a:t>
            </a:r>
          </a:p>
          <a:p>
            <a:pPr marL="514350" indent="-514350">
              <a:buFont typeface="+mj-lt"/>
              <a:buAutoNum type="arabicPeriod" startAt="12"/>
            </a:pPr>
            <a:r>
              <a:rPr lang="en-US" sz="2000" dirty="0"/>
              <a:t>What is neurodiversity? (Define it if they do not know). How do you feel about it?</a:t>
            </a:r>
          </a:p>
          <a:p>
            <a:pPr marL="514350" indent="-514350">
              <a:buFont typeface="+mj-lt"/>
              <a:buAutoNum type="arabicPeriod" startAt="12"/>
            </a:pPr>
            <a:r>
              <a:rPr lang="en-US" sz="2000" dirty="0"/>
              <a:t>Do you have a message for other autistic people around the world?</a:t>
            </a:r>
          </a:p>
          <a:p>
            <a:pPr marL="514350" indent="-514350">
              <a:buFont typeface="+mj-lt"/>
              <a:buAutoNum type="arabicPeriod" startAt="12"/>
            </a:pPr>
            <a:endParaRPr lang="en-US" sz="2000" dirty="0"/>
          </a:p>
        </p:txBody>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14</a:t>
            </a:fld>
            <a:endParaRPr lang="en-US" altLang="en-US"/>
          </a:p>
        </p:txBody>
      </p:sp>
    </p:spTree>
    <p:extLst>
      <p:ext uri="{BB962C8B-B14F-4D97-AF65-F5344CB8AC3E}">
        <p14:creationId xmlns:p14="http://schemas.microsoft.com/office/powerpoint/2010/main" val="8423102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Voices from Argentina</a:t>
            </a:r>
          </a:p>
        </p:txBody>
      </p:sp>
      <p:sp>
        <p:nvSpPr>
          <p:cNvPr id="3" name="Content Placeholder 2"/>
          <p:cNvSpPr>
            <a:spLocks noGrp="1"/>
          </p:cNvSpPr>
          <p:nvPr>
            <p:ph idx="1"/>
          </p:nvPr>
        </p:nvSpPr>
        <p:spPr/>
        <p:txBody>
          <a:bodyPr/>
          <a:lstStyle/>
          <a:p>
            <a:r>
              <a:rPr lang="en-US" dirty="0"/>
              <a:t>Mario: </a:t>
            </a:r>
            <a:r>
              <a:rPr lang="en-US" dirty="0" smtClean="0"/>
              <a:t>Autistic </a:t>
            </a:r>
            <a:r>
              <a:rPr lang="en-US" dirty="0"/>
              <a:t>self-advocate</a:t>
            </a:r>
          </a:p>
          <a:p>
            <a:r>
              <a:rPr lang="en-US" dirty="0" smtClean="0"/>
              <a:t>Paula: Mother </a:t>
            </a:r>
            <a:r>
              <a:rPr lang="en-US" dirty="0"/>
              <a:t>of </a:t>
            </a:r>
            <a:r>
              <a:rPr lang="en-US" dirty="0" smtClean="0"/>
              <a:t>autistic 13-year-old, Antico</a:t>
            </a:r>
          </a:p>
          <a:p>
            <a:endParaRPr lang="en-US" dirty="0"/>
          </a:p>
        </p:txBody>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15</a:t>
            </a:fld>
            <a:endParaRPr lang="en-US" altLang="en-US"/>
          </a:p>
        </p:txBody>
      </p:sp>
    </p:spTree>
    <p:extLst>
      <p:ext uri="{BB962C8B-B14F-4D97-AF65-F5344CB8AC3E}">
        <p14:creationId xmlns:p14="http://schemas.microsoft.com/office/powerpoint/2010/main" val="2293614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458292"/>
            <a:ext cx="8229600" cy="1143000"/>
          </a:xfrm>
        </p:spPr>
        <p:txBody>
          <a:bodyPr/>
          <a:lstStyle/>
          <a:p>
            <a:r>
              <a:rPr lang="en-US" dirty="0" smtClean="0"/>
              <a:t>Voices from India</a:t>
            </a:r>
            <a:endParaRPr lang="en-US" dirty="0"/>
          </a:p>
        </p:txBody>
      </p:sp>
      <p:sp>
        <p:nvSpPr>
          <p:cNvPr id="3" name="Content Placeholder 2"/>
          <p:cNvSpPr>
            <a:spLocks noGrp="1"/>
          </p:cNvSpPr>
          <p:nvPr>
            <p:ph idx="1"/>
          </p:nvPr>
        </p:nvSpPr>
        <p:spPr>
          <a:xfrm>
            <a:off x="419100" y="1752600"/>
            <a:ext cx="8229600" cy="4389437"/>
          </a:xfrm>
        </p:spPr>
        <p:txBody>
          <a:bodyPr/>
          <a:lstStyle/>
          <a:p>
            <a:r>
              <a:rPr lang="en-US" dirty="0" smtClean="0"/>
              <a:t>Akash: Autistic self-advocate</a:t>
            </a:r>
          </a:p>
          <a:p>
            <a:r>
              <a:rPr lang="en-US" dirty="0" err="1" smtClean="0"/>
              <a:t>Drishaan</a:t>
            </a:r>
            <a:r>
              <a:rPr lang="en-US" dirty="0" smtClean="0"/>
              <a:t>: Autistic self-advocate</a:t>
            </a:r>
            <a:endParaRPr lang="en-US" dirty="0"/>
          </a:p>
        </p:txBody>
      </p:sp>
      <p:sp>
        <p:nvSpPr>
          <p:cNvPr id="4" name="Slide Number Placeholder 3"/>
          <p:cNvSpPr>
            <a:spLocks noGrp="1"/>
          </p:cNvSpPr>
          <p:nvPr>
            <p:ph type="sldNum" sz="quarter" idx="12"/>
          </p:nvPr>
        </p:nvSpPr>
        <p:spPr>
          <a:xfrm>
            <a:off x="7886700" y="6173787"/>
            <a:ext cx="762000" cy="365125"/>
          </a:xfrm>
        </p:spPr>
        <p:txBody>
          <a:bodyPr/>
          <a:lstStyle/>
          <a:p>
            <a:pPr>
              <a:defRPr/>
            </a:pPr>
            <a:fld id="{19B6B216-EEE5-4934-9B1E-49E8CBC6760C}" type="slidenum">
              <a:rPr lang="en-US" altLang="en-US" smtClean="0"/>
              <a:pPr>
                <a:defRPr/>
              </a:pPr>
              <a:t>16</a:t>
            </a:fld>
            <a:endParaRPr lang="en-US" altLang="en-US"/>
          </a:p>
        </p:txBody>
      </p:sp>
      <p:sp>
        <p:nvSpPr>
          <p:cNvPr id="6" name="Slide Number Placeholder 3"/>
          <p:cNvSpPr txBox="1">
            <a:spLocks/>
          </p:cNvSpPr>
          <p:nvPr/>
        </p:nvSpPr>
        <p:spPr>
          <a:xfrm>
            <a:off x="7886700" y="6173787"/>
            <a:ext cx="762000" cy="365125"/>
          </a:xfrm>
          <a:prstGeom prst="rect">
            <a:avLst/>
          </a:prstGeom>
        </p:spPr>
        <p:txBody>
          <a:bodyPr vert="horz" wrap="square" lIns="0" tIns="0" rIns="0" bIns="0" numCol="1" anchor="b"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045C75"/>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defRPr/>
            </a:pPr>
            <a:fld id="{19B6B216-EEE5-4934-9B1E-49E8CBC6760C}" type="slidenum">
              <a:rPr lang="en-US" altLang="en-US" smtClean="0"/>
              <a:pPr>
                <a:defRPr/>
              </a:pPr>
              <a:t>16</a:t>
            </a:fld>
            <a:endParaRPr lang="en-US" altLang="en-US" dirty="0"/>
          </a:p>
        </p:txBody>
      </p:sp>
      <p:sp>
        <p:nvSpPr>
          <p:cNvPr id="7" name="Rounded Rectangular Callout 6"/>
          <p:cNvSpPr/>
          <p:nvPr/>
        </p:nvSpPr>
        <p:spPr>
          <a:xfrm>
            <a:off x="342900" y="3066985"/>
            <a:ext cx="3657600" cy="1272580"/>
          </a:xfrm>
          <a:prstGeom prst="wedgeRoundRectCallout">
            <a:avLst>
              <a:gd name="adj1" fmla="val -3125"/>
              <a:gd name="adj2" fmla="val 6442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latin typeface="+mj-lt"/>
              </a:rPr>
              <a:t>Nothing has caused me to be different, this is what I am and what I will </a:t>
            </a:r>
            <a:r>
              <a:rPr lang="en-US" dirty="0" smtClean="0">
                <a:latin typeface="+mj-lt"/>
              </a:rPr>
              <a:t>be… </a:t>
            </a:r>
            <a:r>
              <a:rPr lang="en-US" dirty="0">
                <a:latin typeface="+mj-lt"/>
              </a:rPr>
              <a:t>I am proud about feeling myself autistic. </a:t>
            </a:r>
          </a:p>
        </p:txBody>
      </p:sp>
      <p:sp>
        <p:nvSpPr>
          <p:cNvPr id="9" name="Rounded Rectangular Callout 8"/>
          <p:cNvSpPr/>
          <p:nvPr/>
        </p:nvSpPr>
        <p:spPr>
          <a:xfrm>
            <a:off x="4235450" y="2691605"/>
            <a:ext cx="4648200" cy="1885911"/>
          </a:xfrm>
          <a:prstGeom prst="wedgeRoundRectCallout">
            <a:avLst>
              <a:gd name="adj1" fmla="val 4167"/>
              <a:gd name="adj2" fmla="val 6077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r>
              <a:rPr lang="en-US" dirty="0">
                <a:latin typeface="+mj-lt"/>
              </a:rPr>
              <a:t>I tell people about autism </a:t>
            </a:r>
            <a:r>
              <a:rPr lang="en-US" dirty="0" smtClean="0">
                <a:latin typeface="+mj-lt"/>
              </a:rPr>
              <a:t>when: (1) They </a:t>
            </a:r>
            <a:r>
              <a:rPr lang="en-US" dirty="0">
                <a:latin typeface="+mj-lt"/>
              </a:rPr>
              <a:t>are familiar with </a:t>
            </a:r>
            <a:r>
              <a:rPr lang="en-US" dirty="0" smtClean="0">
                <a:latin typeface="+mj-lt"/>
              </a:rPr>
              <a:t>me. (2) When </a:t>
            </a:r>
            <a:r>
              <a:rPr lang="en-US" dirty="0">
                <a:latin typeface="+mj-lt"/>
              </a:rPr>
              <a:t>I want them to understand me and better help </a:t>
            </a:r>
            <a:r>
              <a:rPr lang="en-US" dirty="0" smtClean="0">
                <a:latin typeface="+mj-lt"/>
              </a:rPr>
              <a:t>me. </a:t>
            </a:r>
          </a:p>
          <a:p>
            <a:r>
              <a:rPr lang="en-US" dirty="0" smtClean="0">
                <a:latin typeface="+mj-lt"/>
              </a:rPr>
              <a:t>Telling </a:t>
            </a:r>
            <a:r>
              <a:rPr lang="en-US" dirty="0">
                <a:latin typeface="+mj-lt"/>
              </a:rPr>
              <a:t>people about autism changes the way people treat me. Sometimes they help me further and sometimes they reject me.</a:t>
            </a:r>
          </a:p>
        </p:txBody>
      </p:sp>
      <p:sp>
        <p:nvSpPr>
          <p:cNvPr id="10" name="TextBox 9"/>
          <p:cNvSpPr txBox="1"/>
          <p:nvPr/>
        </p:nvSpPr>
        <p:spPr>
          <a:xfrm>
            <a:off x="7112000" y="2293070"/>
            <a:ext cx="3543300" cy="369332"/>
          </a:xfrm>
          <a:prstGeom prst="rect">
            <a:avLst/>
          </a:prstGeom>
          <a:noFill/>
        </p:spPr>
        <p:txBody>
          <a:bodyPr wrap="square" rtlCol="0">
            <a:spAutoFit/>
          </a:bodyPr>
          <a:lstStyle/>
          <a:p>
            <a:r>
              <a:rPr lang="en-US" dirty="0" smtClean="0">
                <a:latin typeface="+mj-lt"/>
              </a:rPr>
              <a:t>On sharing:</a:t>
            </a:r>
            <a:endParaRPr lang="en-US" dirty="0">
              <a:latin typeface="+mj-lt"/>
            </a:endParaRPr>
          </a:p>
        </p:txBody>
      </p:sp>
      <p:sp>
        <p:nvSpPr>
          <p:cNvPr id="11" name="Rounded Rectangular Callout 10"/>
          <p:cNvSpPr/>
          <p:nvPr/>
        </p:nvSpPr>
        <p:spPr>
          <a:xfrm>
            <a:off x="342899" y="4762182"/>
            <a:ext cx="3657601" cy="1467168"/>
          </a:xfrm>
          <a:prstGeom prst="wedgeRoundRectCallout">
            <a:avLst>
              <a:gd name="adj1" fmla="val -1107"/>
              <a:gd name="adj2" fmla="val 68537"/>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latin typeface="+mj-lt"/>
              </a:rPr>
              <a:t>In the society that I live I have distributed blue bulbs and pamphlets about autism to the families living here to make people aware about autism.</a:t>
            </a:r>
          </a:p>
        </p:txBody>
      </p:sp>
      <p:sp>
        <p:nvSpPr>
          <p:cNvPr id="12" name="TextBox 11"/>
          <p:cNvSpPr txBox="1"/>
          <p:nvPr/>
        </p:nvSpPr>
        <p:spPr>
          <a:xfrm>
            <a:off x="419100" y="4392850"/>
            <a:ext cx="1524000" cy="369332"/>
          </a:xfrm>
          <a:prstGeom prst="rect">
            <a:avLst/>
          </a:prstGeom>
          <a:noFill/>
        </p:spPr>
        <p:txBody>
          <a:bodyPr wrap="square" rtlCol="0">
            <a:spAutoFit/>
          </a:bodyPr>
          <a:lstStyle/>
          <a:p>
            <a:r>
              <a:rPr lang="en-US" dirty="0" smtClean="0">
                <a:latin typeface="+mj-lt"/>
              </a:rPr>
              <a:t>On advocacy:</a:t>
            </a:r>
            <a:endParaRPr lang="en-US" dirty="0">
              <a:latin typeface="+mj-lt"/>
            </a:endParaRPr>
          </a:p>
        </p:txBody>
      </p:sp>
      <p:sp>
        <p:nvSpPr>
          <p:cNvPr id="13" name="TextBox 12"/>
          <p:cNvSpPr txBox="1"/>
          <p:nvPr/>
        </p:nvSpPr>
        <p:spPr>
          <a:xfrm>
            <a:off x="171450" y="2675836"/>
            <a:ext cx="3543300" cy="369332"/>
          </a:xfrm>
          <a:prstGeom prst="rect">
            <a:avLst/>
          </a:prstGeom>
          <a:noFill/>
        </p:spPr>
        <p:txBody>
          <a:bodyPr wrap="square" rtlCol="0">
            <a:spAutoFit/>
          </a:bodyPr>
          <a:lstStyle/>
          <a:p>
            <a:r>
              <a:rPr lang="en-US" dirty="0" smtClean="0">
                <a:latin typeface="+mj-lt"/>
              </a:rPr>
              <a:t>On identity:</a:t>
            </a:r>
            <a:endParaRPr lang="en-US" dirty="0">
              <a:latin typeface="+mj-lt"/>
            </a:endParaRPr>
          </a:p>
        </p:txBody>
      </p:sp>
      <p:sp>
        <p:nvSpPr>
          <p:cNvPr id="14" name="Rounded Rectangular Callout 13"/>
          <p:cNvSpPr/>
          <p:nvPr/>
        </p:nvSpPr>
        <p:spPr>
          <a:xfrm>
            <a:off x="4235450" y="5049302"/>
            <a:ext cx="4648200" cy="1308178"/>
          </a:xfrm>
          <a:prstGeom prst="wedgeRoundRectCallout">
            <a:avLst>
              <a:gd name="adj1" fmla="val 5177"/>
              <a:gd name="adj2" fmla="val 6562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mj-lt"/>
              </a:rPr>
              <a:t>It refers to the differences in brain thoughts. People should be okay about other people who have thoughts different from them. Those thoughts should be respected. </a:t>
            </a:r>
          </a:p>
        </p:txBody>
      </p:sp>
      <p:sp>
        <p:nvSpPr>
          <p:cNvPr id="15" name="TextBox 14"/>
          <p:cNvSpPr txBox="1"/>
          <p:nvPr/>
        </p:nvSpPr>
        <p:spPr>
          <a:xfrm>
            <a:off x="4686300" y="4623116"/>
            <a:ext cx="2139950" cy="369332"/>
          </a:xfrm>
          <a:prstGeom prst="rect">
            <a:avLst/>
          </a:prstGeom>
          <a:noFill/>
        </p:spPr>
        <p:txBody>
          <a:bodyPr wrap="square" rtlCol="0">
            <a:spAutoFit/>
          </a:bodyPr>
          <a:lstStyle/>
          <a:p>
            <a:r>
              <a:rPr lang="en-US" dirty="0" smtClean="0">
                <a:latin typeface="+mj-lt"/>
              </a:rPr>
              <a:t>On neurodiversity:</a:t>
            </a:r>
            <a:endParaRPr lang="en-US" dirty="0">
              <a:latin typeface="+mj-lt"/>
            </a:endParaRP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2593" t="6666" b="38889"/>
          <a:stretch/>
        </p:blipFill>
        <p:spPr>
          <a:xfrm>
            <a:off x="6629400" y="46592"/>
            <a:ext cx="2254250" cy="2239965"/>
          </a:xfrm>
          <a:prstGeom prst="rect">
            <a:avLst/>
          </a:prstGeom>
        </p:spPr>
      </p:pic>
    </p:spTree>
    <p:extLst>
      <p:ext uri="{BB962C8B-B14F-4D97-AF65-F5344CB8AC3E}">
        <p14:creationId xmlns:p14="http://schemas.microsoft.com/office/powerpoint/2010/main" val="54834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animBg="1"/>
      <p:bldP spid="12" grpId="0"/>
      <p:bldP spid="13" grpId="0"/>
      <p:bldP spid="14"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Voices from India</a:t>
            </a:r>
            <a:endParaRPr lang="en-US" dirty="0"/>
          </a:p>
        </p:txBody>
      </p:sp>
      <p:sp>
        <p:nvSpPr>
          <p:cNvPr id="3" name="Content Placeholder 2"/>
          <p:cNvSpPr>
            <a:spLocks noGrp="1"/>
          </p:cNvSpPr>
          <p:nvPr>
            <p:ph idx="1"/>
          </p:nvPr>
        </p:nvSpPr>
        <p:spPr/>
        <p:txBody>
          <a:bodyPr/>
          <a:lstStyle/>
          <a:p>
            <a:r>
              <a:rPr lang="en-US" dirty="0"/>
              <a:t>Shweta: M</a:t>
            </a:r>
            <a:r>
              <a:rPr lang="en-US" dirty="0" smtClean="0"/>
              <a:t>other of autistic child</a:t>
            </a:r>
            <a:endParaRPr lang="en-US" dirty="0"/>
          </a:p>
        </p:txBody>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17</a:t>
            </a:fld>
            <a:endParaRPr lang="en-US" altLang="en-US" dirty="0"/>
          </a:p>
        </p:txBody>
      </p:sp>
      <p:sp>
        <p:nvSpPr>
          <p:cNvPr id="6" name="Rounded Rectangular Callout 5"/>
          <p:cNvSpPr/>
          <p:nvPr/>
        </p:nvSpPr>
        <p:spPr>
          <a:xfrm>
            <a:off x="482600" y="3147020"/>
            <a:ext cx="3657600" cy="1981200"/>
          </a:xfrm>
          <a:prstGeom prst="wedgeRoundRectCallout">
            <a:avLst>
              <a:gd name="adj1" fmla="val -3125"/>
              <a:gd name="adj2" fmla="val 64423"/>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atin typeface="+mj-lt"/>
              </a:rPr>
              <a:t>I read that most of the autistic people they learn a lot in the mainstream schools; I have heard that a lot of them are trying to get in, but it’s very difficult bc there are no supports for them there. </a:t>
            </a:r>
          </a:p>
        </p:txBody>
      </p:sp>
      <p:sp>
        <p:nvSpPr>
          <p:cNvPr id="7" name="TextBox 6"/>
          <p:cNvSpPr txBox="1"/>
          <p:nvPr/>
        </p:nvSpPr>
        <p:spPr>
          <a:xfrm>
            <a:off x="317500" y="2448520"/>
            <a:ext cx="4267200" cy="369332"/>
          </a:xfrm>
          <a:prstGeom prst="rect">
            <a:avLst/>
          </a:prstGeom>
          <a:noFill/>
        </p:spPr>
        <p:txBody>
          <a:bodyPr wrap="square" rtlCol="0">
            <a:spAutoFit/>
          </a:bodyPr>
          <a:lstStyle/>
          <a:p>
            <a:r>
              <a:rPr lang="en-US" dirty="0" smtClean="0">
                <a:latin typeface="+mj-lt"/>
              </a:rPr>
              <a:t>On the need for mainstreamed education: </a:t>
            </a:r>
            <a:endParaRPr lang="en-US" dirty="0">
              <a:latin typeface="+mj-lt"/>
            </a:endParaRPr>
          </a:p>
        </p:txBody>
      </p:sp>
      <p:sp>
        <p:nvSpPr>
          <p:cNvPr id="9" name="Rounded Rectangular Callout 8"/>
          <p:cNvSpPr/>
          <p:nvPr/>
        </p:nvSpPr>
        <p:spPr>
          <a:xfrm>
            <a:off x="4800600" y="3032720"/>
            <a:ext cx="4114800" cy="2209800"/>
          </a:xfrm>
          <a:prstGeom prst="wedgeRoundRectCallout">
            <a:avLst>
              <a:gd name="adj1" fmla="val 4167"/>
              <a:gd name="adj2" fmla="val 60776"/>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smtClean="0">
                <a:latin typeface="+mj-lt"/>
              </a:rPr>
              <a:t>[I need more support from my] family</a:t>
            </a:r>
            <a:r>
              <a:rPr lang="en-US" dirty="0">
                <a:latin typeface="+mj-lt"/>
              </a:rPr>
              <a:t>– sometimes, when it’s hard, I don’t know what to do. He [my </a:t>
            </a:r>
            <a:r>
              <a:rPr lang="en-US" dirty="0" smtClean="0">
                <a:latin typeface="+mj-lt"/>
              </a:rPr>
              <a:t>husband] </a:t>
            </a:r>
            <a:r>
              <a:rPr lang="en-US" dirty="0">
                <a:latin typeface="+mj-lt"/>
              </a:rPr>
              <a:t>understands, but if things happen with my mother in law sometimes she understands, sometimes she doesn’t, so it is very hard.</a:t>
            </a:r>
          </a:p>
        </p:txBody>
      </p:sp>
      <p:sp>
        <p:nvSpPr>
          <p:cNvPr id="10" name="TextBox 9"/>
          <p:cNvSpPr txBox="1"/>
          <p:nvPr/>
        </p:nvSpPr>
        <p:spPr>
          <a:xfrm>
            <a:off x="4953000" y="2461220"/>
            <a:ext cx="3543300" cy="369332"/>
          </a:xfrm>
          <a:prstGeom prst="rect">
            <a:avLst/>
          </a:prstGeom>
          <a:noFill/>
        </p:spPr>
        <p:txBody>
          <a:bodyPr wrap="square" rtlCol="0">
            <a:spAutoFit/>
          </a:bodyPr>
          <a:lstStyle/>
          <a:p>
            <a:r>
              <a:rPr lang="en-US" dirty="0" smtClean="0">
                <a:latin typeface="+mj-lt"/>
              </a:rPr>
              <a:t>On the need for family support:</a:t>
            </a:r>
            <a:endParaRPr lang="en-US" dirty="0">
              <a:latin typeface="+mj-lt"/>
            </a:endParaRPr>
          </a:p>
        </p:txBody>
      </p:sp>
      <p:sp>
        <p:nvSpPr>
          <p:cNvPr id="13" name="Slide Number Placeholder 3"/>
          <p:cNvSpPr txBox="1">
            <a:spLocks/>
          </p:cNvSpPr>
          <p:nvPr/>
        </p:nvSpPr>
        <p:spPr>
          <a:xfrm>
            <a:off x="7404100" y="7118350"/>
            <a:ext cx="762000" cy="365125"/>
          </a:xfrm>
          <a:prstGeom prst="rect">
            <a:avLst/>
          </a:prstGeom>
        </p:spPr>
        <p:txBody>
          <a:bodyPr vert="horz" wrap="square" lIns="0" tIns="0" rIns="0" bIns="0" numCol="1" anchor="b"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045C75"/>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defRPr/>
            </a:pPr>
            <a:fld id="{19B6B216-EEE5-4934-9B1E-49E8CBC6760C}" type="slidenum">
              <a:rPr lang="en-US" altLang="en-US" smtClean="0"/>
              <a:pPr>
                <a:defRPr/>
              </a:pPr>
              <a:t>17</a:t>
            </a:fld>
            <a:endParaRPr lang="en-US" altLang="en-US"/>
          </a:p>
        </p:txBody>
      </p:sp>
      <p:sp>
        <p:nvSpPr>
          <p:cNvPr id="14" name="Rounded Rectangular Callout 13"/>
          <p:cNvSpPr/>
          <p:nvPr/>
        </p:nvSpPr>
        <p:spPr>
          <a:xfrm>
            <a:off x="1873250" y="5786477"/>
            <a:ext cx="5422900" cy="559832"/>
          </a:xfrm>
          <a:prstGeom prst="wedgeRoundRectCallout">
            <a:avLst>
              <a:gd name="adj1" fmla="val 3407"/>
              <a:gd name="adj2" fmla="val 78924"/>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latin typeface="+mj-lt"/>
              </a:rPr>
              <a:t>Be happy, people will accept you. Just be what you are.</a:t>
            </a:r>
          </a:p>
        </p:txBody>
      </p:sp>
      <p:sp>
        <p:nvSpPr>
          <p:cNvPr id="15" name="TextBox 14"/>
          <p:cNvSpPr txBox="1"/>
          <p:nvPr/>
        </p:nvSpPr>
        <p:spPr>
          <a:xfrm>
            <a:off x="654050" y="5807075"/>
            <a:ext cx="1143000" cy="369332"/>
          </a:xfrm>
          <a:prstGeom prst="rect">
            <a:avLst/>
          </a:prstGeom>
          <a:noFill/>
        </p:spPr>
        <p:txBody>
          <a:bodyPr wrap="square" rtlCol="0">
            <a:spAutoFit/>
          </a:bodyPr>
          <a:lstStyle/>
          <a:p>
            <a:r>
              <a:rPr lang="en-US" dirty="0" smtClean="0">
                <a:latin typeface="+mj-lt"/>
              </a:rPr>
              <a:t>Message:</a:t>
            </a:r>
            <a:endParaRPr lang="en-US" dirty="0">
              <a:latin typeface="+mj-lt"/>
            </a:endParaRP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6028" y="165311"/>
            <a:ext cx="2680244" cy="1882502"/>
          </a:xfrm>
          <a:prstGeom prst="rect">
            <a:avLst/>
          </a:prstGeom>
        </p:spPr>
      </p:pic>
    </p:spTree>
    <p:extLst>
      <p:ext uri="{BB962C8B-B14F-4D97-AF65-F5344CB8AC3E}">
        <p14:creationId xmlns:p14="http://schemas.microsoft.com/office/powerpoint/2010/main" val="368385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0" grpId="0"/>
      <p:bldP spid="1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Voices from Lebanon: </a:t>
            </a:r>
            <a:br>
              <a:rPr lang="en-US" dirty="0" smtClean="0"/>
            </a:br>
            <a:r>
              <a:rPr lang="en-US" dirty="0" err="1" smtClean="0"/>
              <a:t>Nidal’s</a:t>
            </a:r>
            <a:r>
              <a:rPr lang="en-US" dirty="0" smtClean="0"/>
              <a:t> Story</a:t>
            </a:r>
            <a:endParaRPr lang="en-US" dirty="0"/>
          </a:p>
        </p:txBody>
      </p:sp>
      <p:pic>
        <p:nvPicPr>
          <p:cNvPr id="6" name="Content Placeholder 5"/>
          <p:cNvPicPr>
            <a:picLocks noGrp="1" noChangeAspect="1"/>
          </p:cNvPicPr>
          <p:nvPr>
            <p:ph sz="half" idx="1"/>
          </p:nvPr>
        </p:nvPicPr>
        <p:blipFill>
          <a:blip r:embed="rId2"/>
          <a:stretch>
            <a:fillRect/>
          </a:stretch>
        </p:blipFill>
        <p:spPr>
          <a:xfrm>
            <a:off x="762063" y="1920875"/>
            <a:ext cx="3428873" cy="4433888"/>
          </a:xfrm>
          <a:prstGeom prst="rect">
            <a:avLst/>
          </a:prstGeom>
        </p:spPr>
      </p:pic>
      <p:sp>
        <p:nvSpPr>
          <p:cNvPr id="4" name="Content Placeholder 3"/>
          <p:cNvSpPr>
            <a:spLocks noGrp="1"/>
          </p:cNvSpPr>
          <p:nvPr>
            <p:ph sz="half" idx="2"/>
          </p:nvPr>
        </p:nvSpPr>
        <p:spPr/>
        <p:txBody>
          <a:bodyPr/>
          <a:lstStyle/>
          <a:p>
            <a:r>
              <a:rPr lang="en-US" sz="1600" dirty="0" smtClean="0"/>
              <a:t>“Renoir </a:t>
            </a:r>
            <a:r>
              <a:rPr lang="en-US" sz="1600" dirty="0"/>
              <a:t>is my favorite artist, so I relate different aspects of my life to his art. There’s also the black, obviously, symbolizing mourning. I do feel I’m in mourning, only it lasts much longer than a few weeks. There’s also the way one of the girls is trying to communicate with the other while the other girl is </a:t>
            </a:r>
            <a:r>
              <a:rPr lang="en-US" sz="1600" dirty="0" smtClean="0"/>
              <a:t>not </a:t>
            </a:r>
            <a:r>
              <a:rPr lang="en-US" sz="1600" dirty="0"/>
              <a:t>there. This makes me think of my son, when he’s staring into nothingness and I’m trying to get his attention. There’s also the chaos in the background. Our lives have been very chaotic in the last year. Suddenly I forget things, I make mistakes when working, I am late to appointments, to </a:t>
            </a:r>
            <a:r>
              <a:rPr lang="en-US" sz="1600" dirty="0" smtClean="0"/>
              <a:t>name a </a:t>
            </a:r>
            <a:r>
              <a:rPr lang="en-US" sz="1600" dirty="0"/>
              <a:t>few examples of the chaos that has suddenly entered our lives</a:t>
            </a:r>
            <a:r>
              <a:rPr lang="en-US" sz="1600" dirty="0" smtClean="0"/>
              <a:t>.” </a:t>
            </a:r>
            <a:r>
              <a:rPr lang="en-US" sz="1600" i="1" dirty="0" err="1" smtClean="0"/>
              <a:t>Nidal</a:t>
            </a:r>
            <a:r>
              <a:rPr lang="en-US" sz="1600" i="1" dirty="0" smtClean="0"/>
              <a:t>: Autism researcher, professor &amp; mother of autistic 3 year old. Relocating to the US so her son can receive the services he needs.</a:t>
            </a:r>
          </a:p>
          <a:p>
            <a:endParaRPr lang="en-US" sz="1600" i="1" dirty="0"/>
          </a:p>
        </p:txBody>
      </p:sp>
      <p:sp>
        <p:nvSpPr>
          <p:cNvPr id="5" name="Slide Number Placeholder 4"/>
          <p:cNvSpPr>
            <a:spLocks noGrp="1"/>
          </p:cNvSpPr>
          <p:nvPr>
            <p:ph type="sldNum" sz="quarter" idx="12"/>
          </p:nvPr>
        </p:nvSpPr>
        <p:spPr/>
        <p:txBody>
          <a:bodyPr/>
          <a:lstStyle/>
          <a:p>
            <a:pPr>
              <a:defRPr/>
            </a:pPr>
            <a:fld id="{DB7607F2-DB6C-4B0C-AC96-EFF1ED9C3C16}" type="slidenum">
              <a:rPr lang="en-US" altLang="en-US" smtClean="0"/>
              <a:pPr>
                <a:defRPr/>
              </a:pPr>
              <a:t>18</a:t>
            </a:fld>
            <a:endParaRPr lang="en-US" altLang="en-US" dirty="0"/>
          </a:p>
        </p:txBody>
      </p:sp>
    </p:spTree>
    <p:extLst>
      <p:ext uri="{BB962C8B-B14F-4D97-AF65-F5344CB8AC3E}">
        <p14:creationId xmlns:p14="http://schemas.microsoft.com/office/powerpoint/2010/main" val="13005755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Nidal’s</a:t>
            </a:r>
            <a:r>
              <a:rPr lang="en-US" dirty="0"/>
              <a:t> Story</a:t>
            </a:r>
          </a:p>
        </p:txBody>
      </p:sp>
      <p:sp>
        <p:nvSpPr>
          <p:cNvPr id="3" name="Content Placeholder 2"/>
          <p:cNvSpPr>
            <a:spLocks noGrp="1"/>
          </p:cNvSpPr>
          <p:nvPr>
            <p:ph idx="1"/>
          </p:nvPr>
        </p:nvSpPr>
        <p:spPr/>
        <p:txBody>
          <a:bodyPr/>
          <a:lstStyle/>
          <a:p>
            <a:r>
              <a:rPr lang="en-US" sz="2200" dirty="0" smtClean="0">
                <a:latin typeface="Calibri" charset="0"/>
                <a:ea typeface="Calibri" charset="0"/>
                <a:cs typeface="Calibri" charset="0"/>
              </a:rPr>
              <a:t>“I </a:t>
            </a:r>
            <a:r>
              <a:rPr lang="en-US" sz="2200" dirty="0">
                <a:latin typeface="Calibri" charset="0"/>
                <a:ea typeface="Calibri" charset="0"/>
                <a:cs typeface="Calibri" charset="0"/>
              </a:rPr>
              <a:t>realized that</a:t>
            </a:r>
            <a:r>
              <a:rPr lang="en-US" sz="2200" b="1" dirty="0">
                <a:latin typeface="Calibri" charset="0"/>
                <a:ea typeface="Calibri" charset="0"/>
                <a:cs typeface="Calibri" charset="0"/>
              </a:rPr>
              <a:t> </a:t>
            </a:r>
            <a:r>
              <a:rPr lang="en-US" sz="2200" dirty="0">
                <a:latin typeface="Calibri" charset="0"/>
                <a:ea typeface="Calibri" charset="0"/>
                <a:cs typeface="Calibri" charset="0"/>
              </a:rPr>
              <a:t>I wasn’t being overly anxious or suffering from an occupation hazard or medical students’ </a:t>
            </a:r>
            <a:r>
              <a:rPr lang="en-US" sz="2200" dirty="0" smtClean="0">
                <a:latin typeface="Calibri" charset="0"/>
                <a:ea typeface="Calibri" charset="0"/>
                <a:cs typeface="Calibri" charset="0"/>
              </a:rPr>
              <a:t>disease</a:t>
            </a:r>
            <a:r>
              <a:rPr lang="mr-IN" sz="2200" dirty="0" smtClean="0">
                <a:latin typeface="Calibri" charset="0"/>
                <a:ea typeface="Calibri" charset="0"/>
                <a:cs typeface="Calibri" charset="0"/>
              </a:rPr>
              <a:t>…</a:t>
            </a:r>
            <a:r>
              <a:rPr lang="en-US" sz="2200" dirty="0" smtClean="0">
                <a:latin typeface="Calibri" charset="0"/>
                <a:ea typeface="Calibri" charset="0"/>
                <a:cs typeface="Calibri" charset="0"/>
              </a:rPr>
              <a:t>I </a:t>
            </a:r>
            <a:r>
              <a:rPr lang="en-US" sz="2200" dirty="0">
                <a:latin typeface="Calibri" charset="0"/>
                <a:ea typeface="Calibri" charset="0"/>
                <a:cs typeface="Calibri" charset="0"/>
              </a:rPr>
              <a:t>realized that my </a:t>
            </a:r>
            <a:r>
              <a:rPr lang="en-US" sz="2200" b="1" dirty="0">
                <a:latin typeface="Calibri" charset="0"/>
                <a:ea typeface="Calibri" charset="0"/>
                <a:cs typeface="Calibri" charset="0"/>
              </a:rPr>
              <a:t>worst nightmare was coming </a:t>
            </a:r>
            <a:r>
              <a:rPr lang="en-US" sz="2200" b="1" dirty="0" smtClean="0">
                <a:latin typeface="Calibri" charset="0"/>
                <a:ea typeface="Calibri" charset="0"/>
                <a:cs typeface="Calibri" charset="0"/>
              </a:rPr>
              <a:t>true</a:t>
            </a:r>
            <a:r>
              <a:rPr lang="mr-IN" sz="2200" dirty="0" smtClean="0">
                <a:latin typeface="Calibri" charset="0"/>
                <a:ea typeface="Calibri" charset="0"/>
                <a:cs typeface="Calibri" charset="0"/>
              </a:rPr>
              <a:t>…</a:t>
            </a:r>
            <a:r>
              <a:rPr lang="en-US" sz="2200" dirty="0" smtClean="0">
                <a:latin typeface="Calibri" charset="0"/>
                <a:ea typeface="Calibri" charset="0"/>
                <a:cs typeface="Calibri" charset="0"/>
              </a:rPr>
              <a:t>As </a:t>
            </a:r>
            <a:r>
              <a:rPr lang="en-US" sz="2200" dirty="0">
                <a:latin typeface="Calibri" charset="0"/>
                <a:ea typeface="Calibri" charset="0"/>
                <a:cs typeface="Calibri" charset="0"/>
              </a:rPr>
              <a:t>far as it </a:t>
            </a:r>
            <a:r>
              <a:rPr lang="en-US" sz="2200" b="1" dirty="0">
                <a:latin typeface="Calibri" charset="0"/>
                <a:ea typeface="Calibri" charset="0"/>
                <a:cs typeface="Calibri" charset="0"/>
              </a:rPr>
              <a:t>affects my son, autism takes away basic opportunities and rights </a:t>
            </a:r>
            <a:r>
              <a:rPr lang="en-US" sz="2200" dirty="0">
                <a:latin typeface="Calibri" charset="0"/>
                <a:ea typeface="Calibri" charset="0"/>
                <a:cs typeface="Calibri" charset="0"/>
              </a:rPr>
              <a:t>that mostly everyone else in the world gets to take for </a:t>
            </a:r>
            <a:r>
              <a:rPr lang="en-US" sz="2200" dirty="0" smtClean="0">
                <a:latin typeface="Calibri" charset="0"/>
                <a:ea typeface="Calibri" charset="0"/>
                <a:cs typeface="Calibri" charset="0"/>
              </a:rPr>
              <a:t>granted. There’s nothing that isn’t affected by it</a:t>
            </a:r>
            <a:r>
              <a:rPr lang="mr-IN" sz="2200" dirty="0" smtClean="0">
                <a:latin typeface="Calibri" charset="0"/>
                <a:ea typeface="Calibri" charset="0"/>
                <a:cs typeface="Calibri" charset="0"/>
              </a:rPr>
              <a:t>…</a:t>
            </a:r>
            <a:r>
              <a:rPr lang="en-US" sz="2200" dirty="0" smtClean="0">
                <a:latin typeface="Calibri" charset="0"/>
                <a:ea typeface="Calibri" charset="0"/>
                <a:cs typeface="Calibri" charset="0"/>
              </a:rPr>
              <a:t>I </a:t>
            </a:r>
            <a:r>
              <a:rPr lang="en-US" sz="2200" dirty="0">
                <a:latin typeface="Calibri" charset="0"/>
                <a:ea typeface="Calibri" charset="0"/>
                <a:cs typeface="Calibri" charset="0"/>
              </a:rPr>
              <a:t>never used to be negative about </a:t>
            </a:r>
            <a:r>
              <a:rPr lang="en-US" sz="2200" dirty="0" smtClean="0">
                <a:latin typeface="Calibri" charset="0"/>
                <a:ea typeface="Calibri" charset="0"/>
                <a:cs typeface="Calibri" charset="0"/>
              </a:rPr>
              <a:t>autism</a:t>
            </a:r>
            <a:r>
              <a:rPr lang="mr-IN" sz="2200" dirty="0" smtClean="0">
                <a:latin typeface="Calibri" charset="0"/>
                <a:ea typeface="Calibri" charset="0"/>
                <a:cs typeface="Calibri" charset="0"/>
              </a:rPr>
              <a:t>…</a:t>
            </a:r>
            <a:r>
              <a:rPr lang="en-US" sz="2200" dirty="0" smtClean="0">
                <a:latin typeface="Calibri" charset="0"/>
                <a:ea typeface="Calibri" charset="0"/>
                <a:cs typeface="Calibri" charset="0"/>
              </a:rPr>
              <a:t> but </a:t>
            </a:r>
            <a:r>
              <a:rPr lang="en-US" sz="2200" b="1" dirty="0">
                <a:latin typeface="Calibri" charset="0"/>
                <a:ea typeface="Calibri" charset="0"/>
                <a:cs typeface="Calibri" charset="0"/>
              </a:rPr>
              <a:t>it’s one thing to see it from a distance and a whole other phenomenon when you see it through the single most important person in the </a:t>
            </a:r>
            <a:r>
              <a:rPr lang="en-US" sz="2200" b="1" dirty="0" smtClean="0">
                <a:latin typeface="Calibri" charset="0"/>
                <a:ea typeface="Calibri" charset="0"/>
                <a:cs typeface="Calibri" charset="0"/>
              </a:rPr>
              <a:t>world</a:t>
            </a:r>
            <a:r>
              <a:rPr lang="mr-IN" sz="2200" dirty="0" smtClean="0">
                <a:latin typeface="Calibri" charset="0"/>
                <a:ea typeface="Calibri" charset="0"/>
                <a:cs typeface="Calibri" charset="0"/>
              </a:rPr>
              <a:t>…</a:t>
            </a:r>
            <a:r>
              <a:rPr lang="en-US" sz="2200" dirty="0" smtClean="0">
                <a:latin typeface="Calibri" charset="0"/>
                <a:ea typeface="Calibri" charset="0"/>
                <a:cs typeface="Calibri" charset="0"/>
              </a:rPr>
              <a:t>With </a:t>
            </a:r>
            <a:r>
              <a:rPr lang="en-US" sz="2200" dirty="0">
                <a:latin typeface="Calibri" charset="0"/>
                <a:ea typeface="Calibri" charset="0"/>
                <a:cs typeface="Calibri" charset="0"/>
              </a:rPr>
              <a:t>respect to my son, there’s nothing good about having </a:t>
            </a:r>
            <a:r>
              <a:rPr lang="en-US" sz="2200" dirty="0" smtClean="0">
                <a:latin typeface="Calibri" charset="0"/>
                <a:ea typeface="Calibri" charset="0"/>
                <a:cs typeface="Calibri" charset="0"/>
              </a:rPr>
              <a:t>autism</a:t>
            </a:r>
            <a:r>
              <a:rPr lang="mr-IN" sz="2200" dirty="0" smtClean="0">
                <a:latin typeface="Calibri" charset="0"/>
                <a:ea typeface="Calibri" charset="0"/>
                <a:cs typeface="Calibri" charset="0"/>
              </a:rPr>
              <a:t>…</a:t>
            </a:r>
            <a:r>
              <a:rPr lang="en-US" sz="2200" dirty="0">
                <a:latin typeface="Calibri" charset="0"/>
                <a:ea typeface="Calibri" charset="0"/>
                <a:cs typeface="Calibri" charset="0"/>
              </a:rPr>
              <a:t>I find that I’m resentful that the overwhelming majority of parents have this enjoyment and these dreams – I had dreams for my son </a:t>
            </a:r>
            <a:r>
              <a:rPr lang="en-US" sz="2200" dirty="0" smtClean="0">
                <a:latin typeface="Calibri" charset="0"/>
                <a:ea typeface="Calibri" charset="0"/>
                <a:cs typeface="Calibri" charset="0"/>
              </a:rPr>
              <a:t>too</a:t>
            </a:r>
            <a:r>
              <a:rPr lang="mr-IN" sz="2200" dirty="0" smtClean="0">
                <a:latin typeface="Calibri" charset="0"/>
                <a:ea typeface="Calibri" charset="0"/>
                <a:cs typeface="Calibri" charset="0"/>
              </a:rPr>
              <a:t>…</a:t>
            </a:r>
            <a:r>
              <a:rPr lang="en-US" sz="2200" dirty="0">
                <a:latin typeface="Calibri" charset="0"/>
                <a:ea typeface="Calibri" charset="0"/>
                <a:cs typeface="Calibri" charset="0"/>
              </a:rPr>
              <a:t> </a:t>
            </a:r>
            <a:r>
              <a:rPr lang="en-US" sz="2200" b="1" dirty="0">
                <a:latin typeface="Calibri" charset="0"/>
                <a:ea typeface="Calibri" charset="0"/>
                <a:cs typeface="Calibri" charset="0"/>
              </a:rPr>
              <a:t>I don’t think the diagnosis affects how I see my son. It affects how I see the world and the specific context in which my son lives</a:t>
            </a:r>
            <a:r>
              <a:rPr lang="en-US" sz="2200" dirty="0" smtClean="0">
                <a:latin typeface="Calibri" charset="0"/>
                <a:ea typeface="Calibri" charset="0"/>
                <a:cs typeface="Calibri" charset="0"/>
              </a:rPr>
              <a:t>”</a:t>
            </a:r>
          </a:p>
        </p:txBody>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19</a:t>
            </a:fld>
            <a:endParaRPr lang="en-US" altLang="en-US"/>
          </a:p>
        </p:txBody>
      </p:sp>
    </p:spTree>
    <p:extLst>
      <p:ext uri="{BB962C8B-B14F-4D97-AF65-F5344CB8AC3E}">
        <p14:creationId xmlns:p14="http://schemas.microsoft.com/office/powerpoint/2010/main" val="16844239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2</a:t>
            </a:fld>
            <a:endParaRPr lang="en-US" alt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0814733"/>
              </p:ext>
            </p:extLst>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836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95D625B5-0C3B-420E-886B-337EAF30375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576CB033-1F39-4F84-B966-1A6DE1EA314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5E2230FC-473E-4804-9EBF-CF12FF36F32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Nidal’s</a:t>
            </a:r>
            <a:r>
              <a:rPr lang="en-US" dirty="0"/>
              <a:t> Story</a:t>
            </a:r>
          </a:p>
        </p:txBody>
      </p:sp>
      <p:sp>
        <p:nvSpPr>
          <p:cNvPr id="3" name="Content Placeholder 2"/>
          <p:cNvSpPr>
            <a:spLocks noGrp="1"/>
          </p:cNvSpPr>
          <p:nvPr>
            <p:ph idx="1"/>
          </p:nvPr>
        </p:nvSpPr>
        <p:spPr>
          <a:xfrm>
            <a:off x="457200" y="1600200"/>
            <a:ext cx="8229600" cy="4389437"/>
          </a:xfrm>
        </p:spPr>
        <p:txBody>
          <a:bodyPr/>
          <a:lstStyle/>
          <a:p>
            <a:endParaRPr lang="en-US" sz="2000" dirty="0">
              <a:latin typeface="Calibri" charset="0"/>
              <a:ea typeface="Calibri" charset="0"/>
              <a:cs typeface="Calibri" charset="0"/>
            </a:endParaRPr>
          </a:p>
          <a:p>
            <a:r>
              <a:rPr lang="en-US" sz="2000" dirty="0" smtClean="0">
                <a:latin typeface="Calibri" charset="0"/>
                <a:ea typeface="Calibri" charset="0"/>
                <a:cs typeface="Calibri" charset="0"/>
              </a:rPr>
              <a:t>“I </a:t>
            </a:r>
            <a:r>
              <a:rPr lang="en-US" sz="2000" dirty="0">
                <a:latin typeface="Calibri" charset="0"/>
                <a:ea typeface="Calibri" charset="0"/>
                <a:cs typeface="Calibri" charset="0"/>
              </a:rPr>
              <a:t>trained two former students to work with him – I used to suffer so much during training </a:t>
            </a:r>
            <a:r>
              <a:rPr lang="en-US" sz="2000" dirty="0" smtClean="0">
                <a:latin typeface="Calibri" charset="0"/>
                <a:ea typeface="Calibri" charset="0"/>
                <a:cs typeface="Calibri" charset="0"/>
              </a:rPr>
              <a:t>sessions</a:t>
            </a:r>
            <a:r>
              <a:rPr lang="mr-IN" sz="2000" dirty="0" smtClean="0">
                <a:latin typeface="Calibri" charset="0"/>
                <a:ea typeface="Calibri" charset="0"/>
                <a:cs typeface="Calibri" charset="0"/>
              </a:rPr>
              <a:t>…</a:t>
            </a:r>
            <a:r>
              <a:rPr lang="en-US" sz="2000" dirty="0">
                <a:latin typeface="Calibri" charset="0"/>
                <a:ea typeface="Calibri" charset="0"/>
                <a:cs typeface="Calibri" charset="0"/>
              </a:rPr>
              <a:t>I had my students in there and I needed to keep that professional face. I couldn’t show them that I was dying because I was seeing my son doing things I had seen other kids do. Other kids with whom I worked and whom I loved, but </a:t>
            </a:r>
            <a:r>
              <a:rPr lang="en-US" sz="2000" b="1" dirty="0">
                <a:latin typeface="Calibri" charset="0"/>
                <a:ea typeface="Calibri" charset="0"/>
                <a:cs typeface="Calibri" charset="0"/>
              </a:rPr>
              <a:t>seeing those behaviors emerge from my son was so painful, so surreal, like some supernatural force making a joke on me</a:t>
            </a:r>
            <a:r>
              <a:rPr lang="mr-IN" sz="2000" dirty="0">
                <a:latin typeface="Calibri" charset="0"/>
                <a:ea typeface="Calibri" charset="0"/>
                <a:cs typeface="Calibri" charset="0"/>
              </a:rPr>
              <a:t>…</a:t>
            </a:r>
            <a:r>
              <a:rPr lang="en-US" sz="2000" dirty="0">
                <a:latin typeface="Calibri" charset="0"/>
                <a:ea typeface="Calibri" charset="0"/>
                <a:cs typeface="Calibri" charset="0"/>
              </a:rPr>
              <a:t>I think a lot about the way I used to work with autistic kids when I was in New York. I used to be kind to them, I was effective, I did good work. I loved them, was attached to them. </a:t>
            </a:r>
            <a:r>
              <a:rPr lang="en-US" sz="2000" dirty="0" smtClean="0">
                <a:latin typeface="Calibri" charset="0"/>
                <a:ea typeface="Calibri" charset="0"/>
                <a:cs typeface="Calibri" charset="0"/>
              </a:rPr>
              <a:t> Why </a:t>
            </a:r>
            <a:r>
              <a:rPr lang="en-US" sz="2000" dirty="0">
                <a:latin typeface="Calibri" charset="0"/>
                <a:ea typeface="Calibri" charset="0"/>
                <a:cs typeface="Calibri" charset="0"/>
              </a:rPr>
              <a:t>did this happen that I now see them in my son? I do feel that autism is a big punisher. I know that philosophically speaking, one could say “hey, you loved those kids, so now you see them through your son, and that’s beautiful”. I don’t feel that way… It’s a paradox maybe, but my two truths are that </a:t>
            </a:r>
            <a:r>
              <a:rPr lang="en-US" sz="2000" b="1" dirty="0">
                <a:latin typeface="Calibri" charset="0"/>
                <a:ea typeface="Calibri" charset="0"/>
                <a:cs typeface="Calibri" charset="0"/>
              </a:rPr>
              <a:t>I loved those kids and I don’t want my son to have autism, and those two truths aren’t incompatible</a:t>
            </a:r>
            <a:r>
              <a:rPr lang="mr-IN" sz="2000" dirty="0" smtClean="0">
                <a:latin typeface="Calibri" charset="0"/>
                <a:ea typeface="Calibri" charset="0"/>
                <a:cs typeface="Calibri" charset="0"/>
              </a:rPr>
              <a:t>…</a:t>
            </a:r>
            <a:r>
              <a:rPr lang="en-US" sz="2000" dirty="0" smtClean="0">
                <a:latin typeface="Calibri" charset="0"/>
                <a:ea typeface="Calibri" charset="0"/>
                <a:cs typeface="Calibri" charset="0"/>
              </a:rPr>
              <a:t>”</a:t>
            </a:r>
            <a:endParaRPr lang="en-US" sz="2000" dirty="0">
              <a:latin typeface="Calibri" charset="0"/>
              <a:ea typeface="Calibri" charset="0"/>
              <a:cs typeface="Calibri" charset="0"/>
            </a:endParaRPr>
          </a:p>
        </p:txBody>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20</a:t>
            </a:fld>
            <a:endParaRPr lang="en-US" altLang="en-US"/>
          </a:p>
        </p:txBody>
      </p:sp>
    </p:spTree>
    <p:extLst>
      <p:ext uri="{BB962C8B-B14F-4D97-AF65-F5344CB8AC3E}">
        <p14:creationId xmlns:p14="http://schemas.microsoft.com/office/powerpoint/2010/main" val="19841450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Nidal’s</a:t>
            </a:r>
            <a:r>
              <a:rPr lang="en-US" dirty="0"/>
              <a:t> Story</a:t>
            </a:r>
          </a:p>
        </p:txBody>
      </p:sp>
      <p:sp>
        <p:nvSpPr>
          <p:cNvPr id="3" name="Content Placeholder 2"/>
          <p:cNvSpPr>
            <a:spLocks noGrp="1"/>
          </p:cNvSpPr>
          <p:nvPr>
            <p:ph idx="1"/>
          </p:nvPr>
        </p:nvSpPr>
        <p:spPr/>
        <p:txBody>
          <a:bodyPr/>
          <a:lstStyle/>
          <a:p>
            <a:r>
              <a:rPr lang="en-US" sz="2200" dirty="0" smtClean="0"/>
              <a:t>“I </a:t>
            </a:r>
            <a:r>
              <a:rPr lang="en-US" sz="2200" dirty="0"/>
              <a:t>now wish the biomedical researchers would just figure out a way to stop it, stop its effects, cure it. I know “cure” is offensive to autistic self-advocates, but </a:t>
            </a:r>
            <a:r>
              <a:rPr lang="en-US" sz="2200" b="1" dirty="0"/>
              <a:t>I have issues with them being spokespersons to everyone affected by autism. </a:t>
            </a:r>
            <a:r>
              <a:rPr lang="en-US" sz="2200" dirty="0"/>
              <a:t>I have issues with the DSM-5 making it all under one label. I don’t believe the high-functioning autistic has a right or the knowledge to speak for families like us who have to teach their child to point, just to point</a:t>
            </a:r>
            <a:r>
              <a:rPr lang="en-US" sz="2200" b="1" dirty="0"/>
              <a:t>. I don’t see autism as being part of a person’s identity; I see it as something that blocks a person’s ability to function. </a:t>
            </a:r>
            <a:r>
              <a:rPr lang="en-US" sz="2200" dirty="0"/>
              <a:t>This doesn’t make sense when referencing high functioning autistic people who are completely independent and able to communicate and live their life to the fullest, but it makes a lot of sense when in reference to those who are far from meeting their full potential and far from living life the way most humans have the luxury to</a:t>
            </a:r>
            <a:r>
              <a:rPr lang="en-US" sz="2200" dirty="0" smtClean="0"/>
              <a:t>.”</a:t>
            </a:r>
            <a:endParaRPr lang="en-US" sz="2200" dirty="0"/>
          </a:p>
          <a:p>
            <a:endParaRPr lang="en-US" dirty="0"/>
          </a:p>
        </p:txBody>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21</a:t>
            </a:fld>
            <a:endParaRPr lang="en-US" altLang="en-US"/>
          </a:p>
        </p:txBody>
      </p:sp>
    </p:spTree>
    <p:extLst>
      <p:ext uri="{BB962C8B-B14F-4D97-AF65-F5344CB8AC3E}">
        <p14:creationId xmlns:p14="http://schemas.microsoft.com/office/powerpoint/2010/main" val="16897697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Nidal’s</a:t>
            </a:r>
            <a:r>
              <a:rPr lang="en-US" dirty="0" smtClean="0"/>
              <a:t> Story</a:t>
            </a:r>
            <a:endParaRPr lang="en-US" dirty="0"/>
          </a:p>
        </p:txBody>
      </p:sp>
      <p:sp>
        <p:nvSpPr>
          <p:cNvPr id="3" name="Content Placeholder 2"/>
          <p:cNvSpPr>
            <a:spLocks noGrp="1"/>
          </p:cNvSpPr>
          <p:nvPr>
            <p:ph idx="1"/>
          </p:nvPr>
        </p:nvSpPr>
        <p:spPr/>
        <p:txBody>
          <a:bodyPr/>
          <a:lstStyle/>
          <a:p>
            <a:r>
              <a:rPr lang="en-US" sz="2000" dirty="0" smtClean="0">
                <a:latin typeface="Calibri" charset="0"/>
                <a:ea typeface="Calibri" charset="0"/>
                <a:cs typeface="Calibri" charset="0"/>
              </a:rPr>
              <a:t>Lebanon is “so </a:t>
            </a:r>
            <a:r>
              <a:rPr lang="en-US" sz="2000" dirty="0">
                <a:latin typeface="Calibri" charset="0"/>
                <a:ea typeface="Calibri" charset="0"/>
                <a:cs typeface="Calibri" charset="0"/>
              </a:rPr>
              <a:t>far from what it’s like in the U.S. and Canada and I was hoping to try and change that at a small scale, by starting </a:t>
            </a:r>
            <a:r>
              <a:rPr lang="en-US" sz="2000" dirty="0" smtClean="0">
                <a:latin typeface="Calibri" charset="0"/>
                <a:ea typeface="Calibri" charset="0"/>
                <a:cs typeface="Calibri" charset="0"/>
              </a:rPr>
              <a:t>an (ABA) training </a:t>
            </a:r>
            <a:r>
              <a:rPr lang="en-US" sz="2000" dirty="0">
                <a:latin typeface="Calibri" charset="0"/>
                <a:ea typeface="Calibri" charset="0"/>
                <a:cs typeface="Calibri" charset="0"/>
              </a:rPr>
              <a:t>program in my </a:t>
            </a:r>
            <a:r>
              <a:rPr lang="en-US" sz="2000" dirty="0" smtClean="0">
                <a:latin typeface="Calibri" charset="0"/>
                <a:ea typeface="Calibri" charset="0"/>
                <a:cs typeface="Calibri" charset="0"/>
              </a:rPr>
              <a:t>department...working with a school or two to develop their inclusivity and special-education resources, and </a:t>
            </a:r>
            <a:r>
              <a:rPr lang="en-US" sz="2000" dirty="0">
                <a:latin typeface="Calibri" charset="0"/>
                <a:ea typeface="Calibri" charset="0"/>
                <a:cs typeface="Calibri" charset="0"/>
              </a:rPr>
              <a:t>helping to open an intervention </a:t>
            </a:r>
            <a:r>
              <a:rPr lang="en-US" sz="2000" dirty="0" smtClean="0">
                <a:latin typeface="Calibri" charset="0"/>
                <a:ea typeface="Calibri" charset="0"/>
                <a:cs typeface="Calibri" charset="0"/>
              </a:rPr>
              <a:t>center</a:t>
            </a:r>
            <a:r>
              <a:rPr lang="mr-IN" sz="2000" dirty="0" smtClean="0">
                <a:latin typeface="Calibri" charset="0"/>
                <a:ea typeface="Calibri" charset="0"/>
                <a:cs typeface="Calibri" charset="0"/>
              </a:rPr>
              <a:t>…</a:t>
            </a:r>
            <a:r>
              <a:rPr lang="en-US" sz="2000" dirty="0" smtClean="0">
                <a:latin typeface="Calibri" charset="0"/>
                <a:ea typeface="Calibri" charset="0"/>
                <a:cs typeface="Calibri" charset="0"/>
              </a:rPr>
              <a:t>I </a:t>
            </a:r>
            <a:r>
              <a:rPr lang="en-US" sz="2000" dirty="0">
                <a:latin typeface="Calibri" charset="0"/>
                <a:ea typeface="Calibri" charset="0"/>
                <a:cs typeface="Calibri" charset="0"/>
              </a:rPr>
              <a:t>would’ve loved to undertake these goals – and even started – so things would be a little better for the autism community in Beirut, but I can’t continue with those now. </a:t>
            </a:r>
            <a:r>
              <a:rPr lang="en-US" sz="2000" b="1" dirty="0">
                <a:latin typeface="Calibri" charset="0"/>
                <a:ea typeface="Calibri" charset="0"/>
                <a:cs typeface="Calibri" charset="0"/>
              </a:rPr>
              <a:t>I have to spend my time and energy on my son, not on developing things that would not be ready in time for him</a:t>
            </a:r>
            <a:r>
              <a:rPr lang="en-US" sz="2000" dirty="0">
                <a:latin typeface="Calibri" charset="0"/>
                <a:ea typeface="Calibri" charset="0"/>
                <a:cs typeface="Calibri" charset="0"/>
              </a:rPr>
              <a:t>, especially not in Lebanon, one of the most corrupt countries on earth</a:t>
            </a:r>
            <a:r>
              <a:rPr lang="mr-IN" sz="2000" dirty="0">
                <a:latin typeface="Calibri" charset="0"/>
                <a:ea typeface="Calibri" charset="0"/>
                <a:cs typeface="Calibri" charset="0"/>
              </a:rPr>
              <a:t>…</a:t>
            </a:r>
            <a:r>
              <a:rPr lang="en-US" sz="2000" dirty="0">
                <a:latin typeface="Calibri" charset="0"/>
                <a:ea typeface="Calibri" charset="0"/>
                <a:cs typeface="Calibri" charset="0"/>
              </a:rPr>
              <a:t>I want none of these corrupt pseudo-professionals – the credentialed ones and those who are just BA holders who attended an ABA workshop and are now calling themselves ABA therapists – to have anything to do with my son. The clock is ticking because he’s 3 years and 2 months old, and early intervention ends at the age of 5 and we have under 2 years to make a meaningful difference in his </a:t>
            </a:r>
            <a:r>
              <a:rPr lang="en-US" sz="2000" dirty="0" smtClean="0">
                <a:latin typeface="Calibri" charset="0"/>
                <a:ea typeface="Calibri" charset="0"/>
                <a:cs typeface="Calibri" charset="0"/>
              </a:rPr>
              <a:t>life</a:t>
            </a:r>
            <a:r>
              <a:rPr lang="mr-IN" sz="2000" dirty="0" smtClean="0">
                <a:latin typeface="Calibri" charset="0"/>
                <a:ea typeface="Calibri" charset="0"/>
                <a:cs typeface="Calibri" charset="0"/>
              </a:rPr>
              <a:t>…</a:t>
            </a:r>
            <a:r>
              <a:rPr lang="en-US" sz="2000" dirty="0" smtClean="0">
                <a:latin typeface="Calibri" charset="0"/>
                <a:ea typeface="Calibri" charset="0"/>
                <a:cs typeface="Calibri" charset="0"/>
              </a:rPr>
              <a:t>so </a:t>
            </a:r>
            <a:r>
              <a:rPr lang="en-US" sz="2000" dirty="0">
                <a:latin typeface="Calibri" charset="0"/>
                <a:ea typeface="Calibri" charset="0"/>
                <a:cs typeface="Calibri" charset="0"/>
              </a:rPr>
              <a:t>we won’t waste more time here</a:t>
            </a:r>
            <a:r>
              <a:rPr lang="en-US" sz="2000" dirty="0" smtClean="0">
                <a:latin typeface="Calibri" charset="0"/>
                <a:ea typeface="Calibri" charset="0"/>
                <a:cs typeface="Calibri" charset="0"/>
              </a:rPr>
              <a:t>.” </a:t>
            </a:r>
            <a:endParaRPr lang="en-US" sz="2000" dirty="0">
              <a:latin typeface="Calibri" charset="0"/>
              <a:ea typeface="Calibri" charset="0"/>
              <a:cs typeface="Calibri" charset="0"/>
            </a:endParaRPr>
          </a:p>
          <a:p>
            <a:endParaRPr lang="en-US" sz="2800" dirty="0"/>
          </a:p>
          <a:p>
            <a:endParaRPr lang="en-US" dirty="0"/>
          </a:p>
        </p:txBody>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22</a:t>
            </a:fld>
            <a:endParaRPr lang="en-US" altLang="en-US"/>
          </a:p>
        </p:txBody>
      </p:sp>
    </p:spTree>
    <p:extLst>
      <p:ext uri="{BB962C8B-B14F-4D97-AF65-F5344CB8AC3E}">
        <p14:creationId xmlns:p14="http://schemas.microsoft.com/office/powerpoint/2010/main" val="13989611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Voices from Lebanon: </a:t>
            </a:r>
            <a:br>
              <a:rPr lang="en-US" dirty="0" smtClean="0"/>
            </a:br>
            <a:r>
              <a:rPr lang="en-US" dirty="0" smtClean="0"/>
              <a:t>Nadine’s Story</a:t>
            </a:r>
            <a:endParaRPr lang="en-US" dirty="0"/>
          </a:p>
        </p:txBody>
      </p:sp>
      <p:pic>
        <p:nvPicPr>
          <p:cNvPr id="6" name="Content Placeholder 5"/>
          <p:cNvPicPr>
            <a:picLocks noGrp="1" noChangeAspect="1"/>
          </p:cNvPicPr>
          <p:nvPr>
            <p:ph sz="half" idx="1"/>
          </p:nvPr>
        </p:nvPicPr>
        <p:blipFill>
          <a:blip r:embed="rId2"/>
          <a:stretch>
            <a:fillRect/>
          </a:stretch>
        </p:blipFill>
        <p:spPr>
          <a:xfrm>
            <a:off x="702945" y="1920875"/>
            <a:ext cx="3547110" cy="4433888"/>
          </a:xfrm>
          <a:prstGeom prst="rect">
            <a:avLst/>
          </a:prstGeom>
        </p:spPr>
      </p:pic>
      <p:sp>
        <p:nvSpPr>
          <p:cNvPr id="4" name="Content Placeholder 3"/>
          <p:cNvSpPr>
            <a:spLocks noGrp="1"/>
          </p:cNvSpPr>
          <p:nvPr>
            <p:ph sz="half" idx="2"/>
          </p:nvPr>
        </p:nvSpPr>
        <p:spPr/>
        <p:txBody>
          <a:bodyPr/>
          <a:lstStyle/>
          <a:p>
            <a:r>
              <a:rPr lang="en-US" sz="1600" dirty="0" smtClean="0"/>
              <a:t>"All </a:t>
            </a:r>
            <a:r>
              <a:rPr lang="en-US" sz="1600" dirty="0"/>
              <a:t>people - all typical kids are the flowers - the beautiful flowers - life's decoration. At the same time you have other people, such as those on the spectrum, and they are symbolized by the light, toward the right side of the photograph. To me, as a parent, this is light for me more so than it is for them - they light up my life. In general, the photograph is beautiful. It opens up a way for you to see the real light that you can see within yourself or within the autistic child - and that happens with the right intervention, ABA, which offers the right path to lead you to a good place. Even the flowers, that are basics in life, they might have thorns. The light, however, doesn't have limitations or borders; it leads you to the sky." </a:t>
            </a:r>
            <a:r>
              <a:rPr lang="en-US" sz="1600" i="1" dirty="0" smtClean="0"/>
              <a:t>Nadine: Mother </a:t>
            </a:r>
            <a:r>
              <a:rPr lang="en-US" sz="1600" i="1" dirty="0"/>
              <a:t>of </a:t>
            </a:r>
            <a:r>
              <a:rPr lang="en-US" sz="1600" i="1" dirty="0" smtClean="0"/>
              <a:t>7-year-old </a:t>
            </a:r>
            <a:r>
              <a:rPr lang="en-US" sz="1600" i="1" dirty="0"/>
              <a:t>autistic daughter, Serena. </a:t>
            </a:r>
          </a:p>
        </p:txBody>
      </p:sp>
      <p:sp>
        <p:nvSpPr>
          <p:cNvPr id="5" name="Slide Number Placeholder 4"/>
          <p:cNvSpPr>
            <a:spLocks noGrp="1"/>
          </p:cNvSpPr>
          <p:nvPr>
            <p:ph type="sldNum" sz="quarter" idx="12"/>
          </p:nvPr>
        </p:nvSpPr>
        <p:spPr/>
        <p:txBody>
          <a:bodyPr/>
          <a:lstStyle/>
          <a:p>
            <a:pPr>
              <a:defRPr/>
            </a:pPr>
            <a:fld id="{DB7607F2-DB6C-4B0C-AC96-EFF1ED9C3C16}" type="slidenum">
              <a:rPr lang="en-US" altLang="en-US" smtClean="0"/>
              <a:pPr>
                <a:defRPr/>
              </a:pPr>
              <a:t>23</a:t>
            </a:fld>
            <a:endParaRPr lang="en-US" altLang="en-US" dirty="0"/>
          </a:p>
        </p:txBody>
      </p:sp>
    </p:spTree>
    <p:extLst>
      <p:ext uri="{BB962C8B-B14F-4D97-AF65-F5344CB8AC3E}">
        <p14:creationId xmlns:p14="http://schemas.microsoft.com/office/powerpoint/2010/main" val="16369613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Nadine’s Story</a:t>
            </a:r>
            <a:endParaRPr lang="en-US" dirty="0"/>
          </a:p>
        </p:txBody>
      </p:sp>
      <p:sp>
        <p:nvSpPr>
          <p:cNvPr id="3" name="Content Placeholder 2"/>
          <p:cNvSpPr>
            <a:spLocks noGrp="1"/>
          </p:cNvSpPr>
          <p:nvPr>
            <p:ph idx="1"/>
          </p:nvPr>
        </p:nvSpPr>
        <p:spPr/>
        <p:txBody>
          <a:bodyPr/>
          <a:lstStyle/>
          <a:p>
            <a:r>
              <a:rPr lang="en-US" sz="2200" dirty="0" smtClean="0"/>
              <a:t>“I </a:t>
            </a:r>
            <a:r>
              <a:rPr lang="en-US" sz="2200" dirty="0"/>
              <a:t>cannot give a rigid definition of autism because I only experienced a small side of it through my daughter. It’s a condition that is flexible; a person can get out of it. There’s a </a:t>
            </a:r>
            <a:r>
              <a:rPr lang="en-US" sz="2200" b="1" dirty="0"/>
              <a:t>paradox here; you cannot deny the autism and at the same time you shouldn’t succumb to it</a:t>
            </a:r>
            <a:r>
              <a:rPr lang="en-US" sz="2200" dirty="0"/>
              <a:t>. </a:t>
            </a:r>
            <a:r>
              <a:rPr lang="mr-IN" sz="2200" dirty="0" smtClean="0"/>
              <a:t>…</a:t>
            </a:r>
            <a:r>
              <a:rPr lang="en-US" sz="2200" dirty="0"/>
              <a:t>It is a difference – it has its advantages and disadvantages, but it’s not a big deal. You should be the one to adapt to this condition, this experience. You decide whether you want to see it positively or negatively. If you take it positively, the results will be so much better. Autism is more difficult than being a typical kid, but even typical kids have various issues and difficulties, some of which appear at an early age and others late on. With autism, you get the difficulties early </a:t>
            </a:r>
            <a:r>
              <a:rPr lang="en-US" sz="2200" dirty="0" smtClean="0"/>
              <a:t>on.”</a:t>
            </a:r>
            <a:endParaRPr lang="en-US" sz="2200" dirty="0"/>
          </a:p>
        </p:txBody>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24</a:t>
            </a:fld>
            <a:endParaRPr lang="en-US" altLang="en-US"/>
          </a:p>
        </p:txBody>
      </p:sp>
    </p:spTree>
    <p:extLst>
      <p:ext uri="{BB962C8B-B14F-4D97-AF65-F5344CB8AC3E}">
        <p14:creationId xmlns:p14="http://schemas.microsoft.com/office/powerpoint/2010/main" val="9962228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Nadine’s Story</a:t>
            </a:r>
            <a:endParaRPr lang="en-US" dirty="0"/>
          </a:p>
        </p:txBody>
      </p:sp>
      <p:sp>
        <p:nvSpPr>
          <p:cNvPr id="3" name="Content Placeholder 2"/>
          <p:cNvSpPr>
            <a:spLocks noGrp="1"/>
          </p:cNvSpPr>
          <p:nvPr>
            <p:ph idx="1"/>
          </p:nvPr>
        </p:nvSpPr>
        <p:spPr/>
        <p:txBody>
          <a:bodyPr/>
          <a:lstStyle/>
          <a:p>
            <a:r>
              <a:rPr lang="en-US" sz="2200" dirty="0" smtClean="0"/>
              <a:t>“I </a:t>
            </a:r>
            <a:r>
              <a:rPr lang="en-US" sz="2200" dirty="0"/>
              <a:t>feel that Serena benefited from her experiences with the ABA approach</a:t>
            </a:r>
            <a:r>
              <a:rPr lang="mr-IN" sz="2200" dirty="0"/>
              <a:t>…</a:t>
            </a:r>
            <a:r>
              <a:rPr lang="en-US" sz="2200" dirty="0"/>
              <a:t>I don’t find many differences between her and her </a:t>
            </a:r>
            <a:r>
              <a:rPr lang="en-US" sz="2200" dirty="0" smtClean="0"/>
              <a:t>peers</a:t>
            </a:r>
            <a:r>
              <a:rPr lang="mr-IN" sz="2200" dirty="0" smtClean="0"/>
              <a:t>…</a:t>
            </a:r>
            <a:r>
              <a:rPr lang="en-US" sz="2200" dirty="0" smtClean="0"/>
              <a:t>I </a:t>
            </a:r>
            <a:r>
              <a:rPr lang="en-US" sz="2200" dirty="0"/>
              <a:t>find there’s a great difference between what I would’ve thought – on my own – to be right or wrong and what ABA taught me. ABA taught me to be consistent and well-organized. If there was no autism, then I wouldn’t have learned these aspects of right and wrong and I wouldn’t have learned to be constructive and positive, so </a:t>
            </a:r>
            <a:r>
              <a:rPr lang="en-US" sz="2200" b="1" dirty="0"/>
              <a:t>if Serena were a typical child I think my parenting wouldn’t have been as good. Another positive thing is that I am now more open and tolerant to diversity; </a:t>
            </a:r>
            <a:r>
              <a:rPr lang="en-US" sz="2200" dirty="0"/>
              <a:t>I appreciate the kinds of difficulties any person with a disability or with some kind of difference might have. </a:t>
            </a:r>
            <a:r>
              <a:rPr lang="en-US" sz="2200" b="1" dirty="0"/>
              <a:t>Autism helped me determine what is </a:t>
            </a:r>
            <a:r>
              <a:rPr lang="en-US" sz="2200" b="1" dirty="0" smtClean="0"/>
              <a:t>meaningful</a:t>
            </a:r>
            <a:r>
              <a:rPr lang="mr-IN" sz="2200" dirty="0" smtClean="0"/>
              <a:t>…</a:t>
            </a:r>
            <a:r>
              <a:rPr lang="en-US" sz="2200" dirty="0"/>
              <a:t>The problem in Lebanon is the way people view my child or her differences. Serena is sensitive and people can be harsh here</a:t>
            </a:r>
            <a:r>
              <a:rPr lang="en-US" sz="2200" dirty="0" smtClean="0"/>
              <a:t>.”</a:t>
            </a:r>
            <a:endParaRPr lang="en-US" sz="2200" dirty="0"/>
          </a:p>
          <a:p>
            <a:endParaRPr lang="en-US" sz="2200" dirty="0"/>
          </a:p>
        </p:txBody>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25</a:t>
            </a:fld>
            <a:endParaRPr lang="en-US" altLang="en-US"/>
          </a:p>
        </p:txBody>
      </p:sp>
    </p:spTree>
    <p:extLst>
      <p:ext uri="{BB962C8B-B14F-4D97-AF65-F5344CB8AC3E}">
        <p14:creationId xmlns:p14="http://schemas.microsoft.com/office/powerpoint/2010/main" val="17350287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Nadine’s Story</a:t>
            </a:r>
            <a:endParaRPr lang="en-US" dirty="0"/>
          </a:p>
        </p:txBody>
      </p:sp>
      <p:sp>
        <p:nvSpPr>
          <p:cNvPr id="3" name="Content Placeholder 2"/>
          <p:cNvSpPr>
            <a:spLocks noGrp="1"/>
          </p:cNvSpPr>
          <p:nvPr>
            <p:ph idx="1"/>
          </p:nvPr>
        </p:nvSpPr>
        <p:spPr/>
        <p:txBody>
          <a:bodyPr/>
          <a:lstStyle/>
          <a:p>
            <a:r>
              <a:rPr lang="en-US" sz="2200" dirty="0" smtClean="0">
                <a:latin typeface="Calibri" charset="0"/>
                <a:ea typeface="Calibri" charset="0"/>
                <a:cs typeface="Calibri" charset="0"/>
              </a:rPr>
              <a:t>“</a:t>
            </a:r>
            <a:r>
              <a:rPr lang="en-US" sz="2200" dirty="0">
                <a:latin typeface="Calibri" charset="0"/>
                <a:ea typeface="Calibri" charset="0"/>
                <a:cs typeface="Calibri" charset="0"/>
              </a:rPr>
              <a:t>Our community needs all sorts of supports. No one is prepared. We just happened to have a new program at AUBMC that includes ABA services and to have you [</a:t>
            </a:r>
            <a:r>
              <a:rPr lang="en-US" sz="2200" dirty="0" err="1">
                <a:latin typeface="Calibri" charset="0"/>
                <a:ea typeface="Calibri" charset="0"/>
                <a:cs typeface="Calibri" charset="0"/>
              </a:rPr>
              <a:t>Nidal</a:t>
            </a:r>
            <a:r>
              <a:rPr lang="en-US" sz="2200" dirty="0">
                <a:latin typeface="Calibri" charset="0"/>
                <a:ea typeface="Calibri" charset="0"/>
                <a:cs typeface="Calibri" charset="0"/>
              </a:rPr>
              <a:t>] for the research sessions that are teaching Serena.</a:t>
            </a:r>
            <a:r>
              <a:rPr lang="en-US" sz="2200" b="1" dirty="0">
                <a:latin typeface="Calibri" charset="0"/>
                <a:ea typeface="Calibri" charset="0"/>
                <a:cs typeface="Calibri" charset="0"/>
              </a:rPr>
              <a:t> It’s so upsetting that the services are so scarcely available and those available are so expensive. </a:t>
            </a:r>
            <a:r>
              <a:rPr lang="en-US" sz="2200" dirty="0">
                <a:latin typeface="Calibri" charset="0"/>
                <a:ea typeface="Calibri" charset="0"/>
                <a:cs typeface="Calibri" charset="0"/>
              </a:rPr>
              <a:t>It makes me cry to see other parents who can’t afford services for their children and they just watch them </a:t>
            </a:r>
            <a:r>
              <a:rPr lang="en-US" sz="2200" dirty="0" smtClean="0">
                <a:latin typeface="Calibri" charset="0"/>
                <a:ea typeface="Calibri" charset="0"/>
                <a:cs typeface="Calibri" charset="0"/>
              </a:rPr>
              <a:t>deteriorate</a:t>
            </a:r>
            <a:r>
              <a:rPr lang="mr-IN" sz="2200" dirty="0" smtClean="0">
                <a:latin typeface="Calibri" charset="0"/>
                <a:ea typeface="Calibri" charset="0"/>
                <a:cs typeface="Calibri" charset="0"/>
              </a:rPr>
              <a:t>…</a:t>
            </a:r>
            <a:r>
              <a:rPr lang="en-US" sz="2200" b="1" dirty="0">
                <a:latin typeface="Calibri" charset="0"/>
                <a:ea typeface="Calibri" charset="0"/>
                <a:cs typeface="Calibri" charset="0"/>
              </a:rPr>
              <a:t>Research should focus on the child’s potential. </a:t>
            </a:r>
            <a:r>
              <a:rPr lang="en-US" sz="2200" dirty="0">
                <a:latin typeface="Calibri" charset="0"/>
                <a:ea typeface="Calibri" charset="0"/>
                <a:cs typeface="Calibri" charset="0"/>
              </a:rPr>
              <a:t>I don’t know much about the technicalities of research, but I find that there’s a lot of potential that is hidden inside the child. It takes a lot of effort and hard and creative ways to get this potential to materialize in the child’s behavior</a:t>
            </a:r>
            <a:r>
              <a:rPr lang="en-US" sz="2200" dirty="0" smtClean="0">
                <a:latin typeface="Calibri" charset="0"/>
                <a:ea typeface="Calibri" charset="0"/>
                <a:cs typeface="Calibri" charset="0"/>
              </a:rPr>
              <a:t>.”</a:t>
            </a:r>
            <a:endParaRPr lang="en-US" sz="2200" dirty="0">
              <a:latin typeface="Calibri" charset="0"/>
              <a:ea typeface="Calibri" charset="0"/>
              <a:cs typeface="Calibri" charset="0"/>
            </a:endParaRPr>
          </a:p>
        </p:txBody>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26</a:t>
            </a:fld>
            <a:endParaRPr lang="en-US" altLang="en-US"/>
          </a:p>
        </p:txBody>
      </p:sp>
    </p:spTree>
    <p:extLst>
      <p:ext uri="{BB962C8B-B14F-4D97-AF65-F5344CB8AC3E}">
        <p14:creationId xmlns:p14="http://schemas.microsoft.com/office/powerpoint/2010/main" val="20957464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Voices from </a:t>
            </a:r>
            <a:r>
              <a:rPr lang="en-US" dirty="0" smtClean="0"/>
              <a:t>Kenya</a:t>
            </a:r>
            <a:endParaRPr lang="en-US" dirty="0"/>
          </a:p>
        </p:txBody>
      </p:sp>
      <p:sp>
        <p:nvSpPr>
          <p:cNvPr id="3" name="Content Placeholder 2"/>
          <p:cNvSpPr>
            <a:spLocks noGrp="1"/>
          </p:cNvSpPr>
          <p:nvPr>
            <p:ph idx="1"/>
          </p:nvPr>
        </p:nvSpPr>
        <p:spPr/>
        <p:txBody>
          <a:bodyPr/>
          <a:lstStyle/>
          <a:p>
            <a:r>
              <a:rPr lang="en-US" dirty="0"/>
              <a:t>Ryan: </a:t>
            </a:r>
            <a:r>
              <a:rPr lang="en-US" dirty="0" smtClean="0"/>
              <a:t>22-year-old </a:t>
            </a:r>
            <a:r>
              <a:rPr lang="en-US" dirty="0"/>
              <a:t>autistic self-advocate</a:t>
            </a:r>
          </a:p>
          <a:p>
            <a:r>
              <a:rPr lang="en-US" dirty="0" smtClean="0"/>
              <a:t>Nomi: Mother </a:t>
            </a:r>
            <a:r>
              <a:rPr lang="en-US" dirty="0"/>
              <a:t>of </a:t>
            </a:r>
            <a:r>
              <a:rPr lang="en-US" dirty="0" smtClean="0"/>
              <a:t>8-year-old autistic son</a:t>
            </a:r>
          </a:p>
          <a:p>
            <a:r>
              <a:rPr lang="en-US" dirty="0" smtClean="0"/>
              <a:t>Jaki: Mother of 11-year-old autistic son &amp; president of Kenya Autism Alliance</a:t>
            </a:r>
          </a:p>
          <a:p>
            <a:endParaRPr lang="en-US" dirty="0"/>
          </a:p>
        </p:txBody>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27</a:t>
            </a:fld>
            <a:endParaRPr lang="en-US" altLang="en-US"/>
          </a:p>
        </p:txBody>
      </p:sp>
    </p:spTree>
    <p:extLst>
      <p:ext uri="{BB962C8B-B14F-4D97-AF65-F5344CB8AC3E}">
        <p14:creationId xmlns:p14="http://schemas.microsoft.com/office/powerpoint/2010/main" val="15567033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Recurring themes</a:t>
            </a:r>
            <a:endParaRPr lang="en-US" dirty="0"/>
          </a:p>
        </p:txBody>
      </p:sp>
      <p:sp>
        <p:nvSpPr>
          <p:cNvPr id="3" name="Content Placeholder 2"/>
          <p:cNvSpPr>
            <a:spLocks noGrp="1"/>
          </p:cNvSpPr>
          <p:nvPr>
            <p:ph idx="1"/>
          </p:nvPr>
        </p:nvSpPr>
        <p:spPr/>
        <p:txBody>
          <a:bodyPr/>
          <a:lstStyle/>
          <a:p>
            <a:r>
              <a:rPr lang="en-US" dirty="0" smtClean="0"/>
              <a:t>Autism as a different way of being and perceiving </a:t>
            </a:r>
          </a:p>
          <a:p>
            <a:r>
              <a:rPr lang="en-US" dirty="0"/>
              <a:t>V</a:t>
            </a:r>
            <a:r>
              <a:rPr lang="en-US" dirty="0" smtClean="0"/>
              <a:t>ariability and change across individuals</a:t>
            </a:r>
            <a:r>
              <a:rPr lang="en-US" dirty="0"/>
              <a:t> </a:t>
            </a:r>
            <a:r>
              <a:rPr lang="en-US" dirty="0" smtClean="0"/>
              <a:t>and contexts</a:t>
            </a:r>
          </a:p>
          <a:p>
            <a:r>
              <a:rPr lang="en-US" dirty="0" smtClean="0"/>
              <a:t>Positive aspects of autism: </a:t>
            </a:r>
          </a:p>
          <a:p>
            <a:pPr lvl="1"/>
            <a:r>
              <a:rPr lang="en-US" dirty="0"/>
              <a:t>S</a:t>
            </a:r>
            <a:r>
              <a:rPr lang="en-US" dirty="0" smtClean="0"/>
              <a:t>incerity, transparency &amp; focused skills</a:t>
            </a:r>
          </a:p>
          <a:p>
            <a:pPr lvl="1"/>
            <a:r>
              <a:rPr lang="en-US" dirty="0" smtClean="0"/>
              <a:t>Teaches those who are close</a:t>
            </a:r>
          </a:p>
          <a:p>
            <a:r>
              <a:rPr lang="en-US" dirty="0" smtClean="0"/>
              <a:t>Barriers to care: </a:t>
            </a:r>
          </a:p>
          <a:p>
            <a:pPr lvl="1"/>
            <a:r>
              <a:rPr lang="en-US" dirty="0" smtClean="0"/>
              <a:t>Lack of trained specialists, high cost</a:t>
            </a:r>
            <a:r>
              <a:rPr lang="en-US" dirty="0"/>
              <a:t>,</a:t>
            </a:r>
            <a:r>
              <a:rPr lang="en-US" dirty="0" smtClean="0"/>
              <a:t> &amp; distance</a:t>
            </a:r>
          </a:p>
          <a:p>
            <a:r>
              <a:rPr lang="en-US" dirty="0" smtClean="0"/>
              <a:t>Loneliness for parents and autistic people</a:t>
            </a:r>
          </a:p>
          <a:p>
            <a:r>
              <a:rPr lang="en-US" dirty="0"/>
              <a:t>Varied responses from community: </a:t>
            </a:r>
          </a:p>
          <a:p>
            <a:pPr lvl="1"/>
            <a:r>
              <a:rPr lang="en-US" dirty="0"/>
              <a:t>From pity/rejection to understanding and </a:t>
            </a:r>
            <a:r>
              <a:rPr lang="en-US" dirty="0" smtClean="0"/>
              <a:t>encouragement</a:t>
            </a:r>
            <a:endParaRPr lang="en-US" dirty="0"/>
          </a:p>
        </p:txBody>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28</a:t>
            </a:fld>
            <a:endParaRPr lang="en-US" altLang="en-US"/>
          </a:p>
        </p:txBody>
      </p:sp>
    </p:spTree>
    <p:extLst>
      <p:ext uri="{BB962C8B-B14F-4D97-AF65-F5344CB8AC3E}">
        <p14:creationId xmlns:p14="http://schemas.microsoft.com/office/powerpoint/2010/main" val="271341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Paradoxes and tensions</a:t>
            </a:r>
            <a:endParaRPr lang="en-US" dirty="0"/>
          </a:p>
        </p:txBody>
      </p:sp>
      <p:sp>
        <p:nvSpPr>
          <p:cNvPr id="3" name="Content Placeholder 2"/>
          <p:cNvSpPr>
            <a:spLocks noGrp="1"/>
          </p:cNvSpPr>
          <p:nvPr>
            <p:ph idx="1"/>
          </p:nvPr>
        </p:nvSpPr>
        <p:spPr/>
        <p:txBody>
          <a:bodyPr/>
          <a:lstStyle/>
          <a:p>
            <a:r>
              <a:rPr lang="en-US" dirty="0" smtClean="0"/>
              <a:t>To share or not to share?</a:t>
            </a:r>
          </a:p>
          <a:p>
            <a:pPr lvl="1"/>
            <a:r>
              <a:rPr lang="en-US" dirty="0" smtClean="0"/>
              <a:t>Mothers in Kenya, Argentina – share profusely; Lebanon- hesitant (autistic college students declined to participate); Self-advocates </a:t>
            </a:r>
            <a:r>
              <a:rPr lang="mr-IN" dirty="0" smtClean="0"/>
              <a:t>–</a:t>
            </a:r>
            <a:r>
              <a:rPr lang="en-US" dirty="0" smtClean="0"/>
              <a:t> mixed/context dependent</a:t>
            </a:r>
          </a:p>
          <a:p>
            <a:r>
              <a:rPr lang="en-US" dirty="0" smtClean="0"/>
              <a:t>To cure or not to cure?</a:t>
            </a:r>
          </a:p>
          <a:p>
            <a:r>
              <a:rPr lang="en-US" dirty="0" smtClean="0"/>
              <a:t>Does autism open doors, or close them?</a:t>
            </a:r>
          </a:p>
          <a:p>
            <a:pPr lvl="1"/>
            <a:r>
              <a:rPr lang="en-US" dirty="0" smtClean="0"/>
              <a:t>Education/work opportunities; need to immigrate; new identity and support group</a:t>
            </a:r>
          </a:p>
          <a:p>
            <a:r>
              <a:rPr lang="en-US" dirty="0" smtClean="0"/>
              <a:t>Highlight the differences, or focus on similarities?</a:t>
            </a:r>
          </a:p>
          <a:p>
            <a:pPr lvl="1"/>
            <a:r>
              <a:rPr lang="en-US" dirty="0" smtClean="0"/>
              <a:t>Diversity as part of humanity</a:t>
            </a:r>
            <a:endParaRPr lang="en-US" dirty="0"/>
          </a:p>
        </p:txBody>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29</a:t>
            </a:fld>
            <a:endParaRPr lang="en-US" altLang="en-US"/>
          </a:p>
        </p:txBody>
      </p:sp>
    </p:spTree>
    <p:extLst>
      <p:ext uri="{BB962C8B-B14F-4D97-AF65-F5344CB8AC3E}">
        <p14:creationId xmlns:p14="http://schemas.microsoft.com/office/powerpoint/2010/main" val="69005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of the presentation</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endParaRPr lang="en-US" dirty="0" smtClean="0">
              <a:latin typeface="+mj-lt"/>
            </a:endParaRPr>
          </a:p>
          <a:p>
            <a:pPr marL="514350" indent="-514350">
              <a:buFont typeface="+mj-lt"/>
              <a:buAutoNum type="arabicPeriod"/>
            </a:pPr>
            <a:r>
              <a:rPr lang="en-US" dirty="0" smtClean="0">
                <a:latin typeface="+mj-lt"/>
              </a:rPr>
              <a:t>Presentation from Dr. Steven K. </a:t>
            </a:r>
            <a:r>
              <a:rPr lang="en-US" dirty="0" err="1" smtClean="0">
                <a:latin typeface="+mj-lt"/>
              </a:rPr>
              <a:t>Kapp</a:t>
            </a:r>
            <a:r>
              <a:rPr lang="en-US" dirty="0" smtClean="0">
                <a:latin typeface="+mj-lt"/>
              </a:rPr>
              <a:t>, autistic self-advocate and post-doc at Exeter university</a:t>
            </a:r>
          </a:p>
          <a:p>
            <a:pPr marL="514350" indent="-514350">
              <a:buFont typeface="+mj-lt"/>
              <a:buAutoNum type="arabicPeriod"/>
            </a:pPr>
            <a:endParaRPr lang="en-US" dirty="0" smtClean="0">
              <a:latin typeface="+mj-lt"/>
            </a:endParaRPr>
          </a:p>
          <a:p>
            <a:pPr marL="514350" indent="-514350">
              <a:buFont typeface="+mj-lt"/>
              <a:buAutoNum type="arabicPeriod"/>
            </a:pPr>
            <a:r>
              <a:rPr lang="en-US" dirty="0" err="1" smtClean="0">
                <a:latin typeface="+mj-lt"/>
              </a:rPr>
              <a:t>Docu</a:t>
            </a:r>
            <a:r>
              <a:rPr lang="en-US" dirty="0" smtClean="0">
                <a:latin typeface="+mj-lt"/>
              </a:rPr>
              <a:t>-advocacy project: voices from autistic self-advocates and parents from 4 LAMI countries</a:t>
            </a:r>
          </a:p>
          <a:p>
            <a:pPr marL="514350" indent="-514350">
              <a:buFont typeface="+mj-lt"/>
              <a:buAutoNum type="arabicPeriod"/>
            </a:pPr>
            <a:endParaRPr lang="en-US" dirty="0">
              <a:latin typeface="+mj-lt"/>
            </a:endParaRPr>
          </a:p>
        </p:txBody>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3</a:t>
            </a:fld>
            <a:endParaRPr lang="en-US" altLang="en-US"/>
          </a:p>
        </p:txBody>
      </p:sp>
    </p:spTree>
    <p:extLst>
      <p:ext uri="{BB962C8B-B14F-4D97-AF65-F5344CB8AC3E}">
        <p14:creationId xmlns:p14="http://schemas.microsoft.com/office/powerpoint/2010/main" val="105071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a:t>Ideas travel fast and wide – but services </a:t>
            </a:r>
            <a:r>
              <a:rPr lang="en-US" dirty="0" smtClean="0"/>
              <a:t>don’t</a:t>
            </a:r>
          </a:p>
          <a:p>
            <a:pPr lvl="1"/>
            <a:r>
              <a:rPr lang="en-US" dirty="0" smtClean="0"/>
              <a:t>Similar views of autism as a way of perceiving the world</a:t>
            </a:r>
          </a:p>
          <a:p>
            <a:pPr lvl="1"/>
            <a:r>
              <a:rPr lang="en-US" dirty="0" smtClean="0"/>
              <a:t>Similar knowledge of existing therapies although preferred </a:t>
            </a:r>
            <a:r>
              <a:rPr lang="en-US" dirty="0"/>
              <a:t>therapies differed (e.g., r</a:t>
            </a:r>
            <a:r>
              <a:rPr lang="en-US" dirty="0" smtClean="0"/>
              <a:t>elationship-based Argentina vs ABA Lebanon &amp; ABA/biomedical Kenya)</a:t>
            </a:r>
          </a:p>
          <a:p>
            <a:pPr lvl="1"/>
            <a:r>
              <a:rPr lang="en-US" dirty="0" smtClean="0"/>
              <a:t>But great disparities in access to care (professional development, geographic, financial)</a:t>
            </a:r>
          </a:p>
          <a:p>
            <a:r>
              <a:rPr lang="en-US" dirty="0" smtClean="0"/>
              <a:t>Stigma and lack of knowledge remain a barrier</a:t>
            </a:r>
          </a:p>
          <a:p>
            <a:r>
              <a:rPr lang="en-US" dirty="0" smtClean="0"/>
              <a:t>Research should focus on intervention and societal education and should be informed by people who are directly affected by autism</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30</a:t>
            </a:fld>
            <a:endParaRPr lang="en-US" altLang="en-US"/>
          </a:p>
        </p:txBody>
      </p:sp>
    </p:spTree>
    <p:extLst>
      <p:ext uri="{BB962C8B-B14F-4D97-AF65-F5344CB8AC3E}">
        <p14:creationId xmlns:p14="http://schemas.microsoft.com/office/powerpoint/2010/main" val="20213183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and </a:t>
            </a:r>
            <a:br>
              <a:rPr lang="en-US" dirty="0" smtClean="0"/>
            </a:br>
            <a:r>
              <a:rPr lang="en-US" dirty="0" smtClean="0"/>
              <a:t>Future Directions</a:t>
            </a:r>
            <a:endParaRPr lang="en-US" dirty="0"/>
          </a:p>
        </p:txBody>
      </p:sp>
      <p:sp>
        <p:nvSpPr>
          <p:cNvPr id="3" name="Content Placeholder 2"/>
          <p:cNvSpPr>
            <a:spLocks noGrp="1"/>
          </p:cNvSpPr>
          <p:nvPr>
            <p:ph idx="1"/>
          </p:nvPr>
        </p:nvSpPr>
        <p:spPr>
          <a:xfrm>
            <a:off x="152400" y="1935163"/>
            <a:ext cx="8534400" cy="4389437"/>
          </a:xfrm>
        </p:spPr>
        <p:txBody>
          <a:bodyPr/>
          <a:lstStyle/>
          <a:p>
            <a:r>
              <a:rPr lang="en-US" dirty="0" smtClean="0"/>
              <a:t>Culture affects challenges, opportunities – autism itself too?</a:t>
            </a:r>
          </a:p>
          <a:p>
            <a:r>
              <a:rPr lang="en-US" dirty="0" smtClean="0"/>
              <a:t>These stories offer insights but are not generalizable </a:t>
            </a:r>
          </a:p>
          <a:p>
            <a:r>
              <a:rPr lang="en-US" dirty="0" smtClean="0"/>
              <a:t>We are similar, yet different – should respect diversity </a:t>
            </a:r>
            <a:endParaRPr lang="en-US" dirty="0"/>
          </a:p>
          <a:p>
            <a:r>
              <a:rPr lang="en-US" dirty="0" smtClean="0"/>
              <a:t>Need more </a:t>
            </a:r>
            <a:r>
              <a:rPr lang="en-US" dirty="0"/>
              <a:t>collaboration amongst LAMI </a:t>
            </a:r>
            <a:r>
              <a:rPr lang="en-US" dirty="0" smtClean="0"/>
              <a:t>countries</a:t>
            </a:r>
          </a:p>
          <a:p>
            <a:pPr lvl="1"/>
            <a:r>
              <a:rPr lang="en-US" dirty="0" smtClean="0"/>
              <a:t>E.g., Argentina – Doing more with less</a:t>
            </a:r>
          </a:p>
          <a:p>
            <a:pPr lvl="1"/>
            <a:r>
              <a:rPr lang="en-US" dirty="0" smtClean="0"/>
              <a:t>India – How to empower mothers</a:t>
            </a:r>
            <a:endParaRPr lang="en-US" dirty="0"/>
          </a:p>
          <a:p>
            <a:r>
              <a:rPr lang="en-US" dirty="0" smtClean="0"/>
              <a:t>Family networks and support or advocacy groups</a:t>
            </a:r>
          </a:p>
          <a:p>
            <a:pPr lvl="1"/>
            <a:r>
              <a:rPr lang="en-US" dirty="0" smtClean="0"/>
              <a:t>To counter loneliness, to increase acceptance, to educate </a:t>
            </a:r>
          </a:p>
          <a:p>
            <a:r>
              <a:rPr lang="en-US" dirty="0" smtClean="0"/>
              <a:t>More self-advocacy around the world!</a:t>
            </a:r>
            <a:endParaRPr lang="en-US" dirty="0"/>
          </a:p>
          <a:p>
            <a:pPr lvl="1"/>
            <a:endParaRPr lang="en-US" dirty="0"/>
          </a:p>
        </p:txBody>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31</a:t>
            </a:fld>
            <a:endParaRPr lang="en-US" altLang="en-US"/>
          </a:p>
        </p:txBody>
      </p:sp>
    </p:spTree>
    <p:extLst>
      <p:ext uri="{BB962C8B-B14F-4D97-AF65-F5344CB8AC3E}">
        <p14:creationId xmlns:p14="http://schemas.microsoft.com/office/powerpoint/2010/main" val="35313248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of IMFAR  autism collaborations 2008-2013</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32</a:t>
            </a:fld>
            <a:endParaRPr lang="en-US" altLang="en-US"/>
          </a:p>
        </p:txBody>
      </p:sp>
      <p:pic>
        <p:nvPicPr>
          <p:cNvPr id="5" name="Picture 4"/>
          <p:cNvPicPr>
            <a:picLocks noChangeAspect="1"/>
          </p:cNvPicPr>
          <p:nvPr/>
        </p:nvPicPr>
        <p:blipFill>
          <a:blip r:embed="rId2"/>
          <a:stretch>
            <a:fillRect/>
          </a:stretch>
        </p:blipFill>
        <p:spPr>
          <a:xfrm>
            <a:off x="457200" y="2001147"/>
            <a:ext cx="7986452" cy="4115157"/>
          </a:xfrm>
          <a:prstGeom prst="rect">
            <a:avLst/>
          </a:prstGeom>
        </p:spPr>
      </p:pic>
      <p:sp>
        <p:nvSpPr>
          <p:cNvPr id="7" name="TextBox 6"/>
          <p:cNvSpPr txBox="1"/>
          <p:nvPr/>
        </p:nvSpPr>
        <p:spPr>
          <a:xfrm>
            <a:off x="6430673" y="6468500"/>
            <a:ext cx="2294227" cy="338554"/>
          </a:xfrm>
          <a:prstGeom prst="rect">
            <a:avLst/>
          </a:prstGeom>
          <a:noFill/>
        </p:spPr>
        <p:txBody>
          <a:bodyPr wrap="square" rtlCol="0">
            <a:spAutoFit/>
          </a:bodyPr>
          <a:lstStyle/>
          <a:p>
            <a:r>
              <a:rPr lang="en-US" sz="1600" dirty="0" smtClean="0">
                <a:latin typeface="+mj-lt"/>
              </a:rPr>
              <a:t>Goldstein et al., 2014</a:t>
            </a:r>
            <a:endParaRPr lang="en-US" sz="1600" dirty="0">
              <a:latin typeface="+mj-lt"/>
            </a:endParaRPr>
          </a:p>
        </p:txBody>
      </p:sp>
    </p:spTree>
    <p:extLst>
      <p:ext uri="{BB962C8B-B14F-4D97-AF65-F5344CB8AC3E}">
        <p14:creationId xmlns:p14="http://schemas.microsoft.com/office/powerpoint/2010/main" val="37586305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7" name="Text Placeholder 6"/>
          <p:cNvSpPr>
            <a:spLocks noGrp="1"/>
          </p:cNvSpPr>
          <p:nvPr>
            <p:ph type="body" sz="half" idx="2"/>
          </p:nvPr>
        </p:nvSpPr>
        <p:spPr/>
        <p:txBody>
          <a:bodyPr/>
          <a:lstStyle/>
          <a:p>
            <a:endParaRPr lang="en-US"/>
          </a:p>
        </p:txBody>
      </p:sp>
      <p:sp>
        <p:nvSpPr>
          <p:cNvPr id="6" name="Picture Placeholder 5"/>
          <p:cNvSpPr>
            <a:spLocks noGrp="1"/>
          </p:cNvSpPr>
          <p:nvPr>
            <p:ph type="pic" idx="1"/>
          </p:nvPr>
        </p:nvSpPr>
        <p:spPr/>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33</a:t>
            </a:fld>
            <a:endParaRPr lang="en-US" altLang="en-US"/>
          </a:p>
        </p:txBody>
      </p:sp>
      <p:pic>
        <p:nvPicPr>
          <p:cNvPr id="8" name="Picture 7"/>
          <p:cNvPicPr>
            <a:picLocks noChangeAspect="1"/>
          </p:cNvPicPr>
          <p:nvPr/>
        </p:nvPicPr>
        <p:blipFill>
          <a:blip r:embed="rId2"/>
          <a:stretch>
            <a:fillRect/>
          </a:stretch>
        </p:blipFill>
        <p:spPr>
          <a:xfrm>
            <a:off x="-1120656" y="0"/>
            <a:ext cx="11385312" cy="6858000"/>
          </a:xfrm>
          <a:prstGeom prst="rect">
            <a:avLst/>
          </a:prstGeom>
        </p:spPr>
      </p:pic>
    </p:spTree>
    <p:extLst>
      <p:ext uri="{BB962C8B-B14F-4D97-AF65-F5344CB8AC3E}">
        <p14:creationId xmlns:p14="http://schemas.microsoft.com/office/powerpoint/2010/main" val="20680501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1262" y="1828800"/>
            <a:ext cx="8387938" cy="1106447"/>
          </a:xfrm>
        </p:spPr>
        <p:txBody>
          <a:bodyPr/>
          <a:lstStyle/>
          <a:p>
            <a:pPr algn="ctr"/>
            <a:r>
              <a:rPr lang="en-US" sz="4400" dirty="0" smtClean="0"/>
              <a:t/>
            </a:r>
            <a:br>
              <a:rPr lang="en-US" sz="4400" dirty="0" smtClean="0"/>
            </a:br>
            <a:endParaRPr lang="en-US" altLang="en-US" sz="4400" dirty="0" smtClean="0"/>
          </a:p>
        </p:txBody>
      </p:sp>
      <p:sp>
        <p:nvSpPr>
          <p:cNvPr id="71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BB6384A-6665-4162-9ACB-72E7074AB5B1}" type="slidenum">
              <a:rPr lang="en-US" altLang="en-US" smtClean="0">
                <a:solidFill>
                  <a:srgbClr val="045C75"/>
                </a:solidFill>
              </a:rPr>
              <a:pPr/>
              <a:t>4</a:t>
            </a:fld>
            <a:endParaRPr lang="en-US" altLang="en-US" dirty="0" smtClean="0">
              <a:solidFill>
                <a:srgbClr val="045C75"/>
              </a:solidFill>
            </a:endParaRPr>
          </a:p>
        </p:txBody>
      </p:sp>
      <p:sp>
        <p:nvSpPr>
          <p:cNvPr id="5" name="Content Placeholder 2"/>
          <p:cNvSpPr>
            <a:spLocks noGrp="1"/>
          </p:cNvSpPr>
          <p:nvPr>
            <p:ph idx="1"/>
          </p:nvPr>
        </p:nvSpPr>
        <p:spPr>
          <a:xfrm>
            <a:off x="2819400" y="2308845"/>
            <a:ext cx="3810000" cy="1252804"/>
          </a:xfrm>
        </p:spPr>
        <p:txBody>
          <a:bodyPr>
            <a:noAutofit/>
          </a:bodyPr>
          <a:lstStyle/>
          <a:p>
            <a:pPr marL="274320" indent="-274320" eaLnBrk="1" fontAlgn="auto" hangingPunct="1">
              <a:spcAft>
                <a:spcPts val="0"/>
              </a:spcAft>
              <a:buClr>
                <a:schemeClr val="accent3"/>
              </a:buClr>
              <a:buFont typeface="Wingdings 2"/>
              <a:buNone/>
              <a:defRPr/>
            </a:pPr>
            <a:r>
              <a:rPr lang="en-US" sz="4400" dirty="0" smtClean="0">
                <a:latin typeface="+mj-lt"/>
                <a:ea typeface="+mn-ea"/>
              </a:rPr>
              <a:t>1. Steven Kapp</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5614957"/>
            <a:ext cx="3886200" cy="109064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731" y="4712608"/>
            <a:ext cx="5715000" cy="838200"/>
          </a:xfrm>
          <a:prstGeom prst="rect">
            <a:avLst/>
          </a:prstGeom>
        </p:spPr>
      </p:pic>
      <p:pic>
        <p:nvPicPr>
          <p:cNvPr id="2" name="Picture 2" descr="Wellcome Trust logo.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9912" y="5588454"/>
            <a:ext cx="1095375" cy="1095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he Autistic Self Advocacy Network: Nothing about us without 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0" y="2229623"/>
            <a:ext cx="3759195"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2032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 y="1127859"/>
            <a:ext cx="9144000" cy="1143000"/>
          </a:xfrm>
        </p:spPr>
        <p:txBody>
          <a:bodyPr/>
          <a:lstStyle/>
          <a:p>
            <a:pPr algn="ctr"/>
            <a:r>
              <a:rPr lang="en-GB" dirty="0" smtClean="0"/>
              <a:t>World autism awareness – </a:t>
            </a:r>
            <a:br>
              <a:rPr lang="en-GB" dirty="0" smtClean="0"/>
            </a:br>
            <a:r>
              <a:rPr lang="en-GB" dirty="0" smtClean="0"/>
              <a:t>What for?</a:t>
            </a:r>
            <a:endParaRPr lang="en-GB" dirty="0"/>
          </a:p>
        </p:txBody>
      </p:sp>
      <p:sp>
        <p:nvSpPr>
          <p:cNvPr id="4" name="Slide Number Placeholder 3"/>
          <p:cNvSpPr>
            <a:spLocks noGrp="1"/>
          </p:cNvSpPr>
          <p:nvPr>
            <p:ph type="sldNum" sz="quarter" idx="12"/>
          </p:nvPr>
        </p:nvSpPr>
        <p:spPr>
          <a:xfrm>
            <a:off x="6173724" y="3909159"/>
            <a:ext cx="762000" cy="365125"/>
          </a:xfrm>
        </p:spPr>
        <p:txBody>
          <a:bodyPr/>
          <a:lstStyle/>
          <a:p>
            <a:pPr>
              <a:defRPr/>
            </a:pPr>
            <a:fld id="{19B6B216-EEE5-4934-9B1E-49E8CBC6760C}" type="slidenum">
              <a:rPr lang="en-US" altLang="en-US" smtClean="0"/>
              <a:pPr>
                <a:defRPr/>
              </a:pPr>
              <a:t>5</a:t>
            </a:fld>
            <a:endParaRPr lang="en-US" alt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 y="4056364"/>
            <a:ext cx="1651000" cy="1148195"/>
          </a:xfrm>
          <a:prstGeom prst="rect">
            <a:avLst/>
          </a:prstGeom>
        </p:spPr>
      </p:pic>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794248" y="3909159"/>
            <a:ext cx="2282952" cy="1501041"/>
          </a:xfrm>
        </p:spPr>
      </p:pic>
      <p:pic>
        <p:nvPicPr>
          <p:cNvPr id="2052" name="Picture 4" descr="Image result for africa regional imf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4290159"/>
            <a:ext cx="2514600" cy="804672"/>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bwMode="auto">
          <a:xfrm>
            <a:off x="152400" y="2209800"/>
            <a:ext cx="8839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S PGothic" panose="020B0600070205080204" pitchFamily="34" charset="-128"/>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S PGothic" panose="020B0600070205080204" pitchFamily="34" charset="-128"/>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S PGothic" panose="020B0600070205080204" pitchFamily="34" charset="-128"/>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S PGothic" panose="020B0600070205080204" pitchFamily="34" charset="-128"/>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S PGothic" panose="020B0600070205080204" pitchFamily="34" charset="-128"/>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73050" lvl="1" indent="-273050" eaLnBrk="1" hangingPunct="1">
              <a:buClr>
                <a:srgbClr val="0BD0D9"/>
              </a:buClr>
              <a:buSzPct val="95000"/>
            </a:pPr>
            <a:r>
              <a:rPr lang="en-US" altLang="en-US" sz="2600" dirty="0" smtClean="0">
                <a:latin typeface="+mj-lt"/>
              </a:rPr>
              <a:t>Autism criteria, diagnoses, resources have grown rapidly</a:t>
            </a:r>
          </a:p>
          <a:p>
            <a:pPr marL="273050" lvl="1" indent="-273050" eaLnBrk="1" hangingPunct="1">
              <a:buClr>
                <a:srgbClr val="0BD0D9"/>
              </a:buClr>
              <a:buSzPct val="95000"/>
            </a:pPr>
            <a:r>
              <a:rPr lang="en-US" altLang="en-US" sz="2600" dirty="0" smtClean="0">
                <a:latin typeface="+mj-lt"/>
              </a:rPr>
              <a:t>“Epidemic”, validity, utility of autism unclear</a:t>
            </a:r>
          </a:p>
          <a:p>
            <a:pPr marL="273050" lvl="1" indent="-273050" eaLnBrk="1" hangingPunct="1">
              <a:buClr>
                <a:srgbClr val="0BD0D9"/>
              </a:buClr>
              <a:buSzPct val="95000"/>
            </a:pPr>
            <a:r>
              <a:rPr lang="en-US" altLang="en-US" sz="2600" dirty="0" smtClean="0">
                <a:latin typeface="+mj-lt"/>
              </a:rPr>
              <a:t>Euro-American origins, influence: cultural imperialism? </a:t>
            </a:r>
          </a:p>
        </p:txBody>
      </p:sp>
      <p:sp>
        <p:nvSpPr>
          <p:cNvPr id="14" name="TextBox 13"/>
          <p:cNvSpPr txBox="1"/>
          <p:nvPr/>
        </p:nvSpPr>
        <p:spPr>
          <a:xfrm>
            <a:off x="558800" y="5581471"/>
            <a:ext cx="7670800" cy="923330"/>
          </a:xfrm>
          <a:prstGeom prst="rect">
            <a:avLst/>
          </a:prstGeom>
          <a:noFill/>
        </p:spPr>
        <p:txBody>
          <a:bodyPr wrap="square" rtlCol="0">
            <a:spAutoFit/>
          </a:bodyPr>
          <a:lstStyle/>
          <a:p>
            <a:r>
              <a:rPr lang="en-GB" dirty="0">
                <a:latin typeface="+mj-lt"/>
              </a:rPr>
              <a:t>"Before the white man came, we were blind [to disabilities]. You brought us the gift of sight. I think we were happier when </a:t>
            </a:r>
            <a:r>
              <a:rPr lang="en-GB" dirty="0" smtClean="0">
                <a:latin typeface="+mj-lt"/>
              </a:rPr>
              <a:t>we couldn't </a:t>
            </a:r>
            <a:r>
              <a:rPr lang="en-GB" dirty="0">
                <a:latin typeface="+mj-lt"/>
              </a:rPr>
              <a:t>see.” </a:t>
            </a:r>
            <a:endParaRPr lang="en-GB" dirty="0" smtClean="0">
              <a:latin typeface="+mj-lt"/>
            </a:endParaRPr>
          </a:p>
          <a:p>
            <a:r>
              <a:rPr lang="en-GB" dirty="0" smtClean="0">
                <a:latin typeface="+mj-lt"/>
              </a:rPr>
              <a:t>Elderly </a:t>
            </a:r>
            <a:r>
              <a:rPr lang="en-GB" dirty="0">
                <a:latin typeface="+mj-lt"/>
              </a:rPr>
              <a:t>Navajo Singer/medicine man (Connors and Donnellan, 1993, p. 279)</a:t>
            </a:r>
          </a:p>
        </p:txBody>
      </p:sp>
    </p:spTree>
    <p:extLst>
      <p:ext uri="{BB962C8B-B14F-4D97-AF65-F5344CB8AC3E}">
        <p14:creationId xmlns:p14="http://schemas.microsoft.com/office/powerpoint/2010/main" val="14841016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85800" y="457200"/>
            <a:ext cx="8686800" cy="1143000"/>
          </a:xfrm>
        </p:spPr>
        <p:txBody>
          <a:bodyPr/>
          <a:lstStyle/>
          <a:p>
            <a:pPr algn="ctr"/>
            <a:r>
              <a:rPr lang="en-US" altLang="en-US" dirty="0" smtClean="0"/>
              <a:t>    Navajo and autism</a:t>
            </a:r>
          </a:p>
        </p:txBody>
      </p:sp>
      <p:sp>
        <p:nvSpPr>
          <p:cNvPr id="12291" name="Content Placeholder 2"/>
          <p:cNvSpPr>
            <a:spLocks noGrp="1"/>
          </p:cNvSpPr>
          <p:nvPr>
            <p:ph idx="1"/>
          </p:nvPr>
        </p:nvSpPr>
        <p:spPr>
          <a:xfrm>
            <a:off x="152400" y="1524000"/>
            <a:ext cx="9144000" cy="2886075"/>
          </a:xfrm>
          <a:ln>
            <a:miter lim="800000"/>
            <a:headEnd/>
            <a:tailEnd/>
          </a:ln>
          <a:extLst/>
        </p:spPr>
        <p:txBody>
          <a:bodyPr/>
          <a:lstStyle/>
          <a:p>
            <a:pPr>
              <a:defRPr/>
            </a:pPr>
            <a:r>
              <a:rPr lang="en-US" altLang="en-US" dirty="0" smtClean="0">
                <a:latin typeface="+mj-lt"/>
              </a:rPr>
              <a:t>Matrilineal society</a:t>
            </a:r>
          </a:p>
          <a:p>
            <a:pPr lvl="1">
              <a:defRPr/>
            </a:pPr>
            <a:r>
              <a:rPr lang="en-US" altLang="en-US" dirty="0" smtClean="0">
                <a:latin typeface="+mj-lt"/>
              </a:rPr>
              <a:t>People with disabilities can stay with mother without stigma</a:t>
            </a:r>
          </a:p>
          <a:p>
            <a:pPr lvl="1">
              <a:defRPr/>
            </a:pPr>
            <a:r>
              <a:rPr lang="en-US" altLang="en-US" dirty="0" err="1" smtClean="0">
                <a:latin typeface="+mj-lt"/>
              </a:rPr>
              <a:t>Caregiving</a:t>
            </a:r>
            <a:r>
              <a:rPr lang="en-US" altLang="en-US" dirty="0" smtClean="0">
                <a:latin typeface="+mj-lt"/>
              </a:rPr>
              <a:t> by multiple “mothers”; natural support and relief</a:t>
            </a:r>
          </a:p>
          <a:p>
            <a:pPr>
              <a:defRPr/>
            </a:pPr>
            <a:r>
              <a:rPr lang="en-US" altLang="en-US" dirty="0" smtClean="0">
                <a:latin typeface="+mj-lt"/>
              </a:rPr>
              <a:t>Value of harmony (</a:t>
            </a:r>
            <a:r>
              <a:rPr lang="en-US" altLang="en-US" dirty="0" err="1" smtClean="0">
                <a:latin typeface="+mj-lt"/>
              </a:rPr>
              <a:t>h</a:t>
            </a:r>
            <a:r>
              <a:rPr lang="en-US" dirty="0" err="1" smtClean="0">
                <a:latin typeface="+mj-lt"/>
              </a:rPr>
              <a:t>ózhó</a:t>
            </a:r>
            <a:r>
              <a:rPr lang="en-US" dirty="0" smtClean="0">
                <a:latin typeface="+mj-lt"/>
              </a:rPr>
              <a:t> wellness philosophy)</a:t>
            </a:r>
          </a:p>
          <a:p>
            <a:pPr lvl="1">
              <a:defRPr/>
            </a:pPr>
            <a:r>
              <a:rPr lang="en-US" dirty="0" smtClean="0">
                <a:latin typeface="+mj-lt"/>
              </a:rPr>
              <a:t>Historically agrarian society: communal, practical to value all</a:t>
            </a:r>
          </a:p>
          <a:p>
            <a:pPr lvl="1">
              <a:defRPr/>
            </a:pPr>
            <a:r>
              <a:rPr lang="en-US" dirty="0" smtClean="0">
                <a:latin typeface="+mj-lt"/>
              </a:rPr>
              <a:t>Also value individuality; people have unique social roles  </a:t>
            </a:r>
          </a:p>
          <a:p>
            <a:pPr>
              <a:defRPr/>
            </a:pPr>
            <a:r>
              <a:rPr lang="en-US" altLang="en-US" dirty="0" smtClean="0">
                <a:latin typeface="+mj-lt"/>
              </a:rPr>
              <a:t>Accept people with disabilities following ceremonial “cure”</a:t>
            </a:r>
          </a:p>
          <a:p>
            <a:pPr>
              <a:defRPr/>
            </a:pPr>
            <a:r>
              <a:rPr lang="en-US" altLang="en-US" dirty="0" smtClean="0">
                <a:latin typeface="+mj-lt"/>
              </a:rPr>
              <a:t>Autistic people viewed as children on the brink of adulthood</a:t>
            </a:r>
          </a:p>
          <a:p>
            <a:pPr lvl="5">
              <a:defRPr/>
            </a:pPr>
            <a:r>
              <a:rPr lang="en-US" altLang="en-US" sz="2400" dirty="0" smtClean="0">
                <a:latin typeface="+mj-lt"/>
              </a:rPr>
              <a:t>Responsible, celebrated for what </a:t>
            </a:r>
            <a:br>
              <a:rPr lang="en-US" altLang="en-US" sz="2400" dirty="0" smtClean="0">
                <a:latin typeface="+mj-lt"/>
              </a:rPr>
            </a:br>
            <a:r>
              <a:rPr lang="en-US" altLang="en-US" sz="2400" dirty="0" smtClean="0">
                <a:latin typeface="+mj-lt"/>
              </a:rPr>
              <a:t>can do, accommodated and </a:t>
            </a:r>
            <a:br>
              <a:rPr lang="en-US" altLang="en-US" sz="2400" dirty="0" smtClean="0">
                <a:latin typeface="+mj-lt"/>
              </a:rPr>
            </a:br>
            <a:r>
              <a:rPr lang="en-US" altLang="en-US" sz="2400" dirty="0" smtClean="0">
                <a:latin typeface="+mj-lt"/>
              </a:rPr>
              <a:t>supported for what cannot  </a:t>
            </a:r>
          </a:p>
        </p:txBody>
      </p:sp>
      <p:sp>
        <p:nvSpPr>
          <p:cNvPr id="194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F3675CA-21E1-44A9-BC6D-57A56C7E0F2D}" type="slidenum">
              <a:rPr lang="ar-SA" altLang="en-US">
                <a:solidFill>
                  <a:srgbClr val="045C75"/>
                </a:solidFill>
                <a:ea typeface="Majalla UI"/>
              </a:rPr>
              <a:pPr/>
              <a:t>6</a:t>
            </a:fld>
            <a:endParaRPr lang="en-US" altLang="en-US">
              <a:solidFill>
                <a:srgbClr val="045C75"/>
              </a:solidFill>
            </a:endParaRPr>
          </a:p>
        </p:txBody>
      </p:sp>
      <p:sp>
        <p:nvSpPr>
          <p:cNvPr id="19461" name="AutoShape 8" descr="http://t1.gstatic.com/images?q=tbn:ANd9GcQ2h8lmZuCF7K3_TTgy-glM08WBhPuoB3wC71V9RgQkRtCEnT_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19462" name="AutoShape 10" descr="http://t1.gstatic.com/images?q=tbn:ANd9GcQ2h8lmZuCF7K3_TTgy-glM08WBhPuoB3wC71V9RgQkRtCEnT_g"/>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19463" name="AutoShape 12" descr="http://t1.gstatic.com/images?q=tbn:ANd9GcQ2h8lmZuCF7K3_TTgy-glM08WBhPuoB3wC71V9RgQkRtCEnT_g"/>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19464" name="AutoShape 14" descr="data:image/jpeg;base64,/9j/4AAQSkZJRgABAQAAAQABAAD/2wCEAAkGBxQSEBUSEhQUFBUUFBQVFxYWFBAVFBUUFxQWFxUZGBQYHCggGBolGxcXITEhJSktLi4uGCAzRDMsNyktLisBCgoKDg0OGhAQFywcHCQsLCwsLCwsLCwsLCwsLCwsLCwsLCwsLCwsLCwsLCwsLCwsLCwsLCwsLCwsLCwsLCwsLP/AABEIAOEA4QMBIgACEQEDEQH/xAAbAAABBQEBAAAAAAAAAAAAAAAAAQMEBQYCB//EADsQAAIBAwIFAgUBBgUEAwEAAAECAwAEERIhBQYTMUEiURQjMmFxgQcVQmKRoSQzUnKxgrLB4RdEkkP/xAAYAQEBAQEBAAAAAAAAAAAAAAAAAQIDBP/EAB8RAQEBAQEBAQACAwAAAAAAAAABEQIxIRITQQNRYf/aAAwDAQACEQMRAD8A8Xt4dR+3mrBYFAxgVH4ce/6VMNcO79bk+IlzbDGV2NQatpGwCaqa1xbYlFFGKk2cWdzW7cJNMiI+xrg1a1Huo8jPkVzn+T6t5QqKKK6MgUtGKKEFJS0lCigUEUCgWiiiilApcUIpO1SBbfc1m2T1c1GK10IqceMrXWn+9NWQw8eK4FSwKimrKnUwZoooqs6WiinrJQX38DNLcim9B9qKuqK4fzf8dP41JDKVORV/wK8hPX6wXe0uOnrxtPoBjK/zZBx9zWexU3gYgNzELouIC6iUp9YTO5H/AK3xnG9drzK57Ync5XETXs3w4QQ6l0BMaMaFzjH3zVvacsiGxS6lUPNdOYraIjKqF2lmZf48HCqvYsy7HYGjuIoY5W6cqtmQiM5crEhb0u7aQSwB/hHcE+wO5n5ytvi4J10m3soenawEsHd4xpjaYaSETPr2JJKpt7MzxFDzPwxbCVLKFFluRGHuGaNJiHddQiRGBACoclgM5PcYrPcPt3ZjEEcvn6ArF8+fSBnxWyh5kglsZYmmENzeXZa8uGSTU9qcsVj0gnTn0hNs+QA21nPz3bH425tyIbjowWlprQ9QW6jS7hlBzKcdiRgBd+9TqbMJcrBtayaSxjk0htBbQ+kP/p1Yxq+3eubuwmVWzDMNJCtmKQaWbGkNkbE5GAe+R716JBzJw5JrZBKDZcPtxPFFpk13F8QSS4041hj+M53waicr/tBDtK/EnjZIpWvYo8SdSS6wRHGpHp0L3GrsQp/GJxjV6ebz8OmTUXikTQQrakddLMMqGyNiQQQD71I4BwaW8uEt4VLNIwXODpUHuzHwAAT+lbnjPMGrhHUKsZL+d2unZXXIikJhiiJGkx75LA7HVtltonLsn7u4ZNfttc3ga2tB2Kx5+fMB7dgDjuB711Zcyx2ttdyW62clzBFDLHq6ZMlzPgKZTIRmKNXPp6fgL3zWItrSSQlY0dyAWIRWYhR3JAGwrf8ADuPWQtLCDqdGKF2uL1Ar9a4njbMSjAw4O2MkAD2K05xXnOH4S7mhKC74nM4dVUhre0HpCs2MM7dzg76vtQeeXFpImnqI6ahqXUrLqX3XI3H3FXFpyrM9hLfnCRRsFAYPrlJGT0wBuADkntgH2rnmrmeXiEwmmWMPoRCUDgHQDjZmIXv2G2a2j8U4fJcWEL3Cjh9lAsmjTLrmucapA6hcamfH2wG33oK3jfB0suExxtAHvLkrcSuY9TWluTiJdWPllyP+4e1YaO2dgzKjMF3YhWIUfcgYFegcT57SWzvX/wDt30xiKnOIbJUBQL4JJ9JP27bCuubOZ4Edf3bJGlv8KIEVEcTRh8GdcMAqO5+qTdiAN6TR5zWs5C5fWa66l0rJbWsfxM5ZSA0SjKLg99Z2+4zR+zy+tYbx5rnQpSCVrfWrtCLrHy9YUE474ODvv3xVuOYLY2dtbyTNMJ7w3HETiTqy4kQKoyP8vQNXfOQNgaUZfiE3XlluUgEMTudKxppijXOFXIGkHtn3OfemobWRwCkcjgnSCqOwLewIHfftW25g5hjN1KiyRmzmkhUrCrqxtY2GiM6lAjRRk6EAy2ffNXVxzVbRXV5cW8yao7VLfh6Kkqwxxto14Urs6kFsYwcd/bjbLXSXHlcsLYcaH9AOsaWymDj1DHp323rUcy2MVjw+3tTHGb2cC5mkZQZII2/yolbupOMn8H/UKvIuPcPEvDUM+LaBRPOhWXqSX4DNquDpwRqC75b6jtispxyNLu2n4jJcg3LXQVo+m4Dhxt05D/CoUjHfC791rfM+M2/Wcd8DNdfu6bDHoy4VQzHpvhVOcMxxsDg7n2rRfs1v7a3u3muigKQSm3LqWjF1gdMsACffBwcHB74rVcI47ZNa21tPdfLknmu+IF1kLzyqy9OPGk5R9Knv2Xwa14luvM5OGzLktDKuFDnMbjCEkBjkbKSDv22ri2tJJPoRnyyp6VJGtjhVyNgSfFek3nPMUtvezltN1dObcIdRMNgVBIiwNLO2kKckbhT2UVMPM1jHxBHgmT4e0s2FjFpmCC5aMKxmyn+YSzb750jcHu0Zznjh0NskHD4kjMsCh7qcKpkedxq6Wv8A0ICNvx5FY/olCGBzirDiF5rctnUzMWZz9TuxyzH2yT2/85qEzf1rnLa3OT3xw9jSUxk0VPxy19/2i0lLSV2cqKKKKIKSvQuD8utbWUcyxpLf3zFLNC8R6cP8Uyqxwznsp3wCGqDzj1Lkxols0fwFusNzI7xsesGOrXcatJ3ICrnOdQ+1NGMoBrV8D5FuZL+G0uI2h1oJn1FNSW4+pyATp7EDONzU39oJmu7uExQ6bZv8NYqCgVkibpkDfZi/g4O4Himim4hzL8RBawzxajaIY0ZX0B4iQQrqFO4xjUpBI++9V/GeMS3Th5SMIoSNFGmOKNfpSNB9Kj+p7nJqy505cSwuBbrMJnVFMuNICSkZZAAxJAGNzjvWp5Js2sbI3qprvL5ja2EePVucSzAHbA2wfsN8NQea0V6Zy/wW3jufiZ4HhThcKteCSRZOvfjOhUYEgZbBIz4wR5rLcycPvZr+X4iFxcynrMgAIEZGQwIOBGqgDVnAC7mgzdFS+IcNlgKiVChkjSVOxDRuMoykEgg7/wBK3v7OOHNbW0nEgged2+EsEbThriT0GT1YG2dI3HkdyKDziirGThNw0kwMb64ixmLYAjOogmRz6Vy3udzWm5I5UxfStfqYoeHr1rlWA7jeOP76iM7dwD70GHzT1r9Qr1Tj3HWgspb6QBb3i+RCvm24euy6fYsuNxjOQe4NZrk3gka283ErpUeKD5cETvGEnuiPSr5YehfqKnuMeO8v2E9Z4MD7UoFafiUt41n0J7c6g7XrSkoZBEQI9SxLvFBuNwNOcdsVV2XLV5cRxyW9u8izM6xsDGAxQHWd2BCjSRqO2cDOSK4/mumz1m5fqP5pXlJ7knGwyScfiu0tmMnTAy5bQBlTls4wDnB3+9bg/s7xxC3sRMHkZFkuyvTAthgO6j1EnA8kAZZa7sMEDXaVsv2kTS3FxG6QlLTBt7IKAQ0cLdM4C5OssPpO/YY2rO3fBLiFOpLEyJ1DESdPplVQ5jYA5V9JB0nBqLEBzSSxlTvtncU5Gmp1Huas+Kw5jz5Xf9KkXqqxXyKDtTJFIaYac1D3/wCKKaxRVxNBpKDRVZT+C8Gmu5elAmttLOd1VVRd2ZmYgBRU/lLgAu7xYWZREuqSaUH0pbx4Mj5OMDGw+7CoXAeNzWc3WgYBtLIwIDI8bfUjKe6muH4rJ0mhTEUTkF0j1DXjOkOzEsyjOyk4HfGao9IsOZjNfXnEUiKwWtq1vayYj0WmR04GKOy5Lb+lcka8YIo5XvLe5sIUmWSO34dLLdXjHQUupGb5C69WppG7aSvbz2rzvh3HJYYpoVKtFcBRJG4yjFTlG2wVYHcEEfrTdzxaR4lhyFiRi6xoAqayMF2Hd3xgamJONu21TBsrv9oStb3jKsgvb6TTJKQgWK2AOEjcNqzjAxgDHkkbvxftCgHEYJxDIttZ2zQ2sYVC0UjRAGRlLAOdefPYKe9ecUUyCTe3Zcsckl2Zndvqd2JJY47bk7fc/p6H/wDIlst+LlI5RHBZG2tEKRH4aTQqh9GvB/jBOQcEbV5nRS/R6LYc82kSWVuYZpLeN3nvdaQmW5uWU4YAuQyhsHJIOAO2N4djzrGIOIRydbqXjoY5yFuGESPkQyCRxlNO3c9zscVjLO0kmcRxI8jtnSiKzu2AScKoJOACf0NNyRlSQwIKkgggggjYgg9jTBO4lxNp5NUryNkjU7YeQgbdsgAAdkBAHv5rcf8AyHbx3ULQwSfD2Vq8dmjhNQuSgAmlUNj6tQOCTvnvsPN6KYNvDzon7u+HJljufjGummWOGVZmIPqbUy6HBORscaR2PZ2z5mWe0gsFjnlklvutcDKs11l10KZS2WOBvkAZAOQO2Ep+xu3hkWWJikkbBkYd1YHINMXGx57nlveLyRRrqkkkSBI/QTEFOlYToLKNJyWKkjOd8U/zbx2G3uLKyhAlteGPG0nbTczhw87exHdR+W8Vn/3tdzSyTwxlZJ2KPJBFJqZ5AzMqtvoZwHJCYyNXjIrP0xG/vOeozJezIJjPft02lZYx8PZ53SIByWcqB3Kj0j81H5h5+ka5hewaS3gtYRBArhCxQoBIZFywYt9yewPesSKKYuL/AJP41FbcQiurmMyJES2lFTZwp6ZCEhfS2DjI7VbW/OMcNndiPqve30hEtw6oqiAklgmlyQxJ7Y899gKxVOQrk5PipTHpNp+0CJeIW8wt3FpaW5ggjAj6kTNGA8oBbDOWyMlhtv3rGcV4o7gIZJJEXXpLqsYUOcvpiUkBm/ibJJz+pixyb4pwr77/AGrn+8/pv8mLFfmr+p/tV265BHuKrLYfOH+01a1ufWL6zhjxlfYkUyan3iYlb74P9qhyCn9tew3RRRV1klFFFVBRRRQFFBFFAUUUUBRRSGg9P5LsJLOxFxEM3/E2NrZLvmOHOJpsdwP5vACnsTUDiPLkkqSRhLOMcLiKXFyjS6Jnznd9BLy5yuAO+d9wK5tf2isL2O5W3UdKz+FjjEm0QCadUR0ejfJwQdts4qpj5n02hs5Ii8TXIuWAlKGQhAhSRtJLKSobOxznt4z91Z47t+QbuSW1jRUJvIRPGdTaUiIJzKdPo2/Pf3qXxfgMt1E17HHaQQxNHaDomQLcSJ6WkiGklwSe/c7D1Hu3Hz/P1LqWVFaS5tvhlZD0vh487LFs2Ex479jnNX/LPMslzcWvQgiiteE20k7RPIzA6UZZJdQjy0mX1Aae+cnfNX6Mzd8lXEU1xC/THwqK80us9GNXUMmWxnJB2XTqJ8VC45yzLaxQSStH/iYzKiqzFxFth3XSNIORjfPf2NbTlbjC3sN1BdKfhPiRe3Ny0hEhAAxEygfMZygCqpGPA2AqiveelmvZria1jmjkiaJIXOBGuwiIIB+gA7Ad2Jznep9a1C5U5m+DVV0sQLqGc4I3WOOaN138nqDHj01mmO//AD+aKStMiiiigK6Q/wB65ooqZbD3pyJ8/oTUSOYiljc5yK53j1rU+1/zh/tP/irWqezb5qn7NVxV58Y69VfE19YPupH9D/7qBIKtOLLsp9mx/UVVy0/trnwzRRRWkc0UUVWRUuGPA+9RKnRnIFZ73GuSmok6YNS6jXJ3rPHrXXhmiiiujmKKKKBVPtXWr3rgUpFCAmpFhfyQP1IXaNhkZUkEqe6nwVI2IOQfNRqKCTNfSOgRmOgEsEGFjDH+IIuF1eM4zTMaFjgAnzsCdv0rilViOxI/BIoup3DLISMxY4REZ2IIBOAAqgkbFnZFz41Z7A1PuuAyagkUZZsLqOpRl2YJpVSfpDsEJ/1K++FOKkX8gYsHILHJxgZOc9u3c5/P4p2K9l2+Y+wKj1HsdWR+PW//AOj70vwWB4C6xMwXqknCMhGgRjVqkOcEhtDhfGFdvAzX3PDZI1DOAA3b1xknOrBAUk6TpOG7EYIOCMvG8lwR1XwRpIzsV0quMe2lFGP5RTKXfzGeUdRiukFsekjSAcEYOFGADtuPapLKZYnR8MRoS0ZLsAufqHqKF5MdgqxjYsx33Owxlg8BuNz0zgZP1JnAVXOBnJ2dO3l1X6iBRd8ZdtKp8tFUoFU/UG+svsAzN52xgAYAFMLxSYYxK+xUjfyrl1P5DMWz7mqOrjhM0aa3TSudOdSfVkjGAc52O3jGaiKadlvZGRUZ2KKSVXPpUkknA8bk/wBT70xUqxNtD81Pyf8AirwVn7VvmJ+av6h0i8UXMR+2D/eqaY1f3K5Rh7g/8VnXPb8Uw58c5pKKK1iEooxRRMFdpIRXFFDTxuD4pkmiimLbaKKKKIKKKKApRSUUAaKKKAooooCnkama6VqlmrzcqQrU1P3pA9ck5NST61SUUUVpkUtJRQPWh+Yn+4VoWbAzWdtDh1/NXE0w7k1y7tniyakiUH/3kVnrpNJI9if6VMe/OcAeaj3x9VOL1v1r8/EailxRXXWSUUUqrmiNHwmKI8Mu5WhjeSGa0VHbq50zGfWCA4B/y1xt713w2wivbe6KRiGe1hNyOmX6UsKsiyBlcsVcagQVIB3GPNN8KvYEsbi2l6+ud4HDIkRVDCZcfU4LZEh9sY802nGY4LaaC2R9VwFSaeTSH6QbUYo41yEUkLkljnHYU1CXvL8xZB0FtwtrFM5eX06C3TEzs59Gt8AJ9xtUa15dmdio0LiUwDVJGoeZSAUjJPrPqXtt6hvuKuX5qjV4Xha4ieGyjthIFjPqR8sWiL6ZI2VmUqx22O/ahuaIJHhZ4GhW2upJ4Uh0FdEkiSGNg2NOGTZh4ONOwqhm34ODY3UbrAk0F7bxdR3CkZS6EiaycFdUS4wPf9Ib8Clhjuupb6jCkLmXqHREryJoZdJ0yiQOoH2OfFSbjjkEgvI2WULdXcdyrqIyyaDP6ShYBs9YjZh2z9qdl5likjnjdZFV7S3tIcCNyscEsUoZ2LLlmMZ2AwNX2qCTzHwkfFXYhtVKR2lrKSrNGluWtoHZwoOGJJb0nPcmq+65NmUqBJA7NbC50iVdQjMfUOF/iwm+3fB9qn3PM9u011KBP/iLFLQApF6WWOBNRPU7fJBx/Ofbfm14qZrm1nt436lrbQJMG0dMQwIIpGLZzoZDvkbZxvnYMvdWhjCElT1EDgKwLBSSBqH8J27Hxg+a0HE+lHYWMy20Oub4kSE9Yh+lIqrkdTbY+Kz9/OryMygqmcIp3Kxr6YwT5IUAZq8veJWstna25Nwr25mJYRQlW6zhyAvVBGCO+d/YVQt7wlJrGK8t42Rjc/CSQgs6mVk1xtDklsMAQVJOCBvUKblmZVDEw6eskDETRkJM4YhXIPp2Rsntt3qwh5tEHwyWsRWK1n+IIkYO882w1yMAAuEGkAds9zTUl7C9o9nbpOXmu4ZkDCM7hJIxFkNlj80YbG5HYZqIrL7gskPV6hQGGXosusFte+dI/iAx3G1N23C3dDJ6VjDBNbsEXWRnSCe5xucdts4yMz+bL9pJVV10yIiCbcHVcBFR2OOx0ogI/wBQb3pmPiaNapayhwIpZJUdApI6qosiFCQDnpqQ2dsEYOdqq64ZwNre1nuZFg6sM8UIjuDGU0mOSVjoJw5YIoX3BJHgjLST/ML6U+otoAIQZJOkAHIUdu9aPifMkM9pJCySRsZLVowoR0VLW1a2jVnJBYlTktp7jt7ZmHSWAcsF8lVDMB9lLAH+ooNhzny5H8TE1mgjhnklg05ZhFPBIUlBJJIXTok3PZj7VH5o4UjXEcVnCEQWdtcFiWzpe3jkd5XdsDBb7DcAbkCm7jmlcXkaKzR3UxmUuFDwMzOJCoDEEtFIyHcZ2ru/5jhLEIsrRy2NvZyhljRh0FhCSIQxydUKtpOPIz5qCts+W55ZI40CMZldo21p05OmMyAP21DG6nft7iuLbl+eQW5jCv8AFO8cQV1yXTQXDD+HAkU7+9WfBuaVtmtlSNmjgmmmbJCyStPEsT4xkIAigAb5Iye+AsHMFtGLONI5wlpePcamaJmdWMB06BgBswjfO2T3oqIeULrqNGFQtHHJK+JYiESNmVi5z6DlTs2DuO2+JHDuWJhNEphS5E0cjxhJh02C6lZurG22htyCfAHmnLDjUC3F5L80rdRXMa+iPUpnbOWHUx6ceDv9qncG5lgh+BLLMTZ/FagEiw5uM9iX2059t8eKzrc5+KWy5SuJBAw6a/Eauj1JIozJpIHpVmBJJOB7/qMt23L88ukAAF5DCgcrGXlXGUUMRlgSo/LAd6tbbjcCLw4YmPwMjO3oiGsNOJgF9exyNO/5+1XcF6nQin0TuTeXFxCyRpMbdi4+tNSiNshWALMDpVtqav5xhZ4WhYxvp1rjIDKw7A/UpIPfwajMpJyancUjCTSKH6oDH14xr8kkZO+c53O+dzUT9Kzrp+JXPTFFd4op9PxEOpMQ2qNT8L7YrdeY7TM42zT1MucnFSKaC0uCO9PLtXTDIq/pucfEalFJRVYaK45eT93reRuzMNJmjKgCON5ZYo3Vh3BkhYH21L71y/AUXhq3rs+uScxRxhVwBoLB3YnO+DsPGD5qz4NxCOA2yyyRtBNayWtyqOGdEluJ3DaR5TXG/wCmKeF/DJYpraMqvEUm+H1r1PhEhSILjP1aVx3+9EYt7Vwoco4UjIYqwUj3DEYpHhZRkqwG25BA3UMv9VII+xBrc8Rv1NvxH/FRSfETW8luus50LO7Y6bAdPSpX0eMewqVxPmRf3mjvcq1uYECMh6iwXPwKw9cxr3ZZcnPfA27CisrwPgYlNwswljaK0nuEGkLlokLAMGGdJ+1UssTLgMpXIBwQRkHscHwa23ALwxSyLLfRSFbK7iiYzMyI8i+gK7qO7b4HbziqzmC9EvDrLVMss0b3QcGTXIEdkMeSd9Ppf8Z+9EQuBcFW4iuHMoU28EkwQKSz6CgO/ZV9Y3zn7bVW6BV9ybKireh5I06ljLEmtguqRniIA/RDUSPhRa1e6Dx4jkWN49TdUa86G0kYIJDec+k/es9a1yj2FtBgvcSOiggBYlR5WJBJIDMoCgDc57kD3IsOJctC3eYyOWihMADouGkNxF1YgFY4U6Mlhk4xjzmk4Bw6OQNJJNboUI0RzuUV2O+psA5Qe3knHbNS+IXIaGa1kuY5ZZJoroShj0jJokSSMyED+FlIOAMgj2zqJfUfhfKolvYLZpdCXKxPG5UlmSUZXCA41DDA5OAVO52zQ2cBkbSuMnJydlUAZYk+AACT+K2PBeLxHinD2aRFis44ImkY4U9PW8hGRkjXIwHkgCs5Y3y26yxNDDPrIBYvMPSpzhWjdcqSAf8ApFAnM3CvhLuW21a+k2nVjGr0gk48bmoEMeav/wBoV/FPxGeWHSUZ9mQuRJt9fqJ38bYHp7VnAT4pfCJXTxRTcR2rusPRzfhc0YpKKjRaKSig6pKSigi0UClxXR5BqNCnekIpKLqUpFDtUekNT8t/yFrpVpY1zT4FTqpzNR2WpQGNqblWkWSpfsMynKjSjBqTkVFlbJpx6nWY5ooorbIBqQbxigQk6QSwXJwGIwTj3wO9R6KBXbNAFJQKBaKM0lF0tFJQaFPQmnKahpysX134vwtJmjNITRdKDS5rkGlzUXRmijNFBGpQaSiujytWnDYcwnEfq4dNMyHr6mlSG4dXyNu6KcZA2O1RIeV3aQxdSMMjiOTIbCOYpZQMgeraJxkeQPBzVWvFZgysJX1LGYlOdxGQQUH8uGbb7miPi06lSJZAU+k6jt6Sn/aSPwcUFlJy02pQJEKyPAkbYb1NPEsqZXuoAYZP/NOjl0rgGSEs1u85VhNiNAdOSwG7Ahvcek98jNOOKTbHqvsqKPUdgg0pj20jYe1KnFpxjErjTH0hv2iznR/tz4oLm65YaJmHUVgvV1FVkJDQzrC4Cd23cN+MnbFFvwLXcSQrKhWJ1jMoDaSXlEKlR3ILHv7DNRLLmSdGdjI7llkXJYgqZJEkkZTg7syDPvk/mmTxqUTNNGxidsZ6fpHYe3c5AJPk71mxvmrM8uOwASRGkYKVjw4JDXhtB6iMA9QDb2OfFReMWkcdvbPHpcsbgOwEgD9ORQuQT2wSNsbfeoT8WnIwZXwQVxn+EydUj8dT1fneuLzic0pBlkZypZhqOcFiCx/JIH9KsiVqeYOXkLBIFjUtd3sYZGlKRxQZYpLrJ+Yo9Qx3XG5zVRBy6HQuLiLT83SQsjaujbrcP2G3oYj8qR5zUE8auNTN1pNTSLKx1HJlX6XP8w965/fNxv8AOf1F2O/cunTc/qgCn7VWU295fMSs7Sx6P/5sQw6vyY5gACMqdEsex8nHin7zlbR1AJ42aM3S6Qko1Pa4aYAkYHoYMD5O1VLcXnIZTK+HCBhq2YIulMj7KMfjaupeNXDZ1TOdXVzk9+qAJc/7gAD74oL7jHK4aaVoCiRxkdRfX8odDq5GonUDpfzsRvUS25dyYiJYJOq8youJtJESsWYsANtlxv8AxD2NVp45cF1fryak+ltRyPSE/wC0BfxtXC8YnBQiV8xlym/0l86yPzk5oLSblZ1CkSxvnOrAkGP8KLkYyBqym2NjnbzS8L4XGvEYIHKTo5j17Og+YgbSdwQy5APscjxUOy5inSQOZGfGrYsfqMBgDD+ZUIA/2jxTc3G5TOs6MUkUAB1wHJGfUzAbtvjPsB7VUT+D8OW5jBVI0dZUjBPV6cgaGdyGGSdS9IYII+vfxTi8ovrRTLGFkaFElAZo3eZnCBGXZl+W5J8YwQDtVN+9ZtSv1X1Jq0nV9OoYbA8ZGx96cj45cq2sTyBvfUf9Wr+urfP3qDQWHAYpHs2ATBS0eeL5nrSS7MDMGz3OUBAI75FVP7hPoy6AyIZgvqJEISWRn274WI7d9x96hpxidQiiZwItJQA40aWLLj8MxI+5oTjNwNGJpB02LJ6j6Sck49s5O3bc+9Bby2US3ttGqgxyJYlh6wGMscfUPfIyWJ2P4ptOHq8twMxxRxtgswkIRTdRxZXB3xrGcnsT5xVWOIys6yGRi6aQrZ3UJ9OD4x4p6Ti0zIyGVyr51LnZtRUnI85Kqf8ApFZvrtzLidLwAoJC8iJ0mEb6sjErCUom2c5EROf5hUbjPCzblQWVw66ldN0YZIyj9mG3jt2IBGKYXiUw14lf5oAk9R9YHbV748e2aaurySTeR2YjONRz3JJ/uSaKaopAaQmouuqKTNFE0zRRRW3EUUUUCgUUUUWClzXJooa6JpKTNFDS0hooogooooCiiigKKKKAooooCiiigciruuIu1dGs1158FcE0pNc1ZEtdCkzSUUxNLRSUlDSUU5cRFWwabqy6xRRRRQGaXNJRQFFFFAUUUUBRRRQFFAFS0jAqW4siJRUtkBqKwwcUnWlmEoooqoKKKKAooooHIu1dGuYu1KazfXWeOSaSiitRkUUUUQUUUUFjxddlP3x/bNVlSr+61nA7D+9RazxLOfqX0UUUVpBXawMQWCsQuNRAJC5OBk+MnbeuKurHiEIgjilUsBctJJgDJiKRrgNnc5Q7f3oKXFdPGRsQQcA7gjYjIP4IIP61o2vrIlflkdg56e5PQUB1HUGkCYFimfUD3Hakv+KW0hU6CSI41B06dBS1aID6zrXqCNh7BSN81RnUjLHABJPYAEk/gCk0mtNY8VtI50kWJ1COG2wWyJckg6vp6fpCeCc5NREubUGU6SdWNAMYwqAepcCT6jkevxo7erYKTTRoOM4OB3Pt439q0icQsgG+SSSWxlcgLoudAxq2IZ7fJ86G/BhX09uWIj1JFJIGcAepUUY0gE4+oyEDOMFPbACqUEHcYqXirkcWtZNL3CEyaUDaUypEYmRQCXzujQ9+xh+9dy8XtGjC9Ng3TYYVcKspht1DAa8H1xyZOASGHntjrnVlUVRZTk7VqZ+P2quXghwQ2VGnSGQzT60Y6j6Wt3jU7HfV+TF4jxqKWVSeqyhGV9ZHrdVdIZCobBO4dh5LPue9OecLWdxS4rUw8SsAFBgP8Or05J+b6yDr2zGXwPB07nGTHa+shGwERyyAKSh1K3w8oOW6mD84xNnA2B9sVtGdxRitUeM2q61jRxG1xBIFwo6YRHDNG2r6tRXAPcAgnzTMvFLVpDJ08lzdF9cYY65OuYGB6mMDXFkY2KE5NBm8V0sZOcAnAycAnAzjJ9hmrye/tW3WArlGBxjSshBZWAzkgO7Lj/THGe5IE6y4zZpqAiZQ4mVjpDNpaSMxLkvggKHyNuyj70GXjFK1dNjJx2ycbY2ycbePxXLVi+tzxxRRRWkFFFFAUUUVNHNFFFVkUUUUBRRRQJRS0UBRRRQFFFFAUUUUBRRRQFFFFAUUUUBRRRQdx0poorLp/TmiiitMiiiilBRRRUR//9k="/>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9465" name="AutoShape 16" descr="data:image/jpeg;base64,/9j/4AAQSkZJRgABAQAAAQABAAD/2wCEAAkGBxQSEBUSEhQUFBUUFBQVFxYWFBAVFBUUFxQWFxUZGBQYHCggGBolGxcXITEhJSktLi4uGCAzRDMsNyktLisBCgoKDg0OGhAQFywcHCQsLCwsLCwsLCwsLCwsLCwsLCwsLCwsLCwsLCwsLCwsLCwsLCwsLCwsLCwsLCwsLCwsLP/AABEIAOEA4QMBIgACEQEDEQH/xAAbAAABBQEBAAAAAAAAAAAAAAAAAQMEBQYCB//EADsQAAIBAwIFAgUBBgUEAwEAAAECAwAEERIhBQYTMUEiURQjMmFxgQcVQmKRoSQzUnKxgrLB4RdEkkP/xAAYAQEBAQEBAAAAAAAAAAAAAAAAAQIDBP/EAB8RAQEBAQEBAQACAwAAAAAAAAABEQIxIRITQQNRYf/aAAwDAQACEQMRAD8A8Xt4dR+3mrBYFAxgVH4ce/6VMNcO79bk+IlzbDGV2NQatpGwCaqa1xbYlFFGKk2cWdzW7cJNMiI+xrg1a1Huo8jPkVzn+T6t5QqKKK6MgUtGKKEFJS0lCigUEUCgWiiiilApcUIpO1SBbfc1m2T1c1GK10IqceMrXWn+9NWQw8eK4FSwKimrKnUwZoooqs6WiinrJQX38DNLcim9B9qKuqK4fzf8dP41JDKVORV/wK8hPX6wXe0uOnrxtPoBjK/zZBx9zWexU3gYgNzELouIC6iUp9YTO5H/AK3xnG9drzK57Ync5XETXs3w4QQ6l0BMaMaFzjH3zVvacsiGxS6lUPNdOYraIjKqF2lmZf48HCqvYsy7HYGjuIoY5W6cqtmQiM5crEhb0u7aQSwB/hHcE+wO5n5ytvi4J10m3soenawEsHd4xpjaYaSETPr2JJKpt7MzxFDzPwxbCVLKFFluRGHuGaNJiHddQiRGBACoclgM5PcYrPcPt3ZjEEcvn6ArF8+fSBnxWyh5kglsZYmmENzeXZa8uGSTU9qcsVj0gnTn0hNs+QA21nPz3bH425tyIbjowWlprQ9QW6jS7hlBzKcdiRgBd+9TqbMJcrBtayaSxjk0htBbQ+kP/p1Yxq+3eubuwmVWzDMNJCtmKQaWbGkNkbE5GAe+R716JBzJw5JrZBKDZcPtxPFFpk13F8QSS4041hj+M53waicr/tBDtK/EnjZIpWvYo8SdSS6wRHGpHp0L3GrsQp/GJxjV6ebz8OmTUXikTQQrakddLMMqGyNiQQQD71I4BwaW8uEt4VLNIwXODpUHuzHwAAT+lbnjPMGrhHUKsZL+d2unZXXIikJhiiJGkx75LA7HVtltonLsn7u4ZNfttc3ga2tB2Kx5+fMB7dgDjuB711Zcyx2ttdyW62clzBFDLHq6ZMlzPgKZTIRmKNXPp6fgL3zWItrSSQlY0dyAWIRWYhR3JAGwrf8ADuPWQtLCDqdGKF2uL1Ar9a4njbMSjAw4O2MkAD2K05xXnOH4S7mhKC74nM4dVUhre0HpCs2MM7dzg76vtQeeXFpImnqI6ahqXUrLqX3XI3H3FXFpyrM9hLfnCRRsFAYPrlJGT0wBuADkntgH2rnmrmeXiEwmmWMPoRCUDgHQDjZmIXv2G2a2j8U4fJcWEL3Cjh9lAsmjTLrmucapA6hcamfH2wG33oK3jfB0suExxtAHvLkrcSuY9TWluTiJdWPllyP+4e1YaO2dgzKjMF3YhWIUfcgYFegcT57SWzvX/wDt30xiKnOIbJUBQL4JJ9JP27bCuubOZ4Edf3bJGlv8KIEVEcTRh8GdcMAqO5+qTdiAN6TR5zWs5C5fWa66l0rJbWsfxM5ZSA0SjKLg99Z2+4zR+zy+tYbx5rnQpSCVrfWrtCLrHy9YUE474ODvv3xVuOYLY2dtbyTNMJ7w3HETiTqy4kQKoyP8vQNXfOQNgaUZfiE3XlluUgEMTudKxppijXOFXIGkHtn3OfemobWRwCkcjgnSCqOwLewIHfftW25g5hjN1KiyRmzmkhUrCrqxtY2GiM6lAjRRk6EAy2ffNXVxzVbRXV5cW8yao7VLfh6Kkqwxxto14Urs6kFsYwcd/bjbLXSXHlcsLYcaH9AOsaWymDj1DHp323rUcy2MVjw+3tTHGb2cC5mkZQZII2/yolbupOMn8H/UKvIuPcPEvDUM+LaBRPOhWXqSX4DNquDpwRqC75b6jtispxyNLu2n4jJcg3LXQVo+m4Dhxt05D/CoUjHfC791rfM+M2/Wcd8DNdfu6bDHoy4VQzHpvhVOcMxxsDg7n2rRfs1v7a3u3muigKQSm3LqWjF1gdMsACffBwcHB74rVcI47ZNa21tPdfLknmu+IF1kLzyqy9OPGk5R9Knv2Xwa14luvM5OGzLktDKuFDnMbjCEkBjkbKSDv22ri2tJJPoRnyyp6VJGtjhVyNgSfFek3nPMUtvezltN1dObcIdRMNgVBIiwNLO2kKckbhT2UVMPM1jHxBHgmT4e0s2FjFpmCC5aMKxmyn+YSzb750jcHu0Zznjh0NskHD4kjMsCh7qcKpkedxq6Wv8A0ICNvx5FY/olCGBzirDiF5rctnUzMWZz9TuxyzH2yT2/85qEzf1rnLa3OT3xw9jSUxk0VPxy19/2i0lLSV2cqKKKKIKSvQuD8utbWUcyxpLf3zFLNC8R6cP8Uyqxwznsp3wCGqDzj1Lkxols0fwFusNzI7xsesGOrXcatJ3ICrnOdQ+1NGMoBrV8D5FuZL+G0uI2h1oJn1FNSW4+pyATp7EDONzU39oJmu7uExQ6bZv8NYqCgVkibpkDfZi/g4O4Himim4hzL8RBawzxajaIY0ZX0B4iQQrqFO4xjUpBI++9V/GeMS3Th5SMIoSNFGmOKNfpSNB9Kj+p7nJqy505cSwuBbrMJnVFMuNICSkZZAAxJAGNzjvWp5Js2sbI3qprvL5ja2EePVucSzAHbA2wfsN8NQea0V6Zy/wW3jufiZ4HhThcKteCSRZOvfjOhUYEgZbBIz4wR5rLcycPvZr+X4iFxcynrMgAIEZGQwIOBGqgDVnAC7mgzdFS+IcNlgKiVChkjSVOxDRuMoykEgg7/wBK3v7OOHNbW0nEgged2+EsEbThriT0GT1YG2dI3HkdyKDziirGThNw0kwMb64ixmLYAjOogmRz6Vy3udzWm5I5UxfStfqYoeHr1rlWA7jeOP76iM7dwD70GHzT1r9Qr1Tj3HWgspb6QBb3i+RCvm24euy6fYsuNxjOQe4NZrk3gka283ErpUeKD5cETvGEnuiPSr5YehfqKnuMeO8v2E9Z4MD7UoFafiUt41n0J7c6g7XrSkoZBEQI9SxLvFBuNwNOcdsVV2XLV5cRxyW9u8izM6xsDGAxQHWd2BCjSRqO2cDOSK4/mumz1m5fqP5pXlJ7knGwyScfiu0tmMnTAy5bQBlTls4wDnB3+9bg/s7xxC3sRMHkZFkuyvTAthgO6j1EnA8kAZZa7sMEDXaVsv2kTS3FxG6QlLTBt7IKAQ0cLdM4C5OssPpO/YY2rO3fBLiFOpLEyJ1DESdPplVQ5jYA5V9JB0nBqLEBzSSxlTvtncU5Gmp1Huas+Kw5jz5Xf9KkXqqxXyKDtTJFIaYac1D3/wCKKaxRVxNBpKDRVZT+C8Gmu5elAmttLOd1VVRd2ZmYgBRU/lLgAu7xYWZREuqSaUH0pbx4Mj5OMDGw+7CoXAeNzWc3WgYBtLIwIDI8bfUjKe6muH4rJ0mhTEUTkF0j1DXjOkOzEsyjOyk4HfGao9IsOZjNfXnEUiKwWtq1vayYj0WmR04GKOy5Lb+lcka8YIo5XvLe5sIUmWSO34dLLdXjHQUupGb5C69WppG7aSvbz2rzvh3HJYYpoVKtFcBRJG4yjFTlG2wVYHcEEfrTdzxaR4lhyFiRi6xoAqayMF2Hd3xgamJONu21TBsrv9oStb3jKsgvb6TTJKQgWK2AOEjcNqzjAxgDHkkbvxftCgHEYJxDIttZ2zQ2sYVC0UjRAGRlLAOdefPYKe9ecUUyCTe3Zcsckl2Zndvqd2JJY47bk7fc/p6H/wDIlst+LlI5RHBZG2tEKRH4aTQqh9GvB/jBOQcEbV5nRS/R6LYc82kSWVuYZpLeN3nvdaQmW5uWU4YAuQyhsHJIOAO2N4djzrGIOIRydbqXjoY5yFuGESPkQyCRxlNO3c9zscVjLO0kmcRxI8jtnSiKzu2AScKoJOACf0NNyRlSQwIKkgggggjYgg9jTBO4lxNp5NUryNkjU7YeQgbdsgAAdkBAHv5rcf8AyHbx3ULQwSfD2Vq8dmjhNQuSgAmlUNj6tQOCTvnvsPN6KYNvDzon7u+HJljufjGummWOGVZmIPqbUy6HBORscaR2PZ2z5mWe0gsFjnlklvutcDKs11l10KZS2WOBvkAZAOQO2Ep+xu3hkWWJikkbBkYd1YHINMXGx57nlveLyRRrqkkkSBI/QTEFOlYToLKNJyWKkjOd8U/zbx2G3uLKyhAlteGPG0nbTczhw87exHdR+W8Vn/3tdzSyTwxlZJ2KPJBFJqZ5AzMqtvoZwHJCYyNXjIrP0xG/vOeozJezIJjPft02lZYx8PZ53SIByWcqB3Kj0j81H5h5+ka5hewaS3gtYRBArhCxQoBIZFywYt9yewPesSKKYuL/AJP41FbcQiurmMyJES2lFTZwp6ZCEhfS2DjI7VbW/OMcNndiPqve30hEtw6oqiAklgmlyQxJ7Y899gKxVOQrk5PipTHpNp+0CJeIW8wt3FpaW5ggjAj6kTNGA8oBbDOWyMlhtv3rGcV4o7gIZJJEXXpLqsYUOcvpiUkBm/ibJJz+pixyb4pwr77/AGrn+8/pv8mLFfmr+p/tV265BHuKrLYfOH+01a1ufWL6zhjxlfYkUyan3iYlb74P9qhyCn9tew3RRRV1klFFFVBRRRQFFBFFAUUUUBRRSGg9P5LsJLOxFxEM3/E2NrZLvmOHOJpsdwP5vACnsTUDiPLkkqSRhLOMcLiKXFyjS6Jnznd9BLy5yuAO+d9wK5tf2isL2O5W3UdKz+FjjEm0QCadUR0ejfJwQdts4qpj5n02hs5Ii8TXIuWAlKGQhAhSRtJLKSobOxznt4z91Z47t+QbuSW1jRUJvIRPGdTaUiIJzKdPo2/Pf3qXxfgMt1E17HHaQQxNHaDomQLcSJ6WkiGklwSe/c7D1Hu3Hz/P1LqWVFaS5tvhlZD0vh487LFs2Ex479jnNX/LPMslzcWvQgiiteE20k7RPIzA6UZZJdQjy0mX1Aae+cnfNX6Mzd8lXEU1xC/THwqK80us9GNXUMmWxnJB2XTqJ8VC45yzLaxQSStH/iYzKiqzFxFth3XSNIORjfPf2NbTlbjC3sN1BdKfhPiRe3Ny0hEhAAxEygfMZygCqpGPA2AqiveelmvZria1jmjkiaJIXOBGuwiIIB+gA7Ad2Jznep9a1C5U5m+DVV0sQLqGc4I3WOOaN138nqDHj01mmO//AD+aKStMiiiigK6Q/wB65ooqZbD3pyJ8/oTUSOYiljc5yK53j1rU+1/zh/tP/irWqezb5qn7NVxV58Y69VfE19YPupH9D/7qBIKtOLLsp9mx/UVVy0/trnwzRRRWkc0UUVWRUuGPA+9RKnRnIFZ73GuSmok6YNS6jXJ3rPHrXXhmiiiujmKKKKBVPtXWr3rgUpFCAmpFhfyQP1IXaNhkZUkEqe6nwVI2IOQfNRqKCTNfSOgRmOgEsEGFjDH+IIuF1eM4zTMaFjgAnzsCdv0rilViOxI/BIoup3DLISMxY4REZ2IIBOAAqgkbFnZFz41Z7A1PuuAyagkUZZsLqOpRl2YJpVSfpDsEJ/1K++FOKkX8gYsHILHJxgZOc9u3c5/P4p2K9l2+Y+wKj1HsdWR+PW//AOj70vwWB4C6xMwXqknCMhGgRjVqkOcEhtDhfGFdvAzX3PDZI1DOAA3b1xknOrBAUk6TpOG7EYIOCMvG8lwR1XwRpIzsV0quMe2lFGP5RTKXfzGeUdRiukFsekjSAcEYOFGADtuPapLKZYnR8MRoS0ZLsAufqHqKF5MdgqxjYsx33Owxlg8BuNz0zgZP1JnAVXOBnJ2dO3l1X6iBRd8ZdtKp8tFUoFU/UG+svsAzN52xgAYAFMLxSYYxK+xUjfyrl1P5DMWz7mqOrjhM0aa3TSudOdSfVkjGAc52O3jGaiKadlvZGRUZ2KKSVXPpUkknA8bk/wBT70xUqxNtD81Pyf8AirwVn7VvmJ+av6h0i8UXMR+2D/eqaY1f3K5Rh7g/8VnXPb8Uw58c5pKKK1iEooxRRMFdpIRXFFDTxuD4pkmiimLbaKKKKIKKKKApRSUUAaKKKAooooCnkama6VqlmrzcqQrU1P3pA9ck5NST61SUUUVpkUtJRQPWh+Yn+4VoWbAzWdtDh1/NXE0w7k1y7tniyakiUH/3kVnrpNJI9if6VMe/OcAeaj3x9VOL1v1r8/EailxRXXWSUUUqrmiNHwmKI8Mu5WhjeSGa0VHbq50zGfWCA4B/y1xt713w2wivbe6KRiGe1hNyOmX6UsKsiyBlcsVcagQVIB3GPNN8KvYEsbi2l6+ud4HDIkRVDCZcfU4LZEh9sY802nGY4LaaC2R9VwFSaeTSH6QbUYo41yEUkLkljnHYU1CXvL8xZB0FtwtrFM5eX06C3TEzs59Gt8AJ9xtUa15dmdio0LiUwDVJGoeZSAUjJPrPqXtt6hvuKuX5qjV4Xha4ieGyjthIFjPqR8sWiL6ZI2VmUqx22O/ahuaIJHhZ4GhW2upJ4Uh0FdEkiSGNg2NOGTZh4ONOwqhm34ODY3UbrAk0F7bxdR3CkZS6EiaycFdUS4wPf9Ib8Clhjuupb6jCkLmXqHREryJoZdJ0yiQOoH2OfFSbjjkEgvI2WULdXcdyrqIyyaDP6ShYBs9YjZh2z9qdl5likjnjdZFV7S3tIcCNyscEsUoZ2LLlmMZ2AwNX2qCTzHwkfFXYhtVKR2lrKSrNGluWtoHZwoOGJJb0nPcmq+65NmUqBJA7NbC50iVdQjMfUOF/iwm+3fB9qn3PM9u011KBP/iLFLQApF6WWOBNRPU7fJBx/Ofbfm14qZrm1nt436lrbQJMG0dMQwIIpGLZzoZDvkbZxvnYMvdWhjCElT1EDgKwLBSSBqH8J27Hxg+a0HE+lHYWMy20Oub4kSE9Yh+lIqrkdTbY+Kz9/OryMygqmcIp3Kxr6YwT5IUAZq8veJWstna25Nwr25mJYRQlW6zhyAvVBGCO+d/YVQt7wlJrGK8t42Rjc/CSQgs6mVk1xtDklsMAQVJOCBvUKblmZVDEw6eskDETRkJM4YhXIPp2Rsntt3qwh5tEHwyWsRWK1n+IIkYO882w1yMAAuEGkAds9zTUl7C9o9nbpOXmu4ZkDCM7hJIxFkNlj80YbG5HYZqIrL7gskPV6hQGGXosusFte+dI/iAx3G1N23C3dDJ6VjDBNbsEXWRnSCe5xucdts4yMz+bL9pJVV10yIiCbcHVcBFR2OOx0ogI/wBQb3pmPiaNapayhwIpZJUdApI6qosiFCQDnpqQ2dsEYOdqq64ZwNre1nuZFg6sM8UIjuDGU0mOSVjoJw5YIoX3BJHgjLST/ML6U+otoAIQZJOkAHIUdu9aPifMkM9pJCySRsZLVowoR0VLW1a2jVnJBYlTktp7jt7ZmHSWAcsF8lVDMB9lLAH+ooNhzny5H8TE1mgjhnklg05ZhFPBIUlBJJIXTok3PZj7VH5o4UjXEcVnCEQWdtcFiWzpe3jkd5XdsDBb7DcAbkCm7jmlcXkaKzR3UxmUuFDwMzOJCoDEEtFIyHcZ2ru/5jhLEIsrRy2NvZyhljRh0FhCSIQxydUKtpOPIz5qCts+W55ZI40CMZldo21p05OmMyAP21DG6nft7iuLbl+eQW5jCv8AFO8cQV1yXTQXDD+HAkU7+9WfBuaVtmtlSNmjgmmmbJCyStPEsT4xkIAigAb5Iye+AsHMFtGLONI5wlpePcamaJmdWMB06BgBswjfO2T3oqIeULrqNGFQtHHJK+JYiESNmVi5z6DlTs2DuO2+JHDuWJhNEphS5E0cjxhJh02C6lZurG22htyCfAHmnLDjUC3F5L80rdRXMa+iPUpnbOWHUx6ceDv9qncG5lgh+BLLMTZ/FagEiw5uM9iX2059t8eKzrc5+KWy5SuJBAw6a/Eauj1JIozJpIHpVmBJJOB7/qMt23L88ukAAF5DCgcrGXlXGUUMRlgSo/LAd6tbbjcCLw4YmPwMjO3oiGsNOJgF9exyNO/5+1XcF6nQin0TuTeXFxCyRpMbdi4+tNSiNshWALMDpVtqav5xhZ4WhYxvp1rjIDKw7A/UpIPfwajMpJyancUjCTSKH6oDH14xr8kkZO+c53O+dzUT9Kzrp+JXPTFFd4op9PxEOpMQ2qNT8L7YrdeY7TM42zT1MucnFSKaC0uCO9PLtXTDIq/pucfEalFJRVYaK45eT93reRuzMNJmjKgCON5ZYo3Vh3BkhYH21L71y/AUXhq3rs+uScxRxhVwBoLB3YnO+DsPGD5qz4NxCOA2yyyRtBNayWtyqOGdEluJ3DaR5TXG/wCmKeF/DJYpraMqvEUm+H1r1PhEhSILjP1aVx3+9EYt7Vwoco4UjIYqwUj3DEYpHhZRkqwG25BA3UMv9VII+xBrc8Rv1NvxH/FRSfETW8luus50LO7Y6bAdPSpX0eMewqVxPmRf3mjvcq1uYECMh6iwXPwKw9cxr3ZZcnPfA27CisrwPgYlNwswljaK0nuEGkLlokLAMGGdJ+1UssTLgMpXIBwQRkHscHwa23ALwxSyLLfRSFbK7iiYzMyI8i+gK7qO7b4HbziqzmC9EvDrLVMss0b3QcGTXIEdkMeSd9Ppf8Z+9EQuBcFW4iuHMoU28EkwQKSz6CgO/ZV9Y3zn7bVW6BV9ybKireh5I06ljLEmtguqRniIA/RDUSPhRa1e6Dx4jkWN49TdUa86G0kYIJDec+k/es9a1yj2FtBgvcSOiggBYlR5WJBJIDMoCgDc57kD3IsOJctC3eYyOWihMADouGkNxF1YgFY4U6Mlhk4xjzmk4Bw6OQNJJNboUI0RzuUV2O+psA5Qe3knHbNS+IXIaGa1kuY5ZZJoroShj0jJokSSMyED+FlIOAMgj2zqJfUfhfKolvYLZpdCXKxPG5UlmSUZXCA41DDA5OAVO52zQ2cBkbSuMnJydlUAZYk+AACT+K2PBeLxHinD2aRFis44ImkY4U9PW8hGRkjXIwHkgCs5Y3y26yxNDDPrIBYvMPSpzhWjdcqSAf8ApFAnM3CvhLuW21a+k2nVjGr0gk48bmoEMeav/wBoV/FPxGeWHSUZ9mQuRJt9fqJ38bYHp7VnAT4pfCJXTxRTcR2rusPRzfhc0YpKKjRaKSig6pKSigi0UClxXR5BqNCnekIpKLqUpFDtUekNT8t/yFrpVpY1zT4FTqpzNR2WpQGNqblWkWSpfsMynKjSjBqTkVFlbJpx6nWY5ooorbIBqQbxigQk6QSwXJwGIwTj3wO9R6KBXbNAFJQKBaKM0lF0tFJQaFPQmnKahpysX134vwtJmjNITRdKDS5rkGlzUXRmijNFBGpQaSiujytWnDYcwnEfq4dNMyHr6mlSG4dXyNu6KcZA2O1RIeV3aQxdSMMjiOTIbCOYpZQMgeraJxkeQPBzVWvFZgysJX1LGYlOdxGQQUH8uGbb7miPi06lSJZAU+k6jt6Sn/aSPwcUFlJy02pQJEKyPAkbYb1NPEsqZXuoAYZP/NOjl0rgGSEs1u85VhNiNAdOSwG7Ahvcek98jNOOKTbHqvsqKPUdgg0pj20jYe1KnFpxjErjTH0hv2iznR/tz4oLm65YaJmHUVgvV1FVkJDQzrC4Cd23cN+MnbFFvwLXcSQrKhWJ1jMoDaSXlEKlR3ILHv7DNRLLmSdGdjI7llkXJYgqZJEkkZTg7syDPvk/mmTxqUTNNGxidsZ6fpHYe3c5AJPk71mxvmrM8uOwASRGkYKVjw4JDXhtB6iMA9QDb2OfFReMWkcdvbPHpcsbgOwEgD9ORQuQT2wSNsbfeoT8WnIwZXwQVxn+EydUj8dT1fneuLzic0pBlkZypZhqOcFiCx/JIH9KsiVqeYOXkLBIFjUtd3sYZGlKRxQZYpLrJ+Yo9Qx3XG5zVRBy6HQuLiLT83SQsjaujbrcP2G3oYj8qR5zUE8auNTN1pNTSLKx1HJlX6XP8w965/fNxv8AOf1F2O/cunTc/qgCn7VWU295fMSs7Sx6P/5sQw6vyY5gACMqdEsex8nHin7zlbR1AJ42aM3S6Qko1Pa4aYAkYHoYMD5O1VLcXnIZTK+HCBhq2YIulMj7KMfjaupeNXDZ1TOdXVzk9+qAJc/7gAD74oL7jHK4aaVoCiRxkdRfX8odDq5GonUDpfzsRvUS25dyYiJYJOq8youJtJESsWYsANtlxv8AxD2NVp45cF1fryak+ltRyPSE/wC0BfxtXC8YnBQiV8xlym/0l86yPzk5oLSblZ1CkSxvnOrAkGP8KLkYyBqym2NjnbzS8L4XGvEYIHKTo5j17Og+YgbSdwQy5APscjxUOy5inSQOZGfGrYsfqMBgDD+ZUIA/2jxTc3G5TOs6MUkUAB1wHJGfUzAbtvjPsB7VUT+D8OW5jBVI0dZUjBPV6cgaGdyGGSdS9IYII+vfxTi8ovrRTLGFkaFElAZo3eZnCBGXZl+W5J8YwQDtVN+9ZtSv1X1Jq0nV9OoYbA8ZGx96cj45cq2sTyBvfUf9Wr+urfP3qDQWHAYpHs2ATBS0eeL5nrSS7MDMGz3OUBAI75FVP7hPoy6AyIZgvqJEISWRn274WI7d9x96hpxidQiiZwItJQA40aWLLj8MxI+5oTjNwNGJpB02LJ6j6Sck49s5O3bc+9Bby2US3ttGqgxyJYlh6wGMscfUPfIyWJ2P4ptOHq8twMxxRxtgswkIRTdRxZXB3xrGcnsT5xVWOIys6yGRi6aQrZ3UJ9OD4x4p6Ti0zIyGVyr51LnZtRUnI85Kqf8ApFZvrtzLidLwAoJC8iJ0mEb6sjErCUom2c5EROf5hUbjPCzblQWVw66ldN0YZIyj9mG3jt2IBGKYXiUw14lf5oAk9R9YHbV748e2aaurySTeR2YjONRz3JJ/uSaKaopAaQmouuqKTNFE0zRRRW3EUUUUCgUUUUWClzXJooa6JpKTNFDS0hooogooooCiiigKKKKAooooCiiigciruuIu1dGs1158FcE0pNc1ZEtdCkzSUUxNLRSUlDSUU5cRFWwabqy6xRRRRQGaXNJRQFFFFAUUUUBRRRQFFAFS0jAqW4siJRUtkBqKwwcUnWlmEoooqoKKKKAooooHIu1dGuYu1KazfXWeOSaSiitRkUUUUQUUUUFjxddlP3x/bNVlSr+61nA7D+9RazxLOfqX0UUUVpBXawMQWCsQuNRAJC5OBk+MnbeuKurHiEIgjilUsBctJJgDJiKRrgNnc5Q7f3oKXFdPGRsQQcA7gjYjIP4IIP61o2vrIlflkdg56e5PQUB1HUGkCYFimfUD3Hakv+KW0hU6CSI41B06dBS1aID6zrXqCNh7BSN81RnUjLHABJPYAEk/gCk0mtNY8VtI50kWJ1COG2wWyJckg6vp6fpCeCc5NREubUGU6SdWNAMYwqAepcCT6jkevxo7erYKTTRoOM4OB3Pt439q0icQsgG+SSSWxlcgLoudAxq2IZ7fJ86G/BhX09uWIj1JFJIGcAepUUY0gE4+oyEDOMFPbACqUEHcYqXirkcWtZNL3CEyaUDaUypEYmRQCXzujQ9+xh+9dy8XtGjC9Ng3TYYVcKspht1DAa8H1xyZOASGHntjrnVlUVRZTk7VqZ+P2quXghwQ2VGnSGQzT60Y6j6Wt3jU7HfV+TF4jxqKWVSeqyhGV9ZHrdVdIZCobBO4dh5LPue9OecLWdxS4rUw8SsAFBgP8Or05J+b6yDr2zGXwPB07nGTHa+shGwERyyAKSh1K3w8oOW6mD84xNnA2B9sVtGdxRitUeM2q61jRxG1xBIFwo6YRHDNG2r6tRXAPcAgnzTMvFLVpDJ08lzdF9cYY65OuYGB6mMDXFkY2KE5NBm8V0sZOcAnAycAnAzjJ9hmrye/tW3WArlGBxjSshBZWAzkgO7Lj/THGe5IE6y4zZpqAiZQ4mVjpDNpaSMxLkvggKHyNuyj70GXjFK1dNjJx2ycbY2ycbePxXLVi+tzxxRRRWkFFFFAUUUVNHNFFFVkUUUUBRRRQJRS0UBRRRQFFFFAUUUUBRRRQFFFFAUUUUBRRRQdx0poorLp/TmiiitMiiiilBRRRUR//9k="/>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a:p>
        </p:txBody>
      </p:sp>
      <p:pic>
        <p:nvPicPr>
          <p:cNvPr id="19466" name="Picture 16" descr="http://mothertonguesclothing.files.wordpress.com/2013/07/hozh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76200"/>
            <a:ext cx="228600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1" name="Rectangle 17"/>
          <p:cNvSpPr>
            <a:spLocks noChangeArrowheads="1"/>
          </p:cNvSpPr>
          <p:nvPr/>
        </p:nvSpPr>
        <p:spPr bwMode="auto">
          <a:xfrm>
            <a:off x="0" y="-15875"/>
            <a:ext cx="3790950" cy="893763"/>
          </a:xfrm>
          <a:prstGeom prst="rect">
            <a:avLst/>
          </a:prstGeom>
          <a:noFill/>
          <a:ln w="9525">
            <a:noFill/>
            <a:miter lim="800000"/>
            <a:headEnd/>
            <a:tailEnd/>
          </a:ln>
          <a:effectLst/>
        </p:spPr>
        <p:txBody>
          <a:bodyPr wrap="none" anchor="ctr">
            <a:spAutoFit/>
          </a:bodyPr>
          <a:lstStyle/>
          <a:p>
            <a:pPr>
              <a:defRPr/>
            </a:pPr>
            <a:r>
              <a:rPr lang="en-US" sz="1400" b="1" dirty="0">
                <a:ea typeface="+mn-ea"/>
                <a:cs typeface="Arial" pitchFamily="34" charset="0"/>
              </a:rPr>
              <a:t>Navajo and autism: the beauty of harmony</a:t>
            </a:r>
          </a:p>
          <a:p>
            <a:pPr>
              <a:defRPr/>
            </a:pPr>
            <a:endParaRPr lang="en-US" sz="1200" dirty="0">
              <a:ea typeface="+mn-ea"/>
              <a:cs typeface="Arial" pitchFamily="34" charset="0"/>
            </a:endParaRPr>
          </a:p>
          <a:p>
            <a:pPr>
              <a:defRPr/>
            </a:pPr>
            <a:r>
              <a:rPr lang="en-US" sz="1250" dirty="0">
                <a:ea typeface="+mn-ea"/>
                <a:cs typeface="Arial" pitchFamily="34" charset="0"/>
              </a:rPr>
              <a:t>                 Steven K. </a:t>
            </a:r>
            <a:r>
              <a:rPr lang="en-US" sz="1250" dirty="0" err="1">
                <a:ea typeface="+mn-ea"/>
                <a:cs typeface="Arial" pitchFamily="34" charset="0"/>
              </a:rPr>
              <a:t>Kapp</a:t>
            </a:r>
            <a:r>
              <a:rPr lang="en-US" sz="1250" dirty="0">
                <a:ea typeface="+mn-ea"/>
                <a:cs typeface="Arial" pitchFamily="34" charset="0"/>
              </a:rPr>
              <a:t> </a:t>
            </a:r>
          </a:p>
          <a:p>
            <a:pPr>
              <a:defRPr/>
            </a:pPr>
            <a:r>
              <a:rPr lang="en-US" sz="1250" dirty="0">
                <a:ea typeface="+mn-ea"/>
                <a:cs typeface="Arial" pitchFamily="34" charset="0"/>
              </a:rPr>
              <a:t>                 pages 583-595</a:t>
            </a:r>
          </a:p>
        </p:txBody>
      </p:sp>
      <p:pic>
        <p:nvPicPr>
          <p:cNvPr id="19468" name="Picture 19" descr="Navajo and autism: the beauty of harmo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04800"/>
            <a:ext cx="609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21" descr="http://nhonews.com/SiteImages/Article/11250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105400"/>
            <a:ext cx="160020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0" name="AutoShape 23" descr="data:image/jpeg;base64,/9j/4AAQSkZJRgABAQAAAQABAAD/2wCEAAkGBxQSEhUUEhQVFRUVFBQUFBcWFRQXGBUVFRQWFhUWFRUYHCggGBwlHBUUITEiJSkrLi4uFx8zODMsNygtLisBCgoKDg0OGhAQGywkHyQsLCwsLCwsLCwsLCwsLCwsLCwsLCwsLCwsLCwsLCwsLCwsLCwsLCwsLCwsLCwsLCssLP/AABEIALQBGAMBIgACEQEDEQH/xAAcAAABBQEBAQAAAAAAAAAAAAADAAECBAUGBwj/xAA9EAABAwIEAwYDBgYCAQUAAAABAAIRAyEEEjFBBVFhEyJxgZGhBjLBFEJSsdHwBxUjYnLhgvEWM0RTsuL/xAAZAQADAQEBAAAAAAAAAAAAAAAAAQIDBAX/xAAnEQACAgEEAgIDAAMBAAAAAAAAAQIREgMTITFBUTJhFCJxQkNSBP/aAAwDAQACEQMRAD8AwQxEaxF7NSDV6x5JFrVYpslPTAVuiW7hJsKAGhCI2iVcblhGp1ANQCoyHRQFMojWq52gOygQEZCohTdCs0yCh2UmtSfI0Wm0xuVKnhp3VYBFZI0lKmPg0Bw3rKduDgaA/mgU6r+qL2zjzWf7FrEK/htpaZ6SlTwJN/ZDZn2BR5eNQUrfsql6InCkKxh6bZ74QG0qh2KKcPUIjKfFJv7BL6J1sNT1B+qpOpDyVpvDXRyKjU4e4bhCaXkGr8FEtUmUp1Vg4UqxSa3SPBU5EqIOlhGGxJ8VYpcOaPvSo5YU2v5rNtvyapJeC23KNQi9s1UQSUWng3FZuPs0Un4DVMS3kgOxI5KwOHHcqX8tb1SuJVSM2rizyQvtxC1hw5u6i7hjOSeUAxmYlfGki1lUaXPO5XQnhjRop/Ym7J7kV0TtyfZz9TBvgQCq9ThtTWF1eRRICW8ytlHIVOHvdqEl1NRJPeYbKOA+xncIlHhpO3kutZhm8kanQA2W2+c+ycmzgxP0SPCHLrRhbyjspx1U77Hso4scOfyUm4N/IrtWsHJE7EHZL8h+g2DimYFx2KNS4c87LsW4cckVuHCPyB/jnLUuF/iBCsU+Gt3BIXSCgn+zgiIUPWZewjEp8NZuFdo4GmNlaGGRG0rKXNspQSBMwbNgERuFbySaIR2qLZaSICg3l7J+yCME8JWx0AFNJzUaE5QFFYtQqtJWy1MWAITE0Z78ESh/ysg2K12wpSqzYttGdT4eN054Y1Xs6WZLNjwiVW4EDROKcKylKTkViAcSE2cqxZRISsdAO0TdonqdECCeiACkoTik5pUS1AWReUFym98KLnoCwFSUk76oSQAQMUgxDzhTaVRmEDFPIhtlFa4pDHbTRAEzXogSsYzSiNTQnLTsiwCNTFyg2USEDIF0qQCiWiUVreqAQm01MNSATpWOhoTOappBFjoF2ZROzU5SRYqIwEoCeyeQixkMgTwFMFKQiwBloTwpJJAQIUCEUpEIHQAKRUuzUTTQIgWhRLUUsTEIHQEtUS1FMKJISCis+khuohWXOQnOTHSAGkEyIXJICkZ7sWAptxQ5j1TfZ28lJmHbyWtxOepBGVxzCKysFDsG8kRjByUtorkmHdE+YdUg+Fj1vjHBNf2bsRTDpjWWgnYuHdHmUh0bbXDmih3VVzXYQDmbfTvC/hzU20gbj2RwHJZa1TAQm01MtSKCAKQKr5HbJw1yAsPKYk7IYc7kFME8ggLIw7mFMNdz9k3e5Jw07oAkHFSBUOz6qRaeaQIkQN01kM0zzSbSTGFkKGZqfImDAlwAs4SzqUJIGRzp5TlRlADyolMfFMUgHKgoud1Uc46oCxyokpi8KDqgQFjucgucne9AdW6J0wbHc9JCdUSQFlcIjXFBDkQFWZBmuKmHlBBU2uUlGL8d8UdQwNd4sSzI0jYv7oPuvnrDRvpuvbf4tl38vdGna0s3hJ+sLxCnv4LTS8m0ekFGJfYZ3QDYZjbw5LY4X8S4rDS6jXqNJgG4c0xzDgQufVloJb4HRatIR9O8J4tmwVLE1bTh21akCfuBzoHqtHAYttamyqwyyo1r29WuEi3mvMPhz4rp1eE1cOHRWoYNwINgQGloyye9YCfFdv8AApH8uwmXT7PS9cgn3lc8lTZHg6BJRlOHKAJBPCaUpQBJKVCUpQAQFKVBJAE06HmQG42mXZA9hf8AhDml1te7qgZbITk80MuUC9ABSFElQD1LMgB5TSmKjCAJFyg54US1YfxT8R0cBTa+sHEOJa0NEkkNJjppqmlYjRx3E6VEZqtRlMaAvcGgnkCVjVvjbBAx9ppn/GXf/VeKfE3xPiMa6azhkDiabAIAGgPUxaVhjEEH9j8lstIdH0KPjLBn/wBzTH+Ry/mtLC41lVofSe17Do5pDgY1uF8zuxR3k+JJXZfAXxdUw1VlNxLsO8kFgA7rnH5gdr6pOFKx42ezuJUD4qy4ITh0UWRTK7gOqZFekix0UcymHLK/mbNj+SccUHL3VYsytGuHKYcshvExy9wqPGvi6jhWZnySTDWNILifDl1ScWNO+iv/ABVE8OqRs+kfLOF4Y0rsPiP4yq4yWGWUTH9MDWNMzok+wXO/Z6Z5j1/RVD9ezpUXRRlWKVWBbmCrAw1KPmE9XEellE4dsWc2f8x+ivJDwYAOmV9A/wAJcXn4bSGaSxz2f4w6QOliF4TRwLT96+4zD9F6F/C3jdPBl9OoTkquaQ4kRTcAQc3ja/QKZtNUTKEqPZ5TgqnTx7CAQ4EG4IvKn9sbzWNGVluUxcq/2xvNMcW3mih2WJThyq/a280/2tqKYrLUpSqn2tqBjOL06TS+o4NaNSSB5a6opjs5b+JPxI+lS7OkS0uqGm875eza4gcv/Ub6FeV8O4hUo1RVpOLXgmDqb2OvOVY+MOJCvi61Rs5HuBbNrBjWzG3yrJoBzjAXTCKURH0xhqmZjSd2tPqERYPw3xqlVoU8r8xaxjXjcODQDIWmcaOvsuahlqU8qmca3r7Jzjm9fb9UUwtFqU0qmeIDkfb9U38wbyPt+qKYWi2SvK/44vOXDCbZqpjrDYK9FdxJvX2XkX8Z8fnr0GiYFJ58y7/8rTTTsLPPZQzqmL1EuXQWSRGPiDyMoGZTgkGOSTGj6hwVXNSY78TGn1aCpvcsPC8bY2mxsOsxo9AE7+Ps5H0XLgyHJWarnp1g1PiBnJ3okjCXoMkeS/bj/wDIUB3G4MdoVl9g/c+yh2Dxs0+ZWuX2arSXlGjV43VcO7Ujzv8A6WaX3lzpPMmSfFGfUqNgZAdrEpVG1BpTB6hKy1BLpEaBHMeqIaw2I9dVJtOobdm0W58ttEzjUgzTBjkbFKy0iYaIBIb4yCpuMC0dDI9Oqr0Q6T/RAIG8D3hW6UgT2bZNtfqG2Usa5CYbQaGdZiyL2RDjluDqD9DsNUGiy1wB7+UwrLWGRGn0vbSyhvkaRqYDjVeiA1pcWbNJ+UbAclu4Pj7n/fIPI28brkRImTI0kAmSToZ18Uhh6cQWgEnl9UZsh6UZO6O6PFH/AIimPFn/AIj6Lk2YuqwANIyxbWw2sjHHOMSPQJZsh6K9HRVOOuH3nKH/AJC/Yu9VitxMiZ5zYBQ7X9wEZi2l6Ns/ENXY+5WdxPGPrxneTlMgXgdQOaqZ7aX5ZR+aiXgbew0TzDbSIPwwI2NtwgjDltgBHT62VqpVDQCWGDqQN9ggnGNj5QmpsGkiWHxD6RlpLXDlm9zut/BfEriP6hM8xP5Fc2MSD91vopHFR90WTcgxTOzp8WBv2hjxUxxPk8nwIXGDi7hy9EjxZ/T0U3IMI+js/wCZf3lQq8YDRJfHiuLq8UqHV3oI91UqVCR3jPmnbDbR0GP+MHGW0pn8RA9QDquQxbu1e59Rxe46lxnwjkjOYP7vY/mUN7NrnyEeitSHtpGVjgBEaX2TUcOdSB4FabsKeQ9AmdQPUf8AEK9zigw5KPZkm7W+MIzDr+/VEdRHVQNMc0srKxNPhvxBWo93MXM5Ekx/ifotulx8vFnDw39FxxZ1smAIMgkeGypMzemmdm7ir+aS5RuKcPvE+KSeRO2gDXdD7Is20PkArPatuJJsTMNF+QURWEi0R79TAXO39HYgAYTeHDyClTZGz/8AtWe0vc+QEI1OqwXIJuL/ALKlyY0VBTBNgd5v9ET7PPP1Cs/0yZDjqO6W7DW/mp0XsPzBwO8HToOSnJjSKjcMdBPnCLTwusjysrRNMHR2lhb1O5Uu1Zu0CbDfXxUubGV8PhXGMonwyq47CVG/sH96omG4jYtDGyIEgXt0CuU8e5xLQy7ddd/HVZynL0CSM8YWpGkwb/LY/spvsj/w9CLequ0ajybNDdRfcjUnaeUpNfUyh0s0nLYm/tsjNhSKrMI6QNDy/X0UjQdyafz/ANKWIxL+8BlJOpgb2AnmBdNRruewAki0ZgLyLTaBtCG5VYuADpmCRPJTActDB1Gta/KO9q0uAfPOAR3bzurmJxYILS3JIBtlsIibbaKXqP0PEw7jmfDwlO9j9gVoshpuDdpLrDnAIgXGiThmmBG9wRfmICN0WLZnta7cx5ohpNIkugg6XkjmNudkerhmxmOh5TfwVao9gFjpz/6ump30LD2M/DNmW72khLJ3bWM8uUjdKjUtBI6m49tFXpl9R1gYae7Ii5EGI8VSkxOCRKvQNspB5+fQKLcO8wA0yTbaY8V3Xw12TWNYCHPAObnM3idrqxxp1NwbSqT/AFTlaQ0kA63OgWS/9D6o0WinycDVwTmODXAFx/uBHqPDdVqtBwmW5Y5ldlxTgTyA6nVHdvlhrS6BEZr+llzWNY/vNeDcZXi5HjB3vqFcNaxPSKQZ4e6TWD/pGpvadWxDQ1tpiNLIVbuxIiZAk6nl4rTInbJOpCLTtuEAxy99UKnSdl77gCeUneIRpcLGDGnjz0TDBDNcAbgG2k/7UKzmnQAHl+iFUBOlud7xqQhl3Ma6fRWkKkSqCLwPzQnVhpAH/Fv6JV7ZYIMiTZ3dJ2Mj8lAB17ZhbwVol/QnuHT0hJRJtJsD5n3SVkMIxk6T0tsjU8ODqYG5NoQ6ogADMbi8R7hOymIFpPnCyb8m6XiggqN0BnkSIHrqpNYSY1ESdhZNSbqe43qnqYiTGYk6CAI9So/hWPsstaAJAaPAT7lCDgZAl3hz8f3og06bnE973I8USscum3Uif0KVDoO+jMQfukEF3OP0Un0oAEj+0i56n3UKVwcxmdLXv1VTEV8sS4EjRthrvMpK3wEopcl5tQxDSZkdJ5m+iP8AaToXW0OWxMczzuFhsxrpLTA3s6fT97I2GqkmHAnyAP5BDgSvo1DWkGJv80iRNrkkSbBCZjak5TEHTKL69ZtCOGOt3XAXNyDM2vPigNLQSMhnqfcXU8LwNxs0uEVA50unuy3KQ0Xgd7yCljGOpM/py8vfLGgCGjW/T9UCjhs2gLjMiNb66LS4fwXEuFmug5pkR821+llHkfSK7aLn1aRLTnDCX5T3CSNII72qvYLCtq5iO8LixmOhEaDktrhnw1kIfWIpnLls4Tl1gHZa5rU8LSigxtNt+86031HOVEgUvSOUr4cMBhri6TEggZtr7AoD8ZkYyWuBzNY5oHyl0aE2IE6q9jPis3DczzpMljR9VgjFgF2cvcTcgHrsXSkoFlviTCQQzKDzOguNhqTf1WVXZJAsRGukEG0DfSZ6Jziy4mAQM28RGw6mU5xIdExpFhbqrUXEKTAV6cslp7xvYBxMxENPiE7aLoDZvvAsDGt7DVGwzBzEzYTlE7d6DCs8W4biMvcplzDBLqbs5MQQJB+ipPwTKIDA12io5ofDqfzASBewhwN76ouC4nVqNl8EtNQAltxGkA3mFkNwz6TjFN7C8QZaSb7aarap8IrtpwAM3zAmBeOeyJRigjZKhj67qTXlmcFxFRrwWyJgEA6jRaWPcQ3O5rflJhxOZlrgkHkh8PrOc3K6S5nddLYDnazm5CdlruwjngEMdHhb3XNJ0+jdJVyzka+CqMplwJqEkOaIFg65AI189U9Gm+owFzBmBnvAyCRtOhXR1+HVASQJsQGaCec69FWr4OpycPCVe4wUI+Dnjhq7STmgfhaGkeVpuqeJokOOZjwNc2aB7Fa9fDVxq+LmO4NNgg1cPmH9SXd0tMSJBMmwWq1PYnptmFiqgEbaAHMDPlKd9E3AnY/L+RC1q2ApOADmiwgHcI1anTItIPMSCtN1Gb0X5OcFE/7V1jrFrpjmGzDhobapfY6s2IiTqSSBtqmfh6rQTPt7q8k/JGDXgoYmjeSHeJBEpK06o/VwJGkwfLRMtlJpGT07K/bOmSbbi8+qtMxGUflFp5oBa42yjxP6KTaAc6HT8uux8CVLoabQ5xYLYyiZPP6qQixJEc/zT9k3Zs218OaPRf2bXd0HWCbx4KHS6LV+Si/ijBIaC49BupYXiFjmYRGhPzE+C06OHY/R0O3NvaAqjuG5tCDyEXnpKE49A1Luy7g3NffNlPUEwp4jh8Nl0Ok92QLjx22VfAcOLHTGlov5yugwtAvsQSOo/USsZunaZouVyYOCoMAnKAd7C3OTpzWrgsEXjMxug2AN/JXsVwoxlDSZiOkbzFwrPA+C4imQ5zhTpzLs7gN+WiV5EOWIPh/C8Q9t2TckF0NAGwgSStbiPCqQw3amnD2fIKjnDO4mDILQQI2jzW9W4kyjSzGCQNGnN9L+i4fjnxBVquJDWZdACSfqOSKoyTlP+Gnw34jY0GMPTYZgHNJIA1M3F5Qsfx51YOGdzDpc5RrtC4nG8Qy3AbOp2vsq323tbAmdw7UeCrbb5NEop0bNfjBpu+bO4T8xkX6zsgY34oq1o7ZoIbpkJFvArNFPmFB1NWoRKp+DRHGWczG/dcEzsfTFwAbzz9TsswsKg5paTDRfQ5ZjnKe3HwNTkuy3h8cTV7wa6nu0EiJuDrdatGo14zNho5Hpa1lz7sWGm4kWBcyPSF0FDD08jQC42tdo68uqjUSVF6buwL8SB47bz4QtHh1MuZ3qgpnXKdj5LKc5rDLWg6AmSbdOqoYrjTgRDO6dNZ8wlg5dDcors6ynxSpTgF2YCwIJNrct9USt8TGO4ZP9/LnN/wAly9HjAqMLWiHaaGJ0Hh4qDadSnZwBA3JmDyk6BLb/AOhfq/idRwv4rJLu1NQAXaWgQfC0rRqfFGYHK1x11dG1pXFZ3EHK0AgdIn/jdCwbi27ySTrHLaE3pp8hXg0q2OdnOckF0nc68yNEf+ZvA7rxbnPsZ/NValVjswB7+Ua8tpI1WdUaQcuoFwCLGf7tQmkn2J8G1/5E9o7zw7nBM+miq4j4reSQAALXIBMdAss0SbxO2oMeio1C0uynX2HmtI6UDNzkjp6XxA4vGZrMsGbb7bqzQ4w2LsYY1MwZ8JXH/wBVsXDxyG3mptB+9Y+cIejEFqs7D+YsOtOPBwPmLKvX4mxpMs7sd05hM9bQuabVI2RDWDhB184U7KKeo67Np2MoGB3hOo7sQksWlTnYW3H1KSraiTuSL1LCOdeYvoPqrrOHyRP6DzXQ0+Bn8TW+6tDgzBGd5PQCFk5tiyicmcA4AnL3eTTf3F1ojBZ2Ny07gk95u53P6LZxmPw1C7gXO5SsLFfFVSo7+nDGchEnqSnTYsn4LFP4ffM5b9GwPICyu0vhyqXSdNNPfosyj8T1mQ3OXDyJHmpM+IKzic1Tuxa956pOL9h+x0uC4CW/M4R6n1VprcPT1qEnSxm48FwFXjL9HO5zcmRMhV28Ri4LrbbIwHjJ9s9HxfHKVKnnp5D/AJOy25mbriOM8fNZw7apH4Q1wyg+AWDjOI1HiJMbgbqhUGxvK0jp+yKS6Oj7fk8x43lVq1WQSHaWkQsRtVzbBrnAczqn+2VTfIOUJrTL3F6LxA+8fQT6ygEEGWOuAAAW+0zZBbjnTdjQDa5KudvRg98A+appoFiyH8ye0Q9mY8xKK3jAGtLztuhtptM5XB1ueyFWogCDy25pVF9oq5JcMuuxbXiQR4WsYVd5JMEHzOvgq2EpU2vBe3XabC1ieS1qrWm7YsIga+EpOo8FRbkjNIGUgDaL6+HRBw/FatMBoAc3bWfCRspVJJBLYIvc7DWOaZzwDEEDn47LT+mUuXw6LvCsRSqjLGR40GZxBPMTorlWi4DvEHw+vVc/iqQJFoJNoN45ra71TDsLe8+7TMgQLSfxHxWc407RppzdNNdFSrSElzJDo1MZSNwUWhxH5WuygnWDA9gq73OIDTDdbt0tshUQ1wmbt2s2b3/cbJ42uRZU+DoKmDY5mdjmBx0cDY+O5VN9FxBDS2QdWyAbDdQxDYaItInnqmw+K2v6LNJpWje03yN2b2tGYnNMkqTMS+YIkc+XQqyXAiOaDTJEBwB2v+uyab8hgvAJ2IDTyn0Psk5zJzkAwLSNLdFZxGHAPORYaQsx9bsyBGWDaxE85vCpU+jOarsuMbIkCPMGdNFRxrnNBtp7K9QoUi6S++v+0TG4c5JnOBfuhClToUoNxMcF1pE9RKnAmJ8yFKnTD4MkC/j6K6zC047xPW2y0boyjFtAmMi+a24CSuOwbABlfLSN4EJKc0XizsaNdzjc+iocTxbmiQeQSSXIuy6o5ypinFz5gwsas85jcjXROku2Co5pvg1sPhgYubxv4I9dgEwEkli3ybR6KOItpuopJK0IYNsTyKjm7qZJMSHoMi3RBp7+J/NJJCGwlXDtIAOniqOJwzQbD7s+cpJKoPkjUiqI4Jn9RkEib2WliZkMkgXNjf1SSTl8idL4szazcrnAExE6qGGruFQQ43PPkkkqXRjJtSVGxX7zWk6kkE7xdADQSZE5QI5eiSSxiduoh8DiJqtBa0+S2sTWMACBM6BJJTqL9kVpPhmE27jO3hzWbESQSmSXTA49Xwb/AAenNIkySXR5AWCFihEkbH6pJLD/ACZ1/wCtfwv4WmLeq18Nh2ltxNwEklzar5OiPRXx+FaDa3+lk459tBc3t7+ySSvTYpdFPGUwwgt1cDPorvDnnnrEjYpkls/gZLidIDjMO1hbltmcZg/kqtBxuJNikktIdGEvkWaLyUySSktPg//Z"/>
          <p:cNvSpPr>
            <a:spLocks noChangeAspect="1" noChangeArrowheads="1"/>
          </p:cNvSpPr>
          <p:nvPr/>
        </p:nvSpPr>
        <p:spPr bwMode="auto">
          <a:xfrm>
            <a:off x="155575" y="-1447800"/>
            <a:ext cx="467677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9471" name="AutoShape 25" descr="data:image/jpeg;base64,/9j/4AAQSkZJRgABAQAAAQABAAD/2wCEAAkGBxQSEhUUEhQVFRUVFBQUFBcWFRQXGBUVFRQWFhUWFRUYHCggGBwlHBUUITEiJSkrLi4uFx8zODMsNygtLisBCgoKDg0OGhAQGywkHyQsLCwsLCwsLCwsLCwsLCwsLCwsLCwsLCwsLCwsLCwsLCwsLCwsLCwsLCwsLCwsLCssLP/AABEIALQBGAMBIgACEQEDEQH/xAAcAAABBQEBAQAAAAAAAAAAAAADAAECBAUGBwj/xAA9EAABAwIEAwYDBgYCAQUAAAABAAIRAyEEEjFBBVFhEyJxgZGhBjLBFEJSsdHwBxUjYnLhgvEWM0RTsuL/xAAZAQADAQEBAAAAAAAAAAAAAAAAAQIDBAX/xAAnEQACAgEEAgIDAAMBAAAAAAAAAQIREgMTITFBUTJhFCJxQkNSBP/aAAwDAQACEQMRAD8AwQxEaxF7NSDV6x5JFrVYpslPTAVuiW7hJsKAGhCI2iVcblhGp1ANQCoyHRQFMojWq52gOygQEZCohTdCs0yCh2UmtSfI0Wm0xuVKnhp3VYBFZI0lKmPg0Bw3rKduDgaA/mgU6r+qL2zjzWf7FrEK/htpaZ6SlTwJN/ZDZn2BR5eNQUrfsql6InCkKxh6bZ74QG0qh2KKcPUIjKfFJv7BL6J1sNT1B+qpOpDyVpvDXRyKjU4e4bhCaXkGr8FEtUmUp1Vg4UqxSa3SPBU5EqIOlhGGxJ8VYpcOaPvSo5YU2v5rNtvyapJeC23KNQi9s1UQSUWng3FZuPs0Un4DVMS3kgOxI5KwOHHcqX8tb1SuJVSM2rizyQvtxC1hw5u6i7hjOSeUAxmYlfGki1lUaXPO5XQnhjRop/Ym7J7kV0TtyfZz9TBvgQCq9ThtTWF1eRRICW8ytlHIVOHvdqEl1NRJPeYbKOA+xncIlHhpO3kutZhm8kanQA2W2+c+ycmzgxP0SPCHLrRhbyjspx1U77Hso4scOfyUm4N/IrtWsHJE7EHZL8h+g2DimYFx2KNS4c87LsW4cckVuHCPyB/jnLUuF/iBCsU+Gt3BIXSCgn+zgiIUPWZewjEp8NZuFdo4GmNlaGGRG0rKXNspQSBMwbNgERuFbySaIR2qLZaSICg3l7J+yCME8JWx0AFNJzUaE5QFFYtQqtJWy1MWAITE0Z78ESh/ysg2K12wpSqzYttGdT4eN054Y1Xs6WZLNjwiVW4EDROKcKylKTkViAcSE2cqxZRISsdAO0TdonqdECCeiACkoTik5pUS1AWReUFym98KLnoCwFSUk76oSQAQMUgxDzhTaVRmEDFPIhtlFa4pDHbTRAEzXogSsYzSiNTQnLTsiwCNTFyg2USEDIF0qQCiWiUVreqAQm01MNSATpWOhoTOappBFjoF2ZROzU5SRYqIwEoCeyeQixkMgTwFMFKQiwBloTwpJJAQIUCEUpEIHQAKRUuzUTTQIgWhRLUUsTEIHQEtUS1FMKJISCis+khuohWXOQnOTHSAGkEyIXJICkZ7sWAptxQ5j1TfZ28lJmHbyWtxOepBGVxzCKysFDsG8kRjByUtorkmHdE+YdUg+Fj1vjHBNf2bsRTDpjWWgnYuHdHmUh0bbXDmih3VVzXYQDmbfTvC/hzU20gbj2RwHJZa1TAQm01MtSKCAKQKr5HbJw1yAsPKYk7IYc7kFME8ggLIw7mFMNdz9k3e5Jw07oAkHFSBUOz6qRaeaQIkQN01kM0zzSbSTGFkKGZqfImDAlwAs4SzqUJIGRzp5TlRlADyolMfFMUgHKgoud1Uc46oCxyokpi8KDqgQFjucgucne9AdW6J0wbHc9JCdUSQFlcIjXFBDkQFWZBmuKmHlBBU2uUlGL8d8UdQwNd4sSzI0jYv7oPuvnrDRvpuvbf4tl38vdGna0s3hJ+sLxCnv4LTS8m0ekFGJfYZ3QDYZjbw5LY4X8S4rDS6jXqNJgG4c0xzDgQufVloJb4HRatIR9O8J4tmwVLE1bTh21akCfuBzoHqtHAYttamyqwyyo1r29WuEi3mvMPhz4rp1eE1cOHRWoYNwINgQGloyye9YCfFdv8AApH8uwmXT7PS9cgn3lc8lTZHg6BJRlOHKAJBPCaUpQBJKVCUpQAQFKVBJAE06HmQG42mXZA9hf8AhDml1te7qgZbITk80MuUC9ABSFElQD1LMgB5TSmKjCAJFyg54US1YfxT8R0cBTa+sHEOJa0NEkkNJjppqmlYjRx3E6VEZqtRlMaAvcGgnkCVjVvjbBAx9ppn/GXf/VeKfE3xPiMa6azhkDiabAIAGgPUxaVhjEEH9j8lstIdH0KPjLBn/wBzTH+Ry/mtLC41lVofSe17Do5pDgY1uF8zuxR3k+JJXZfAXxdUw1VlNxLsO8kFgA7rnH5gdr6pOFKx42ezuJUD4qy4ITh0UWRTK7gOqZFekix0UcymHLK/mbNj+SccUHL3VYsytGuHKYcshvExy9wqPGvi6jhWZnySTDWNILifDl1ScWNO+iv/ABVE8OqRs+kfLOF4Y0rsPiP4yq4yWGWUTH9MDWNMzok+wXO/Z6Z5j1/RVD9ezpUXRRlWKVWBbmCrAw1KPmE9XEellE4dsWc2f8x+ivJDwYAOmV9A/wAJcXn4bSGaSxz2f4w6QOliF4TRwLT96+4zD9F6F/C3jdPBl9OoTkquaQ4kRTcAQc3ja/QKZtNUTKEqPZ5TgqnTx7CAQ4EG4IvKn9sbzWNGVluUxcq/2xvNMcW3mih2WJThyq/a280/2tqKYrLUpSqn2tqBjOL06TS+o4NaNSSB5a6opjs5b+JPxI+lS7OkS0uqGm875eza4gcv/Ub6FeV8O4hUo1RVpOLXgmDqb2OvOVY+MOJCvi61Rs5HuBbNrBjWzG3yrJoBzjAXTCKURH0xhqmZjSd2tPqERYPw3xqlVoU8r8xaxjXjcODQDIWmcaOvsuahlqU8qmca3r7Jzjm9fb9UUwtFqU0qmeIDkfb9U38wbyPt+qKYWi2SvK/44vOXDCbZqpjrDYK9FdxJvX2XkX8Z8fnr0GiYFJ58y7/8rTTTsLPPZQzqmL1EuXQWSRGPiDyMoGZTgkGOSTGj6hwVXNSY78TGn1aCpvcsPC8bY2mxsOsxo9AE7+Ps5H0XLgyHJWarnp1g1PiBnJ3okjCXoMkeS/bj/wDIUB3G4MdoVl9g/c+yh2Dxs0+ZWuX2arSXlGjV43VcO7Ujzv8A6WaX3lzpPMmSfFGfUqNgZAdrEpVG1BpTB6hKy1BLpEaBHMeqIaw2I9dVJtOobdm0W58ttEzjUgzTBjkbFKy0iYaIBIb4yCpuMC0dDI9Oqr0Q6T/RAIG8D3hW6UgT2bZNtfqG2Usa5CYbQaGdZiyL2RDjluDqD9DsNUGiy1wB7+UwrLWGRGn0vbSyhvkaRqYDjVeiA1pcWbNJ+UbAclu4Pj7n/fIPI28brkRImTI0kAmSToZ18Uhh6cQWgEnl9UZsh6UZO6O6PFH/AIimPFn/AIj6Lk2YuqwANIyxbWw2sjHHOMSPQJZsh6K9HRVOOuH3nKH/AJC/Yu9VitxMiZ5zYBQ7X9wEZi2l6Ns/ENXY+5WdxPGPrxneTlMgXgdQOaqZ7aX5ZR+aiXgbew0TzDbSIPwwI2NtwgjDltgBHT62VqpVDQCWGDqQN9ggnGNj5QmpsGkiWHxD6RlpLXDlm9zut/BfEriP6hM8xP5Fc2MSD91vopHFR90WTcgxTOzp8WBv2hjxUxxPk8nwIXGDi7hy9EjxZ/T0U3IMI+js/wCZf3lQq8YDRJfHiuLq8UqHV3oI91UqVCR3jPmnbDbR0GP+MHGW0pn8RA9QDquQxbu1e59Rxe46lxnwjkjOYP7vY/mUN7NrnyEeitSHtpGVjgBEaX2TUcOdSB4FabsKeQ9AmdQPUf8AEK9zigw5KPZkm7W+MIzDr+/VEdRHVQNMc0srKxNPhvxBWo93MXM5Ekx/ifotulx8vFnDw39FxxZ1smAIMgkeGypMzemmdm7ir+aS5RuKcPvE+KSeRO2gDXdD7Is20PkArPatuJJsTMNF+QURWEi0R79TAXO39HYgAYTeHDyClTZGz/8AtWe0vc+QEI1OqwXIJuL/ALKlyY0VBTBNgd5v9ET7PPP1Cs/0yZDjqO6W7DW/mp0XsPzBwO8HToOSnJjSKjcMdBPnCLTwusjysrRNMHR2lhb1O5Uu1Zu0CbDfXxUubGV8PhXGMonwyq47CVG/sH96omG4jYtDGyIEgXt0CuU8e5xLQy7ddd/HVZynL0CSM8YWpGkwb/LY/spvsj/w9CLequ0ajybNDdRfcjUnaeUpNfUyh0s0nLYm/tsjNhSKrMI6QNDy/X0UjQdyafz/ANKWIxL+8BlJOpgb2AnmBdNRruewAki0ZgLyLTaBtCG5VYuADpmCRPJTActDB1Gta/KO9q0uAfPOAR3bzurmJxYILS3JIBtlsIibbaKXqP0PEw7jmfDwlO9j9gVoshpuDdpLrDnAIgXGiThmmBG9wRfmICN0WLZnta7cx5ohpNIkugg6XkjmNudkerhmxmOh5TfwVao9gFjpz/6ump30LD2M/DNmW72khLJ3bWM8uUjdKjUtBI6m49tFXpl9R1gYae7Ii5EGI8VSkxOCRKvQNspB5+fQKLcO8wA0yTbaY8V3Xw12TWNYCHPAObnM3idrqxxp1NwbSqT/AFTlaQ0kA63OgWS/9D6o0WinycDVwTmODXAFx/uBHqPDdVqtBwmW5Y5ldlxTgTyA6nVHdvlhrS6BEZr+llzWNY/vNeDcZXi5HjB3vqFcNaxPSKQZ4e6TWD/pGpvadWxDQ1tpiNLIVbuxIiZAk6nl4rTInbJOpCLTtuEAxy99UKnSdl77gCeUneIRpcLGDGnjz0TDBDNcAbgG2k/7UKzmnQAHl+iFUBOlud7xqQhl3Ma6fRWkKkSqCLwPzQnVhpAH/Fv6JV7ZYIMiTZ3dJ2Mj8lAB17ZhbwVol/QnuHT0hJRJtJsD5n3SVkMIxk6T0tsjU8ODqYG5NoQ6ogADMbi8R7hOymIFpPnCyb8m6XiggqN0BnkSIHrqpNYSY1ESdhZNSbqe43qnqYiTGYk6CAI9So/hWPsstaAJAaPAT7lCDgZAl3hz8f3og06bnE973I8USscum3Uif0KVDoO+jMQfukEF3OP0Un0oAEj+0i56n3UKVwcxmdLXv1VTEV8sS4EjRthrvMpK3wEopcl5tQxDSZkdJ5m+iP8AaToXW0OWxMczzuFhsxrpLTA3s6fT97I2GqkmHAnyAP5BDgSvo1DWkGJv80iRNrkkSbBCZjak5TEHTKL69ZtCOGOt3XAXNyDM2vPigNLQSMhnqfcXU8LwNxs0uEVA50unuy3KQ0Xgd7yCljGOpM/py8vfLGgCGjW/T9UCjhs2gLjMiNb66LS4fwXEuFmug5pkR821+llHkfSK7aLn1aRLTnDCX5T3CSNII72qvYLCtq5iO8LixmOhEaDktrhnw1kIfWIpnLls4Tl1gHZa5rU8LSigxtNt+86031HOVEgUvSOUr4cMBhri6TEggZtr7AoD8ZkYyWuBzNY5oHyl0aE2IE6q9jPis3DczzpMljR9VgjFgF2cvcTcgHrsXSkoFlviTCQQzKDzOguNhqTf1WVXZJAsRGukEG0DfSZ6Jziy4mAQM28RGw6mU5xIdExpFhbqrUXEKTAV6cslp7xvYBxMxENPiE7aLoDZvvAsDGt7DVGwzBzEzYTlE7d6DCs8W4biMvcplzDBLqbs5MQQJB+ipPwTKIDA12io5ofDqfzASBewhwN76ouC4nVqNl8EtNQAltxGkA3mFkNwz6TjFN7C8QZaSb7aarap8IrtpwAM3zAmBeOeyJRigjZKhj67qTXlmcFxFRrwWyJgEA6jRaWPcQ3O5rflJhxOZlrgkHkh8PrOc3K6S5nddLYDnazm5CdlruwjngEMdHhb3XNJ0+jdJVyzka+CqMplwJqEkOaIFg65AI189U9Gm+owFzBmBnvAyCRtOhXR1+HVASQJsQGaCec69FWr4OpycPCVe4wUI+Dnjhq7STmgfhaGkeVpuqeJokOOZjwNc2aB7Fa9fDVxq+LmO4NNgg1cPmH9SXd0tMSJBMmwWq1PYnptmFiqgEbaAHMDPlKd9E3AnY/L+RC1q2ApOADmiwgHcI1anTItIPMSCtN1Gb0X5OcFE/7V1jrFrpjmGzDhobapfY6s2IiTqSSBtqmfh6rQTPt7q8k/JGDXgoYmjeSHeJBEpK06o/VwJGkwfLRMtlJpGT07K/bOmSbbi8+qtMxGUflFp5oBa42yjxP6KTaAc6HT8uux8CVLoabQ5xYLYyiZPP6qQixJEc/zT9k3Zs218OaPRf2bXd0HWCbx4KHS6LV+Si/ijBIaC49BupYXiFjmYRGhPzE+C06OHY/R0O3NvaAqjuG5tCDyEXnpKE49A1Luy7g3NffNlPUEwp4jh8Nl0Ok92QLjx22VfAcOLHTGlov5yugwtAvsQSOo/USsZunaZouVyYOCoMAnKAd7C3OTpzWrgsEXjMxug2AN/JXsVwoxlDSZiOkbzFwrPA+C4imQ5zhTpzLs7gN+WiV5EOWIPh/C8Q9t2TckF0NAGwgSStbiPCqQw3amnD2fIKjnDO4mDILQQI2jzW9W4kyjSzGCQNGnN9L+i4fjnxBVquJDWZdACSfqOSKoyTlP+Gnw34jY0GMPTYZgHNJIA1M3F5Qsfx51YOGdzDpc5RrtC4nG8Qy3AbOp2vsq323tbAmdw7UeCrbb5NEop0bNfjBpu+bO4T8xkX6zsgY34oq1o7ZoIbpkJFvArNFPmFB1NWoRKp+DRHGWczG/dcEzsfTFwAbzz9TsswsKg5paTDRfQ5ZjnKe3HwNTkuy3h8cTV7wa6nu0EiJuDrdatGo14zNho5Hpa1lz7sWGm4kWBcyPSF0FDD08jQC42tdo68uqjUSVF6buwL8SB47bz4QtHh1MuZ3qgpnXKdj5LKc5rDLWg6AmSbdOqoYrjTgRDO6dNZ8wlg5dDcors6ynxSpTgF2YCwIJNrct9USt8TGO4ZP9/LnN/wAly9HjAqMLWiHaaGJ0Hh4qDadSnZwBA3JmDyk6BLb/AOhfq/idRwv4rJLu1NQAXaWgQfC0rRqfFGYHK1x11dG1pXFZ3EHK0AgdIn/jdCwbi27ySTrHLaE3pp8hXg0q2OdnOckF0nc68yNEf+ZvA7rxbnPsZ/NValVjswB7+Ua8tpI1WdUaQcuoFwCLGf7tQmkn2J8G1/5E9o7zw7nBM+miq4j4reSQAALXIBMdAss0SbxO2oMeio1C0uynX2HmtI6UDNzkjp6XxA4vGZrMsGbb7bqzQ4w2LsYY1MwZ8JXH/wBVsXDxyG3mptB+9Y+cIejEFqs7D+YsOtOPBwPmLKvX4mxpMs7sd05hM9bQuabVI2RDWDhB184U7KKeo67Np2MoGB3hOo7sQksWlTnYW3H1KSraiTuSL1LCOdeYvoPqrrOHyRP6DzXQ0+Bn8TW+6tDgzBGd5PQCFk5tiyicmcA4AnL3eTTf3F1ojBZ2Ny07gk95u53P6LZxmPw1C7gXO5SsLFfFVSo7+nDGchEnqSnTYsn4LFP4ffM5b9GwPICyu0vhyqXSdNNPfosyj8T1mQ3OXDyJHmpM+IKzic1Tuxa956pOL9h+x0uC4CW/M4R6n1VprcPT1qEnSxm48FwFXjL9HO5zcmRMhV28Ri4LrbbIwHjJ9s9HxfHKVKnnp5D/AJOy25mbriOM8fNZw7apH4Q1wyg+AWDjOI1HiJMbgbqhUGxvK0jp+yKS6Oj7fk8x43lVq1WQSHaWkQsRtVzbBrnAczqn+2VTfIOUJrTL3F6LxA+8fQT6ygEEGWOuAAAW+0zZBbjnTdjQDa5KudvRg98A+appoFiyH8ye0Q9mY8xKK3jAGtLztuhtptM5XB1ueyFWogCDy25pVF9oq5JcMuuxbXiQR4WsYVd5JMEHzOvgq2EpU2vBe3XabC1ieS1qrWm7YsIga+EpOo8FRbkjNIGUgDaL6+HRBw/FatMBoAc3bWfCRspVJJBLYIvc7DWOaZzwDEEDn47LT+mUuXw6LvCsRSqjLGR40GZxBPMTorlWi4DvEHw+vVc/iqQJFoJNoN45ra71TDsLe8+7TMgQLSfxHxWc407RppzdNNdFSrSElzJDo1MZSNwUWhxH5WuygnWDA9gq73OIDTDdbt0tshUQ1wmbt2s2b3/cbJ42uRZU+DoKmDY5mdjmBx0cDY+O5VN9FxBDS2QdWyAbDdQxDYaItInnqmw+K2v6LNJpWje03yN2b2tGYnNMkqTMS+YIkc+XQqyXAiOaDTJEBwB2v+uyab8hgvAJ2IDTyn0Psk5zJzkAwLSNLdFZxGHAPORYaQsx9bsyBGWDaxE85vCpU+jOarsuMbIkCPMGdNFRxrnNBtp7K9QoUi6S++v+0TG4c5JnOBfuhClToUoNxMcF1pE9RKnAmJ8yFKnTD4MkC/j6K6zC047xPW2y0boyjFtAmMi+a24CSuOwbABlfLSN4EJKc0XizsaNdzjc+iocTxbmiQeQSSXIuy6o5ypinFz5gwsas85jcjXROku2Co5pvg1sPhgYubxv4I9dgEwEkli3ybR6KOItpuopJK0IYNsTyKjm7qZJMSHoMi3RBp7+J/NJJCGwlXDtIAOniqOJwzQbD7s+cpJKoPkjUiqI4Jn9RkEib2WliZkMkgXNjf1SSTl8idL4szazcrnAExE6qGGruFQQ43PPkkkqXRjJtSVGxX7zWk6kkE7xdADQSZE5QI5eiSSxiduoh8DiJqtBa0+S2sTWMACBM6BJJTqL9kVpPhmE27jO3hzWbESQSmSXTA49Xwb/AAenNIkySXR5AWCFihEkbH6pJLD/ACZ1/wCtfwv4WmLeq18Nh2ltxNwEklzar5OiPRXx+FaDa3+lk459tBc3t7+ySSvTYpdFPGUwwgt1cDPorvDnnnrEjYpkls/gZLidIDjMO1hbltmcZg/kqtBxuJNikktIdGEvkWaLyUySSktPg//Z"/>
          <p:cNvSpPr>
            <a:spLocks noChangeAspect="1" noChangeArrowheads="1"/>
          </p:cNvSpPr>
          <p:nvPr/>
        </p:nvSpPr>
        <p:spPr bwMode="auto">
          <a:xfrm>
            <a:off x="155575" y="-1447800"/>
            <a:ext cx="467677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a:p>
        </p:txBody>
      </p:sp>
      <p:pic>
        <p:nvPicPr>
          <p:cNvPr id="19472" name="Picture 27" descr="Figure B-1: Monument Valley, Navajo Nat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0400" y="5410200"/>
            <a:ext cx="2006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2555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534400" cy="1143000"/>
          </a:xfrm>
        </p:spPr>
        <p:txBody>
          <a:bodyPr/>
          <a:lstStyle/>
          <a:p>
            <a:r>
              <a:rPr lang="en-US" dirty="0" smtClean="0"/>
              <a:t>Born into the “American dream”</a:t>
            </a:r>
            <a:endParaRPr lang="en-US" dirty="0"/>
          </a:p>
        </p:txBody>
      </p:sp>
      <p:sp>
        <p:nvSpPr>
          <p:cNvPr id="3" name="Content Placeholder 2"/>
          <p:cNvSpPr>
            <a:spLocks noGrp="1"/>
          </p:cNvSpPr>
          <p:nvPr>
            <p:ph idx="1"/>
          </p:nvPr>
        </p:nvSpPr>
        <p:spPr>
          <a:xfrm>
            <a:off x="457200" y="1630363"/>
            <a:ext cx="8229600" cy="4389437"/>
          </a:xfrm>
        </p:spPr>
        <p:txBody>
          <a:bodyPr/>
          <a:lstStyle/>
          <a:p>
            <a:r>
              <a:rPr lang="en-US" dirty="0" smtClean="0">
                <a:latin typeface="+mj-lt"/>
              </a:rPr>
              <a:t>Raised by a teacher, the daughter of a pediatrician </a:t>
            </a:r>
          </a:p>
          <a:p>
            <a:pPr lvl="1"/>
            <a:r>
              <a:rPr lang="en-US" dirty="0" smtClean="0">
                <a:latin typeface="+mj-lt"/>
              </a:rPr>
              <a:t>Grandmother a surrogate “mother” for baby class</a:t>
            </a:r>
          </a:p>
          <a:p>
            <a:pPr lvl="1"/>
            <a:r>
              <a:rPr lang="en-US" dirty="0" smtClean="0">
                <a:latin typeface="+mj-lt"/>
              </a:rPr>
              <a:t>Normalization of Western medicine in household</a:t>
            </a:r>
          </a:p>
          <a:p>
            <a:r>
              <a:rPr lang="en-US" dirty="0" smtClean="0">
                <a:latin typeface="+mj-lt"/>
              </a:rPr>
              <a:t> Work model in father, owner of accounting business</a:t>
            </a:r>
          </a:p>
          <a:p>
            <a:r>
              <a:rPr lang="en-US" dirty="0" smtClean="0">
                <a:latin typeface="+mj-lt"/>
              </a:rPr>
              <a:t>Educational and financial (class) privilege</a:t>
            </a:r>
          </a:p>
          <a:p>
            <a:r>
              <a:rPr lang="en-US" dirty="0" smtClean="0">
                <a:latin typeface="+mj-lt"/>
              </a:rPr>
              <a:t>White American privilege; third-generation </a:t>
            </a:r>
            <a:r>
              <a:rPr lang="en-US" dirty="0" err="1" smtClean="0">
                <a:latin typeface="+mj-lt"/>
              </a:rPr>
              <a:t>Angeleno</a:t>
            </a:r>
            <a:r>
              <a:rPr lang="en-US" dirty="0" smtClean="0">
                <a:latin typeface="+mj-lt"/>
              </a:rPr>
              <a:t> </a:t>
            </a:r>
          </a:p>
          <a:p>
            <a:pPr marL="0" indent="0">
              <a:buNone/>
            </a:pPr>
            <a:endParaRPr lang="en-US" dirty="0" smtClean="0">
              <a:latin typeface="+mj-lt"/>
            </a:endParaRPr>
          </a:p>
          <a:p>
            <a:pPr marL="0" indent="0">
              <a:buNone/>
            </a:pPr>
            <a:endParaRPr lang="en-US" dirty="0">
              <a:latin typeface="+mj-lt"/>
            </a:endParaRPr>
          </a:p>
          <a:p>
            <a:pPr marL="0" indent="0">
              <a:buNone/>
            </a:pPr>
            <a:endParaRPr lang="en-US" dirty="0" smtClean="0">
              <a:latin typeface="+mj-lt"/>
            </a:endParaRPr>
          </a:p>
          <a:p>
            <a:pPr marL="0" indent="0">
              <a:buNone/>
            </a:pPr>
            <a:endParaRPr lang="en-US" dirty="0">
              <a:latin typeface="+mj-lt"/>
            </a:endParaRPr>
          </a:p>
          <a:p>
            <a:pPr marL="0" indent="0">
              <a:buNone/>
            </a:pPr>
            <a:endParaRPr lang="en-US" dirty="0" smtClean="0">
              <a:latin typeface="+mj-lt"/>
            </a:endParaRPr>
          </a:p>
          <a:p>
            <a:pPr marL="0" indent="0">
              <a:buNone/>
            </a:pPr>
            <a:r>
              <a:rPr lang="en-US" dirty="0" smtClean="0">
                <a:latin typeface="+mj-lt"/>
              </a:rPr>
              <a:t/>
            </a:r>
            <a:br>
              <a:rPr lang="en-US" dirty="0" smtClean="0">
                <a:latin typeface="+mj-lt"/>
              </a:rPr>
            </a:br>
            <a:r>
              <a:rPr lang="en-US" dirty="0">
                <a:latin typeface="+mj-lt"/>
              </a:rPr>
              <a:t/>
            </a:r>
            <a:br>
              <a:rPr lang="en-US" dirty="0">
                <a:latin typeface="+mj-lt"/>
              </a:rPr>
            </a:br>
            <a:r>
              <a:rPr lang="en-US" dirty="0">
                <a:latin typeface="+mj-lt"/>
              </a:rPr>
              <a:t>- white American privilege</a:t>
            </a:r>
            <a:br>
              <a:rPr lang="en-US" dirty="0">
                <a:latin typeface="+mj-lt"/>
              </a:rPr>
            </a:br>
            <a:r>
              <a:rPr lang="en-US" dirty="0">
                <a:latin typeface="+mj-lt"/>
              </a:rPr>
              <a:t>- accommodations from dx</a:t>
            </a:r>
            <a:br>
              <a:rPr lang="en-US" dirty="0">
                <a:latin typeface="+mj-lt"/>
              </a:rPr>
            </a:br>
            <a:r>
              <a:rPr lang="en-US" dirty="0">
                <a:latin typeface="+mj-lt"/>
              </a:rPr>
              <a:t>- privilege in access to services from position in field</a:t>
            </a:r>
            <a:br>
              <a:rPr lang="en-US" dirty="0">
                <a:latin typeface="+mj-lt"/>
              </a:rPr>
            </a:br>
            <a:r>
              <a:rPr lang="en-US" dirty="0">
                <a:latin typeface="+mj-lt"/>
              </a:rPr>
              <a:t>- first time working full time, independently, abroad/outside L.A.</a:t>
            </a:r>
            <a:br>
              <a:rPr lang="en-US" dirty="0">
                <a:latin typeface="+mj-lt"/>
              </a:rPr>
            </a:br>
            <a:r>
              <a:rPr lang="en-US" dirty="0">
                <a:latin typeface="+mj-lt"/>
              </a:rPr>
              <a:t>- still adjusting to basic aspects of life like getting transportation, getting food</a:t>
            </a:r>
          </a:p>
        </p:txBody>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7</a:t>
            </a:fld>
            <a:endParaRPr lang="en-US" altLang="en-US"/>
          </a:p>
        </p:txBody>
      </p:sp>
      <p:pic>
        <p:nvPicPr>
          <p:cNvPr id="5" name="Picture 4" descr="Image may contain: 2 peo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4572000"/>
            <a:ext cx="1611266" cy="2148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8225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lstStyle/>
          <a:p>
            <a:pPr algn="ctr"/>
            <a:r>
              <a:rPr lang="en-US" dirty="0" smtClean="0"/>
              <a:t>Privilege of My Autism Diagnosis</a:t>
            </a:r>
            <a:endParaRPr lang="en-US" dirty="0"/>
          </a:p>
        </p:txBody>
      </p:sp>
      <p:sp>
        <p:nvSpPr>
          <p:cNvPr id="3" name="Content Placeholder 2"/>
          <p:cNvSpPr>
            <a:spLocks noGrp="1"/>
          </p:cNvSpPr>
          <p:nvPr>
            <p:ph idx="1"/>
          </p:nvPr>
        </p:nvSpPr>
        <p:spPr>
          <a:xfrm>
            <a:off x="76200" y="1706563"/>
            <a:ext cx="9144000" cy="4389437"/>
          </a:xfrm>
        </p:spPr>
        <p:txBody>
          <a:bodyPr/>
          <a:lstStyle/>
          <a:p>
            <a:r>
              <a:rPr lang="en-US" dirty="0" smtClean="0">
                <a:latin typeface="+mj-lt"/>
              </a:rPr>
              <a:t>Diagnosed from, studied at heart of autism’s medical model</a:t>
            </a:r>
          </a:p>
          <a:p>
            <a:r>
              <a:rPr lang="en-US" dirty="0" smtClean="0">
                <a:latin typeface="+mj-lt"/>
              </a:rPr>
              <a:t>Diagnosis expanded access to accommodations, services</a:t>
            </a:r>
          </a:p>
          <a:p>
            <a:r>
              <a:rPr lang="en-US" dirty="0" smtClean="0">
                <a:latin typeface="+mj-lt"/>
              </a:rPr>
              <a:t>Further privilege in access to services from position in field</a:t>
            </a:r>
          </a:p>
          <a:p>
            <a:r>
              <a:rPr lang="en-US" dirty="0" smtClean="0">
                <a:latin typeface="+mj-lt"/>
              </a:rPr>
              <a:t>Autistic advocacy helps me network, helped me get job in UK</a:t>
            </a:r>
          </a:p>
          <a:p>
            <a:endParaRPr lang="en-US" dirty="0" smtClean="0">
              <a:latin typeface="+mj-lt"/>
            </a:endParaRPr>
          </a:p>
          <a:p>
            <a:endParaRPr lang="en-US" dirty="0">
              <a:latin typeface="+mj-lt"/>
            </a:endParaRPr>
          </a:p>
          <a:p>
            <a:endParaRPr lang="en-US" dirty="0" smtClean="0">
              <a:latin typeface="+mj-lt"/>
            </a:endParaRPr>
          </a:p>
          <a:p>
            <a:endParaRPr lang="en-US" dirty="0">
              <a:latin typeface="+mj-lt"/>
            </a:endParaRPr>
          </a:p>
        </p:txBody>
      </p:sp>
      <p:sp>
        <p:nvSpPr>
          <p:cNvPr id="4" name="Slide Number Placeholder 3"/>
          <p:cNvSpPr>
            <a:spLocks noGrp="1"/>
          </p:cNvSpPr>
          <p:nvPr>
            <p:ph type="sldNum" sz="quarter" idx="12"/>
          </p:nvPr>
        </p:nvSpPr>
        <p:spPr/>
        <p:txBody>
          <a:bodyPr/>
          <a:lstStyle/>
          <a:p>
            <a:pPr>
              <a:defRPr/>
            </a:pPr>
            <a:fld id="{19B6B216-EEE5-4934-9B1E-49E8CBC6760C}" type="slidenum">
              <a:rPr lang="en-US" altLang="en-US" smtClean="0"/>
              <a:pPr>
                <a:defRPr/>
              </a:pPr>
              <a:t>8</a:t>
            </a:fld>
            <a:endParaRPr lang="en-US" altLang="en-US"/>
          </a:p>
        </p:txBody>
      </p:sp>
      <p:pic>
        <p:nvPicPr>
          <p:cNvPr id="5" name="Picture 2" descr="Image may contain: 4 people, people smil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775" y="3810000"/>
            <a:ext cx="3857625" cy="2893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731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762000" y="658813"/>
            <a:ext cx="8229600" cy="1143000"/>
          </a:xfrm>
        </p:spPr>
        <p:txBody>
          <a:bodyPr/>
          <a:lstStyle/>
          <a:p>
            <a:r>
              <a:rPr lang="en-US" altLang="en-US" smtClean="0"/>
              <a:t>       My                      Activities</a:t>
            </a:r>
          </a:p>
        </p:txBody>
      </p:sp>
      <p:sp>
        <p:nvSpPr>
          <p:cNvPr id="14339" name="Content Placeholder 2"/>
          <p:cNvSpPr>
            <a:spLocks noGrp="1"/>
          </p:cNvSpPr>
          <p:nvPr>
            <p:ph idx="1"/>
          </p:nvPr>
        </p:nvSpPr>
        <p:spPr/>
        <p:txBody>
          <a:bodyPr/>
          <a:lstStyle/>
          <a:p>
            <a:pPr marL="0" indent="0">
              <a:buFont typeface="Wingdings 2" panose="05020102010507070707" pitchFamily="18" charset="2"/>
              <a:buNone/>
            </a:pPr>
            <a:endParaRPr lang="en-US" altLang="en-US" smtClean="0"/>
          </a:p>
        </p:txBody>
      </p:sp>
      <p:sp>
        <p:nvSpPr>
          <p:cNvPr id="1434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A82241-1D9B-42E6-B64E-D40961229173}" type="slidenum">
              <a:rPr lang="en-US" altLang="en-US">
                <a:solidFill>
                  <a:srgbClr val="045C75"/>
                </a:solidFill>
              </a:rPr>
              <a:pPr/>
              <a:t>9</a:t>
            </a:fld>
            <a:endParaRPr lang="en-US" altLang="en-US">
              <a:solidFill>
                <a:srgbClr val="045C75"/>
              </a:solidFill>
            </a:endParaRPr>
          </a:p>
        </p:txBody>
      </p:sp>
      <p:sp>
        <p:nvSpPr>
          <p:cNvPr id="14341" name="AutoShape 2" descr="data:image/jpeg;base64,/9j/4AAQSkZJRgABAQAAAQABAAD/2wCEAAkGBxQTEhUUExQVFRQXFRUUFxUVFxgXFxgVFhgdFhUXFxQYHCggGBolHBcUITEhJSkrLi4uFx8zODMsNygtLisBCgoKDg0OGxAQFywkHCQsLCwsLCwsLCwsLCwsLCwsLCwsLCwsLCwsLCwsLCwsLCwsLCwsLCwsLCwsLCwsLCwsLP/AABEIAOEA4QMBEQACEQEDEQH/xAAaAAACAwEBAAAAAAAAAAAAAAAABgMEBQIB/8QAQRAAAQMBAwcJBQYFBQEAAAAAAQACEQMEITEFBhJBUXGxIjIzYXKBkaHBEyNSgtEUU2KS4fAVFkJDsiQ0osLxc//EABoBAAIDAQEAAAAAAAAAAAAAAAAEAgMFAQb/xAArEQACAQMEAQQCAwEBAQEAAAAAAQIDBBESITEyQRMiM1EUYSNScYE0YkL/2gAMAwEAAhEDEQA/AHGVrYR57ISjCDISjCDISjCDISjCDISjCDISjCDISjCDISjAZCUYDISjCDISjCDISjCDISjCDISjCDISjAZCUYDISjAZCUYQZCUYQZCUYQZCUYQZCUYQZCUYDISjCDISjCDISjCDISjCAklQOk2TbCazi0O0YE4Trhcq1NCLaFL1XjJotzdP3g/Kfqqfyv0M/gv+x7/LZ+8H5f1R+V+g/Bf9j3+Wj94Py/quflfo7+D/APRm2OwGpUcwOALZvI2GFdOrpipYFadFzm454NEZtn7wfl/VVflfoZ/Bf9jmpm64YPB3gj1QrpfRx2Ml5M62WB9PnC7aLx4q+FWMxapRnDkqqZUdU2SQBiSB4rknhZOxWp4Nt2bZ1VB+X9Uqrr9D34Lx2MypY9AxUJad03eKuVXK9os6Li/cV3tg3GRtVieUVPZhTbJA2kDxQ3hZCKy0jbfm9H9c36m+eKV/Kf0P/hY8mflSwikWgO0pE4R6q6lUc09havRVJpZLVDITnBp0xBAOGEidqrlc42wXRs28PJHlDJBpCS8GbogjATt2AqUK+p8EKtq6azkq2Cye1fozF0zEqypU0LJVRp+pLBoV8glrS72gMAmNE6hO1UK5y8YGJ2WlZyYybEgQAIAFwDYs2QHOaHF4aTfETGzWlpXOHjA7Czco5bJRm4fvB+X9Vz8r9EvwX/Yzsp2D2Lg3S0pE4RrjarqVTWLV6PpPGSmrCgkUCRZyVbvYuLomRHnKjVpuaxkut63pybwMGS8piqSA0iBN560pUpOHJo0LhVG1g0ZVIxkxaucIDiNA3EjEaimVbNrORKV6k8YKmb75ruO1rj4uBVldYgkU2ktVVsZoSRqGfTyi19R1OCHNJi/GMbwVY6bUdQvGvGU3BcosWijpNLSJkRff64qMXh5RbOOqOGJdanouLdhI8LlpxeUmYU1iTRPkts1qfaHleoVejLKCzUQ7LNNwjrUQ4QRK6m0RlBS5Qp5asns3jY4T4Y9yeoT1RMm6p6JbFKjzhvHFXS6soh2Q7vb+u79wss3cC3nEOW2PhPEpy24ZmXi9yN7J5PsmdhvAJWa9zNClnQiHKlMufSbiNIyOrRMme9dg8JshWWXFGRm42KxB1NcPAhM3DzBCdosVWjftreQ7su4FKQ5RoVejElahhAg4C6Bp5CsPtHyea289Z1BL16mlYG7Wjrll8IZySNLDC7970jsareEyo+3kAHR1Az/TJ1A96loRU6rRkZyul7D+D1TVstmI3rzJGOmRMkUDpGpkTazW57+z6pW64Q/Y9mMiTNIRbTz3dp3FakOqMGp3Zo5t9N8jvRVXPUZsvkGoJA1hZyf/ALw9qpwKdn8Jl0v/AEP/AKMpCSNQSLf0r+27itOn1Rg1e7LOQGTXb1aR8ioV37C20WaqG4krPNg9a4EAjA3oOmBnU3oz2hwKatXu0Z9+tkzCoc5vaHFNT6sz4dl/o96KyzfFvOdsPZ2TxTltwzNvuyNnJ99On2GcEtPsx6l0R5bXRUpRtcO6L9fUiO6ZGo8SiZlhGja39YcR3wfqr570kLU1puGa9sEsd2XcNSXjyhyp1YkrUMIEAdUqZcQBeSYG9ck0llnYxcnhDrYLKKbA0d52k4lZk5ank26VNU4pIqWe3e0ruaDyWtPe6bypunpgmVRqqdRx8I0GUwBo6sFVkYwsYFrOVoD2AYBkeZTttwzNveyMhMiRIoHSNTIm1mv0juz6pa64Q9Y9mMiSNMRbTz3dp3FakOqMGp2ZoZt9N8rvRVXHQZs/kGtIGsLmTqJNrcYua58nfIHFNTkvSwZ1GD9dsYnOABJuAvO4JbGdjQbwsiNaqmk9zhgXE+JWnBYijBqPMmzTzYb71x2N4kKi5ftQ3Yr3tjHaXwxx2NJ8Ak48mlPaLIMm1fcsJ+EcFKaxJkKUswTKOczZpNOx/EFW2z9+Be9WaeRcoc5vaHFOz6szYdl/o+rKN8XM6hymbjxTlr5M2+5Rr5OPuqfYZwS0+zHKPRHVppaTm9Wk7vw9SuJ4JSWWii6z/wCpa7UWOBkfDxxCsUvZgocP5kzSrN5Dh+E8FXHlDE17WIq1DBYIODDm3Yf7rh1N9Sk7ipn2o0rOjj3st5dt3s2QDynXDqGsqujT1yLrqrojhcmLkKpovJgm7V1ET5SmbiOUhK0liTYwutzS0ObeMTGMDGQktDTwzSdVYyjCzirB7mOaZBZ6lOW6wnkzrySk019GSmBQkUDpGpkTZzX6R3Z9Qlrnqh2y7sZcEkaojWrnu7TuK1IdUYNTuy9m70w7LlVcdC+z+Qa0gawNhALHgxMu0KxBIINMXlrbj37UxQlBPfkSuoVWtuBcTxl4NvNtnPMxzRPilLl8GhZLlmvlR0Uqh/AfMQqKfZDdd4ptkeQb6DPmH/IrtdYmzls800eZwM9w7qLT5hFB4mjl0s02KtDnN7Q4p+fVmRDsv9Htzllm+L2dOLNxPBOWvkzr7lGpksH2VPZoN4Jep2Y5R6InpPBe8axHgQPUKGNkTUsyaJHU5IOyfP8AYQdxvkK/Nd2TwRHkJ9X/AIIa1UYBZydZDVeG6sSdg1qFWemJbRpepLA5OIYzY1o1bAs3eTNnaERNt1Z1R5cQb8BBuGoLQpqMY4MarKVSTbRfzdpS9wMjkeo2qu4awsF9pBuTybFnycGhwkwThiAJww160s6jY9GiopowcsWMsc0CSIJ2xebsE1QmmtzPuaWl4RnEJjwKs7UDpGpkTXzZPvT2TxCXueqHbLuxnSJqCPbOkf2ncVqU+qMKr3Zcze6YbncFVcdC6z+Qa7kga4v2OoRbHDU4uBHdKaml6WTPpyauGhihK58miI9vpaNR7RgHFadN5ijCqx0zaLGT7QGNIIxOOzYq6sNTLKNRQW5YtmUdJjmzMmNswdsCAoQpYaZbUr5i0eZOyiaTdGbp2YTjdiUVKeqWTlGs6cdJZtNuc+m4GYc0xLcYvkEG7zUIwSki2dZygzDo85u8cU5LqxCHZf6PUrKN4Xs6eczsninLbhmdfcovZLtrRSptvmNHUfJU1YvUxihVSgkcWK2tdaXwec0AdZbj6rsoNU0Rp1Yus0bKoHDitzTuPBdXJGXAhLVRgMYc1BdU3t9Unc8o0bFbM30qaAIACgACAPCEAKGXunf3cAtCh0Ma6+VlNTKCNTImtmz0x7B4hL3PUcsvk/4NISBrCRbx71/bdxWpS6Iwqvd/6WcgdMNzuChcdC2z+QbAVnmuLtn/AN6e0/8AxKcl8Jmw/wDSMhSZpiZlfpqna9FpUeiMS4+Vk9kyVptadKC6ThIx6sMMSqp1tLZbTtnOKeTq0ZMNKHOeznCLjjjs6kKrr2SCVu6Sy2FloOrEw6dsCLtV+5EpKHgIQdV8mjYrE9rXtc2ZBgucDujYqZTTaaGqdOUYtNC5R5zd44p2XVmZHaS/0eyFlm8L2dONPc70Tlr5M6+8F3JNmaaVN2B1ka4OB8FTVfuYxbwTppooZQcKdqa4XDkkx13FXU8ypMXqtQuE0MgSZpHNTA7iurkjLhiEtVGA+RizVwqb2+qTuuUaNjwzeSpoAgDxxuQANdIQCAoAUMvdO/u4BaFv0Ma6+VlNTKCNTImrm0ffHsHiEvc9Ryy+T/g0pE1hKyl0tTtu4rTpdEYVb5Jf6WMgdO3c7goXHQttPkQ2rPNgWqR/1vzu/wASE4/hMyP/AKRlSZpidlrp6m8cAtKh0Ri3PysasmsikwfhHBZ83mTNWisQRk51PupjtHwgDiUxardsUvnskRZqu5Tx1A+B/VSulsiNg92MiTNJiM5sVY2PjwctP/8AH/DCxip/0d1mG4L+dWNPc70Tdr5M+/8ABbyDWaKbWyJIw65OvcPJVVk9TLraSUEjLzkA9qI+AeqYtuopefIMVirF1NrtrR+qTmsSaNKnLMEzt9UXxfAMriJSezEUrUXBgvkns1sfTnQdozjh6rkoRlyShVnDqyb+L1vvD4N+ih6EPos/Jq/2Pf4vW+8Pg36I9CH0H5NX+xo5EyhUe8hxLrrhcNeMgbFRXpxithm1rTlLdm+EqaJh5wW2pTe0McQC2dWM9YTVCnGS3ELurOElpZgVqpeS5xknE/8AibjFRWEZ05uTyz1RAjUyJq5t9N8rvRL3PUcsvkGpImqJWVOmqdsrSpdEYlf5GGS3kVARjBiNsdaKyzE7QeJpjTStQEA6wSDtjGdiz9JrKa4Yv1aobatLVpjzuTiWaODNlJRr5/Y0Mv8A39EizVTTFXOBkV3dcEeAHEJ+i/4zJul/KNlNsADYAEg+Wa0dkhaznfNRo2N4kp21WzMy+fvS/Rxm0+K29pHA+i7cr2HLJ4qDUkTWE7KNPRtDh+OfEz6rQpyXpmNWjit/0cVnmxkX86v7fzeibtfJn33g9slkL7O2IkSRvBuUZyxN5JUqblSWOTLyrRLanKMkiTExeTtTFGSa2FLiDjLcYM3Ks0QPhJHr6pS4WJmhZyzTSZokYqryMPhiG7FakeDBls2eLpEEACANzNhsOe43CA3vN/olbl+EP2Kw2xiakzSF/OqnymO1QR6/VN2r5RnXy4ZgpsQJFA6RqZE6Y8i8Eg7QYQ1nkkm47o7+0v8Ajd+Y/VR0R+jqqS+2RuM3m89aklghnL3BriDIJB2i4+KGsnU2md+3d8TtmJwUdEfolrl5Zw5xN5MnapJEcs7bWcMHOG4lc0R+iSqS+zl7ybySd5lCWODjblyd/aX/ABv/ADH6rmiP0d9SX2yN7ybySTtJldSxsiLbe7PWPIMgkHaDB8UNZ2Z1SaeUdm1P+N/5j9VzRH6JepP7I3PJMkknaTJUksbEG292de1d8R8SuaV9EtcuMs5c4nEk711LHBFtvlkjLS8CA9wGwOIUXTi3nBNVZpYTOKlQuMuJJ2kk8V1RS2RFyct2dUqzm81zh2SRwXJRi+TsZSXU6da6mt7+9zvquaIeESdSflshUysEHAQdBBw6DzESY2SuOKZLLSxk6Fd/xO/MVzRH6O+pP7PH1XHFxO8krqil4Byk1uzhdIEigSI1Mia+blla97i4AgAXHaT+hS1xJrGB2zpqUnk2rRkik4EBoadoF4S0askx6dvTkuDHr5NfTkBjXibpAmPK9XqpGXkSlQnDhbGO8QTvTS42E3syWxNBqMBvBc0Ed65UftbRKkszWRtdk6jrYxZ3qT+zY9Gn9GJnFZmMLNBobIdMdUJq3k3nIheQjFrSaNPJbCwHQbJaDeOq/DvVDqyzyNRt4uKeCpluxMZSBDQHaQBI3K2hOTnuym6pRjTykeZv2Rj2OLmgkHEjVCLiTUtgtKcZReUarMm0vu2eCX9SX2N+hT/qdfw2l923wR6kvs76FP6Pf4bS+7b4I9SX2HoU/wCouOpNFq0YGj7QCNUbk4m/SyZjilXxjbIwVLFT1MAi/mgz1JNTf2aTpR+jDzga0Fmi0NuMwANfUmrdt5yIXiW2Fg5yNkv2nKdzAY6yfou1qun2rk5bW+vd8DHRszGXNa0bgk3JvlmlGnGPCPX0WuBDmtO8THehNrg64Rlyhby1k0UzpN5pMRsOPgnKNZy2ZmXNuoe5cEubtkY/T02h0aMT3rlxKUcYZKzpxnnUja/h1I/22+CV9Sf2PehT+jOyzk2m2kXMbBBF9+GtXUasnLDYtc0IKGUhdTpmjfZsmUw1ssaToiTF8xes2VSWeTZhQhpWUd/wyj923wXPUl9kvQp/QrZSphtV7RcAbgtCk24bmRXio1GkiJBAjUyIw5qNuqHraPCfqk7p7o0rFbM30qaBzUZIgoONZ2FHLtAMqkDWA7xWhQk3Ex7uCjU2K1h6RnabxU6nRlVLuhtdRk49YkYbdexZ2Ta0tsxs52wae53ombbyI3qw4m9ZnHQadrWnyCWlyx+n1Rm5ydEO0OBV1v2Fb34zBstufTBDDE3m4Him5U4y5M+FacOpv5Atj6gfpmYiLgNuxJ14KD2NK1qymnk1lQNCrasr1g9wDoAc4C4YAwNSehQg45ZlVLmopNLgrWOoXV2EmSXtJPerJpRptIqpycqqb+xwLcDis02hczkPKZuPG5O23DMy95Rr5HpRQZ1gnxJPql6zzNjlvHFNHmVKhZScW3EAQeskCeC5TSckmdrtxpto5yHaXVKcuMkEidusKVaCjLYha1HOG53lwTQfOqCPELlHaaJXO9Jmbmv/AHNzfVXXXgWsfIwswShoogyjT0qTx+EqUHiSZXWjmDQmWdmk5o2uA8StKbxFsxILMkh6d1LLN7weMJ1x3IBCblfpqnaWlR6Ixbj5GQLpURqZEZ82Ge6J2uPkAkbl+41rJezJq1amiJO0DxMeqoxkabwdrhIWs6We8adrY8D+qdtXs0Zd8vcmZdj6RnabxV8+jFaXdDwAFlm8L+deNPc//qm7byZ19zE27IOQzsjgEtLlj1PqjPzlHufmHqrbfuL3vxisnzIGHNXCp8vqk7rlGlY8M3daVHxHtnSP7buJWpDqjCqd2SZM6Wn2xxXKvRkqHyR/0dYWYbgu50i+nud6Ju28mbfeDUyUCaDI+H1VFXuxuh8aPMtMJoP3A+BBPBFF4mjlym6TKua/Ru7XoFZc9iqx6FvLfQP3eoVdLui64+JmZmtjU3N9VfdeBSx8jAwDUlDSR6QgGJ2SqPv2N2OP/GT6LQqy/jMajH+bA21KsHb4SkMGu3gKbgf3ideOKATyKWWx79+8cAtCj0Rj3PyMqqRSRqZwb8gtig3rk+JWdWeZs2bVYpoMuVdFg/8AozyM+i5SWWFxLEV/qLpqdRVZfkw86W3Uz1uHjB9E1avdiF8tkzFsnPZ2m8U1U6sRp90PBWWbwv51Y09z/RN23kzr7wbVkd7tnZbwCWl2Y7T6IoZydD8wVtv3KLz4xWT5kjBmr/c+X1Sd14NGw8m8ClR8R7Z0j+27iVqQ6owqvdneTOlp9tvFRq9GSofJH/R3WYbgvZ1jo/n9E5a+TOv/AAW83K+lS0dbSR3EyP31KuvHEsl1nPMMfRquE4qgaayhbrV32Vxa0AscS5pM+GOpNxiqqy3uZ05yt20lsyvastvewtLWwdk/VWRoKLzkqndynHS0Ws1hfU3N9VXdeC2x5YwgAJQ0jpAC9Y6UWup1aTvGPqmpy/iRn044rs1mt0ySQRqE/T94Jd7DiWrdlhrBsCiTwhQy22K7+7gFo0H7DGul/KyqpFJGpkRxyYyGUxJ5gu3iVm1HmTNugsQSKGcp920bXT4A/VW263KLx+1G0yCAdoBS75HI7pGXnOz3QOxw8wVdbv3it6v48i5ZTy29pvEJ2fVmZT7IeYWWbwvZ0Do/n/6pu18mffeDZye+abOw3glpr3McpP2IqZydD8zVbb9yq8+MVE+ZBv5q/wBz5fVKXXg0LHyb5uShoiPbekf23f5FakOqMGr3Z3kzpqfbbxUavRkqHyL/AEdXOWabgv50x7v5jwTdt5M6+fBl5OtppP0hhgRtH1V9WmpoUoVnTlkcqNUOAc0ggiQVnNNPBtRkpLKIrdYxVYWnuOw6iuwm4vKI1aaqR0sTLRQLHFrhBH7laUZKSyjEnBweGbOavOqbm8SlrrwO2PLNnKNTRpl2wtP/ACCWgsvA9VliOScPUSaZQoUj9oqOi4tbf4g8Fa37EiiMf5Wye3VNFrY11KbfFwn1UIrJOpLSl/paAUSwUMvdO/u4BaFv0Me6+VlNTKCNTOG3Tt7QLpaQ3aBIwu5Jv7km6byaEa0UtirlO1+0DBhEzdujfd1K2lDSUV6vqJIuWfK5awNLrwInRkXasVVKjl5L4XOmKQZSthfTcHdRHJcCIOubu9FOGJhWq6oNGNZ+e3tDimp9WIw7Iee9ZZvGDnQLqe9/omrXlmffcI1cmt90y/8ApbcqJ9mN0V7EVs4ugPabxU7fuVXnxiotAyDdzWN7/l9UpdeDQsfIwpQ0RIt/S1O27iVp0+iMOt3Z1k3pafbbxRV6MKPyL/R0lZhuGBnVjT3O9E3beTPvvBm0cl1XtDmtkHAyPqr3WinhisbepJZSNHJ7qlnuqCKbjEyDB27lRU01N48jVFzo7TWzGFp60oaGdsoyc4bEHs0xzm+bdf1V9CppeBS7paoalyU81jyn9kcVbdeCmx5Zq5Xh1B5F/JnwS9LuhuvvTZNYX6dJpOto4XqM1iTJ0nqgmSgxqjAKJMzcu1IdRG2q0+BH1V1FZy/0K3UsOK/ZqMeDgerwxVI0mKOXunf3cAtC36GPd/KymplB5Rp6Tg0YkgeKk3hZCMdTwaH8GqGdGDqvMHvGrxVCrx8jP4k3wcmzPpEyGzoxe5p74OOBRqjI56c6b3we07K94kaJGPJaD3CR5Ljmk8M7GnOSyi8ykTQfpMcXBruUWgasNwhVZxNYGFHNNprcwqHOb2hxTsuDPh2Q7vfG3wnvWWbrZiZ0G5m93ombbliN9wjUybPsWdkcFRU7Mbo/GivnCPcne3ip0O6KrtfxsVFoGObma3OfuHFK3XgfsezGIBJmmJOUelqdt3FadLojCr/Iz3JvS0+23iir0YUfkX+jq4LMNwwM6v7fz/8AVN2vkz77waWRD7hm48Sqa3djVt8SK2co91844FTtu5Ver+M6zfrF1IA/0u0e7Uo144mdtJ6qZoOALSNRB8wqlyhiSymhfzWPLf2RxTdz1Rn2XZm1lFg9jU7DuCWp9kPVl/Gytm5VmjHwkj19VOvHEymzlmng1HBUjYu5XqE16IOpw83C/vhNUl7GzOuJfyRQw6P6JU0cCnnCPfHc3gn7foY958pRVguWsiMmuzeT4AlRrvEGXWsc1EODWAYADdcs42sCll9813dUDyn1Whbr2Ix7t5qGzmy6aO5xHA+qWuF7x2zf8ZqVWy0jaCFSuRmXDENlxHUQtTmJhLaX/R5f43j9hZZumJnK3kt7R8wmbbkRveEX8l1PdMkYACe5U1OzGKEn6aI8u30HHs/5BSod0RuviYqLRMg3M1jyn7hxSl14H7HljEkzREvKg99U7ZWlR6IxK/yM8yb0tPtt4rtXozlH5EOqzDcMHOr+38/om7XyIX/g0Mhn3DNzv8iqa3djFt8SIM5eiHaHqpW3crvPjI81+jd2vQLtz2OWPRmvUNx3FULkblwLea/Pf2PUJy54Rm2XZm7lAe5qdh3ApWHZD9X42ZGa1S97dzvQ+iYuVwxOxlyjeqC4xcdvWlEaD4FbKLz9obJktNME7oJ8yU9TX8TMqs36yGppSLNVCpnD0x3BP2/QyLv5CirBc0c2mTWnY0ngFVcv2jVkv5MjWkTWEfKL5qvP4j5GFp0liCMKs8zbNzNV/JeNjgfER6JW5W6Y/Yv2tG4lh4RLUyHuGxzh5rUg8xRg1FibX7HCyWkPY11941Tjr81mzi08GzTmpRTPKtkY9sFsiTcZF+G9EZOO6CVOM9mT0mQIAgCABqAXG88k0sLCMfOW0wwU9ZMncMPPgmLeGXqE7yolHSLieMs281ue/sjilLrhD9j2YyFJmmJeVh76p2itKj0RiXHyM4ycfe0+23iu1OjI0fkX+jusw3TBzrwp73eiateWZ9/wiTNyuDTLJvaSe43yo3EWpZJ2c04afKNWvQa5pa4Bw2KhSaeUNygpLDPLPZWsGiwQPXrRKTk8s5CCgsRIMr2rQpOOs8kbz+5U6UdUsFdepog2Y2bHSO7HqEzc8ISsezNq3AijUk/0P4JWHZD1X42L+b1SK0fE1w9fROXCzAzrOWKgzilfJnbE3Skcmrp3yxQrVNKuTtqeWktBLFPH6MaT1Vs/sb2Mwi7qxWebKQrZfI9sdwnenrfoZN38hSVguT5OtxpOJABkRf4rlSmpllGs6TyjQ/mN/wADfNU/ir7GPzpfRiuMmdt6aSwsCTeS5k3KJo6UAGYx6v8A1VVKSmXUa7pZwXf5jf8AA3zVf4y+xj86X0ZVqr6by4gAkzAwV8I6VgTqT1y1E1iyg+nzTI+E4foozpKRZSrypvbg1rPl9gxY4E4xBv26ks7aXhjkb2H0eWjOK7kMM7XfQKUbZ+WcnfLHtRhVqxe4ucZJ1pqMVFYRnzk5PLOF0iW8nW40XFwAMiL/ABVdSmprcuo1nSbaL/8AMb/gZ5qr8VfYx+dL6Mq1Vy95cbiTNyvhHSsCk565ORzQqlrg4YggiepdksrByMtLyav8xVNjPA/VUfjR+xv82f0U7flF1WNIC6YjrVlOkocFNWvKpjJXs9dzHBzTBClOKksMrhNweUbtnziEctpna2OBhKytX4Y/C+WPcjqpnG3+ljp64A8pXFavyzrvl4RiWy2PqGXHcNQ3BNQpqHAjUqyqPLO8nW40nFwAMiLzGuVypT1o7RrOk8pFy0Zec5rm6DQCCJk6xCqjbpPOS+d45RxgzbLW0HtcL4Mwr5x1RwK056ZZNWpnC84NA75VCtl9jcr1vhGOx8EHYQfVMOO2BNSxLJtDON33Y/Mfolfxv2PK+f0ZmULWar9IgC4CB1JinDRHApVq+pLOCJBAjUzgIAEHAQAIOgunAXDoIOAgDpjZIG1DeDqWWXDY27TPcqdbL/SRSIVy4KODxAAugC4cBAAgAQAIOgg4CABB0F0AXDgIOgg4CABAEigSI1MiCABAAgD1ovQdW5I+lAxUUyTjg5psnWus5FZCoyEJ5CSwdWejpGJi5clLBKENTwSV7OGNLi6A0Em7UL9qipuW2CbpKO+ReydlKn9qqP0nAVAGtcRrMYjUJmFfOm9CF6dROo9xl+w/i8v1S/qYGfR/ZTcIMK1blDWGXLPk8uaHaQE9SqlVw8F0KGpZyVbQGsdBeAJA0jcOKmm2spFcopPDZdq5OAaXaUwJw/VVqq84LpUEo5yZ6uFwXTgLgAgAQAIOgg4CABAAgAQAIAkUCRGpkQQAIA9aJKGdRMaQF84XmVHOSzRgrWjKNKI0w47Gco+DV1RZGUo8FVuWaTXQ7TaetpHftU3Tb4IKpGL3Cz5ZZUJucIMAAFxIOuALkOm4gqin4L9lteiejqQdZDRG8F0+SqlHJbCWl8HWU6ntKL2tBvLWmNTS4aR3RK5CLjJZJTkpQeBLyZZPa1dBpAJDtEumLhcbtevuTtSWI5EacdU8If8A7QGkNOMCTqlZ+nO5o+oovDO6dgD5cSbyYjYuOo1sdVFS9xJUq+wouc6OQ1xxxiSAOsqPeawT+OmJNkoPtLmmrVaKbnmWhwlsAxydQOEnb1p+UlTWEjOhB1HlvZj9Uoe70B8MDuwWcpe7LNRw9ulFJ+TIbM8oCercrVW3wUO3Sj+yKw0mlj3FheQWwASMZnBSqSepb4IUorS3jJ0KbPZ6WgTJcCQTyD/SP/VzMtWMktMdGcHNUM9k1wZDiS2dI/0xfHWurVrxk5LR6aeDmwMYYDgXOLgAJIga3XLs3Jbo5SUXsyzQsjLmkSXGoA6cA3CBgVBzlyWRpQ4+8nIszNDm8r2Qq6UnHZGEI1yb52D046eN8ZIrQ1hphwZokuI5xNwF+PXClHVqw2VzUdCaW+SkrSgEACABAEigSI1MiCABAHrTBQzqOq9YkQ0AzcQb/ULiWCTlkruZUAgaLBsaAPITxC6mjjykU/4MHuJc4Fx1kOPF6n6mEVqnqe5cs1gbSiMMYAgTtvk+ag5ORYoqHBfpND51QLlXJ6SyK1k1GzQCCZkR3KLnl5LI08JoT82bOW2vROLPaA93J4pus808iVCOKuBvqWWXTN2tKKeEOypZZ1RtwYC0gmCY/VcdPVuEayh7Ti023SpGWgzpBokSXA3aLTjBjEjBc0aZbEvU1Q3E6w04qPqtYHMBdDHAQ4HnAg4NE+MJ6azHSzOg8T1IfG2uWExBDQ6MRB5pB2Y+CztPuwzV1+3KK78py2I5REdW9WKjvkodxmJHYqzQx7S8sJLSCAThM4KU4tyTSI05pRabwd2arTaDecHNLYufPNPUuSjJvglGUIp7kBqA02Nm8OJN2AMX9alpepvBW5JwUSayPptD+WQ48kO0SeTrMaiVGak8bE6bhFPc7s1qY0NkmWacCOdpXC/UuShJvjklGpGK35R59qZoYnS9l7LRi7fKNEk/0DqR0/vBWtNUFrGjBrb+0TJVkVhtlU5LCSK6mVAgAQAIAkUCRGpkQQAIAEAetKDqJH1ZGCjgk5ZRzTfC61k4pYPHvldSwDlkkstUNJnYoTjlEqclF7ln7a3YVD0y31kZmTrEGWmvUMzDXt7NSS67bLYVk5NwSK4QUakmzU+2N61X6bLfWiUHmSTtKuSwhZ7nTapAiGkCYJbLm6XO0Tq8FBwy8k1UwsYIG0GtjQGiASQ0y4QbyL74JvU98ckNs7IvNtfJI0RJAbdcA0YAN2CT4qr09y51tsFVWlAIAEACDoIOAg6CABdOAuACABAAgCRQJEamRBAAgAQAIAF0AQALgAgDphgg9aHuST3LgqUw4vHOIAJvkgYDzKp0y4L9ceUUnFXJbC7Z4g4CABB0EAC6cBcAEACABAAgAQAIAEACABAAgCRQJEamRBAAgAQAIAEACABAAgAQAIAEACABAAgAQAIAEACABAAgAQAIAEACABAAgAQBIoEiNTIggAQAIAEACABAAgAQAIAEACABAAgAQABAAgAQAIAEACABAAgAQAIAEACABAEigSP/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42" name="AutoShape 4" descr="data:image/jpeg;base64,/9j/4AAQSkZJRgABAQAAAQABAAD/2wCEAAkGBxQTEhUUExQVFRQXFRUUFxUVFxgXFxgVFhgdFhUXFxQYHCggGBolHBcUITEhJSkrLi4uFx8zODMsNygtLisBCgoKDg0OGxAQFywkHCQsLCwsLCwsLCwsLCwsLCwsLCwsLCwsLCwsLCwsLCwsLCwsLCwsLCwsLCwsLCwsLCwsLP/AABEIAOEA4QMBEQACEQEDEQH/xAAaAAACAwEBAAAAAAAAAAAAAAAABgMEBQIB/8QAQRAAAQMBAwcJBQYFBQEAAAAAAQACEQMEITEFBhJBUXGxIjIzYXKBkaHBEyNSgtEUU2KS4fAVFkJDsiQ0osLxc//EABoBAAIDAQEAAAAAAAAAAAAAAAAEAgMFAQb/xAArEQACAQMEAQQCAwEBAQEAAAAAAQIDBBESITEyQRMiM1EUYSNScYE0YkL/2gAMAwEAAhEDEQA/AHGVrYR57ISjCDISjCDISjCDISjCDISjCDISjCDISjCDISjAZCUYDISjCDISjCDISjCDISjCDISjCDISjAZCUYDISjAZCUYQZCUYQZCUYQZCUYQZCUYQZCUYDISjCDISjCDISjCDISjCAklQOk2TbCazi0O0YE4Trhcq1NCLaFL1XjJotzdP3g/Kfqqfyv0M/gv+x7/LZ+8H5f1R+V+g/Bf9j3+Wj94Py/quflfo7+D/APRm2OwGpUcwOALZvI2GFdOrpipYFadFzm454NEZtn7wfl/VVflfoZ/Bf9jmpm64YPB3gj1QrpfRx2Ml5M62WB9PnC7aLx4q+FWMxapRnDkqqZUdU2SQBiSB4rknhZOxWp4Nt2bZ1VB+X9Uqrr9D34Lx2MypY9AxUJad03eKuVXK9os6Li/cV3tg3GRtVieUVPZhTbJA2kDxQ3hZCKy0jbfm9H9c36m+eKV/Kf0P/hY8mflSwikWgO0pE4R6q6lUc09havRVJpZLVDITnBp0xBAOGEidqrlc42wXRs28PJHlDJBpCS8GbogjATt2AqUK+p8EKtq6azkq2Cye1fozF0zEqypU0LJVRp+pLBoV8glrS72gMAmNE6hO1UK5y8YGJ2WlZyYybEgQAIAFwDYs2QHOaHF4aTfETGzWlpXOHjA7Czco5bJRm4fvB+X9Vz8r9EvwX/Yzsp2D2Lg3S0pE4RrjarqVTWLV6PpPGSmrCgkUCRZyVbvYuLomRHnKjVpuaxkut63pybwMGS8piqSA0iBN560pUpOHJo0LhVG1g0ZVIxkxaucIDiNA3EjEaimVbNrORKV6k8YKmb75ruO1rj4uBVldYgkU2ktVVsZoSRqGfTyi19R1OCHNJi/GMbwVY6bUdQvGvGU3BcosWijpNLSJkRff64qMXh5RbOOqOGJdanouLdhI8LlpxeUmYU1iTRPkts1qfaHleoVejLKCzUQ7LNNwjrUQ4QRK6m0RlBS5Qp5asns3jY4T4Y9yeoT1RMm6p6JbFKjzhvHFXS6soh2Q7vb+u79wss3cC3nEOW2PhPEpy24ZmXi9yN7J5PsmdhvAJWa9zNClnQiHKlMufSbiNIyOrRMme9dg8JshWWXFGRm42KxB1NcPAhM3DzBCdosVWjftreQ7su4FKQ5RoVejElahhAg4C6Bp5CsPtHyea289Z1BL16mlYG7Wjrll8IZySNLDC7970jsareEyo+3kAHR1Az/TJ1A96loRU6rRkZyul7D+D1TVstmI3rzJGOmRMkUDpGpkTazW57+z6pW64Q/Y9mMiTNIRbTz3dp3FakOqMGp3Zo5t9N8jvRVXPUZsvkGoJA1hZyf/ALw9qpwKdn8Jl0v/AEP/AKMpCSNQSLf0r+27itOn1Rg1e7LOQGTXb1aR8ioV37C20WaqG4krPNg9a4EAjA3oOmBnU3oz2hwKatXu0Z9+tkzCoc5vaHFNT6sz4dl/o96KyzfFvOdsPZ2TxTltwzNvuyNnJ99On2GcEtPsx6l0R5bXRUpRtcO6L9fUiO6ZGo8SiZlhGja39YcR3wfqr570kLU1puGa9sEsd2XcNSXjyhyp1YkrUMIEAdUqZcQBeSYG9ck0llnYxcnhDrYLKKbA0d52k4lZk5ank26VNU4pIqWe3e0ruaDyWtPe6bypunpgmVRqqdRx8I0GUwBo6sFVkYwsYFrOVoD2AYBkeZTttwzNveyMhMiRIoHSNTIm1mv0juz6pa64Q9Y9mMiSNMRbTz3dp3FakOqMGp2ZoZt9N8rvRVXHQZs/kGtIGsLmTqJNrcYua58nfIHFNTkvSwZ1GD9dsYnOABJuAvO4JbGdjQbwsiNaqmk9zhgXE+JWnBYijBqPMmzTzYb71x2N4kKi5ftQ3Yr3tjHaXwxx2NJ8Ak48mlPaLIMm1fcsJ+EcFKaxJkKUswTKOczZpNOx/EFW2z9+Be9WaeRcoc5vaHFOz6szYdl/o+rKN8XM6hymbjxTlr5M2+5Rr5OPuqfYZwS0+zHKPRHVppaTm9Wk7vw9SuJ4JSWWii6z/wCpa7UWOBkfDxxCsUvZgocP5kzSrN5Dh+E8FXHlDE17WIq1DBYIODDm3Yf7rh1N9Sk7ipn2o0rOjj3st5dt3s2QDynXDqGsqujT1yLrqrojhcmLkKpovJgm7V1ET5SmbiOUhK0liTYwutzS0ObeMTGMDGQktDTwzSdVYyjCzirB7mOaZBZ6lOW6wnkzrySk019GSmBQkUDpGpkTZzX6R3Z9Qlrnqh2y7sZcEkaojWrnu7TuK1IdUYNTuy9m70w7LlVcdC+z+Qa0gawNhALHgxMu0KxBIINMXlrbj37UxQlBPfkSuoVWtuBcTxl4NvNtnPMxzRPilLl8GhZLlmvlR0Uqh/AfMQqKfZDdd4ptkeQb6DPmH/IrtdYmzls800eZwM9w7qLT5hFB4mjl0s02KtDnN7Q4p+fVmRDsv9Htzllm+L2dOLNxPBOWvkzr7lGpksH2VPZoN4Jep2Y5R6InpPBe8axHgQPUKGNkTUsyaJHU5IOyfP8AYQdxvkK/Nd2TwRHkJ9X/AIIa1UYBZydZDVeG6sSdg1qFWemJbRpepLA5OIYzY1o1bAs3eTNnaERNt1Z1R5cQb8BBuGoLQpqMY4MarKVSTbRfzdpS9wMjkeo2qu4awsF9pBuTybFnycGhwkwThiAJww160s6jY9GiopowcsWMsc0CSIJ2xebsE1QmmtzPuaWl4RnEJjwKs7UDpGpkTXzZPvT2TxCXueqHbLuxnSJqCPbOkf2ncVqU+qMKr3Zcze6YbncFVcdC6z+Qa7kga4v2OoRbHDU4uBHdKaml6WTPpyauGhihK58miI9vpaNR7RgHFadN5ijCqx0zaLGT7QGNIIxOOzYq6sNTLKNRQW5YtmUdJjmzMmNswdsCAoQpYaZbUr5i0eZOyiaTdGbp2YTjdiUVKeqWTlGs6cdJZtNuc+m4GYc0xLcYvkEG7zUIwSki2dZygzDo85u8cU5LqxCHZf6PUrKN4Xs6eczsninLbhmdfcovZLtrRSptvmNHUfJU1YvUxihVSgkcWK2tdaXwec0AdZbj6rsoNU0Rp1Yus0bKoHDitzTuPBdXJGXAhLVRgMYc1BdU3t9Unc8o0bFbM30qaAIACgACAPCEAKGXunf3cAtCh0Ma6+VlNTKCNTImtmz0x7B4hL3PUcsvk/4NISBrCRbx71/bdxWpS6Iwqvd/6WcgdMNzuChcdC2z+QbAVnmuLtn/AN6e0/8AxKcl8Jmw/wDSMhSZpiZlfpqna9FpUeiMS4+Vk9kyVptadKC6ThIx6sMMSqp1tLZbTtnOKeTq0ZMNKHOeznCLjjjs6kKrr2SCVu6Sy2FloOrEw6dsCLtV+5EpKHgIQdV8mjYrE9rXtc2ZBgucDujYqZTTaaGqdOUYtNC5R5zd44p2XVmZHaS/0eyFlm8L2dONPc70Tlr5M6+8F3JNmaaVN2B1ka4OB8FTVfuYxbwTppooZQcKdqa4XDkkx13FXU8ypMXqtQuE0MgSZpHNTA7iurkjLhiEtVGA+RizVwqb2+qTuuUaNjwzeSpoAgDxxuQANdIQCAoAUMvdO/u4BaFv0Ma6+VlNTKCNTImrm0ffHsHiEvc9Ryy+T/g0pE1hKyl0tTtu4rTpdEYVb5Jf6WMgdO3c7goXHQttPkQ2rPNgWqR/1vzu/wASE4/hMyP/AKRlSZpidlrp6m8cAtKh0Ri3PysasmsikwfhHBZ83mTNWisQRk51PupjtHwgDiUxardsUvnskRZqu5Tx1A+B/VSulsiNg92MiTNJiM5sVY2PjwctP/8AH/DCxip/0d1mG4L+dWNPc70Tdr5M+/8ABbyDWaKbWyJIw65OvcPJVVk9TLraSUEjLzkA9qI+AeqYtuopefIMVirF1NrtrR+qTmsSaNKnLMEzt9UXxfAMriJSezEUrUXBgvkns1sfTnQdozjh6rkoRlyShVnDqyb+L1vvD4N+ih6EPos/Jq/2Pf4vW+8Pg36I9CH0H5NX+xo5EyhUe8hxLrrhcNeMgbFRXpxithm1rTlLdm+EqaJh5wW2pTe0McQC2dWM9YTVCnGS3ELurOElpZgVqpeS5xknE/8AibjFRWEZ05uTyz1RAjUyJq5t9N8rvRL3PUcsvkGpImqJWVOmqdsrSpdEYlf5GGS3kVARjBiNsdaKyzE7QeJpjTStQEA6wSDtjGdiz9JrKa4Yv1aobatLVpjzuTiWaODNlJRr5/Y0Mv8A39EizVTTFXOBkV3dcEeAHEJ+i/4zJul/KNlNsADYAEg+Wa0dkhaznfNRo2N4kp21WzMy+fvS/Rxm0+K29pHA+i7cr2HLJ4qDUkTWE7KNPRtDh+OfEz6rQpyXpmNWjit/0cVnmxkX86v7fzeibtfJn33g9slkL7O2IkSRvBuUZyxN5JUqblSWOTLyrRLanKMkiTExeTtTFGSa2FLiDjLcYM3Ks0QPhJHr6pS4WJmhZyzTSZokYqryMPhiG7FakeDBls2eLpEEACANzNhsOe43CA3vN/olbl+EP2Kw2xiakzSF/OqnymO1QR6/VN2r5RnXy4ZgpsQJFA6RqZE6Y8i8Eg7QYQ1nkkm47o7+0v8Ajd+Y/VR0R+jqqS+2RuM3m89aklghnL3BriDIJB2i4+KGsnU2md+3d8TtmJwUdEfolrl5Zw5xN5MnapJEcs7bWcMHOG4lc0R+iSqS+zl7ybySd5lCWODjblyd/aX/ABv/ADH6rmiP0d9SX2yN7ybySTtJldSxsiLbe7PWPIMgkHaDB8UNZ2Z1SaeUdm1P+N/5j9VzRH6JepP7I3PJMkknaTJUksbEG292de1d8R8SuaV9EtcuMs5c4nEk711LHBFtvlkjLS8CA9wGwOIUXTi3nBNVZpYTOKlQuMuJJ2kk8V1RS2RFyct2dUqzm81zh2SRwXJRi+TsZSXU6da6mt7+9zvquaIeESdSflshUysEHAQdBBw6DzESY2SuOKZLLSxk6Fd/xO/MVzRH6O+pP7PH1XHFxO8krqil4Byk1uzhdIEigSI1Mia+blla97i4AgAXHaT+hS1xJrGB2zpqUnk2rRkik4EBoadoF4S0askx6dvTkuDHr5NfTkBjXibpAmPK9XqpGXkSlQnDhbGO8QTvTS42E3syWxNBqMBvBc0Ed65UftbRKkszWRtdk6jrYxZ3qT+zY9Gn9GJnFZmMLNBobIdMdUJq3k3nIheQjFrSaNPJbCwHQbJaDeOq/DvVDqyzyNRt4uKeCpluxMZSBDQHaQBI3K2hOTnuym6pRjTykeZv2Rj2OLmgkHEjVCLiTUtgtKcZReUarMm0vu2eCX9SX2N+hT/qdfw2l923wR6kvs76FP6Pf4bS+7b4I9SX2HoU/wCouOpNFq0YGj7QCNUbk4m/SyZjilXxjbIwVLFT1MAi/mgz1JNTf2aTpR+jDzga0Fmi0NuMwANfUmrdt5yIXiW2Fg5yNkv2nKdzAY6yfou1qun2rk5bW+vd8DHRszGXNa0bgk3JvlmlGnGPCPX0WuBDmtO8THehNrg64Rlyhby1k0UzpN5pMRsOPgnKNZy2ZmXNuoe5cEubtkY/T02h0aMT3rlxKUcYZKzpxnnUja/h1I/22+CV9Sf2PehT+jOyzk2m2kXMbBBF9+GtXUasnLDYtc0IKGUhdTpmjfZsmUw1ssaToiTF8xes2VSWeTZhQhpWUd/wyj923wXPUl9kvQp/QrZSphtV7RcAbgtCk24bmRXio1GkiJBAjUyIw5qNuqHraPCfqk7p7o0rFbM30qaBzUZIgoONZ2FHLtAMqkDWA7xWhQk3Ex7uCjU2K1h6RnabxU6nRlVLuhtdRk49YkYbdexZ2Ta0tsxs52wae53ombbyI3qw4m9ZnHQadrWnyCWlyx+n1Rm5ydEO0OBV1v2Fb34zBstufTBDDE3m4Him5U4y5M+FacOpv5Atj6gfpmYiLgNuxJ14KD2NK1qymnk1lQNCrasr1g9wDoAc4C4YAwNSehQg45ZlVLmopNLgrWOoXV2EmSXtJPerJpRptIqpycqqb+xwLcDis02hczkPKZuPG5O23DMy95Rr5HpRQZ1gnxJPql6zzNjlvHFNHmVKhZScW3EAQeskCeC5TSckmdrtxpto5yHaXVKcuMkEidusKVaCjLYha1HOG53lwTQfOqCPELlHaaJXO9Jmbmv/AHNzfVXXXgWsfIwswShoogyjT0qTx+EqUHiSZXWjmDQmWdmk5o2uA8StKbxFsxILMkh6d1LLN7weMJ1x3IBCblfpqnaWlR6Ixbj5GQLpURqZEZ82Ge6J2uPkAkbl+41rJezJq1amiJO0DxMeqoxkabwdrhIWs6We8adrY8D+qdtXs0Zd8vcmZdj6RnabxV8+jFaXdDwAFlm8L+deNPc//qm7byZ19zE27IOQzsjgEtLlj1PqjPzlHufmHqrbfuL3vxisnzIGHNXCp8vqk7rlGlY8M3daVHxHtnSP7buJWpDqjCqd2SZM6Wn2xxXKvRkqHyR/0dYWYbgu50i+nud6Ju28mbfeDUyUCaDI+H1VFXuxuh8aPMtMJoP3A+BBPBFF4mjlym6TKua/Ru7XoFZc9iqx6FvLfQP3eoVdLui64+JmZmtjU3N9VfdeBSx8jAwDUlDSR6QgGJ2SqPv2N2OP/GT6LQqy/jMajH+bA21KsHb4SkMGu3gKbgf3ideOKATyKWWx79+8cAtCj0Rj3PyMqqRSRqZwb8gtig3rk+JWdWeZs2bVYpoMuVdFg/8AozyM+i5SWWFxLEV/qLpqdRVZfkw86W3Uz1uHjB9E1avdiF8tkzFsnPZ2m8U1U6sRp90PBWWbwv51Y09z/RN23kzr7wbVkd7tnZbwCWl2Y7T6IoZydD8wVtv3KLz4xWT5kjBmr/c+X1Sd14NGw8m8ClR8R7Z0j+27iVqQ6owqvdneTOlp9tvFRq9GSofJH/R3WYbgvZ1jo/n9E5a+TOv/AAW83K+lS0dbSR3EyP31KuvHEsl1nPMMfRquE4qgaayhbrV32Vxa0AscS5pM+GOpNxiqqy3uZ05yt20lsyvastvewtLWwdk/VWRoKLzkqndynHS0Ws1hfU3N9VXdeC2x5YwgAJQ0jpAC9Y6UWup1aTvGPqmpy/iRn044rs1mt0ySQRqE/T94Jd7DiWrdlhrBsCiTwhQy22K7+7gFo0H7DGul/KyqpFJGpkRxyYyGUxJ5gu3iVm1HmTNugsQSKGcp920bXT4A/VW263KLx+1G0yCAdoBS75HI7pGXnOz3QOxw8wVdbv3it6v48i5ZTy29pvEJ2fVmZT7IeYWWbwvZ0Do/n/6pu18mffeDZye+abOw3glpr3McpP2IqZydD8zVbb9yq8+MVE+ZBv5q/wBz5fVKXXg0LHyb5uShoiPbekf23f5FakOqMGr3Z3kzpqfbbxUavRkqHyL/AEdXOWabgv50x7v5jwTdt5M6+fBl5OtppP0hhgRtH1V9WmpoUoVnTlkcqNUOAc0ggiQVnNNPBtRkpLKIrdYxVYWnuOw6iuwm4vKI1aaqR0sTLRQLHFrhBH7laUZKSyjEnBweGbOavOqbm8SlrrwO2PLNnKNTRpl2wtP/ACCWgsvA9VliOScPUSaZQoUj9oqOi4tbf4g8Fa37EiiMf5Wye3VNFrY11KbfFwn1UIrJOpLSl/paAUSwUMvdO/u4BaFv0Me6+VlNTKCNTOG3Tt7QLpaQ3aBIwu5Jv7km6byaEa0UtirlO1+0DBhEzdujfd1K2lDSUV6vqJIuWfK5awNLrwInRkXasVVKjl5L4XOmKQZSthfTcHdRHJcCIOubu9FOGJhWq6oNGNZ+e3tDimp9WIw7Iee9ZZvGDnQLqe9/omrXlmffcI1cmt90y/8ApbcqJ9mN0V7EVs4ugPabxU7fuVXnxiotAyDdzWN7/l9UpdeDQsfIwpQ0RIt/S1O27iVp0+iMOt3Z1k3pafbbxRV6MKPyL/R0lZhuGBnVjT3O9E3beTPvvBm0cl1XtDmtkHAyPqr3WinhisbepJZSNHJ7qlnuqCKbjEyDB27lRU01N48jVFzo7TWzGFp60oaGdsoyc4bEHs0xzm+bdf1V9CppeBS7paoalyU81jyn9kcVbdeCmx5Zq5Xh1B5F/JnwS9LuhuvvTZNYX6dJpOto4XqM1iTJ0nqgmSgxqjAKJMzcu1IdRG2q0+BH1V1FZy/0K3UsOK/ZqMeDgerwxVI0mKOXunf3cAtC36GPd/KymplB5Rp6Tg0YkgeKk3hZCMdTwaH8GqGdGDqvMHvGrxVCrx8jP4k3wcmzPpEyGzoxe5p74OOBRqjI56c6b3we07K94kaJGPJaD3CR5Ljmk8M7GnOSyi8ykTQfpMcXBruUWgasNwhVZxNYGFHNNprcwqHOb2hxTsuDPh2Q7vfG3wnvWWbrZiZ0G5m93ombbliN9wjUybPsWdkcFRU7Mbo/GivnCPcne3ip0O6KrtfxsVFoGObma3OfuHFK3XgfsezGIBJmmJOUelqdt3FadLojCr/Iz3JvS0+23iir0YUfkX+jq4LMNwwM6v7fz/8AVN2vkz77waWRD7hm48Sqa3djVt8SK2co91844FTtu5Ver+M6zfrF1IA/0u0e7Uo144mdtJ6qZoOALSNRB8wqlyhiSymhfzWPLf2RxTdz1Rn2XZm1lFg9jU7DuCWp9kPVl/Gytm5VmjHwkj19VOvHEymzlmng1HBUjYu5XqE16IOpw83C/vhNUl7GzOuJfyRQw6P6JU0cCnnCPfHc3gn7foY958pRVguWsiMmuzeT4AlRrvEGXWsc1EODWAYADdcs42sCll9813dUDyn1Whbr2Ix7t5qGzmy6aO5xHA+qWuF7x2zf8ZqVWy0jaCFSuRmXDENlxHUQtTmJhLaX/R5f43j9hZZumJnK3kt7R8wmbbkRveEX8l1PdMkYACe5U1OzGKEn6aI8u30HHs/5BSod0RuviYqLRMg3M1jyn7hxSl14H7HljEkzREvKg99U7ZWlR6IxK/yM8yb0tPtt4rtXozlH5EOqzDcMHOr+38/om7XyIX/g0Mhn3DNzv8iqa3djFt8SIM5eiHaHqpW3crvPjI81+jd2vQLtz2OWPRmvUNx3FULkblwLea/Pf2PUJy54Rm2XZm7lAe5qdh3ApWHZD9X42ZGa1S97dzvQ+iYuVwxOxlyjeqC4xcdvWlEaD4FbKLz9obJktNME7oJ8yU9TX8TMqs36yGppSLNVCpnD0x3BP2/QyLv5CirBc0c2mTWnY0ngFVcv2jVkv5MjWkTWEfKL5qvP4j5GFp0liCMKs8zbNzNV/JeNjgfER6JW5W6Y/Yv2tG4lh4RLUyHuGxzh5rUg8xRg1FibX7HCyWkPY11941Tjr81mzi08GzTmpRTPKtkY9sFsiTcZF+G9EZOO6CVOM9mT0mQIAgCABqAXG88k0sLCMfOW0wwU9ZMncMPPgmLeGXqE7yolHSLieMs281ue/sjilLrhD9j2YyFJmmJeVh76p2itKj0RiXHyM4ycfe0+23iu1OjI0fkX+jusw3TBzrwp73eiateWZ9/wiTNyuDTLJvaSe43yo3EWpZJ2c04afKNWvQa5pa4Bw2KhSaeUNygpLDPLPZWsGiwQPXrRKTk8s5CCgsRIMr2rQpOOs8kbz+5U6UdUsFdepog2Y2bHSO7HqEzc8ISsezNq3AijUk/0P4JWHZD1X42L+b1SK0fE1w9fROXCzAzrOWKgzilfJnbE3Skcmrp3yxQrVNKuTtqeWktBLFPH6MaT1Vs/sb2Mwi7qxWebKQrZfI9sdwnenrfoZN38hSVguT5OtxpOJABkRf4rlSmpllGs6TyjQ/mN/wADfNU/ir7GPzpfRiuMmdt6aSwsCTeS5k3KJo6UAGYx6v8A1VVKSmXUa7pZwXf5jf8AA3zVf4y+xj86X0ZVqr6by4gAkzAwV8I6VgTqT1y1E1iyg+nzTI+E4foozpKRZSrypvbg1rPl9gxY4E4xBv26ks7aXhjkb2H0eWjOK7kMM7XfQKUbZ+WcnfLHtRhVqxe4ucZJ1pqMVFYRnzk5PLOF0iW8nW40XFwAMiL/ABVdSmprcuo1nSbaL/8AMb/gZ5qr8VfYx+dL6Mq1Vy95cbiTNyvhHSsCk565ORzQqlrg4YggiepdksrByMtLyav8xVNjPA/VUfjR+xv82f0U7flF1WNIC6YjrVlOkocFNWvKpjJXs9dzHBzTBClOKksMrhNweUbtnziEctpna2OBhKytX4Y/C+WPcjqpnG3+ljp64A8pXFavyzrvl4RiWy2PqGXHcNQ3BNQpqHAjUqyqPLO8nW40nFwAMiLzGuVypT1o7RrOk8pFy0Zec5rm6DQCCJk6xCqjbpPOS+d45RxgzbLW0HtcL4Mwr5x1RwK056ZZNWpnC84NA75VCtl9jcr1vhGOx8EHYQfVMOO2BNSxLJtDON33Y/Mfolfxv2PK+f0ZmULWar9IgC4CB1JinDRHApVq+pLOCJBAjUzgIAEHAQAIOgunAXDoIOAgDpjZIG1DeDqWWXDY27TPcqdbL/SRSIVy4KODxAAugC4cBAAgAQAIOgg4CABB0F0AXDgIOgg4CABAEigSI1MiCABAAgD1ovQdW5I+lAxUUyTjg5psnWus5FZCoyEJ5CSwdWejpGJi5clLBKENTwSV7OGNLi6A0Em7UL9qipuW2CbpKO+ReydlKn9qqP0nAVAGtcRrMYjUJmFfOm9CF6dROo9xl+w/i8v1S/qYGfR/ZTcIMK1blDWGXLPk8uaHaQE9SqlVw8F0KGpZyVbQGsdBeAJA0jcOKmm2spFcopPDZdq5OAaXaUwJw/VVqq84LpUEo5yZ6uFwXTgLgAgAQAIOgg4CABAAgAQAIAkUCRGpkQQAIA9aJKGdRMaQF84XmVHOSzRgrWjKNKI0w47Gco+DV1RZGUo8FVuWaTXQ7TaetpHftU3Tb4IKpGL3Cz5ZZUJucIMAAFxIOuALkOm4gqin4L9lteiejqQdZDRG8F0+SqlHJbCWl8HWU6ntKL2tBvLWmNTS4aR3RK5CLjJZJTkpQeBLyZZPa1dBpAJDtEumLhcbtevuTtSWI5EacdU8If8A7QGkNOMCTqlZ+nO5o+oovDO6dgD5cSbyYjYuOo1sdVFS9xJUq+wouc6OQ1xxxiSAOsqPeawT+OmJNkoPtLmmrVaKbnmWhwlsAxydQOEnb1p+UlTWEjOhB1HlvZj9Uoe70B8MDuwWcpe7LNRw9ulFJ+TIbM8oCercrVW3wUO3Sj+yKw0mlj3FheQWwASMZnBSqSepb4IUorS3jJ0KbPZ6WgTJcCQTyD/SP/VzMtWMktMdGcHNUM9k1wZDiS2dI/0xfHWurVrxk5LR6aeDmwMYYDgXOLgAJIga3XLs3Jbo5SUXsyzQsjLmkSXGoA6cA3CBgVBzlyWRpQ4+8nIszNDm8r2Qq6UnHZGEI1yb52D046eN8ZIrQ1hphwZokuI5xNwF+PXClHVqw2VzUdCaW+SkrSgEACABAEigSI1MiCABAHrTBQzqOq9YkQ0AzcQb/ULiWCTlkruZUAgaLBsaAPITxC6mjjykU/4MHuJc4Fx1kOPF6n6mEVqnqe5cs1gbSiMMYAgTtvk+ag5ORYoqHBfpND51QLlXJ6SyK1k1GzQCCZkR3KLnl5LI08JoT82bOW2vROLPaA93J4pus808iVCOKuBvqWWXTN2tKKeEOypZZ1RtwYC0gmCY/VcdPVuEayh7Ti023SpGWgzpBokSXA3aLTjBjEjBc0aZbEvU1Q3E6w04qPqtYHMBdDHAQ4HnAg4NE+MJ6azHSzOg8T1IfG2uWExBDQ6MRB5pB2Y+CztPuwzV1+3KK78py2I5REdW9WKjvkodxmJHYqzQx7S8sJLSCAThM4KU4tyTSI05pRabwd2arTaDecHNLYufPNPUuSjJvglGUIp7kBqA02Nm8OJN2AMX9alpepvBW5JwUSayPptD+WQ48kO0SeTrMaiVGak8bE6bhFPc7s1qY0NkmWacCOdpXC/UuShJvjklGpGK35R59qZoYnS9l7LRi7fKNEk/0DqR0/vBWtNUFrGjBrb+0TJVkVhtlU5LCSK6mVAgAQAIAkUCRGpkQQAIAEAetKDqJH1ZGCjgk5ZRzTfC61k4pYPHvldSwDlkkstUNJnYoTjlEqclF7ln7a3YVD0y31kZmTrEGWmvUMzDXt7NSS67bLYVk5NwSK4QUakmzU+2N61X6bLfWiUHmSTtKuSwhZ7nTapAiGkCYJbLm6XO0Tq8FBwy8k1UwsYIG0GtjQGiASQ0y4QbyL74JvU98ckNs7IvNtfJI0RJAbdcA0YAN2CT4qr09y51tsFVWlAIAEACDoIOAg6CABdOAuACABAAgCRQJEamRBAAgAQAIAF0AQALgAgDphgg9aHuST3LgqUw4vHOIAJvkgYDzKp0y4L9ceUUnFXJbC7Z4g4CABB0EAC6cBcAEACABAAgAQAIAEACABAAgCRQJEamRBAAgAQAIAEACABAAgAQAIAEACABAAgAQAIAEACABAAgAQAIAEACABAAgAQBIoEiNTIggAQAIAEACABAAgAQAIAEACABAAgAQABAAgAQAIAEACABAAgAQAIAEACABAEigSP/2Q=="/>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14343" name="Picture 6" descr="https://encrypted-tbn2.gstatic.com/images?q=tbn:ANd9GcT43zWJLpp5T18YGJ3ycrbvLi24afgm-NxRXwYp7ycqxxubxLaSR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5013" y="5641975"/>
            <a:ext cx="184626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0" descr="https://encrypted-tbn1.gstatic.com/images?q=tbn:ANd9GcQbGNun3wcg3YKR8VlX2ucU1b_WVKKQFrs1E0k4g4NJCICCRJ0dm2thy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9913" y="4410075"/>
            <a:ext cx="2808287"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2" descr="http://psychnews.psychiatryonline.org/data/Journals/PN/926582/dsm_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713" y="5281613"/>
            <a:ext cx="1068387"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4" descr="https://origin.ih.constantcontact.com/fs014/1102867877289/img/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2590800"/>
            <a:ext cx="2001838"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6" descr="http://escholarship.org/brand/gseis/institute_log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3725" y="2533650"/>
            <a:ext cx="3379788"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8" descr="http://www.semel.ucla.edu/sites/all/files/images/cecy_logo_web_color_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533775"/>
            <a:ext cx="28575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20" descr="http://www.scdd.ca.gov/res/images/SSAN/network_logo_FINA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913" y="4800600"/>
            <a:ext cx="1965325"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22" descr="http://www.scdd.ca.gov/res/images/common/SCDDpicturelogo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56425" y="2667000"/>
            <a:ext cx="20351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24" descr="http://talentknowsnolimits.com/img/logo-CHIIP.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6788" y="3968750"/>
            <a:ext cx="1370012"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26" descr="http://senweb03.senate.ca.gov/focus/outreach/sd06/common/sd06-autism.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35763" y="5449888"/>
            <a:ext cx="2297112"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3" name="TextBox 7"/>
          <p:cNvSpPr txBox="1">
            <a:spLocks noChangeArrowheads="1"/>
          </p:cNvSpPr>
          <p:nvPr/>
        </p:nvSpPr>
        <p:spPr bwMode="auto">
          <a:xfrm>
            <a:off x="-38100" y="1868488"/>
            <a:ext cx="3314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Developmental disability policy </a:t>
            </a:r>
            <a:br>
              <a:rPr lang="en-US" altLang="en-US"/>
            </a:br>
            <a:r>
              <a:rPr lang="en-US" altLang="en-US"/>
              <a:t>(employment)</a:t>
            </a:r>
          </a:p>
        </p:txBody>
      </p:sp>
      <p:sp>
        <p:nvSpPr>
          <p:cNvPr id="14354" name="TextBox 19"/>
          <p:cNvSpPr txBox="1">
            <a:spLocks noChangeArrowheads="1"/>
          </p:cNvSpPr>
          <p:nvPr/>
        </p:nvSpPr>
        <p:spPr bwMode="auto">
          <a:xfrm>
            <a:off x="6781800" y="1905000"/>
            <a:ext cx="266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Disability policy</a:t>
            </a:r>
            <a:br>
              <a:rPr lang="en-US" altLang="en-US"/>
            </a:br>
            <a:r>
              <a:rPr lang="en-US" altLang="en-US"/>
              <a:t>(volunteer)</a:t>
            </a:r>
          </a:p>
        </p:txBody>
      </p:sp>
      <p:sp>
        <p:nvSpPr>
          <p:cNvPr id="14355" name="TextBox 8"/>
          <p:cNvSpPr txBox="1">
            <a:spLocks noChangeArrowheads="1"/>
          </p:cNvSpPr>
          <p:nvPr/>
        </p:nvSpPr>
        <p:spPr bwMode="auto">
          <a:xfrm>
            <a:off x="3581400" y="20574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Autism scholarship </a:t>
            </a:r>
          </a:p>
        </p:txBody>
      </p:sp>
      <p:sp>
        <p:nvSpPr>
          <p:cNvPr id="14356" name="TextBox 9"/>
          <p:cNvSpPr txBox="1">
            <a:spLocks noChangeArrowheads="1"/>
          </p:cNvSpPr>
          <p:nvPr/>
        </p:nvSpPr>
        <p:spPr bwMode="auto">
          <a:xfrm>
            <a:off x="3821113" y="3821113"/>
            <a:ext cx="2503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Autism activism </a:t>
            </a:r>
          </a:p>
        </p:txBody>
      </p:sp>
      <p:pic>
        <p:nvPicPr>
          <p:cNvPr id="14357" name="Picture 30" descr="https://encrypted-tbn3.gstatic.com/images?q=tbn:ANd9GcQXipy5bVaLJz58cjCI3Toz1yGZvnfg1l4x0iH0Q_J6xRT52v-c"/>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8000" y="989013"/>
            <a:ext cx="2351088"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96404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Ion</Template>
  <TotalTime>5460</TotalTime>
  <Words>3124</Words>
  <Application>Microsoft Office PowerPoint</Application>
  <PresentationFormat>On-screen Show (4:3)</PresentationFormat>
  <Paragraphs>215</Paragraphs>
  <Slides>33</Slides>
  <Notes>5</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Flow</vt:lpstr>
      <vt:lpstr>Right Planet: Examining the Intersections between Neuro- and Cultural Diversity</vt:lpstr>
      <vt:lpstr>Introduction</vt:lpstr>
      <vt:lpstr>Outline of the presentation</vt:lpstr>
      <vt:lpstr> </vt:lpstr>
      <vt:lpstr>World autism awareness –  What for?</vt:lpstr>
      <vt:lpstr>    Navajo and autism</vt:lpstr>
      <vt:lpstr>Born into the “American dream”</vt:lpstr>
      <vt:lpstr>Privilege of My Autism Diagnosis</vt:lpstr>
      <vt:lpstr>       My                      Activities</vt:lpstr>
      <vt:lpstr>From the US to the UK</vt:lpstr>
      <vt:lpstr>2. Docu-advocacy project</vt:lpstr>
      <vt:lpstr>Methods</vt:lpstr>
      <vt:lpstr>Interview questions</vt:lpstr>
      <vt:lpstr>Interview questions cont.</vt:lpstr>
      <vt:lpstr>Voices from Argentina</vt:lpstr>
      <vt:lpstr>Voices from India</vt:lpstr>
      <vt:lpstr>Voices from India</vt:lpstr>
      <vt:lpstr>Voices from Lebanon:  Nidal’s Story</vt:lpstr>
      <vt:lpstr>Nidal’s Story</vt:lpstr>
      <vt:lpstr>Nidal’s Story</vt:lpstr>
      <vt:lpstr>Nidal’s Story</vt:lpstr>
      <vt:lpstr>Nidal’s Story</vt:lpstr>
      <vt:lpstr>Voices from Lebanon:  Nadine’s Story</vt:lpstr>
      <vt:lpstr>Nadine’s Story</vt:lpstr>
      <vt:lpstr>Nadine’s Story</vt:lpstr>
      <vt:lpstr>Nadine’s Story</vt:lpstr>
      <vt:lpstr>Voices from Kenya</vt:lpstr>
      <vt:lpstr>Recurring themes</vt:lpstr>
      <vt:lpstr>Paradoxes and tensions</vt:lpstr>
      <vt:lpstr>Discussion</vt:lpstr>
      <vt:lpstr>Conclusions and  Future Directions</vt:lpstr>
      <vt:lpstr>Map of IMFAR  autism collaborations 2008-2013</vt:lpstr>
      <vt:lpstr>PowerPoint Presentation</vt:lpstr>
    </vt:vector>
  </TitlesOfParts>
  <Company>University of Exeter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Community-Partnered Research: LayersQuality of life and autism: the mediating roles of social support and  subjective well-being and Lessons Learned</dc:title>
  <dc:creator>Kapp, Steven</dc:creator>
  <cp:lastModifiedBy>User</cp:lastModifiedBy>
  <cp:revision>280</cp:revision>
  <cp:lastPrinted>2017-04-19T11:20:36Z</cp:lastPrinted>
  <dcterms:created xsi:type="dcterms:W3CDTF">2017-02-27T15:03:41Z</dcterms:created>
  <dcterms:modified xsi:type="dcterms:W3CDTF">2017-06-21T01:23:26Z</dcterms:modified>
</cp:coreProperties>
</file>