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64" r:id="rId6"/>
    <p:sldId id="260" r:id="rId7"/>
    <p:sldId id="537" r:id="rId8"/>
    <p:sldId id="538" r:id="rId9"/>
    <p:sldId id="535" r:id="rId10"/>
    <p:sldId id="543" r:id="rId11"/>
    <p:sldId id="52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CCCC"/>
    <a:srgbClr val="C6F5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34A7C0-C1F6-4AE1-9A28-AEB70BB5479D}" v="2" dt="2023-09-19T15:49:01.068"/>
    <p1510:client id="{E3C7376A-F507-41F8-90BF-F10D7565D97A}" v="1" dt="2023-09-19T16:06:52.3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83" d="100"/>
          <a:sy n="83" d="100"/>
        </p:scale>
        <p:origin x="45"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C3E8B7-3CCD-4CD8-BDDC-9AB3B7364375}"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GB"/>
        </a:p>
      </dgm:t>
    </dgm:pt>
    <dgm:pt modelId="{1FE0B367-4DC2-47A9-B561-D0BA3B5897C9}">
      <dgm:prSet phldrT="[Text]"/>
      <dgm:spPr>
        <a:solidFill>
          <a:schemeClr val="bg1">
            <a:lumMod val="85000"/>
          </a:schemeClr>
        </a:solidFill>
      </dgm:spPr>
      <dgm:t>
        <a:bodyPr/>
        <a:lstStyle/>
        <a:p>
          <a:r>
            <a:rPr lang="en-GB" dirty="0">
              <a:solidFill>
                <a:schemeClr val="tx1"/>
              </a:solidFill>
            </a:rPr>
            <a:t>ICPC</a:t>
          </a:r>
        </a:p>
      </dgm:t>
    </dgm:pt>
    <dgm:pt modelId="{023C9757-25AA-4705-A85E-768E282B4BEA}" type="parTrans" cxnId="{57FB2E23-6BC1-4A95-BD72-B7B34B634752}">
      <dgm:prSet/>
      <dgm:spPr/>
      <dgm:t>
        <a:bodyPr/>
        <a:lstStyle/>
        <a:p>
          <a:endParaRPr lang="en-GB"/>
        </a:p>
      </dgm:t>
    </dgm:pt>
    <dgm:pt modelId="{44C9367C-693A-4231-B0CC-6A20DE83FD0B}" type="sibTrans" cxnId="{57FB2E23-6BC1-4A95-BD72-B7B34B634752}">
      <dgm:prSet/>
      <dgm:spPr/>
      <dgm:t>
        <a:bodyPr/>
        <a:lstStyle/>
        <a:p>
          <a:endParaRPr lang="en-GB"/>
        </a:p>
      </dgm:t>
    </dgm:pt>
    <dgm:pt modelId="{BA8D2F16-EC4B-4DA8-AF50-42C48B5DFA81}">
      <dgm:prSet phldrT="[Text]"/>
      <dgm:spPr>
        <a:solidFill>
          <a:schemeClr val="bg1">
            <a:lumMod val="95000"/>
            <a:alpha val="89804"/>
          </a:schemeClr>
        </a:solidFill>
      </dgm:spPr>
      <dgm:t>
        <a:bodyPr/>
        <a:lstStyle/>
        <a:p>
          <a:r>
            <a:rPr lang="en-GB" dirty="0">
              <a:solidFill>
                <a:schemeClr val="tx1"/>
              </a:solidFill>
            </a:rPr>
            <a:t>Safety Plan </a:t>
          </a:r>
        </a:p>
      </dgm:t>
    </dgm:pt>
    <dgm:pt modelId="{17129AD5-6E31-480B-BEA3-175A7B340F05}" type="parTrans" cxnId="{B58CCD5D-075D-4E00-B5D2-691E123522A0}">
      <dgm:prSet/>
      <dgm:spPr>
        <a:solidFill>
          <a:srgbClr val="33CCCC"/>
        </a:solidFill>
      </dgm:spPr>
      <dgm:t>
        <a:bodyPr/>
        <a:lstStyle/>
        <a:p>
          <a:endParaRPr lang="en-GB"/>
        </a:p>
      </dgm:t>
    </dgm:pt>
    <dgm:pt modelId="{D0114513-7E51-4819-B327-F906C398C194}" type="sibTrans" cxnId="{B58CCD5D-075D-4E00-B5D2-691E123522A0}">
      <dgm:prSet/>
      <dgm:spPr>
        <a:solidFill>
          <a:srgbClr val="33CCCC"/>
        </a:solidFill>
      </dgm:spPr>
      <dgm:t>
        <a:bodyPr/>
        <a:lstStyle/>
        <a:p>
          <a:endParaRPr lang="en-GB"/>
        </a:p>
      </dgm:t>
    </dgm:pt>
    <dgm:pt modelId="{65CF0796-3E4F-4714-B179-7A436827A613}">
      <dgm:prSet phldrT="[Text]"/>
      <dgm:spPr>
        <a:solidFill>
          <a:schemeClr val="bg1">
            <a:lumMod val="95000"/>
            <a:alpha val="90000"/>
          </a:schemeClr>
        </a:solidFill>
      </dgm:spPr>
      <dgm:t>
        <a:bodyPr/>
        <a:lstStyle/>
        <a:p>
          <a:r>
            <a:rPr lang="en-GB" dirty="0" err="1">
              <a:solidFill>
                <a:schemeClr val="tx1"/>
              </a:solidFill>
            </a:rPr>
            <a:t>ICPConference</a:t>
          </a:r>
          <a:r>
            <a:rPr lang="en-GB" dirty="0"/>
            <a:t> </a:t>
          </a:r>
        </a:p>
      </dgm:t>
    </dgm:pt>
    <dgm:pt modelId="{A7B8BD96-C22A-4897-9ED9-85E7B37FB5B2}" type="parTrans" cxnId="{E9E70E32-2C33-4C7C-916A-345FE310F54F}">
      <dgm:prSet/>
      <dgm:spPr/>
      <dgm:t>
        <a:bodyPr/>
        <a:lstStyle/>
        <a:p>
          <a:endParaRPr lang="en-GB"/>
        </a:p>
      </dgm:t>
    </dgm:pt>
    <dgm:pt modelId="{1A7DF410-D722-452E-AF34-514048BD9736}" type="sibTrans" cxnId="{E9E70E32-2C33-4C7C-916A-345FE310F54F}">
      <dgm:prSet/>
      <dgm:spPr/>
      <dgm:t>
        <a:bodyPr/>
        <a:lstStyle/>
        <a:p>
          <a:endParaRPr lang="en-GB"/>
        </a:p>
      </dgm:t>
    </dgm:pt>
    <dgm:pt modelId="{8C12DC40-36ED-4EAE-B5D0-8479766C7BBB}">
      <dgm:prSet phldrT="[Text]"/>
      <dgm:spPr>
        <a:solidFill>
          <a:schemeClr val="accent6">
            <a:lumMod val="20000"/>
            <a:lumOff val="80000"/>
            <a:alpha val="90000"/>
          </a:schemeClr>
        </a:solidFill>
      </dgm:spPr>
      <dgm:t>
        <a:bodyPr/>
        <a:lstStyle/>
        <a:p>
          <a:r>
            <a:rPr lang="en-GB" dirty="0">
              <a:solidFill>
                <a:schemeClr val="tx1"/>
              </a:solidFill>
            </a:rPr>
            <a:t>Safety Plan</a:t>
          </a:r>
        </a:p>
      </dgm:t>
    </dgm:pt>
    <dgm:pt modelId="{8534522B-1E53-4593-B89A-63507E099BC9}" type="parTrans" cxnId="{0ED64EE2-EA38-4B14-BD86-5C4B6D63B3F3}">
      <dgm:prSet/>
      <dgm:spPr>
        <a:solidFill>
          <a:srgbClr val="33CCCC"/>
        </a:solidFill>
      </dgm:spPr>
      <dgm:t>
        <a:bodyPr/>
        <a:lstStyle/>
        <a:p>
          <a:endParaRPr lang="en-GB"/>
        </a:p>
      </dgm:t>
    </dgm:pt>
    <dgm:pt modelId="{7ADEBCA6-8953-4A21-A3BB-7EC63DD24E48}" type="sibTrans" cxnId="{0ED64EE2-EA38-4B14-BD86-5C4B6D63B3F3}">
      <dgm:prSet/>
      <dgm:spPr>
        <a:solidFill>
          <a:srgbClr val="33CCCC"/>
        </a:solidFill>
      </dgm:spPr>
      <dgm:t>
        <a:bodyPr/>
        <a:lstStyle/>
        <a:p>
          <a:endParaRPr lang="en-GB"/>
        </a:p>
      </dgm:t>
    </dgm:pt>
    <dgm:pt modelId="{915E9BDD-798C-4AD6-B6F7-284DF5AFE849}">
      <dgm:prSet phldrT="[Text]"/>
      <dgm:spPr>
        <a:solidFill>
          <a:schemeClr val="accent6">
            <a:lumMod val="20000"/>
            <a:lumOff val="80000"/>
            <a:alpha val="90000"/>
          </a:schemeClr>
        </a:solidFill>
      </dgm:spPr>
      <dgm:t>
        <a:bodyPr/>
        <a:lstStyle/>
        <a:p>
          <a:r>
            <a:rPr lang="en-GB" dirty="0" err="1">
              <a:solidFill>
                <a:schemeClr val="tx1"/>
              </a:solidFill>
            </a:rPr>
            <a:t>SFGConference</a:t>
          </a:r>
          <a:endParaRPr lang="en-GB" dirty="0">
            <a:solidFill>
              <a:schemeClr val="tx1"/>
            </a:solidFill>
          </a:endParaRPr>
        </a:p>
      </dgm:t>
    </dgm:pt>
    <dgm:pt modelId="{7FCFEC7C-0099-49F9-92D4-AA4A8DA31126}" type="parTrans" cxnId="{D1D96064-1E4A-4405-A61F-8C8BAB9FB48A}">
      <dgm:prSet/>
      <dgm:spPr/>
      <dgm:t>
        <a:bodyPr/>
        <a:lstStyle/>
        <a:p>
          <a:endParaRPr lang="en-GB"/>
        </a:p>
      </dgm:t>
    </dgm:pt>
    <dgm:pt modelId="{2C5CF6F8-1B30-4C34-94EC-317D90D496B2}" type="sibTrans" cxnId="{D1D96064-1E4A-4405-A61F-8C8BAB9FB48A}">
      <dgm:prSet/>
      <dgm:spPr/>
      <dgm:t>
        <a:bodyPr/>
        <a:lstStyle/>
        <a:p>
          <a:endParaRPr lang="en-GB"/>
        </a:p>
      </dgm:t>
    </dgm:pt>
    <dgm:pt modelId="{3B5A28F2-021F-45E3-A818-064C19997B51}">
      <dgm:prSet phldrT="[Text]"/>
      <dgm:spPr>
        <a:solidFill>
          <a:schemeClr val="accent6">
            <a:lumMod val="20000"/>
            <a:lumOff val="80000"/>
          </a:schemeClr>
        </a:solidFill>
      </dgm:spPr>
      <dgm:t>
        <a:bodyPr/>
        <a:lstStyle/>
        <a:p>
          <a:r>
            <a:rPr lang="en-GB" dirty="0">
              <a:solidFill>
                <a:schemeClr val="tx1"/>
              </a:solidFill>
            </a:rPr>
            <a:t>SFGC CIN</a:t>
          </a:r>
        </a:p>
      </dgm:t>
    </dgm:pt>
    <dgm:pt modelId="{3A2DBEE2-8510-49F5-B18D-9DDE14075FE4}" type="sibTrans" cxnId="{35A88BAC-9547-4E39-B5DA-A56EFCF41DCC}">
      <dgm:prSet/>
      <dgm:spPr/>
      <dgm:t>
        <a:bodyPr/>
        <a:lstStyle/>
        <a:p>
          <a:endParaRPr lang="en-GB"/>
        </a:p>
      </dgm:t>
    </dgm:pt>
    <dgm:pt modelId="{DAC6B6F1-C2D3-4475-B643-2A0751749E6B}" type="parTrans" cxnId="{35A88BAC-9547-4E39-B5DA-A56EFCF41DCC}">
      <dgm:prSet/>
      <dgm:spPr/>
      <dgm:t>
        <a:bodyPr/>
        <a:lstStyle/>
        <a:p>
          <a:endParaRPr lang="en-GB"/>
        </a:p>
      </dgm:t>
    </dgm:pt>
    <dgm:pt modelId="{E1486DAB-EE70-41F5-9372-E629D7AC83ED}" type="pres">
      <dgm:prSet presAssocID="{77C3E8B7-3CCD-4CD8-BDDC-9AB3B7364375}" presName="Name0" presStyleCnt="0">
        <dgm:presLayoutVars>
          <dgm:dir/>
          <dgm:animLvl val="lvl"/>
          <dgm:resizeHandles val="exact"/>
        </dgm:presLayoutVars>
      </dgm:prSet>
      <dgm:spPr/>
    </dgm:pt>
    <dgm:pt modelId="{59C855ED-2473-4A64-8BCD-BA8FC1C93214}" type="pres">
      <dgm:prSet presAssocID="{1FE0B367-4DC2-47A9-B561-D0BA3B5897C9}" presName="vertFlow" presStyleCnt="0"/>
      <dgm:spPr/>
    </dgm:pt>
    <dgm:pt modelId="{FF67BA6E-105E-4A31-9FC8-1C6DA0646EC2}" type="pres">
      <dgm:prSet presAssocID="{1FE0B367-4DC2-47A9-B561-D0BA3B5897C9}" presName="header" presStyleLbl="node1" presStyleIdx="0" presStyleCnt="2"/>
      <dgm:spPr/>
    </dgm:pt>
    <dgm:pt modelId="{8AE1FEF9-A0A7-49F1-8C02-A522E6E65BC4}" type="pres">
      <dgm:prSet presAssocID="{17129AD5-6E31-480B-BEA3-175A7B340F05}" presName="parTrans" presStyleLbl="sibTrans2D1" presStyleIdx="0" presStyleCnt="4"/>
      <dgm:spPr/>
    </dgm:pt>
    <dgm:pt modelId="{9086E0B2-6A59-4BB4-BA27-928B5EDB4B46}" type="pres">
      <dgm:prSet presAssocID="{BA8D2F16-EC4B-4DA8-AF50-42C48B5DFA81}" presName="child" presStyleLbl="alignAccFollowNode1" presStyleIdx="0" presStyleCnt="4">
        <dgm:presLayoutVars>
          <dgm:chMax val="0"/>
          <dgm:bulletEnabled val="1"/>
        </dgm:presLayoutVars>
      </dgm:prSet>
      <dgm:spPr/>
    </dgm:pt>
    <dgm:pt modelId="{61EA813C-4711-459C-94F8-1C1E9F73BC5E}" type="pres">
      <dgm:prSet presAssocID="{D0114513-7E51-4819-B327-F906C398C194}" presName="sibTrans" presStyleLbl="sibTrans2D1" presStyleIdx="1" presStyleCnt="4"/>
      <dgm:spPr/>
    </dgm:pt>
    <dgm:pt modelId="{CA02D264-A94F-4D04-BEE6-E6DE37BF85F6}" type="pres">
      <dgm:prSet presAssocID="{65CF0796-3E4F-4714-B179-7A436827A613}" presName="child" presStyleLbl="alignAccFollowNode1" presStyleIdx="1" presStyleCnt="4">
        <dgm:presLayoutVars>
          <dgm:chMax val="0"/>
          <dgm:bulletEnabled val="1"/>
        </dgm:presLayoutVars>
      </dgm:prSet>
      <dgm:spPr/>
    </dgm:pt>
    <dgm:pt modelId="{24A089BD-832C-4E6B-911C-799BC21AF8BC}" type="pres">
      <dgm:prSet presAssocID="{1FE0B367-4DC2-47A9-B561-D0BA3B5897C9}" presName="hSp" presStyleCnt="0"/>
      <dgm:spPr/>
    </dgm:pt>
    <dgm:pt modelId="{A936D9D7-609D-4AE3-BE6A-DADCF56E59F4}" type="pres">
      <dgm:prSet presAssocID="{3B5A28F2-021F-45E3-A818-064C19997B51}" presName="vertFlow" presStyleCnt="0"/>
      <dgm:spPr/>
    </dgm:pt>
    <dgm:pt modelId="{14643674-932E-4402-9D15-D666DC5518DD}" type="pres">
      <dgm:prSet presAssocID="{3B5A28F2-021F-45E3-A818-064C19997B51}" presName="header" presStyleLbl="node1" presStyleIdx="1" presStyleCnt="2"/>
      <dgm:spPr/>
    </dgm:pt>
    <dgm:pt modelId="{A8C8EA83-68BC-4503-A8C5-3E9590D75924}" type="pres">
      <dgm:prSet presAssocID="{8534522B-1E53-4593-B89A-63507E099BC9}" presName="parTrans" presStyleLbl="sibTrans2D1" presStyleIdx="2" presStyleCnt="4"/>
      <dgm:spPr/>
    </dgm:pt>
    <dgm:pt modelId="{AB928DE1-A296-404D-9CF0-9B98A2FE46BB}" type="pres">
      <dgm:prSet presAssocID="{8C12DC40-36ED-4EAE-B5D0-8479766C7BBB}" presName="child" presStyleLbl="alignAccFollowNode1" presStyleIdx="2" presStyleCnt="4">
        <dgm:presLayoutVars>
          <dgm:chMax val="0"/>
          <dgm:bulletEnabled val="1"/>
        </dgm:presLayoutVars>
      </dgm:prSet>
      <dgm:spPr/>
    </dgm:pt>
    <dgm:pt modelId="{1668FEC7-9AE9-4C39-AD3D-17117EED3B78}" type="pres">
      <dgm:prSet presAssocID="{7ADEBCA6-8953-4A21-A3BB-7EC63DD24E48}" presName="sibTrans" presStyleLbl="sibTrans2D1" presStyleIdx="3" presStyleCnt="4"/>
      <dgm:spPr/>
    </dgm:pt>
    <dgm:pt modelId="{18849CC7-4D6D-4B6E-AD30-69F0F4D9251E}" type="pres">
      <dgm:prSet presAssocID="{915E9BDD-798C-4AD6-B6F7-284DF5AFE849}" presName="child" presStyleLbl="alignAccFollowNode1" presStyleIdx="3" presStyleCnt="4">
        <dgm:presLayoutVars>
          <dgm:chMax val="0"/>
          <dgm:bulletEnabled val="1"/>
        </dgm:presLayoutVars>
      </dgm:prSet>
      <dgm:spPr/>
    </dgm:pt>
  </dgm:ptLst>
  <dgm:cxnLst>
    <dgm:cxn modelId="{54948306-DC51-49FB-B313-FF367059A146}" type="presOf" srcId="{1FE0B367-4DC2-47A9-B561-D0BA3B5897C9}" destId="{FF67BA6E-105E-4A31-9FC8-1C6DA0646EC2}" srcOrd="0" destOrd="0" presId="urn:microsoft.com/office/officeart/2005/8/layout/lProcess1"/>
    <dgm:cxn modelId="{0439BE16-B351-4883-AEF2-782A92510660}" type="presOf" srcId="{7ADEBCA6-8953-4A21-A3BB-7EC63DD24E48}" destId="{1668FEC7-9AE9-4C39-AD3D-17117EED3B78}" srcOrd="0" destOrd="0" presId="urn:microsoft.com/office/officeart/2005/8/layout/lProcess1"/>
    <dgm:cxn modelId="{0CC8BD21-AF51-429C-BB97-08685167FF4B}" type="presOf" srcId="{65CF0796-3E4F-4714-B179-7A436827A613}" destId="{CA02D264-A94F-4D04-BEE6-E6DE37BF85F6}" srcOrd="0" destOrd="0" presId="urn:microsoft.com/office/officeart/2005/8/layout/lProcess1"/>
    <dgm:cxn modelId="{57FB2E23-6BC1-4A95-BD72-B7B34B634752}" srcId="{77C3E8B7-3CCD-4CD8-BDDC-9AB3B7364375}" destId="{1FE0B367-4DC2-47A9-B561-D0BA3B5897C9}" srcOrd="0" destOrd="0" parTransId="{023C9757-25AA-4705-A85E-768E282B4BEA}" sibTransId="{44C9367C-693A-4231-B0CC-6A20DE83FD0B}"/>
    <dgm:cxn modelId="{3A0EDA24-7455-47A2-8116-60EDE6287E6F}" type="presOf" srcId="{BA8D2F16-EC4B-4DA8-AF50-42C48B5DFA81}" destId="{9086E0B2-6A59-4BB4-BA27-928B5EDB4B46}" srcOrd="0" destOrd="0" presId="urn:microsoft.com/office/officeart/2005/8/layout/lProcess1"/>
    <dgm:cxn modelId="{C54E282A-E4C2-4F90-B2F5-2B2C4F75BB01}" type="presOf" srcId="{915E9BDD-798C-4AD6-B6F7-284DF5AFE849}" destId="{18849CC7-4D6D-4B6E-AD30-69F0F4D9251E}" srcOrd="0" destOrd="0" presId="urn:microsoft.com/office/officeart/2005/8/layout/lProcess1"/>
    <dgm:cxn modelId="{E9E70E32-2C33-4C7C-916A-345FE310F54F}" srcId="{1FE0B367-4DC2-47A9-B561-D0BA3B5897C9}" destId="{65CF0796-3E4F-4714-B179-7A436827A613}" srcOrd="1" destOrd="0" parTransId="{A7B8BD96-C22A-4897-9ED9-85E7B37FB5B2}" sibTransId="{1A7DF410-D722-452E-AF34-514048BD9736}"/>
    <dgm:cxn modelId="{B58CCD5D-075D-4E00-B5D2-691E123522A0}" srcId="{1FE0B367-4DC2-47A9-B561-D0BA3B5897C9}" destId="{BA8D2F16-EC4B-4DA8-AF50-42C48B5DFA81}" srcOrd="0" destOrd="0" parTransId="{17129AD5-6E31-480B-BEA3-175A7B340F05}" sibTransId="{D0114513-7E51-4819-B327-F906C398C194}"/>
    <dgm:cxn modelId="{D1D96064-1E4A-4405-A61F-8C8BAB9FB48A}" srcId="{3B5A28F2-021F-45E3-A818-064C19997B51}" destId="{915E9BDD-798C-4AD6-B6F7-284DF5AFE849}" srcOrd="1" destOrd="0" parTransId="{7FCFEC7C-0099-49F9-92D4-AA4A8DA31126}" sibTransId="{2C5CF6F8-1B30-4C34-94EC-317D90D496B2}"/>
    <dgm:cxn modelId="{60D3B475-4DD8-42BD-85B0-DBAF4F374DB8}" type="presOf" srcId="{D0114513-7E51-4819-B327-F906C398C194}" destId="{61EA813C-4711-459C-94F8-1C1E9F73BC5E}" srcOrd="0" destOrd="0" presId="urn:microsoft.com/office/officeart/2005/8/layout/lProcess1"/>
    <dgm:cxn modelId="{4986B57A-64B0-4B60-A75B-D2CF24C6015C}" type="presOf" srcId="{17129AD5-6E31-480B-BEA3-175A7B340F05}" destId="{8AE1FEF9-A0A7-49F1-8C02-A522E6E65BC4}" srcOrd="0" destOrd="0" presId="urn:microsoft.com/office/officeart/2005/8/layout/lProcess1"/>
    <dgm:cxn modelId="{FE2A379C-C676-4F86-9F73-130723B5DFA4}" type="presOf" srcId="{8534522B-1E53-4593-B89A-63507E099BC9}" destId="{A8C8EA83-68BC-4503-A8C5-3E9590D75924}" srcOrd="0" destOrd="0" presId="urn:microsoft.com/office/officeart/2005/8/layout/lProcess1"/>
    <dgm:cxn modelId="{35A88BAC-9547-4E39-B5DA-A56EFCF41DCC}" srcId="{77C3E8B7-3CCD-4CD8-BDDC-9AB3B7364375}" destId="{3B5A28F2-021F-45E3-A818-064C19997B51}" srcOrd="1" destOrd="0" parTransId="{DAC6B6F1-C2D3-4475-B643-2A0751749E6B}" sibTransId="{3A2DBEE2-8510-49F5-B18D-9DDE14075FE4}"/>
    <dgm:cxn modelId="{B89F04BD-436B-407D-B120-2A21E0FE6430}" type="presOf" srcId="{77C3E8B7-3CCD-4CD8-BDDC-9AB3B7364375}" destId="{E1486DAB-EE70-41F5-9372-E629D7AC83ED}" srcOrd="0" destOrd="0" presId="urn:microsoft.com/office/officeart/2005/8/layout/lProcess1"/>
    <dgm:cxn modelId="{181B9AC9-3B06-4531-8DBF-D875D9693D19}" type="presOf" srcId="{8C12DC40-36ED-4EAE-B5D0-8479766C7BBB}" destId="{AB928DE1-A296-404D-9CF0-9B98A2FE46BB}" srcOrd="0" destOrd="0" presId="urn:microsoft.com/office/officeart/2005/8/layout/lProcess1"/>
    <dgm:cxn modelId="{0ED64EE2-EA38-4B14-BD86-5C4B6D63B3F3}" srcId="{3B5A28F2-021F-45E3-A818-064C19997B51}" destId="{8C12DC40-36ED-4EAE-B5D0-8479766C7BBB}" srcOrd="0" destOrd="0" parTransId="{8534522B-1E53-4593-B89A-63507E099BC9}" sibTransId="{7ADEBCA6-8953-4A21-A3BB-7EC63DD24E48}"/>
    <dgm:cxn modelId="{ADB069EF-995C-46A0-80F6-F270017DFD63}" type="presOf" srcId="{3B5A28F2-021F-45E3-A818-064C19997B51}" destId="{14643674-932E-4402-9D15-D666DC5518DD}" srcOrd="0" destOrd="0" presId="urn:microsoft.com/office/officeart/2005/8/layout/lProcess1"/>
    <dgm:cxn modelId="{08D3745A-8511-4389-9C50-52BCA5DD2F8B}" type="presParOf" srcId="{E1486DAB-EE70-41F5-9372-E629D7AC83ED}" destId="{59C855ED-2473-4A64-8BCD-BA8FC1C93214}" srcOrd="0" destOrd="0" presId="urn:microsoft.com/office/officeart/2005/8/layout/lProcess1"/>
    <dgm:cxn modelId="{BB2C517B-F8C5-4BD8-809F-396276BEE2D2}" type="presParOf" srcId="{59C855ED-2473-4A64-8BCD-BA8FC1C93214}" destId="{FF67BA6E-105E-4A31-9FC8-1C6DA0646EC2}" srcOrd="0" destOrd="0" presId="urn:microsoft.com/office/officeart/2005/8/layout/lProcess1"/>
    <dgm:cxn modelId="{7040EE66-B979-4957-993A-D449FC4A8490}" type="presParOf" srcId="{59C855ED-2473-4A64-8BCD-BA8FC1C93214}" destId="{8AE1FEF9-A0A7-49F1-8C02-A522E6E65BC4}" srcOrd="1" destOrd="0" presId="urn:microsoft.com/office/officeart/2005/8/layout/lProcess1"/>
    <dgm:cxn modelId="{D035DBA9-4D7D-47DE-9519-E7E7E453E9A1}" type="presParOf" srcId="{59C855ED-2473-4A64-8BCD-BA8FC1C93214}" destId="{9086E0B2-6A59-4BB4-BA27-928B5EDB4B46}" srcOrd="2" destOrd="0" presId="urn:microsoft.com/office/officeart/2005/8/layout/lProcess1"/>
    <dgm:cxn modelId="{A41732FA-543E-4EDE-919D-C5E9F80D28F8}" type="presParOf" srcId="{59C855ED-2473-4A64-8BCD-BA8FC1C93214}" destId="{61EA813C-4711-459C-94F8-1C1E9F73BC5E}" srcOrd="3" destOrd="0" presId="urn:microsoft.com/office/officeart/2005/8/layout/lProcess1"/>
    <dgm:cxn modelId="{0B1C8C59-E114-4322-9565-F9E527309122}" type="presParOf" srcId="{59C855ED-2473-4A64-8BCD-BA8FC1C93214}" destId="{CA02D264-A94F-4D04-BEE6-E6DE37BF85F6}" srcOrd="4" destOrd="0" presId="urn:microsoft.com/office/officeart/2005/8/layout/lProcess1"/>
    <dgm:cxn modelId="{9AA371B9-AC34-4B71-B58C-80FD1F93BAE4}" type="presParOf" srcId="{E1486DAB-EE70-41F5-9372-E629D7AC83ED}" destId="{24A089BD-832C-4E6B-911C-799BC21AF8BC}" srcOrd="1" destOrd="0" presId="urn:microsoft.com/office/officeart/2005/8/layout/lProcess1"/>
    <dgm:cxn modelId="{E68F3214-DF49-43EF-9B6C-55C9CC164C2A}" type="presParOf" srcId="{E1486DAB-EE70-41F5-9372-E629D7AC83ED}" destId="{A936D9D7-609D-4AE3-BE6A-DADCF56E59F4}" srcOrd="2" destOrd="0" presId="urn:microsoft.com/office/officeart/2005/8/layout/lProcess1"/>
    <dgm:cxn modelId="{2A3203ED-6F60-43C1-8C73-B531BB71568A}" type="presParOf" srcId="{A936D9D7-609D-4AE3-BE6A-DADCF56E59F4}" destId="{14643674-932E-4402-9D15-D666DC5518DD}" srcOrd="0" destOrd="0" presId="urn:microsoft.com/office/officeart/2005/8/layout/lProcess1"/>
    <dgm:cxn modelId="{2FE511FA-4734-4E68-8935-98A711FFC433}" type="presParOf" srcId="{A936D9D7-609D-4AE3-BE6A-DADCF56E59F4}" destId="{A8C8EA83-68BC-4503-A8C5-3E9590D75924}" srcOrd="1" destOrd="0" presId="urn:microsoft.com/office/officeart/2005/8/layout/lProcess1"/>
    <dgm:cxn modelId="{CB2B12B1-EB3F-4FCF-96E2-D8FC186CDEA5}" type="presParOf" srcId="{A936D9D7-609D-4AE3-BE6A-DADCF56E59F4}" destId="{AB928DE1-A296-404D-9CF0-9B98A2FE46BB}" srcOrd="2" destOrd="0" presId="urn:microsoft.com/office/officeart/2005/8/layout/lProcess1"/>
    <dgm:cxn modelId="{34CDC754-DF9A-4DF2-B6CE-312397FD9D96}" type="presParOf" srcId="{A936D9D7-609D-4AE3-BE6A-DADCF56E59F4}" destId="{1668FEC7-9AE9-4C39-AD3D-17117EED3B78}" srcOrd="3" destOrd="0" presId="urn:microsoft.com/office/officeart/2005/8/layout/lProcess1"/>
    <dgm:cxn modelId="{294F0A04-7CD0-40BE-9B04-6A62D3965EB9}" type="presParOf" srcId="{A936D9D7-609D-4AE3-BE6A-DADCF56E59F4}" destId="{18849CC7-4D6D-4B6E-AD30-69F0F4D9251E}"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7BA6E-105E-4A31-9FC8-1C6DA0646EC2}">
      <dsp:nvSpPr>
        <dsp:cNvPr id="0" name=""/>
        <dsp:cNvSpPr/>
      </dsp:nvSpPr>
      <dsp:spPr>
        <a:xfrm>
          <a:off x="229030" y="2018"/>
          <a:ext cx="4699784" cy="1174946"/>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GB" sz="6500" kern="1200" dirty="0">
              <a:solidFill>
                <a:schemeClr val="tx1"/>
              </a:solidFill>
            </a:rPr>
            <a:t>ICPC</a:t>
          </a:r>
        </a:p>
      </dsp:txBody>
      <dsp:txXfrm>
        <a:off x="263443" y="36431"/>
        <a:ext cx="4630958" cy="1106120"/>
      </dsp:txXfrm>
    </dsp:sp>
    <dsp:sp modelId="{8AE1FEF9-A0A7-49F1-8C02-A522E6E65BC4}">
      <dsp:nvSpPr>
        <dsp:cNvPr id="0" name=""/>
        <dsp:cNvSpPr/>
      </dsp:nvSpPr>
      <dsp:spPr>
        <a:xfrm rot="5400000">
          <a:off x="2476114" y="1279772"/>
          <a:ext cx="205615" cy="205615"/>
        </a:xfrm>
        <a:prstGeom prst="rightArrow">
          <a:avLst>
            <a:gd name="adj1" fmla="val 66700"/>
            <a:gd name="adj2" fmla="val 50000"/>
          </a:avLst>
        </a:prstGeom>
        <a:solidFill>
          <a:srgbClr val="33CCCC"/>
        </a:solidFill>
        <a:ln>
          <a:noFill/>
        </a:ln>
        <a:effectLst/>
      </dsp:spPr>
      <dsp:style>
        <a:lnRef idx="0">
          <a:scrgbClr r="0" g="0" b="0"/>
        </a:lnRef>
        <a:fillRef idx="1">
          <a:scrgbClr r="0" g="0" b="0"/>
        </a:fillRef>
        <a:effectRef idx="0">
          <a:scrgbClr r="0" g="0" b="0"/>
        </a:effectRef>
        <a:fontRef idx="minor">
          <a:schemeClr val="lt1"/>
        </a:fontRef>
      </dsp:style>
    </dsp:sp>
    <dsp:sp modelId="{9086E0B2-6A59-4BB4-BA27-928B5EDB4B46}">
      <dsp:nvSpPr>
        <dsp:cNvPr id="0" name=""/>
        <dsp:cNvSpPr/>
      </dsp:nvSpPr>
      <dsp:spPr>
        <a:xfrm>
          <a:off x="229030" y="1588195"/>
          <a:ext cx="4699784" cy="1174946"/>
        </a:xfrm>
        <a:prstGeom prst="roundRect">
          <a:avLst>
            <a:gd name="adj" fmla="val 10000"/>
          </a:avLst>
        </a:prstGeom>
        <a:solidFill>
          <a:schemeClr val="bg1">
            <a:lumMod val="95000"/>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r>
            <a:rPr lang="en-GB" sz="5700" kern="1200" dirty="0">
              <a:solidFill>
                <a:schemeClr val="tx1"/>
              </a:solidFill>
            </a:rPr>
            <a:t>Safety Plan </a:t>
          </a:r>
        </a:p>
      </dsp:txBody>
      <dsp:txXfrm>
        <a:off x="263443" y="1622608"/>
        <a:ext cx="4630958" cy="1106120"/>
      </dsp:txXfrm>
    </dsp:sp>
    <dsp:sp modelId="{61EA813C-4711-459C-94F8-1C1E9F73BC5E}">
      <dsp:nvSpPr>
        <dsp:cNvPr id="0" name=""/>
        <dsp:cNvSpPr/>
      </dsp:nvSpPr>
      <dsp:spPr>
        <a:xfrm rot="5400000">
          <a:off x="2476114" y="2865949"/>
          <a:ext cx="205615" cy="205615"/>
        </a:xfrm>
        <a:prstGeom prst="rightArrow">
          <a:avLst>
            <a:gd name="adj1" fmla="val 66700"/>
            <a:gd name="adj2" fmla="val 50000"/>
          </a:avLst>
        </a:prstGeom>
        <a:solidFill>
          <a:srgbClr val="33CCCC"/>
        </a:solidFill>
        <a:ln>
          <a:noFill/>
        </a:ln>
        <a:effectLst/>
      </dsp:spPr>
      <dsp:style>
        <a:lnRef idx="0">
          <a:scrgbClr r="0" g="0" b="0"/>
        </a:lnRef>
        <a:fillRef idx="1">
          <a:scrgbClr r="0" g="0" b="0"/>
        </a:fillRef>
        <a:effectRef idx="0">
          <a:scrgbClr r="0" g="0" b="0"/>
        </a:effectRef>
        <a:fontRef idx="minor">
          <a:schemeClr val="lt1"/>
        </a:fontRef>
      </dsp:style>
    </dsp:sp>
    <dsp:sp modelId="{CA02D264-A94F-4D04-BEE6-E6DE37BF85F6}">
      <dsp:nvSpPr>
        <dsp:cNvPr id="0" name=""/>
        <dsp:cNvSpPr/>
      </dsp:nvSpPr>
      <dsp:spPr>
        <a:xfrm>
          <a:off x="229030" y="3174373"/>
          <a:ext cx="4699784" cy="1174946"/>
        </a:xfrm>
        <a:prstGeom prst="roundRect">
          <a:avLst>
            <a:gd name="adj" fmla="val 10000"/>
          </a:avLst>
        </a:prstGeom>
        <a:solidFill>
          <a:schemeClr val="bg1">
            <a:lumMod val="9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r>
            <a:rPr lang="en-GB" sz="5700" kern="1200" dirty="0" err="1">
              <a:solidFill>
                <a:schemeClr val="tx1"/>
              </a:solidFill>
            </a:rPr>
            <a:t>ICPConference</a:t>
          </a:r>
          <a:r>
            <a:rPr lang="en-GB" sz="5700" kern="1200" dirty="0"/>
            <a:t> </a:t>
          </a:r>
        </a:p>
      </dsp:txBody>
      <dsp:txXfrm>
        <a:off x="263443" y="3208786"/>
        <a:ext cx="4630958" cy="1106120"/>
      </dsp:txXfrm>
    </dsp:sp>
    <dsp:sp modelId="{14643674-932E-4402-9D15-D666DC5518DD}">
      <dsp:nvSpPr>
        <dsp:cNvPr id="0" name=""/>
        <dsp:cNvSpPr/>
      </dsp:nvSpPr>
      <dsp:spPr>
        <a:xfrm>
          <a:off x="5586784" y="2018"/>
          <a:ext cx="4699784" cy="1174946"/>
        </a:xfrm>
        <a:prstGeom prst="roundRect">
          <a:avLst>
            <a:gd name="adj" fmla="val 1000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GB" sz="6500" kern="1200" dirty="0">
              <a:solidFill>
                <a:schemeClr val="tx1"/>
              </a:solidFill>
            </a:rPr>
            <a:t>SFGC CIN</a:t>
          </a:r>
        </a:p>
      </dsp:txBody>
      <dsp:txXfrm>
        <a:off x="5621197" y="36431"/>
        <a:ext cx="4630958" cy="1106120"/>
      </dsp:txXfrm>
    </dsp:sp>
    <dsp:sp modelId="{A8C8EA83-68BC-4503-A8C5-3E9590D75924}">
      <dsp:nvSpPr>
        <dsp:cNvPr id="0" name=""/>
        <dsp:cNvSpPr/>
      </dsp:nvSpPr>
      <dsp:spPr>
        <a:xfrm rot="5400000">
          <a:off x="7833869" y="1279772"/>
          <a:ext cx="205615" cy="205615"/>
        </a:xfrm>
        <a:prstGeom prst="rightArrow">
          <a:avLst>
            <a:gd name="adj1" fmla="val 66700"/>
            <a:gd name="adj2" fmla="val 50000"/>
          </a:avLst>
        </a:prstGeom>
        <a:solidFill>
          <a:srgbClr val="33CCCC"/>
        </a:solidFill>
        <a:ln>
          <a:noFill/>
        </a:ln>
        <a:effectLst/>
      </dsp:spPr>
      <dsp:style>
        <a:lnRef idx="0">
          <a:scrgbClr r="0" g="0" b="0"/>
        </a:lnRef>
        <a:fillRef idx="1">
          <a:scrgbClr r="0" g="0" b="0"/>
        </a:fillRef>
        <a:effectRef idx="0">
          <a:scrgbClr r="0" g="0" b="0"/>
        </a:effectRef>
        <a:fontRef idx="minor">
          <a:schemeClr val="lt1"/>
        </a:fontRef>
      </dsp:style>
    </dsp:sp>
    <dsp:sp modelId="{AB928DE1-A296-404D-9CF0-9B98A2FE46BB}">
      <dsp:nvSpPr>
        <dsp:cNvPr id="0" name=""/>
        <dsp:cNvSpPr/>
      </dsp:nvSpPr>
      <dsp:spPr>
        <a:xfrm>
          <a:off x="5586784" y="1588195"/>
          <a:ext cx="4699784" cy="1174946"/>
        </a:xfrm>
        <a:prstGeom prst="roundRect">
          <a:avLst>
            <a:gd name="adj" fmla="val 1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r>
            <a:rPr lang="en-GB" sz="5700" kern="1200" dirty="0">
              <a:solidFill>
                <a:schemeClr val="tx1"/>
              </a:solidFill>
            </a:rPr>
            <a:t>Safety Plan</a:t>
          </a:r>
        </a:p>
      </dsp:txBody>
      <dsp:txXfrm>
        <a:off x="5621197" y="1622608"/>
        <a:ext cx="4630958" cy="1106120"/>
      </dsp:txXfrm>
    </dsp:sp>
    <dsp:sp modelId="{1668FEC7-9AE9-4C39-AD3D-17117EED3B78}">
      <dsp:nvSpPr>
        <dsp:cNvPr id="0" name=""/>
        <dsp:cNvSpPr/>
      </dsp:nvSpPr>
      <dsp:spPr>
        <a:xfrm rot="5400000">
          <a:off x="7833869" y="2865949"/>
          <a:ext cx="205615" cy="205615"/>
        </a:xfrm>
        <a:prstGeom prst="rightArrow">
          <a:avLst>
            <a:gd name="adj1" fmla="val 66700"/>
            <a:gd name="adj2" fmla="val 50000"/>
          </a:avLst>
        </a:prstGeom>
        <a:solidFill>
          <a:srgbClr val="33CCCC"/>
        </a:solidFill>
        <a:ln>
          <a:noFill/>
        </a:ln>
        <a:effectLst/>
      </dsp:spPr>
      <dsp:style>
        <a:lnRef idx="0">
          <a:scrgbClr r="0" g="0" b="0"/>
        </a:lnRef>
        <a:fillRef idx="1">
          <a:scrgbClr r="0" g="0" b="0"/>
        </a:fillRef>
        <a:effectRef idx="0">
          <a:scrgbClr r="0" g="0" b="0"/>
        </a:effectRef>
        <a:fontRef idx="minor">
          <a:schemeClr val="lt1"/>
        </a:fontRef>
      </dsp:style>
    </dsp:sp>
    <dsp:sp modelId="{18849CC7-4D6D-4B6E-AD30-69F0F4D9251E}">
      <dsp:nvSpPr>
        <dsp:cNvPr id="0" name=""/>
        <dsp:cNvSpPr/>
      </dsp:nvSpPr>
      <dsp:spPr>
        <a:xfrm>
          <a:off x="5586784" y="3174373"/>
          <a:ext cx="4699784" cy="1174946"/>
        </a:xfrm>
        <a:prstGeom prst="roundRect">
          <a:avLst>
            <a:gd name="adj" fmla="val 1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r>
            <a:rPr lang="en-GB" sz="5700" kern="1200" dirty="0" err="1">
              <a:solidFill>
                <a:schemeClr val="tx1"/>
              </a:solidFill>
            </a:rPr>
            <a:t>SFGConference</a:t>
          </a:r>
          <a:endParaRPr lang="en-GB" sz="5700" kern="1200" dirty="0">
            <a:solidFill>
              <a:schemeClr val="tx1"/>
            </a:solidFill>
          </a:endParaRPr>
        </a:p>
      </dsp:txBody>
      <dsp:txXfrm>
        <a:off x="5621197" y="3208786"/>
        <a:ext cx="4630958" cy="110612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3E0716-1596-4480-B475-DA68B0C31D1E}" type="datetimeFigureOut">
              <a:rPr lang="en-GB" smtClean="0"/>
              <a:t>06/10/2023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960EE-C72E-43FA-B550-204D49614DF8}" type="slidenum">
              <a:rPr lang="en-GB" smtClean="0"/>
              <a:t>‹#›</a:t>
            </a:fld>
            <a:endParaRPr lang="en-GB"/>
          </a:p>
        </p:txBody>
      </p:sp>
    </p:spTree>
    <p:extLst>
      <p:ext uri="{BB962C8B-B14F-4D97-AF65-F5344CB8AC3E}">
        <p14:creationId xmlns:p14="http://schemas.microsoft.com/office/powerpoint/2010/main" val="3988673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2097-0A9D-466F-BF55-15664B7A5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7051D7-7A5A-4018-A7C5-C78FD462F4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CE357A-AEF5-4059-98E4-3C3CC3CCA2CB}"/>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5" name="Footer Placeholder 4">
            <a:extLst>
              <a:ext uri="{FF2B5EF4-FFF2-40B4-BE49-F238E27FC236}">
                <a16:creationId xmlns:a16="http://schemas.microsoft.com/office/drawing/2014/main" id="{D254B135-641F-44D0-A3C3-10AEA3A9EA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5431A0-1BEA-41F7-AC33-DBDB703004C5}"/>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2733706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8B21D-DAED-4AE1-A43A-7FDFB5ADA3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06E7EA-3865-4F37-BC99-EAF2B51C46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431312-2E74-4089-98BC-408AF14CCFA0}"/>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5" name="Footer Placeholder 4">
            <a:extLst>
              <a:ext uri="{FF2B5EF4-FFF2-40B4-BE49-F238E27FC236}">
                <a16:creationId xmlns:a16="http://schemas.microsoft.com/office/drawing/2014/main" id="{B51F3827-F5B0-4A45-92E9-40BCEE524D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08F376-61E7-47EE-A203-BC7E1D8DAEFA}"/>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115450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F511F3-838F-411F-94AB-46BE258074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0752AF-7ADA-458D-B221-1CE766ED2C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0934CB-F998-427F-B8E5-2FEDCA357E42}"/>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5" name="Footer Placeholder 4">
            <a:extLst>
              <a:ext uri="{FF2B5EF4-FFF2-40B4-BE49-F238E27FC236}">
                <a16:creationId xmlns:a16="http://schemas.microsoft.com/office/drawing/2014/main" id="{4976E72B-D93E-4B8C-AF4F-447FE5E01D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8D027E-CFFE-46D0-B4CF-94AFBFEABBA2}"/>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289897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and Content with Background">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r="5502"/>
          <a:stretch/>
        </p:blipFill>
        <p:spPr>
          <a:xfrm>
            <a:off x="4809378" y="642942"/>
            <a:ext cx="7382625" cy="5008483"/>
          </a:xfrm>
          <a:prstGeom prst="rect">
            <a:avLst/>
          </a:prstGeom>
        </p:spPr>
      </p:pic>
      <p:sp>
        <p:nvSpPr>
          <p:cNvPr id="2" name="Title 1"/>
          <p:cNvSpPr>
            <a:spLocks noGrp="1"/>
          </p:cNvSpPr>
          <p:nvPr>
            <p:ph type="title" hasCustomPrompt="1"/>
          </p:nvPr>
        </p:nvSpPr>
        <p:spPr>
          <a:xfrm>
            <a:off x="857251" y="642938"/>
            <a:ext cx="10477500" cy="757419"/>
          </a:xfrm>
        </p:spPr>
        <p:txBody>
          <a:bodyPr>
            <a:noAutofit/>
          </a:bodyPr>
          <a:lstStyle>
            <a:lvl1pPr>
              <a:defRPr sz="3600" b="1">
                <a:solidFill>
                  <a:srgbClr val="008C96"/>
                </a:solidFill>
                <a:latin typeface="+mn-lt"/>
              </a:defRPr>
            </a:lvl1pPr>
          </a:lstStyle>
          <a:p>
            <a:r>
              <a:rPr lang="en-US" dirty="0"/>
              <a:t>Click to edit title</a:t>
            </a:r>
            <a:endParaRPr lang="en-GB" dirty="0"/>
          </a:p>
        </p:txBody>
      </p:sp>
      <p:sp>
        <p:nvSpPr>
          <p:cNvPr id="3" name="Content Placeholder 2"/>
          <p:cNvSpPr>
            <a:spLocks noGrp="1"/>
          </p:cNvSpPr>
          <p:nvPr>
            <p:ph idx="1"/>
          </p:nvPr>
        </p:nvSpPr>
        <p:spPr>
          <a:xfrm>
            <a:off x="857251" y="1910081"/>
            <a:ext cx="10476000" cy="3847928"/>
          </a:xfrm>
        </p:spPr>
        <p:txBody>
          <a:bodyPr/>
          <a:lstStyle>
            <a:lvl1pPr>
              <a:defRPr sz="2800" b="1">
                <a:solidFill>
                  <a:srgbClr val="008C96"/>
                </a:solidFill>
              </a:defRPr>
            </a:lvl1pPr>
            <a:lvl2pPr>
              <a:defRPr sz="2400" b="1">
                <a:solidFill>
                  <a:srgbClr val="F2A900"/>
                </a:solidFill>
              </a:defRPr>
            </a:lvl2pPr>
            <a:lvl3pPr>
              <a:defRPr sz="2000" b="1">
                <a:solidFill>
                  <a:schemeClr val="bg1">
                    <a:lumMod val="50000"/>
                  </a:schemeClr>
                </a:solidFill>
              </a:defRPr>
            </a:lvl3pPr>
            <a:lvl4pPr>
              <a:defRPr sz="1800">
                <a:solidFill>
                  <a:schemeClr val="bg1">
                    <a:lumMod val="50000"/>
                  </a:schemeClr>
                </a:solidFill>
              </a:defRPr>
            </a:lvl4pPr>
            <a:lvl5pPr>
              <a:defRPr sz="1600">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ubtitle 2"/>
          <p:cNvSpPr>
            <a:spLocks noGrp="1"/>
          </p:cNvSpPr>
          <p:nvPr>
            <p:ph type="subTitle" idx="10"/>
          </p:nvPr>
        </p:nvSpPr>
        <p:spPr>
          <a:xfrm>
            <a:off x="857251" y="1427430"/>
            <a:ext cx="10476000" cy="354414"/>
          </a:xfrm>
        </p:spPr>
        <p:txBody>
          <a:bodyPr>
            <a:noAutofit/>
          </a:bodyPr>
          <a:lstStyle>
            <a:lvl1pPr marL="0" indent="0" algn="l">
              <a:lnSpc>
                <a:spcPts val="2004"/>
              </a:lnSpc>
              <a:spcAft>
                <a:spcPts val="0"/>
              </a:spcAft>
              <a:buNone/>
              <a:defRPr sz="2000" b="0">
                <a:solidFill>
                  <a:srgbClr val="F2A900"/>
                </a:solidFill>
              </a:defRPr>
            </a:lvl1pPr>
            <a:lvl2pPr marL="342874" indent="0" algn="ctr">
              <a:buNone/>
              <a:defRPr>
                <a:solidFill>
                  <a:schemeClr val="tx1">
                    <a:tint val="75000"/>
                  </a:schemeClr>
                </a:solidFill>
              </a:defRPr>
            </a:lvl2pPr>
            <a:lvl3pPr marL="685748" indent="0" algn="ctr">
              <a:buNone/>
              <a:defRPr>
                <a:solidFill>
                  <a:schemeClr val="tx1">
                    <a:tint val="75000"/>
                  </a:schemeClr>
                </a:solidFill>
              </a:defRPr>
            </a:lvl3pPr>
            <a:lvl4pPr marL="1028622" indent="0" algn="ctr">
              <a:buNone/>
              <a:defRPr>
                <a:solidFill>
                  <a:schemeClr val="tx1">
                    <a:tint val="75000"/>
                  </a:schemeClr>
                </a:solidFill>
              </a:defRPr>
            </a:lvl4pPr>
            <a:lvl5pPr marL="1371496" indent="0" algn="ctr">
              <a:buNone/>
              <a:defRPr>
                <a:solidFill>
                  <a:schemeClr val="tx1">
                    <a:tint val="75000"/>
                  </a:schemeClr>
                </a:solidFill>
              </a:defRPr>
            </a:lvl5pPr>
            <a:lvl6pPr marL="1714369" indent="0" algn="ctr">
              <a:buNone/>
              <a:defRPr>
                <a:solidFill>
                  <a:schemeClr val="tx1">
                    <a:tint val="75000"/>
                  </a:schemeClr>
                </a:solidFill>
              </a:defRPr>
            </a:lvl6pPr>
            <a:lvl7pPr marL="2057243" indent="0" algn="ctr">
              <a:buNone/>
              <a:defRPr>
                <a:solidFill>
                  <a:schemeClr val="tx1">
                    <a:tint val="75000"/>
                  </a:schemeClr>
                </a:solidFill>
              </a:defRPr>
            </a:lvl7pPr>
            <a:lvl8pPr marL="2400117" indent="0" algn="ctr">
              <a:buNone/>
              <a:defRPr>
                <a:solidFill>
                  <a:schemeClr val="tx1">
                    <a:tint val="75000"/>
                  </a:schemeClr>
                </a:solidFill>
              </a:defRPr>
            </a:lvl8pPr>
            <a:lvl9pPr marL="2742991" indent="0" algn="ctr">
              <a:buNone/>
              <a:defRPr>
                <a:solidFill>
                  <a:schemeClr val="tx1">
                    <a:tint val="75000"/>
                  </a:schemeClr>
                </a:solidFill>
              </a:defRPr>
            </a:lvl9pPr>
          </a:lstStyle>
          <a:p>
            <a:r>
              <a:rPr lang="en-US" dirty="0"/>
              <a:t>Click to edit Master subtitle style</a:t>
            </a:r>
            <a:endParaRPr lang="en-GB" dirty="0"/>
          </a:p>
        </p:txBody>
      </p:sp>
      <p:pic>
        <p:nvPicPr>
          <p:cNvPr id="8" name="Picture 7" descr="A close up of a logo&#10;&#10;Description automatically generated">
            <a:extLst>
              <a:ext uri="{FF2B5EF4-FFF2-40B4-BE49-F238E27FC236}">
                <a16:creationId xmlns:a16="http://schemas.microsoft.com/office/drawing/2014/main" id="{FF9BED92-90CE-4A88-9047-6198F7E3525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566235" y="5886248"/>
            <a:ext cx="3767016" cy="810701"/>
          </a:xfrm>
          <a:prstGeom prst="rect">
            <a:avLst/>
          </a:prstGeom>
        </p:spPr>
      </p:pic>
    </p:spTree>
    <p:extLst>
      <p:ext uri="{BB962C8B-B14F-4D97-AF65-F5344CB8AC3E}">
        <p14:creationId xmlns:p14="http://schemas.microsoft.com/office/powerpoint/2010/main" val="290460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439C-F3D8-4174-B197-B2E7E35B54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B61E0D-31A8-4C4F-B9C5-824FA2C829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902B06-8A95-4280-9B0A-8A120D62D493}"/>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5" name="Footer Placeholder 4">
            <a:extLst>
              <a:ext uri="{FF2B5EF4-FFF2-40B4-BE49-F238E27FC236}">
                <a16:creationId xmlns:a16="http://schemas.microsoft.com/office/drawing/2014/main" id="{2B662362-E2CD-4045-B28D-AC27C60C02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8A7B5F-AC95-4E23-B622-A56BE0EE1794}"/>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4130882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09753-7884-4998-BF29-D7C1656734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1E317D1-8C9D-4BC4-8C32-98867BDCF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79444B-395A-454B-92BB-D7FA04985FE0}"/>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5" name="Footer Placeholder 4">
            <a:extLst>
              <a:ext uri="{FF2B5EF4-FFF2-40B4-BE49-F238E27FC236}">
                <a16:creationId xmlns:a16="http://schemas.microsoft.com/office/drawing/2014/main" id="{AA02E16B-AE78-4130-B0F1-A35E285FE9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B93C6F-4CA2-48AA-8DF3-8E96FFCBB0CF}"/>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248011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1EA-71F8-4DD1-BAE0-3A79762B07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C915F7-C048-4E29-A020-1B983B5355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9EB034-5A1A-4577-BC77-E0045E66FC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9E93C4-713E-41A1-A5D0-F1335E930CFD}"/>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6" name="Footer Placeholder 5">
            <a:extLst>
              <a:ext uri="{FF2B5EF4-FFF2-40B4-BE49-F238E27FC236}">
                <a16:creationId xmlns:a16="http://schemas.microsoft.com/office/drawing/2014/main" id="{704058C3-896E-4C15-9E1D-32AF377CD4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709495-7F62-40A0-868A-35FE0C084BF0}"/>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3995506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36276-EBB9-4E94-993F-2431E76397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E98E4B-435D-4E9F-B4D4-3914FEF4D6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52EC28-22F5-40F7-8E83-499156C9DD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602C82-9E21-4B95-8E94-9273565591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358B99-A2D4-4286-A48B-55E0C4494E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0BB8E0-7397-499A-ABF5-A3095ACAEBC5}"/>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8" name="Footer Placeholder 7">
            <a:extLst>
              <a:ext uri="{FF2B5EF4-FFF2-40B4-BE49-F238E27FC236}">
                <a16:creationId xmlns:a16="http://schemas.microsoft.com/office/drawing/2014/main" id="{E9411F39-CB77-45C8-BA5C-CFEF017E78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D5681C-B2DB-4586-B9CA-FB9FE950A028}"/>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90887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E069-3F85-43A0-AC9A-E1B783634D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FFD60E-98AA-462F-9AB3-330537C999DE}"/>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4" name="Footer Placeholder 3">
            <a:extLst>
              <a:ext uri="{FF2B5EF4-FFF2-40B4-BE49-F238E27FC236}">
                <a16:creationId xmlns:a16="http://schemas.microsoft.com/office/drawing/2014/main" id="{FC2033AA-3A3F-4B3D-BCCC-760735EB88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4D88CEB-07EE-44C4-91A7-F43FFE62BE98}"/>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227881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11FE3C-2242-44AC-A05E-4EEDCD410DC7}"/>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3" name="Footer Placeholder 2">
            <a:extLst>
              <a:ext uri="{FF2B5EF4-FFF2-40B4-BE49-F238E27FC236}">
                <a16:creationId xmlns:a16="http://schemas.microsoft.com/office/drawing/2014/main" id="{ABBFC1D1-7DBA-4882-9E2F-5FEB1090DB5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CB5483-6ED9-4FBB-9A8E-566BC049FAB6}"/>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221888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F6A5E-F776-48E5-80CE-ECB9AC2592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4F7C30-F823-453B-BD6E-55D7EB280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E744155-FFE1-46E5-A168-02FA9BAF9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4E7C7F-A190-4CB0-9214-34D04515A3FF}"/>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6" name="Footer Placeholder 5">
            <a:extLst>
              <a:ext uri="{FF2B5EF4-FFF2-40B4-BE49-F238E27FC236}">
                <a16:creationId xmlns:a16="http://schemas.microsoft.com/office/drawing/2014/main" id="{C89A2C20-C3D9-4E86-BAD2-3A15259B32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BC83B7-89E9-4FAB-848D-1537F00D6E91}"/>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167317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3822-5500-4693-A8E8-422582493D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DA7B83-D651-4747-AD3B-C10E29F3B8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FA6CA78-A022-4DA6-9F75-6384F68EA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8DE229-E935-497C-9A8F-194641CA9D6B}"/>
              </a:ext>
            </a:extLst>
          </p:cNvPr>
          <p:cNvSpPr>
            <a:spLocks noGrp="1"/>
          </p:cNvSpPr>
          <p:nvPr>
            <p:ph type="dt" sz="half" idx="10"/>
          </p:nvPr>
        </p:nvSpPr>
        <p:spPr/>
        <p:txBody>
          <a:bodyPr/>
          <a:lstStyle/>
          <a:p>
            <a:fld id="{64C37B7E-3A3F-4296-821D-E8EDE6AB0F18}" type="datetimeFigureOut">
              <a:rPr lang="en-GB" smtClean="0"/>
              <a:t>06/10/2023</a:t>
            </a:fld>
            <a:endParaRPr lang="en-GB"/>
          </a:p>
        </p:txBody>
      </p:sp>
      <p:sp>
        <p:nvSpPr>
          <p:cNvPr id="6" name="Footer Placeholder 5">
            <a:extLst>
              <a:ext uri="{FF2B5EF4-FFF2-40B4-BE49-F238E27FC236}">
                <a16:creationId xmlns:a16="http://schemas.microsoft.com/office/drawing/2014/main" id="{AAB22307-08A8-4DF0-AAD3-08179B2176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AC1F62-8659-4B42-B6FE-9F06973942FC}"/>
              </a:ext>
            </a:extLst>
          </p:cNvPr>
          <p:cNvSpPr>
            <a:spLocks noGrp="1"/>
          </p:cNvSpPr>
          <p:nvPr>
            <p:ph type="sldNum" sz="quarter" idx="12"/>
          </p:nvPr>
        </p:nvSpPr>
        <p:spPr/>
        <p:txBody>
          <a:bodyPr/>
          <a:lstStyle/>
          <a:p>
            <a:fld id="{F4056B3C-BE0A-4E50-B3F9-594D8377130E}" type="slidenum">
              <a:rPr lang="en-GB" smtClean="0"/>
              <a:t>‹#›</a:t>
            </a:fld>
            <a:endParaRPr lang="en-GB"/>
          </a:p>
        </p:txBody>
      </p:sp>
    </p:spTree>
    <p:extLst>
      <p:ext uri="{BB962C8B-B14F-4D97-AF65-F5344CB8AC3E}">
        <p14:creationId xmlns:p14="http://schemas.microsoft.com/office/powerpoint/2010/main" val="264252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A36602-AACA-4B91-A661-C50CB2E38F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18F9A9-41EB-43F4-A5FD-73050B2F5D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ED66A1-6D3D-4594-8B54-59904D439D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37B7E-3A3F-4296-821D-E8EDE6AB0F18}" type="datetimeFigureOut">
              <a:rPr lang="en-GB" smtClean="0"/>
              <a:t>06/10/2023</a:t>
            </a:fld>
            <a:endParaRPr lang="en-GB"/>
          </a:p>
        </p:txBody>
      </p:sp>
      <p:sp>
        <p:nvSpPr>
          <p:cNvPr id="5" name="Footer Placeholder 4">
            <a:extLst>
              <a:ext uri="{FF2B5EF4-FFF2-40B4-BE49-F238E27FC236}">
                <a16:creationId xmlns:a16="http://schemas.microsoft.com/office/drawing/2014/main" id="{3D8D0C2A-BDDF-45F9-ABB5-0915B6AC4D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DF0B1B-709B-40F5-8200-81231CBE69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56B3C-BE0A-4E50-B3F9-594D8377130E}" type="slidenum">
              <a:rPr lang="en-GB" smtClean="0"/>
              <a:t>‹#›</a:t>
            </a:fld>
            <a:endParaRPr lang="en-GB"/>
          </a:p>
        </p:txBody>
      </p:sp>
    </p:spTree>
    <p:extLst>
      <p:ext uri="{BB962C8B-B14F-4D97-AF65-F5344CB8AC3E}">
        <p14:creationId xmlns:p14="http://schemas.microsoft.com/office/powerpoint/2010/main" val="418732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Slide Background Fill">
            <a:extLst>
              <a:ext uri="{FF2B5EF4-FFF2-40B4-BE49-F238E27FC236}">
                <a16:creationId xmlns:a16="http://schemas.microsoft.com/office/drawing/2014/main" id="{C3420C89-0B09-4632-A4AF-3971D08BF7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Color Cover">
            <a:extLst>
              <a:ext uri="{FF2B5EF4-FFF2-40B4-BE49-F238E27FC236}">
                <a16:creationId xmlns:a16="http://schemas.microsoft.com/office/drawing/2014/main" id="{4E5CBA61-BF74-40B4-A3A8-366BBA626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AC27E70C-5470-4262-B9CE-AE52C51CF4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929"/>
            <a:ext cx="12188952" cy="3490956"/>
            <a:chOff x="651279" y="598259"/>
            <a:chExt cx="10889442" cy="5680742"/>
          </a:xfrm>
        </p:grpSpPr>
        <p:sp>
          <p:nvSpPr>
            <p:cNvPr id="51" name="Color">
              <a:extLst>
                <a:ext uri="{FF2B5EF4-FFF2-40B4-BE49-F238E27FC236}">
                  <a16:creationId xmlns:a16="http://schemas.microsoft.com/office/drawing/2014/main" id="{B5C7D35F-738C-47DF-AD6E-859806E46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Color">
              <a:extLst>
                <a:ext uri="{FF2B5EF4-FFF2-40B4-BE49-F238E27FC236}">
                  <a16:creationId xmlns:a16="http://schemas.microsoft.com/office/drawing/2014/main" id="{740F8C8B-E52F-46CF-89C7-51C6A037CF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Parent and Child">
            <a:extLst>
              <a:ext uri="{FF2B5EF4-FFF2-40B4-BE49-F238E27FC236}">
                <a16:creationId xmlns:a16="http://schemas.microsoft.com/office/drawing/2014/main" id="{15560E06-DA0F-48DA-80DC-2B888CFA8F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05030" y="1065276"/>
            <a:ext cx="4727448" cy="4727448"/>
          </a:xfrm>
          <a:prstGeom prst="rect">
            <a:avLst/>
          </a:prstGeom>
        </p:spPr>
      </p:pic>
      <p:grpSp>
        <p:nvGrpSpPr>
          <p:cNvPr id="54" name="Group 53">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55" name="Freeform: Shape 54">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6" name="Freeform: Shape 55">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7" name="Freeform: Shape 56">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8" name="Freeform: Shape 57">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59" name="Freeform: Shape 58">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0" name="Freeform: Shape 59">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1" name="Freeform: Shape 60">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775798B3-0F2D-4888-A275-C72D256DAADA}"/>
              </a:ext>
            </a:extLst>
          </p:cNvPr>
          <p:cNvSpPr>
            <a:spLocks noGrp="1"/>
          </p:cNvSpPr>
          <p:nvPr>
            <p:ph type="title"/>
          </p:nvPr>
        </p:nvSpPr>
        <p:spPr>
          <a:xfrm>
            <a:off x="786384" y="841249"/>
            <a:ext cx="5692953" cy="2587131"/>
          </a:xfrm>
        </p:spPr>
        <p:txBody>
          <a:bodyPr anchor="b">
            <a:normAutofit/>
          </a:bodyPr>
          <a:lstStyle/>
          <a:p>
            <a:r>
              <a:rPr lang="en-GB" sz="3400" b="1" dirty="0">
                <a:solidFill>
                  <a:schemeClr val="bg1"/>
                </a:solidFill>
                <a:latin typeface="Aharoni" panose="02010803020104030203" pitchFamily="2" charset="-79"/>
                <a:cs typeface="Aharoni" panose="02010803020104030203" pitchFamily="2" charset="-79"/>
              </a:rPr>
              <a:t>Safeguarding Family Group Conference Pathway - London Borough of Hammersmith and Fulham – </a:t>
            </a:r>
            <a:r>
              <a:rPr lang="en-GB" sz="1800" b="1" dirty="0">
                <a:solidFill>
                  <a:schemeClr val="bg1"/>
                </a:solidFill>
                <a:latin typeface="Aharoni" panose="02010803020104030203" pitchFamily="2" charset="-79"/>
                <a:cs typeface="Aharoni" panose="02010803020104030203" pitchFamily="2" charset="-79"/>
              </a:rPr>
              <a:t>Helen Bowring</a:t>
            </a:r>
          </a:p>
        </p:txBody>
      </p:sp>
      <p:sp>
        <p:nvSpPr>
          <p:cNvPr id="3" name="Content Placeholder 2">
            <a:extLst>
              <a:ext uri="{FF2B5EF4-FFF2-40B4-BE49-F238E27FC236}">
                <a16:creationId xmlns:a16="http://schemas.microsoft.com/office/drawing/2014/main" id="{AC622338-69FC-47C8-B819-8463160060A0}"/>
              </a:ext>
            </a:extLst>
          </p:cNvPr>
          <p:cNvSpPr>
            <a:spLocks noGrp="1"/>
          </p:cNvSpPr>
          <p:nvPr>
            <p:ph idx="1"/>
          </p:nvPr>
        </p:nvSpPr>
        <p:spPr>
          <a:xfrm>
            <a:off x="350521" y="3566809"/>
            <a:ext cx="6128816" cy="3278261"/>
          </a:xfrm>
        </p:spPr>
        <p:txBody>
          <a:bodyPr anchor="ctr">
            <a:normAutofit/>
          </a:bodyPr>
          <a:lstStyle/>
          <a:p>
            <a:r>
              <a:rPr lang="en-GB" sz="1400" b="1" dirty="0"/>
              <a:t>In 2014 we embarked on a theory of change programme introducing systemic practice in the way we work with children, young people and families.</a:t>
            </a:r>
          </a:p>
          <a:p>
            <a:r>
              <a:rPr lang="en-GB" sz="1400" b="1" dirty="0"/>
              <a:t>In 2018,  the DfE invited  us to do a review to understand the impact of our use of Worry Statements to replace Child Protection Categories.</a:t>
            </a:r>
          </a:p>
          <a:p>
            <a:r>
              <a:rPr lang="en-GB" sz="1400" b="1" dirty="0"/>
              <a:t> The comprehensive review evidenced  the need to do something very different, something that would reduce bureaucratic processes and create an environment  and way of working that was more collaborative , one that reduced shame.</a:t>
            </a:r>
          </a:p>
          <a:p>
            <a:r>
              <a:rPr lang="en-GB" sz="1400" b="1" dirty="0"/>
              <a:t>Drawing  on the learning and experience from Leeds and other areas that use the Family Group Conference model we designed and implemented the SFGC Pathway for some families who meet the threshold for ICPC consideration.</a:t>
            </a:r>
          </a:p>
        </p:txBody>
      </p:sp>
    </p:spTree>
    <p:extLst>
      <p:ext uri="{BB962C8B-B14F-4D97-AF65-F5344CB8AC3E}">
        <p14:creationId xmlns:p14="http://schemas.microsoft.com/office/powerpoint/2010/main" val="780681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28">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30"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4" name="Freeform: Shape 33">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34">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35">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9" name="Freeform: Shape 38">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0" name="Freeform: Shape 39">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1AE3E3E0-3DFD-4BDB-A151-63A3B8C29547}"/>
              </a:ext>
            </a:extLst>
          </p:cNvPr>
          <p:cNvSpPr>
            <a:spLocks noGrp="1"/>
          </p:cNvSpPr>
          <p:nvPr>
            <p:ph type="title"/>
          </p:nvPr>
        </p:nvSpPr>
        <p:spPr>
          <a:xfrm>
            <a:off x="786385" y="841248"/>
            <a:ext cx="5129600" cy="5340097"/>
          </a:xfrm>
        </p:spPr>
        <p:txBody>
          <a:bodyPr anchor="ctr">
            <a:normAutofit/>
          </a:bodyPr>
          <a:lstStyle/>
          <a:p>
            <a:r>
              <a:rPr lang="en-GB" sz="4800" dirty="0">
                <a:solidFill>
                  <a:schemeClr val="bg1"/>
                </a:solidFill>
              </a:rPr>
              <a:t>What are our overarching principles in the way we work with families who meet threshold for ICPC/SFGC……</a:t>
            </a:r>
            <a:br>
              <a:rPr lang="en-GB" sz="4800" dirty="0">
                <a:solidFill>
                  <a:schemeClr val="bg1"/>
                </a:solidFill>
              </a:rPr>
            </a:br>
            <a:endParaRPr lang="en-GB" sz="2200" dirty="0">
              <a:solidFill>
                <a:schemeClr val="bg1"/>
              </a:solidFill>
            </a:endParaRPr>
          </a:p>
        </p:txBody>
      </p:sp>
      <p:sp>
        <p:nvSpPr>
          <p:cNvPr id="3" name="Content Placeholder 2">
            <a:extLst>
              <a:ext uri="{FF2B5EF4-FFF2-40B4-BE49-F238E27FC236}">
                <a16:creationId xmlns:a16="http://schemas.microsoft.com/office/drawing/2014/main" id="{85F060DB-A30D-4779-825F-073642ABCAD8}"/>
              </a:ext>
            </a:extLst>
          </p:cNvPr>
          <p:cNvSpPr>
            <a:spLocks noGrp="1"/>
          </p:cNvSpPr>
          <p:nvPr>
            <p:ph idx="1"/>
          </p:nvPr>
        </p:nvSpPr>
        <p:spPr>
          <a:xfrm>
            <a:off x="6234037" y="182881"/>
            <a:ext cx="5836043" cy="6347460"/>
          </a:xfrm>
        </p:spPr>
        <p:txBody>
          <a:bodyPr anchor="ctr">
            <a:noAutofit/>
          </a:bodyPr>
          <a:lstStyle/>
          <a:p>
            <a:pPr marR="795020" lvl="0"/>
            <a:r>
              <a:rPr lang="en-GB" sz="1600" dirty="0"/>
              <a:t>To apply a safeguarding framework that is transparent and robust.</a:t>
            </a:r>
          </a:p>
          <a:p>
            <a:pPr marR="795020" lvl="0"/>
            <a:r>
              <a:rPr lang="en-GB" sz="1600" dirty="0"/>
              <a:t>To communicate in a way that is relational ;</a:t>
            </a:r>
          </a:p>
          <a:p>
            <a:pPr marR="795020" lvl="0"/>
            <a:r>
              <a:rPr lang="en-GB" sz="1600" dirty="0"/>
              <a:t>For conferences to reflect systemic approaches, be places of reflection and only attended by those that need to be there or who the family knows;</a:t>
            </a:r>
          </a:p>
          <a:p>
            <a:pPr marR="795020"/>
            <a:r>
              <a:rPr lang="en-GB" sz="1600" dirty="0"/>
              <a:t>For reports to be brief, shared in advance and co-created with families to facilitate a paperless meeting.</a:t>
            </a:r>
          </a:p>
          <a:p>
            <a:pPr marR="795020" lvl="0"/>
            <a:r>
              <a:rPr lang="en-GB" sz="1600" dirty="0"/>
              <a:t>To encourage decision-making that is collaborative and from an equal platform;</a:t>
            </a:r>
          </a:p>
          <a:p>
            <a:pPr marR="795020" lvl="0"/>
            <a:r>
              <a:rPr lang="en-GB" sz="1600" dirty="0"/>
              <a:t>For outcomes and Plans to be co-produced and to reflect the voice of the child and the family;</a:t>
            </a:r>
          </a:p>
          <a:p>
            <a:pPr marR="795020" lvl="0">
              <a:spcAft>
                <a:spcPts val="800"/>
              </a:spcAft>
            </a:pPr>
            <a:r>
              <a:rPr lang="en-GB" sz="1600" dirty="0"/>
              <a:t>To  consider the Physical Environment of the conference space and pre-conference meetings;</a:t>
            </a:r>
          </a:p>
          <a:p>
            <a:pPr marR="795020">
              <a:spcAft>
                <a:spcPts val="800"/>
              </a:spcAft>
            </a:pPr>
            <a:r>
              <a:rPr lang="en-GB" sz="1600" b="1" dirty="0"/>
              <a:t>To consider whether a Safeguarding Family Group Conference (SFGC) is a more appropriate intervention for families who may respond to family led meeting with independent SFGC co-ordinator.</a:t>
            </a:r>
          </a:p>
          <a:p>
            <a:pPr marR="795020">
              <a:spcAft>
                <a:spcPts val="800"/>
              </a:spcAft>
            </a:pPr>
            <a:r>
              <a:rPr lang="en-GB" sz="1600" dirty="0"/>
              <a:t>To provide robust oversight , monitoring and scrutiny of the ICPC and SFGC Pathway.</a:t>
            </a:r>
          </a:p>
        </p:txBody>
      </p:sp>
    </p:spTree>
    <p:extLst>
      <p:ext uri="{BB962C8B-B14F-4D97-AF65-F5344CB8AC3E}">
        <p14:creationId xmlns:p14="http://schemas.microsoft.com/office/powerpoint/2010/main" val="373110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30">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32"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5" name="Group 34">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6" name="Freeform: Shape 35">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9" name="Freeform: Shape 38">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0" name="Freeform: Shape 39">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1" name="Freeform: Shape 40">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2" name="Freeform: Shape 41">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9" name="TextBox 8">
            <a:extLst>
              <a:ext uri="{FF2B5EF4-FFF2-40B4-BE49-F238E27FC236}">
                <a16:creationId xmlns:a16="http://schemas.microsoft.com/office/drawing/2014/main" id="{3F79B5AE-7988-4354-AC23-1BBF055E85BB}"/>
              </a:ext>
            </a:extLst>
          </p:cNvPr>
          <p:cNvSpPr txBox="1"/>
          <p:nvPr/>
        </p:nvSpPr>
        <p:spPr>
          <a:xfrm>
            <a:off x="6127767" y="1"/>
            <a:ext cx="6379234" cy="6857999"/>
          </a:xfrm>
          <a:prstGeom prst="rect">
            <a:avLst/>
          </a:prstGeom>
        </p:spPr>
        <p:txBody>
          <a:bodyPr vert="horz" lIns="91440" tIns="45720" rIns="91440" bIns="45720" rtlCol="0" anchor="ctr">
            <a:normAutofit fontScale="47500" lnSpcReduction="20000"/>
          </a:bodyPr>
          <a:lstStyle/>
          <a:p>
            <a:pPr>
              <a:lnSpc>
                <a:spcPct val="120000"/>
              </a:lnSpc>
              <a:spcAft>
                <a:spcPts val="600"/>
              </a:spcAft>
            </a:pPr>
            <a:r>
              <a:rPr lang="en-US" sz="3400" dirty="0"/>
              <a:t>For some families that have met  </a:t>
            </a:r>
            <a:r>
              <a:rPr lang="en-US" sz="3400" b="1" dirty="0"/>
              <a:t>threshold</a:t>
            </a:r>
            <a:r>
              <a:rPr lang="en-US" sz="3400" dirty="0"/>
              <a:t> , the professional network may consider that the risk/worries can be managed by inviting the family to consider the SFGC pathway. This decision is made at the strategy meeting and there must be a robust </a:t>
            </a:r>
            <a:r>
              <a:rPr lang="en-US" sz="3400" b="1" dirty="0"/>
              <a:t>safety plan </a:t>
            </a:r>
            <a:r>
              <a:rPr lang="en-US" sz="3400" dirty="0"/>
              <a:t>in place to manage the risk during the process. </a:t>
            </a:r>
          </a:p>
          <a:p>
            <a:pPr>
              <a:lnSpc>
                <a:spcPct val="120000"/>
              </a:lnSpc>
              <a:spcAft>
                <a:spcPts val="600"/>
              </a:spcAft>
            </a:pPr>
            <a:r>
              <a:rPr lang="en-US" sz="3400" dirty="0"/>
              <a:t>The SFGC Pathway enables the family to engage in an SFGC , a  meeting convened and facilitated by an independent SFGC </a:t>
            </a:r>
            <a:r>
              <a:rPr lang="en-US" sz="3400" dirty="0" err="1"/>
              <a:t>co-ordinator</a:t>
            </a:r>
            <a:r>
              <a:rPr lang="en-US" sz="3400" dirty="0"/>
              <a:t>.  The child/ren’s family and support network come together to agree what they can and will offer to keep the child/ren safe from risk and achieve best outcomes in the form of a family plan.   </a:t>
            </a:r>
          </a:p>
          <a:p>
            <a:pPr>
              <a:lnSpc>
                <a:spcPct val="120000"/>
              </a:lnSpc>
              <a:spcAft>
                <a:spcPts val="600"/>
              </a:spcAft>
            </a:pPr>
            <a:endParaRPr lang="en-US" sz="3400" dirty="0"/>
          </a:p>
          <a:p>
            <a:pPr>
              <a:lnSpc>
                <a:spcPct val="120000"/>
              </a:lnSpc>
              <a:spcAft>
                <a:spcPts val="600"/>
              </a:spcAft>
            </a:pPr>
            <a:r>
              <a:rPr lang="en-US" sz="3400" dirty="0"/>
              <a:t>An SFGC may be considered where;</a:t>
            </a:r>
          </a:p>
          <a:p>
            <a:pPr marL="342900" lvl="0" indent="-228600">
              <a:lnSpc>
                <a:spcPct val="120000"/>
              </a:lnSpc>
              <a:buFont typeface="Arial" panose="020B0604020202020204" pitchFamily="34" charset="0"/>
              <a:buChar char="•"/>
            </a:pPr>
            <a:r>
              <a:rPr lang="en-US" sz="3400" dirty="0">
                <a:effectLst/>
              </a:rPr>
              <a:t>The safety plan in place can manage the risks </a:t>
            </a:r>
          </a:p>
          <a:p>
            <a:pPr marL="342900" lvl="0" indent="-228600">
              <a:lnSpc>
                <a:spcPct val="120000"/>
              </a:lnSpc>
              <a:buFont typeface="Arial" panose="020B0604020202020204" pitchFamily="34" charset="0"/>
              <a:buChar char="•"/>
            </a:pPr>
            <a:r>
              <a:rPr lang="en-US" sz="3400" dirty="0">
                <a:effectLst/>
              </a:rPr>
              <a:t>The family demonstrate that they are willing to work with agencies</a:t>
            </a:r>
          </a:p>
          <a:p>
            <a:pPr marL="342900" lvl="0" indent="-228600">
              <a:lnSpc>
                <a:spcPct val="120000"/>
              </a:lnSpc>
              <a:buFont typeface="Arial" panose="020B0604020202020204" pitchFamily="34" charset="0"/>
              <a:buChar char="•"/>
            </a:pPr>
            <a:r>
              <a:rPr lang="en-GB" sz="3400" dirty="0">
                <a:effectLst/>
              </a:rPr>
              <a:t>The family consent to information being shared with their family network who will be involved in the </a:t>
            </a:r>
            <a:r>
              <a:rPr lang="en-GB" sz="3400" dirty="0" err="1">
                <a:effectLst/>
              </a:rPr>
              <a:t>SFGC</a:t>
            </a:r>
            <a:r>
              <a:rPr lang="en-GB" sz="3400" dirty="0">
                <a:effectLst/>
              </a:rPr>
              <a:t>.</a:t>
            </a:r>
            <a:endParaRPr lang="en-US" sz="3400" dirty="0">
              <a:effectLst/>
            </a:endParaRPr>
          </a:p>
          <a:p>
            <a:pPr marL="342900" lvl="0" indent="-228600">
              <a:lnSpc>
                <a:spcPct val="120000"/>
              </a:lnSpc>
              <a:buFont typeface="Arial" panose="020B0604020202020204" pitchFamily="34" charset="0"/>
              <a:buChar char="•"/>
            </a:pPr>
            <a:r>
              <a:rPr lang="en-US" sz="3400" dirty="0">
                <a:effectLst/>
              </a:rPr>
              <a:t>S47 enquiries have commenced and there is a clear understanding of the risks, which takes into account the case history</a:t>
            </a:r>
          </a:p>
          <a:p>
            <a:pPr marL="342900" lvl="0" indent="-228600">
              <a:lnSpc>
                <a:spcPct val="120000"/>
              </a:lnSpc>
              <a:buFont typeface="Arial" panose="020B0604020202020204" pitchFamily="34" charset="0"/>
              <a:buChar char="•"/>
            </a:pPr>
            <a:r>
              <a:rPr lang="en-US" sz="3400" dirty="0">
                <a:effectLst/>
              </a:rPr>
              <a:t>Identified risks can be managed in the short term as outlined in the safety plan</a:t>
            </a:r>
          </a:p>
          <a:p>
            <a:pPr marL="342900" lvl="0" indent="-228600">
              <a:lnSpc>
                <a:spcPct val="120000"/>
              </a:lnSpc>
              <a:buFont typeface="Arial" panose="020B0604020202020204" pitchFamily="34" charset="0"/>
              <a:buChar char="•"/>
            </a:pPr>
            <a:r>
              <a:rPr lang="en-US" sz="3400" dirty="0">
                <a:effectLst/>
              </a:rPr>
              <a:t>The case is allocated to a Social Worker </a:t>
            </a:r>
          </a:p>
          <a:p>
            <a:pPr marL="342900" lvl="0" indent="-228600">
              <a:lnSpc>
                <a:spcPct val="120000"/>
              </a:lnSpc>
              <a:buFont typeface="Arial" panose="020B0604020202020204" pitchFamily="34" charset="0"/>
              <a:buChar char="•"/>
            </a:pPr>
            <a:r>
              <a:rPr lang="en-US" sz="3400" dirty="0">
                <a:effectLst/>
              </a:rPr>
              <a:t>The family understand the SFGC approach and are willing to engage</a:t>
            </a:r>
          </a:p>
          <a:p>
            <a:pPr marL="342900" lvl="0" indent="-228600">
              <a:lnSpc>
                <a:spcPct val="120000"/>
              </a:lnSpc>
              <a:spcAft>
                <a:spcPts val="800"/>
              </a:spcAft>
              <a:buFont typeface="Arial" panose="020B0604020202020204" pitchFamily="34" charset="0"/>
              <a:buChar char="•"/>
            </a:pPr>
            <a:r>
              <a:rPr lang="en-US" sz="3400" dirty="0">
                <a:effectLst/>
              </a:rPr>
              <a:t>The SFGC approach does not compromise the child’s safety.</a:t>
            </a:r>
          </a:p>
          <a:p>
            <a:pPr lvl="0" indent="-228600">
              <a:lnSpc>
                <a:spcPct val="90000"/>
              </a:lnSpc>
              <a:spcAft>
                <a:spcPts val="600"/>
              </a:spcAft>
              <a:buFont typeface="Arial" panose="020B0604020202020204" pitchFamily="34" charset="0"/>
              <a:buChar char="•"/>
            </a:pPr>
            <a:endParaRPr lang="en-US" sz="1100" dirty="0">
              <a:solidFill>
                <a:schemeClr val="tx2"/>
              </a:solidFill>
            </a:endParaRPr>
          </a:p>
        </p:txBody>
      </p:sp>
      <p:sp>
        <p:nvSpPr>
          <p:cNvPr id="3" name="TextBox 2">
            <a:extLst>
              <a:ext uri="{FF2B5EF4-FFF2-40B4-BE49-F238E27FC236}">
                <a16:creationId xmlns:a16="http://schemas.microsoft.com/office/drawing/2014/main" id="{D9BCFAB0-148D-5AEC-4FBD-C7B448A937B7}"/>
              </a:ext>
            </a:extLst>
          </p:cNvPr>
          <p:cNvSpPr txBox="1"/>
          <p:nvPr/>
        </p:nvSpPr>
        <p:spPr>
          <a:xfrm rot="10800000" flipV="1">
            <a:off x="190499" y="2332475"/>
            <a:ext cx="5708855" cy="2788456"/>
          </a:xfrm>
          <a:prstGeom prst="rect">
            <a:avLst/>
          </a:prstGeom>
          <a:noFill/>
        </p:spPr>
        <p:txBody>
          <a:bodyPr wrap="square">
            <a:spAutoFit/>
          </a:bodyPr>
          <a:lstStyle/>
          <a:p>
            <a:pPr>
              <a:lnSpc>
                <a:spcPct val="90000"/>
              </a:lnSpc>
              <a:spcAft>
                <a:spcPts val="600"/>
              </a:spcAft>
            </a:pPr>
            <a:r>
              <a:rPr lang="en-US" sz="4000" b="1" dirty="0">
                <a:solidFill>
                  <a:schemeClr val="bg1"/>
                </a:solidFill>
              </a:rPr>
              <a:t>What is a Safeguarding</a:t>
            </a:r>
          </a:p>
          <a:p>
            <a:pPr>
              <a:lnSpc>
                <a:spcPct val="90000"/>
              </a:lnSpc>
              <a:spcAft>
                <a:spcPts val="600"/>
              </a:spcAft>
            </a:pPr>
            <a:r>
              <a:rPr lang="en-US" sz="4000" b="1" dirty="0">
                <a:solidFill>
                  <a:schemeClr val="bg1"/>
                </a:solidFill>
              </a:rPr>
              <a:t>Family Group Conference Pathway ?</a:t>
            </a:r>
            <a:r>
              <a:rPr lang="en-US" sz="4000" dirty="0">
                <a:solidFill>
                  <a:schemeClr val="bg1"/>
                </a:solidFill>
              </a:rPr>
              <a:t>……</a:t>
            </a:r>
          </a:p>
          <a:p>
            <a:pPr>
              <a:lnSpc>
                <a:spcPct val="90000"/>
              </a:lnSpc>
              <a:spcAft>
                <a:spcPts val="600"/>
              </a:spcAft>
            </a:pPr>
            <a:endParaRPr lang="en-US" dirty="0">
              <a:solidFill>
                <a:schemeClr val="bg1"/>
              </a:solidFill>
            </a:endParaRPr>
          </a:p>
          <a:p>
            <a:pPr>
              <a:lnSpc>
                <a:spcPct val="90000"/>
              </a:lnSpc>
              <a:spcAft>
                <a:spcPts val="600"/>
              </a:spcAft>
            </a:pPr>
            <a:endParaRPr lang="en-US" sz="4000" dirty="0">
              <a:solidFill>
                <a:schemeClr val="tx2"/>
              </a:solidFill>
            </a:endParaRPr>
          </a:p>
        </p:txBody>
      </p:sp>
    </p:spTree>
    <p:extLst>
      <p:ext uri="{BB962C8B-B14F-4D97-AF65-F5344CB8AC3E}">
        <p14:creationId xmlns:p14="http://schemas.microsoft.com/office/powerpoint/2010/main" val="34972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81E256C2-0216-E5F0-5D56-679B00D807E1}"/>
              </a:ext>
            </a:extLst>
          </p:cNvPr>
          <p:cNvGraphicFramePr>
            <a:graphicFrameLocks noGrp="1"/>
          </p:cNvGraphicFramePr>
          <p:nvPr>
            <p:ph idx="1"/>
            <p:extLst>
              <p:ext uri="{D42A27DB-BD31-4B8C-83A1-F6EECF244321}">
                <p14:modId xmlns:p14="http://schemas.microsoft.com/office/powerpoint/2010/main" val="36668514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a:extLst>
              <a:ext uri="{FF2B5EF4-FFF2-40B4-BE49-F238E27FC236}">
                <a16:creationId xmlns:a16="http://schemas.microsoft.com/office/drawing/2014/main" id="{36CAB3DB-675F-93D3-9986-7E52514FD931}"/>
              </a:ext>
            </a:extLst>
          </p:cNvPr>
          <p:cNvGrpSpPr/>
          <p:nvPr/>
        </p:nvGrpSpPr>
        <p:grpSpPr>
          <a:xfrm>
            <a:off x="1662024" y="440433"/>
            <a:ext cx="8720839" cy="1174946"/>
            <a:chOff x="-69926" y="2018"/>
            <a:chExt cx="5345688" cy="1174946"/>
          </a:xfrm>
        </p:grpSpPr>
        <p:sp>
          <p:nvSpPr>
            <p:cNvPr id="8" name="Rectangle: Rounded Corners 7">
              <a:extLst>
                <a:ext uri="{FF2B5EF4-FFF2-40B4-BE49-F238E27FC236}">
                  <a16:creationId xmlns:a16="http://schemas.microsoft.com/office/drawing/2014/main" id="{EF0C5A0F-08C0-CE85-14A6-98F97B6F3216}"/>
                </a:ext>
              </a:extLst>
            </p:cNvPr>
            <p:cNvSpPr/>
            <p:nvPr/>
          </p:nvSpPr>
          <p:spPr>
            <a:xfrm>
              <a:off x="298113" y="2018"/>
              <a:ext cx="4977649" cy="117494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C010F40A-2734-E943-E748-AF54B6C2A34C}"/>
                </a:ext>
              </a:extLst>
            </p:cNvPr>
            <p:cNvSpPr txBox="1"/>
            <p:nvPr/>
          </p:nvSpPr>
          <p:spPr>
            <a:xfrm>
              <a:off x="-69926" y="2018"/>
              <a:ext cx="5345688" cy="1174946"/>
            </a:xfrm>
            <a:prstGeom prst="rect">
              <a:avLst/>
            </a:prstGeom>
            <a:solidFill>
              <a:srgbClr val="33CCCC"/>
            </a:solidFill>
          </p:spPr>
          <p:style>
            <a:lnRef idx="0">
              <a:scrgbClr r="0" g="0" b="0"/>
            </a:lnRef>
            <a:fillRef idx="0">
              <a:scrgbClr r="0" g="0" b="0"/>
            </a:fillRef>
            <a:effectRef idx="0">
              <a:scrgbClr r="0" g="0" b="0"/>
            </a:effectRef>
            <a:fontRef idx="minor">
              <a:schemeClr val="lt1"/>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GB" sz="7200" dirty="0"/>
                <a:t>  </a:t>
              </a:r>
              <a:r>
                <a:rPr lang="en-GB" sz="7200" dirty="0">
                  <a:solidFill>
                    <a:schemeClr val="tx1"/>
                  </a:solidFill>
                </a:rPr>
                <a:t>Strategy </a:t>
              </a:r>
              <a:r>
                <a:rPr lang="en-GB" sz="7200" kern="1200" dirty="0">
                  <a:solidFill>
                    <a:schemeClr val="tx1"/>
                  </a:solidFill>
                </a:rPr>
                <a:t>Meeting</a:t>
              </a:r>
            </a:p>
          </p:txBody>
        </p:sp>
      </p:grpSp>
      <p:sp>
        <p:nvSpPr>
          <p:cNvPr id="12" name="Arrow: Down 11">
            <a:extLst>
              <a:ext uri="{FF2B5EF4-FFF2-40B4-BE49-F238E27FC236}">
                <a16:creationId xmlns:a16="http://schemas.microsoft.com/office/drawing/2014/main" id="{756E8801-E31F-0507-1A6E-B3542F0EF616}"/>
              </a:ext>
            </a:extLst>
          </p:cNvPr>
          <p:cNvSpPr/>
          <p:nvPr/>
        </p:nvSpPr>
        <p:spPr>
          <a:xfrm>
            <a:off x="8471140" y="1615379"/>
            <a:ext cx="288000" cy="216000"/>
          </a:xfrm>
          <a:prstGeom prst="downArrow">
            <a:avLst/>
          </a:prstGeom>
          <a:solidFill>
            <a:srgbClr val="33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Down 12">
            <a:extLst>
              <a:ext uri="{FF2B5EF4-FFF2-40B4-BE49-F238E27FC236}">
                <a16:creationId xmlns:a16="http://schemas.microsoft.com/office/drawing/2014/main" id="{A738C143-C524-814F-3865-B61F90C1768D}"/>
              </a:ext>
            </a:extLst>
          </p:cNvPr>
          <p:cNvSpPr/>
          <p:nvPr/>
        </p:nvSpPr>
        <p:spPr>
          <a:xfrm>
            <a:off x="3352800" y="1615379"/>
            <a:ext cx="288000" cy="216000"/>
          </a:xfrm>
          <a:prstGeom prst="downArrow">
            <a:avLst/>
          </a:prstGeom>
          <a:solidFill>
            <a:srgbClr val="33CC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98894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3" name="TextBox 2">
            <a:extLst>
              <a:ext uri="{FF2B5EF4-FFF2-40B4-BE49-F238E27FC236}">
                <a16:creationId xmlns:a16="http://schemas.microsoft.com/office/drawing/2014/main" id="{5F0035AC-1F27-0E40-3EEF-5E854AE46DE0}"/>
              </a:ext>
            </a:extLst>
          </p:cNvPr>
          <p:cNvSpPr txBox="1"/>
          <p:nvPr/>
        </p:nvSpPr>
        <p:spPr>
          <a:xfrm>
            <a:off x="6331789" y="310550"/>
            <a:ext cx="5884806" cy="6360543"/>
          </a:xfrm>
          <a:prstGeom prst="rect">
            <a:avLst/>
          </a:prstGeom>
        </p:spPr>
        <p:txBody>
          <a:bodyPr vert="horz" lIns="91440" tIns="45720" rIns="91440" bIns="45720" rtlCol="0" anchor="ctr">
            <a:normAutofit fontScale="92500" lnSpcReduction="10000"/>
          </a:bodyPr>
          <a:lstStyle/>
          <a:p>
            <a:pPr lvl="0" indent="-228600">
              <a:lnSpc>
                <a:spcPct val="90000"/>
              </a:lnSpc>
              <a:spcAft>
                <a:spcPts val="600"/>
              </a:spcAft>
              <a:buFont typeface="Arial" panose="020B0604020202020204" pitchFamily="34" charset="0"/>
              <a:buChar char="•"/>
            </a:pPr>
            <a:endParaRPr lang="en-US" sz="1300" b="1" dirty="0"/>
          </a:p>
          <a:p>
            <a:pPr indent="-228600">
              <a:lnSpc>
                <a:spcPct val="90000"/>
              </a:lnSpc>
              <a:spcAft>
                <a:spcPts val="600"/>
              </a:spcAft>
              <a:buFont typeface="Arial" panose="020B0604020202020204" pitchFamily="34" charset="0"/>
              <a:buChar char="•"/>
            </a:pPr>
            <a:r>
              <a:rPr lang="en-US" dirty="0"/>
              <a:t>The decision to invite family to consider a SFGC must be made by a Team Manager . A referral is made by the social worker to the FGC Manager /SFGC Lead (currently being recruited) who will co-ordinate the activity . Professionals will continue to have opportunity to inform worry statements to be addressed by the family at the SFGC conference.</a:t>
            </a:r>
          </a:p>
          <a:p>
            <a:pPr>
              <a:lnSpc>
                <a:spcPct val="90000"/>
              </a:lnSpc>
              <a:spcAft>
                <a:spcPts val="600"/>
              </a:spcAft>
            </a:pPr>
            <a:endParaRPr lang="en-US" dirty="0"/>
          </a:p>
          <a:p>
            <a:pPr indent="-228600">
              <a:lnSpc>
                <a:spcPct val="90000"/>
              </a:lnSpc>
              <a:spcAft>
                <a:spcPts val="600"/>
              </a:spcAft>
              <a:buFont typeface="Arial" panose="020B0604020202020204" pitchFamily="34" charset="0"/>
              <a:buChar char="•"/>
            </a:pPr>
            <a:r>
              <a:rPr lang="en-US" dirty="0"/>
              <a:t> As SFGCs are a safeguarding pathway, it has oversight from a Child Protection Advisor. The decision to refer to the SFGC Pathway sits with the Team Manager ,if the CPS does not agree  , the case must be escalated immediately to a Head </a:t>
            </a:r>
            <a:r>
              <a:rPr lang="en-US"/>
              <a:t>of Service </a:t>
            </a:r>
            <a:r>
              <a:rPr lang="en-US" dirty="0"/>
              <a:t>.</a:t>
            </a:r>
          </a:p>
          <a:p>
            <a:pPr>
              <a:lnSpc>
                <a:spcPct val="90000"/>
              </a:lnSpc>
              <a:spcAft>
                <a:spcPts val="600"/>
              </a:spcAft>
            </a:pPr>
            <a:endParaRPr lang="en-US" dirty="0"/>
          </a:p>
          <a:p>
            <a:pPr indent="-228600">
              <a:lnSpc>
                <a:spcPct val="90000"/>
              </a:lnSpc>
              <a:spcAft>
                <a:spcPts val="600"/>
              </a:spcAft>
              <a:buFont typeface="Arial" panose="020B0604020202020204" pitchFamily="34" charset="0"/>
              <a:buChar char="•"/>
            </a:pPr>
            <a:r>
              <a:rPr lang="en-US" dirty="0"/>
              <a:t>The family should be made aware that threshold has been meet to initiate an Initial Child Protection Conference. However,  we are offering an alternative pathway to avoid escalation. The decision to engage in a SFGC is made by the family who should be made aware that if declined or risk escalates the Child Protection Process will proceed. </a:t>
            </a:r>
          </a:p>
          <a:p>
            <a:pPr>
              <a:lnSpc>
                <a:spcPct val="90000"/>
              </a:lnSpc>
              <a:spcAft>
                <a:spcPts val="600"/>
              </a:spcAft>
            </a:pPr>
            <a:endParaRPr lang="en-US" dirty="0"/>
          </a:p>
          <a:p>
            <a:pPr indent="-228600">
              <a:lnSpc>
                <a:spcPct val="90000"/>
              </a:lnSpc>
              <a:spcAft>
                <a:spcPts val="600"/>
              </a:spcAft>
              <a:buFont typeface="Arial" panose="020B0604020202020204" pitchFamily="34" charset="0"/>
              <a:buChar char="•"/>
            </a:pPr>
            <a:r>
              <a:rPr lang="en-US" dirty="0"/>
              <a:t>The family should also be made aware that if they choose an SFGC and risk escalates , they may be reverted back.</a:t>
            </a:r>
          </a:p>
          <a:p>
            <a:pPr>
              <a:lnSpc>
                <a:spcPct val="90000"/>
              </a:lnSpc>
              <a:spcAft>
                <a:spcPts val="600"/>
              </a:spcAft>
            </a:pPr>
            <a:endParaRPr lang="en-US" dirty="0"/>
          </a:p>
          <a:p>
            <a:pPr indent="-228600">
              <a:lnSpc>
                <a:spcPct val="90000"/>
              </a:lnSpc>
              <a:spcAft>
                <a:spcPts val="600"/>
              </a:spcAft>
              <a:buFont typeface="Arial" panose="020B0604020202020204" pitchFamily="34" charset="0"/>
              <a:buChar char="•"/>
            </a:pPr>
            <a:r>
              <a:rPr lang="en-US" dirty="0"/>
              <a:t>The family should be made aware that by engaging in this pathway the same requirements in terms of parental agreement, information sharing and partnership arrangements are in place. </a:t>
            </a:r>
          </a:p>
        </p:txBody>
      </p:sp>
      <p:sp>
        <p:nvSpPr>
          <p:cNvPr id="5" name="TextBox 4">
            <a:extLst>
              <a:ext uri="{FF2B5EF4-FFF2-40B4-BE49-F238E27FC236}">
                <a16:creationId xmlns:a16="http://schemas.microsoft.com/office/drawing/2014/main" id="{A1874EA6-2E0A-DC7C-2ABF-1EB665489943}"/>
              </a:ext>
            </a:extLst>
          </p:cNvPr>
          <p:cNvSpPr txBox="1"/>
          <p:nvPr/>
        </p:nvSpPr>
        <p:spPr>
          <a:xfrm rot="10800000" flipV="1">
            <a:off x="396812" y="2276277"/>
            <a:ext cx="5141345" cy="1526572"/>
          </a:xfrm>
          <a:prstGeom prst="rect">
            <a:avLst/>
          </a:prstGeom>
          <a:noFill/>
        </p:spPr>
        <p:txBody>
          <a:bodyPr wrap="square">
            <a:spAutoFit/>
          </a:bodyPr>
          <a:lstStyle/>
          <a:p>
            <a:pPr lvl="0">
              <a:lnSpc>
                <a:spcPct val="90000"/>
              </a:lnSpc>
              <a:spcAft>
                <a:spcPts val="600"/>
              </a:spcAft>
            </a:pPr>
            <a:r>
              <a:rPr lang="en-US" sz="4000" b="1" dirty="0">
                <a:solidFill>
                  <a:schemeClr val="bg1"/>
                </a:solidFill>
              </a:rPr>
              <a:t>So, what does this mean in practice…</a:t>
            </a:r>
          </a:p>
          <a:p>
            <a:pPr lvl="0">
              <a:lnSpc>
                <a:spcPct val="90000"/>
              </a:lnSpc>
              <a:spcAft>
                <a:spcPts val="600"/>
              </a:spcAft>
            </a:pPr>
            <a:endParaRPr lang="en-US" b="1" dirty="0">
              <a:solidFill>
                <a:schemeClr val="bg1"/>
              </a:solidFill>
            </a:endParaRPr>
          </a:p>
        </p:txBody>
      </p:sp>
    </p:spTree>
    <p:extLst>
      <p:ext uri="{BB962C8B-B14F-4D97-AF65-F5344CB8AC3E}">
        <p14:creationId xmlns:p14="http://schemas.microsoft.com/office/powerpoint/2010/main" val="126612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0BDF3E-9AD7-43DB-9288-4AEB2D78D767}"/>
              </a:ext>
            </a:extLst>
          </p:cNvPr>
          <p:cNvSpPr txBox="1"/>
          <p:nvPr/>
        </p:nvSpPr>
        <p:spPr>
          <a:xfrm>
            <a:off x="477077" y="834679"/>
            <a:ext cx="11262639" cy="4961358"/>
          </a:xfrm>
          <a:prstGeom prst="rect">
            <a:avLst/>
          </a:prstGeom>
          <a:solidFill>
            <a:schemeClr val="bg1">
              <a:alpha val="78824"/>
            </a:schemeClr>
          </a:solidFill>
        </p:spPr>
        <p:txBody>
          <a:bodyPr wrap="square">
            <a:spAutoFit/>
          </a:bodyPr>
          <a:lstStyle/>
          <a:p>
            <a:pPr>
              <a:lnSpc>
                <a:spcPct val="90000"/>
              </a:lnSpc>
              <a:spcAft>
                <a:spcPts val="600"/>
              </a:spcAft>
            </a:pPr>
            <a:r>
              <a:rPr lang="en-US" b="1" dirty="0"/>
              <a:t>What is the  SGFC Process –Belinda Clark</a:t>
            </a:r>
          </a:p>
          <a:p>
            <a:pPr indent="-228600">
              <a:lnSpc>
                <a:spcPct val="90000"/>
              </a:lnSpc>
              <a:spcAft>
                <a:spcPts val="600"/>
              </a:spcAft>
              <a:buFont typeface="Arial" panose="020B0604020202020204" pitchFamily="34" charset="0"/>
              <a:buChar char="•"/>
            </a:pPr>
            <a:endParaRPr lang="en-US" b="1" dirty="0"/>
          </a:p>
          <a:p>
            <a:pPr>
              <a:lnSpc>
                <a:spcPct val="90000"/>
              </a:lnSpc>
              <a:spcAft>
                <a:spcPts val="600"/>
              </a:spcAft>
            </a:pPr>
            <a:r>
              <a:rPr lang="en-US" sz="2000" b="1" dirty="0"/>
              <a:t>Part 1 </a:t>
            </a:r>
            <a:r>
              <a:rPr lang="en-US" sz="2000" dirty="0"/>
              <a:t>-  is a family led meeting facilitated and chaired by an Independent FGC Coordinator </a:t>
            </a:r>
          </a:p>
          <a:p>
            <a:pPr marL="214313" indent="-228600">
              <a:lnSpc>
                <a:spcPct val="90000"/>
              </a:lnSpc>
              <a:spcAft>
                <a:spcPts val="600"/>
              </a:spcAft>
              <a:buFont typeface="Arial" panose="020B0604020202020204" pitchFamily="34" charset="0"/>
              <a:buChar char="•"/>
            </a:pPr>
            <a:r>
              <a:rPr lang="en-US" sz="2000" dirty="0"/>
              <a:t>It is a solution focused meeting where the only information shared is a statement of the concerns, information on resources to support the family’s plan to address the worry statements and an indication of what action the LA may take if the situation does not improve.</a:t>
            </a:r>
          </a:p>
          <a:p>
            <a:pPr marL="214313" indent="-228600">
              <a:lnSpc>
                <a:spcPct val="90000"/>
              </a:lnSpc>
              <a:spcAft>
                <a:spcPts val="600"/>
              </a:spcAft>
              <a:buFont typeface="Arial" panose="020B0604020202020204" pitchFamily="34" charset="0"/>
              <a:buChar char="•"/>
            </a:pPr>
            <a:r>
              <a:rPr lang="en-US" sz="2000" dirty="0"/>
              <a:t>The family network draw up their plan stating who and what they will do to support the child/ren, parents</a:t>
            </a:r>
          </a:p>
          <a:p>
            <a:pPr marL="214313" indent="-228600">
              <a:lnSpc>
                <a:spcPct val="90000"/>
              </a:lnSpc>
              <a:spcAft>
                <a:spcPts val="600"/>
              </a:spcAft>
              <a:buFont typeface="Arial" panose="020B0604020202020204" pitchFamily="34" charset="0"/>
              <a:buChar char="•"/>
            </a:pPr>
            <a:r>
              <a:rPr lang="en-US" sz="2000" dirty="0"/>
              <a:t>At the SFGC there will be private family time where they will discuss and plan together</a:t>
            </a:r>
          </a:p>
          <a:p>
            <a:pPr marL="214313"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dirty="0"/>
              <a:t>Part 2 - The Network Meeting  is chaired by the Child Protection Advisor (within 10 working days of part 1)</a:t>
            </a:r>
          </a:p>
          <a:p>
            <a:pPr marL="214313" indent="-228600">
              <a:lnSpc>
                <a:spcPct val="90000"/>
              </a:lnSpc>
              <a:spcAft>
                <a:spcPts val="600"/>
              </a:spcAft>
              <a:buFont typeface="Arial" panose="020B0604020202020204" pitchFamily="34" charset="0"/>
              <a:buChar char="•"/>
            </a:pPr>
            <a:r>
              <a:rPr lang="en-US" sz="2000" dirty="0"/>
              <a:t>Appropriate professionals and the family  attend this meeting. </a:t>
            </a:r>
          </a:p>
          <a:p>
            <a:pPr marL="214313" indent="-228600">
              <a:lnSpc>
                <a:spcPct val="90000"/>
              </a:lnSpc>
              <a:spcAft>
                <a:spcPts val="600"/>
              </a:spcAft>
              <a:buFont typeface="Arial" panose="020B0604020202020204" pitchFamily="34" charset="0"/>
              <a:buChar char="•"/>
            </a:pPr>
            <a:r>
              <a:rPr lang="en-US" sz="2000" dirty="0"/>
              <a:t>In this meeting the family plan is presented and updated to include actions/resources from the whole network to support the plan. </a:t>
            </a:r>
          </a:p>
          <a:p>
            <a:pPr marL="214313" indent="-228600">
              <a:lnSpc>
                <a:spcPct val="90000"/>
              </a:lnSpc>
              <a:spcAft>
                <a:spcPts val="600"/>
              </a:spcAft>
              <a:buFont typeface="Arial" panose="020B0604020202020204" pitchFamily="34" charset="0"/>
              <a:buChar char="•"/>
            </a:pPr>
            <a:r>
              <a:rPr lang="en-US" sz="2000" dirty="0"/>
              <a:t>Dates for reviews are set.</a:t>
            </a:r>
          </a:p>
        </p:txBody>
      </p:sp>
    </p:spTree>
    <p:extLst>
      <p:ext uri="{BB962C8B-B14F-4D97-AF65-F5344CB8AC3E}">
        <p14:creationId xmlns:p14="http://schemas.microsoft.com/office/powerpoint/2010/main" val="50909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2304E-FE50-112D-59D9-18C3EB377B3C}"/>
              </a:ext>
            </a:extLst>
          </p:cNvPr>
          <p:cNvSpPr>
            <a:spLocks noGrp="1"/>
          </p:cNvSpPr>
          <p:nvPr>
            <p:ph type="title"/>
          </p:nvPr>
        </p:nvSpPr>
        <p:spPr/>
        <p:txBody>
          <a:bodyPr/>
          <a:lstStyle/>
          <a:p>
            <a:r>
              <a:rPr lang="en-GB" dirty="0">
                <a:solidFill>
                  <a:schemeClr val="bg1"/>
                </a:solidFill>
              </a:rPr>
              <a:t>What happens if ….</a:t>
            </a:r>
          </a:p>
        </p:txBody>
      </p:sp>
      <p:sp>
        <p:nvSpPr>
          <p:cNvPr id="3" name="Content Placeholder 2">
            <a:extLst>
              <a:ext uri="{FF2B5EF4-FFF2-40B4-BE49-F238E27FC236}">
                <a16:creationId xmlns:a16="http://schemas.microsoft.com/office/drawing/2014/main" id="{EC24AD5E-1CEE-BAB5-5B3C-31402B291EF0}"/>
              </a:ext>
            </a:extLst>
          </p:cNvPr>
          <p:cNvSpPr>
            <a:spLocks noGrp="1"/>
          </p:cNvSpPr>
          <p:nvPr>
            <p:ph sz="half" idx="1"/>
          </p:nvPr>
        </p:nvSpPr>
        <p:spPr/>
        <p:txBody>
          <a:bodyPr/>
          <a:lstStyle/>
          <a:p>
            <a:r>
              <a:rPr lang="en-GB" sz="2800" dirty="0">
                <a:solidFill>
                  <a:schemeClr val="bg1"/>
                </a:solidFill>
              </a:rPr>
              <a:t>the family don’t meet the criteria, do not consent to information being shared with their family network or decline the SGFC </a:t>
            </a:r>
            <a:r>
              <a:rPr lang="en-GB" dirty="0">
                <a:solidFill>
                  <a:schemeClr val="bg1"/>
                </a:solidFill>
              </a:rPr>
              <a:t>?</a:t>
            </a:r>
          </a:p>
          <a:p>
            <a:pPr>
              <a:buFont typeface="Wingdings" panose="05000000000000000000" pitchFamily="2" charset="2"/>
              <a:buChar char="Ø"/>
            </a:pPr>
            <a:r>
              <a:rPr lang="en-GB" sz="2800" dirty="0">
                <a:solidFill>
                  <a:schemeClr val="bg1"/>
                </a:solidFill>
              </a:rPr>
              <a:t> an Initial Child Protection Conference will be convened.</a:t>
            </a:r>
            <a:endParaRPr lang="en-GB" dirty="0">
              <a:solidFill>
                <a:schemeClr val="bg1"/>
              </a:solidFill>
            </a:endParaRPr>
          </a:p>
        </p:txBody>
      </p:sp>
      <p:sp>
        <p:nvSpPr>
          <p:cNvPr id="4" name="Content Placeholder 3">
            <a:extLst>
              <a:ext uri="{FF2B5EF4-FFF2-40B4-BE49-F238E27FC236}">
                <a16:creationId xmlns:a16="http://schemas.microsoft.com/office/drawing/2014/main" id="{25BB57AC-F14B-BFAA-EB77-97BA3F0D0517}"/>
              </a:ext>
            </a:extLst>
          </p:cNvPr>
          <p:cNvSpPr>
            <a:spLocks noGrp="1"/>
          </p:cNvSpPr>
          <p:nvPr>
            <p:ph sz="half" idx="2"/>
          </p:nvPr>
        </p:nvSpPr>
        <p:spPr/>
        <p:txBody>
          <a:bodyPr/>
          <a:lstStyle/>
          <a:p>
            <a:r>
              <a:rPr lang="en-GB" dirty="0">
                <a:solidFill>
                  <a:schemeClr val="bg1"/>
                </a:solidFill>
              </a:rPr>
              <a:t>During the </a:t>
            </a:r>
            <a:r>
              <a:rPr lang="en-GB" dirty="0" err="1">
                <a:solidFill>
                  <a:schemeClr val="bg1"/>
                </a:solidFill>
              </a:rPr>
              <a:t>SFGC</a:t>
            </a:r>
            <a:r>
              <a:rPr lang="en-GB" dirty="0">
                <a:solidFill>
                  <a:schemeClr val="bg1"/>
                </a:solidFill>
              </a:rPr>
              <a:t> process the risks and worries escalate or the family plan is not maintained?</a:t>
            </a:r>
          </a:p>
          <a:p>
            <a:pPr>
              <a:buFont typeface="Wingdings" panose="05000000000000000000" pitchFamily="2" charset="2"/>
              <a:buChar char="Ø"/>
            </a:pPr>
            <a:r>
              <a:rPr lang="en-GB" dirty="0">
                <a:solidFill>
                  <a:schemeClr val="bg1"/>
                </a:solidFill>
              </a:rPr>
              <a:t> a strategy meeting will be convened and the pathway will revert to ICPC.</a:t>
            </a:r>
          </a:p>
        </p:txBody>
      </p:sp>
    </p:spTree>
    <p:extLst>
      <p:ext uri="{BB962C8B-B14F-4D97-AF65-F5344CB8AC3E}">
        <p14:creationId xmlns:p14="http://schemas.microsoft.com/office/powerpoint/2010/main" val="249590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622B-C7C2-403F-8F22-D6DB0767F0F0}"/>
              </a:ext>
            </a:extLst>
          </p:cNvPr>
          <p:cNvSpPr>
            <a:spLocks noGrp="1"/>
          </p:cNvSpPr>
          <p:nvPr>
            <p:ph type="title"/>
          </p:nvPr>
        </p:nvSpPr>
        <p:spPr>
          <a:xfrm>
            <a:off x="218537" y="90887"/>
            <a:ext cx="10477500" cy="757419"/>
          </a:xfrm>
          <a:solidFill>
            <a:schemeClr val="bg1"/>
          </a:solidFill>
        </p:spPr>
        <p:txBody>
          <a:bodyPr/>
          <a:lstStyle/>
          <a:p>
            <a:r>
              <a:rPr lang="en-GB" dirty="0">
                <a:solidFill>
                  <a:schemeClr val="tx1"/>
                </a:solidFill>
              </a:rPr>
              <a:t>SFGC Process and considerations for practitioners…</a:t>
            </a:r>
          </a:p>
        </p:txBody>
      </p:sp>
      <p:sp>
        <p:nvSpPr>
          <p:cNvPr id="5" name="Rectangle: Rounded Corners 4">
            <a:extLst>
              <a:ext uri="{FF2B5EF4-FFF2-40B4-BE49-F238E27FC236}">
                <a16:creationId xmlns:a16="http://schemas.microsoft.com/office/drawing/2014/main" id="{2631D12D-FCD8-4D3A-A779-505C6E250649}"/>
              </a:ext>
            </a:extLst>
          </p:cNvPr>
          <p:cNvSpPr/>
          <p:nvPr/>
        </p:nvSpPr>
        <p:spPr>
          <a:xfrm>
            <a:off x="132266" y="848306"/>
            <a:ext cx="4338801" cy="49084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575756"/>
                </a:solidFill>
              </a:rPr>
              <a:t>Before an SFGC</a:t>
            </a:r>
          </a:p>
        </p:txBody>
      </p:sp>
      <p:sp>
        <p:nvSpPr>
          <p:cNvPr id="9" name="Rectangle: Rounded Corners 8">
            <a:extLst>
              <a:ext uri="{FF2B5EF4-FFF2-40B4-BE49-F238E27FC236}">
                <a16:creationId xmlns:a16="http://schemas.microsoft.com/office/drawing/2014/main" id="{91387EDE-836E-4E5D-9AEB-19DC7B7F5B78}"/>
              </a:ext>
            </a:extLst>
          </p:cNvPr>
          <p:cNvSpPr/>
          <p:nvPr/>
        </p:nvSpPr>
        <p:spPr>
          <a:xfrm>
            <a:off x="4711756" y="1539732"/>
            <a:ext cx="3730221" cy="237091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FGC independent coordinator:</a:t>
            </a:r>
          </a:p>
          <a:p>
            <a:endParaRPr lang="en-GB" sz="1200" dirty="0">
              <a:solidFill>
                <a:srgbClr val="575756"/>
              </a:solidFill>
            </a:endParaRPr>
          </a:p>
          <a:p>
            <a:pPr marL="171450" indent="-171450">
              <a:buFont typeface="Arial" panose="020B0604020202020204" pitchFamily="34" charset="0"/>
              <a:buChar char="•"/>
            </a:pPr>
            <a:r>
              <a:rPr lang="en-GB" sz="1200" dirty="0">
                <a:solidFill>
                  <a:srgbClr val="575756"/>
                </a:solidFill>
              </a:rPr>
              <a:t>ensure everyone understands the concerns and what they are being asked to do; </a:t>
            </a:r>
          </a:p>
          <a:p>
            <a:pPr marL="171450" indent="-171450">
              <a:buFont typeface="Arial" panose="020B0604020202020204" pitchFamily="34" charset="0"/>
              <a:buChar char="•"/>
            </a:pPr>
            <a:r>
              <a:rPr lang="en-GB" sz="1200" dirty="0">
                <a:solidFill>
                  <a:srgbClr val="575756"/>
                </a:solidFill>
              </a:rPr>
              <a:t>Invite the family to address the questions and create a plan.</a:t>
            </a:r>
          </a:p>
          <a:p>
            <a:pPr marL="171450" indent="-171450">
              <a:buFont typeface="Arial" panose="020B0604020202020204" pitchFamily="34" charset="0"/>
              <a:buChar char="•"/>
            </a:pPr>
            <a:r>
              <a:rPr lang="en-GB" sz="1200" dirty="0">
                <a:solidFill>
                  <a:srgbClr val="575756"/>
                </a:solidFill>
              </a:rPr>
              <a:t>support the child to participate directly or via an advocate, including their input into safeguarding family meeting; </a:t>
            </a:r>
          </a:p>
          <a:p>
            <a:pPr marL="171450" indent="-171450">
              <a:buFont typeface="Arial" panose="020B0604020202020204" pitchFamily="34" charset="0"/>
              <a:buChar char="•"/>
            </a:pPr>
            <a:r>
              <a:rPr lang="en-GB" sz="1200" dirty="0">
                <a:solidFill>
                  <a:srgbClr val="575756"/>
                </a:solidFill>
              </a:rPr>
              <a:t>Encourage family to present their plan  with confidence at the Safeguarding Family Network Meeting.</a:t>
            </a:r>
          </a:p>
        </p:txBody>
      </p:sp>
      <p:sp>
        <p:nvSpPr>
          <p:cNvPr id="11" name="Rectangle: Rounded Corners 10">
            <a:extLst>
              <a:ext uri="{FF2B5EF4-FFF2-40B4-BE49-F238E27FC236}">
                <a16:creationId xmlns:a16="http://schemas.microsoft.com/office/drawing/2014/main" id="{FB6F6975-054D-4285-AB95-1397453E74B2}"/>
              </a:ext>
            </a:extLst>
          </p:cNvPr>
          <p:cNvSpPr/>
          <p:nvPr/>
        </p:nvSpPr>
        <p:spPr>
          <a:xfrm>
            <a:off x="8756529" y="851064"/>
            <a:ext cx="3205165" cy="49450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575756"/>
                </a:solidFill>
              </a:rPr>
              <a:t>After</a:t>
            </a:r>
            <a:r>
              <a:rPr lang="en-GB" sz="1400" i="1" dirty="0">
                <a:solidFill>
                  <a:srgbClr val="575756"/>
                </a:solidFill>
              </a:rPr>
              <a:t> </a:t>
            </a:r>
          </a:p>
        </p:txBody>
      </p:sp>
      <p:sp>
        <p:nvSpPr>
          <p:cNvPr id="13" name="Rectangle: Rounded Corners 12">
            <a:extLst>
              <a:ext uri="{FF2B5EF4-FFF2-40B4-BE49-F238E27FC236}">
                <a16:creationId xmlns:a16="http://schemas.microsoft.com/office/drawing/2014/main" id="{6E702E8D-A67D-40EE-B671-E40820A8C512}"/>
              </a:ext>
            </a:extLst>
          </p:cNvPr>
          <p:cNvSpPr/>
          <p:nvPr/>
        </p:nvSpPr>
        <p:spPr>
          <a:xfrm rot="10800000" flipV="1">
            <a:off x="132270" y="4266583"/>
            <a:ext cx="4338803" cy="97252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SW meets with FGC lead ,draft SFGC agenda questions to address professional networks. Share with allocated CPA/FSCPA. Timescale for SFGC agreed (max 20 </a:t>
            </a:r>
            <a:r>
              <a:rPr lang="en-GB" sz="1200" dirty="0" err="1">
                <a:solidFill>
                  <a:srgbClr val="575756"/>
                </a:solidFill>
              </a:rPr>
              <a:t>wdays</a:t>
            </a:r>
            <a:r>
              <a:rPr lang="en-GB" sz="1200" dirty="0">
                <a:solidFill>
                  <a:srgbClr val="575756"/>
                </a:solidFill>
              </a:rPr>
              <a:t> from offer to family) and date of Family Safeguarding Network Meeting identified (5-10wdays after SFGC</a:t>
            </a:r>
            <a:r>
              <a:rPr lang="en-GB" sz="1400" dirty="0">
                <a:solidFill>
                  <a:srgbClr val="575756"/>
                </a:solidFill>
              </a:rPr>
              <a:t>)</a:t>
            </a:r>
          </a:p>
        </p:txBody>
      </p:sp>
      <p:sp>
        <p:nvSpPr>
          <p:cNvPr id="14" name="Rectangle: Rounded Corners 13">
            <a:extLst>
              <a:ext uri="{FF2B5EF4-FFF2-40B4-BE49-F238E27FC236}">
                <a16:creationId xmlns:a16="http://schemas.microsoft.com/office/drawing/2014/main" id="{1B513BC4-3964-497B-9EC6-30C6DF61A72F}"/>
              </a:ext>
            </a:extLst>
          </p:cNvPr>
          <p:cNvSpPr/>
          <p:nvPr/>
        </p:nvSpPr>
        <p:spPr>
          <a:xfrm>
            <a:off x="8756527" y="2662027"/>
            <a:ext cx="3377963" cy="228953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i="1" dirty="0">
              <a:solidFill>
                <a:srgbClr val="575756"/>
              </a:solidFill>
            </a:endParaRPr>
          </a:p>
          <a:p>
            <a:pPr algn="ctr"/>
            <a:endParaRPr lang="en-GB" sz="1200" i="1" dirty="0">
              <a:solidFill>
                <a:srgbClr val="575756"/>
              </a:solidFill>
            </a:endParaRPr>
          </a:p>
          <a:p>
            <a:pPr algn="ctr"/>
            <a:r>
              <a:rPr lang="en-GB" sz="1200" dirty="0">
                <a:solidFill>
                  <a:srgbClr val="575756"/>
                </a:solidFill>
              </a:rPr>
              <a:t>SW, family and network of partner professionals </a:t>
            </a:r>
          </a:p>
          <a:p>
            <a:pPr algn="ctr"/>
            <a:r>
              <a:rPr lang="en-GB" sz="1200" dirty="0">
                <a:solidFill>
                  <a:srgbClr val="575756"/>
                </a:solidFill>
              </a:rPr>
              <a:t>attend family safeguarding network meeting within 5-10 working days of SFGC. Chaired by CPA/FSPA and serviced by CP business officer</a:t>
            </a:r>
          </a:p>
          <a:p>
            <a:pPr algn="ctr"/>
            <a:r>
              <a:rPr lang="en-GB" sz="1200" dirty="0">
                <a:solidFill>
                  <a:srgbClr val="575756"/>
                </a:solidFill>
              </a:rPr>
              <a:t> Family present their plan and professionals input  how they will  support and monitor to co create the final Multi-agency Safeguarding Plan</a:t>
            </a:r>
            <a:r>
              <a:rPr lang="en-GB" sz="1400" dirty="0">
                <a:solidFill>
                  <a:srgbClr val="575756"/>
                </a:solidFill>
              </a:rPr>
              <a:t>.</a:t>
            </a:r>
          </a:p>
          <a:p>
            <a:pPr algn="ctr"/>
            <a:r>
              <a:rPr lang="en-GB" sz="1200" dirty="0">
                <a:solidFill>
                  <a:srgbClr val="575756"/>
                </a:solidFill>
              </a:rPr>
              <a:t>CP Business officer  records and distributes agreed Multi-Agency Safeguarding Plan</a:t>
            </a:r>
          </a:p>
          <a:p>
            <a:pPr algn="ctr"/>
            <a:r>
              <a:rPr lang="en-GB" sz="1200" dirty="0">
                <a:solidFill>
                  <a:srgbClr val="575756"/>
                </a:solidFill>
              </a:rPr>
              <a:t>Dates for 6 week review and future meetings to  review progress of the plan are agreed.</a:t>
            </a:r>
          </a:p>
          <a:p>
            <a:pPr algn="ctr"/>
            <a:endParaRPr lang="en-GB" sz="1200" i="1" dirty="0">
              <a:solidFill>
                <a:srgbClr val="575756"/>
              </a:solidFill>
            </a:endParaRPr>
          </a:p>
          <a:p>
            <a:pPr algn="ctr"/>
            <a:endParaRPr lang="en-GB" sz="1200" i="1" dirty="0">
              <a:solidFill>
                <a:srgbClr val="575756"/>
              </a:solidFill>
            </a:endParaRPr>
          </a:p>
        </p:txBody>
      </p:sp>
      <p:sp>
        <p:nvSpPr>
          <p:cNvPr id="15" name="Rectangle: Rounded Corners 14">
            <a:extLst>
              <a:ext uri="{FF2B5EF4-FFF2-40B4-BE49-F238E27FC236}">
                <a16:creationId xmlns:a16="http://schemas.microsoft.com/office/drawing/2014/main" id="{631471AF-49EB-40B0-8B06-83B64198B195}"/>
              </a:ext>
            </a:extLst>
          </p:cNvPr>
          <p:cNvSpPr/>
          <p:nvPr/>
        </p:nvSpPr>
        <p:spPr>
          <a:xfrm>
            <a:off x="8756528" y="1436919"/>
            <a:ext cx="3205166" cy="113375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FGC independent coordinator sends family plan to SW &amp; FGC Lead within 3wdays of SFGC and circulates to family members within 5wdays.</a:t>
            </a:r>
          </a:p>
        </p:txBody>
      </p:sp>
      <p:sp>
        <p:nvSpPr>
          <p:cNvPr id="16" name="Rectangle: Rounded Corners 15">
            <a:extLst>
              <a:ext uri="{FF2B5EF4-FFF2-40B4-BE49-F238E27FC236}">
                <a16:creationId xmlns:a16="http://schemas.microsoft.com/office/drawing/2014/main" id="{9E60C09B-BF74-4062-89C2-B255B7D3DD0E}"/>
              </a:ext>
            </a:extLst>
          </p:cNvPr>
          <p:cNvSpPr/>
          <p:nvPr/>
        </p:nvSpPr>
        <p:spPr>
          <a:xfrm>
            <a:off x="4652229" y="854718"/>
            <a:ext cx="3693393" cy="49084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575756"/>
                </a:solidFill>
              </a:rPr>
              <a:t>During</a:t>
            </a:r>
          </a:p>
        </p:txBody>
      </p:sp>
      <p:sp>
        <p:nvSpPr>
          <p:cNvPr id="17" name="Rectangle: Rounded Corners 16">
            <a:extLst>
              <a:ext uri="{FF2B5EF4-FFF2-40B4-BE49-F238E27FC236}">
                <a16:creationId xmlns:a16="http://schemas.microsoft.com/office/drawing/2014/main" id="{41E29C5D-0FAD-466F-8990-B44C769B1644}"/>
              </a:ext>
            </a:extLst>
          </p:cNvPr>
          <p:cNvSpPr/>
          <p:nvPr/>
        </p:nvSpPr>
        <p:spPr>
          <a:xfrm>
            <a:off x="132270" y="5336874"/>
            <a:ext cx="4338803" cy="139172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CP business co-</a:t>
            </a:r>
            <a:r>
              <a:rPr lang="en-GB" sz="1200" dirty="0" err="1">
                <a:solidFill>
                  <a:srgbClr val="575756"/>
                </a:solidFill>
              </a:rPr>
              <a:t>odinator</a:t>
            </a:r>
            <a:r>
              <a:rPr lang="en-GB" sz="1200" dirty="0">
                <a:solidFill>
                  <a:srgbClr val="575756"/>
                </a:solidFill>
              </a:rPr>
              <a:t> ensures informs professional network of escalation to CP via SFGC pathway, sets date &amp; invites to family safeguarding network  mtg. Partner agencies send written confirmation of  concerns discussed on brief SOS form to SW and ensure they are shared with family and  before Safeguarding Family Meeting and captured in questions to be considered in SFGC.</a:t>
            </a:r>
            <a:endParaRPr lang="en-GB" sz="1400" dirty="0">
              <a:solidFill>
                <a:srgbClr val="575756"/>
              </a:solidFill>
            </a:endParaRPr>
          </a:p>
        </p:txBody>
      </p:sp>
      <p:sp>
        <p:nvSpPr>
          <p:cNvPr id="18" name="Rectangle: Rounded Corners 17">
            <a:extLst>
              <a:ext uri="{FF2B5EF4-FFF2-40B4-BE49-F238E27FC236}">
                <a16:creationId xmlns:a16="http://schemas.microsoft.com/office/drawing/2014/main" id="{633D73EC-969A-4223-8300-46494AB5912F}"/>
              </a:ext>
            </a:extLst>
          </p:cNvPr>
          <p:cNvSpPr/>
          <p:nvPr/>
        </p:nvSpPr>
        <p:spPr>
          <a:xfrm>
            <a:off x="132266" y="1436918"/>
            <a:ext cx="4338801" cy="828954"/>
          </a:xfrm>
          <a:prstGeom prst="roundRect">
            <a:avLst>
              <a:gd name="adj" fmla="val 19629"/>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Decision made that case meets criteria for offer of SFGC (at strategy meeting or CPA consultation including input from FGC lead). Safety plan agreed, decision and plan noted on record. CPA/FSCPA and CP business officer  allocated to oversee the case </a:t>
            </a:r>
          </a:p>
        </p:txBody>
      </p:sp>
      <p:sp>
        <p:nvSpPr>
          <p:cNvPr id="19" name="Rectangle: Rounded Corners 18">
            <a:extLst>
              <a:ext uri="{FF2B5EF4-FFF2-40B4-BE49-F238E27FC236}">
                <a16:creationId xmlns:a16="http://schemas.microsoft.com/office/drawing/2014/main" id="{6063F26B-6C5C-41A4-9A3F-9FA4BF973371}"/>
              </a:ext>
            </a:extLst>
          </p:cNvPr>
          <p:cNvSpPr/>
          <p:nvPr/>
        </p:nvSpPr>
        <p:spPr>
          <a:xfrm>
            <a:off x="4711753" y="5658928"/>
            <a:ext cx="3730222" cy="93165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CPA/FSCPA :</a:t>
            </a:r>
          </a:p>
          <a:p>
            <a:pPr marL="171450" indent="-171450">
              <a:buFont typeface="Arial" panose="020B0604020202020204" pitchFamily="34" charset="0"/>
              <a:buChar char="•"/>
            </a:pPr>
            <a:r>
              <a:rPr lang="en-GB" sz="1200" dirty="0">
                <a:solidFill>
                  <a:srgbClr val="575756"/>
                </a:solidFill>
              </a:rPr>
              <a:t>Maintain oversight of process;</a:t>
            </a:r>
          </a:p>
          <a:p>
            <a:pPr marL="171450" indent="-171450">
              <a:buFont typeface="Arial" panose="020B0604020202020204" pitchFamily="34" charset="0"/>
              <a:buChar char="•"/>
            </a:pPr>
            <a:r>
              <a:rPr lang="en-GB" sz="1200" dirty="0">
                <a:solidFill>
                  <a:srgbClr val="575756"/>
                </a:solidFill>
              </a:rPr>
              <a:t> Provides advice and consultation as required</a:t>
            </a:r>
          </a:p>
        </p:txBody>
      </p:sp>
      <p:sp>
        <p:nvSpPr>
          <p:cNvPr id="21" name="Rectangle: Rounded Corners 20">
            <a:extLst>
              <a:ext uri="{FF2B5EF4-FFF2-40B4-BE49-F238E27FC236}">
                <a16:creationId xmlns:a16="http://schemas.microsoft.com/office/drawing/2014/main" id="{8DF18A8F-EE5E-4DC6-B552-774A1105833E}"/>
              </a:ext>
            </a:extLst>
          </p:cNvPr>
          <p:cNvSpPr/>
          <p:nvPr/>
        </p:nvSpPr>
        <p:spPr>
          <a:xfrm rot="10800000" flipV="1">
            <a:off x="4711753" y="4004685"/>
            <a:ext cx="3730222" cy="151047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i="1" dirty="0">
              <a:solidFill>
                <a:srgbClr val="575756"/>
              </a:solidFill>
            </a:endParaRPr>
          </a:p>
          <a:p>
            <a:pPr algn="ctr"/>
            <a:r>
              <a:rPr lang="en-GB" sz="1200" dirty="0">
                <a:solidFill>
                  <a:srgbClr val="575756"/>
                </a:solidFill>
              </a:rPr>
              <a:t>SW:</a:t>
            </a:r>
          </a:p>
          <a:p>
            <a:pPr marL="171450" indent="-171450">
              <a:buFont typeface="Arial" panose="020B0604020202020204" pitchFamily="34" charset="0"/>
              <a:buChar char="•"/>
            </a:pPr>
            <a:r>
              <a:rPr lang="en-GB" sz="1200" dirty="0">
                <a:solidFill>
                  <a:srgbClr val="575756"/>
                </a:solidFill>
              </a:rPr>
              <a:t> continue working on cp assessment/intervention;</a:t>
            </a:r>
          </a:p>
          <a:p>
            <a:pPr marL="171450" indent="-171450">
              <a:buFont typeface="Arial" panose="020B0604020202020204" pitchFamily="34" charset="0"/>
              <a:buChar char="•"/>
            </a:pPr>
            <a:r>
              <a:rPr lang="en-GB" sz="1200" dirty="0">
                <a:solidFill>
                  <a:srgbClr val="575756"/>
                </a:solidFill>
              </a:rPr>
              <a:t> attend SFGC to ensure clarity of concerns and agree family plan; </a:t>
            </a:r>
          </a:p>
          <a:p>
            <a:pPr marL="171450" indent="-171450">
              <a:buFont typeface="Arial" panose="020B0604020202020204" pitchFamily="34" charset="0"/>
              <a:buChar char="•"/>
            </a:pPr>
            <a:r>
              <a:rPr lang="en-GB" sz="1200" dirty="0">
                <a:solidFill>
                  <a:srgbClr val="575756"/>
                </a:solidFill>
              </a:rPr>
              <a:t>Remind family of aims of safeguarding family meeting and who will be there</a:t>
            </a:r>
            <a:r>
              <a:rPr lang="en-GB" sz="1400" dirty="0">
                <a:solidFill>
                  <a:srgbClr val="575756"/>
                </a:solidFill>
              </a:rPr>
              <a:t>;  </a:t>
            </a:r>
          </a:p>
          <a:p>
            <a:pPr marL="171450" indent="-171450">
              <a:buFont typeface="Arial" panose="020B0604020202020204" pitchFamily="34" charset="0"/>
              <a:buChar char="•"/>
            </a:pPr>
            <a:r>
              <a:rPr lang="en-GB" sz="1200" dirty="0">
                <a:solidFill>
                  <a:srgbClr val="575756"/>
                </a:solidFill>
              </a:rPr>
              <a:t>Keep CPA informed of progress and record date of SFGC </a:t>
            </a:r>
          </a:p>
          <a:p>
            <a:pPr marL="171450" indent="-171450" algn="ctr">
              <a:buFont typeface="Arial" panose="020B0604020202020204" pitchFamily="34" charset="0"/>
              <a:buChar char="•"/>
            </a:pPr>
            <a:endParaRPr lang="en-GB" sz="1400" i="1" dirty="0">
              <a:solidFill>
                <a:srgbClr val="575756"/>
              </a:solidFill>
            </a:endParaRPr>
          </a:p>
        </p:txBody>
      </p:sp>
      <p:sp>
        <p:nvSpPr>
          <p:cNvPr id="24" name="Rectangle: Rounded Corners 23">
            <a:extLst>
              <a:ext uri="{FF2B5EF4-FFF2-40B4-BE49-F238E27FC236}">
                <a16:creationId xmlns:a16="http://schemas.microsoft.com/office/drawing/2014/main" id="{E862EFC2-34A7-4AF5-AFDE-6DDD221B1A61}"/>
              </a:ext>
            </a:extLst>
          </p:cNvPr>
          <p:cNvSpPr/>
          <p:nvPr/>
        </p:nvSpPr>
        <p:spPr>
          <a:xfrm>
            <a:off x="8919825" y="5098948"/>
            <a:ext cx="3041869" cy="151047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CPA/FSCPA</a:t>
            </a:r>
          </a:p>
          <a:p>
            <a:pPr algn="ctr"/>
            <a:r>
              <a:rPr lang="en-GB" sz="1200" dirty="0">
                <a:solidFill>
                  <a:srgbClr val="575756"/>
                </a:solidFill>
              </a:rPr>
              <a:t>Provides oversight and is available for consultation. Chairs SFGC Network meeting within 10 working days of SFGC .</a:t>
            </a:r>
          </a:p>
          <a:p>
            <a:pPr algn="ctr"/>
            <a:r>
              <a:rPr lang="en-GB" sz="1200" dirty="0">
                <a:solidFill>
                  <a:srgbClr val="575756"/>
                </a:solidFill>
              </a:rPr>
              <a:t> reviews progress at 6 weeks and  3 months  with SW and team manager and approves decision to step down if risk is sufficiently reduced or step up if required.</a:t>
            </a:r>
          </a:p>
        </p:txBody>
      </p:sp>
      <p:sp>
        <p:nvSpPr>
          <p:cNvPr id="23" name="Rectangle: Rounded Corners 22">
            <a:extLst>
              <a:ext uri="{FF2B5EF4-FFF2-40B4-BE49-F238E27FC236}">
                <a16:creationId xmlns:a16="http://schemas.microsoft.com/office/drawing/2014/main" id="{89F144BF-1734-4F12-881B-4C52DC591F51}"/>
              </a:ext>
            </a:extLst>
          </p:cNvPr>
          <p:cNvSpPr/>
          <p:nvPr/>
        </p:nvSpPr>
        <p:spPr>
          <a:xfrm>
            <a:off x="132267" y="2363636"/>
            <a:ext cx="4338803" cy="92394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endParaRPr lang="en-GB" sz="1200" dirty="0">
              <a:solidFill>
                <a:srgbClr val="575756"/>
              </a:solidFill>
            </a:endParaRPr>
          </a:p>
          <a:p>
            <a:pPr algn="ctr">
              <a:lnSpc>
                <a:spcPct val="107000"/>
              </a:lnSpc>
              <a:spcAft>
                <a:spcPts val="800"/>
              </a:spcAft>
            </a:pPr>
            <a:r>
              <a:rPr lang="en-GB" sz="1200" dirty="0">
                <a:solidFill>
                  <a:srgbClr val="575756"/>
                </a:solidFill>
              </a:rPr>
              <a:t>Once a referral has been made by the S/W, an Independent FGC Coordinator will meet with parent/main carer and their network to explain the purpose and process. provide weekly updates and flags any disengagement to SW &amp; FGC Lead</a:t>
            </a:r>
          </a:p>
          <a:p>
            <a:pPr algn="ctr">
              <a:lnSpc>
                <a:spcPct val="107000"/>
              </a:lnSpc>
              <a:spcAft>
                <a:spcPts val="800"/>
              </a:spcAft>
            </a:pPr>
            <a:endParaRPr lang="en-GB" sz="1200" dirty="0">
              <a:solidFill>
                <a:srgbClr val="575756"/>
              </a:solidFill>
            </a:endParaRPr>
          </a:p>
        </p:txBody>
      </p:sp>
      <p:sp>
        <p:nvSpPr>
          <p:cNvPr id="20" name="Rectangle: Rounded Corners 19">
            <a:extLst>
              <a:ext uri="{FF2B5EF4-FFF2-40B4-BE49-F238E27FC236}">
                <a16:creationId xmlns:a16="http://schemas.microsoft.com/office/drawing/2014/main" id="{A299CFB9-D415-4BFF-841B-E6F5741BB7DA}"/>
              </a:ext>
            </a:extLst>
          </p:cNvPr>
          <p:cNvSpPr/>
          <p:nvPr/>
        </p:nvSpPr>
        <p:spPr>
          <a:xfrm>
            <a:off x="132269" y="3361938"/>
            <a:ext cx="4338801" cy="80688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575756"/>
                </a:solidFill>
              </a:rPr>
              <a:t>SW visits parent to explain CP threshold met but alternative pathway being offered. If parent consents, FGC coordinator explains SFGC process and starts preparation</a:t>
            </a:r>
          </a:p>
        </p:txBody>
      </p:sp>
    </p:spTree>
    <p:extLst>
      <p:ext uri="{BB962C8B-B14F-4D97-AF65-F5344CB8AC3E}">
        <p14:creationId xmlns:p14="http://schemas.microsoft.com/office/powerpoint/2010/main" val="1743388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566AC7D973D945BA195FB0A5968B96" ma:contentTypeVersion="18" ma:contentTypeDescription="Create a new document." ma:contentTypeScope="" ma:versionID="1f715867656f8ce3e73a730ccac250d4">
  <xsd:schema xmlns:xsd="http://www.w3.org/2001/XMLSchema" xmlns:xs="http://www.w3.org/2001/XMLSchema" xmlns:p="http://schemas.microsoft.com/office/2006/metadata/properties" xmlns:ns2="a8b883d7-2664-4f60-98d3-e2606d07391c" xmlns:ns3="a90de541-0770-49ab-9876-b1820f2223e9" targetNamespace="http://schemas.microsoft.com/office/2006/metadata/properties" ma:root="true" ma:fieldsID="2f00c2c3fe9ea62d315b20ece5fadaa7" ns2:_="" ns3:_="">
    <xsd:import namespace="a8b883d7-2664-4f60-98d3-e2606d07391c"/>
    <xsd:import namespace="a90de541-0770-49ab-9876-b1820f2223e9"/>
    <xsd:element name="properties">
      <xsd:complexType>
        <xsd:sequence>
          <xsd:element name="documentManagement">
            <xsd:complexType>
              <xsd:all>
                <xsd:element ref="ns2:MediaServiceMetadata" minOccurs="0"/>
                <xsd:element ref="ns2:MediaServiceFastMetadata" minOccurs="0"/>
                <xsd:element ref="ns2:Topic"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b883d7-2664-4f60-98d3-e2606d0739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opic" ma:index="10" nillable="true" ma:displayName="Folder" ma:format="Dropdown" ma:internalName="Topic">
      <xsd:simpleType>
        <xsd:restriction base="dms:Text">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103e67f-0598-4a90-8a4a-cec34b03bfa0"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0de541-0770-49ab-9876-b1820f2223e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6cce40c-d26e-4ebe-b2a4-cf7866b0aa42}" ma:internalName="TaxCatchAll" ma:showField="CatchAllData" ma:web="a90de541-0770-49ab-9876-b1820f2223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8b883d7-2664-4f60-98d3-e2606d07391c">
      <Terms xmlns="http://schemas.microsoft.com/office/infopath/2007/PartnerControls"/>
    </lcf76f155ced4ddcb4097134ff3c332f>
    <TaxCatchAll xmlns="a90de541-0770-49ab-9876-b1820f2223e9" xsi:nil="true"/>
    <Topic xmlns="a8b883d7-2664-4f60-98d3-e2606d07391c" xsi:nil="true"/>
  </documentManagement>
</p:properties>
</file>

<file path=customXml/itemProps1.xml><?xml version="1.0" encoding="utf-8"?>
<ds:datastoreItem xmlns:ds="http://schemas.openxmlformats.org/officeDocument/2006/customXml" ds:itemID="{BB80EE37-786C-40A5-9731-4F3CE5E11A00}">
  <ds:schemaRefs>
    <ds:schemaRef ds:uri="http://schemas.microsoft.com/sharepoint/v3/contenttype/forms"/>
  </ds:schemaRefs>
</ds:datastoreItem>
</file>

<file path=customXml/itemProps2.xml><?xml version="1.0" encoding="utf-8"?>
<ds:datastoreItem xmlns:ds="http://schemas.openxmlformats.org/officeDocument/2006/customXml" ds:itemID="{595D0A5F-2A9E-4523-BFCB-34DE1B48FDC4}"/>
</file>

<file path=customXml/itemProps3.xml><?xml version="1.0" encoding="utf-8"?>
<ds:datastoreItem xmlns:ds="http://schemas.openxmlformats.org/officeDocument/2006/customXml" ds:itemID="{D33903E5-A653-4074-AE0A-E8E49A6B897E}">
  <ds:schemaRefs>
    <ds:schemaRef ds:uri="http://purl.org/dc/terms/"/>
    <ds:schemaRef ds:uri="http://schemas.microsoft.com/office/infopath/2007/PartnerControls"/>
    <ds:schemaRef ds:uri="http://schemas.microsoft.com/office/2006/metadata/properties"/>
    <ds:schemaRef ds:uri="d202d31c-686c-4115-a7b9-5cc891ed602b"/>
    <ds:schemaRef ds:uri="http://purl.org/dc/elements/1.1/"/>
    <ds:schemaRef ds:uri="http://schemas.openxmlformats.org/package/2006/metadata/core-properties"/>
    <ds:schemaRef ds:uri="http://schemas.microsoft.com/office/2006/documentManagement/types"/>
    <ds:schemaRef ds:uri="c5d6e10e-571c-4ea0-b995-d9ebc4484aed"/>
    <ds:schemaRef ds:uri="a6178b68-9e39-47bc-991a-bb22846ac95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2495</TotalTime>
  <Words>1568</Words>
  <Application>Microsoft Office PowerPoint</Application>
  <PresentationFormat>Widescreen</PresentationFormat>
  <Paragraphs>99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Wingdings</vt:lpstr>
      <vt:lpstr>Office Theme</vt:lpstr>
      <vt:lpstr>Safeguarding Family Group Conference Pathway - London Borough of Hammersmith and Fulham – Helen Bowring</vt:lpstr>
      <vt:lpstr>What are our overarching principles in the way we work with families who meet threshold for ICPC/SFGC…… </vt:lpstr>
      <vt:lpstr>PowerPoint Presentation</vt:lpstr>
      <vt:lpstr>PowerPoint Presentation</vt:lpstr>
      <vt:lpstr>PowerPoint Presentation</vt:lpstr>
      <vt:lpstr>PowerPoint Presentation</vt:lpstr>
      <vt:lpstr>What happens if ….</vt:lpstr>
      <vt:lpstr>SFGC Process and considerations for practitioners…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Protection Alternative Pathway</dc:title>
  <dc:creator>Rooke, Julie: WCC</dc:creator>
  <cp:lastModifiedBy>Bowring, Helen: RBKC</cp:lastModifiedBy>
  <cp:revision>45</cp:revision>
  <dcterms:created xsi:type="dcterms:W3CDTF">2021-06-08T13:23:11Z</dcterms:created>
  <dcterms:modified xsi:type="dcterms:W3CDTF">2023-10-06T13:51:33Z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0x010100FB566AC7D973D945BA195FB0A5968B96</vt:lpwstr>
  </property>
  <property fmtid="{D5CDD505-2E9C-101B-9397-08002B2CF9AE}" pid="3" name="MediaServiceImageTags">
    <vt:lpwstr/>
  </property>
</Properties>
</file>