
<file path=[Content_Types].xml><?xml version="1.0" encoding="utf-8"?>
<Types xmlns="http://schemas.openxmlformats.org/package/2006/content-types">
  <Default Extension="xml" ContentType="application/xml"/>
  <Default Extension="jpeg" ContentType="image/jpeg"/>
  <Default Extension="png" ContentType="image/png"/>
  <Default Extension="jpg" ContentType="image/jpeg"/>
  <Default Extension="rels" ContentType="application/vnd.openxmlformats-package.relationships+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68" r:id="rId3"/>
    <p:sldId id="258" r:id="rId4"/>
    <p:sldId id="280" r:id="rId5"/>
    <p:sldId id="275" r:id="rId6"/>
    <p:sldId id="276" r:id="rId7"/>
    <p:sldId id="277" r:id="rId8"/>
    <p:sldId id="269" r:id="rId9"/>
    <p:sldId id="262" r:id="rId10"/>
    <p:sldId id="291" r:id="rId11"/>
    <p:sldId id="261" r:id="rId12"/>
    <p:sldId id="270" r:id="rId13"/>
    <p:sldId id="263" r:id="rId14"/>
    <p:sldId id="271" r:id="rId15"/>
    <p:sldId id="272" r:id="rId16"/>
    <p:sldId id="259" r:id="rId17"/>
    <p:sldId id="260" r:id="rId18"/>
    <p:sldId id="281" r:id="rId19"/>
    <p:sldId id="282" r:id="rId20"/>
    <p:sldId id="283" r:id="rId21"/>
    <p:sldId id="284" r:id="rId22"/>
    <p:sldId id="285" r:id="rId23"/>
    <p:sldId id="286" r:id="rId24"/>
    <p:sldId id="274" r:id="rId25"/>
    <p:sldId id="278" r:id="rId26"/>
    <p:sldId id="288" r:id="rId27"/>
    <p:sldId id="287" r:id="rId28"/>
    <p:sldId id="279" r:id="rId29"/>
    <p:sldId id="289" r:id="rId30"/>
    <p:sldId id="290" r:id="rId31"/>
    <p:sldId id="264" r:id="rId32"/>
    <p:sldId id="265" r:id="rId3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atasha Reid" initials="NR" lastIdx="1"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2" autoAdjust="0"/>
    <p:restoredTop sz="94660"/>
  </p:normalViewPr>
  <p:slideViewPr>
    <p:cSldViewPr snapToGrid="0">
      <p:cViewPr varScale="1">
        <p:scale>
          <a:sx n="109" d="100"/>
          <a:sy n="109" d="100"/>
        </p:scale>
        <p:origin x="200" y="32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commentAuthors" Target="commentAuthors.xml"/><Relationship Id="rId35" Type="http://schemas.openxmlformats.org/officeDocument/2006/relationships/presProps" Target="presProps.xml"/><Relationship Id="rId36" Type="http://schemas.openxmlformats.org/officeDocument/2006/relationships/viewProps" Target="viewProp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theme" Target="theme/theme1.xml"/><Relationship Id="rId38"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6.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16934" y="0"/>
            <a:ext cx="12231160" cy="6856214"/>
            <a:chOff x="-16934" y="0"/>
            <a:chExt cx="12231160" cy="6856214"/>
          </a:xfrm>
        </p:grpSpPr>
        <p:pic>
          <p:nvPicPr>
            <p:cNvPr id="16" name="Picture 15" descr="HD-PanelTitleR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6" name="Rectangle 25"/>
            <p:cNvSpPr/>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7" name="Picture 16"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20" name="Picture 19"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en-US"/>
              <a:t>Click to edit Master title style</a:t>
            </a:r>
            <a:endParaRPr lang="en-US" dirty="0"/>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7983232" y="5037663"/>
            <a:ext cx="897467" cy="279400"/>
          </a:xfrm>
        </p:spPr>
        <p:txBody>
          <a:bodyPr/>
          <a:lstStyle/>
          <a:p>
            <a:fld id="{BBD02CA1-BDB7-4C44-A3AF-0172AC515C2F}" type="datetimeFigureOut">
              <a:rPr lang="en-GB" smtClean="0"/>
              <a:t>21/02/2019</a:t>
            </a:fld>
            <a:endParaRPr lang="en-GB"/>
          </a:p>
        </p:txBody>
      </p:sp>
      <p:sp>
        <p:nvSpPr>
          <p:cNvPr id="5" name="Footer Placeholder 4"/>
          <p:cNvSpPr>
            <a:spLocks noGrp="1"/>
          </p:cNvSpPr>
          <p:nvPr>
            <p:ph type="ftr" sz="quarter" idx="11"/>
          </p:nvPr>
        </p:nvSpPr>
        <p:spPr>
          <a:xfrm>
            <a:off x="2692397" y="5037663"/>
            <a:ext cx="5214635" cy="279400"/>
          </a:xfrm>
        </p:spPr>
        <p:txBody>
          <a:bodyPr/>
          <a:lstStyle/>
          <a:p>
            <a:endParaRPr lang="en-GB"/>
          </a:p>
        </p:txBody>
      </p:sp>
      <p:sp>
        <p:nvSpPr>
          <p:cNvPr id="6" name="Slide Number Placeholder 5"/>
          <p:cNvSpPr>
            <a:spLocks noGrp="1"/>
          </p:cNvSpPr>
          <p:nvPr>
            <p:ph type="sldNum" sz="quarter" idx="12"/>
          </p:nvPr>
        </p:nvSpPr>
        <p:spPr>
          <a:xfrm>
            <a:off x="8956900" y="5037663"/>
            <a:ext cx="551167" cy="279400"/>
          </a:xfrm>
        </p:spPr>
        <p:txBody>
          <a:bodyPr/>
          <a:lstStyle/>
          <a:p>
            <a:fld id="{EB1ED94F-623A-4C1F-BF18-BCDE1975FA7A}" type="slidenum">
              <a:rPr lang="en-GB" smtClean="0"/>
              <a:t>‹#›</a:t>
            </a:fld>
            <a:endParaRPr lang="en-GB"/>
          </a:p>
        </p:txBody>
      </p:sp>
      <p:cxnSp>
        <p:nvCxnSpPr>
          <p:cNvPr id="15" name="Straight Connector 14"/>
          <p:cNvCxnSpPr/>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759174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BD02CA1-BDB7-4C44-A3AF-0172AC515C2F}" type="datetimeFigureOut">
              <a:rPr lang="en-GB" smtClean="0"/>
              <a:t>21/02/2019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B1ED94F-623A-4C1F-BF18-BCDE1975FA7A}" type="slidenum">
              <a:rPr lang="en-GB" smtClean="0"/>
              <a:t>‹#›</a:t>
            </a:fld>
            <a:endParaRPr lang="en-GB"/>
          </a:p>
        </p:txBody>
      </p:sp>
    </p:spTree>
    <p:extLst>
      <p:ext uri="{BB962C8B-B14F-4D97-AF65-F5344CB8AC3E}">
        <p14:creationId xmlns:p14="http://schemas.microsoft.com/office/powerpoint/2010/main" val="23158342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BD02CA1-BDB7-4C44-A3AF-0172AC515C2F}" type="datetimeFigureOut">
              <a:rPr lang="en-GB" smtClean="0"/>
              <a:t>21/02/2019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B1ED94F-623A-4C1F-BF18-BCDE1975FA7A}" type="slidenum">
              <a:rPr lang="en-GB" smtClean="0"/>
              <a:t>‹#›</a:t>
            </a:fld>
            <a:endParaRPr lang="en-GB"/>
          </a:p>
        </p:txBody>
      </p:sp>
      <p:cxnSp>
        <p:nvCxnSpPr>
          <p:cNvPr id="15" name="Straight Connector 14"/>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092962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BD02CA1-BDB7-4C44-A3AF-0172AC515C2F}" type="datetimeFigureOut">
              <a:rPr lang="en-GB" smtClean="0"/>
              <a:t>21/02/2019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B1ED94F-623A-4C1F-BF18-BCDE1975FA7A}" type="slidenum">
              <a:rPr lang="en-GB" smtClean="0"/>
              <a:t>‹#›</a:t>
            </a:fld>
            <a:endParaRPr lang="en-GB"/>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19" name="Straight Connector 18"/>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73595120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BD02CA1-BDB7-4C44-A3AF-0172AC515C2F}" type="datetimeFigureOut">
              <a:rPr lang="en-GB" smtClean="0"/>
              <a:t>21/02/2019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B1ED94F-623A-4C1F-BF18-BCDE1975FA7A}" type="slidenum">
              <a:rPr lang="en-GB" smtClean="0"/>
              <a:t>‹#›</a:t>
            </a:fld>
            <a:endParaRPr lang="en-GB"/>
          </a:p>
        </p:txBody>
      </p:sp>
    </p:spTree>
    <p:extLst>
      <p:ext uri="{BB962C8B-B14F-4D97-AF65-F5344CB8AC3E}">
        <p14:creationId xmlns:p14="http://schemas.microsoft.com/office/powerpoint/2010/main" val="152245455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23"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BD02CA1-BDB7-4C44-A3AF-0172AC515C2F}" type="datetimeFigureOut">
              <a:rPr lang="en-GB" smtClean="0"/>
              <a:t>21/02/2019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B1ED94F-623A-4C1F-BF18-BCDE1975FA7A}" type="slidenum">
              <a:rPr lang="en-GB" smtClean="0"/>
              <a:t>‹#›</a:t>
            </a:fld>
            <a:endParaRPr lang="en-GB"/>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5537998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20"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BD02CA1-BDB7-4C44-A3AF-0172AC515C2F}" type="datetimeFigureOut">
              <a:rPr lang="en-GB" smtClean="0"/>
              <a:t>21/02/2019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B1ED94F-623A-4C1F-BF18-BCDE1975FA7A}" type="slidenum">
              <a:rPr lang="en-GB" smtClean="0"/>
              <a:t>‹#›</a:t>
            </a:fld>
            <a:endParaRPr lang="en-GB"/>
          </a:p>
        </p:txBody>
      </p:sp>
      <p:cxnSp>
        <p:nvCxnSpPr>
          <p:cNvPr id="15" name="Straight Connector 14"/>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4371436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BD02CA1-BDB7-4C44-A3AF-0172AC515C2F}" type="datetimeFigureOut">
              <a:rPr lang="en-GB" smtClean="0"/>
              <a:t>21/02/2019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B1ED94F-623A-4C1F-BF18-BCDE1975FA7A}" type="slidenum">
              <a:rPr lang="en-GB" smtClean="0"/>
              <a:t>‹#›</a:t>
            </a:fld>
            <a:endParaRPr lang="en-GB"/>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8643714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BD02CA1-BDB7-4C44-A3AF-0172AC515C2F}" type="datetimeFigureOut">
              <a:rPr lang="en-GB" smtClean="0"/>
              <a:t>21/02/2019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B1ED94F-623A-4C1F-BF18-BCDE1975FA7A}" type="slidenum">
              <a:rPr lang="en-GB" smtClean="0"/>
              <a:t>‹#›</a:t>
            </a:fld>
            <a:endParaRPr lang="en-GB"/>
          </a:p>
        </p:txBody>
      </p:sp>
      <p:cxnSp>
        <p:nvCxnSpPr>
          <p:cNvPr id="14" name="Straight Connector 13"/>
          <p:cNvCxnSpPr/>
          <p:nvPr/>
        </p:nvCxnSpPr>
        <p:spPr>
          <a:xfrm>
            <a:off x="8863890" y="990600"/>
            <a:ext cx="0" cy="487680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543159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BD02CA1-BDB7-4C44-A3AF-0172AC515C2F}" type="datetimeFigureOut">
              <a:rPr lang="en-GB" smtClean="0"/>
              <a:t>21/02/2019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B1ED94F-623A-4C1F-BF18-BCDE1975FA7A}" type="slidenum">
              <a:rPr lang="en-GB" smtClean="0"/>
              <a:t>‹#›</a:t>
            </a:fld>
            <a:endParaRPr lang="en-GB"/>
          </a:p>
        </p:txBody>
      </p:sp>
    </p:spTree>
    <p:extLst>
      <p:ext uri="{BB962C8B-B14F-4D97-AF65-F5344CB8AC3E}">
        <p14:creationId xmlns:p14="http://schemas.microsoft.com/office/powerpoint/2010/main" val="18630600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BD02CA1-BDB7-4C44-A3AF-0172AC515C2F}" type="datetimeFigureOut">
              <a:rPr lang="en-GB" smtClean="0"/>
              <a:t>21/02/2019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B1ED94F-623A-4C1F-BF18-BCDE1975FA7A}" type="slidenum">
              <a:rPr lang="en-GB" smtClean="0"/>
              <a:t>‹#›</a:t>
            </a:fld>
            <a:endParaRPr lang="en-GB"/>
          </a:p>
        </p:txBody>
      </p:sp>
      <p:cxnSp>
        <p:nvCxnSpPr>
          <p:cNvPr id="16" name="Straight Connector 15"/>
          <p:cNvCxnSpPr/>
          <p:nvPr/>
        </p:nvCxnSpPr>
        <p:spPr>
          <a:xfrm>
            <a:off x="2012723" y="3710585"/>
            <a:ext cx="8163380"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495515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8" name="Straight Connector 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BD02CA1-BDB7-4C44-A3AF-0172AC515C2F}" type="datetimeFigureOut">
              <a:rPr lang="en-GB" smtClean="0"/>
              <a:t>21/02/2019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B1ED94F-623A-4C1F-BF18-BCDE1975FA7A}" type="slidenum">
              <a:rPr lang="en-GB" smtClean="0"/>
              <a:t>‹#›</a:t>
            </a:fld>
            <a:endParaRPr lang="en-GB"/>
          </a:p>
        </p:txBody>
      </p:sp>
    </p:spTree>
    <p:extLst>
      <p:ext uri="{BB962C8B-B14F-4D97-AF65-F5344CB8AC3E}">
        <p14:creationId xmlns:p14="http://schemas.microsoft.com/office/powerpoint/2010/main" val="30414942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8067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80670" y="3243262"/>
            <a:ext cx="4718304" cy="2632605"/>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BD02CA1-BDB7-4C44-A3AF-0172AC515C2F}" type="datetimeFigureOut">
              <a:rPr lang="en-GB" smtClean="0"/>
              <a:t>21/02/2019</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EB1ED94F-623A-4C1F-BF18-BCDE1975FA7A}" type="slidenum">
              <a:rPr lang="en-GB" smtClean="0"/>
              <a:t>‹#›</a:t>
            </a:fld>
            <a:endParaRPr lang="en-GB"/>
          </a:p>
        </p:txBody>
      </p:sp>
      <p:cxnSp>
        <p:nvCxnSpPr>
          <p:cNvPr id="18" name="Straight Connector 1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7193134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BD02CA1-BDB7-4C44-A3AF-0172AC515C2F}" type="datetimeFigureOut">
              <a:rPr lang="en-GB" smtClean="0"/>
              <a:t>21/02/2019</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EB1ED94F-623A-4C1F-BF18-BCDE1975FA7A}" type="slidenum">
              <a:rPr lang="en-GB" smtClean="0"/>
              <a:t>‹#›</a:t>
            </a:fld>
            <a:endParaRPr lang="en-GB"/>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236251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BD02CA1-BDB7-4C44-A3AF-0172AC515C2F}" type="datetimeFigureOut">
              <a:rPr lang="en-GB" smtClean="0"/>
              <a:t>21/02/2019</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EB1ED94F-623A-4C1F-BF18-BCDE1975FA7A}" type="slidenum">
              <a:rPr lang="en-GB" smtClean="0"/>
              <a:t>‹#›</a:t>
            </a:fld>
            <a:endParaRPr lang="en-GB"/>
          </a:p>
        </p:txBody>
      </p:sp>
    </p:spTree>
    <p:extLst>
      <p:ext uri="{BB962C8B-B14F-4D97-AF65-F5344CB8AC3E}">
        <p14:creationId xmlns:p14="http://schemas.microsoft.com/office/powerpoint/2010/main" val="31129220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BD02CA1-BDB7-4C44-A3AF-0172AC515C2F}" type="datetimeFigureOut">
              <a:rPr lang="en-GB" smtClean="0"/>
              <a:t>21/02/2019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B1ED94F-623A-4C1F-BF18-BCDE1975FA7A}" type="slidenum">
              <a:rPr lang="en-GB" smtClean="0"/>
              <a:t>‹#›</a:t>
            </a:fld>
            <a:endParaRPr lang="en-GB"/>
          </a:p>
        </p:txBody>
      </p:sp>
      <p:cxnSp>
        <p:nvCxnSpPr>
          <p:cNvPr id="16" name="Straight Connector 15"/>
          <p:cNvCxnSpPr/>
          <p:nvPr/>
        </p:nvCxnSpPr>
        <p:spPr>
          <a:xfrm>
            <a:off x="1396169" y="2912533"/>
            <a:ext cx="35144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92570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en-US"/>
              <a:t>Click to edit Master title style</a:t>
            </a:r>
            <a:endParaRPr lang="en-US" dirty="0"/>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BD02CA1-BDB7-4C44-A3AF-0172AC515C2F}" type="datetimeFigureOut">
              <a:rPr lang="en-GB" smtClean="0"/>
              <a:t>21/02/2019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B1ED94F-623A-4C1F-BF18-BCDE1975FA7A}" type="slidenum">
              <a:rPr lang="en-GB" smtClean="0"/>
              <a:t>‹#›</a:t>
            </a:fld>
            <a:endParaRPr lang="en-GB"/>
          </a:p>
        </p:txBody>
      </p:sp>
    </p:spTree>
    <p:extLst>
      <p:ext uri="{BB962C8B-B14F-4D97-AF65-F5344CB8AC3E}">
        <p14:creationId xmlns:p14="http://schemas.microsoft.com/office/powerpoint/2010/main" val="3642605901"/>
      </p:ext>
    </p:extLst>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20" Type="http://schemas.openxmlformats.org/officeDocument/2006/relationships/image" Target="../media/image4.png"/><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theme" Target="../theme/theme1.xml"/><Relationship Id="rId19" Type="http://schemas.openxmlformats.org/officeDocument/2006/relationships/image" Target="../media/image3.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7" name="Group 6"/>
          <p:cNvGrpSpPr/>
          <p:nvPr/>
        </p:nvGrpSpPr>
        <p:grpSpPr>
          <a:xfrm>
            <a:off x="-15736" y="0"/>
            <a:ext cx="12229962" cy="6856214"/>
            <a:chOff x="-15736" y="0"/>
            <a:chExt cx="12229962" cy="6856214"/>
          </a:xfrm>
        </p:grpSpPr>
        <p:pic>
          <p:nvPicPr>
            <p:cNvPr id="8" name="Picture 7" descr="HD-PanelContent.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9" name="Rectangle 8"/>
            <p:cNvSpPr/>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1" name="Picture 10"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BBD02CA1-BDB7-4C44-A3AF-0172AC515C2F}" type="datetimeFigureOut">
              <a:rPr lang="en-GB" smtClean="0"/>
              <a:t>21/02/2019</a:t>
            </a:fld>
            <a:endParaRPr lang="en-GB"/>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GB"/>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EB1ED94F-623A-4C1F-BF18-BCDE1975FA7A}" type="slidenum">
              <a:rPr lang="en-GB" smtClean="0"/>
              <a:t>‹#›</a:t>
            </a:fld>
            <a:endParaRPr lang="en-GB"/>
          </a:p>
        </p:txBody>
      </p:sp>
    </p:spTree>
    <p:extLst>
      <p:ext uri="{BB962C8B-B14F-4D97-AF65-F5344CB8AC3E}">
        <p14:creationId xmlns:p14="http://schemas.microsoft.com/office/powerpoint/2010/main" val="198892621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tif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tif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tif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9.jpg"/><Relationship Id="rId4" Type="http://schemas.openxmlformats.org/officeDocument/2006/relationships/hyperlink" Target="https://en.wikipedia.org/wiki/Homer" TargetMode="External"/><Relationship Id="rId5" Type="http://schemas.openxmlformats.org/officeDocument/2006/relationships/hyperlink" Target="https://creativecommons.org/licenses/by-sa/3.0/" TargetMode="External"/><Relationship Id="rId6" Type="http://schemas.openxmlformats.org/officeDocument/2006/relationships/image" Target="../media/image20.jpg"/><Relationship Id="rId1" Type="http://schemas.openxmlformats.org/officeDocument/2006/relationships/slideLayout" Target="../slideLayouts/slideLayout2.xml"/><Relationship Id="rId2" Type="http://schemas.openxmlformats.org/officeDocument/2006/relationships/image" Target="../media/image2.jpe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21.png"/><Relationship Id="rId6" Type="http://schemas.openxmlformats.org/officeDocument/2006/relationships/image" Target="../media/image22.png"/><Relationship Id="rId7" Type="http://schemas.openxmlformats.org/officeDocument/2006/relationships/image" Target="../media/image23.png"/><Relationship Id="rId1" Type="http://schemas.openxmlformats.org/officeDocument/2006/relationships/slideLayout" Target="../slideLayouts/slideLayout2.xml"/><Relationship Id="rId2" Type="http://schemas.openxmlformats.org/officeDocument/2006/relationships/image" Target="../media/image2.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tif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25.tiff"/><Relationship Id="rId1" Type="http://schemas.openxmlformats.org/officeDocument/2006/relationships/slideLayout" Target="../slideLayouts/slideLayout2.xml"/><Relationship Id="rId2" Type="http://schemas.openxmlformats.org/officeDocument/2006/relationships/image" Target="../media/image2.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tif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27.tiff"/><Relationship Id="rId1" Type="http://schemas.openxmlformats.org/officeDocument/2006/relationships/slideLayout" Target="../slideLayouts/slideLayout2.xml"/><Relationship Id="rId2" Type="http://schemas.openxmlformats.org/officeDocument/2006/relationships/image" Target="../media/image2.jpeg"/></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28.png"/><Relationship Id="rId1" Type="http://schemas.openxmlformats.org/officeDocument/2006/relationships/slideLayout" Target="../slideLayouts/slideLayout2.xml"/><Relationship Id="rId2" Type="http://schemas.openxmlformats.org/officeDocument/2006/relationships/image" Target="../media/image2.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png"/></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30.png"/><Relationship Id="rId1" Type="http://schemas.openxmlformats.org/officeDocument/2006/relationships/slideLayout" Target="../slideLayouts/slideLayout2.xml"/><Relationship Id="rId2" Type="http://schemas.openxmlformats.org/officeDocument/2006/relationships/image" Target="../media/image2.jpe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5" Type="http://schemas.openxmlformats.org/officeDocument/2006/relationships/image" Target="../media/image9.png"/><Relationship Id="rId6" Type="http://schemas.openxmlformats.org/officeDocument/2006/relationships/image" Target="../media/image10.png"/><Relationship Id="rId7" Type="http://schemas.openxmlformats.org/officeDocument/2006/relationships/image" Target="../media/image11.png"/><Relationship Id="rId8" Type="http://schemas.openxmlformats.org/officeDocument/2006/relationships/image" Target="../media/image12.tiff"/><Relationship Id="rId1" Type="http://schemas.openxmlformats.org/officeDocument/2006/relationships/slideLayout" Target="../slideLayouts/slideLayout2.xml"/><Relationship Id="rId2" Type="http://schemas.openxmlformats.org/officeDocument/2006/relationships/image" Target="../media/image2.jpeg"/></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31.png"/><Relationship Id="rId1" Type="http://schemas.openxmlformats.org/officeDocument/2006/relationships/slideLayout" Target="../slideLayouts/slideLayout2.xml"/><Relationship Id="rId2" Type="http://schemas.openxmlformats.org/officeDocument/2006/relationships/image" Target="../media/image2.jpeg"/></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32.tiff"/><Relationship Id="rId6" Type="http://schemas.openxmlformats.org/officeDocument/2006/relationships/image" Target="../media/image33.tiff"/><Relationship Id="rId7" Type="http://schemas.openxmlformats.org/officeDocument/2006/relationships/image" Target="../media/image34.tiff"/><Relationship Id="rId1" Type="http://schemas.openxmlformats.org/officeDocument/2006/relationships/slideLayout" Target="../slideLayouts/slideLayout2.xml"/><Relationship Id="rId2" Type="http://schemas.openxmlformats.org/officeDocument/2006/relationships/image" Target="../media/image2.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tif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jpeg"/><Relationship Id="rId3"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14.jpg"/><Relationship Id="rId1" Type="http://schemas.openxmlformats.org/officeDocument/2006/relationships/slideLayout" Target="../slideLayouts/slideLayout2.xml"/><Relationship Id="rId2" Type="http://schemas.openxmlformats.org/officeDocument/2006/relationships/image" Target="../media/image2.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tif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E6AA99C-07BF-4596-A30E-6C68F9F8CE56}"/>
              </a:ext>
            </a:extLst>
          </p:cNvPr>
          <p:cNvSpPr>
            <a:spLocks noGrp="1"/>
          </p:cNvSpPr>
          <p:nvPr>
            <p:ph type="ctrTitle"/>
          </p:nvPr>
        </p:nvSpPr>
        <p:spPr>
          <a:xfrm>
            <a:off x="2688165" y="1913467"/>
            <a:ext cx="6860569" cy="2538612"/>
          </a:xfrm>
        </p:spPr>
        <p:txBody>
          <a:bodyPr/>
          <a:lstStyle/>
          <a:p>
            <a:r>
              <a:rPr lang="en-US" u="sng" dirty="0"/>
              <a:t>Reconceptualizing Migration and Journey Stories</a:t>
            </a:r>
            <a:endParaRPr lang="en-GB" dirty="0"/>
          </a:p>
        </p:txBody>
      </p:sp>
    </p:spTree>
    <p:extLst>
      <p:ext uri="{BB962C8B-B14F-4D97-AF65-F5344CB8AC3E}">
        <p14:creationId xmlns:p14="http://schemas.microsoft.com/office/powerpoint/2010/main" val="22005849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69D1130-DC62-C14F-AA33-D4C852CA26FC}"/>
              </a:ext>
            </a:extLst>
          </p:cNvPr>
          <p:cNvSpPr>
            <a:spLocks noGrp="1"/>
          </p:cNvSpPr>
          <p:nvPr>
            <p:ph type="title"/>
          </p:nvPr>
        </p:nvSpPr>
        <p:spPr>
          <a:xfrm>
            <a:off x="1295402" y="982132"/>
            <a:ext cx="9601196" cy="1820062"/>
          </a:xfrm>
        </p:spPr>
        <p:txBody>
          <a:bodyPr>
            <a:normAutofit fontScale="90000"/>
          </a:bodyPr>
          <a:lstStyle/>
          <a:p>
            <a:r>
              <a:rPr lang="en-GB" dirty="0"/>
              <a:t>With the people next to you discuss what comes to mind if we talk about journeys? </a:t>
            </a:r>
            <a:br>
              <a:rPr lang="en-GB" dirty="0"/>
            </a:br>
            <a:endParaRPr lang="en-US" dirty="0"/>
          </a:p>
        </p:txBody>
      </p:sp>
      <p:pic>
        <p:nvPicPr>
          <p:cNvPr id="4" name="Picture 3">
            <a:extLst>
              <a:ext uri="{FF2B5EF4-FFF2-40B4-BE49-F238E27FC236}">
                <a16:creationId xmlns:a16="http://schemas.microsoft.com/office/drawing/2014/main" xmlns="" id="{844DFAE6-EA90-6F42-9119-D101680AF890}"/>
              </a:ext>
            </a:extLst>
          </p:cNvPr>
          <p:cNvPicPr>
            <a:picLocks noChangeAspect="1"/>
          </p:cNvPicPr>
          <p:nvPr/>
        </p:nvPicPr>
        <p:blipFill>
          <a:blip r:embed="rId2"/>
          <a:stretch>
            <a:fillRect/>
          </a:stretch>
        </p:blipFill>
        <p:spPr>
          <a:xfrm>
            <a:off x="3496247" y="2549669"/>
            <a:ext cx="5569644" cy="3626279"/>
          </a:xfrm>
          <a:prstGeom prst="rect">
            <a:avLst/>
          </a:prstGeom>
        </p:spPr>
      </p:pic>
    </p:spTree>
    <p:extLst>
      <p:ext uri="{BB962C8B-B14F-4D97-AF65-F5344CB8AC3E}">
        <p14:creationId xmlns:p14="http://schemas.microsoft.com/office/powerpoint/2010/main" val="20293051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10494CE-80D0-4DAD-9DD6-BEE1ED2FEE7F}"/>
              </a:ext>
            </a:extLst>
          </p:cNvPr>
          <p:cNvSpPr>
            <a:spLocks noGrp="1"/>
          </p:cNvSpPr>
          <p:nvPr>
            <p:ph type="title"/>
          </p:nvPr>
        </p:nvSpPr>
        <p:spPr>
          <a:xfrm>
            <a:off x="1295402" y="982133"/>
            <a:ext cx="9601196" cy="1163102"/>
          </a:xfrm>
        </p:spPr>
        <p:txBody>
          <a:bodyPr/>
          <a:lstStyle/>
          <a:p>
            <a:r>
              <a:rPr lang="en-GB" dirty="0"/>
              <a:t>Journey</a:t>
            </a:r>
          </a:p>
        </p:txBody>
      </p:sp>
      <p:sp>
        <p:nvSpPr>
          <p:cNvPr id="3" name="Content Placeholder 2">
            <a:extLst>
              <a:ext uri="{FF2B5EF4-FFF2-40B4-BE49-F238E27FC236}">
                <a16:creationId xmlns:a16="http://schemas.microsoft.com/office/drawing/2014/main" xmlns="" id="{0FDC0CCF-BB20-4430-97C7-CF2FCBBBABE4}"/>
              </a:ext>
            </a:extLst>
          </p:cNvPr>
          <p:cNvSpPr>
            <a:spLocks noGrp="1"/>
          </p:cNvSpPr>
          <p:nvPr>
            <p:ph idx="1"/>
          </p:nvPr>
        </p:nvSpPr>
        <p:spPr>
          <a:xfrm>
            <a:off x="1094962" y="2166729"/>
            <a:ext cx="9601196" cy="2134338"/>
          </a:xfrm>
        </p:spPr>
        <p:txBody>
          <a:bodyPr>
            <a:normAutofit fontScale="92500" lnSpcReduction="10000"/>
          </a:bodyPr>
          <a:lstStyle/>
          <a:p>
            <a:pPr marL="0" indent="0">
              <a:buNone/>
            </a:pPr>
            <a:r>
              <a:rPr lang="en-GB" u="sng" dirty="0"/>
              <a:t>Modern meaning: </a:t>
            </a:r>
          </a:p>
          <a:p>
            <a:r>
              <a:rPr lang="en-GB" dirty="0"/>
              <a:t>1st: An act of travelling from one place to another.</a:t>
            </a:r>
          </a:p>
          <a:p>
            <a:r>
              <a:rPr lang="en-GB" dirty="0"/>
              <a:t>2nd: A long and often difficult process of personal change and development. </a:t>
            </a:r>
          </a:p>
          <a:p>
            <a:pPr marL="0" indent="0">
              <a:buNone/>
            </a:pPr>
            <a:r>
              <a:rPr lang="en-GB" u="sng" dirty="0"/>
              <a:t>Ancient meaning</a:t>
            </a:r>
            <a:r>
              <a:rPr lang="en-GB" dirty="0"/>
              <a:t>: problematic, no fixed translatable word in the ancient Greek or Latin languages. </a:t>
            </a:r>
          </a:p>
          <a:p>
            <a:endParaRPr lang="en-GB" dirty="0"/>
          </a:p>
        </p:txBody>
      </p:sp>
      <p:sp>
        <p:nvSpPr>
          <p:cNvPr id="4" name="TextBox 3">
            <a:extLst>
              <a:ext uri="{FF2B5EF4-FFF2-40B4-BE49-F238E27FC236}">
                <a16:creationId xmlns:a16="http://schemas.microsoft.com/office/drawing/2014/main" xmlns="" id="{40A6F0B8-EC7E-415C-9053-3BDA16A4D705}"/>
              </a:ext>
            </a:extLst>
          </p:cNvPr>
          <p:cNvSpPr txBox="1"/>
          <p:nvPr/>
        </p:nvSpPr>
        <p:spPr>
          <a:xfrm>
            <a:off x="1295401" y="4398539"/>
            <a:ext cx="4800599" cy="1477328"/>
          </a:xfrm>
          <a:prstGeom prst="rect">
            <a:avLst/>
          </a:prstGeom>
          <a:noFill/>
        </p:spPr>
        <p:txBody>
          <a:bodyPr wrap="square" rtlCol="0">
            <a:spAutoFit/>
          </a:bodyPr>
          <a:lstStyle/>
          <a:p>
            <a:r>
              <a:rPr lang="en-GB" u="sng" dirty="0"/>
              <a:t>Greek:</a:t>
            </a:r>
            <a:r>
              <a:rPr lang="en-GB" dirty="0"/>
              <a:t> </a:t>
            </a:r>
          </a:p>
          <a:p>
            <a:pPr marL="285750" indent="-285750">
              <a:buFont typeface="Arial" panose="020B0604020202020204" pitchFamily="34" charset="0"/>
              <a:buChar char="•"/>
            </a:pPr>
            <a:r>
              <a:rPr lang="en-GB" dirty="0"/>
              <a:t>Nostos which translates to homecoming stories found in Homeric epics. </a:t>
            </a:r>
          </a:p>
          <a:p>
            <a:pPr marL="285750" indent="-285750">
              <a:buFont typeface="Arial" panose="020B0604020202020204" pitchFamily="34" charset="0"/>
              <a:buChar char="•"/>
            </a:pPr>
            <a:r>
              <a:rPr lang="en-GB" dirty="0" err="1"/>
              <a:t>Periploi</a:t>
            </a:r>
            <a:r>
              <a:rPr lang="en-GB" dirty="0"/>
              <a:t> which translates to voyages around. Via sea following the coastline. </a:t>
            </a:r>
          </a:p>
        </p:txBody>
      </p:sp>
      <p:sp>
        <p:nvSpPr>
          <p:cNvPr id="5" name="TextBox 4">
            <a:extLst>
              <a:ext uri="{FF2B5EF4-FFF2-40B4-BE49-F238E27FC236}">
                <a16:creationId xmlns:a16="http://schemas.microsoft.com/office/drawing/2014/main" xmlns="" id="{49E850BE-0AC3-46D8-9DBD-841CF0C3D1B8}"/>
              </a:ext>
            </a:extLst>
          </p:cNvPr>
          <p:cNvSpPr txBox="1"/>
          <p:nvPr/>
        </p:nvSpPr>
        <p:spPr>
          <a:xfrm>
            <a:off x="6296437" y="4398539"/>
            <a:ext cx="4399721" cy="1477328"/>
          </a:xfrm>
          <a:prstGeom prst="rect">
            <a:avLst/>
          </a:prstGeom>
          <a:noFill/>
        </p:spPr>
        <p:txBody>
          <a:bodyPr wrap="square" rtlCol="0">
            <a:spAutoFit/>
          </a:bodyPr>
          <a:lstStyle/>
          <a:p>
            <a:r>
              <a:rPr lang="en-GB" u="sng" dirty="0"/>
              <a:t>Latin:</a:t>
            </a:r>
            <a:r>
              <a:rPr lang="en-GB" dirty="0"/>
              <a:t> </a:t>
            </a:r>
          </a:p>
          <a:p>
            <a:pPr marL="285750" indent="-285750">
              <a:buFont typeface="Arial" panose="020B0604020202020204" pitchFamily="34" charset="0"/>
              <a:buChar char="•"/>
            </a:pPr>
            <a:r>
              <a:rPr lang="en-GB" dirty="0" err="1"/>
              <a:t>Iter</a:t>
            </a:r>
            <a:r>
              <a:rPr lang="en-GB" dirty="0"/>
              <a:t> which translates as march, path, road or travel.</a:t>
            </a:r>
          </a:p>
          <a:p>
            <a:pPr marL="285750" indent="-285750">
              <a:buFont typeface="Arial" panose="020B0604020202020204" pitchFamily="34" charset="0"/>
              <a:buChar char="•"/>
            </a:pPr>
            <a:r>
              <a:rPr lang="en-GB" dirty="0"/>
              <a:t>Via which means way, road, highway or path. </a:t>
            </a:r>
          </a:p>
        </p:txBody>
      </p:sp>
    </p:spTree>
    <p:extLst>
      <p:ext uri="{BB962C8B-B14F-4D97-AF65-F5344CB8AC3E}">
        <p14:creationId xmlns:p14="http://schemas.microsoft.com/office/powerpoint/2010/main" val="40436143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BFCE78A9-AB82-4FDB-A430-CFCB8CEFB738}"/>
              </a:ext>
            </a:extLst>
          </p:cNvPr>
          <p:cNvSpPr>
            <a:spLocks noGrp="1"/>
          </p:cNvSpPr>
          <p:nvPr>
            <p:ph idx="1"/>
          </p:nvPr>
        </p:nvSpPr>
        <p:spPr>
          <a:xfrm>
            <a:off x="1287281" y="820712"/>
            <a:ext cx="9617437" cy="1697636"/>
          </a:xfrm>
        </p:spPr>
        <p:txBody>
          <a:bodyPr>
            <a:normAutofit fontScale="92500" lnSpcReduction="20000"/>
          </a:bodyPr>
          <a:lstStyle/>
          <a:p>
            <a:pPr marL="0" indent="0" algn="ctr">
              <a:buNone/>
            </a:pPr>
            <a:r>
              <a:rPr lang="en-GB" sz="4400" dirty="0"/>
              <a:t>With the people next to you discuss examples of where you would find journey stories both factual and fiction?  </a:t>
            </a:r>
          </a:p>
        </p:txBody>
      </p:sp>
      <p:pic>
        <p:nvPicPr>
          <p:cNvPr id="2" name="Picture 1">
            <a:extLst>
              <a:ext uri="{FF2B5EF4-FFF2-40B4-BE49-F238E27FC236}">
                <a16:creationId xmlns:a16="http://schemas.microsoft.com/office/drawing/2014/main" xmlns="" id="{BFCBA599-C20D-254C-BC4C-65C78E3515E6}"/>
              </a:ext>
            </a:extLst>
          </p:cNvPr>
          <p:cNvPicPr>
            <a:picLocks noChangeAspect="1"/>
          </p:cNvPicPr>
          <p:nvPr/>
        </p:nvPicPr>
        <p:blipFill>
          <a:blip r:embed="rId2"/>
          <a:stretch>
            <a:fillRect/>
          </a:stretch>
        </p:blipFill>
        <p:spPr>
          <a:xfrm>
            <a:off x="3213272" y="2518348"/>
            <a:ext cx="5765454" cy="3593258"/>
          </a:xfrm>
          <a:prstGeom prst="rect">
            <a:avLst/>
          </a:prstGeom>
        </p:spPr>
      </p:pic>
    </p:spTree>
    <p:extLst>
      <p:ext uri="{BB962C8B-B14F-4D97-AF65-F5344CB8AC3E}">
        <p14:creationId xmlns:p14="http://schemas.microsoft.com/office/powerpoint/2010/main" val="22284374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4E194C8-41E0-4E22-BC73-2B3AFC62840C}"/>
              </a:ext>
            </a:extLst>
          </p:cNvPr>
          <p:cNvSpPr>
            <a:spLocks noGrp="1"/>
          </p:cNvSpPr>
          <p:nvPr>
            <p:ph type="title"/>
          </p:nvPr>
        </p:nvSpPr>
        <p:spPr/>
        <p:txBody>
          <a:bodyPr>
            <a:normAutofit fontScale="90000"/>
          </a:bodyPr>
          <a:lstStyle/>
          <a:p>
            <a:r>
              <a:rPr lang="en-GB" dirty="0"/>
              <a:t>Examples of where you can find journey stories</a:t>
            </a:r>
          </a:p>
        </p:txBody>
      </p:sp>
      <p:sp>
        <p:nvSpPr>
          <p:cNvPr id="3" name="Content Placeholder 2">
            <a:extLst>
              <a:ext uri="{FF2B5EF4-FFF2-40B4-BE49-F238E27FC236}">
                <a16:creationId xmlns:a16="http://schemas.microsoft.com/office/drawing/2014/main" xmlns="" id="{D2250908-FEE6-466C-9E48-34B3A45B8560}"/>
              </a:ext>
            </a:extLst>
          </p:cNvPr>
          <p:cNvSpPr>
            <a:spLocks noGrp="1"/>
          </p:cNvSpPr>
          <p:nvPr>
            <p:ph idx="1"/>
          </p:nvPr>
        </p:nvSpPr>
        <p:spPr>
          <a:xfrm>
            <a:off x="1295401" y="2556932"/>
            <a:ext cx="4800599" cy="3318936"/>
          </a:xfrm>
        </p:spPr>
        <p:txBody>
          <a:bodyPr>
            <a:normAutofit fontScale="77500" lnSpcReduction="20000"/>
          </a:bodyPr>
          <a:lstStyle/>
          <a:p>
            <a:r>
              <a:rPr lang="en-GB" sz="2300" dirty="0"/>
              <a:t>Books </a:t>
            </a:r>
          </a:p>
          <a:p>
            <a:r>
              <a:rPr lang="en-GB" sz="2300" dirty="0"/>
              <a:t>Films</a:t>
            </a:r>
          </a:p>
          <a:p>
            <a:r>
              <a:rPr lang="en-GB" sz="2300" dirty="0"/>
              <a:t>Myths</a:t>
            </a:r>
          </a:p>
          <a:p>
            <a:r>
              <a:rPr lang="en-GB" sz="2300" dirty="0"/>
              <a:t>Fairy Tales</a:t>
            </a:r>
          </a:p>
          <a:p>
            <a:r>
              <a:rPr lang="en-GB" sz="2300" dirty="0"/>
              <a:t>Bible</a:t>
            </a:r>
          </a:p>
          <a:p>
            <a:r>
              <a:rPr lang="en-GB" sz="2300" dirty="0"/>
              <a:t>Comic Books</a:t>
            </a:r>
          </a:p>
          <a:p>
            <a:r>
              <a:rPr lang="en-GB" sz="2300" dirty="0"/>
              <a:t>News</a:t>
            </a:r>
          </a:p>
          <a:p>
            <a:r>
              <a:rPr lang="en-GB" sz="2300" dirty="0"/>
              <a:t>Poetry</a:t>
            </a:r>
          </a:p>
          <a:p>
            <a:r>
              <a:rPr lang="en-GB" sz="2300" dirty="0"/>
              <a:t>Documentaries</a:t>
            </a:r>
          </a:p>
          <a:p>
            <a:pPr marL="0" indent="0">
              <a:buNone/>
            </a:pPr>
            <a:endParaRPr lang="en-GB" dirty="0"/>
          </a:p>
        </p:txBody>
      </p:sp>
    </p:spTree>
    <p:extLst>
      <p:ext uri="{BB962C8B-B14F-4D97-AF65-F5344CB8AC3E}">
        <p14:creationId xmlns:p14="http://schemas.microsoft.com/office/powerpoint/2010/main" val="31462837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F7486497-064C-4008-BEEE-C0D36F9BF4FD}"/>
              </a:ext>
            </a:extLst>
          </p:cNvPr>
          <p:cNvSpPr>
            <a:spLocks noGrp="1"/>
          </p:cNvSpPr>
          <p:nvPr>
            <p:ph idx="1"/>
          </p:nvPr>
        </p:nvSpPr>
        <p:spPr>
          <a:xfrm>
            <a:off x="1603947" y="869429"/>
            <a:ext cx="9398667" cy="1457739"/>
          </a:xfrm>
        </p:spPr>
        <p:txBody>
          <a:bodyPr>
            <a:normAutofit fontScale="85000" lnSpcReduction="10000"/>
          </a:bodyPr>
          <a:lstStyle/>
          <a:p>
            <a:pPr marL="0" indent="0" algn="ctr">
              <a:buNone/>
            </a:pPr>
            <a:r>
              <a:rPr lang="en-GB" sz="5400" dirty="0"/>
              <a:t>With the person next to you discuss why journey stories might have been told? </a:t>
            </a:r>
          </a:p>
        </p:txBody>
      </p:sp>
      <p:pic>
        <p:nvPicPr>
          <p:cNvPr id="2" name="Picture 1">
            <a:extLst>
              <a:ext uri="{FF2B5EF4-FFF2-40B4-BE49-F238E27FC236}">
                <a16:creationId xmlns:a16="http://schemas.microsoft.com/office/drawing/2014/main" xmlns="" id="{96D7DD6F-6E50-7444-9F5C-73CBEEF1FC64}"/>
              </a:ext>
            </a:extLst>
          </p:cNvPr>
          <p:cNvPicPr>
            <a:picLocks noChangeAspect="1"/>
          </p:cNvPicPr>
          <p:nvPr/>
        </p:nvPicPr>
        <p:blipFill>
          <a:blip r:embed="rId2"/>
          <a:stretch>
            <a:fillRect/>
          </a:stretch>
        </p:blipFill>
        <p:spPr>
          <a:xfrm>
            <a:off x="2211418" y="2729043"/>
            <a:ext cx="7769164" cy="3371954"/>
          </a:xfrm>
          <a:prstGeom prst="rect">
            <a:avLst/>
          </a:prstGeom>
        </p:spPr>
      </p:pic>
    </p:spTree>
    <p:extLst>
      <p:ext uri="{BB962C8B-B14F-4D97-AF65-F5344CB8AC3E}">
        <p14:creationId xmlns:p14="http://schemas.microsoft.com/office/powerpoint/2010/main" val="6557714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BA416F1-FD96-4971-BF8F-48CAEC82CC57}"/>
              </a:ext>
            </a:extLst>
          </p:cNvPr>
          <p:cNvSpPr>
            <a:spLocks noGrp="1"/>
          </p:cNvSpPr>
          <p:nvPr>
            <p:ph type="title"/>
          </p:nvPr>
        </p:nvSpPr>
        <p:spPr/>
        <p:txBody>
          <a:bodyPr>
            <a:normAutofit fontScale="90000"/>
          </a:bodyPr>
          <a:lstStyle/>
          <a:p>
            <a:r>
              <a:rPr lang="en-GB" dirty="0"/>
              <a:t>Reasons why journey stories are and were told and repeated and then recorded	</a:t>
            </a:r>
          </a:p>
        </p:txBody>
      </p:sp>
      <p:sp>
        <p:nvSpPr>
          <p:cNvPr id="3" name="Content Placeholder 2">
            <a:extLst>
              <a:ext uri="{FF2B5EF4-FFF2-40B4-BE49-F238E27FC236}">
                <a16:creationId xmlns:a16="http://schemas.microsoft.com/office/drawing/2014/main" xmlns="" id="{82FD8D71-3B32-494E-AAEF-846871372150}"/>
              </a:ext>
            </a:extLst>
          </p:cNvPr>
          <p:cNvSpPr>
            <a:spLocks noGrp="1"/>
          </p:cNvSpPr>
          <p:nvPr>
            <p:ph idx="1"/>
          </p:nvPr>
        </p:nvSpPr>
        <p:spPr/>
        <p:txBody>
          <a:bodyPr>
            <a:normAutofit lnSpcReduction="10000"/>
          </a:bodyPr>
          <a:lstStyle/>
          <a:p>
            <a:r>
              <a:rPr lang="en-GB" dirty="0"/>
              <a:t>Share experiences.</a:t>
            </a:r>
          </a:p>
          <a:p>
            <a:r>
              <a:rPr lang="en-GB" dirty="0"/>
              <a:t>Educational.</a:t>
            </a:r>
          </a:p>
          <a:p>
            <a:r>
              <a:rPr lang="en-GB" dirty="0"/>
              <a:t>Learning about different cultures.</a:t>
            </a:r>
          </a:p>
          <a:p>
            <a:r>
              <a:rPr lang="en-GB" dirty="0"/>
              <a:t>Teach moral values.</a:t>
            </a:r>
          </a:p>
          <a:p>
            <a:r>
              <a:rPr lang="en-GB" dirty="0"/>
              <a:t>Entertainment</a:t>
            </a:r>
          </a:p>
          <a:p>
            <a:r>
              <a:rPr lang="en-GB" dirty="0"/>
              <a:t>Embed cultural values</a:t>
            </a:r>
          </a:p>
          <a:p>
            <a:r>
              <a:rPr lang="en-GB" dirty="0"/>
              <a:t>To explain the origin of a group of people or a significant place. </a:t>
            </a:r>
          </a:p>
        </p:txBody>
      </p:sp>
    </p:spTree>
    <p:extLst>
      <p:ext uri="{BB962C8B-B14F-4D97-AF65-F5344CB8AC3E}">
        <p14:creationId xmlns:p14="http://schemas.microsoft.com/office/powerpoint/2010/main" val="16037614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2">
            <a:extLst/>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AA5A134-1E0C-4A27-A49F-F43D332A8872}"/>
              </a:ext>
            </a:extLst>
          </p:cNvPr>
          <p:cNvSpPr>
            <a:spLocks noGrp="1"/>
          </p:cNvSpPr>
          <p:nvPr>
            <p:ph type="title"/>
          </p:nvPr>
        </p:nvSpPr>
        <p:spPr>
          <a:xfrm>
            <a:off x="1295402" y="982132"/>
            <a:ext cx="9601196" cy="1303867"/>
          </a:xfrm>
        </p:spPr>
        <p:txBody>
          <a:bodyPr>
            <a:normAutofit/>
          </a:bodyPr>
          <a:lstStyle/>
          <a:p>
            <a:r>
              <a:rPr lang="en-GB">
                <a:solidFill>
                  <a:srgbClr val="262626"/>
                </a:solidFill>
              </a:rPr>
              <a:t>The Ancient Works</a:t>
            </a:r>
          </a:p>
        </p:txBody>
      </p:sp>
      <p:sp>
        <p:nvSpPr>
          <p:cNvPr id="3" name="Content Placeholder 2">
            <a:extLst>
              <a:ext uri="{FF2B5EF4-FFF2-40B4-BE49-F238E27FC236}">
                <a16:creationId xmlns:a16="http://schemas.microsoft.com/office/drawing/2014/main" xmlns="" id="{5FC3A093-5CB6-48D7-B4E0-05BBE93DB92D}"/>
              </a:ext>
            </a:extLst>
          </p:cNvPr>
          <p:cNvSpPr>
            <a:spLocks noGrp="1"/>
          </p:cNvSpPr>
          <p:nvPr>
            <p:ph idx="1"/>
          </p:nvPr>
        </p:nvSpPr>
        <p:spPr>
          <a:xfrm>
            <a:off x="1295402" y="2531793"/>
            <a:ext cx="9396044" cy="897207"/>
          </a:xfrm>
        </p:spPr>
        <p:txBody>
          <a:bodyPr>
            <a:normAutofit/>
          </a:bodyPr>
          <a:lstStyle/>
          <a:p>
            <a:pPr marL="0" indent="0" algn="ctr">
              <a:buNone/>
            </a:pPr>
            <a:r>
              <a:rPr lang="en-GB" dirty="0">
                <a:solidFill>
                  <a:srgbClr val="262626"/>
                </a:solidFill>
              </a:rPr>
              <a:t>Some of the most famous ancient journey stories come from Homer and Virgil. </a:t>
            </a:r>
          </a:p>
        </p:txBody>
      </p:sp>
      <p:pic>
        <p:nvPicPr>
          <p:cNvPr id="5" name="Picture 4">
            <a:extLst>
              <a:ext uri="{FF2B5EF4-FFF2-40B4-BE49-F238E27FC236}">
                <a16:creationId xmlns:a16="http://schemas.microsoft.com/office/drawing/2014/main" xmlns="" id="{C3F6DADA-F944-415A-8002-662CA40BCB39}"/>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xmlns="" r:id="rId4"/>
              </a:ext>
            </a:extLst>
          </a:blip>
          <a:stretch>
            <a:fillRect/>
          </a:stretch>
        </p:blipFill>
        <p:spPr>
          <a:xfrm>
            <a:off x="2262100" y="3424509"/>
            <a:ext cx="1948830" cy="2451359"/>
          </a:xfrm>
          <a:prstGeom prst="rect">
            <a:avLst/>
          </a:prstGeom>
          <a:ln w="57150" cmpd="thickThin">
            <a:solidFill>
              <a:srgbClr val="7F7F7F"/>
            </a:solidFill>
            <a:miter lim="800000"/>
          </a:ln>
        </p:spPr>
      </p:pic>
      <p:sp>
        <p:nvSpPr>
          <p:cNvPr id="6" name="TextBox 5">
            <a:extLst>
              <a:ext uri="{FF2B5EF4-FFF2-40B4-BE49-F238E27FC236}">
                <a16:creationId xmlns:a16="http://schemas.microsoft.com/office/drawing/2014/main" xmlns="" id="{B5EF1101-0F79-491F-BFE6-10602DD85A6C}"/>
              </a:ext>
            </a:extLst>
          </p:cNvPr>
          <p:cNvSpPr txBox="1"/>
          <p:nvPr/>
        </p:nvSpPr>
        <p:spPr>
          <a:xfrm>
            <a:off x="9854501" y="6657945"/>
            <a:ext cx="2337499" cy="200055"/>
          </a:xfrm>
          <a:prstGeom prst="rect">
            <a:avLst/>
          </a:prstGeom>
          <a:solidFill>
            <a:srgbClr val="000000"/>
          </a:solidFill>
        </p:spPr>
        <p:txBody>
          <a:bodyPr wrap="none" rtlCol="0">
            <a:spAutoFit/>
          </a:bodyPr>
          <a:lstStyle/>
          <a:p>
            <a:pPr algn="r">
              <a:spcAft>
                <a:spcPts val="600"/>
              </a:spcAft>
            </a:pPr>
            <a:r>
              <a:rPr lang="en-GB" sz="700">
                <a:solidFill>
                  <a:srgbClr val="FFFFFF"/>
                </a:solidFill>
                <a:hlinkClick r:id="rId4" tooltip="https://en.wikipedia.org/wiki/Homer">
                  <a:extLst>
                    <a:ext uri="{A12FA001-AC4F-418D-AE19-62706E023703}">
                      <ahyp:hlinkClr xmlns:ahyp="http://schemas.microsoft.com/office/drawing/2018/hyperlinkcolor" xmlns="" val="tx"/>
                    </a:ext>
                  </a:extLst>
                </a:hlinkClick>
              </a:rPr>
              <a:t>This Photo</a:t>
            </a:r>
            <a:r>
              <a:rPr lang="en-GB" sz="700">
                <a:solidFill>
                  <a:srgbClr val="FFFFFF"/>
                </a:solidFill>
              </a:rPr>
              <a:t> by Unknown Author is licensed under </a:t>
            </a:r>
            <a:r>
              <a:rPr lang="en-GB" sz="700">
                <a:solidFill>
                  <a:srgbClr val="FFFFFF"/>
                </a:solidFill>
                <a:hlinkClick r:id="rId5" tooltip="https://creativecommons.org/licenses/by-sa/3.0/">
                  <a:extLst>
                    <a:ext uri="{A12FA001-AC4F-418D-AE19-62706E023703}">
                      <ahyp:hlinkClr xmlns:ahyp="http://schemas.microsoft.com/office/drawing/2018/hyperlinkcolor" xmlns="" val="tx"/>
                    </a:ext>
                  </a:extLst>
                </a:hlinkClick>
              </a:rPr>
              <a:t>CC BY-SA</a:t>
            </a:r>
            <a:endParaRPr lang="en-GB" sz="700">
              <a:solidFill>
                <a:srgbClr val="FFFFFF"/>
              </a:solidFill>
            </a:endParaRPr>
          </a:p>
        </p:txBody>
      </p:sp>
      <p:pic>
        <p:nvPicPr>
          <p:cNvPr id="8" name="Picture 7">
            <a:extLst>
              <a:ext uri="{FF2B5EF4-FFF2-40B4-BE49-F238E27FC236}">
                <a16:creationId xmlns:a16="http://schemas.microsoft.com/office/drawing/2014/main" xmlns="" id="{2DAF4C3A-64D6-43EE-9567-09FBDEEC0E7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22082" y="3760431"/>
            <a:ext cx="2901168" cy="2115437"/>
          </a:xfrm>
          <a:prstGeom prst="rect">
            <a:avLst/>
          </a:prstGeom>
        </p:spPr>
      </p:pic>
      <p:sp>
        <p:nvSpPr>
          <p:cNvPr id="10" name="TextBox 9">
            <a:extLst>
              <a:ext uri="{FF2B5EF4-FFF2-40B4-BE49-F238E27FC236}">
                <a16:creationId xmlns:a16="http://schemas.microsoft.com/office/drawing/2014/main" xmlns="" id="{253FB955-B0D3-4390-8B0E-E9BEE401A2E6}"/>
              </a:ext>
            </a:extLst>
          </p:cNvPr>
          <p:cNvSpPr txBox="1"/>
          <p:nvPr/>
        </p:nvSpPr>
        <p:spPr>
          <a:xfrm>
            <a:off x="4790218" y="4009292"/>
            <a:ext cx="2827606" cy="1477328"/>
          </a:xfrm>
          <a:prstGeom prst="rect">
            <a:avLst/>
          </a:prstGeom>
          <a:noFill/>
        </p:spPr>
        <p:txBody>
          <a:bodyPr wrap="square" rtlCol="0">
            <a:spAutoFit/>
          </a:bodyPr>
          <a:lstStyle/>
          <a:p>
            <a:r>
              <a:rPr lang="en-GB" dirty="0"/>
              <a:t>Written by this Homer </a:t>
            </a:r>
          </a:p>
          <a:p>
            <a:endParaRPr lang="en-GB" dirty="0"/>
          </a:p>
          <a:p>
            <a:endParaRPr lang="en-GB" dirty="0"/>
          </a:p>
          <a:p>
            <a:r>
              <a:rPr lang="en-GB" dirty="0"/>
              <a:t>Not this Homer.</a:t>
            </a:r>
          </a:p>
          <a:p>
            <a:endParaRPr lang="en-GB" dirty="0"/>
          </a:p>
        </p:txBody>
      </p:sp>
      <p:cxnSp>
        <p:nvCxnSpPr>
          <p:cNvPr id="12" name="Straight Arrow Connector 11">
            <a:extLst>
              <a:ext uri="{FF2B5EF4-FFF2-40B4-BE49-F238E27FC236}">
                <a16:creationId xmlns:a16="http://schemas.microsoft.com/office/drawing/2014/main" xmlns="" id="{D355E7A9-6217-46DE-846E-F0444C4E20C7}"/>
              </a:ext>
            </a:extLst>
          </p:cNvPr>
          <p:cNvCxnSpPr>
            <a:cxnSpLocks/>
          </p:cNvCxnSpPr>
          <p:nvPr/>
        </p:nvCxnSpPr>
        <p:spPr>
          <a:xfrm>
            <a:off x="4871944" y="5209621"/>
            <a:ext cx="2745880"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5" name="Straight Arrow Connector 14">
            <a:extLst>
              <a:ext uri="{FF2B5EF4-FFF2-40B4-BE49-F238E27FC236}">
                <a16:creationId xmlns:a16="http://schemas.microsoft.com/office/drawing/2014/main" xmlns="" id="{F1680A7F-24D6-43DD-BD67-B4C4266E18E1}"/>
              </a:ext>
            </a:extLst>
          </p:cNvPr>
          <p:cNvCxnSpPr/>
          <p:nvPr/>
        </p:nvCxnSpPr>
        <p:spPr>
          <a:xfrm flipH="1">
            <a:off x="4871944" y="4438154"/>
            <a:ext cx="2274443"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33396351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2">
            <a:extLst/>
          </a:blip>
          <a:stretch/>
        </a:blip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xmlns="" id="{6A9BC876-571A-45A6-93A3-FB2839CE66C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xmlns="" id="{F484B2EA-E61C-489C-A595-1601912470C5}"/>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736" y="0"/>
            <a:ext cx="12229962" cy="6856214"/>
            <a:chOff x="-15736" y="0"/>
            <a:chExt cx="12229962" cy="6856214"/>
          </a:xfrm>
        </p:grpSpPr>
        <p:pic>
          <p:nvPicPr>
            <p:cNvPr id="13" name="Picture 12">
              <a:extLst>
                <a:ext uri="{FF2B5EF4-FFF2-40B4-BE49-F238E27FC236}">
                  <a16:creationId xmlns:a16="http://schemas.microsoft.com/office/drawing/2014/main" xmlns="" id="{9E987F02-C120-4654-AD1E-98AF4B643EFA}"/>
                </a:ext>
                <a:ext uri="{C183D7F6-B498-43B3-948B-1728B52AA6E4}">
                  <adec:decorative xmlns:adec="http://schemas.microsoft.com/office/drawing/2017/decorative" xmlns="" val="1"/>
                </a:ext>
              </a:extLst>
            </p:cNvPr>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4" name="Rectangle 13">
              <a:extLst>
                <a:ext uri="{FF2B5EF4-FFF2-40B4-BE49-F238E27FC236}">
                  <a16:creationId xmlns:a16="http://schemas.microsoft.com/office/drawing/2014/main" xmlns="" id="{64E470B5-B546-4390-9A0D-408D49895E7C}"/>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5" name="Picture 14">
              <a:extLst>
                <a:ext uri="{FF2B5EF4-FFF2-40B4-BE49-F238E27FC236}">
                  <a16:creationId xmlns:a16="http://schemas.microsoft.com/office/drawing/2014/main" xmlns="" id="{D061B9CE-C400-4868-9385-01A0BBB98CF6}"/>
                </a:ext>
                <a:ext uri="{C183D7F6-B498-43B3-948B-1728B52AA6E4}">
                  <adec:decorative xmlns:adec="http://schemas.microsoft.com/office/drawing/2017/decorative" xmlns=""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6" name="Picture 15">
              <a:extLst>
                <a:ext uri="{FF2B5EF4-FFF2-40B4-BE49-F238E27FC236}">
                  <a16:creationId xmlns:a16="http://schemas.microsoft.com/office/drawing/2014/main" xmlns="" id="{40C49D50-A49B-4F80-81C4-05BBCF4B5AEB}"/>
                </a:ext>
                <a:ext uri="{C183D7F6-B498-43B3-948B-1728B52AA6E4}">
                  <adec:decorative xmlns:adec="http://schemas.microsoft.com/office/drawing/2017/decorative" xmlns=""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1">
            <a:extLst>
              <a:ext uri="{FF2B5EF4-FFF2-40B4-BE49-F238E27FC236}">
                <a16:creationId xmlns:a16="http://schemas.microsoft.com/office/drawing/2014/main" xmlns="" id="{5B360F2B-9626-48EF-80BC-CC1E5107AAB0}"/>
              </a:ext>
            </a:extLst>
          </p:cNvPr>
          <p:cNvSpPr>
            <a:spLocks noGrp="1"/>
          </p:cNvSpPr>
          <p:nvPr>
            <p:ph type="title"/>
          </p:nvPr>
        </p:nvSpPr>
        <p:spPr>
          <a:xfrm>
            <a:off x="1180101" y="982132"/>
            <a:ext cx="6354633" cy="1303867"/>
          </a:xfrm>
        </p:spPr>
        <p:txBody>
          <a:bodyPr>
            <a:normAutofit/>
          </a:bodyPr>
          <a:lstStyle/>
          <a:p>
            <a:r>
              <a:rPr lang="en-GB" dirty="0"/>
              <a:t>Ancient Journeys</a:t>
            </a:r>
          </a:p>
        </p:txBody>
      </p:sp>
      <p:cxnSp>
        <p:nvCxnSpPr>
          <p:cNvPr id="18" name="Straight Connector 17">
            <a:extLst>
              <a:ext uri="{FF2B5EF4-FFF2-40B4-BE49-F238E27FC236}">
                <a16:creationId xmlns:a16="http://schemas.microsoft.com/office/drawing/2014/main" xmlns="" id="{1124B3AE-D38B-4A63-B422-F9792E745BDD}"/>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77057" y="2400639"/>
            <a:ext cx="5760720" cy="0"/>
          </a:xfrm>
          <a:prstGeom prst="line">
            <a:avLst/>
          </a:prstGeom>
        </p:spPr>
        <p:style>
          <a:lnRef idx="2">
            <a:schemeClr val="accent1"/>
          </a:lnRef>
          <a:fillRef idx="0">
            <a:schemeClr val="accent1"/>
          </a:fillRef>
          <a:effectRef idx="1">
            <a:schemeClr val="accent1"/>
          </a:effectRef>
          <a:fontRef idx="minor">
            <a:schemeClr val="tx1"/>
          </a:fontRef>
        </p:style>
      </p:cxnSp>
      <p:sp>
        <p:nvSpPr>
          <p:cNvPr id="3" name="Content Placeholder 2">
            <a:extLst>
              <a:ext uri="{FF2B5EF4-FFF2-40B4-BE49-F238E27FC236}">
                <a16:creationId xmlns:a16="http://schemas.microsoft.com/office/drawing/2014/main" xmlns="" id="{C8FD38A2-3170-4124-B77C-08A9B572AE0D}"/>
              </a:ext>
            </a:extLst>
          </p:cNvPr>
          <p:cNvSpPr>
            <a:spLocks noGrp="1"/>
          </p:cNvSpPr>
          <p:nvPr>
            <p:ph idx="1"/>
          </p:nvPr>
        </p:nvSpPr>
        <p:spPr>
          <a:xfrm>
            <a:off x="797136" y="2434751"/>
            <a:ext cx="8315223" cy="3601549"/>
          </a:xfrm>
        </p:spPr>
        <p:txBody>
          <a:bodyPr>
            <a:normAutofit fontScale="85000" lnSpcReduction="20000"/>
          </a:bodyPr>
          <a:lstStyle/>
          <a:p>
            <a:pPr marL="0" indent="0">
              <a:buNone/>
            </a:pPr>
            <a:r>
              <a:rPr lang="en-GB" sz="2300" dirty="0"/>
              <a:t>Here are examples of some of the most famous ancient journey stories,</a:t>
            </a:r>
          </a:p>
          <a:p>
            <a:pPr marL="0" indent="0">
              <a:buNone/>
            </a:pPr>
            <a:r>
              <a:rPr lang="en-GB" sz="2300" dirty="0"/>
              <a:t>which were all written in the form of epic poetry.</a:t>
            </a:r>
          </a:p>
          <a:p>
            <a:pPr marL="0" indent="0">
              <a:buNone/>
            </a:pPr>
            <a:r>
              <a:rPr lang="en-GB" sz="2300" u="sng" dirty="0"/>
              <a:t>Homer:  </a:t>
            </a:r>
          </a:p>
          <a:p>
            <a:pPr marL="457200" lvl="1" indent="0">
              <a:buNone/>
            </a:pPr>
            <a:r>
              <a:rPr lang="en-GB" sz="2300" dirty="0"/>
              <a:t>The Odyssey: Odysseus’ homecoming nostos after the Trojan war where he faces many challenges. </a:t>
            </a:r>
          </a:p>
          <a:p>
            <a:pPr marL="0" lvl="1" indent="0">
              <a:buNone/>
            </a:pPr>
            <a:r>
              <a:rPr lang="en-GB" sz="2300" u="sng" dirty="0"/>
              <a:t>Apollonius of Rhodes:</a:t>
            </a:r>
          </a:p>
          <a:p>
            <a:pPr marL="0" lvl="1" indent="0">
              <a:buNone/>
            </a:pPr>
            <a:r>
              <a:rPr lang="en-GB" sz="2300" dirty="0"/>
              <a:t>	Argonautica: Jason and the Argonauts adventure to find the golden fleece. </a:t>
            </a:r>
          </a:p>
          <a:p>
            <a:pPr marL="0" lvl="1" indent="0">
              <a:buNone/>
            </a:pPr>
            <a:r>
              <a:rPr lang="en-GB" sz="2300" u="sng" dirty="0"/>
              <a:t>Virgil’s:</a:t>
            </a:r>
          </a:p>
          <a:p>
            <a:pPr marL="457200" lvl="2" indent="0">
              <a:buNone/>
            </a:pPr>
            <a:r>
              <a:rPr lang="en-GB" sz="2100" dirty="0"/>
              <a:t> The Aeneid: </a:t>
            </a:r>
            <a:r>
              <a:rPr lang="en-GB" sz="2300" dirty="0"/>
              <a:t>Aeneas a Trojans journey to Italy where he becomes the founder of Rome, also known as a foundation myth. </a:t>
            </a:r>
          </a:p>
        </p:txBody>
      </p:sp>
      <p:pic>
        <p:nvPicPr>
          <p:cNvPr id="4" name="Picture 3">
            <a:extLst>
              <a:ext uri="{FF2B5EF4-FFF2-40B4-BE49-F238E27FC236}">
                <a16:creationId xmlns:a16="http://schemas.microsoft.com/office/drawing/2014/main" xmlns="" id="{72AAD60D-1A5F-4583-ABF0-7D7D3DEEA7A8}"/>
              </a:ext>
            </a:extLst>
          </p:cNvPr>
          <p:cNvPicPr>
            <a:picLocks noChangeAspect="1"/>
          </p:cNvPicPr>
          <p:nvPr/>
        </p:nvPicPr>
        <p:blipFill>
          <a:blip r:embed="rId5"/>
          <a:stretch>
            <a:fillRect/>
          </a:stretch>
        </p:blipFill>
        <p:spPr>
          <a:xfrm>
            <a:off x="9684739" y="821699"/>
            <a:ext cx="1550867" cy="2332133"/>
          </a:xfrm>
          <a:prstGeom prst="rect">
            <a:avLst/>
          </a:prstGeom>
          <a:ln w="57150" cmpd="thickThin">
            <a:noFill/>
            <a:miter lim="800000"/>
          </a:ln>
        </p:spPr>
      </p:pic>
      <p:pic>
        <p:nvPicPr>
          <p:cNvPr id="5" name="Picture 4">
            <a:extLst>
              <a:ext uri="{FF2B5EF4-FFF2-40B4-BE49-F238E27FC236}">
                <a16:creationId xmlns:a16="http://schemas.microsoft.com/office/drawing/2014/main" xmlns="" id="{2592D58E-AF35-44A3-9053-E8CDC4CFF5BC}"/>
              </a:ext>
            </a:extLst>
          </p:cNvPr>
          <p:cNvPicPr>
            <a:picLocks noChangeAspect="1"/>
          </p:cNvPicPr>
          <p:nvPr/>
        </p:nvPicPr>
        <p:blipFill>
          <a:blip r:embed="rId6"/>
          <a:stretch>
            <a:fillRect/>
          </a:stretch>
        </p:blipFill>
        <p:spPr>
          <a:xfrm>
            <a:off x="8897269" y="3437822"/>
            <a:ext cx="2504085" cy="2571384"/>
          </a:xfrm>
          <a:prstGeom prst="rect">
            <a:avLst/>
          </a:prstGeom>
          <a:ln w="57150" cmpd="thickThin">
            <a:noFill/>
            <a:miter lim="800000"/>
          </a:ln>
        </p:spPr>
      </p:pic>
      <p:pic>
        <p:nvPicPr>
          <p:cNvPr id="7" name="Picture 6">
            <a:extLst>
              <a:ext uri="{FF2B5EF4-FFF2-40B4-BE49-F238E27FC236}">
                <a16:creationId xmlns:a16="http://schemas.microsoft.com/office/drawing/2014/main" xmlns="" id="{E5197D6F-4E50-4F87-B73C-CB7D07A34606}"/>
              </a:ext>
            </a:extLst>
          </p:cNvPr>
          <p:cNvPicPr>
            <a:picLocks noChangeAspect="1"/>
          </p:cNvPicPr>
          <p:nvPr/>
        </p:nvPicPr>
        <p:blipFill>
          <a:blip r:embed="rId7"/>
          <a:stretch>
            <a:fillRect/>
          </a:stretch>
        </p:blipFill>
        <p:spPr>
          <a:xfrm>
            <a:off x="8048900" y="799171"/>
            <a:ext cx="1502564" cy="2376928"/>
          </a:xfrm>
          <a:prstGeom prst="rect">
            <a:avLst/>
          </a:prstGeom>
        </p:spPr>
      </p:pic>
    </p:spTree>
    <p:extLst>
      <p:ext uri="{BB962C8B-B14F-4D97-AF65-F5344CB8AC3E}">
        <p14:creationId xmlns:p14="http://schemas.microsoft.com/office/powerpoint/2010/main" val="6014411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479EE88-92A2-644D-A77E-4F9A94F034A3}"/>
              </a:ext>
            </a:extLst>
          </p:cNvPr>
          <p:cNvSpPr>
            <a:spLocks noGrp="1"/>
          </p:cNvSpPr>
          <p:nvPr>
            <p:ph type="title"/>
          </p:nvPr>
        </p:nvSpPr>
        <p:spPr/>
        <p:txBody>
          <a:bodyPr/>
          <a:lstStyle/>
          <a:p>
            <a:r>
              <a:rPr lang="en-US" dirty="0"/>
              <a:t>Homer:</a:t>
            </a:r>
            <a:r>
              <a:rPr lang="en-GB" dirty="0"/>
              <a:t> The Odyssey</a:t>
            </a:r>
            <a:endParaRPr lang="en-US" dirty="0"/>
          </a:p>
        </p:txBody>
      </p:sp>
      <p:sp>
        <p:nvSpPr>
          <p:cNvPr id="3" name="Content Placeholder 2">
            <a:extLst>
              <a:ext uri="{FF2B5EF4-FFF2-40B4-BE49-F238E27FC236}">
                <a16:creationId xmlns:a16="http://schemas.microsoft.com/office/drawing/2014/main" xmlns="" id="{1249F857-3C7C-F349-A96B-912F2CF7A9A9}"/>
              </a:ext>
            </a:extLst>
          </p:cNvPr>
          <p:cNvSpPr>
            <a:spLocks noGrp="1"/>
          </p:cNvSpPr>
          <p:nvPr>
            <p:ph idx="1"/>
          </p:nvPr>
        </p:nvSpPr>
        <p:spPr>
          <a:xfrm>
            <a:off x="855406" y="2418734"/>
            <a:ext cx="10471355" cy="3893575"/>
          </a:xfrm>
        </p:spPr>
        <p:txBody>
          <a:bodyPr>
            <a:normAutofit fontScale="85000" lnSpcReduction="20000"/>
          </a:bodyPr>
          <a:lstStyle/>
          <a:p>
            <a:r>
              <a:rPr lang="en-US" dirty="0"/>
              <a:t>Odysseus homeward journey (nostos) from the Trojan War because he angered Poseidon. Penelope, Odysseus wife is overwhelmed by suitors. </a:t>
            </a:r>
          </a:p>
          <a:p>
            <a:r>
              <a:rPr lang="en-US" dirty="0"/>
              <a:t>Telemachus, Odysseus son, travels around Southern Greece to enquire into his father’s whereabouts. Encounters: Nestor, Menelaus and Helen. </a:t>
            </a:r>
          </a:p>
          <a:p>
            <a:r>
              <a:rPr lang="en-US" dirty="0"/>
              <a:t> Odysseus held captive by Calypso for 7 years. The Gods send message to her to allow him to leave.</a:t>
            </a:r>
          </a:p>
          <a:p>
            <a:r>
              <a:rPr lang="en-US" dirty="0"/>
              <a:t>After 18 days at sea he encounters the Phaeacians, where he is offered hospitality and stories of the Trojan War are told.</a:t>
            </a:r>
          </a:p>
          <a:p>
            <a:r>
              <a:rPr lang="en-US" dirty="0"/>
              <a:t>Odysseus finally told his own journey story including encounters with </a:t>
            </a:r>
            <a:r>
              <a:rPr lang="en-GB" dirty="0"/>
              <a:t>the </a:t>
            </a:r>
            <a:r>
              <a:rPr lang="en-GB" dirty="0" err="1"/>
              <a:t>Cicones</a:t>
            </a:r>
            <a:r>
              <a:rPr lang="en-GB" dirty="0"/>
              <a:t>, the Cyclopes, Polyphemus, the son of Poseidon, Aeolus, ruler of the winds, </a:t>
            </a:r>
            <a:r>
              <a:rPr lang="en-GB" dirty="0" err="1"/>
              <a:t>Laestrygonians</a:t>
            </a:r>
            <a:r>
              <a:rPr lang="en-GB" dirty="0"/>
              <a:t>, the land of the giants, witch-goddess Circe, spirit of Tiresias and lost souls from the Trojan war.</a:t>
            </a:r>
          </a:p>
          <a:p>
            <a:r>
              <a:rPr lang="en-GB" dirty="0"/>
              <a:t>The Phaeacians provide a ship for Odysseus and he travels back home and rids his home of Penelope's suitors. </a:t>
            </a:r>
            <a:endParaRPr lang="en-US" dirty="0"/>
          </a:p>
        </p:txBody>
      </p:sp>
    </p:spTree>
    <p:extLst>
      <p:ext uri="{BB962C8B-B14F-4D97-AF65-F5344CB8AC3E}">
        <p14:creationId xmlns:p14="http://schemas.microsoft.com/office/powerpoint/2010/main" val="19975447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926440E5-D441-4B41-9B14-6738084DA538}"/>
              </a:ext>
            </a:extLst>
          </p:cNvPr>
          <p:cNvPicPr>
            <a:picLocks noChangeAspect="1"/>
          </p:cNvPicPr>
          <p:nvPr/>
        </p:nvPicPr>
        <p:blipFill>
          <a:blip r:embed="rId2"/>
          <a:stretch>
            <a:fillRect/>
          </a:stretch>
        </p:blipFill>
        <p:spPr>
          <a:xfrm>
            <a:off x="1135627" y="641901"/>
            <a:ext cx="9881990" cy="5552422"/>
          </a:xfrm>
          <a:prstGeom prst="rect">
            <a:avLst/>
          </a:prstGeom>
        </p:spPr>
      </p:pic>
    </p:spTree>
    <p:extLst>
      <p:ext uri="{BB962C8B-B14F-4D97-AF65-F5344CB8AC3E}">
        <p14:creationId xmlns:p14="http://schemas.microsoft.com/office/powerpoint/2010/main" val="4765844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D5EDD5D-0AB5-496E-8972-E0BB4DFFB570}"/>
              </a:ext>
            </a:extLst>
          </p:cNvPr>
          <p:cNvSpPr>
            <a:spLocks noGrp="1"/>
          </p:cNvSpPr>
          <p:nvPr>
            <p:ph type="title"/>
          </p:nvPr>
        </p:nvSpPr>
        <p:spPr/>
        <p:txBody>
          <a:bodyPr/>
          <a:lstStyle/>
          <a:p>
            <a:r>
              <a:rPr lang="en-GB" dirty="0"/>
              <a:t>Learning Objectives for the Day	</a:t>
            </a:r>
          </a:p>
        </p:txBody>
      </p:sp>
      <p:sp>
        <p:nvSpPr>
          <p:cNvPr id="3" name="Content Placeholder 2">
            <a:extLst>
              <a:ext uri="{FF2B5EF4-FFF2-40B4-BE49-F238E27FC236}">
                <a16:creationId xmlns:a16="http://schemas.microsoft.com/office/drawing/2014/main" xmlns="" id="{0D43E6DA-F77B-43BE-99E1-4EAAE629A9F0}"/>
              </a:ext>
            </a:extLst>
          </p:cNvPr>
          <p:cNvSpPr>
            <a:spLocks noGrp="1"/>
          </p:cNvSpPr>
          <p:nvPr>
            <p:ph idx="1"/>
          </p:nvPr>
        </p:nvSpPr>
        <p:spPr/>
        <p:txBody>
          <a:bodyPr/>
          <a:lstStyle/>
          <a:p>
            <a:r>
              <a:rPr lang="en-GB" dirty="0"/>
              <a:t>The aim of today is…</a:t>
            </a:r>
          </a:p>
          <a:p>
            <a:pPr lvl="1"/>
            <a:r>
              <a:rPr lang="en-GB" dirty="0"/>
              <a:t>To gain an understanding of how journey stories shape the society in which they are told.</a:t>
            </a:r>
          </a:p>
          <a:p>
            <a:pPr lvl="1"/>
            <a:r>
              <a:rPr lang="en-GB" dirty="0"/>
              <a:t>To think about journeys as both an individual experience and one that is shaped by and depends on interactions and networks.</a:t>
            </a:r>
          </a:p>
          <a:p>
            <a:pPr lvl="1"/>
            <a:r>
              <a:rPr lang="en-GB" dirty="0"/>
              <a:t>To gain historical knowledge about migration.</a:t>
            </a:r>
          </a:p>
          <a:p>
            <a:pPr lvl="1"/>
            <a:r>
              <a:rPr lang="en-GB" dirty="0"/>
              <a:t>To gain an understanding of how journeys and migration have changed over thousands of years, and to see if they differ to the modern day. </a:t>
            </a:r>
          </a:p>
        </p:txBody>
      </p:sp>
    </p:spTree>
    <p:extLst>
      <p:ext uri="{BB962C8B-B14F-4D97-AF65-F5344CB8AC3E}">
        <p14:creationId xmlns:p14="http://schemas.microsoft.com/office/powerpoint/2010/main" val="949686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E4C7B5C-DF93-CE49-ACE4-1844F45B1D04}"/>
              </a:ext>
            </a:extLst>
          </p:cNvPr>
          <p:cNvSpPr>
            <a:spLocks noGrp="1"/>
          </p:cNvSpPr>
          <p:nvPr>
            <p:ph type="title"/>
          </p:nvPr>
        </p:nvSpPr>
        <p:spPr>
          <a:xfrm>
            <a:off x="1295402" y="982132"/>
            <a:ext cx="9601196" cy="1303867"/>
          </a:xfrm>
        </p:spPr>
        <p:txBody>
          <a:bodyPr/>
          <a:lstStyle/>
          <a:p>
            <a:r>
              <a:rPr lang="en-GB" dirty="0"/>
              <a:t>Apollonius of Rhodes: Argonautica</a:t>
            </a:r>
            <a:endParaRPr lang="en-US" dirty="0"/>
          </a:p>
        </p:txBody>
      </p:sp>
      <p:sp>
        <p:nvSpPr>
          <p:cNvPr id="3" name="Content Placeholder 2">
            <a:extLst>
              <a:ext uri="{FF2B5EF4-FFF2-40B4-BE49-F238E27FC236}">
                <a16:creationId xmlns:a16="http://schemas.microsoft.com/office/drawing/2014/main" xmlns="" id="{78EBC741-4A7A-5E44-89E7-3A238D7863EA}"/>
              </a:ext>
            </a:extLst>
          </p:cNvPr>
          <p:cNvSpPr>
            <a:spLocks noGrp="1"/>
          </p:cNvSpPr>
          <p:nvPr>
            <p:ph idx="1"/>
          </p:nvPr>
        </p:nvSpPr>
        <p:spPr>
          <a:xfrm>
            <a:off x="914400" y="2556932"/>
            <a:ext cx="10397613" cy="3548900"/>
          </a:xfrm>
        </p:spPr>
        <p:txBody>
          <a:bodyPr>
            <a:normAutofit fontScale="85000" lnSpcReduction="20000"/>
          </a:bodyPr>
          <a:lstStyle/>
          <a:p>
            <a:r>
              <a:rPr lang="en-US" dirty="0"/>
              <a:t>The story of Jason and the Argonauts voyage to retrieve the Golden Fleece from Colchis (Georgia). </a:t>
            </a:r>
          </a:p>
          <a:p>
            <a:r>
              <a:rPr lang="en-US" dirty="0"/>
              <a:t>The voyage takes them around the Mediterranean, the Black Sea and up river systems on a Ship called the Argo. </a:t>
            </a:r>
          </a:p>
          <a:p>
            <a:r>
              <a:rPr lang="en-US" dirty="0"/>
              <a:t>Throughout the voyage, Jason and the Argonauts encountered many different societies, some which were hostile and other which were friendly. </a:t>
            </a:r>
          </a:p>
          <a:p>
            <a:pPr lvl="1"/>
            <a:r>
              <a:rPr lang="en-US" dirty="0"/>
              <a:t>Queen </a:t>
            </a:r>
            <a:r>
              <a:rPr lang="en-US" dirty="0" err="1"/>
              <a:t>Hypsipyle</a:t>
            </a:r>
            <a:r>
              <a:rPr lang="en-US" dirty="0"/>
              <a:t> and the women of Lemnos who had killed all of their men folk.</a:t>
            </a:r>
          </a:p>
          <a:p>
            <a:pPr lvl="1"/>
            <a:r>
              <a:rPr lang="en-GB" dirty="0"/>
              <a:t>The six-handed savages and the much more civilized </a:t>
            </a:r>
            <a:r>
              <a:rPr lang="en-GB" dirty="0" err="1"/>
              <a:t>Doliones</a:t>
            </a:r>
            <a:r>
              <a:rPr lang="en-GB" dirty="0"/>
              <a:t> people.</a:t>
            </a:r>
          </a:p>
          <a:p>
            <a:pPr lvl="1"/>
            <a:r>
              <a:rPr lang="en-GB" dirty="0"/>
              <a:t>King </a:t>
            </a:r>
            <a:r>
              <a:rPr lang="en-GB" dirty="0" err="1"/>
              <a:t>Amycus</a:t>
            </a:r>
            <a:r>
              <a:rPr lang="en-GB" dirty="0"/>
              <a:t> of the </a:t>
            </a:r>
            <a:r>
              <a:rPr lang="en-GB" dirty="0" err="1"/>
              <a:t>Bebrycians</a:t>
            </a:r>
            <a:r>
              <a:rPr lang="en-GB" dirty="0"/>
              <a:t>, who challenges any Argonaut champion to a boxing match.</a:t>
            </a:r>
          </a:p>
          <a:p>
            <a:pPr lvl="1"/>
            <a:r>
              <a:rPr lang="en-GB" dirty="0"/>
              <a:t>Phineas who was cursed by Zeus with extreme old age, blindness and constant visits from the Harpies.</a:t>
            </a:r>
          </a:p>
          <a:p>
            <a:pPr lvl="1"/>
            <a:r>
              <a:rPr lang="en-GB" dirty="0"/>
              <a:t>King </a:t>
            </a:r>
            <a:r>
              <a:rPr lang="en-GB" dirty="0" err="1"/>
              <a:t>Aetes</a:t>
            </a:r>
            <a:r>
              <a:rPr lang="en-GB" dirty="0"/>
              <a:t> and Medea, trails of strength to gain the golden fleece. </a:t>
            </a:r>
          </a:p>
          <a:p>
            <a:pPr lvl="1"/>
            <a:endParaRPr lang="en-GB" dirty="0"/>
          </a:p>
          <a:p>
            <a:pPr lvl="1"/>
            <a:endParaRPr lang="en-US" dirty="0"/>
          </a:p>
          <a:p>
            <a:endParaRPr lang="en-US" dirty="0"/>
          </a:p>
          <a:p>
            <a:endParaRPr lang="en-US" dirty="0"/>
          </a:p>
          <a:p>
            <a:endParaRPr lang="en-US" dirty="0"/>
          </a:p>
        </p:txBody>
      </p:sp>
    </p:spTree>
    <p:extLst>
      <p:ext uri="{BB962C8B-B14F-4D97-AF65-F5344CB8AC3E}">
        <p14:creationId xmlns:p14="http://schemas.microsoft.com/office/powerpoint/2010/main" val="291451866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a:blip r:embed="rId2">
            <a:extLst/>
          </a:blip>
          <a:stretch/>
        </a:blip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xmlns="" id="{5066F8AE-A5C7-4B3E-B1DA-D0B624059BED}"/>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736" y="0"/>
            <a:ext cx="12229962" cy="6856214"/>
            <a:chOff x="-15736" y="0"/>
            <a:chExt cx="12229962" cy="6856214"/>
          </a:xfrm>
        </p:grpSpPr>
        <p:pic>
          <p:nvPicPr>
            <p:cNvPr id="10" name="Picture 9">
              <a:extLst>
                <a:ext uri="{FF2B5EF4-FFF2-40B4-BE49-F238E27FC236}">
                  <a16:creationId xmlns:a16="http://schemas.microsoft.com/office/drawing/2014/main" xmlns="" id="{F78E901E-6697-44E3-9533-1457FA4F0488}"/>
                </a:ext>
                <a:ext uri="{C183D7F6-B498-43B3-948B-1728B52AA6E4}">
                  <adec:decorative xmlns:adec="http://schemas.microsoft.com/office/drawing/2017/decorative" xmlns="" val="1"/>
                </a:ext>
              </a:extLst>
            </p:cNvPr>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1" name="Rectangle 10">
              <a:extLst>
                <a:ext uri="{FF2B5EF4-FFF2-40B4-BE49-F238E27FC236}">
                  <a16:creationId xmlns:a16="http://schemas.microsoft.com/office/drawing/2014/main" xmlns="" id="{C515452A-514A-4763-9932-37302A8D6DBA}"/>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2" name="Picture 11">
              <a:extLst>
                <a:ext uri="{FF2B5EF4-FFF2-40B4-BE49-F238E27FC236}">
                  <a16:creationId xmlns:a16="http://schemas.microsoft.com/office/drawing/2014/main" xmlns="" id="{D0EC146D-CF08-4B34-ADEB-2F0296F98A14}"/>
                </a:ext>
                <a:ext uri="{C183D7F6-B498-43B3-948B-1728B52AA6E4}">
                  <adec:decorative xmlns:adec="http://schemas.microsoft.com/office/drawing/2017/decorative" xmlns=""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3" name="Picture 12">
              <a:extLst>
                <a:ext uri="{FF2B5EF4-FFF2-40B4-BE49-F238E27FC236}">
                  <a16:creationId xmlns:a16="http://schemas.microsoft.com/office/drawing/2014/main" xmlns="" id="{E1FBA240-87AB-400A-9292-7DC6F3E55215}"/>
                </a:ext>
                <a:ext uri="{C183D7F6-B498-43B3-948B-1728B52AA6E4}">
                  <adec:decorative xmlns:adec="http://schemas.microsoft.com/office/drawing/2017/decorative" xmlns=""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useBgFill="1">
        <p:nvSpPr>
          <p:cNvPr id="15" name="Rectangle 14">
            <a:extLst>
              <a:ext uri="{FF2B5EF4-FFF2-40B4-BE49-F238E27FC236}">
                <a16:creationId xmlns:a16="http://schemas.microsoft.com/office/drawing/2014/main" xmlns="" id="{544958B8-57B6-4B37-8A18-D54A32EC2D3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xmlns="" id="{C195D5C0-9C96-7749-AD10-392EAF323237}"/>
              </a:ext>
            </a:extLst>
          </p:cNvPr>
          <p:cNvPicPr>
            <a:picLocks noChangeAspect="1"/>
          </p:cNvPicPr>
          <p:nvPr/>
        </p:nvPicPr>
        <p:blipFill rotWithShape="1">
          <a:blip r:embed="rId5"/>
          <a:srcRect t="9260" r="1" b="15882"/>
          <a:stretch/>
        </p:blipFill>
        <p:spPr>
          <a:xfrm>
            <a:off x="486138" y="488137"/>
            <a:ext cx="11227442" cy="5883295"/>
          </a:xfrm>
          <a:prstGeom prst="rect">
            <a:avLst/>
          </a:prstGeom>
        </p:spPr>
      </p:pic>
      <p:sp>
        <p:nvSpPr>
          <p:cNvPr id="17" name="Rectangle 16">
            <a:extLst>
              <a:ext uri="{FF2B5EF4-FFF2-40B4-BE49-F238E27FC236}">
                <a16:creationId xmlns:a16="http://schemas.microsoft.com/office/drawing/2014/main" xmlns="" id="{B7E4A740-3A69-42A5-8AC0-3905D518F41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solidFill>
              <a:schemeClr val="bg1"/>
            </a:solidFill>
            <a:miter lim="800000"/>
          </a:ln>
        </p:spPr>
        <p:style>
          <a:lnRef idx="1">
            <a:schemeClr val="accent1"/>
          </a:lnRef>
          <a:fillRef idx="3">
            <a:schemeClr val="accent1"/>
          </a:fillRef>
          <a:effectRef idx="2">
            <a:schemeClr val="accent1"/>
          </a:effectRef>
          <a:fontRef idx="minor">
            <a:schemeClr val="lt1"/>
          </a:fontRef>
        </p:style>
      </p:sp>
      <p:grpSp>
        <p:nvGrpSpPr>
          <p:cNvPr id="19" name="Group 18">
            <a:extLst>
              <a:ext uri="{FF2B5EF4-FFF2-40B4-BE49-F238E27FC236}">
                <a16:creationId xmlns:a16="http://schemas.microsoft.com/office/drawing/2014/main" xmlns="" id="{8283C010-53D7-404B-9300-DB1BAE1EAE91}"/>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128956"/>
            <a:ext cx="12234672" cy="658368"/>
            <a:chOff x="-18288" y="3128956"/>
            <a:chExt cx="12234672" cy="658368"/>
          </a:xfrm>
        </p:grpSpPr>
        <p:sp useBgFill="1">
          <p:nvSpPr>
            <p:cNvPr id="20" name="Rounded Rectangle 21">
              <a:extLst>
                <a:ext uri="{FF2B5EF4-FFF2-40B4-BE49-F238E27FC236}">
                  <a16:creationId xmlns:a16="http://schemas.microsoft.com/office/drawing/2014/main" xmlns="" id="{DFC03671-D6D3-4BA9-AD3E-6ADE11D07CEC}"/>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732303" y="3128956"/>
              <a:ext cx="45720" cy="658368"/>
            </a:xfrm>
            <a:prstGeom prst="roundRect">
              <a:avLst>
                <a:gd name="adj" fmla="val 50000"/>
              </a:avLst>
            </a:prstGeom>
            <a:ln w="9525">
              <a:noFill/>
            </a:ln>
            <a:effectLst>
              <a:innerShdw blurRad="114300">
                <a:prstClr val="black">
                  <a:alpha val="86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pic>
          <p:nvPicPr>
            <p:cNvPr id="21" name="Picture 20">
              <a:extLst>
                <a:ext uri="{FF2B5EF4-FFF2-40B4-BE49-F238E27FC236}">
                  <a16:creationId xmlns:a16="http://schemas.microsoft.com/office/drawing/2014/main" xmlns="" id="{DFD51935-8C23-4BCB-987B-F5AC9E3D94CA}"/>
                </a:ext>
                <a:ext uri="{C183D7F6-B498-43B3-948B-1728B52AA6E4}">
                  <adec:decorative xmlns:adec="http://schemas.microsoft.com/office/drawing/2017/decorative" xmlns=""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8288" y="3154680"/>
              <a:ext cx="777240" cy="606425"/>
            </a:xfrm>
            <a:prstGeom prst="rect">
              <a:avLst/>
            </a:prstGeom>
          </p:spPr>
        </p:pic>
        <p:sp useBgFill="1">
          <p:nvSpPr>
            <p:cNvPr id="22" name="Rounded Rectangle 27">
              <a:extLst>
                <a:ext uri="{FF2B5EF4-FFF2-40B4-BE49-F238E27FC236}">
                  <a16:creationId xmlns:a16="http://schemas.microsoft.com/office/drawing/2014/main" xmlns="" id="{72D5A197-23EF-4751-9E72-FEB79910EF1A}"/>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11414377" y="3128956"/>
              <a:ext cx="45720" cy="658368"/>
            </a:xfrm>
            <a:prstGeom prst="roundRect">
              <a:avLst>
                <a:gd name="adj" fmla="val 50000"/>
              </a:avLst>
            </a:prstGeom>
            <a:ln w="9525">
              <a:noFill/>
            </a:ln>
            <a:effectLst>
              <a:innerShdw blurRad="114300">
                <a:prstClr val="black">
                  <a:alpha val="86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pic>
          <p:nvPicPr>
            <p:cNvPr id="23" name="Picture 22">
              <a:extLst>
                <a:ext uri="{FF2B5EF4-FFF2-40B4-BE49-F238E27FC236}">
                  <a16:creationId xmlns:a16="http://schemas.microsoft.com/office/drawing/2014/main" xmlns="" id="{5DD7E4D1-EC3E-4109-9647-9E6652A92D34}"/>
                </a:ext>
                <a:ext uri="{C183D7F6-B498-43B3-948B-1728B52AA6E4}">
                  <adec:decorative xmlns:adec="http://schemas.microsoft.com/office/drawing/2017/decorative" xmlns=""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flipH="1">
              <a:off x="11439144" y="3154680"/>
              <a:ext cx="777240" cy="606425"/>
            </a:xfrm>
            <a:prstGeom prst="rect">
              <a:avLst/>
            </a:prstGeom>
          </p:spPr>
        </p:pic>
      </p:grpSp>
    </p:spTree>
    <p:extLst>
      <p:ext uri="{BB962C8B-B14F-4D97-AF65-F5344CB8AC3E}">
        <p14:creationId xmlns:p14="http://schemas.microsoft.com/office/powerpoint/2010/main" val="179041346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62F3D1F-25E9-C54B-BAFE-C49D0A3F6476}"/>
              </a:ext>
            </a:extLst>
          </p:cNvPr>
          <p:cNvSpPr>
            <a:spLocks noGrp="1"/>
          </p:cNvSpPr>
          <p:nvPr>
            <p:ph type="title"/>
          </p:nvPr>
        </p:nvSpPr>
        <p:spPr/>
        <p:txBody>
          <a:bodyPr>
            <a:normAutofit/>
          </a:bodyPr>
          <a:lstStyle/>
          <a:p>
            <a:r>
              <a:rPr lang="en-GB" dirty="0"/>
              <a:t>Virgil’s: The Aeneid </a:t>
            </a:r>
            <a:endParaRPr lang="en-US" dirty="0"/>
          </a:p>
        </p:txBody>
      </p:sp>
      <p:sp>
        <p:nvSpPr>
          <p:cNvPr id="3" name="Content Placeholder 2">
            <a:extLst>
              <a:ext uri="{FF2B5EF4-FFF2-40B4-BE49-F238E27FC236}">
                <a16:creationId xmlns:a16="http://schemas.microsoft.com/office/drawing/2014/main" xmlns="" id="{BB545A80-B3F5-944F-BA0A-8EA44EF8398A}"/>
              </a:ext>
            </a:extLst>
          </p:cNvPr>
          <p:cNvSpPr>
            <a:spLocks noGrp="1"/>
          </p:cNvSpPr>
          <p:nvPr>
            <p:ph idx="1"/>
          </p:nvPr>
        </p:nvSpPr>
        <p:spPr>
          <a:xfrm>
            <a:off x="840658" y="2492477"/>
            <a:ext cx="10427110" cy="3878826"/>
          </a:xfrm>
        </p:spPr>
        <p:txBody>
          <a:bodyPr>
            <a:normAutofit fontScale="85000" lnSpcReduction="10000"/>
          </a:bodyPr>
          <a:lstStyle/>
          <a:p>
            <a:r>
              <a:rPr lang="en-GB" dirty="0"/>
              <a:t>The story of Aeneas, a Trojan who travelled to Italy, where he became the ancestor of the Romans.</a:t>
            </a:r>
          </a:p>
          <a:p>
            <a:r>
              <a:rPr lang="en-GB" dirty="0"/>
              <a:t>This story can be divided into two parts: the journey to Italy and then the war when they arrived in Italy.</a:t>
            </a:r>
          </a:p>
          <a:p>
            <a:r>
              <a:rPr lang="en-GB" dirty="0"/>
              <a:t>The story starts with a storm which devastates Aeneas fleet, they take shelter on the coast of Africa, near Carthage, where Aeneas finds favour with the Queen Dido. </a:t>
            </a:r>
          </a:p>
          <a:p>
            <a:r>
              <a:rPr lang="en-GB" dirty="0"/>
              <a:t>Aeneas recalls the Trojan war, how the other survivors made new homes all over the Mediterranean, getting caught in the whirlpool of Charybdis and came ashore on the lands of Cyclopes.</a:t>
            </a:r>
          </a:p>
          <a:p>
            <a:r>
              <a:rPr lang="en-GB" dirty="0"/>
              <a:t>Aeneas leaves Carthage and holds funeral games on Sicily, where he is told to visit the Sibyl in Cumae who guides Aeneas to the underworld. </a:t>
            </a:r>
          </a:p>
          <a:p>
            <a:r>
              <a:rPr lang="en-GB" dirty="0"/>
              <a:t>Aeneas leads the Trojans to settle in Latium, where they fight a battle against the local people, the Rutuli.</a:t>
            </a:r>
          </a:p>
          <a:p>
            <a:endParaRPr lang="en-GB" dirty="0"/>
          </a:p>
          <a:p>
            <a:endParaRPr lang="en-GB" dirty="0"/>
          </a:p>
          <a:p>
            <a:endParaRPr lang="en-GB" dirty="0"/>
          </a:p>
          <a:p>
            <a:endParaRPr lang="en-US" dirty="0"/>
          </a:p>
        </p:txBody>
      </p:sp>
    </p:spTree>
    <p:extLst>
      <p:ext uri="{BB962C8B-B14F-4D97-AF65-F5344CB8AC3E}">
        <p14:creationId xmlns:p14="http://schemas.microsoft.com/office/powerpoint/2010/main" val="424768825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120E4D4A-40A1-6D40-9A4F-C2A479285A2E}"/>
              </a:ext>
            </a:extLst>
          </p:cNvPr>
          <p:cNvPicPr>
            <a:picLocks noChangeAspect="1"/>
          </p:cNvPicPr>
          <p:nvPr/>
        </p:nvPicPr>
        <p:blipFill>
          <a:blip r:embed="rId2"/>
          <a:stretch>
            <a:fillRect/>
          </a:stretch>
        </p:blipFill>
        <p:spPr>
          <a:xfrm>
            <a:off x="1134255" y="618344"/>
            <a:ext cx="9923489" cy="5621311"/>
          </a:xfrm>
          <a:prstGeom prst="rect">
            <a:avLst/>
          </a:prstGeom>
        </p:spPr>
      </p:pic>
    </p:spTree>
    <p:extLst>
      <p:ext uri="{BB962C8B-B14F-4D97-AF65-F5344CB8AC3E}">
        <p14:creationId xmlns:p14="http://schemas.microsoft.com/office/powerpoint/2010/main" val="115280685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D9AE198-F672-467B-9E80-1C9A2D90D0B3}"/>
              </a:ext>
            </a:extLst>
          </p:cNvPr>
          <p:cNvSpPr>
            <a:spLocks noGrp="1"/>
          </p:cNvSpPr>
          <p:nvPr>
            <p:ph type="title"/>
          </p:nvPr>
        </p:nvSpPr>
        <p:spPr/>
        <p:txBody>
          <a:bodyPr>
            <a:normAutofit fontScale="90000"/>
          </a:bodyPr>
          <a:lstStyle/>
          <a:p>
            <a:r>
              <a:rPr lang="en-GB" dirty="0"/>
              <a:t>Differences between ancient and modern journey stories</a:t>
            </a:r>
          </a:p>
        </p:txBody>
      </p:sp>
      <p:sp>
        <p:nvSpPr>
          <p:cNvPr id="3" name="Content Placeholder 2">
            <a:extLst>
              <a:ext uri="{FF2B5EF4-FFF2-40B4-BE49-F238E27FC236}">
                <a16:creationId xmlns:a16="http://schemas.microsoft.com/office/drawing/2014/main" xmlns="" id="{62917421-7DFF-40AC-BF8F-49432E107DA4}"/>
              </a:ext>
            </a:extLst>
          </p:cNvPr>
          <p:cNvSpPr>
            <a:spLocks noGrp="1"/>
          </p:cNvSpPr>
          <p:nvPr>
            <p:ph idx="1"/>
          </p:nvPr>
        </p:nvSpPr>
        <p:spPr>
          <a:xfrm>
            <a:off x="1295402" y="2347461"/>
            <a:ext cx="3091069" cy="3318936"/>
          </a:xfrm>
        </p:spPr>
        <p:txBody>
          <a:bodyPr>
            <a:noAutofit/>
          </a:bodyPr>
          <a:lstStyle/>
          <a:p>
            <a:pPr marL="0" indent="0">
              <a:spcBef>
                <a:spcPts val="0"/>
              </a:spcBef>
              <a:spcAft>
                <a:spcPts val="0"/>
              </a:spcAft>
              <a:buNone/>
            </a:pPr>
            <a:r>
              <a:rPr lang="en-GB" sz="1800" u="sng" dirty="0">
                <a:solidFill>
                  <a:schemeClr val="tx1"/>
                </a:solidFill>
              </a:rPr>
              <a:t>Ancient</a:t>
            </a:r>
          </a:p>
          <a:p>
            <a:pPr marL="0" lvl="1">
              <a:spcBef>
                <a:spcPts val="0"/>
              </a:spcBef>
              <a:spcAft>
                <a:spcPts val="0"/>
              </a:spcAft>
              <a:buClr>
                <a:schemeClr val="tx1"/>
              </a:buClr>
            </a:pPr>
            <a:r>
              <a:rPr lang="en-GB" sz="1800" dirty="0">
                <a:solidFill>
                  <a:schemeClr val="tx1"/>
                </a:solidFill>
              </a:rPr>
              <a:t>Circular, so journeys always ended the same place they started. </a:t>
            </a:r>
          </a:p>
          <a:p>
            <a:pPr marL="0" lvl="1">
              <a:spcBef>
                <a:spcPts val="0"/>
              </a:spcBef>
              <a:spcAft>
                <a:spcPts val="0"/>
              </a:spcAft>
              <a:buClr>
                <a:schemeClr val="tx1"/>
              </a:buClr>
              <a:buFont typeface="Arial" panose="020B0604020202020204" pitchFamily="34" charset="0"/>
              <a:buChar char="•"/>
            </a:pPr>
            <a:r>
              <a:rPr lang="en-GB" sz="1800" dirty="0">
                <a:solidFill>
                  <a:schemeClr val="tx1"/>
                </a:solidFill>
              </a:rPr>
              <a:t>Borderless, had no borders to cross.</a:t>
            </a:r>
          </a:p>
          <a:p>
            <a:pPr marL="0" lvl="1">
              <a:spcBef>
                <a:spcPts val="0"/>
              </a:spcBef>
              <a:spcAft>
                <a:spcPts val="0"/>
              </a:spcAft>
              <a:buClr>
                <a:schemeClr val="tx1"/>
              </a:buClr>
            </a:pPr>
            <a:r>
              <a:rPr lang="en-GB" sz="1800" dirty="0">
                <a:solidFill>
                  <a:schemeClr val="tx1"/>
                </a:solidFill>
              </a:rPr>
              <a:t>Most journeys were based on  trade.</a:t>
            </a:r>
          </a:p>
          <a:p>
            <a:pPr marL="0" lvl="1">
              <a:spcBef>
                <a:spcPts val="0"/>
              </a:spcBef>
              <a:spcAft>
                <a:spcPts val="0"/>
              </a:spcAft>
              <a:buClr>
                <a:schemeClr val="tx1"/>
              </a:buClr>
            </a:pPr>
            <a:r>
              <a:rPr lang="en-GB" sz="1800" dirty="0">
                <a:solidFill>
                  <a:schemeClr val="tx1"/>
                </a:solidFill>
              </a:rPr>
              <a:t>The further away from home the traveller the more mythological the creatures became. </a:t>
            </a:r>
          </a:p>
        </p:txBody>
      </p:sp>
      <p:sp>
        <p:nvSpPr>
          <p:cNvPr id="4" name="TextBox 3">
            <a:extLst>
              <a:ext uri="{FF2B5EF4-FFF2-40B4-BE49-F238E27FC236}">
                <a16:creationId xmlns:a16="http://schemas.microsoft.com/office/drawing/2014/main" xmlns="" id="{4C0C59D2-4B85-4B02-AB37-E4DF940AF75E}"/>
              </a:ext>
            </a:extLst>
          </p:cNvPr>
          <p:cNvSpPr txBox="1"/>
          <p:nvPr/>
        </p:nvSpPr>
        <p:spPr>
          <a:xfrm>
            <a:off x="4790661" y="2364677"/>
            <a:ext cx="2610678" cy="2862322"/>
          </a:xfrm>
          <a:prstGeom prst="rect">
            <a:avLst/>
          </a:prstGeom>
          <a:noFill/>
        </p:spPr>
        <p:txBody>
          <a:bodyPr wrap="square" rtlCol="0">
            <a:spAutoFit/>
          </a:bodyPr>
          <a:lstStyle/>
          <a:p>
            <a:r>
              <a:rPr lang="en-GB" u="sng" dirty="0"/>
              <a:t>Modern</a:t>
            </a:r>
          </a:p>
          <a:p>
            <a:pPr indent="-285750">
              <a:buFont typeface="Arial" panose="020B0604020202020204" pitchFamily="34" charset="0"/>
              <a:buChar char="•"/>
            </a:pPr>
            <a:r>
              <a:rPr lang="en-GB" dirty="0"/>
              <a:t>	From one destination</a:t>
            </a:r>
          </a:p>
          <a:p>
            <a:r>
              <a:rPr lang="en-GB" dirty="0"/>
              <a:t>to another.</a:t>
            </a:r>
          </a:p>
          <a:p>
            <a:pPr indent="-285750">
              <a:buFont typeface="Arial" panose="020B0604020202020204" pitchFamily="34" charset="0"/>
              <a:buChar char="•"/>
            </a:pPr>
            <a:r>
              <a:rPr lang="en-GB" dirty="0"/>
              <a:t>	Cross borders.</a:t>
            </a:r>
          </a:p>
          <a:p>
            <a:pPr indent="-285750">
              <a:buFont typeface="Arial" panose="020B0604020202020204" pitchFamily="34" charset="0"/>
              <a:buChar char="•"/>
            </a:pPr>
            <a:r>
              <a:rPr lang="en-GB" dirty="0"/>
              <a:t>	Migration is viewed</a:t>
            </a:r>
          </a:p>
          <a:p>
            <a:r>
              <a:rPr lang="en-GB" dirty="0"/>
              <a:t>differently depending</a:t>
            </a:r>
          </a:p>
          <a:p>
            <a:r>
              <a:rPr lang="en-GB" dirty="0"/>
              <a:t>on the reason for it.</a:t>
            </a:r>
          </a:p>
          <a:p>
            <a:pPr indent="-285750">
              <a:buFont typeface="Arial" panose="020B0604020202020204" pitchFamily="34" charset="0"/>
              <a:buChar char="•"/>
            </a:pPr>
            <a:r>
              <a:rPr lang="en-GB" dirty="0"/>
              <a:t>	Mythical creatures are</a:t>
            </a:r>
          </a:p>
          <a:p>
            <a:r>
              <a:rPr lang="en-GB" dirty="0"/>
              <a:t>not used to signify distance.</a:t>
            </a:r>
          </a:p>
        </p:txBody>
      </p:sp>
      <p:sp>
        <p:nvSpPr>
          <p:cNvPr id="5" name="TextBox 4">
            <a:extLst>
              <a:ext uri="{FF2B5EF4-FFF2-40B4-BE49-F238E27FC236}">
                <a16:creationId xmlns:a16="http://schemas.microsoft.com/office/drawing/2014/main" xmlns="" id="{A1D1016A-1073-48C9-B686-A3FC3DECBE73}"/>
              </a:ext>
            </a:extLst>
          </p:cNvPr>
          <p:cNvSpPr txBox="1"/>
          <p:nvPr/>
        </p:nvSpPr>
        <p:spPr>
          <a:xfrm>
            <a:off x="8250332" y="2364677"/>
            <a:ext cx="2491409" cy="2862322"/>
          </a:xfrm>
          <a:prstGeom prst="rect">
            <a:avLst/>
          </a:prstGeom>
          <a:noFill/>
        </p:spPr>
        <p:txBody>
          <a:bodyPr wrap="square" rtlCol="0">
            <a:spAutoFit/>
          </a:bodyPr>
          <a:lstStyle/>
          <a:p>
            <a:r>
              <a:rPr lang="en-GB" u="sng" dirty="0"/>
              <a:t>Similarities</a:t>
            </a:r>
            <a:r>
              <a:rPr lang="en-GB" dirty="0"/>
              <a:t>	</a:t>
            </a:r>
          </a:p>
          <a:p>
            <a:pPr marL="285750" indent="-285750">
              <a:buFont typeface="Arial" panose="020B0604020202020204" pitchFamily="34" charset="0"/>
              <a:buChar char="•"/>
            </a:pPr>
            <a:r>
              <a:rPr lang="en-GB" dirty="0"/>
              <a:t>	Certain groups are</a:t>
            </a:r>
          </a:p>
          <a:p>
            <a:r>
              <a:rPr lang="en-GB" dirty="0"/>
              <a:t>viewed negatively</a:t>
            </a:r>
          </a:p>
          <a:p>
            <a:r>
              <a:rPr lang="en-GB" dirty="0"/>
              <a:t>compared to others. </a:t>
            </a:r>
          </a:p>
          <a:p>
            <a:endParaRPr lang="en-GB" dirty="0"/>
          </a:p>
          <a:p>
            <a:r>
              <a:rPr lang="en-GB" u="sng" dirty="0"/>
              <a:t>Differences</a:t>
            </a:r>
          </a:p>
          <a:p>
            <a:pPr marL="285750" indent="-285750">
              <a:buFont typeface="Arial" panose="020B0604020202020204" pitchFamily="34" charset="0"/>
              <a:buChar char="•"/>
            </a:pPr>
            <a:r>
              <a:rPr lang="en-GB" dirty="0"/>
              <a:t>	Ancient, cultural</a:t>
            </a:r>
          </a:p>
          <a:p>
            <a:r>
              <a:rPr lang="en-GB" dirty="0"/>
              <a:t>differences. 	</a:t>
            </a:r>
          </a:p>
          <a:p>
            <a:pPr marL="285750" indent="-285750">
              <a:buFont typeface="Arial" panose="020B0604020202020204" pitchFamily="34" charset="0"/>
              <a:buChar char="•"/>
            </a:pPr>
            <a:r>
              <a:rPr lang="en-GB" dirty="0"/>
              <a:t>Modern, economic</a:t>
            </a:r>
          </a:p>
          <a:p>
            <a:r>
              <a:rPr lang="en-GB" dirty="0"/>
              <a:t>reasons.</a:t>
            </a:r>
          </a:p>
        </p:txBody>
      </p:sp>
    </p:spTree>
    <p:extLst>
      <p:ext uri="{BB962C8B-B14F-4D97-AF65-F5344CB8AC3E}">
        <p14:creationId xmlns:p14="http://schemas.microsoft.com/office/powerpoint/2010/main" val="343727032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60E6D62-AEBB-4479-B735-DCCBE1A4CCAC}"/>
              </a:ext>
            </a:extLst>
          </p:cNvPr>
          <p:cNvSpPr>
            <a:spLocks noGrp="1"/>
          </p:cNvSpPr>
          <p:nvPr>
            <p:ph type="title"/>
          </p:nvPr>
        </p:nvSpPr>
        <p:spPr/>
        <p:txBody>
          <a:bodyPr/>
          <a:lstStyle/>
          <a:p>
            <a:r>
              <a:rPr lang="en-GB" dirty="0"/>
              <a:t>How the ancients viewed their world </a:t>
            </a:r>
          </a:p>
        </p:txBody>
      </p:sp>
      <p:sp>
        <p:nvSpPr>
          <p:cNvPr id="3" name="Content Placeholder 2">
            <a:extLst>
              <a:ext uri="{FF2B5EF4-FFF2-40B4-BE49-F238E27FC236}">
                <a16:creationId xmlns:a16="http://schemas.microsoft.com/office/drawing/2014/main" xmlns="" id="{17D65379-A812-4446-80DC-CB636A2D8DEA}"/>
              </a:ext>
            </a:extLst>
          </p:cNvPr>
          <p:cNvSpPr>
            <a:spLocks noGrp="1"/>
          </p:cNvSpPr>
          <p:nvPr>
            <p:ph idx="1"/>
          </p:nvPr>
        </p:nvSpPr>
        <p:spPr>
          <a:xfrm>
            <a:off x="1295401" y="2556932"/>
            <a:ext cx="9601196" cy="3077574"/>
          </a:xfrm>
        </p:spPr>
        <p:txBody>
          <a:bodyPr>
            <a:normAutofit/>
          </a:bodyPr>
          <a:lstStyle/>
          <a:p>
            <a:r>
              <a:rPr lang="en-GB" sz="2000" dirty="0">
                <a:solidFill>
                  <a:schemeClr val="tx1"/>
                </a:solidFill>
              </a:rPr>
              <a:t>The Ancients could not fly and only had knowledge of the areas in which they travelled or had heard journey stories: around the Mediterranean and the Black Sea. </a:t>
            </a:r>
          </a:p>
          <a:p>
            <a:r>
              <a:rPr lang="en-GB" sz="2000" dirty="0">
                <a:solidFill>
                  <a:schemeClr val="tx1"/>
                </a:solidFill>
              </a:rPr>
              <a:t>They saw the world from eye level. </a:t>
            </a:r>
          </a:p>
          <a:p>
            <a:r>
              <a:rPr lang="en-GB" sz="2000" dirty="0">
                <a:solidFill>
                  <a:schemeClr val="tx1"/>
                </a:solidFill>
              </a:rPr>
              <a:t>So, the highest view of their surroundings would have been from on top of a hill.</a:t>
            </a:r>
          </a:p>
          <a:p>
            <a:r>
              <a:rPr lang="en-GB" sz="2000" dirty="0">
                <a:solidFill>
                  <a:schemeClr val="tx1"/>
                </a:solidFill>
              </a:rPr>
              <a:t>The Ancients maps were therefore very different:</a:t>
            </a:r>
          </a:p>
          <a:p>
            <a:pPr lvl="2"/>
            <a:r>
              <a:rPr lang="en-GB" sz="2000" dirty="0">
                <a:solidFill>
                  <a:schemeClr val="tx1"/>
                </a:solidFill>
              </a:rPr>
              <a:t>Only focusing on the Mediterranean or on river systems. </a:t>
            </a:r>
          </a:p>
          <a:p>
            <a:pPr lvl="2"/>
            <a:r>
              <a:rPr lang="en-GB" sz="2000" dirty="0">
                <a:solidFill>
                  <a:schemeClr val="tx1"/>
                </a:solidFill>
              </a:rPr>
              <a:t>The water was at the centre of these maps with important settlements on the land. </a:t>
            </a:r>
          </a:p>
        </p:txBody>
      </p:sp>
      <p:sp>
        <p:nvSpPr>
          <p:cNvPr id="5" name="TextBox 4">
            <a:extLst>
              <a:ext uri="{FF2B5EF4-FFF2-40B4-BE49-F238E27FC236}">
                <a16:creationId xmlns:a16="http://schemas.microsoft.com/office/drawing/2014/main" xmlns="" id="{276F3312-94C5-A247-929E-5B2653A406BE}"/>
              </a:ext>
            </a:extLst>
          </p:cNvPr>
          <p:cNvSpPr txBox="1"/>
          <p:nvPr/>
        </p:nvSpPr>
        <p:spPr>
          <a:xfrm>
            <a:off x="3728883" y="5655264"/>
            <a:ext cx="4734232" cy="400110"/>
          </a:xfrm>
          <a:prstGeom prst="rect">
            <a:avLst/>
          </a:prstGeom>
          <a:noFill/>
        </p:spPr>
        <p:txBody>
          <a:bodyPr wrap="square" rtlCol="0">
            <a:spAutoFit/>
          </a:bodyPr>
          <a:lstStyle/>
          <a:p>
            <a:r>
              <a:rPr lang="en-GB" sz="2000" dirty="0"/>
              <a:t>‘like frogs around a pond’ (Plato </a:t>
            </a:r>
            <a:r>
              <a:rPr lang="en-GB" sz="2000" i="1" dirty="0"/>
              <a:t>Phaedo </a:t>
            </a:r>
            <a:r>
              <a:rPr lang="en-GB" sz="2000" dirty="0"/>
              <a:t>109b)</a:t>
            </a:r>
            <a:endParaRPr lang="en-US" sz="2000" dirty="0"/>
          </a:p>
        </p:txBody>
      </p:sp>
    </p:spTree>
    <p:extLst>
      <p:ext uri="{BB962C8B-B14F-4D97-AF65-F5344CB8AC3E}">
        <p14:creationId xmlns:p14="http://schemas.microsoft.com/office/powerpoint/2010/main" val="204361335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a:blip r:embed="rId2">
            <a:extLst/>
          </a:blip>
          <a:stretch/>
        </a:blip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xmlns="" id="{5066F8AE-A5C7-4B3E-B1DA-D0B624059BED}"/>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736" y="0"/>
            <a:ext cx="12229962" cy="6856214"/>
            <a:chOff x="-15736" y="0"/>
            <a:chExt cx="12229962" cy="6856214"/>
          </a:xfrm>
        </p:grpSpPr>
        <p:pic>
          <p:nvPicPr>
            <p:cNvPr id="10" name="Picture 9">
              <a:extLst>
                <a:ext uri="{FF2B5EF4-FFF2-40B4-BE49-F238E27FC236}">
                  <a16:creationId xmlns:a16="http://schemas.microsoft.com/office/drawing/2014/main" xmlns="" id="{F78E901E-6697-44E3-9533-1457FA4F0488}"/>
                </a:ext>
                <a:ext uri="{C183D7F6-B498-43B3-948B-1728B52AA6E4}">
                  <adec:decorative xmlns:adec="http://schemas.microsoft.com/office/drawing/2017/decorative" xmlns="" val="1"/>
                </a:ext>
              </a:extLst>
            </p:cNvPr>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1" name="Rectangle 10">
              <a:extLst>
                <a:ext uri="{FF2B5EF4-FFF2-40B4-BE49-F238E27FC236}">
                  <a16:creationId xmlns:a16="http://schemas.microsoft.com/office/drawing/2014/main" xmlns="" id="{C515452A-514A-4763-9932-37302A8D6DBA}"/>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2" name="Picture 11">
              <a:extLst>
                <a:ext uri="{FF2B5EF4-FFF2-40B4-BE49-F238E27FC236}">
                  <a16:creationId xmlns:a16="http://schemas.microsoft.com/office/drawing/2014/main" xmlns="" id="{D0EC146D-CF08-4B34-ADEB-2F0296F98A14}"/>
                </a:ext>
                <a:ext uri="{C183D7F6-B498-43B3-948B-1728B52AA6E4}">
                  <adec:decorative xmlns:adec="http://schemas.microsoft.com/office/drawing/2017/decorative" xmlns=""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3" name="Picture 12">
              <a:extLst>
                <a:ext uri="{FF2B5EF4-FFF2-40B4-BE49-F238E27FC236}">
                  <a16:creationId xmlns:a16="http://schemas.microsoft.com/office/drawing/2014/main" xmlns="" id="{E1FBA240-87AB-400A-9292-7DC6F3E55215}"/>
                </a:ext>
                <a:ext uri="{C183D7F6-B498-43B3-948B-1728B52AA6E4}">
                  <adec:decorative xmlns:adec="http://schemas.microsoft.com/office/drawing/2017/decorative" xmlns=""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useBgFill="1">
        <p:nvSpPr>
          <p:cNvPr id="15" name="Rectangle 14">
            <a:extLst>
              <a:ext uri="{FF2B5EF4-FFF2-40B4-BE49-F238E27FC236}">
                <a16:creationId xmlns:a16="http://schemas.microsoft.com/office/drawing/2014/main" xmlns="" id="{544958B8-57B6-4B37-8A18-D54A32EC2D3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xmlns="" id="{B7E4A740-3A69-42A5-8AC0-3905D518F41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solidFill>
              <a:schemeClr val="bg1"/>
            </a:solidFill>
            <a:miter lim="800000"/>
          </a:ln>
        </p:spPr>
        <p:style>
          <a:lnRef idx="1">
            <a:schemeClr val="accent1"/>
          </a:lnRef>
          <a:fillRef idx="3">
            <a:schemeClr val="accent1"/>
          </a:fillRef>
          <a:effectRef idx="2">
            <a:schemeClr val="accent1"/>
          </a:effectRef>
          <a:fontRef idx="minor">
            <a:schemeClr val="lt1"/>
          </a:fontRef>
        </p:style>
      </p:sp>
      <p:grpSp>
        <p:nvGrpSpPr>
          <p:cNvPr id="19" name="Group 18">
            <a:extLst>
              <a:ext uri="{FF2B5EF4-FFF2-40B4-BE49-F238E27FC236}">
                <a16:creationId xmlns:a16="http://schemas.microsoft.com/office/drawing/2014/main" xmlns="" id="{8283C010-53D7-404B-9300-DB1BAE1EAE91}"/>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128956"/>
            <a:ext cx="12234672" cy="658368"/>
            <a:chOff x="-18288" y="3128956"/>
            <a:chExt cx="12234672" cy="658368"/>
          </a:xfrm>
        </p:grpSpPr>
        <p:sp useBgFill="1">
          <p:nvSpPr>
            <p:cNvPr id="20" name="Rounded Rectangle 21">
              <a:extLst>
                <a:ext uri="{FF2B5EF4-FFF2-40B4-BE49-F238E27FC236}">
                  <a16:creationId xmlns:a16="http://schemas.microsoft.com/office/drawing/2014/main" xmlns="" id="{DFC03671-D6D3-4BA9-AD3E-6ADE11D07CEC}"/>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732303" y="3128956"/>
              <a:ext cx="45720" cy="658368"/>
            </a:xfrm>
            <a:prstGeom prst="roundRect">
              <a:avLst>
                <a:gd name="adj" fmla="val 50000"/>
              </a:avLst>
            </a:prstGeom>
            <a:ln w="9525">
              <a:noFill/>
            </a:ln>
            <a:effectLst>
              <a:innerShdw blurRad="114300">
                <a:prstClr val="black">
                  <a:alpha val="86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pic>
          <p:nvPicPr>
            <p:cNvPr id="21" name="Picture 20">
              <a:extLst>
                <a:ext uri="{FF2B5EF4-FFF2-40B4-BE49-F238E27FC236}">
                  <a16:creationId xmlns:a16="http://schemas.microsoft.com/office/drawing/2014/main" xmlns="" id="{DFD51935-8C23-4BCB-987B-F5AC9E3D94CA}"/>
                </a:ext>
                <a:ext uri="{C183D7F6-B498-43B3-948B-1728B52AA6E4}">
                  <adec:decorative xmlns:adec="http://schemas.microsoft.com/office/drawing/2017/decorative" xmlns=""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8288" y="3154680"/>
              <a:ext cx="777240" cy="606425"/>
            </a:xfrm>
            <a:prstGeom prst="rect">
              <a:avLst/>
            </a:prstGeom>
          </p:spPr>
        </p:pic>
        <p:sp useBgFill="1">
          <p:nvSpPr>
            <p:cNvPr id="22" name="Rounded Rectangle 27">
              <a:extLst>
                <a:ext uri="{FF2B5EF4-FFF2-40B4-BE49-F238E27FC236}">
                  <a16:creationId xmlns:a16="http://schemas.microsoft.com/office/drawing/2014/main" xmlns="" id="{72D5A197-23EF-4751-9E72-FEB79910EF1A}"/>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11414377" y="3128956"/>
              <a:ext cx="45720" cy="658368"/>
            </a:xfrm>
            <a:prstGeom prst="roundRect">
              <a:avLst>
                <a:gd name="adj" fmla="val 50000"/>
              </a:avLst>
            </a:prstGeom>
            <a:ln w="9525">
              <a:noFill/>
            </a:ln>
            <a:effectLst>
              <a:innerShdw blurRad="114300">
                <a:prstClr val="black">
                  <a:alpha val="86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pic>
          <p:nvPicPr>
            <p:cNvPr id="23" name="Picture 22">
              <a:extLst>
                <a:ext uri="{FF2B5EF4-FFF2-40B4-BE49-F238E27FC236}">
                  <a16:creationId xmlns:a16="http://schemas.microsoft.com/office/drawing/2014/main" xmlns="" id="{5DD7E4D1-EC3E-4109-9647-9E6652A92D34}"/>
                </a:ext>
                <a:ext uri="{C183D7F6-B498-43B3-948B-1728B52AA6E4}">
                  <adec:decorative xmlns:adec="http://schemas.microsoft.com/office/drawing/2017/decorative" xmlns=""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flipH="1">
              <a:off x="11439144" y="3154680"/>
              <a:ext cx="777240" cy="606425"/>
            </a:xfrm>
            <a:prstGeom prst="rect">
              <a:avLst/>
            </a:prstGeom>
          </p:spPr>
        </p:pic>
      </p:grpSp>
      <p:pic>
        <p:nvPicPr>
          <p:cNvPr id="5" name="Picture 4">
            <a:extLst>
              <a:ext uri="{FF2B5EF4-FFF2-40B4-BE49-F238E27FC236}">
                <a16:creationId xmlns:a16="http://schemas.microsoft.com/office/drawing/2014/main" xmlns="" id="{C3569742-F03D-AF4F-8B18-3E1BAA16EB92}"/>
              </a:ext>
            </a:extLst>
          </p:cNvPr>
          <p:cNvPicPr>
            <a:picLocks noChangeAspect="1"/>
          </p:cNvPicPr>
          <p:nvPr/>
        </p:nvPicPr>
        <p:blipFill>
          <a:blip r:embed="rId5"/>
          <a:stretch>
            <a:fillRect/>
          </a:stretch>
        </p:blipFill>
        <p:spPr>
          <a:xfrm>
            <a:off x="2729505" y="769237"/>
            <a:ext cx="6700352" cy="5317740"/>
          </a:xfrm>
          <a:prstGeom prst="rect">
            <a:avLst/>
          </a:prstGeom>
        </p:spPr>
      </p:pic>
      <p:sp>
        <p:nvSpPr>
          <p:cNvPr id="16" name="TextBox 15">
            <a:extLst>
              <a:ext uri="{FF2B5EF4-FFF2-40B4-BE49-F238E27FC236}">
                <a16:creationId xmlns:a16="http://schemas.microsoft.com/office/drawing/2014/main" xmlns="" id="{A23E4A13-3FD9-2E43-91F2-AED010C8093D}"/>
              </a:ext>
            </a:extLst>
          </p:cNvPr>
          <p:cNvSpPr txBox="1"/>
          <p:nvPr/>
        </p:nvSpPr>
        <p:spPr>
          <a:xfrm>
            <a:off x="720723" y="838252"/>
            <a:ext cx="2041420" cy="1200329"/>
          </a:xfrm>
          <a:prstGeom prst="rect">
            <a:avLst/>
          </a:prstGeom>
          <a:noFill/>
        </p:spPr>
        <p:txBody>
          <a:bodyPr wrap="square" rtlCol="0">
            <a:spAutoFit/>
          </a:bodyPr>
          <a:lstStyle/>
          <a:p>
            <a:r>
              <a:rPr lang="en-GB" b="1" dirty="0"/>
              <a:t>Nile Mosaic created in the 2</a:t>
            </a:r>
            <a:r>
              <a:rPr lang="en-GB" b="1" baseline="30000" dirty="0"/>
              <a:t>nd</a:t>
            </a:r>
            <a:r>
              <a:rPr lang="en-GB" b="1" dirty="0"/>
              <a:t>-1</a:t>
            </a:r>
            <a:r>
              <a:rPr lang="en-GB" b="1" baseline="30000" dirty="0"/>
              <a:t>st</a:t>
            </a:r>
            <a:r>
              <a:rPr lang="en-GB" b="1" dirty="0"/>
              <a:t> century BC </a:t>
            </a:r>
          </a:p>
          <a:p>
            <a:endParaRPr lang="en-GB" b="1" dirty="0"/>
          </a:p>
        </p:txBody>
      </p:sp>
    </p:spTree>
    <p:extLst>
      <p:ext uri="{BB962C8B-B14F-4D97-AF65-F5344CB8AC3E}">
        <p14:creationId xmlns:p14="http://schemas.microsoft.com/office/powerpoint/2010/main" val="89058138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a:blip r:embed="rId2">
            <a:extLst/>
          </a:blip>
          <a:stretch/>
        </a:blip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xmlns="" id="{5066F8AE-A5C7-4B3E-B1DA-D0B624059BED}"/>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736" y="0"/>
            <a:ext cx="12229962" cy="6856214"/>
            <a:chOff x="-15736" y="0"/>
            <a:chExt cx="12229962" cy="6856214"/>
          </a:xfrm>
        </p:grpSpPr>
        <p:pic>
          <p:nvPicPr>
            <p:cNvPr id="10" name="Picture 9">
              <a:extLst>
                <a:ext uri="{FF2B5EF4-FFF2-40B4-BE49-F238E27FC236}">
                  <a16:creationId xmlns:a16="http://schemas.microsoft.com/office/drawing/2014/main" xmlns="" id="{F78E901E-6697-44E3-9533-1457FA4F0488}"/>
                </a:ext>
                <a:ext uri="{C183D7F6-B498-43B3-948B-1728B52AA6E4}">
                  <adec:decorative xmlns:adec="http://schemas.microsoft.com/office/drawing/2017/decorative" xmlns="" val="1"/>
                </a:ext>
              </a:extLst>
            </p:cNvPr>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1" name="Rectangle 10">
              <a:extLst>
                <a:ext uri="{FF2B5EF4-FFF2-40B4-BE49-F238E27FC236}">
                  <a16:creationId xmlns:a16="http://schemas.microsoft.com/office/drawing/2014/main" xmlns="" id="{C515452A-514A-4763-9932-37302A8D6DBA}"/>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2" name="Picture 11">
              <a:extLst>
                <a:ext uri="{FF2B5EF4-FFF2-40B4-BE49-F238E27FC236}">
                  <a16:creationId xmlns:a16="http://schemas.microsoft.com/office/drawing/2014/main" xmlns="" id="{D0EC146D-CF08-4B34-ADEB-2F0296F98A14}"/>
                </a:ext>
                <a:ext uri="{C183D7F6-B498-43B3-948B-1728B52AA6E4}">
                  <adec:decorative xmlns:adec="http://schemas.microsoft.com/office/drawing/2017/decorative" xmlns=""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3" name="Picture 12">
              <a:extLst>
                <a:ext uri="{FF2B5EF4-FFF2-40B4-BE49-F238E27FC236}">
                  <a16:creationId xmlns:a16="http://schemas.microsoft.com/office/drawing/2014/main" xmlns="" id="{E1FBA240-87AB-400A-9292-7DC6F3E55215}"/>
                </a:ext>
                <a:ext uri="{C183D7F6-B498-43B3-948B-1728B52AA6E4}">
                  <adec:decorative xmlns:adec="http://schemas.microsoft.com/office/drawing/2017/decorative" xmlns=""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useBgFill="1">
        <p:nvSpPr>
          <p:cNvPr id="15" name="Rectangle 14">
            <a:extLst>
              <a:ext uri="{FF2B5EF4-FFF2-40B4-BE49-F238E27FC236}">
                <a16:creationId xmlns:a16="http://schemas.microsoft.com/office/drawing/2014/main" xmlns="" id="{544958B8-57B6-4B37-8A18-D54A32EC2D3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xmlns="" id="{844EE168-13F6-CD42-AC86-F1A8B2B5D57D}"/>
              </a:ext>
            </a:extLst>
          </p:cNvPr>
          <p:cNvPicPr>
            <a:picLocks noChangeAspect="1"/>
          </p:cNvPicPr>
          <p:nvPr/>
        </p:nvPicPr>
        <p:blipFill rotWithShape="1">
          <a:blip r:embed="rId5"/>
          <a:srcRect t="26474" r="1" b="33177"/>
          <a:stretch/>
        </p:blipFill>
        <p:spPr>
          <a:xfrm>
            <a:off x="486138" y="488137"/>
            <a:ext cx="11227442" cy="5883295"/>
          </a:xfrm>
          <a:prstGeom prst="rect">
            <a:avLst/>
          </a:prstGeom>
        </p:spPr>
      </p:pic>
      <p:sp>
        <p:nvSpPr>
          <p:cNvPr id="17" name="Rectangle 16">
            <a:extLst>
              <a:ext uri="{FF2B5EF4-FFF2-40B4-BE49-F238E27FC236}">
                <a16:creationId xmlns:a16="http://schemas.microsoft.com/office/drawing/2014/main" xmlns="" id="{B7E4A740-3A69-42A5-8AC0-3905D518F41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solidFill>
              <a:schemeClr val="bg1"/>
            </a:solidFill>
            <a:miter lim="800000"/>
          </a:ln>
        </p:spPr>
        <p:style>
          <a:lnRef idx="1">
            <a:schemeClr val="accent1"/>
          </a:lnRef>
          <a:fillRef idx="3">
            <a:schemeClr val="accent1"/>
          </a:fillRef>
          <a:effectRef idx="2">
            <a:schemeClr val="accent1"/>
          </a:effectRef>
          <a:fontRef idx="minor">
            <a:schemeClr val="lt1"/>
          </a:fontRef>
        </p:style>
      </p:sp>
      <p:grpSp>
        <p:nvGrpSpPr>
          <p:cNvPr id="19" name="Group 18">
            <a:extLst>
              <a:ext uri="{FF2B5EF4-FFF2-40B4-BE49-F238E27FC236}">
                <a16:creationId xmlns:a16="http://schemas.microsoft.com/office/drawing/2014/main" xmlns="" id="{8283C010-53D7-404B-9300-DB1BAE1EAE91}"/>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128956"/>
            <a:ext cx="12234672" cy="658368"/>
            <a:chOff x="-18288" y="3128956"/>
            <a:chExt cx="12234672" cy="658368"/>
          </a:xfrm>
        </p:grpSpPr>
        <p:sp useBgFill="1">
          <p:nvSpPr>
            <p:cNvPr id="20" name="Rounded Rectangle 21">
              <a:extLst>
                <a:ext uri="{FF2B5EF4-FFF2-40B4-BE49-F238E27FC236}">
                  <a16:creationId xmlns:a16="http://schemas.microsoft.com/office/drawing/2014/main" xmlns="" id="{DFC03671-D6D3-4BA9-AD3E-6ADE11D07CEC}"/>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732303" y="3128956"/>
              <a:ext cx="45720" cy="658368"/>
            </a:xfrm>
            <a:prstGeom prst="roundRect">
              <a:avLst>
                <a:gd name="adj" fmla="val 50000"/>
              </a:avLst>
            </a:prstGeom>
            <a:ln w="9525">
              <a:noFill/>
            </a:ln>
            <a:effectLst>
              <a:innerShdw blurRad="114300">
                <a:prstClr val="black">
                  <a:alpha val="86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pic>
          <p:nvPicPr>
            <p:cNvPr id="21" name="Picture 20">
              <a:extLst>
                <a:ext uri="{FF2B5EF4-FFF2-40B4-BE49-F238E27FC236}">
                  <a16:creationId xmlns:a16="http://schemas.microsoft.com/office/drawing/2014/main" xmlns="" id="{DFD51935-8C23-4BCB-987B-F5AC9E3D94CA}"/>
                </a:ext>
                <a:ext uri="{C183D7F6-B498-43B3-948B-1728B52AA6E4}">
                  <adec:decorative xmlns:adec="http://schemas.microsoft.com/office/drawing/2017/decorative" xmlns=""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8288" y="3154680"/>
              <a:ext cx="777240" cy="606425"/>
            </a:xfrm>
            <a:prstGeom prst="rect">
              <a:avLst/>
            </a:prstGeom>
          </p:spPr>
        </p:pic>
        <p:sp useBgFill="1">
          <p:nvSpPr>
            <p:cNvPr id="22" name="Rounded Rectangle 27">
              <a:extLst>
                <a:ext uri="{FF2B5EF4-FFF2-40B4-BE49-F238E27FC236}">
                  <a16:creationId xmlns:a16="http://schemas.microsoft.com/office/drawing/2014/main" xmlns="" id="{72D5A197-23EF-4751-9E72-FEB79910EF1A}"/>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11414377" y="3128956"/>
              <a:ext cx="45720" cy="658368"/>
            </a:xfrm>
            <a:prstGeom prst="roundRect">
              <a:avLst>
                <a:gd name="adj" fmla="val 50000"/>
              </a:avLst>
            </a:prstGeom>
            <a:ln w="9525">
              <a:noFill/>
            </a:ln>
            <a:effectLst>
              <a:innerShdw blurRad="114300">
                <a:prstClr val="black">
                  <a:alpha val="86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pic>
          <p:nvPicPr>
            <p:cNvPr id="23" name="Picture 22">
              <a:extLst>
                <a:ext uri="{FF2B5EF4-FFF2-40B4-BE49-F238E27FC236}">
                  <a16:creationId xmlns:a16="http://schemas.microsoft.com/office/drawing/2014/main" xmlns="" id="{5DD7E4D1-EC3E-4109-9647-9E6652A92D34}"/>
                </a:ext>
                <a:ext uri="{C183D7F6-B498-43B3-948B-1728B52AA6E4}">
                  <adec:decorative xmlns:adec="http://schemas.microsoft.com/office/drawing/2017/decorative" xmlns=""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flipH="1">
              <a:off x="11439144" y="3154680"/>
              <a:ext cx="777240" cy="606425"/>
            </a:xfrm>
            <a:prstGeom prst="rect">
              <a:avLst/>
            </a:prstGeom>
          </p:spPr>
        </p:pic>
      </p:grpSp>
      <p:sp>
        <p:nvSpPr>
          <p:cNvPr id="16" name="TextBox 15">
            <a:extLst>
              <a:ext uri="{FF2B5EF4-FFF2-40B4-BE49-F238E27FC236}">
                <a16:creationId xmlns:a16="http://schemas.microsoft.com/office/drawing/2014/main" xmlns="" id="{DC458EA4-36BA-2544-B095-5A109B6F13E1}"/>
              </a:ext>
            </a:extLst>
          </p:cNvPr>
          <p:cNvSpPr txBox="1"/>
          <p:nvPr/>
        </p:nvSpPr>
        <p:spPr>
          <a:xfrm>
            <a:off x="2905162" y="6308229"/>
            <a:ext cx="6347524" cy="369332"/>
          </a:xfrm>
          <a:prstGeom prst="rect">
            <a:avLst/>
          </a:prstGeom>
          <a:noFill/>
        </p:spPr>
        <p:txBody>
          <a:bodyPr wrap="square" rtlCol="0">
            <a:spAutoFit/>
          </a:bodyPr>
          <a:lstStyle/>
          <a:p>
            <a:r>
              <a:rPr lang="en-GB" b="1" dirty="0">
                <a:latin typeface="Trebuchet MS" panose="020B0603020202020204" pitchFamily="34" charset="0"/>
                <a:ea typeface="Times New Roman" panose="02020603050405020304" pitchFamily="18" charset="0"/>
                <a:cs typeface="Times New Roman" panose="02020603050405020304" pitchFamily="18" charset="0"/>
              </a:rPr>
              <a:t> </a:t>
            </a:r>
            <a:r>
              <a:rPr lang="en-GB" b="1" dirty="0" err="1">
                <a:latin typeface="Garamond" panose="02020404030301010803" pitchFamily="18" charset="0"/>
                <a:ea typeface="Times New Roman" panose="02020603050405020304" pitchFamily="18" charset="0"/>
                <a:cs typeface="Times New Roman" panose="02020603050405020304" pitchFamily="18" charset="0"/>
              </a:rPr>
              <a:t>Peutinger</a:t>
            </a:r>
            <a:r>
              <a:rPr lang="en-GB" b="1" dirty="0">
                <a:latin typeface="Garamond" panose="02020404030301010803" pitchFamily="18" charset="0"/>
                <a:ea typeface="Times New Roman" panose="02020603050405020304" pitchFamily="18" charset="0"/>
                <a:cs typeface="Times New Roman" panose="02020603050405020304" pitchFamily="18" charset="0"/>
              </a:rPr>
              <a:t> Map or Itinerary, created 4</a:t>
            </a:r>
            <a:r>
              <a:rPr lang="en-GB" b="1" baseline="30000" dirty="0">
                <a:latin typeface="Garamond" panose="02020404030301010803" pitchFamily="18" charset="0"/>
                <a:ea typeface="Times New Roman" panose="02020603050405020304" pitchFamily="18" charset="0"/>
                <a:cs typeface="Times New Roman" panose="02020603050405020304" pitchFamily="18" charset="0"/>
              </a:rPr>
              <a:t>th</a:t>
            </a:r>
            <a:r>
              <a:rPr lang="en-GB" b="1" dirty="0">
                <a:latin typeface="Garamond" panose="02020404030301010803" pitchFamily="18" charset="0"/>
                <a:ea typeface="Times New Roman" panose="02020603050405020304" pitchFamily="18" charset="0"/>
                <a:cs typeface="Times New Roman" panose="02020603050405020304" pitchFamily="18" charset="0"/>
              </a:rPr>
              <a:t> century AD. </a:t>
            </a:r>
            <a:endParaRPr lang="en-GB" dirty="0">
              <a:latin typeface="Garamond" panose="02020404030301010803" pitchFamily="18" charset="0"/>
            </a:endParaRPr>
          </a:p>
        </p:txBody>
      </p:sp>
    </p:spTree>
    <p:extLst>
      <p:ext uri="{BB962C8B-B14F-4D97-AF65-F5344CB8AC3E}">
        <p14:creationId xmlns:p14="http://schemas.microsoft.com/office/powerpoint/2010/main" val="12014766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48C5AC3-17FA-48C8-8FCE-5832227BC160}"/>
              </a:ext>
            </a:extLst>
          </p:cNvPr>
          <p:cNvSpPr>
            <a:spLocks noGrp="1"/>
          </p:cNvSpPr>
          <p:nvPr>
            <p:ph type="title"/>
          </p:nvPr>
        </p:nvSpPr>
        <p:spPr/>
        <p:txBody>
          <a:bodyPr/>
          <a:lstStyle/>
          <a:p>
            <a:r>
              <a:rPr lang="en-GB" dirty="0"/>
              <a:t>How we view the world	</a:t>
            </a:r>
          </a:p>
        </p:txBody>
      </p:sp>
      <p:sp>
        <p:nvSpPr>
          <p:cNvPr id="3" name="Content Placeholder 2">
            <a:extLst>
              <a:ext uri="{FF2B5EF4-FFF2-40B4-BE49-F238E27FC236}">
                <a16:creationId xmlns:a16="http://schemas.microsoft.com/office/drawing/2014/main" xmlns="" id="{A276C71A-8C09-41FD-BE2E-2075F6187896}"/>
              </a:ext>
            </a:extLst>
          </p:cNvPr>
          <p:cNvSpPr>
            <a:spLocks noGrp="1"/>
          </p:cNvSpPr>
          <p:nvPr>
            <p:ph idx="1"/>
          </p:nvPr>
        </p:nvSpPr>
        <p:spPr>
          <a:xfrm>
            <a:off x="771450" y="2556931"/>
            <a:ext cx="10156623" cy="3589869"/>
          </a:xfrm>
        </p:spPr>
        <p:txBody>
          <a:bodyPr>
            <a:normAutofit/>
          </a:bodyPr>
          <a:lstStyle/>
          <a:p>
            <a:r>
              <a:rPr lang="en-GB" sz="2200" dirty="0"/>
              <a:t>We have an awareness that the world is round.</a:t>
            </a:r>
          </a:p>
          <a:p>
            <a:r>
              <a:rPr lang="en-GB" sz="2200" dirty="0"/>
              <a:t>We tend to view the world from a bird’s eye view (google maps).</a:t>
            </a:r>
          </a:p>
          <a:p>
            <a:pPr marL="0">
              <a:spcBef>
                <a:spcPts val="0"/>
              </a:spcBef>
              <a:spcAft>
                <a:spcPts val="0"/>
              </a:spcAft>
            </a:pPr>
            <a:r>
              <a:rPr lang="en-GB" sz="2200" dirty="0"/>
              <a:t>We also have access to images and footage </a:t>
            </a:r>
          </a:p>
          <a:p>
            <a:pPr marL="0" indent="0">
              <a:spcBef>
                <a:spcPts val="0"/>
              </a:spcBef>
              <a:spcAft>
                <a:spcPts val="0"/>
              </a:spcAft>
              <a:buNone/>
            </a:pPr>
            <a:r>
              <a:rPr lang="en-GB" sz="2200" dirty="0"/>
              <a:t>of every inch on the world, so we have </a:t>
            </a:r>
          </a:p>
          <a:p>
            <a:pPr marL="0" indent="0">
              <a:spcBef>
                <a:spcPts val="0"/>
              </a:spcBef>
              <a:spcAft>
                <a:spcPts val="0"/>
              </a:spcAft>
              <a:buNone/>
            </a:pPr>
            <a:r>
              <a:rPr lang="en-GB" sz="2200" dirty="0"/>
              <a:t>preconceived ideas about different cultures and</a:t>
            </a:r>
          </a:p>
          <a:p>
            <a:pPr marL="0" indent="0">
              <a:spcBef>
                <a:spcPts val="0"/>
              </a:spcBef>
              <a:spcAft>
                <a:spcPts val="0"/>
              </a:spcAft>
              <a:buNone/>
            </a:pPr>
            <a:r>
              <a:rPr lang="en-GB" sz="2200" dirty="0"/>
              <a:t>places.</a:t>
            </a:r>
          </a:p>
          <a:p>
            <a:pPr>
              <a:spcBef>
                <a:spcPts val="0"/>
              </a:spcBef>
              <a:spcAft>
                <a:spcPts val="0"/>
              </a:spcAft>
            </a:pPr>
            <a:r>
              <a:rPr lang="en-GB" sz="2200" dirty="0"/>
              <a:t>Therefore, many people do not view journeys </a:t>
            </a:r>
          </a:p>
          <a:p>
            <a:pPr marL="0" indent="0">
              <a:spcBef>
                <a:spcPts val="0"/>
              </a:spcBef>
              <a:spcAft>
                <a:spcPts val="0"/>
              </a:spcAft>
              <a:buNone/>
            </a:pPr>
            <a:r>
              <a:rPr lang="en-GB" sz="2200" dirty="0"/>
              <a:t>as an experience, instead more of an daily </a:t>
            </a:r>
          </a:p>
          <a:p>
            <a:pPr marL="0" indent="0">
              <a:spcBef>
                <a:spcPts val="0"/>
              </a:spcBef>
              <a:spcAft>
                <a:spcPts val="0"/>
              </a:spcAft>
              <a:buNone/>
            </a:pPr>
            <a:r>
              <a:rPr lang="en-GB" sz="2200" dirty="0"/>
              <a:t>necessary.</a:t>
            </a:r>
          </a:p>
          <a:p>
            <a:pPr marL="0" indent="0">
              <a:buNone/>
            </a:pPr>
            <a:endParaRPr lang="en-GB" sz="2200" dirty="0"/>
          </a:p>
          <a:p>
            <a:endParaRPr lang="en-GB" dirty="0"/>
          </a:p>
        </p:txBody>
      </p:sp>
      <p:pic>
        <p:nvPicPr>
          <p:cNvPr id="5" name="Picture 4">
            <a:extLst>
              <a:ext uri="{FF2B5EF4-FFF2-40B4-BE49-F238E27FC236}">
                <a16:creationId xmlns:a16="http://schemas.microsoft.com/office/drawing/2014/main" xmlns="" id="{1E9F1DD2-F8E1-43B4-8071-E343843F7B99}"/>
              </a:ext>
            </a:extLst>
          </p:cNvPr>
          <p:cNvPicPr>
            <a:picLocks noChangeAspect="1"/>
          </p:cNvPicPr>
          <p:nvPr/>
        </p:nvPicPr>
        <p:blipFill>
          <a:blip r:embed="rId2"/>
          <a:stretch>
            <a:fillRect/>
          </a:stretch>
        </p:blipFill>
        <p:spPr>
          <a:xfrm>
            <a:off x="6831404" y="3670267"/>
            <a:ext cx="4589146" cy="2476534"/>
          </a:xfrm>
          <a:prstGeom prst="rect">
            <a:avLst/>
          </a:prstGeom>
        </p:spPr>
      </p:pic>
    </p:spTree>
    <p:extLst>
      <p:ext uri="{BB962C8B-B14F-4D97-AF65-F5344CB8AC3E}">
        <p14:creationId xmlns:p14="http://schemas.microsoft.com/office/powerpoint/2010/main" val="360318939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a:blip r:embed="rId2">
            <a:extLst/>
          </a:blip>
          <a:stretch/>
        </a:blipFill>
        <a:effectLst/>
      </p:bgPr>
    </p:bg>
    <p:spTree>
      <p:nvGrpSpPr>
        <p:cNvPr id="1" name=""/>
        <p:cNvGrpSpPr/>
        <p:nvPr/>
      </p:nvGrpSpPr>
      <p:grpSpPr>
        <a:xfrm>
          <a:off x="0" y="0"/>
          <a:ext cx="0" cy="0"/>
          <a:chOff x="0" y="0"/>
          <a:chExt cx="0" cy="0"/>
        </a:xfrm>
      </p:grpSpPr>
      <p:grpSp>
        <p:nvGrpSpPr>
          <p:cNvPr id="28" name="Group 27">
            <a:extLst>
              <a:ext uri="{FF2B5EF4-FFF2-40B4-BE49-F238E27FC236}">
                <a16:creationId xmlns:a16="http://schemas.microsoft.com/office/drawing/2014/main" xmlns="" id="{5066F8AE-A5C7-4B3E-B1DA-D0B624059BED}"/>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736" y="0"/>
            <a:ext cx="12229962" cy="6856214"/>
            <a:chOff x="-15736" y="0"/>
            <a:chExt cx="12229962" cy="6856214"/>
          </a:xfrm>
        </p:grpSpPr>
        <p:pic>
          <p:nvPicPr>
            <p:cNvPr id="29" name="Picture 28">
              <a:extLst>
                <a:ext uri="{FF2B5EF4-FFF2-40B4-BE49-F238E27FC236}">
                  <a16:creationId xmlns:a16="http://schemas.microsoft.com/office/drawing/2014/main" xmlns="" id="{F78E901E-6697-44E3-9533-1457FA4F0488}"/>
                </a:ext>
                <a:ext uri="{C183D7F6-B498-43B3-948B-1728B52AA6E4}">
                  <adec:decorative xmlns:adec="http://schemas.microsoft.com/office/drawing/2017/decorative" xmlns="" val="1"/>
                </a:ext>
              </a:extLst>
            </p:cNvPr>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30" name="Rectangle 29">
              <a:extLst>
                <a:ext uri="{FF2B5EF4-FFF2-40B4-BE49-F238E27FC236}">
                  <a16:creationId xmlns:a16="http://schemas.microsoft.com/office/drawing/2014/main" xmlns="" id="{C515452A-514A-4763-9932-37302A8D6DBA}"/>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31" name="Picture 30">
              <a:extLst>
                <a:ext uri="{FF2B5EF4-FFF2-40B4-BE49-F238E27FC236}">
                  <a16:creationId xmlns:a16="http://schemas.microsoft.com/office/drawing/2014/main" xmlns="" id="{D0EC146D-CF08-4B34-ADEB-2F0296F98A14}"/>
                </a:ext>
                <a:ext uri="{C183D7F6-B498-43B3-948B-1728B52AA6E4}">
                  <adec:decorative xmlns:adec="http://schemas.microsoft.com/office/drawing/2017/decorative" xmlns=""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32" name="Picture 31">
              <a:extLst>
                <a:ext uri="{FF2B5EF4-FFF2-40B4-BE49-F238E27FC236}">
                  <a16:creationId xmlns:a16="http://schemas.microsoft.com/office/drawing/2014/main" xmlns="" id="{E1FBA240-87AB-400A-9292-7DC6F3E55215}"/>
                </a:ext>
                <a:ext uri="{C183D7F6-B498-43B3-948B-1728B52AA6E4}">
                  <adec:decorative xmlns:adec="http://schemas.microsoft.com/office/drawing/2017/decorative" xmlns=""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useBgFill="1">
        <p:nvSpPr>
          <p:cNvPr id="34" name="Rectangle 33">
            <a:extLst>
              <a:ext uri="{FF2B5EF4-FFF2-40B4-BE49-F238E27FC236}">
                <a16:creationId xmlns:a16="http://schemas.microsoft.com/office/drawing/2014/main" xmlns="" id="{544958B8-57B6-4B37-8A18-D54A32EC2D3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xmlns="" id="{B59F49BD-FBFF-B746-B239-CA08CF2C764C}"/>
              </a:ext>
            </a:extLst>
          </p:cNvPr>
          <p:cNvPicPr>
            <a:picLocks noChangeAspect="1"/>
          </p:cNvPicPr>
          <p:nvPr/>
        </p:nvPicPr>
        <p:blipFill rotWithShape="1">
          <a:blip r:embed="rId5">
            <a:extLst>
              <a:ext uri="{28A0092B-C50C-407E-A947-70E740481C1C}">
                <a14:useLocalDpi xmlns:a14="http://schemas.microsoft.com/office/drawing/2010/main" val="0"/>
              </a:ext>
            </a:extLst>
          </a:blip>
          <a:srcRect t="3605" r="1" b="6822"/>
          <a:stretch/>
        </p:blipFill>
        <p:spPr>
          <a:xfrm>
            <a:off x="486138" y="488137"/>
            <a:ext cx="11227442" cy="5883295"/>
          </a:xfrm>
          <a:prstGeom prst="rect">
            <a:avLst/>
          </a:prstGeom>
        </p:spPr>
      </p:pic>
      <p:sp>
        <p:nvSpPr>
          <p:cNvPr id="36" name="Rectangle 35">
            <a:extLst>
              <a:ext uri="{FF2B5EF4-FFF2-40B4-BE49-F238E27FC236}">
                <a16:creationId xmlns:a16="http://schemas.microsoft.com/office/drawing/2014/main" xmlns="" id="{B7E4A740-3A69-42A5-8AC0-3905D518F41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solidFill>
              <a:schemeClr val="bg1"/>
            </a:solidFill>
            <a:miter lim="800000"/>
          </a:ln>
        </p:spPr>
        <p:style>
          <a:lnRef idx="1">
            <a:schemeClr val="accent1"/>
          </a:lnRef>
          <a:fillRef idx="3">
            <a:schemeClr val="accent1"/>
          </a:fillRef>
          <a:effectRef idx="2">
            <a:schemeClr val="accent1"/>
          </a:effectRef>
          <a:fontRef idx="minor">
            <a:schemeClr val="lt1"/>
          </a:fontRef>
        </p:style>
      </p:sp>
      <p:grpSp>
        <p:nvGrpSpPr>
          <p:cNvPr id="38" name="Group 37">
            <a:extLst>
              <a:ext uri="{FF2B5EF4-FFF2-40B4-BE49-F238E27FC236}">
                <a16:creationId xmlns:a16="http://schemas.microsoft.com/office/drawing/2014/main" xmlns="" id="{8283C010-53D7-404B-9300-DB1BAE1EAE91}"/>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128956"/>
            <a:ext cx="12234672" cy="658368"/>
            <a:chOff x="-18288" y="3128956"/>
            <a:chExt cx="12234672" cy="658368"/>
          </a:xfrm>
        </p:grpSpPr>
        <p:sp useBgFill="1">
          <p:nvSpPr>
            <p:cNvPr id="39" name="Rounded Rectangle 21">
              <a:extLst>
                <a:ext uri="{FF2B5EF4-FFF2-40B4-BE49-F238E27FC236}">
                  <a16:creationId xmlns:a16="http://schemas.microsoft.com/office/drawing/2014/main" xmlns="" id="{DFC03671-D6D3-4BA9-AD3E-6ADE11D07CEC}"/>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732303" y="3128956"/>
              <a:ext cx="45720" cy="658368"/>
            </a:xfrm>
            <a:prstGeom prst="roundRect">
              <a:avLst>
                <a:gd name="adj" fmla="val 50000"/>
              </a:avLst>
            </a:prstGeom>
            <a:ln w="9525">
              <a:noFill/>
            </a:ln>
            <a:effectLst>
              <a:innerShdw blurRad="114300">
                <a:prstClr val="black">
                  <a:alpha val="86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pic>
          <p:nvPicPr>
            <p:cNvPr id="40" name="Picture 39">
              <a:extLst>
                <a:ext uri="{FF2B5EF4-FFF2-40B4-BE49-F238E27FC236}">
                  <a16:creationId xmlns:a16="http://schemas.microsoft.com/office/drawing/2014/main" xmlns="" id="{DFD51935-8C23-4BCB-987B-F5AC9E3D94CA}"/>
                </a:ext>
                <a:ext uri="{C183D7F6-B498-43B3-948B-1728B52AA6E4}">
                  <adec:decorative xmlns:adec="http://schemas.microsoft.com/office/drawing/2017/decorative" xmlns=""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8288" y="3154680"/>
              <a:ext cx="777240" cy="606425"/>
            </a:xfrm>
            <a:prstGeom prst="rect">
              <a:avLst/>
            </a:prstGeom>
          </p:spPr>
        </p:pic>
        <p:sp useBgFill="1">
          <p:nvSpPr>
            <p:cNvPr id="41" name="Rounded Rectangle 27">
              <a:extLst>
                <a:ext uri="{FF2B5EF4-FFF2-40B4-BE49-F238E27FC236}">
                  <a16:creationId xmlns:a16="http://schemas.microsoft.com/office/drawing/2014/main" xmlns="" id="{72D5A197-23EF-4751-9E72-FEB79910EF1A}"/>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11414377" y="3128956"/>
              <a:ext cx="45720" cy="658368"/>
            </a:xfrm>
            <a:prstGeom prst="roundRect">
              <a:avLst>
                <a:gd name="adj" fmla="val 50000"/>
              </a:avLst>
            </a:prstGeom>
            <a:ln w="9525">
              <a:noFill/>
            </a:ln>
            <a:effectLst>
              <a:innerShdw blurRad="114300">
                <a:prstClr val="black">
                  <a:alpha val="86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pic>
          <p:nvPicPr>
            <p:cNvPr id="42" name="Picture 41">
              <a:extLst>
                <a:ext uri="{FF2B5EF4-FFF2-40B4-BE49-F238E27FC236}">
                  <a16:creationId xmlns:a16="http://schemas.microsoft.com/office/drawing/2014/main" xmlns="" id="{5DD7E4D1-EC3E-4109-9647-9E6652A92D34}"/>
                </a:ext>
                <a:ext uri="{C183D7F6-B498-43B3-948B-1728B52AA6E4}">
                  <adec:decorative xmlns:adec="http://schemas.microsoft.com/office/drawing/2017/decorative" xmlns=""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flipH="1">
              <a:off x="11439144" y="3154680"/>
              <a:ext cx="777240" cy="606425"/>
            </a:xfrm>
            <a:prstGeom prst="rect">
              <a:avLst/>
            </a:prstGeom>
          </p:spPr>
        </p:pic>
      </p:grpSp>
    </p:spTree>
    <p:extLst>
      <p:ext uri="{BB962C8B-B14F-4D97-AF65-F5344CB8AC3E}">
        <p14:creationId xmlns:p14="http://schemas.microsoft.com/office/powerpoint/2010/main" val="28197215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2">
            <a:extLst/>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8727200-3294-42B7-B09A-3E7E193EDB06}"/>
              </a:ext>
            </a:extLst>
          </p:cNvPr>
          <p:cNvSpPr>
            <a:spLocks noGrp="1"/>
          </p:cNvSpPr>
          <p:nvPr>
            <p:ph type="title"/>
          </p:nvPr>
        </p:nvSpPr>
        <p:spPr>
          <a:xfrm>
            <a:off x="1295402" y="894874"/>
            <a:ext cx="9601196" cy="1303867"/>
          </a:xfrm>
        </p:spPr>
        <p:txBody>
          <a:bodyPr>
            <a:normAutofit/>
          </a:bodyPr>
          <a:lstStyle/>
          <a:p>
            <a:r>
              <a:rPr lang="en-GB" sz="4000" dirty="0"/>
              <a:t>What we are going to do</a:t>
            </a:r>
          </a:p>
        </p:txBody>
      </p:sp>
      <p:sp>
        <p:nvSpPr>
          <p:cNvPr id="3" name="Content Placeholder 2">
            <a:extLst>
              <a:ext uri="{FF2B5EF4-FFF2-40B4-BE49-F238E27FC236}">
                <a16:creationId xmlns:a16="http://schemas.microsoft.com/office/drawing/2014/main" xmlns="" id="{B06C96A6-62CA-4EBD-9AB7-B2C338FF27B8}"/>
              </a:ext>
            </a:extLst>
          </p:cNvPr>
          <p:cNvSpPr>
            <a:spLocks noGrp="1"/>
          </p:cNvSpPr>
          <p:nvPr>
            <p:ph idx="1"/>
          </p:nvPr>
        </p:nvSpPr>
        <p:spPr>
          <a:xfrm>
            <a:off x="1295402" y="2384448"/>
            <a:ext cx="9601196" cy="3318936"/>
          </a:xfrm>
        </p:spPr>
        <p:txBody>
          <a:bodyPr>
            <a:normAutofit/>
          </a:bodyPr>
          <a:lstStyle/>
          <a:p>
            <a:r>
              <a:rPr lang="en-GB" sz="1800" dirty="0"/>
              <a:t>We will be splitting each workshop into 6 groups within the workshops. </a:t>
            </a:r>
          </a:p>
          <a:p>
            <a:r>
              <a:rPr lang="en-GB" sz="1800" dirty="0"/>
              <a:t>Each group will have the opportunity to take part in 3 separate activities, which will work on a rotation basis.</a:t>
            </a:r>
          </a:p>
          <a:p>
            <a:r>
              <a:rPr lang="en-GB" sz="1800" dirty="0"/>
              <a:t>Each group will be named after a mythical creature these are: Cyclopes, Pegasus, Phoenix, Chimera and Kraken, Minotaur. </a:t>
            </a:r>
          </a:p>
          <a:p>
            <a:endParaRPr lang="en-GB" sz="1800" dirty="0"/>
          </a:p>
        </p:txBody>
      </p:sp>
      <p:pic>
        <p:nvPicPr>
          <p:cNvPr id="8" name="Picture 7">
            <a:extLst>
              <a:ext uri="{FF2B5EF4-FFF2-40B4-BE49-F238E27FC236}">
                <a16:creationId xmlns:a16="http://schemas.microsoft.com/office/drawing/2014/main" xmlns="" id="{8201E65D-EEE5-4C96-99EC-4F91492716ED}"/>
              </a:ext>
            </a:extLst>
          </p:cNvPr>
          <p:cNvPicPr>
            <a:picLocks noChangeAspect="1"/>
          </p:cNvPicPr>
          <p:nvPr/>
        </p:nvPicPr>
        <p:blipFill>
          <a:blip r:embed="rId3"/>
          <a:stretch>
            <a:fillRect/>
          </a:stretch>
        </p:blipFill>
        <p:spPr>
          <a:xfrm>
            <a:off x="759526" y="4462699"/>
            <a:ext cx="1808509" cy="1303867"/>
          </a:xfrm>
          <a:prstGeom prst="rect">
            <a:avLst/>
          </a:prstGeom>
        </p:spPr>
      </p:pic>
      <p:pic>
        <p:nvPicPr>
          <p:cNvPr id="5" name="Picture 4">
            <a:extLst>
              <a:ext uri="{FF2B5EF4-FFF2-40B4-BE49-F238E27FC236}">
                <a16:creationId xmlns:a16="http://schemas.microsoft.com/office/drawing/2014/main" xmlns="" id="{5D074F42-B120-4402-A566-13A92C64EC08}"/>
              </a:ext>
            </a:extLst>
          </p:cNvPr>
          <p:cNvPicPr>
            <a:picLocks noChangeAspect="1"/>
          </p:cNvPicPr>
          <p:nvPr/>
        </p:nvPicPr>
        <p:blipFill>
          <a:blip r:embed="rId4"/>
          <a:stretch>
            <a:fillRect/>
          </a:stretch>
        </p:blipFill>
        <p:spPr>
          <a:xfrm>
            <a:off x="6504736" y="4386710"/>
            <a:ext cx="1425454" cy="1409527"/>
          </a:xfrm>
          <a:prstGeom prst="rect">
            <a:avLst/>
          </a:prstGeom>
        </p:spPr>
      </p:pic>
      <p:pic>
        <p:nvPicPr>
          <p:cNvPr id="6" name="Picture 5">
            <a:extLst>
              <a:ext uri="{FF2B5EF4-FFF2-40B4-BE49-F238E27FC236}">
                <a16:creationId xmlns:a16="http://schemas.microsoft.com/office/drawing/2014/main" xmlns="" id="{1D7B90F5-8283-4D50-A529-83987BB120FF}"/>
              </a:ext>
            </a:extLst>
          </p:cNvPr>
          <p:cNvPicPr>
            <a:picLocks noChangeAspect="1"/>
          </p:cNvPicPr>
          <p:nvPr/>
        </p:nvPicPr>
        <p:blipFill>
          <a:blip r:embed="rId5"/>
          <a:stretch>
            <a:fillRect/>
          </a:stretch>
        </p:blipFill>
        <p:spPr>
          <a:xfrm>
            <a:off x="2868146" y="4451218"/>
            <a:ext cx="1474937" cy="1311083"/>
          </a:xfrm>
          <a:prstGeom prst="rect">
            <a:avLst/>
          </a:prstGeom>
        </p:spPr>
      </p:pic>
      <p:sp>
        <p:nvSpPr>
          <p:cNvPr id="9" name="TextBox 8">
            <a:extLst>
              <a:ext uri="{FF2B5EF4-FFF2-40B4-BE49-F238E27FC236}">
                <a16:creationId xmlns:a16="http://schemas.microsoft.com/office/drawing/2014/main" xmlns="" id="{2BA904E4-B140-46FC-9710-140F85182A81}"/>
              </a:ext>
            </a:extLst>
          </p:cNvPr>
          <p:cNvSpPr txBox="1"/>
          <p:nvPr/>
        </p:nvSpPr>
        <p:spPr>
          <a:xfrm>
            <a:off x="889574" y="5766567"/>
            <a:ext cx="2012527" cy="369332"/>
          </a:xfrm>
          <a:prstGeom prst="rect">
            <a:avLst/>
          </a:prstGeom>
          <a:noFill/>
        </p:spPr>
        <p:txBody>
          <a:bodyPr wrap="square" rtlCol="0">
            <a:spAutoFit/>
          </a:bodyPr>
          <a:lstStyle/>
          <a:p>
            <a:r>
              <a:rPr lang="en-GB" b="1" u="sng" dirty="0"/>
              <a:t>Chimera</a:t>
            </a:r>
          </a:p>
        </p:txBody>
      </p:sp>
      <p:sp>
        <p:nvSpPr>
          <p:cNvPr id="10" name="TextBox 9">
            <a:extLst>
              <a:ext uri="{FF2B5EF4-FFF2-40B4-BE49-F238E27FC236}">
                <a16:creationId xmlns:a16="http://schemas.microsoft.com/office/drawing/2014/main" xmlns="" id="{C91FFE68-75A7-4454-81A7-84A666FC03A4}"/>
              </a:ext>
            </a:extLst>
          </p:cNvPr>
          <p:cNvSpPr txBox="1"/>
          <p:nvPr/>
        </p:nvSpPr>
        <p:spPr>
          <a:xfrm>
            <a:off x="6671755" y="5749666"/>
            <a:ext cx="1706407" cy="369332"/>
          </a:xfrm>
          <a:prstGeom prst="rect">
            <a:avLst/>
          </a:prstGeom>
          <a:noFill/>
        </p:spPr>
        <p:txBody>
          <a:bodyPr wrap="square" rtlCol="0">
            <a:spAutoFit/>
          </a:bodyPr>
          <a:lstStyle/>
          <a:p>
            <a:r>
              <a:rPr lang="en-GB" b="1" u="sng" dirty="0"/>
              <a:t>Phoenix</a:t>
            </a:r>
          </a:p>
        </p:txBody>
      </p:sp>
      <p:sp>
        <p:nvSpPr>
          <p:cNvPr id="11" name="TextBox 10">
            <a:extLst>
              <a:ext uri="{FF2B5EF4-FFF2-40B4-BE49-F238E27FC236}">
                <a16:creationId xmlns:a16="http://schemas.microsoft.com/office/drawing/2014/main" xmlns="" id="{895C8B71-C048-4F74-B9C5-EA05CB07F2AD}"/>
              </a:ext>
            </a:extLst>
          </p:cNvPr>
          <p:cNvSpPr txBox="1"/>
          <p:nvPr/>
        </p:nvSpPr>
        <p:spPr>
          <a:xfrm>
            <a:off x="2836828" y="5762301"/>
            <a:ext cx="1506255" cy="369332"/>
          </a:xfrm>
          <a:prstGeom prst="rect">
            <a:avLst/>
          </a:prstGeom>
          <a:noFill/>
        </p:spPr>
        <p:txBody>
          <a:bodyPr wrap="square" rtlCol="0">
            <a:spAutoFit/>
          </a:bodyPr>
          <a:lstStyle/>
          <a:p>
            <a:pPr algn="ctr"/>
            <a:r>
              <a:rPr lang="en-GB" b="1" u="sng" dirty="0"/>
              <a:t>Pegasus</a:t>
            </a:r>
          </a:p>
        </p:txBody>
      </p:sp>
      <p:sp>
        <p:nvSpPr>
          <p:cNvPr id="12" name="TextBox 11">
            <a:extLst>
              <a:ext uri="{FF2B5EF4-FFF2-40B4-BE49-F238E27FC236}">
                <a16:creationId xmlns:a16="http://schemas.microsoft.com/office/drawing/2014/main" xmlns="" id="{A52105BE-A9C8-4875-8E66-27CBE6EA2B03}"/>
              </a:ext>
            </a:extLst>
          </p:cNvPr>
          <p:cNvSpPr txBox="1"/>
          <p:nvPr/>
        </p:nvSpPr>
        <p:spPr>
          <a:xfrm>
            <a:off x="8408054" y="5694542"/>
            <a:ext cx="1425454" cy="369332"/>
          </a:xfrm>
          <a:prstGeom prst="rect">
            <a:avLst/>
          </a:prstGeom>
          <a:noFill/>
        </p:spPr>
        <p:txBody>
          <a:bodyPr wrap="square" rtlCol="0">
            <a:spAutoFit/>
          </a:bodyPr>
          <a:lstStyle/>
          <a:p>
            <a:r>
              <a:rPr lang="en-GB" b="1" u="sng" dirty="0"/>
              <a:t>Cyclopes</a:t>
            </a:r>
          </a:p>
        </p:txBody>
      </p:sp>
      <p:sp>
        <p:nvSpPr>
          <p:cNvPr id="7" name="TextBox 6">
            <a:extLst>
              <a:ext uri="{FF2B5EF4-FFF2-40B4-BE49-F238E27FC236}">
                <a16:creationId xmlns:a16="http://schemas.microsoft.com/office/drawing/2014/main" xmlns="" id="{E4BF600C-A388-4FB9-9798-CDEE4AA5863D}"/>
              </a:ext>
            </a:extLst>
          </p:cNvPr>
          <p:cNvSpPr txBox="1"/>
          <p:nvPr/>
        </p:nvSpPr>
        <p:spPr>
          <a:xfrm>
            <a:off x="4773424" y="5788786"/>
            <a:ext cx="1388417" cy="369332"/>
          </a:xfrm>
          <a:prstGeom prst="rect">
            <a:avLst/>
          </a:prstGeom>
          <a:noFill/>
        </p:spPr>
        <p:txBody>
          <a:bodyPr wrap="square" rtlCol="0">
            <a:spAutoFit/>
          </a:bodyPr>
          <a:lstStyle/>
          <a:p>
            <a:pPr algn="ctr"/>
            <a:r>
              <a:rPr lang="en-GB" b="1" u="sng" dirty="0"/>
              <a:t>Kraken</a:t>
            </a:r>
          </a:p>
        </p:txBody>
      </p:sp>
      <p:pic>
        <p:nvPicPr>
          <p:cNvPr id="14" name="Picture 13">
            <a:extLst>
              <a:ext uri="{FF2B5EF4-FFF2-40B4-BE49-F238E27FC236}">
                <a16:creationId xmlns:a16="http://schemas.microsoft.com/office/drawing/2014/main" xmlns="" id="{D4411AE0-8034-43F3-9104-58D5EA170600}"/>
              </a:ext>
            </a:extLst>
          </p:cNvPr>
          <p:cNvPicPr>
            <a:picLocks noChangeAspect="1"/>
          </p:cNvPicPr>
          <p:nvPr/>
        </p:nvPicPr>
        <p:blipFill>
          <a:blip r:embed="rId6"/>
          <a:stretch>
            <a:fillRect/>
          </a:stretch>
        </p:blipFill>
        <p:spPr>
          <a:xfrm>
            <a:off x="8378162" y="4401313"/>
            <a:ext cx="1244024" cy="1382903"/>
          </a:xfrm>
          <a:prstGeom prst="rect">
            <a:avLst/>
          </a:prstGeom>
        </p:spPr>
      </p:pic>
      <p:pic>
        <p:nvPicPr>
          <p:cNvPr id="20" name="Picture 19">
            <a:extLst>
              <a:ext uri="{FF2B5EF4-FFF2-40B4-BE49-F238E27FC236}">
                <a16:creationId xmlns:a16="http://schemas.microsoft.com/office/drawing/2014/main" xmlns="" id="{D2AB3258-196C-4EB5-8784-9E2635234FAA}"/>
              </a:ext>
            </a:extLst>
          </p:cNvPr>
          <p:cNvPicPr>
            <a:picLocks noChangeAspect="1"/>
          </p:cNvPicPr>
          <p:nvPr/>
        </p:nvPicPr>
        <p:blipFill>
          <a:blip r:embed="rId7"/>
          <a:stretch>
            <a:fillRect/>
          </a:stretch>
        </p:blipFill>
        <p:spPr>
          <a:xfrm>
            <a:off x="4686904" y="4407982"/>
            <a:ext cx="1474937" cy="1341684"/>
          </a:xfrm>
          <a:prstGeom prst="rect">
            <a:avLst/>
          </a:prstGeom>
        </p:spPr>
      </p:pic>
      <p:sp>
        <p:nvSpPr>
          <p:cNvPr id="4" name="TextBox 3">
            <a:extLst>
              <a:ext uri="{FF2B5EF4-FFF2-40B4-BE49-F238E27FC236}">
                <a16:creationId xmlns:a16="http://schemas.microsoft.com/office/drawing/2014/main" xmlns="" id="{7E8CFB99-497B-CB48-9C03-66F4924FD2BF}"/>
              </a:ext>
            </a:extLst>
          </p:cNvPr>
          <p:cNvSpPr txBox="1"/>
          <p:nvPr/>
        </p:nvSpPr>
        <p:spPr>
          <a:xfrm>
            <a:off x="10007020" y="5694542"/>
            <a:ext cx="1425454" cy="369332"/>
          </a:xfrm>
          <a:prstGeom prst="rect">
            <a:avLst/>
          </a:prstGeom>
          <a:noFill/>
        </p:spPr>
        <p:txBody>
          <a:bodyPr wrap="square" rtlCol="0">
            <a:spAutoFit/>
          </a:bodyPr>
          <a:lstStyle/>
          <a:p>
            <a:r>
              <a:rPr lang="en-GB" b="1" u="sng" dirty="0"/>
              <a:t>Minotaur</a:t>
            </a:r>
            <a:endParaRPr lang="en-US" b="1" u="sng" dirty="0"/>
          </a:p>
        </p:txBody>
      </p:sp>
      <p:pic>
        <p:nvPicPr>
          <p:cNvPr id="13" name="Picture 12">
            <a:extLst>
              <a:ext uri="{FF2B5EF4-FFF2-40B4-BE49-F238E27FC236}">
                <a16:creationId xmlns:a16="http://schemas.microsoft.com/office/drawing/2014/main" xmlns="" id="{0125D8AA-4265-EC4B-B8F5-372816CDFFA6}"/>
              </a:ext>
            </a:extLst>
          </p:cNvPr>
          <p:cNvPicPr>
            <a:picLocks noChangeAspect="1"/>
          </p:cNvPicPr>
          <p:nvPr/>
        </p:nvPicPr>
        <p:blipFill>
          <a:blip r:embed="rId8"/>
          <a:stretch>
            <a:fillRect/>
          </a:stretch>
        </p:blipFill>
        <p:spPr>
          <a:xfrm>
            <a:off x="9916745" y="4407982"/>
            <a:ext cx="1515729" cy="1295402"/>
          </a:xfrm>
          <a:prstGeom prst="rect">
            <a:avLst/>
          </a:prstGeom>
        </p:spPr>
      </p:pic>
    </p:spTree>
    <p:extLst>
      <p:ext uri="{BB962C8B-B14F-4D97-AF65-F5344CB8AC3E}">
        <p14:creationId xmlns:p14="http://schemas.microsoft.com/office/powerpoint/2010/main" val="140174344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a:blip r:embed="rId2">
            <a:extLst/>
          </a:blip>
          <a:stretch/>
        </a:blip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xmlns="" id="{5066F8AE-A5C7-4B3E-B1DA-D0B624059BED}"/>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736" y="0"/>
            <a:ext cx="12229962" cy="6856214"/>
            <a:chOff x="-15736" y="0"/>
            <a:chExt cx="12229962" cy="6856214"/>
          </a:xfrm>
        </p:grpSpPr>
        <p:pic>
          <p:nvPicPr>
            <p:cNvPr id="11" name="Picture 10">
              <a:extLst>
                <a:ext uri="{FF2B5EF4-FFF2-40B4-BE49-F238E27FC236}">
                  <a16:creationId xmlns:a16="http://schemas.microsoft.com/office/drawing/2014/main" xmlns="" id="{F78E901E-6697-44E3-9533-1457FA4F0488}"/>
                </a:ext>
                <a:ext uri="{C183D7F6-B498-43B3-948B-1728B52AA6E4}">
                  <adec:decorative xmlns:adec="http://schemas.microsoft.com/office/drawing/2017/decorative" xmlns="" val="1"/>
                </a:ext>
              </a:extLst>
            </p:cNvPr>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2" name="Rectangle 11">
              <a:extLst>
                <a:ext uri="{FF2B5EF4-FFF2-40B4-BE49-F238E27FC236}">
                  <a16:creationId xmlns:a16="http://schemas.microsoft.com/office/drawing/2014/main" xmlns="" id="{C515452A-514A-4763-9932-37302A8D6DBA}"/>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3" name="Picture 12">
              <a:extLst>
                <a:ext uri="{FF2B5EF4-FFF2-40B4-BE49-F238E27FC236}">
                  <a16:creationId xmlns:a16="http://schemas.microsoft.com/office/drawing/2014/main" xmlns="" id="{D0EC146D-CF08-4B34-ADEB-2F0296F98A14}"/>
                </a:ext>
                <a:ext uri="{C183D7F6-B498-43B3-948B-1728B52AA6E4}">
                  <adec:decorative xmlns:adec="http://schemas.microsoft.com/office/drawing/2017/decorative" xmlns=""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4" name="Picture 13">
              <a:extLst>
                <a:ext uri="{FF2B5EF4-FFF2-40B4-BE49-F238E27FC236}">
                  <a16:creationId xmlns:a16="http://schemas.microsoft.com/office/drawing/2014/main" xmlns="" id="{E1FBA240-87AB-400A-9292-7DC6F3E55215}"/>
                </a:ext>
                <a:ext uri="{C183D7F6-B498-43B3-948B-1728B52AA6E4}">
                  <adec:decorative xmlns:adec="http://schemas.microsoft.com/office/drawing/2017/decorative" xmlns=""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useBgFill="1">
        <p:nvSpPr>
          <p:cNvPr id="16" name="Rectangle 15">
            <a:extLst>
              <a:ext uri="{FF2B5EF4-FFF2-40B4-BE49-F238E27FC236}">
                <a16:creationId xmlns:a16="http://schemas.microsoft.com/office/drawing/2014/main" xmlns="" id="{544958B8-57B6-4B37-8A18-D54A32EC2D3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xmlns="" id="{DD0AED38-C1EB-F548-84A3-10F1E7FE783A}"/>
              </a:ext>
            </a:extLst>
          </p:cNvPr>
          <p:cNvPicPr>
            <a:picLocks noChangeAspect="1"/>
          </p:cNvPicPr>
          <p:nvPr/>
        </p:nvPicPr>
        <p:blipFill rotWithShape="1">
          <a:blip r:embed="rId5">
            <a:extLst>
              <a:ext uri="{28A0092B-C50C-407E-A947-70E740481C1C}">
                <a14:useLocalDpi xmlns:a14="http://schemas.microsoft.com/office/drawing/2010/main" val="0"/>
              </a:ext>
            </a:extLst>
          </a:blip>
          <a:srcRect t="9262" r="1" b="1"/>
          <a:stretch/>
        </p:blipFill>
        <p:spPr>
          <a:xfrm>
            <a:off x="486138" y="488137"/>
            <a:ext cx="11227442" cy="5883295"/>
          </a:xfrm>
          <a:prstGeom prst="rect">
            <a:avLst/>
          </a:prstGeom>
        </p:spPr>
      </p:pic>
      <p:sp>
        <p:nvSpPr>
          <p:cNvPr id="18" name="Rectangle 17">
            <a:extLst>
              <a:ext uri="{FF2B5EF4-FFF2-40B4-BE49-F238E27FC236}">
                <a16:creationId xmlns:a16="http://schemas.microsoft.com/office/drawing/2014/main" xmlns="" id="{B7E4A740-3A69-42A5-8AC0-3905D518F41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solidFill>
              <a:schemeClr val="bg1"/>
            </a:solidFill>
            <a:miter lim="800000"/>
          </a:ln>
        </p:spPr>
        <p:style>
          <a:lnRef idx="1">
            <a:schemeClr val="accent1"/>
          </a:lnRef>
          <a:fillRef idx="3">
            <a:schemeClr val="accent1"/>
          </a:fillRef>
          <a:effectRef idx="2">
            <a:schemeClr val="accent1"/>
          </a:effectRef>
          <a:fontRef idx="minor">
            <a:schemeClr val="lt1"/>
          </a:fontRef>
        </p:style>
      </p:sp>
      <p:grpSp>
        <p:nvGrpSpPr>
          <p:cNvPr id="20" name="Group 19">
            <a:extLst>
              <a:ext uri="{FF2B5EF4-FFF2-40B4-BE49-F238E27FC236}">
                <a16:creationId xmlns:a16="http://schemas.microsoft.com/office/drawing/2014/main" xmlns="" id="{8283C010-53D7-404B-9300-DB1BAE1EAE91}"/>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128956"/>
            <a:ext cx="12234672" cy="658368"/>
            <a:chOff x="-18288" y="3128956"/>
            <a:chExt cx="12234672" cy="658368"/>
          </a:xfrm>
        </p:grpSpPr>
        <p:sp useBgFill="1">
          <p:nvSpPr>
            <p:cNvPr id="21" name="Rounded Rectangle 21">
              <a:extLst>
                <a:ext uri="{FF2B5EF4-FFF2-40B4-BE49-F238E27FC236}">
                  <a16:creationId xmlns:a16="http://schemas.microsoft.com/office/drawing/2014/main" xmlns="" id="{DFC03671-D6D3-4BA9-AD3E-6ADE11D07CEC}"/>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732303" y="3128956"/>
              <a:ext cx="45720" cy="658368"/>
            </a:xfrm>
            <a:prstGeom prst="roundRect">
              <a:avLst>
                <a:gd name="adj" fmla="val 50000"/>
              </a:avLst>
            </a:prstGeom>
            <a:ln w="9525">
              <a:noFill/>
            </a:ln>
            <a:effectLst>
              <a:innerShdw blurRad="114300">
                <a:prstClr val="black">
                  <a:alpha val="86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pic>
          <p:nvPicPr>
            <p:cNvPr id="22" name="Picture 21">
              <a:extLst>
                <a:ext uri="{FF2B5EF4-FFF2-40B4-BE49-F238E27FC236}">
                  <a16:creationId xmlns:a16="http://schemas.microsoft.com/office/drawing/2014/main" xmlns="" id="{DFD51935-8C23-4BCB-987B-F5AC9E3D94CA}"/>
                </a:ext>
                <a:ext uri="{C183D7F6-B498-43B3-948B-1728B52AA6E4}">
                  <adec:decorative xmlns:adec="http://schemas.microsoft.com/office/drawing/2017/decorative" xmlns=""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8288" y="3154680"/>
              <a:ext cx="777240" cy="606425"/>
            </a:xfrm>
            <a:prstGeom prst="rect">
              <a:avLst/>
            </a:prstGeom>
          </p:spPr>
        </p:pic>
        <p:sp useBgFill="1">
          <p:nvSpPr>
            <p:cNvPr id="23" name="Rounded Rectangle 27">
              <a:extLst>
                <a:ext uri="{FF2B5EF4-FFF2-40B4-BE49-F238E27FC236}">
                  <a16:creationId xmlns:a16="http://schemas.microsoft.com/office/drawing/2014/main" xmlns="" id="{72D5A197-23EF-4751-9E72-FEB79910EF1A}"/>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11414377" y="3128956"/>
              <a:ext cx="45720" cy="658368"/>
            </a:xfrm>
            <a:prstGeom prst="roundRect">
              <a:avLst>
                <a:gd name="adj" fmla="val 50000"/>
              </a:avLst>
            </a:prstGeom>
            <a:ln w="9525">
              <a:noFill/>
            </a:ln>
            <a:effectLst>
              <a:innerShdw blurRad="114300">
                <a:prstClr val="black">
                  <a:alpha val="86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pic>
          <p:nvPicPr>
            <p:cNvPr id="24" name="Picture 23">
              <a:extLst>
                <a:ext uri="{FF2B5EF4-FFF2-40B4-BE49-F238E27FC236}">
                  <a16:creationId xmlns:a16="http://schemas.microsoft.com/office/drawing/2014/main" xmlns="" id="{5DD7E4D1-EC3E-4109-9647-9E6652A92D34}"/>
                </a:ext>
                <a:ext uri="{C183D7F6-B498-43B3-948B-1728B52AA6E4}">
                  <adec:decorative xmlns:adec="http://schemas.microsoft.com/office/drawing/2017/decorative" xmlns=""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flipH="1">
              <a:off x="11439144" y="3154680"/>
              <a:ext cx="777240" cy="606425"/>
            </a:xfrm>
            <a:prstGeom prst="rect">
              <a:avLst/>
            </a:prstGeom>
          </p:spPr>
        </p:pic>
      </p:grpSp>
    </p:spTree>
    <p:extLst>
      <p:ext uri="{BB962C8B-B14F-4D97-AF65-F5344CB8AC3E}">
        <p14:creationId xmlns:p14="http://schemas.microsoft.com/office/powerpoint/2010/main" val="1787077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a:blip r:embed="rId2">
            <a:extLst/>
          </a:blip>
          <a:stretch/>
        </a:blip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xmlns="" id="{EE15D8F5-87D0-452C-93FB-8CA3F98D797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xmlns="" id="{79BCF8C7-8464-4B36-AF07-C89E5129ED74}"/>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736" y="0"/>
            <a:ext cx="12229962" cy="6856214"/>
            <a:chOff x="-15736" y="0"/>
            <a:chExt cx="12229962" cy="6856214"/>
          </a:xfrm>
        </p:grpSpPr>
        <p:pic>
          <p:nvPicPr>
            <p:cNvPr id="13" name="Picture 12">
              <a:extLst>
                <a:ext uri="{FF2B5EF4-FFF2-40B4-BE49-F238E27FC236}">
                  <a16:creationId xmlns:a16="http://schemas.microsoft.com/office/drawing/2014/main" xmlns="" id="{69A16566-722B-41C8-8B9F-B133B71E23AB}"/>
                </a:ext>
                <a:ext uri="{C183D7F6-B498-43B3-948B-1728B52AA6E4}">
                  <adec:decorative xmlns:adec="http://schemas.microsoft.com/office/drawing/2017/decorative" xmlns="" val="1"/>
                </a:ext>
              </a:extLst>
            </p:cNvPr>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4" name="Rectangle 13">
              <a:extLst>
                <a:ext uri="{FF2B5EF4-FFF2-40B4-BE49-F238E27FC236}">
                  <a16:creationId xmlns:a16="http://schemas.microsoft.com/office/drawing/2014/main" xmlns="" id="{5F929A8C-ADE2-462E-A437-C028E4648691}"/>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5" name="Picture 14">
              <a:extLst>
                <a:ext uri="{FF2B5EF4-FFF2-40B4-BE49-F238E27FC236}">
                  <a16:creationId xmlns:a16="http://schemas.microsoft.com/office/drawing/2014/main" xmlns="" id="{117397E4-1968-4513-988E-69C130AC1ECE}"/>
                </a:ext>
                <a:ext uri="{C183D7F6-B498-43B3-948B-1728B52AA6E4}">
                  <adec:decorative xmlns:adec="http://schemas.microsoft.com/office/drawing/2017/decorative" xmlns=""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6" name="Picture 15">
              <a:extLst>
                <a:ext uri="{FF2B5EF4-FFF2-40B4-BE49-F238E27FC236}">
                  <a16:creationId xmlns:a16="http://schemas.microsoft.com/office/drawing/2014/main" xmlns="" id="{DA0B6105-4183-4AEC-BDB1-E67B7B2C704D}"/>
                </a:ext>
                <a:ext uri="{C183D7F6-B498-43B3-948B-1728B52AA6E4}">
                  <adec:decorative xmlns:adec="http://schemas.microsoft.com/office/drawing/2017/decorative" xmlns=""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1">
            <a:extLst>
              <a:ext uri="{FF2B5EF4-FFF2-40B4-BE49-F238E27FC236}">
                <a16:creationId xmlns:a16="http://schemas.microsoft.com/office/drawing/2014/main" xmlns="" id="{ABED5AF2-AAA5-489D-AB54-53EE00447740}"/>
              </a:ext>
            </a:extLst>
          </p:cNvPr>
          <p:cNvSpPr>
            <a:spLocks noGrp="1"/>
          </p:cNvSpPr>
          <p:nvPr>
            <p:ph type="title"/>
          </p:nvPr>
        </p:nvSpPr>
        <p:spPr>
          <a:xfrm>
            <a:off x="1256858" y="982132"/>
            <a:ext cx="4842190" cy="1774814"/>
          </a:xfrm>
        </p:spPr>
        <p:txBody>
          <a:bodyPr>
            <a:normAutofit/>
          </a:bodyPr>
          <a:lstStyle/>
          <a:p>
            <a:r>
              <a:rPr lang="en-GB" dirty="0"/>
              <a:t>Ancient Context	in Modern Times</a:t>
            </a:r>
          </a:p>
        </p:txBody>
      </p:sp>
      <p:cxnSp>
        <p:nvCxnSpPr>
          <p:cNvPr id="18" name="Straight Connector 17">
            <a:extLst>
              <a:ext uri="{FF2B5EF4-FFF2-40B4-BE49-F238E27FC236}">
                <a16:creationId xmlns:a16="http://schemas.microsoft.com/office/drawing/2014/main" xmlns="" id="{5A8B956C-6D95-401E-8C33-997227D9D46B}"/>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346233" y="2838638"/>
            <a:ext cx="4663440" cy="0"/>
          </a:xfrm>
          <a:prstGeom prst="line">
            <a:avLst/>
          </a:prstGeom>
        </p:spPr>
        <p:style>
          <a:lnRef idx="2">
            <a:schemeClr val="accent1"/>
          </a:lnRef>
          <a:fillRef idx="0">
            <a:schemeClr val="accent1"/>
          </a:fillRef>
          <a:effectRef idx="1">
            <a:schemeClr val="accent1"/>
          </a:effectRef>
          <a:fontRef idx="minor">
            <a:schemeClr val="tx1"/>
          </a:fontRef>
        </p:style>
      </p:cxnSp>
      <p:sp>
        <p:nvSpPr>
          <p:cNvPr id="3" name="Content Placeholder 2">
            <a:extLst>
              <a:ext uri="{FF2B5EF4-FFF2-40B4-BE49-F238E27FC236}">
                <a16:creationId xmlns:a16="http://schemas.microsoft.com/office/drawing/2014/main" xmlns="" id="{3C412D0D-799E-4DAF-8446-5819B3E9C3A1}"/>
              </a:ext>
            </a:extLst>
          </p:cNvPr>
          <p:cNvSpPr>
            <a:spLocks noGrp="1"/>
          </p:cNvSpPr>
          <p:nvPr>
            <p:ph idx="1"/>
          </p:nvPr>
        </p:nvSpPr>
        <p:spPr>
          <a:xfrm>
            <a:off x="6604033" y="1158024"/>
            <a:ext cx="4528947" cy="1774808"/>
          </a:xfrm>
        </p:spPr>
        <p:txBody>
          <a:bodyPr>
            <a:normAutofit/>
          </a:bodyPr>
          <a:lstStyle/>
          <a:p>
            <a:r>
              <a:rPr lang="en-GB" dirty="0"/>
              <a:t>Numerous ideas from ancient times have been used within modern work that are more relatable to the audience of today.</a:t>
            </a:r>
          </a:p>
        </p:txBody>
      </p:sp>
      <p:pic>
        <p:nvPicPr>
          <p:cNvPr id="7" name="Picture 6">
            <a:extLst>
              <a:ext uri="{FF2B5EF4-FFF2-40B4-BE49-F238E27FC236}">
                <a16:creationId xmlns:a16="http://schemas.microsoft.com/office/drawing/2014/main" xmlns="" id="{4885E35E-7FF5-1C44-92C4-EE384A6B3BCC}"/>
              </a:ext>
            </a:extLst>
          </p:cNvPr>
          <p:cNvPicPr>
            <a:picLocks noChangeAspect="1"/>
          </p:cNvPicPr>
          <p:nvPr/>
        </p:nvPicPr>
        <p:blipFill>
          <a:blip r:embed="rId5"/>
          <a:stretch>
            <a:fillRect/>
          </a:stretch>
        </p:blipFill>
        <p:spPr>
          <a:xfrm>
            <a:off x="1051759" y="2932832"/>
            <a:ext cx="2554264" cy="3262352"/>
          </a:xfrm>
          <a:prstGeom prst="rect">
            <a:avLst/>
          </a:prstGeom>
        </p:spPr>
      </p:pic>
      <p:pic>
        <p:nvPicPr>
          <p:cNvPr id="9" name="Picture 8">
            <a:extLst>
              <a:ext uri="{FF2B5EF4-FFF2-40B4-BE49-F238E27FC236}">
                <a16:creationId xmlns:a16="http://schemas.microsoft.com/office/drawing/2014/main" xmlns="" id="{BAD830ED-A89B-AC46-8171-EE42AA8E5547}"/>
              </a:ext>
            </a:extLst>
          </p:cNvPr>
          <p:cNvPicPr>
            <a:picLocks noChangeAspect="1"/>
          </p:cNvPicPr>
          <p:nvPr/>
        </p:nvPicPr>
        <p:blipFill>
          <a:blip r:embed="rId6"/>
          <a:stretch>
            <a:fillRect/>
          </a:stretch>
        </p:blipFill>
        <p:spPr>
          <a:xfrm>
            <a:off x="8337506" y="2756946"/>
            <a:ext cx="2400300" cy="3390900"/>
          </a:xfrm>
          <a:prstGeom prst="rect">
            <a:avLst/>
          </a:prstGeom>
        </p:spPr>
      </p:pic>
      <p:pic>
        <p:nvPicPr>
          <p:cNvPr id="11" name="Picture 10">
            <a:extLst>
              <a:ext uri="{FF2B5EF4-FFF2-40B4-BE49-F238E27FC236}">
                <a16:creationId xmlns:a16="http://schemas.microsoft.com/office/drawing/2014/main" xmlns="" id="{E2BB4390-5FDD-AB4C-AB8E-5569AF78F197}"/>
              </a:ext>
            </a:extLst>
          </p:cNvPr>
          <p:cNvPicPr>
            <a:picLocks noChangeAspect="1"/>
          </p:cNvPicPr>
          <p:nvPr/>
        </p:nvPicPr>
        <p:blipFill>
          <a:blip r:embed="rId7"/>
          <a:stretch>
            <a:fillRect/>
          </a:stretch>
        </p:blipFill>
        <p:spPr>
          <a:xfrm>
            <a:off x="4869712" y="2912986"/>
            <a:ext cx="2204104" cy="3282198"/>
          </a:xfrm>
          <a:prstGeom prst="rect">
            <a:avLst/>
          </a:prstGeom>
        </p:spPr>
      </p:pic>
    </p:spTree>
    <p:extLst>
      <p:ext uri="{BB962C8B-B14F-4D97-AF65-F5344CB8AC3E}">
        <p14:creationId xmlns:p14="http://schemas.microsoft.com/office/powerpoint/2010/main" val="187877263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B78CB26-37D2-4C7D-8A26-64A12ACD8983}"/>
              </a:ext>
            </a:extLst>
          </p:cNvPr>
          <p:cNvSpPr>
            <a:spLocks noGrp="1"/>
          </p:cNvSpPr>
          <p:nvPr>
            <p:ph type="title"/>
          </p:nvPr>
        </p:nvSpPr>
        <p:spPr>
          <a:xfrm>
            <a:off x="1430313" y="854438"/>
            <a:ext cx="9601196" cy="1767217"/>
          </a:xfrm>
        </p:spPr>
        <p:txBody>
          <a:bodyPr/>
          <a:lstStyle/>
          <a:p>
            <a:r>
              <a:rPr lang="en-GB" u="sng" dirty="0"/>
              <a:t>If you have any questions throughout the day, don’t be afraid to ask.</a:t>
            </a:r>
          </a:p>
        </p:txBody>
      </p:sp>
      <p:pic>
        <p:nvPicPr>
          <p:cNvPr id="3" name="Picture 2">
            <a:extLst>
              <a:ext uri="{FF2B5EF4-FFF2-40B4-BE49-F238E27FC236}">
                <a16:creationId xmlns:a16="http://schemas.microsoft.com/office/drawing/2014/main" xmlns="" id="{736BDF5E-0E0C-8743-B564-018FA349D8B3}"/>
              </a:ext>
            </a:extLst>
          </p:cNvPr>
          <p:cNvPicPr>
            <a:picLocks noChangeAspect="1"/>
          </p:cNvPicPr>
          <p:nvPr/>
        </p:nvPicPr>
        <p:blipFill>
          <a:blip r:embed="rId2"/>
          <a:stretch>
            <a:fillRect/>
          </a:stretch>
        </p:blipFill>
        <p:spPr>
          <a:xfrm>
            <a:off x="1295402" y="2621655"/>
            <a:ext cx="9601196" cy="3589846"/>
          </a:xfrm>
          <a:prstGeom prst="rect">
            <a:avLst/>
          </a:prstGeom>
        </p:spPr>
      </p:pic>
    </p:spTree>
    <p:extLst>
      <p:ext uri="{BB962C8B-B14F-4D97-AF65-F5344CB8AC3E}">
        <p14:creationId xmlns:p14="http://schemas.microsoft.com/office/powerpoint/2010/main" val="25005627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2">
            <a:extLst/>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9478507-065A-495C-9A95-90489290AFD0}"/>
              </a:ext>
            </a:extLst>
          </p:cNvPr>
          <p:cNvSpPr>
            <a:spLocks noGrp="1"/>
          </p:cNvSpPr>
          <p:nvPr>
            <p:ph type="title"/>
          </p:nvPr>
        </p:nvSpPr>
        <p:spPr>
          <a:xfrm>
            <a:off x="1295402" y="982132"/>
            <a:ext cx="9601196" cy="1303867"/>
          </a:xfrm>
        </p:spPr>
        <p:txBody>
          <a:bodyPr>
            <a:normAutofit/>
          </a:bodyPr>
          <a:lstStyle/>
          <a:p>
            <a:r>
              <a:rPr lang="en-GB">
                <a:solidFill>
                  <a:srgbClr val="262626"/>
                </a:solidFill>
              </a:rPr>
              <a:t>Giocherenda	</a:t>
            </a:r>
          </a:p>
        </p:txBody>
      </p:sp>
      <p:sp>
        <p:nvSpPr>
          <p:cNvPr id="3" name="Content Placeholder 2">
            <a:extLst>
              <a:ext uri="{FF2B5EF4-FFF2-40B4-BE49-F238E27FC236}">
                <a16:creationId xmlns:a16="http://schemas.microsoft.com/office/drawing/2014/main" xmlns="" id="{718ECD18-4E1E-4AB1-BD45-587386BD8560}"/>
              </a:ext>
            </a:extLst>
          </p:cNvPr>
          <p:cNvSpPr>
            <a:spLocks noGrp="1"/>
          </p:cNvSpPr>
          <p:nvPr>
            <p:ph idx="1"/>
          </p:nvPr>
        </p:nvSpPr>
        <p:spPr>
          <a:xfrm>
            <a:off x="1295402" y="2556932"/>
            <a:ext cx="6256866" cy="3318936"/>
          </a:xfrm>
        </p:spPr>
        <p:txBody>
          <a:bodyPr>
            <a:normAutofit/>
          </a:bodyPr>
          <a:lstStyle/>
          <a:p>
            <a:pPr>
              <a:lnSpc>
                <a:spcPct val="90000"/>
              </a:lnSpc>
            </a:pPr>
            <a:r>
              <a:rPr lang="en-GB" sz="2000" dirty="0" err="1">
                <a:solidFill>
                  <a:srgbClr val="262626"/>
                </a:solidFill>
              </a:rPr>
              <a:t>Giocherenda</a:t>
            </a:r>
            <a:r>
              <a:rPr lang="en-GB" sz="2000" dirty="0">
                <a:solidFill>
                  <a:srgbClr val="262626"/>
                </a:solidFill>
              </a:rPr>
              <a:t> - An artistic collective of young refugees who invent, build and animate games devised for sharing through storytelling </a:t>
            </a:r>
          </a:p>
          <a:p>
            <a:pPr>
              <a:lnSpc>
                <a:spcPct val="90000"/>
              </a:lnSpc>
            </a:pPr>
            <a:r>
              <a:rPr lang="en-GB" sz="2000" dirty="0" err="1">
                <a:solidFill>
                  <a:srgbClr val="262626"/>
                </a:solidFill>
              </a:rPr>
              <a:t>Giocherenda</a:t>
            </a:r>
            <a:r>
              <a:rPr lang="en-GB" sz="2000" dirty="0">
                <a:solidFill>
                  <a:srgbClr val="262626"/>
                </a:solidFill>
              </a:rPr>
              <a:t> is a term from the African language Fula which means "solidarity", "interdependence", "strength deriving from union", "joy coming from doing something together".</a:t>
            </a:r>
          </a:p>
          <a:p>
            <a:pPr>
              <a:lnSpc>
                <a:spcPct val="90000"/>
              </a:lnSpc>
            </a:pPr>
            <a:r>
              <a:rPr lang="en-GB" sz="2000" dirty="0">
                <a:solidFill>
                  <a:srgbClr val="262626"/>
                </a:solidFill>
              </a:rPr>
              <a:t>Their countries of origin are: Guinea, Gambia, Mali, Burkina Faso, Morocco and Kosovo. Among them there are refugees, stateless Romani and second generations.</a:t>
            </a:r>
          </a:p>
        </p:txBody>
      </p:sp>
      <p:pic>
        <p:nvPicPr>
          <p:cNvPr id="4" name="Picture 3">
            <a:extLst>
              <a:ext uri="{FF2B5EF4-FFF2-40B4-BE49-F238E27FC236}">
                <a16:creationId xmlns:a16="http://schemas.microsoft.com/office/drawing/2014/main" xmlns="" id="{AD3BB8A5-C3CC-4516-AE79-6E72B71653C7}"/>
              </a:ext>
            </a:extLst>
          </p:cNvPr>
          <p:cNvPicPr>
            <a:picLocks noChangeAspect="1"/>
          </p:cNvPicPr>
          <p:nvPr/>
        </p:nvPicPr>
        <p:blipFill>
          <a:blip r:embed="rId3"/>
          <a:stretch>
            <a:fillRect/>
          </a:stretch>
        </p:blipFill>
        <p:spPr>
          <a:xfrm>
            <a:off x="8085026" y="2898184"/>
            <a:ext cx="2739728" cy="2805192"/>
          </a:xfrm>
          <a:prstGeom prst="rect">
            <a:avLst/>
          </a:prstGeom>
          <a:ln w="57150" cmpd="thickThin">
            <a:solidFill>
              <a:srgbClr val="7F7F7F"/>
            </a:solidFill>
            <a:miter lim="800000"/>
          </a:ln>
        </p:spPr>
      </p:pic>
    </p:spTree>
    <p:extLst>
      <p:ext uri="{BB962C8B-B14F-4D97-AF65-F5344CB8AC3E}">
        <p14:creationId xmlns:p14="http://schemas.microsoft.com/office/powerpoint/2010/main" val="13101839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2">
            <a:extLst/>
          </a:blip>
          <a:stretch/>
        </a:blip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xmlns="" id="{11C7711F-3983-4AB1-AFDE-96F7C06514D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9" name="Group 28">
            <a:extLst>
              <a:ext uri="{FF2B5EF4-FFF2-40B4-BE49-F238E27FC236}">
                <a16:creationId xmlns:a16="http://schemas.microsoft.com/office/drawing/2014/main" xmlns="" id="{89BC9D38-9241-4F71-9B45-73827299E4C5}"/>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229962" cy="6856214"/>
            <a:chOff x="-15736" y="0"/>
            <a:chExt cx="12229962" cy="6856214"/>
          </a:xfrm>
        </p:grpSpPr>
        <p:pic>
          <p:nvPicPr>
            <p:cNvPr id="30" name="Picture 29">
              <a:extLst>
                <a:ext uri="{FF2B5EF4-FFF2-40B4-BE49-F238E27FC236}">
                  <a16:creationId xmlns:a16="http://schemas.microsoft.com/office/drawing/2014/main" xmlns="" id="{0D302979-39A3-4421-821D-94D6E00BCE8F}"/>
                </a:ext>
                <a:ext uri="{C183D7F6-B498-43B3-948B-1728B52AA6E4}">
                  <adec:decorative xmlns:adec="http://schemas.microsoft.com/office/drawing/2017/decorative" xmlns="" val="1"/>
                </a:ext>
              </a:extLst>
            </p:cNvPr>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31" name="Rectangle 30">
              <a:extLst>
                <a:ext uri="{FF2B5EF4-FFF2-40B4-BE49-F238E27FC236}">
                  <a16:creationId xmlns:a16="http://schemas.microsoft.com/office/drawing/2014/main" xmlns="" id="{68E001BA-C181-4F47-9ABC-DF4C85AB4F17}"/>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32" name="Picture 31">
              <a:extLst>
                <a:ext uri="{FF2B5EF4-FFF2-40B4-BE49-F238E27FC236}">
                  <a16:creationId xmlns:a16="http://schemas.microsoft.com/office/drawing/2014/main" xmlns="" id="{7EF07F1E-BD52-4B06-A38E-BF29F8E28577}"/>
                </a:ext>
                <a:ext uri="{C183D7F6-B498-43B3-948B-1728B52AA6E4}">
                  <adec:decorative xmlns:adec="http://schemas.microsoft.com/office/drawing/2017/decorative" xmlns=""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33" name="Picture 32">
              <a:extLst>
                <a:ext uri="{FF2B5EF4-FFF2-40B4-BE49-F238E27FC236}">
                  <a16:creationId xmlns:a16="http://schemas.microsoft.com/office/drawing/2014/main" xmlns="" id="{A68BE646-889B-49C2-95AF-90BAE5D29A92}"/>
                </a:ext>
                <a:ext uri="{C183D7F6-B498-43B3-948B-1728B52AA6E4}">
                  <adec:decorative xmlns:adec="http://schemas.microsoft.com/office/drawing/2017/decorative" xmlns=""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1">
            <a:extLst>
              <a:ext uri="{FF2B5EF4-FFF2-40B4-BE49-F238E27FC236}">
                <a16:creationId xmlns:a16="http://schemas.microsoft.com/office/drawing/2014/main" xmlns="" id="{E695CBC0-0A3A-43E8-AC7D-DD3542CFA1FA}"/>
              </a:ext>
            </a:extLst>
          </p:cNvPr>
          <p:cNvSpPr>
            <a:spLocks noGrp="1"/>
          </p:cNvSpPr>
          <p:nvPr>
            <p:ph type="title"/>
          </p:nvPr>
        </p:nvSpPr>
        <p:spPr>
          <a:xfrm>
            <a:off x="4626508" y="982132"/>
            <a:ext cx="6270090" cy="1303867"/>
          </a:xfrm>
        </p:spPr>
        <p:txBody>
          <a:bodyPr>
            <a:normAutofit/>
          </a:bodyPr>
          <a:lstStyle/>
          <a:p>
            <a:r>
              <a:rPr lang="en-GB"/>
              <a:t>The </a:t>
            </a:r>
            <a:r>
              <a:rPr lang="en-GB" err="1"/>
              <a:t>Giocherenda</a:t>
            </a:r>
            <a:r>
              <a:rPr lang="en-GB"/>
              <a:t> Game </a:t>
            </a:r>
          </a:p>
        </p:txBody>
      </p:sp>
      <p:sp>
        <p:nvSpPr>
          <p:cNvPr id="35" name="Rectangle 34">
            <a:extLst>
              <a:ext uri="{FF2B5EF4-FFF2-40B4-BE49-F238E27FC236}">
                <a16:creationId xmlns:a16="http://schemas.microsoft.com/office/drawing/2014/main" xmlns="" id="{B3085476-B49E-49ED-87D2-1165E69D260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2644" y="1092200"/>
            <a:ext cx="3059206" cy="4515104"/>
          </a:xfrm>
          <a:prstGeom prst="rect">
            <a:avLst/>
          </a:prstGeom>
          <a:solidFill>
            <a:schemeClr val="bg1"/>
          </a:solidFill>
          <a:ln w="57150" cmpd="thickThin">
            <a:solidFill>
              <a:schemeClr val="tx1">
                <a:lumMod val="50000"/>
                <a:lumOff val="5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picture containing sitting&#10;&#10;Description generated with high confidence">
            <a:extLst>
              <a:ext uri="{FF2B5EF4-FFF2-40B4-BE49-F238E27FC236}">
                <a16:creationId xmlns:a16="http://schemas.microsoft.com/office/drawing/2014/main" xmlns="" id="{5949F972-0284-4AF8-9113-FB795FB0F2AB}"/>
              </a:ext>
            </a:extLst>
          </p:cNvPr>
          <p:cNvPicPr>
            <a:picLocks noChangeAspect="1"/>
          </p:cNvPicPr>
          <p:nvPr/>
        </p:nvPicPr>
        <p:blipFill rotWithShape="1">
          <a:blip r:embed="rId5">
            <a:extLst>
              <a:ext uri="{28A0092B-C50C-407E-A947-70E740481C1C}">
                <a14:useLocalDpi xmlns:a14="http://schemas.microsoft.com/office/drawing/2010/main" val="0"/>
              </a:ext>
            </a:extLst>
          </a:blip>
          <a:srcRect l="26112" r="26110" b="-2"/>
          <a:stretch/>
        </p:blipFill>
        <p:spPr>
          <a:xfrm>
            <a:off x="1412683" y="1410208"/>
            <a:ext cx="2433793" cy="3858780"/>
          </a:xfrm>
          <a:prstGeom prst="rect">
            <a:avLst/>
          </a:prstGeom>
        </p:spPr>
      </p:pic>
      <p:cxnSp>
        <p:nvCxnSpPr>
          <p:cNvPr id="37" name="Straight Connector 36">
            <a:extLst>
              <a:ext uri="{FF2B5EF4-FFF2-40B4-BE49-F238E27FC236}">
                <a16:creationId xmlns:a16="http://schemas.microsoft.com/office/drawing/2014/main" xmlns="" id="{59BA5C68-DFCC-4101-8403-F96781CDDD7A}"/>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26508" y="2400639"/>
            <a:ext cx="6270089" cy="0"/>
          </a:xfrm>
          <a:prstGeom prst="line">
            <a:avLst/>
          </a:prstGeom>
        </p:spPr>
        <p:style>
          <a:lnRef idx="2">
            <a:schemeClr val="accent1"/>
          </a:lnRef>
          <a:fillRef idx="0">
            <a:schemeClr val="accent1"/>
          </a:fillRef>
          <a:effectRef idx="1">
            <a:schemeClr val="accent1"/>
          </a:effectRef>
          <a:fontRef idx="minor">
            <a:schemeClr val="tx1"/>
          </a:fontRef>
        </p:style>
      </p:cxnSp>
      <p:sp>
        <p:nvSpPr>
          <p:cNvPr id="3" name="Content Placeholder 2">
            <a:extLst>
              <a:ext uri="{FF2B5EF4-FFF2-40B4-BE49-F238E27FC236}">
                <a16:creationId xmlns:a16="http://schemas.microsoft.com/office/drawing/2014/main" xmlns="" id="{62008C72-13FB-45A2-A81E-C9E0C69CD822}"/>
              </a:ext>
            </a:extLst>
          </p:cNvPr>
          <p:cNvSpPr>
            <a:spLocks noGrp="1"/>
          </p:cNvSpPr>
          <p:nvPr>
            <p:ph idx="1"/>
          </p:nvPr>
        </p:nvSpPr>
        <p:spPr>
          <a:xfrm>
            <a:off x="4636482" y="2556932"/>
            <a:ext cx="6260114" cy="3318936"/>
          </a:xfrm>
        </p:spPr>
        <p:txBody>
          <a:bodyPr>
            <a:normAutofit/>
          </a:bodyPr>
          <a:lstStyle/>
          <a:p>
            <a:pPr>
              <a:lnSpc>
                <a:spcPct val="90000"/>
              </a:lnSpc>
            </a:pPr>
            <a:r>
              <a:rPr lang="en-GB" sz="2000"/>
              <a:t>Each group will spend 10 minutes playing the </a:t>
            </a:r>
            <a:r>
              <a:rPr lang="en-GB" sz="2000" err="1"/>
              <a:t>Giocherenda</a:t>
            </a:r>
            <a:r>
              <a:rPr lang="en-GB" sz="2000"/>
              <a:t> game.</a:t>
            </a:r>
          </a:p>
          <a:p>
            <a:pPr>
              <a:lnSpc>
                <a:spcPct val="90000"/>
              </a:lnSpc>
            </a:pPr>
            <a:r>
              <a:rPr lang="en-GB" sz="2000"/>
              <a:t>The game involves six dice with different images on each side.</a:t>
            </a:r>
          </a:p>
          <a:p>
            <a:pPr>
              <a:lnSpc>
                <a:spcPct val="90000"/>
              </a:lnSpc>
            </a:pPr>
            <a:r>
              <a:rPr lang="en-GB" sz="2000"/>
              <a:t>The purpose of the dice is to help create a verbal journey story.</a:t>
            </a:r>
          </a:p>
          <a:p>
            <a:pPr>
              <a:lnSpc>
                <a:spcPct val="90000"/>
              </a:lnSpc>
            </a:pPr>
            <a:r>
              <a:rPr lang="en-GB" sz="2000"/>
              <a:t>Each person will roll the dice and add a line to the story, this will move around the group one by one and will be recorded on a Dictaphone. </a:t>
            </a:r>
            <a:r>
              <a:rPr lang="en-GB" sz="2000" b="1"/>
              <a:t>It is important that you speak into the Dictaphone. </a:t>
            </a:r>
          </a:p>
        </p:txBody>
      </p:sp>
    </p:spTree>
    <p:extLst>
      <p:ext uri="{BB962C8B-B14F-4D97-AF65-F5344CB8AC3E}">
        <p14:creationId xmlns:p14="http://schemas.microsoft.com/office/powerpoint/2010/main" val="33045424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DE20078-15F9-4395-B31A-EBA47C9806E2}"/>
              </a:ext>
            </a:extLst>
          </p:cNvPr>
          <p:cNvSpPr>
            <a:spLocks noGrp="1"/>
          </p:cNvSpPr>
          <p:nvPr>
            <p:ph type="title"/>
          </p:nvPr>
        </p:nvSpPr>
        <p:spPr/>
        <p:txBody>
          <a:bodyPr/>
          <a:lstStyle/>
          <a:p>
            <a:r>
              <a:rPr lang="en-GB" dirty="0"/>
              <a:t>Postcard maps of your journey to school</a:t>
            </a:r>
          </a:p>
        </p:txBody>
      </p:sp>
      <p:sp>
        <p:nvSpPr>
          <p:cNvPr id="3" name="Content Placeholder 2">
            <a:extLst>
              <a:ext uri="{FF2B5EF4-FFF2-40B4-BE49-F238E27FC236}">
                <a16:creationId xmlns:a16="http://schemas.microsoft.com/office/drawing/2014/main" xmlns="" id="{18771761-30D5-4442-8E25-F02631B4625C}"/>
              </a:ext>
            </a:extLst>
          </p:cNvPr>
          <p:cNvSpPr>
            <a:spLocks noGrp="1"/>
          </p:cNvSpPr>
          <p:nvPr>
            <p:ph idx="1"/>
          </p:nvPr>
        </p:nvSpPr>
        <p:spPr/>
        <p:txBody>
          <a:bodyPr/>
          <a:lstStyle/>
          <a:p>
            <a:r>
              <a:rPr lang="en-GB" dirty="0"/>
              <a:t>The purpose of this activity is to help you think about your journey to school in a different way.</a:t>
            </a:r>
          </a:p>
          <a:p>
            <a:r>
              <a:rPr lang="en-GB" dirty="0"/>
              <a:t>We would like you to draw a map of your journey to school this morning, using your senses; taste, smell, touch. Your emotions; how different areas make you feel. </a:t>
            </a:r>
          </a:p>
          <a:p>
            <a:r>
              <a:rPr lang="en-GB" dirty="0"/>
              <a:t>For example, if you are driven to school, the sound and smell of the car and other areas you may pass. If you walk it could be the smell of a bakery you may pass or even a house you used to live in and how that makes you feel. </a:t>
            </a:r>
          </a:p>
        </p:txBody>
      </p:sp>
    </p:spTree>
    <p:extLst>
      <p:ext uri="{BB962C8B-B14F-4D97-AF65-F5344CB8AC3E}">
        <p14:creationId xmlns:p14="http://schemas.microsoft.com/office/powerpoint/2010/main" val="25704120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DBC9EBD-A42C-48C6-B37B-29C3C3404B16}"/>
              </a:ext>
            </a:extLst>
          </p:cNvPr>
          <p:cNvSpPr>
            <a:spLocks noGrp="1"/>
          </p:cNvSpPr>
          <p:nvPr>
            <p:ph type="title"/>
          </p:nvPr>
        </p:nvSpPr>
        <p:spPr/>
        <p:txBody>
          <a:bodyPr/>
          <a:lstStyle/>
          <a:p>
            <a:r>
              <a:rPr lang="en-GB" dirty="0"/>
              <a:t>Class Map	</a:t>
            </a:r>
          </a:p>
        </p:txBody>
      </p:sp>
      <p:sp>
        <p:nvSpPr>
          <p:cNvPr id="3" name="Content Placeholder 2">
            <a:extLst>
              <a:ext uri="{FF2B5EF4-FFF2-40B4-BE49-F238E27FC236}">
                <a16:creationId xmlns:a16="http://schemas.microsoft.com/office/drawing/2014/main" xmlns="" id="{22861502-23F2-4E6E-B4CD-513F6677B36E}"/>
              </a:ext>
            </a:extLst>
          </p:cNvPr>
          <p:cNvSpPr>
            <a:spLocks noGrp="1"/>
          </p:cNvSpPr>
          <p:nvPr>
            <p:ph idx="1"/>
          </p:nvPr>
        </p:nvSpPr>
        <p:spPr/>
        <p:txBody>
          <a:bodyPr/>
          <a:lstStyle/>
          <a:p>
            <a:r>
              <a:rPr lang="en-GB" dirty="0"/>
              <a:t>Each class will be given a large sheet of paper with a basic map drawn on it. </a:t>
            </a:r>
          </a:p>
          <a:p>
            <a:r>
              <a:rPr lang="en-GB" dirty="0"/>
              <a:t>We would then like you to place mythological creatures and other ancient monuments onto this map.</a:t>
            </a:r>
          </a:p>
          <a:p>
            <a:r>
              <a:rPr lang="en-GB" dirty="0"/>
              <a:t>The purpose is for you to imagine where these creatures and monuments were positioned in the Mediterranean. </a:t>
            </a:r>
          </a:p>
          <a:p>
            <a:r>
              <a:rPr lang="en-GB" dirty="0"/>
              <a:t>These maps are then for you to keep and put up in your tutor rooms. </a:t>
            </a:r>
          </a:p>
        </p:txBody>
      </p:sp>
    </p:spTree>
    <p:extLst>
      <p:ext uri="{BB962C8B-B14F-4D97-AF65-F5344CB8AC3E}">
        <p14:creationId xmlns:p14="http://schemas.microsoft.com/office/powerpoint/2010/main" val="7703359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5153C263-C6C4-41DD-A332-75813C6FA5BF}"/>
              </a:ext>
            </a:extLst>
          </p:cNvPr>
          <p:cNvSpPr>
            <a:spLocks noGrp="1"/>
          </p:cNvSpPr>
          <p:nvPr>
            <p:ph idx="1"/>
          </p:nvPr>
        </p:nvSpPr>
        <p:spPr>
          <a:xfrm>
            <a:off x="1924989" y="809469"/>
            <a:ext cx="8643077" cy="1726639"/>
          </a:xfrm>
        </p:spPr>
        <p:txBody>
          <a:bodyPr>
            <a:normAutofit fontScale="77500" lnSpcReduction="20000"/>
          </a:bodyPr>
          <a:lstStyle/>
          <a:p>
            <a:pPr marL="0" indent="0" algn="ctr">
              <a:buNone/>
            </a:pPr>
            <a:r>
              <a:rPr lang="en-GB" sz="5400" dirty="0"/>
              <a:t>With the people next to you discuss what comes to mind if we say the word migration? </a:t>
            </a:r>
          </a:p>
        </p:txBody>
      </p:sp>
      <p:pic>
        <p:nvPicPr>
          <p:cNvPr id="2" name="Picture 1">
            <a:extLst>
              <a:ext uri="{FF2B5EF4-FFF2-40B4-BE49-F238E27FC236}">
                <a16:creationId xmlns:a16="http://schemas.microsoft.com/office/drawing/2014/main" xmlns="" id="{6C2775AF-3DAB-B34A-A1F9-745A5B42FF06}"/>
              </a:ext>
            </a:extLst>
          </p:cNvPr>
          <p:cNvPicPr>
            <a:picLocks noChangeAspect="1"/>
          </p:cNvPicPr>
          <p:nvPr/>
        </p:nvPicPr>
        <p:blipFill>
          <a:blip r:embed="rId2"/>
          <a:stretch>
            <a:fillRect/>
          </a:stretch>
        </p:blipFill>
        <p:spPr>
          <a:xfrm>
            <a:off x="2746950" y="2536108"/>
            <a:ext cx="6999154" cy="3624691"/>
          </a:xfrm>
          <a:prstGeom prst="rect">
            <a:avLst/>
          </a:prstGeom>
        </p:spPr>
      </p:pic>
    </p:spTree>
    <p:extLst>
      <p:ext uri="{BB962C8B-B14F-4D97-AF65-F5344CB8AC3E}">
        <p14:creationId xmlns:p14="http://schemas.microsoft.com/office/powerpoint/2010/main" val="6321717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B3B1EC3-B61A-4992-A7C0-973D5C397E88}"/>
              </a:ext>
            </a:extLst>
          </p:cNvPr>
          <p:cNvSpPr>
            <a:spLocks noGrp="1"/>
          </p:cNvSpPr>
          <p:nvPr>
            <p:ph type="title"/>
          </p:nvPr>
        </p:nvSpPr>
        <p:spPr>
          <a:xfrm>
            <a:off x="1295402" y="982133"/>
            <a:ext cx="9601196" cy="1141636"/>
          </a:xfrm>
        </p:spPr>
        <p:txBody>
          <a:bodyPr/>
          <a:lstStyle/>
          <a:p>
            <a:r>
              <a:rPr lang="en-GB" dirty="0"/>
              <a:t>Migration</a:t>
            </a:r>
          </a:p>
        </p:txBody>
      </p:sp>
      <p:sp>
        <p:nvSpPr>
          <p:cNvPr id="3" name="Content Placeholder 2">
            <a:extLst>
              <a:ext uri="{FF2B5EF4-FFF2-40B4-BE49-F238E27FC236}">
                <a16:creationId xmlns:a16="http://schemas.microsoft.com/office/drawing/2014/main" xmlns="" id="{665D6812-5D4F-47D8-9D62-D1C28A9AEE2B}"/>
              </a:ext>
            </a:extLst>
          </p:cNvPr>
          <p:cNvSpPr>
            <a:spLocks noGrp="1"/>
          </p:cNvSpPr>
          <p:nvPr>
            <p:ph idx="1"/>
          </p:nvPr>
        </p:nvSpPr>
        <p:spPr>
          <a:xfrm>
            <a:off x="1295402" y="2123768"/>
            <a:ext cx="9601196" cy="3752100"/>
          </a:xfrm>
        </p:spPr>
        <p:txBody>
          <a:bodyPr>
            <a:normAutofit fontScale="92500" lnSpcReduction="20000"/>
          </a:bodyPr>
          <a:lstStyle/>
          <a:p>
            <a:pPr marL="0" indent="0">
              <a:buNone/>
            </a:pPr>
            <a:r>
              <a:rPr lang="en-GB" u="sng" dirty="0"/>
              <a:t>Modern meanings: </a:t>
            </a:r>
          </a:p>
          <a:p>
            <a:pPr marL="0" indent="0">
              <a:buNone/>
            </a:pPr>
            <a:r>
              <a:rPr lang="en-GB" dirty="0"/>
              <a:t>	1</a:t>
            </a:r>
            <a:r>
              <a:rPr lang="en-GB" baseline="30000" dirty="0"/>
              <a:t>st</a:t>
            </a:r>
            <a:r>
              <a:rPr lang="en-GB" dirty="0"/>
              <a:t>: Movement of people to a new area or country in order to find work or better living conditions.</a:t>
            </a:r>
          </a:p>
          <a:p>
            <a:pPr marL="0" indent="0">
              <a:buNone/>
            </a:pPr>
            <a:r>
              <a:rPr lang="en-GB" dirty="0"/>
              <a:t>	2nd: Movement from one part of something to another.</a:t>
            </a:r>
          </a:p>
          <a:p>
            <a:pPr marL="0" indent="0">
              <a:buNone/>
            </a:pPr>
            <a:r>
              <a:rPr lang="en-GB" u="sng" dirty="0"/>
              <a:t>Ancient meaning: </a:t>
            </a:r>
          </a:p>
          <a:p>
            <a:pPr marL="0" indent="0">
              <a:buNone/>
            </a:pPr>
            <a:r>
              <a:rPr lang="en-GB" dirty="0"/>
              <a:t>	This is currently a highly problematic topic as it was primarily based on material culture. However, historical sources show occasional moments of large-group migration; the mass movement of armies and the Barbarian invasion of the Roman Empire, 300AD. and small group migration; regular trading routes along the coast, up rivers and Greek colonies. as well as other types of migratory phenomena; exile and slavery. </a:t>
            </a:r>
          </a:p>
        </p:txBody>
      </p:sp>
    </p:spTree>
    <p:extLst>
      <p:ext uri="{BB962C8B-B14F-4D97-AF65-F5344CB8AC3E}">
        <p14:creationId xmlns:p14="http://schemas.microsoft.com/office/powerpoint/2010/main" val="1479134686"/>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 Id="rId2" Type="http://schemas.openxmlformats.org/officeDocument/2006/relationships/image" Target="../media/image2.jpeg"/></Relationships>
</file>

<file path=ppt/theme/theme1.xml><?xml version="1.0" encoding="utf-8"?>
<a:theme xmlns:a="http://schemas.openxmlformats.org/drawingml/2006/main" name="Organic">
  <a:themeElements>
    <a:clrScheme name="Organic">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Organic">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7DAC20F1-423D-49E2-BD0B-50532748BAD0}"/>
    </a:ext>
  </a:extLst>
</a:theme>
</file>

<file path=docProps/app.xml><?xml version="1.0" encoding="utf-8"?>
<Properties xmlns="http://schemas.openxmlformats.org/officeDocument/2006/extended-properties" xmlns:vt="http://schemas.openxmlformats.org/officeDocument/2006/docPropsVTypes">
  <TotalTime>992</TotalTime>
  <Words>1441</Words>
  <Application>Microsoft Macintosh PowerPoint</Application>
  <PresentationFormat>Widescreen</PresentationFormat>
  <Paragraphs>166</Paragraphs>
  <Slides>32</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32</vt:i4>
      </vt:variant>
    </vt:vector>
  </HeadingPairs>
  <TitlesOfParts>
    <vt:vector size="37" baseType="lpstr">
      <vt:lpstr>Arial</vt:lpstr>
      <vt:lpstr>Garamond</vt:lpstr>
      <vt:lpstr>Times New Roman</vt:lpstr>
      <vt:lpstr>Trebuchet MS</vt:lpstr>
      <vt:lpstr>Organic</vt:lpstr>
      <vt:lpstr>Reconceptualizing Migration and Journey Stories</vt:lpstr>
      <vt:lpstr>Learning Objectives for the Day </vt:lpstr>
      <vt:lpstr>What we are going to do</vt:lpstr>
      <vt:lpstr>Giocherenda </vt:lpstr>
      <vt:lpstr>The Giocherenda Game </vt:lpstr>
      <vt:lpstr>Postcard maps of your journey to school</vt:lpstr>
      <vt:lpstr>Class Map </vt:lpstr>
      <vt:lpstr>PowerPoint Presentation</vt:lpstr>
      <vt:lpstr>Migration</vt:lpstr>
      <vt:lpstr>With the people next to you discuss what comes to mind if we talk about journeys?  </vt:lpstr>
      <vt:lpstr>Journey</vt:lpstr>
      <vt:lpstr>PowerPoint Presentation</vt:lpstr>
      <vt:lpstr>Examples of where you can find journey stories</vt:lpstr>
      <vt:lpstr>PowerPoint Presentation</vt:lpstr>
      <vt:lpstr>Reasons why journey stories are and were told and repeated and then recorded </vt:lpstr>
      <vt:lpstr>The Ancient Works</vt:lpstr>
      <vt:lpstr>Ancient Journeys</vt:lpstr>
      <vt:lpstr>Homer: The Odyssey</vt:lpstr>
      <vt:lpstr>PowerPoint Presentation</vt:lpstr>
      <vt:lpstr>Apollonius of Rhodes: Argonautica</vt:lpstr>
      <vt:lpstr>PowerPoint Presentation</vt:lpstr>
      <vt:lpstr>Virgil’s: The Aeneid </vt:lpstr>
      <vt:lpstr>PowerPoint Presentation</vt:lpstr>
      <vt:lpstr>Differences between ancient and modern journey stories</vt:lpstr>
      <vt:lpstr>How the ancients viewed their world </vt:lpstr>
      <vt:lpstr>PowerPoint Presentation</vt:lpstr>
      <vt:lpstr>PowerPoint Presentation</vt:lpstr>
      <vt:lpstr>How we view the world </vt:lpstr>
      <vt:lpstr>PowerPoint Presentation</vt:lpstr>
      <vt:lpstr>PowerPoint Presentation</vt:lpstr>
      <vt:lpstr>Ancient Context in Modern Times</vt:lpstr>
      <vt:lpstr>If you have any questions throughout the day, don’t be afraid to ask.</vt:lpstr>
    </vt:vector>
  </TitlesOfParts>
  <Company/>
  <LinksUpToDate>false</LinksUpToDate>
  <SharedDoc>false</SharedDoc>
  <HyperlinksChanged>false</HyperlinksChanged>
  <AppVersion>15.0033</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Reconceptualizing Migration and Journey Stories</dc:title>
  <dc:creator>Microsoft Office User</dc:creator>
  <cp:lastModifiedBy>Phillips, Izzy</cp:lastModifiedBy>
  <cp:revision>11</cp:revision>
  <dcterms:created xsi:type="dcterms:W3CDTF">2019-02-12T13:30:57Z</dcterms:created>
  <dcterms:modified xsi:type="dcterms:W3CDTF">2019-02-21T11:34:23Z</dcterms:modified>
</cp:coreProperties>
</file>