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85" r:id="rId5"/>
    <p:sldId id="413" r:id="rId6"/>
    <p:sldId id="415" r:id="rId7"/>
    <p:sldId id="259" r:id="rId8"/>
    <p:sldId id="414" r:id="rId9"/>
    <p:sldId id="418" r:id="rId10"/>
    <p:sldId id="416" r:id="rId11"/>
    <p:sldId id="41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8" autoAdjust="0"/>
    <p:restoredTop sz="87037" autoAdjust="0"/>
  </p:normalViewPr>
  <p:slideViewPr>
    <p:cSldViewPr snapToGrid="0">
      <p:cViewPr varScale="1">
        <p:scale>
          <a:sx n="97" d="100"/>
          <a:sy n="97" d="100"/>
        </p:scale>
        <p:origin x="20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F2AE21-3E9F-43E6-AA96-676588447B6D}" type="datetimeFigureOut">
              <a:rPr lang="en-GB" smtClean="0"/>
              <a:t>12/11/2021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1E24CB-8300-4363-9436-3D16A4F8B2D2}" type="slidenum">
              <a:rPr lang="en-GB" smtClean="0"/>
              <a:t>‹#›</a:t>
            </a:fld>
            <a:endParaRPr lang="en-GB"/>
          </a:p>
        </p:txBody>
      </p:sp>
    </p:spTree>
    <p:extLst>
      <p:ext uri="{BB962C8B-B14F-4D97-AF65-F5344CB8AC3E}">
        <p14:creationId xmlns:p14="http://schemas.microsoft.com/office/powerpoint/2010/main" val="104216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2</a:t>
            </a:fld>
            <a:endParaRPr lang="en-GB"/>
          </a:p>
        </p:txBody>
      </p:sp>
    </p:spTree>
    <p:extLst>
      <p:ext uri="{BB962C8B-B14F-4D97-AF65-F5344CB8AC3E}">
        <p14:creationId xmlns:p14="http://schemas.microsoft.com/office/powerpoint/2010/main" val="29270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Reflective Mentor (old mentor) no longer signs off FRAPs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ITEC has a STRONGER ROLE IN QA OF FRAPs</a:t>
            </a:r>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3</a:t>
            </a:fld>
            <a:endParaRPr lang="en-GB"/>
          </a:p>
        </p:txBody>
      </p:sp>
    </p:spTree>
    <p:extLst>
      <p:ext uri="{BB962C8B-B14F-4D97-AF65-F5344CB8AC3E}">
        <p14:creationId xmlns:p14="http://schemas.microsoft.com/office/powerpoint/2010/main" val="3052447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defRPr/>
            </a:pPr>
            <a:r>
              <a:rPr lang="en-GB" sz="2000" dirty="0">
                <a:latin typeface="Calibri" panose="020F0502020204030204" pitchFamily="34" charset="0"/>
                <a:ea typeface="Calibri" panose="020F0502020204030204" pitchFamily="34" charset="0"/>
                <a:cs typeface="Calibri" panose="020F0502020204030204" pitchFamily="34" charset="0"/>
              </a:rPr>
              <a:t>Lead mentors are specialists in the craft of the classroom (and in the Secondary programme, experts in their main teaching subject). They assist trainees by working as partners in the classroom, demonstrating teaching, jointly planning and carrying out focused observations of their teaching and providing feedback and advice. Each trainee is allocated a Lead Mentor who is responsible for coordinating the trainee's learning.</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a:p>
            <a:r>
              <a:rPr lang="en-GB" dirty="0"/>
              <a:t>This informs our model for instructional coaching and the basis of the mentoring model for our Lead Mentor but with elements of the less classical model that include reverse mentoring.</a:t>
            </a:r>
          </a:p>
          <a:p>
            <a:endParaRPr lang="en-GB" dirty="0"/>
          </a:p>
          <a:p>
            <a:r>
              <a:rPr lang="en-GB" dirty="0"/>
              <a:t>This will inevitably fall more towards the directive end of the mentoring spectrum but with the caveats mentioned in previous training.</a:t>
            </a:r>
          </a:p>
        </p:txBody>
      </p:sp>
      <p:sp>
        <p:nvSpPr>
          <p:cNvPr id="4" name="Slide Number Placeholder 3"/>
          <p:cNvSpPr>
            <a:spLocks noGrp="1"/>
          </p:cNvSpPr>
          <p:nvPr>
            <p:ph type="sldNum" sz="quarter" idx="5"/>
          </p:nvPr>
        </p:nvSpPr>
        <p:spPr/>
        <p:txBody>
          <a:bodyPr/>
          <a:lstStyle/>
          <a:p>
            <a:fld id="{9BCE5132-3BEA-4853-954A-2D5A60DB1A2E}" type="slidenum">
              <a:rPr lang="en-GB" smtClean="0"/>
              <a:t>4</a:t>
            </a:fld>
            <a:endParaRPr lang="en-GB"/>
          </a:p>
        </p:txBody>
      </p:sp>
    </p:spTree>
    <p:extLst>
      <p:ext uri="{BB962C8B-B14F-4D97-AF65-F5344CB8AC3E}">
        <p14:creationId xmlns:p14="http://schemas.microsoft.com/office/powerpoint/2010/main" val="3269210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5</a:t>
            </a:fld>
            <a:endParaRPr lang="en-GB"/>
          </a:p>
        </p:txBody>
      </p:sp>
    </p:spTree>
    <p:extLst>
      <p:ext uri="{BB962C8B-B14F-4D97-AF65-F5344CB8AC3E}">
        <p14:creationId xmlns:p14="http://schemas.microsoft.com/office/powerpoint/2010/main" val="1509233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7</a:t>
            </a:fld>
            <a:endParaRPr lang="en-GB"/>
          </a:p>
        </p:txBody>
      </p:sp>
    </p:spTree>
    <p:extLst>
      <p:ext uri="{BB962C8B-B14F-4D97-AF65-F5344CB8AC3E}">
        <p14:creationId xmlns:p14="http://schemas.microsoft.com/office/powerpoint/2010/main" val="108799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8</a:t>
            </a:fld>
            <a:endParaRPr lang="en-GB"/>
          </a:p>
        </p:txBody>
      </p:sp>
    </p:spTree>
    <p:extLst>
      <p:ext uri="{BB962C8B-B14F-4D97-AF65-F5344CB8AC3E}">
        <p14:creationId xmlns:p14="http://schemas.microsoft.com/office/powerpoint/2010/main" val="860811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12/11/2021</a:t>
            </a:fld>
            <a:endParaRPr lang="en-GB"/>
          </a:p>
        </p:txBody>
      </p:sp>
      <p:sp>
        <p:nvSpPr>
          <p:cNvPr id="5" name="Slide Number Placeholder 4"/>
          <p:cNvSpPr>
            <a:spLocks noGrp="1"/>
          </p:cNvSpPr>
          <p:nvPr>
            <p:ph type="sldNum" sz="quarter" idx="12"/>
          </p:nvPr>
        </p:nvSpPr>
        <p:spPr/>
        <p:txBody>
          <a:bodyPr/>
          <a:lstStyle/>
          <a:p>
            <a:fld id="{B802E09E-0983-4CBA-8DF8-AB14FFA9FFFB}" type="slidenum">
              <a:rPr lang="en-GB" smtClean="0"/>
              <a:t>‹#›</a:t>
            </a:fld>
            <a:endParaRPr lang="en-GB"/>
          </a:p>
        </p:txBody>
      </p:sp>
      <p:sp>
        <p:nvSpPr>
          <p:cNvPr id="7" name="Title 1"/>
          <p:cNvSpPr>
            <a:spLocks noGrp="1"/>
          </p:cNvSpPr>
          <p:nvPr>
            <p:ph type="ctrTitle"/>
          </p:nvPr>
        </p:nvSpPr>
        <p:spPr>
          <a:xfrm>
            <a:off x="822961" y="3094893"/>
            <a:ext cx="7543800" cy="2085857"/>
          </a:xfrm>
        </p:spPr>
        <p:txBody>
          <a:bodyPr anchor="b">
            <a:normAutofit/>
          </a:bodyPr>
          <a:lstStyle>
            <a:lvl1pPr algn="l">
              <a:lnSpc>
                <a:spcPct val="85000"/>
              </a:lnSpc>
              <a:defRPr sz="4800" cap="small" spc="-38" baseline="0">
                <a:solidFill>
                  <a:schemeClr val="tx1">
                    <a:lumMod val="85000"/>
                    <a:lumOff val="15000"/>
                  </a:schemeClr>
                </a:solidFill>
                <a:latin typeface="Century Gothic" panose="020B0502020202020204"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1510838" y="169164"/>
            <a:ext cx="7543800" cy="2679544"/>
          </a:xfrm>
        </p:spPr>
        <p:txBody>
          <a:bodyPr lIns="91440" rIns="91440">
            <a:normAutofit/>
          </a:bodyPr>
          <a:lstStyle>
            <a:lvl1pPr marL="0" indent="0" algn="r">
              <a:buNone/>
              <a:defRPr sz="1800" cap="none" spc="150" baseline="0">
                <a:solidFill>
                  <a:schemeClr val="tx2"/>
                </a:solidFill>
                <a:latin typeface="Century Gothic" panose="020B0502020202020204" pitchFamily="34"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cxnSp>
        <p:nvCxnSpPr>
          <p:cNvPr id="9" name="Straight Connector 8"/>
          <p:cNvCxnSpPr/>
          <p:nvPr/>
        </p:nvCxnSpPr>
        <p:spPr>
          <a:xfrm>
            <a:off x="820939" y="5196253"/>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6731578" y="5325784"/>
            <a:ext cx="2371550" cy="975445"/>
          </a:xfrm>
          <a:prstGeom prst="rect">
            <a:avLst/>
          </a:prstGeom>
        </p:spPr>
      </p:pic>
    </p:spTree>
    <p:extLst>
      <p:ext uri="{BB962C8B-B14F-4D97-AF65-F5344CB8AC3E}">
        <p14:creationId xmlns:p14="http://schemas.microsoft.com/office/powerpoint/2010/main" val="144105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12/11/2021</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GB" dirty="0"/>
          </a:p>
        </p:txBody>
      </p:sp>
      <p:cxnSp>
        <p:nvCxnSpPr>
          <p:cNvPr id="13" name="Straight Connector 12"/>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97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17F8D2-9522-4221-88E9-905F1E013248}" type="datetimeFigureOut">
              <a:rPr lang="en-GB" smtClean="0"/>
              <a:t>12/11/2021</a:t>
            </a:fld>
            <a:endParaRPr lang="en-GB"/>
          </a:p>
        </p:txBody>
      </p:sp>
      <p:sp>
        <p:nvSpPr>
          <p:cNvPr id="7" name="Slide Number Placeholder 6"/>
          <p:cNvSpPr>
            <a:spLocks noGrp="1"/>
          </p:cNvSpPr>
          <p:nvPr>
            <p:ph type="sldNum" sz="quarter" idx="12"/>
          </p:nvPr>
        </p:nvSpPr>
        <p:spPr/>
        <p:txBody>
          <a:bodyPr/>
          <a:lstStyle/>
          <a:p>
            <a:fld id="{B802E09E-0983-4CBA-8DF8-AB14FFA9FFFB}" type="slidenum">
              <a:rPr lang="en-GB" smtClean="0"/>
              <a:t>‹#›</a:t>
            </a:fld>
            <a:endParaRPr lang="en-GB"/>
          </a:p>
        </p:txBody>
      </p:sp>
      <p:cxnSp>
        <p:nvCxnSpPr>
          <p:cNvPr id="9" name="Straight Connector 8"/>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880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12/11/2021</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cxnSp>
        <p:nvCxnSpPr>
          <p:cNvPr id="11" name="Straight Connector 10"/>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4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12/11/2021</a:t>
            </a:fld>
            <a:endParaRPr lang="en-GB"/>
          </a:p>
        </p:txBody>
      </p:sp>
      <p:sp>
        <p:nvSpPr>
          <p:cNvPr id="4" name="Slide Number Placeholder 3"/>
          <p:cNvSpPr>
            <a:spLocks noGrp="1"/>
          </p:cNvSpPr>
          <p:nvPr>
            <p:ph type="sldNum" sz="quarter" idx="11"/>
          </p:nvPr>
        </p:nvSpPr>
        <p:spPr/>
        <p:txBody>
          <a:bodyPr/>
          <a:lstStyle/>
          <a:p>
            <a:fld id="{B802E09E-0983-4CBA-8DF8-AB14FFA9FFFB}" type="slidenum">
              <a:rPr lang="en-GB" smtClean="0"/>
              <a:t>‹#›</a:t>
            </a:fld>
            <a:endParaRPr lang="en-GB"/>
          </a:p>
        </p:txBody>
      </p:sp>
    </p:spTree>
    <p:extLst>
      <p:ext uri="{BB962C8B-B14F-4D97-AF65-F5344CB8AC3E}">
        <p14:creationId xmlns:p14="http://schemas.microsoft.com/office/powerpoint/2010/main" val="269253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5C17F8D2-9522-4221-88E9-905F1E013248}" type="datetimeFigureOut">
              <a:rPr lang="en-GB" smtClean="0"/>
              <a:t>12/11/2021</a:t>
            </a:fld>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30710608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144001" cy="65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15" y="6446839"/>
            <a:ext cx="1854203" cy="365125"/>
          </a:xfrm>
          <a:prstGeom prst="rect">
            <a:avLst/>
          </a:prstGeom>
        </p:spPr>
        <p:txBody>
          <a:bodyPr vert="horz" lIns="91440" tIns="45720" rIns="91440" bIns="45720" rtlCol="0" anchor="ctr"/>
          <a:lstStyle>
            <a:lvl1pPr algn="l">
              <a:defRPr sz="825">
                <a:solidFill>
                  <a:srgbClr val="FFFFFF"/>
                </a:solidFill>
                <a:latin typeface="Century Gothic" panose="020B0502020202020204" pitchFamily="34" charset="0"/>
              </a:defRPr>
            </a:lvl1pPr>
          </a:lstStyle>
          <a:p>
            <a:fld id="{5C17F8D2-9522-4221-88E9-905F1E013248}" type="datetimeFigureOut">
              <a:rPr lang="en-GB" smtClean="0"/>
              <a:t>12/11/2021</a:t>
            </a:fld>
            <a:endParaRPr lang="en-GB"/>
          </a:p>
        </p:txBody>
      </p:sp>
      <p:sp>
        <p:nvSpPr>
          <p:cNvPr id="6" name="Slide Number Placeholder 5"/>
          <p:cNvSpPr>
            <a:spLocks noGrp="1"/>
          </p:cNvSpPr>
          <p:nvPr>
            <p:ph type="sldNum" sz="quarter" idx="4"/>
          </p:nvPr>
        </p:nvSpPr>
        <p:spPr>
          <a:xfrm>
            <a:off x="8119110" y="6448914"/>
            <a:ext cx="984019" cy="365125"/>
          </a:xfrm>
          <a:prstGeom prst="rect">
            <a:avLst/>
          </a:prstGeom>
        </p:spPr>
        <p:txBody>
          <a:bodyPr vert="horz" lIns="91440" tIns="45720" rIns="91440" bIns="45720" rtlCol="0" anchor="ctr"/>
          <a:lstStyle>
            <a:lvl1pPr algn="r">
              <a:defRPr sz="825">
                <a:solidFill>
                  <a:srgbClr val="FFFFFF"/>
                </a:solidFill>
                <a:latin typeface="Century Gothic" panose="020B0502020202020204" pitchFamily="34" charset="0"/>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1553295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xStyles>
    <p:titleStyle>
      <a:lvl1pPr algn="l" defTabSz="685800" rtl="0" eaLnBrk="1" latinLnBrk="0" hangingPunct="1">
        <a:lnSpc>
          <a:spcPct val="85000"/>
        </a:lnSpc>
        <a:spcBef>
          <a:spcPct val="0"/>
        </a:spcBef>
        <a:buNone/>
        <a:defRPr sz="4400" kern="1200" spc="-38" baseline="0">
          <a:solidFill>
            <a:schemeClr val="tx1">
              <a:lumMod val="75000"/>
              <a:lumOff val="25000"/>
            </a:schemeClr>
          </a:solidFill>
          <a:latin typeface="Century Gothic" panose="020B0502020202020204" pitchFamily="34" charset="0"/>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Century Gothic" panose="020B0502020202020204" pitchFamily="34" charset="0"/>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Century Gothic" panose="020B0502020202020204" pitchFamily="34" charset="0"/>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ritishcouncil.org/research-policy-insight/research-reports/language-trends-2021" TargetMode="External"/><Relationship Id="rId2" Type="http://schemas.openxmlformats.org/officeDocument/2006/relationships/hyperlink" Target="https://www.gov.uk/government/publications/curriculum-research-review-series-languag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29CF-659B-44C0-AF59-81A827BBBBAF}"/>
              </a:ext>
            </a:extLst>
          </p:cNvPr>
          <p:cNvSpPr>
            <a:spLocks noGrp="1"/>
          </p:cNvSpPr>
          <p:nvPr>
            <p:ph type="ctrTitle"/>
          </p:nvPr>
        </p:nvSpPr>
        <p:spPr/>
        <p:txBody>
          <a:bodyPr/>
          <a:lstStyle/>
          <a:p>
            <a:r>
              <a:rPr lang="en-GB" dirty="0"/>
              <a:t>Lead Mentor Development, consultation and Training</a:t>
            </a:r>
          </a:p>
        </p:txBody>
      </p:sp>
      <p:sp>
        <p:nvSpPr>
          <p:cNvPr id="3" name="Subtitle 2">
            <a:extLst>
              <a:ext uri="{FF2B5EF4-FFF2-40B4-BE49-F238E27FC236}">
                <a16:creationId xmlns:a16="http://schemas.microsoft.com/office/drawing/2014/main" id="{1345273C-0605-4998-90F6-973937CD5444}"/>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86026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18F8A-ACDB-44A3-80DF-D1B44DF867EC}"/>
              </a:ext>
            </a:extLst>
          </p:cNvPr>
          <p:cNvSpPr>
            <a:spLocks noGrp="1"/>
          </p:cNvSpPr>
          <p:nvPr>
            <p:ph type="title"/>
          </p:nvPr>
        </p:nvSpPr>
        <p:spPr/>
        <p:txBody>
          <a:bodyPr/>
          <a:lstStyle/>
          <a:p>
            <a:r>
              <a:rPr lang="en-GB" dirty="0"/>
              <a:t>Curriculum</a:t>
            </a:r>
          </a:p>
        </p:txBody>
      </p:sp>
      <p:sp>
        <p:nvSpPr>
          <p:cNvPr id="3" name="Content Placeholder 2">
            <a:extLst>
              <a:ext uri="{FF2B5EF4-FFF2-40B4-BE49-F238E27FC236}">
                <a16:creationId xmlns:a16="http://schemas.microsoft.com/office/drawing/2014/main" id="{8B36220F-3E18-4A0E-8EAF-7727934AFE5B}"/>
              </a:ext>
            </a:extLst>
          </p:cNvPr>
          <p:cNvSpPr>
            <a:spLocks noGrp="1"/>
          </p:cNvSpPr>
          <p:nvPr>
            <p:ph idx="1"/>
          </p:nvPr>
        </p:nvSpPr>
        <p:spPr/>
        <p:txBody>
          <a:bodyPr/>
          <a:lstStyle/>
          <a:p>
            <a:r>
              <a:rPr lang="en-GB" dirty="0"/>
              <a:t>Where are the connections between what is learned in the taught course and what is learned on placement? </a:t>
            </a:r>
          </a:p>
          <a:p>
            <a:r>
              <a:rPr lang="en-GB" dirty="0"/>
              <a:t>How can Lead Mentors draw upon trainees’ prior learning during school-based training? </a:t>
            </a:r>
          </a:p>
          <a:p>
            <a:r>
              <a:rPr lang="en-GB"/>
              <a:t>What can </a:t>
            </a:r>
            <a:r>
              <a:rPr lang="en-GB" dirty="0"/>
              <a:t>Lead </a:t>
            </a:r>
            <a:r>
              <a:rPr lang="en-GB"/>
              <a:t>Mentors ask </a:t>
            </a:r>
            <a:r>
              <a:rPr lang="en-GB" dirty="0"/>
              <a:t>UVTs to do to help draw on trainees’ prior learning during school-based training? </a:t>
            </a:r>
          </a:p>
          <a:p>
            <a:endParaRPr lang="en-GB" dirty="0"/>
          </a:p>
        </p:txBody>
      </p:sp>
    </p:spTree>
    <p:extLst>
      <p:ext uri="{BB962C8B-B14F-4D97-AF65-F5344CB8AC3E}">
        <p14:creationId xmlns:p14="http://schemas.microsoft.com/office/powerpoint/2010/main" val="1345506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F99D0F-A26B-4065-8941-FECCC6C9F2AB}"/>
              </a:ext>
            </a:extLst>
          </p:cNvPr>
          <p:cNvSpPr>
            <a:spLocks noGrp="1"/>
          </p:cNvSpPr>
          <p:nvPr>
            <p:ph idx="1"/>
          </p:nvPr>
        </p:nvSpPr>
        <p:spPr/>
        <p:txBody>
          <a:bodyPr/>
          <a:lstStyle/>
          <a:p>
            <a:r>
              <a:rPr lang="en-GB" dirty="0"/>
              <a:t>Ofsted Curriculum Research Review: languages</a:t>
            </a:r>
          </a:p>
          <a:p>
            <a:r>
              <a:rPr lang="en-GB" dirty="0">
                <a:hlinkClick r:id="rId2"/>
              </a:rPr>
              <a:t>https://www.gov.uk/government/publications/curriculum-research-review-series-languages</a:t>
            </a:r>
            <a:r>
              <a:rPr lang="en-GB" dirty="0"/>
              <a:t> </a:t>
            </a:r>
          </a:p>
          <a:p>
            <a:endParaRPr lang="en-GB" dirty="0"/>
          </a:p>
          <a:p>
            <a:pPr marL="0" indent="0">
              <a:buNone/>
            </a:pPr>
            <a:r>
              <a:rPr lang="en-GB" dirty="0"/>
              <a:t>British Council Language Trends Survey 2021</a:t>
            </a:r>
          </a:p>
          <a:p>
            <a:pPr marL="0" indent="0">
              <a:buNone/>
            </a:pPr>
            <a:r>
              <a:rPr lang="en-GB" dirty="0">
                <a:hlinkClick r:id="rId3"/>
              </a:rPr>
              <a:t>https://www.britishcouncil.org</a:t>
            </a:r>
            <a:r>
              <a:rPr lang="en-GB">
                <a:hlinkClick r:id="rId3"/>
              </a:rPr>
              <a:t>/research-policy-insight/research-reports/language-trends-2021</a:t>
            </a:r>
            <a:r>
              <a:rPr lang="en-GB"/>
              <a:t> </a:t>
            </a:r>
            <a:endParaRPr lang="en-GB" dirty="0"/>
          </a:p>
        </p:txBody>
      </p:sp>
      <p:sp>
        <p:nvSpPr>
          <p:cNvPr id="3" name="Title 2">
            <a:extLst>
              <a:ext uri="{FF2B5EF4-FFF2-40B4-BE49-F238E27FC236}">
                <a16:creationId xmlns:a16="http://schemas.microsoft.com/office/drawing/2014/main" id="{670B34F8-C3BB-4B15-9026-25FEFB8C3486}"/>
              </a:ext>
            </a:extLst>
          </p:cNvPr>
          <p:cNvSpPr>
            <a:spLocks noGrp="1"/>
          </p:cNvSpPr>
          <p:nvPr>
            <p:ph type="title"/>
          </p:nvPr>
        </p:nvSpPr>
        <p:spPr/>
        <p:txBody>
          <a:bodyPr/>
          <a:lstStyle/>
          <a:p>
            <a:r>
              <a:rPr lang="en-GB" dirty="0"/>
              <a:t>Research</a:t>
            </a:r>
          </a:p>
        </p:txBody>
      </p:sp>
    </p:spTree>
    <p:extLst>
      <p:ext uri="{BB962C8B-B14F-4D97-AF65-F5344CB8AC3E}">
        <p14:creationId xmlns:p14="http://schemas.microsoft.com/office/powerpoint/2010/main" val="147724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B4CC65-F4D6-4DCF-8224-A67683ED6F39}"/>
              </a:ext>
            </a:extLst>
          </p:cNvPr>
          <p:cNvSpPr>
            <a:spLocks noGrp="1"/>
          </p:cNvSpPr>
          <p:nvPr>
            <p:ph idx="1"/>
          </p:nvPr>
        </p:nvSpPr>
        <p:spPr/>
        <p:txBody>
          <a:bodyPr/>
          <a:lstStyle/>
          <a:p>
            <a:endParaRPr lang="en-GB"/>
          </a:p>
        </p:txBody>
      </p:sp>
      <p:sp>
        <p:nvSpPr>
          <p:cNvPr id="3" name="Title 2">
            <a:extLst>
              <a:ext uri="{FF2B5EF4-FFF2-40B4-BE49-F238E27FC236}">
                <a16:creationId xmlns:a16="http://schemas.microsoft.com/office/drawing/2014/main" id="{5159AF66-8C02-471E-B495-AA3096215C57}"/>
              </a:ext>
            </a:extLst>
          </p:cNvPr>
          <p:cNvSpPr>
            <a:spLocks noGrp="1"/>
          </p:cNvSpPr>
          <p:nvPr>
            <p:ph type="title"/>
          </p:nvPr>
        </p:nvSpPr>
        <p:spPr/>
        <p:txBody>
          <a:bodyPr/>
          <a:lstStyle/>
          <a:p>
            <a:r>
              <a:rPr lang="en-GB" dirty="0"/>
              <a:t>Sharing Good Practice</a:t>
            </a:r>
          </a:p>
        </p:txBody>
      </p:sp>
    </p:spTree>
    <p:extLst>
      <p:ext uri="{BB962C8B-B14F-4D97-AF65-F5344CB8AC3E}">
        <p14:creationId xmlns:p14="http://schemas.microsoft.com/office/powerpoint/2010/main" val="357881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928C4A-1D2C-4F77-A6E2-105F277B74C5}"/>
              </a:ext>
            </a:extLst>
          </p:cNvPr>
          <p:cNvSpPr>
            <a:spLocks noGrp="1"/>
          </p:cNvSpPr>
          <p:nvPr>
            <p:ph idx="1"/>
          </p:nvPr>
        </p:nvSpPr>
        <p:spPr/>
        <p:txBody>
          <a:bodyPr/>
          <a:lstStyle/>
          <a:p>
            <a:pPr marL="0" indent="0">
              <a:buNone/>
            </a:pPr>
            <a:r>
              <a:rPr lang="en-GB" dirty="0"/>
              <a:t>Lead Mentor </a:t>
            </a:r>
            <a:r>
              <a:rPr lang="en-GB" sz="1600" dirty="0"/>
              <a:t>(Was PST, now more involved with assessment/FRAPs)</a:t>
            </a:r>
          </a:p>
          <a:p>
            <a:pPr marL="0" indent="0">
              <a:buNone/>
            </a:pPr>
            <a:r>
              <a:rPr lang="en-GB" dirty="0"/>
              <a:t>Reflective Mentor (</a:t>
            </a:r>
            <a:r>
              <a:rPr lang="en-GB" sz="1600" dirty="0"/>
              <a:t>Was mentor but no longer an assessment role</a:t>
            </a:r>
            <a:r>
              <a:rPr lang="en-GB" dirty="0"/>
              <a:t>)</a:t>
            </a:r>
          </a:p>
          <a:p>
            <a:pPr marL="0" indent="0">
              <a:buNone/>
            </a:pPr>
            <a:r>
              <a:rPr lang="en-GB" dirty="0"/>
              <a:t>Initial Teacher Education Coordinator – ITEC​ / Lead School</a:t>
            </a:r>
          </a:p>
          <a:p>
            <a:pPr marL="0" indent="0">
              <a:buNone/>
            </a:pPr>
            <a:r>
              <a:rPr lang="en-GB" dirty="0"/>
              <a:t>University Visiting Tutor/University Personal Tutor​</a:t>
            </a:r>
          </a:p>
          <a:p>
            <a:endParaRPr lang="en-GB" dirty="0"/>
          </a:p>
        </p:txBody>
      </p:sp>
      <p:sp>
        <p:nvSpPr>
          <p:cNvPr id="3" name="Title 2">
            <a:extLst>
              <a:ext uri="{FF2B5EF4-FFF2-40B4-BE49-F238E27FC236}">
                <a16:creationId xmlns:a16="http://schemas.microsoft.com/office/drawing/2014/main" id="{5678E8B0-C333-412C-87A1-F57785FB4354}"/>
              </a:ext>
            </a:extLst>
          </p:cNvPr>
          <p:cNvSpPr>
            <a:spLocks noGrp="1"/>
          </p:cNvSpPr>
          <p:nvPr>
            <p:ph type="title"/>
          </p:nvPr>
        </p:nvSpPr>
        <p:spPr/>
        <p:txBody>
          <a:bodyPr/>
          <a:lstStyle/>
          <a:p>
            <a:r>
              <a:rPr lang="en-GB" dirty="0"/>
              <a:t>Changes to the Exeter Model</a:t>
            </a:r>
          </a:p>
        </p:txBody>
      </p:sp>
    </p:spTree>
    <p:extLst>
      <p:ext uri="{BB962C8B-B14F-4D97-AF65-F5344CB8AC3E}">
        <p14:creationId xmlns:p14="http://schemas.microsoft.com/office/powerpoint/2010/main" val="153364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D96941-D629-43C9-8E5E-C35CFFB81DC3}"/>
              </a:ext>
            </a:extLst>
          </p:cNvPr>
          <p:cNvSpPr>
            <a:spLocks noGrp="1"/>
          </p:cNvSpPr>
          <p:nvPr>
            <p:ph idx="1"/>
          </p:nvPr>
        </p:nvSpPr>
        <p:spPr/>
        <p:txBody>
          <a:bodyPr/>
          <a:lstStyle/>
          <a:p>
            <a:r>
              <a:rPr lang="en-GB" dirty="0"/>
              <a:t>This role involves an expert practitioner working with the trainee to help them learn and adopt new teaching practices, and to provide feedback and review performance.</a:t>
            </a:r>
          </a:p>
          <a:p>
            <a:r>
              <a:rPr lang="en-GB" dirty="0"/>
              <a:t>The mentees gain from mentors’ wisdom, knowledge, and experience. Mentors counsel, actively listen, and encourage development, with benefits to mentees that include enhanced self‐confidence. </a:t>
            </a:r>
          </a:p>
        </p:txBody>
      </p:sp>
      <p:sp>
        <p:nvSpPr>
          <p:cNvPr id="3" name="Date Placeholder 2">
            <a:extLst>
              <a:ext uri="{FF2B5EF4-FFF2-40B4-BE49-F238E27FC236}">
                <a16:creationId xmlns:a16="http://schemas.microsoft.com/office/drawing/2014/main" id="{79DCFFF5-FB81-4ED5-A435-A0B399281353}"/>
              </a:ext>
            </a:extLst>
          </p:cNvPr>
          <p:cNvSpPr>
            <a:spLocks noGrp="1"/>
          </p:cNvSpPr>
          <p:nvPr>
            <p:ph type="dt" sz="half" idx="10"/>
          </p:nvPr>
        </p:nvSpPr>
        <p:spPr/>
        <p:txBody>
          <a:bodyPr/>
          <a:lstStyle/>
          <a:p>
            <a:fld id="{4CF36E31-AF6F-4705-A8AA-D373F3C7566B}" type="datetime1">
              <a:rPr lang="en-GB" smtClean="0"/>
              <a:t>12/11/2021</a:t>
            </a:fld>
            <a:endParaRPr lang="en-GB"/>
          </a:p>
        </p:txBody>
      </p:sp>
      <p:sp>
        <p:nvSpPr>
          <p:cNvPr id="4" name="Slide Number Placeholder 3">
            <a:extLst>
              <a:ext uri="{FF2B5EF4-FFF2-40B4-BE49-F238E27FC236}">
                <a16:creationId xmlns:a16="http://schemas.microsoft.com/office/drawing/2014/main" id="{D70E3203-6AEF-4362-AD93-43679F74BFEC}"/>
              </a:ext>
            </a:extLst>
          </p:cNvPr>
          <p:cNvSpPr>
            <a:spLocks noGrp="1"/>
          </p:cNvSpPr>
          <p:nvPr>
            <p:ph type="sldNum" sz="quarter" idx="12"/>
          </p:nvPr>
        </p:nvSpPr>
        <p:spPr/>
        <p:txBody>
          <a:bodyPr/>
          <a:lstStyle/>
          <a:p>
            <a:fld id="{BECF0C90-DF87-4722-80A8-DF020E897CF2}" type="slidenum">
              <a:rPr lang="en-GB" smtClean="0"/>
              <a:t>4</a:t>
            </a:fld>
            <a:endParaRPr lang="en-GB"/>
          </a:p>
        </p:txBody>
      </p:sp>
      <p:sp>
        <p:nvSpPr>
          <p:cNvPr id="5" name="Title 4">
            <a:extLst>
              <a:ext uri="{FF2B5EF4-FFF2-40B4-BE49-F238E27FC236}">
                <a16:creationId xmlns:a16="http://schemas.microsoft.com/office/drawing/2014/main" id="{121154DB-7024-4CAE-A8EE-709D83197A97}"/>
              </a:ext>
            </a:extLst>
          </p:cNvPr>
          <p:cNvSpPr>
            <a:spLocks noGrp="1"/>
          </p:cNvSpPr>
          <p:nvPr>
            <p:ph type="title"/>
          </p:nvPr>
        </p:nvSpPr>
        <p:spPr/>
        <p:txBody>
          <a:bodyPr/>
          <a:lstStyle/>
          <a:p>
            <a:r>
              <a:rPr lang="en-GB"/>
              <a:t>The Lead Mentor</a:t>
            </a:r>
          </a:p>
        </p:txBody>
      </p:sp>
    </p:spTree>
    <p:extLst>
      <p:ext uri="{BB962C8B-B14F-4D97-AF65-F5344CB8AC3E}">
        <p14:creationId xmlns:p14="http://schemas.microsoft.com/office/powerpoint/2010/main" val="264646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C49693-1FDA-4C42-8E5D-4924F6CD33FB}"/>
              </a:ext>
            </a:extLst>
          </p:cNvPr>
          <p:cNvSpPr>
            <a:spLocks noGrp="1"/>
          </p:cNvSpPr>
          <p:nvPr>
            <p:ph type="title"/>
          </p:nvPr>
        </p:nvSpPr>
        <p:spPr/>
        <p:txBody>
          <a:bodyPr>
            <a:normAutofit/>
          </a:bodyPr>
          <a:lstStyle/>
          <a:p>
            <a:r>
              <a:rPr lang="en-GB" dirty="0"/>
              <a:t>Responsibilities of the Lead Mentor</a:t>
            </a:r>
          </a:p>
        </p:txBody>
      </p:sp>
      <p:sp>
        <p:nvSpPr>
          <p:cNvPr id="10" name="Text Placeholder 9">
            <a:extLst>
              <a:ext uri="{FF2B5EF4-FFF2-40B4-BE49-F238E27FC236}">
                <a16:creationId xmlns:a16="http://schemas.microsoft.com/office/drawing/2014/main" id="{22EA8E28-D076-444D-9A4A-CE5E55C7B58E}"/>
              </a:ext>
            </a:extLst>
          </p:cNvPr>
          <p:cNvSpPr>
            <a:spLocks noGrp="1"/>
          </p:cNvSpPr>
          <p:nvPr>
            <p:ph type="body" idx="1"/>
          </p:nvPr>
        </p:nvSpPr>
        <p:spPr/>
        <p:txBody>
          <a:bodyPr/>
          <a:lstStyle/>
          <a:p>
            <a:r>
              <a:rPr lang="en-GB" dirty="0"/>
              <a:t>As Before…</a:t>
            </a:r>
          </a:p>
        </p:txBody>
      </p:sp>
      <p:sp>
        <p:nvSpPr>
          <p:cNvPr id="2" name="Content Placeholder 1">
            <a:extLst>
              <a:ext uri="{FF2B5EF4-FFF2-40B4-BE49-F238E27FC236}">
                <a16:creationId xmlns:a16="http://schemas.microsoft.com/office/drawing/2014/main" id="{0F51EC4E-7DD8-4E2E-B5E7-9A14E01644AE}"/>
              </a:ext>
            </a:extLst>
          </p:cNvPr>
          <p:cNvSpPr>
            <a:spLocks noGrp="1"/>
          </p:cNvSpPr>
          <p:nvPr>
            <p:ph sz="half" idx="2"/>
          </p:nvPr>
        </p:nvSpPr>
        <p:spPr/>
        <p:txBody>
          <a:bodyPr>
            <a:noAutofit/>
          </a:bodyPr>
          <a:lstStyle/>
          <a:p>
            <a:r>
              <a:rPr lang="en-GB" dirty="0"/>
              <a:t>WDM</a:t>
            </a:r>
          </a:p>
          <a:p>
            <a:r>
              <a:rPr lang="en-GB" dirty="0"/>
              <a:t>Observations</a:t>
            </a:r>
          </a:p>
          <a:p>
            <a:r>
              <a:rPr lang="en-GB" dirty="0"/>
              <a:t>Demonstrations and Agendas – still evaluate the same</a:t>
            </a:r>
          </a:p>
          <a:p>
            <a:r>
              <a:rPr lang="en-GB" dirty="0"/>
              <a:t>No changes to planning templates – on the website</a:t>
            </a:r>
          </a:p>
          <a:p>
            <a:r>
              <a:rPr lang="en-GB" dirty="0"/>
              <a:t>Classroom contact time 12 – 15 hours</a:t>
            </a:r>
          </a:p>
          <a:p>
            <a:endParaRPr lang="en-GB" dirty="0"/>
          </a:p>
          <a:p>
            <a:endParaRPr lang="en-GB" dirty="0"/>
          </a:p>
        </p:txBody>
      </p:sp>
      <p:sp>
        <p:nvSpPr>
          <p:cNvPr id="11" name="Text Placeholder 10">
            <a:extLst>
              <a:ext uri="{FF2B5EF4-FFF2-40B4-BE49-F238E27FC236}">
                <a16:creationId xmlns:a16="http://schemas.microsoft.com/office/drawing/2014/main" id="{ABC9EFBC-607A-4B73-AEB6-476FC464BE4F}"/>
              </a:ext>
            </a:extLst>
          </p:cNvPr>
          <p:cNvSpPr>
            <a:spLocks noGrp="1"/>
          </p:cNvSpPr>
          <p:nvPr>
            <p:ph type="body" sz="quarter" idx="3"/>
          </p:nvPr>
        </p:nvSpPr>
        <p:spPr/>
        <p:txBody>
          <a:bodyPr/>
          <a:lstStyle/>
          <a:p>
            <a:r>
              <a:rPr lang="en-GB" dirty="0"/>
              <a:t>CHANGED</a:t>
            </a:r>
          </a:p>
        </p:txBody>
      </p:sp>
      <p:sp>
        <p:nvSpPr>
          <p:cNvPr id="12" name="Content Placeholder 11">
            <a:extLst>
              <a:ext uri="{FF2B5EF4-FFF2-40B4-BE49-F238E27FC236}">
                <a16:creationId xmlns:a16="http://schemas.microsoft.com/office/drawing/2014/main" id="{8AE7A5AD-33F2-4AE4-BB6D-E753A4A23A35}"/>
              </a:ext>
            </a:extLst>
          </p:cNvPr>
          <p:cNvSpPr>
            <a:spLocks noGrp="1"/>
          </p:cNvSpPr>
          <p:nvPr>
            <p:ph sz="quarter" idx="4"/>
          </p:nvPr>
        </p:nvSpPr>
        <p:spPr/>
        <p:txBody>
          <a:bodyPr>
            <a:normAutofit fontScale="85000" lnSpcReduction="20000"/>
          </a:bodyPr>
          <a:lstStyle/>
          <a:p>
            <a:r>
              <a:rPr lang="en-GB" dirty="0"/>
              <a:t>Lead Mentor will have an ongoing role discussing the FRAP – will tick a supportive statement at the point the trainee has evidenced the phase</a:t>
            </a:r>
          </a:p>
          <a:p>
            <a:r>
              <a:rPr lang="en-GB" dirty="0"/>
              <a:t>Framework for Dialogue is now called The Exeter Model Framework</a:t>
            </a:r>
          </a:p>
          <a:p>
            <a:r>
              <a:rPr lang="en-GB" dirty="0"/>
              <a:t>Trainee will complete a Weekly Reflection before each WDM, in the Developing Independence Phase this changes to the Focused Reflection. </a:t>
            </a:r>
          </a:p>
          <a:p>
            <a:r>
              <a:rPr lang="en-GB" dirty="0"/>
              <a:t>Pupil Learning Story is now an option for Focused Reflection</a:t>
            </a:r>
          </a:p>
          <a:p>
            <a:endParaRPr lang="en-GB" dirty="0"/>
          </a:p>
          <a:p>
            <a:r>
              <a:rPr lang="en-GB" u="sng" dirty="0"/>
              <a:t>GONE</a:t>
            </a:r>
          </a:p>
          <a:p>
            <a:r>
              <a:rPr lang="en-GB" dirty="0"/>
              <a:t>PST Checklist</a:t>
            </a:r>
          </a:p>
          <a:p>
            <a:r>
              <a:rPr lang="en-GB" dirty="0"/>
              <a:t>Work Scrutiny</a:t>
            </a:r>
          </a:p>
          <a:p>
            <a:endParaRPr lang="en-GB" dirty="0"/>
          </a:p>
        </p:txBody>
      </p:sp>
      <p:sp>
        <p:nvSpPr>
          <p:cNvPr id="3" name="Date Placeholder 2">
            <a:extLst>
              <a:ext uri="{FF2B5EF4-FFF2-40B4-BE49-F238E27FC236}">
                <a16:creationId xmlns:a16="http://schemas.microsoft.com/office/drawing/2014/main" id="{59665A5D-ABE8-4053-BCAE-65456962F145}"/>
              </a:ext>
            </a:extLst>
          </p:cNvPr>
          <p:cNvSpPr>
            <a:spLocks noGrp="1"/>
          </p:cNvSpPr>
          <p:nvPr>
            <p:ph type="dt" sz="half" idx="10"/>
          </p:nvPr>
        </p:nvSpPr>
        <p:spPr/>
        <p:txBody>
          <a:bodyPr/>
          <a:lstStyle/>
          <a:p>
            <a:fld id="{F7A750D0-9CD2-43B5-BA75-37056ACFAE46}" type="datetime1">
              <a:rPr lang="en-GB" smtClean="0"/>
              <a:pPr/>
              <a:t>12/11/2021</a:t>
            </a:fld>
            <a:endParaRPr lang="en-GB"/>
          </a:p>
        </p:txBody>
      </p:sp>
      <p:sp>
        <p:nvSpPr>
          <p:cNvPr id="4" name="Slide Number Placeholder 3">
            <a:extLst>
              <a:ext uri="{FF2B5EF4-FFF2-40B4-BE49-F238E27FC236}">
                <a16:creationId xmlns:a16="http://schemas.microsoft.com/office/drawing/2014/main" id="{8BC23AD8-852B-42CA-84F3-D3DD378CFD36}"/>
              </a:ext>
            </a:extLst>
          </p:cNvPr>
          <p:cNvSpPr>
            <a:spLocks noGrp="1"/>
          </p:cNvSpPr>
          <p:nvPr>
            <p:ph type="sldNum" sz="quarter" idx="12"/>
          </p:nvPr>
        </p:nvSpPr>
        <p:spPr/>
        <p:txBody>
          <a:bodyPr/>
          <a:lstStyle/>
          <a:p>
            <a:fld id="{A9EEB826-BBAA-434A-BDBD-E032F575DEE7}" type="slidenum">
              <a:rPr lang="en-GB" smtClean="0"/>
              <a:pPr/>
              <a:t>5</a:t>
            </a:fld>
            <a:endParaRPr lang="en-GB"/>
          </a:p>
        </p:txBody>
      </p:sp>
    </p:spTree>
    <p:extLst>
      <p:ext uri="{BB962C8B-B14F-4D97-AF65-F5344CB8AC3E}">
        <p14:creationId xmlns:p14="http://schemas.microsoft.com/office/powerpoint/2010/main" val="576774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01C1FB7A-0525-4126-8580-62B1BA53159A}"/>
              </a:ext>
            </a:extLst>
          </p:cNvPr>
          <p:cNvSpPr>
            <a:spLocks noGrp="1"/>
          </p:cNvSpPr>
          <p:nvPr>
            <p:ph idx="1"/>
          </p:nvPr>
        </p:nvSpPr>
        <p:spPr/>
        <p:txBody>
          <a:bodyPr/>
          <a:lstStyle/>
          <a:p>
            <a:r>
              <a:rPr lang="en-GB" dirty="0"/>
              <a:t>This will mainly be completed back at university by personal tutors but there are 2 sections that need to be completed by Lead Mentors before trainees return.</a:t>
            </a:r>
          </a:p>
        </p:txBody>
      </p:sp>
      <p:sp>
        <p:nvSpPr>
          <p:cNvPr id="7" name="Title 6">
            <a:extLst>
              <a:ext uri="{FF2B5EF4-FFF2-40B4-BE49-F238E27FC236}">
                <a16:creationId xmlns:a16="http://schemas.microsoft.com/office/drawing/2014/main" id="{AA5787EA-D51E-44EC-9AF6-647FF73CB7DE}"/>
              </a:ext>
            </a:extLst>
          </p:cNvPr>
          <p:cNvSpPr>
            <a:spLocks noGrp="1"/>
          </p:cNvSpPr>
          <p:nvPr>
            <p:ph type="title"/>
          </p:nvPr>
        </p:nvSpPr>
        <p:spPr/>
        <p:txBody>
          <a:bodyPr/>
          <a:lstStyle/>
          <a:p>
            <a:r>
              <a:rPr lang="en-GB"/>
              <a:t>FRAP 2</a:t>
            </a:r>
          </a:p>
        </p:txBody>
      </p:sp>
    </p:spTree>
    <p:extLst>
      <p:ext uri="{BB962C8B-B14F-4D97-AF65-F5344CB8AC3E}">
        <p14:creationId xmlns:p14="http://schemas.microsoft.com/office/powerpoint/2010/main" val="3355243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DC5EADA-4475-4F24-B324-88521F17D3A4}"/>
              </a:ext>
            </a:extLst>
          </p:cNvPr>
          <p:cNvPicPr>
            <a:picLocks noChangeAspect="1"/>
          </p:cNvPicPr>
          <p:nvPr/>
        </p:nvPicPr>
        <p:blipFill>
          <a:blip r:embed="rId3"/>
          <a:stretch>
            <a:fillRect/>
          </a:stretch>
        </p:blipFill>
        <p:spPr>
          <a:xfrm>
            <a:off x="23177" y="680654"/>
            <a:ext cx="9097645" cy="5496692"/>
          </a:xfrm>
          <a:prstGeom prst="rect">
            <a:avLst/>
          </a:prstGeom>
        </p:spPr>
      </p:pic>
      <p:pic>
        <p:nvPicPr>
          <p:cNvPr id="7" name="Picture 6">
            <a:extLst>
              <a:ext uri="{FF2B5EF4-FFF2-40B4-BE49-F238E27FC236}">
                <a16:creationId xmlns:a16="http://schemas.microsoft.com/office/drawing/2014/main" id="{EB5A8FEF-FFA3-4100-8732-E656F7D2CBDB}"/>
              </a:ext>
            </a:extLst>
          </p:cNvPr>
          <p:cNvPicPr>
            <a:picLocks noChangeAspect="1"/>
          </p:cNvPicPr>
          <p:nvPr/>
        </p:nvPicPr>
        <p:blipFill>
          <a:blip r:embed="rId4"/>
          <a:stretch>
            <a:fillRect/>
          </a:stretch>
        </p:blipFill>
        <p:spPr>
          <a:xfrm>
            <a:off x="42229" y="449442"/>
            <a:ext cx="9059539" cy="5487166"/>
          </a:xfrm>
          <a:prstGeom prst="rect">
            <a:avLst/>
          </a:prstGeom>
        </p:spPr>
      </p:pic>
    </p:spTree>
    <p:extLst>
      <p:ext uri="{BB962C8B-B14F-4D97-AF65-F5344CB8AC3E}">
        <p14:creationId xmlns:p14="http://schemas.microsoft.com/office/powerpoint/2010/main" val="1256551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34F0A62-F20A-460F-AD8F-F732169B08C4}"/>
              </a:ext>
            </a:extLst>
          </p:cNvPr>
          <p:cNvPicPr>
            <a:picLocks noChangeAspect="1"/>
          </p:cNvPicPr>
          <p:nvPr/>
        </p:nvPicPr>
        <p:blipFill>
          <a:blip r:embed="rId3"/>
          <a:stretch>
            <a:fillRect/>
          </a:stretch>
        </p:blipFill>
        <p:spPr>
          <a:xfrm>
            <a:off x="8888" y="666364"/>
            <a:ext cx="9126224" cy="5525271"/>
          </a:xfrm>
          <a:prstGeom prst="rect">
            <a:avLst/>
          </a:prstGeom>
        </p:spPr>
      </p:pic>
    </p:spTree>
    <p:extLst>
      <p:ext uri="{BB962C8B-B14F-4D97-AF65-F5344CB8AC3E}">
        <p14:creationId xmlns:p14="http://schemas.microsoft.com/office/powerpoint/2010/main" val="195364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6E89-5FF0-4E96-A563-CEC6324CD013}"/>
              </a:ext>
            </a:extLst>
          </p:cNvPr>
          <p:cNvSpPr>
            <a:spLocks noGrp="1"/>
          </p:cNvSpPr>
          <p:nvPr>
            <p:ph type="title"/>
          </p:nvPr>
        </p:nvSpPr>
        <p:spPr/>
        <p:txBody>
          <a:bodyPr/>
          <a:lstStyle/>
          <a:p>
            <a:r>
              <a:rPr lang="en-GB" dirty="0"/>
              <a:t>Curriculum</a:t>
            </a:r>
          </a:p>
        </p:txBody>
      </p:sp>
      <p:sp>
        <p:nvSpPr>
          <p:cNvPr id="3" name="Content Placeholder 2">
            <a:extLst>
              <a:ext uri="{FF2B5EF4-FFF2-40B4-BE49-F238E27FC236}">
                <a16:creationId xmlns:a16="http://schemas.microsoft.com/office/drawing/2014/main" id="{A42B4E6B-7891-4E9F-94CB-69F002C37328}"/>
              </a:ext>
            </a:extLst>
          </p:cNvPr>
          <p:cNvSpPr>
            <a:spLocks noGrp="1"/>
          </p:cNvSpPr>
          <p:nvPr>
            <p:ph idx="1"/>
          </p:nvPr>
        </p:nvSpPr>
        <p:spPr/>
        <p:txBody>
          <a:bodyPr/>
          <a:lstStyle/>
          <a:p>
            <a:r>
              <a:rPr lang="en-GB" dirty="0"/>
              <a:t>The Core Content Framework for ITT is NOT the curriculum. It is a statutory entitlement which our curricula include. </a:t>
            </a:r>
          </a:p>
          <a:p>
            <a:r>
              <a:rPr lang="en-GB" b="0" i="0" dirty="0"/>
              <a:t>Each trainee follows a carefully designed and sequenced curriculum in their subject, identifying what they are learning across both University-led teaching and school placements</a:t>
            </a:r>
            <a:endParaRPr lang="en-US" dirty="0"/>
          </a:p>
          <a:p>
            <a:r>
              <a:rPr lang="en-GB" dirty="0"/>
              <a:t>The Curriculum Maps outline this sequenced curriculum and show when and how the CCF minimum content is included.</a:t>
            </a:r>
          </a:p>
          <a:p>
            <a:endParaRPr lang="en-GB" dirty="0"/>
          </a:p>
        </p:txBody>
      </p:sp>
    </p:spTree>
    <p:extLst>
      <p:ext uri="{BB962C8B-B14F-4D97-AF65-F5344CB8AC3E}">
        <p14:creationId xmlns:p14="http://schemas.microsoft.com/office/powerpoint/2010/main" val="731479893"/>
      </p:ext>
    </p:extLst>
  </p:cSld>
  <p:clrMapOvr>
    <a:masterClrMapping/>
  </p:clrMapOvr>
</p:sld>
</file>

<file path=ppt/theme/theme1.xml><?xml version="1.0" encoding="utf-8"?>
<a:theme xmlns:a="http://schemas.openxmlformats.org/drawingml/2006/main" name="Work Theme">
  <a:themeElements>
    <a:clrScheme name="Tom's Work Colours">
      <a:dk1>
        <a:srgbClr val="000000"/>
      </a:dk1>
      <a:lt1>
        <a:sysClr val="window" lastClr="FFFFFF"/>
      </a:lt1>
      <a:dk2>
        <a:srgbClr val="1E56A0"/>
      </a:dk2>
      <a:lt2>
        <a:srgbClr val="D8D8D8"/>
      </a:lt2>
      <a:accent1>
        <a:srgbClr val="1B1810"/>
      </a:accent1>
      <a:accent2>
        <a:srgbClr val="433C29"/>
      </a:accent2>
      <a:accent3>
        <a:srgbClr val="877852"/>
      </a:accent3>
      <a:accent4>
        <a:srgbClr val="B9AD8D"/>
      </a:accent4>
      <a:accent5>
        <a:srgbClr val="D2CAB5"/>
      </a:accent5>
      <a:accent6>
        <a:srgbClr val="E3DED1"/>
      </a:accent6>
      <a:hlink>
        <a:srgbClr val="5D3402"/>
      </a:hlink>
      <a:folHlink>
        <a:srgbClr val="5D34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Work Theme" id="{FDE150AE-CDDD-45FB-927F-15D247C7F0BD}" vid="{17A3CEC9-4DCB-43C2-9363-9DC9DAA7F9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Work Theme</Template>
  <TotalTime>37</TotalTime>
  <Words>571</Words>
  <Application>Microsoft Macintosh PowerPoint</Application>
  <PresentationFormat>On-screen Show (4:3)</PresentationFormat>
  <Paragraphs>59</Paragraphs>
  <Slides>11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Century Gothic</vt:lpstr>
      <vt:lpstr>Work Theme</vt:lpstr>
      <vt:lpstr>Lead Mentor Development, consultation and Training</vt:lpstr>
      <vt:lpstr>Sharing Good Practice</vt:lpstr>
      <vt:lpstr>Changes to the Exeter Model</vt:lpstr>
      <vt:lpstr>The Lead Mentor</vt:lpstr>
      <vt:lpstr>Responsibilities of the Lead Mentor</vt:lpstr>
      <vt:lpstr>FRAP 2</vt:lpstr>
      <vt:lpstr>PowerPoint Presentation</vt:lpstr>
      <vt:lpstr>PowerPoint Presentation</vt:lpstr>
      <vt:lpstr>Curriculum</vt:lpstr>
      <vt:lpstr>Curriculum</vt:lpstr>
      <vt:lpstr>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Mentor Development, consultation and Training</dc:title>
  <dc:creator>Tom Ralph</dc:creator>
  <cp:lastModifiedBy>Warren, Dinah</cp:lastModifiedBy>
  <cp:revision>4</cp:revision>
  <dcterms:created xsi:type="dcterms:W3CDTF">2021-11-10T14:22:10Z</dcterms:created>
  <dcterms:modified xsi:type="dcterms:W3CDTF">2021-11-12T15:26:33Z</dcterms:modified>
</cp:coreProperties>
</file>