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57" r:id="rId3"/>
    <p:sldId id="457" r:id="rId4"/>
    <p:sldId id="419" r:id="rId5"/>
    <p:sldId id="431" r:id="rId6"/>
    <p:sldId id="434" r:id="rId7"/>
    <p:sldId id="433" r:id="rId8"/>
    <p:sldId id="432" r:id="rId9"/>
    <p:sldId id="426" r:id="rId10"/>
    <p:sldId id="423" r:id="rId11"/>
    <p:sldId id="424" r:id="rId12"/>
    <p:sldId id="425" r:id="rId13"/>
    <p:sldId id="429" r:id="rId14"/>
    <p:sldId id="430" r:id="rId15"/>
    <p:sldId id="420" r:id="rId16"/>
    <p:sldId id="261" r:id="rId17"/>
    <p:sldId id="418" r:id="rId18"/>
    <p:sldId id="427" r:id="rId19"/>
    <p:sldId id="428" r:id="rId20"/>
    <p:sldId id="417" r:id="rId21"/>
    <p:sldId id="265" r:id="rId22"/>
    <p:sldId id="263" r:id="rId23"/>
    <p:sldId id="266" r:id="rId24"/>
    <p:sldId id="259" r:id="rId25"/>
    <p:sldId id="258" r:id="rId26"/>
    <p:sldId id="422" r:id="rId27"/>
    <p:sldId id="421" r:id="rId28"/>
    <p:sldId id="26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8" autoAdjust="0"/>
    <p:restoredTop sz="92318" autoAdjust="0"/>
  </p:normalViewPr>
  <p:slideViewPr>
    <p:cSldViewPr snapToGrid="0">
      <p:cViewPr varScale="1">
        <p:scale>
          <a:sx n="117" d="100"/>
          <a:sy n="117" d="100"/>
        </p:scale>
        <p:origin x="140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2FAF7F-350D-419E-9FC6-483DDAF07862}"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GB"/>
        </a:p>
      </dgm:t>
    </dgm:pt>
    <dgm:pt modelId="{313F2EAB-BB5C-475D-BBE1-A19796FDA297}">
      <dgm:prSet phldrT="[Text]">
        <dgm:style>
          <a:lnRef idx="1">
            <a:schemeClr val="accent2"/>
          </a:lnRef>
          <a:fillRef idx="3">
            <a:schemeClr val="accent2"/>
          </a:fillRef>
          <a:effectRef idx="2">
            <a:schemeClr val="accent2"/>
          </a:effectRef>
          <a:fontRef idx="minor">
            <a:schemeClr val="lt1"/>
          </a:fontRef>
        </dgm:style>
      </dgm:prSet>
      <dgm:spPr>
        <a:solidFill>
          <a:schemeClr val="accent1">
            <a:lumMod val="75000"/>
          </a:schemeClr>
        </a:solidFill>
      </dgm:spPr>
      <dgm:t>
        <a:bodyPr/>
        <a:lstStyle/>
        <a:p>
          <a:r>
            <a:rPr lang="en-GB" dirty="0"/>
            <a:t>Secondary PGCE programme</a:t>
          </a:r>
        </a:p>
      </dgm:t>
    </dgm:pt>
    <dgm:pt modelId="{8AC876D1-2844-43EB-91C5-45184B6710B1}" type="parTrans" cxnId="{AD34DC1A-25BD-45D6-888E-E8A6B4F2BA79}">
      <dgm:prSet/>
      <dgm:spPr/>
      <dgm:t>
        <a:bodyPr/>
        <a:lstStyle/>
        <a:p>
          <a:endParaRPr lang="en-GB"/>
        </a:p>
      </dgm:t>
    </dgm:pt>
    <dgm:pt modelId="{451C9E77-EB3A-4CEC-853B-A3755F1524D8}" type="sibTrans" cxnId="{AD34DC1A-25BD-45D6-888E-E8A6B4F2BA79}">
      <dgm:prSet/>
      <dgm:spPr/>
      <dgm:t>
        <a:bodyPr/>
        <a:lstStyle/>
        <a:p>
          <a:endParaRPr lang="en-GB"/>
        </a:p>
      </dgm:t>
    </dgm:pt>
    <dgm:pt modelId="{EDA92DA7-C6C1-49B5-9E66-6BD5F85C7C0C}">
      <dgm:prSet phldrT="[Text]">
        <dgm:style>
          <a:lnRef idx="1">
            <a:schemeClr val="accent6"/>
          </a:lnRef>
          <a:fillRef idx="2">
            <a:schemeClr val="accent6"/>
          </a:fillRef>
          <a:effectRef idx="1">
            <a:schemeClr val="accent6"/>
          </a:effectRef>
          <a:fontRef idx="minor">
            <a:schemeClr val="dk1"/>
          </a:fontRef>
        </dgm:style>
      </dgm:prSet>
      <dgm:spPr>
        <a:solidFill>
          <a:schemeClr val="accent1">
            <a:lumMod val="40000"/>
            <a:lumOff val="60000"/>
          </a:schemeClr>
        </a:solidFill>
      </dgm:spPr>
      <dgm:t>
        <a:bodyPr/>
        <a:lstStyle/>
        <a:p>
          <a:r>
            <a:rPr lang="en-GB" dirty="0"/>
            <a:t>Specialist Subject Knowledge &amp; Pedagogy</a:t>
          </a:r>
        </a:p>
      </dgm:t>
    </dgm:pt>
    <dgm:pt modelId="{538DEFC7-DC0C-49A1-9BCA-8F295E42065B}" type="parTrans" cxnId="{7208BE2B-2078-4DE2-8EC6-EA4A6AD7BC1F}">
      <dgm:prSet/>
      <dgm:spPr/>
      <dgm:t>
        <a:bodyPr/>
        <a:lstStyle/>
        <a:p>
          <a:endParaRPr lang="en-GB"/>
        </a:p>
      </dgm:t>
    </dgm:pt>
    <dgm:pt modelId="{82C32447-A3A1-45A5-B7A3-8B1DCCB47AE2}" type="sibTrans" cxnId="{7208BE2B-2078-4DE2-8EC6-EA4A6AD7BC1F}">
      <dgm:prSet/>
      <dgm:spPr/>
      <dgm:t>
        <a:bodyPr/>
        <a:lstStyle/>
        <a:p>
          <a:endParaRPr lang="en-GB"/>
        </a:p>
      </dgm:t>
    </dgm:pt>
    <dgm:pt modelId="{4763ABDF-E386-4E3C-A98D-2C40575BEDDB}">
      <dgm:prSet phldrT="[Text]">
        <dgm:style>
          <a:lnRef idx="1">
            <a:schemeClr val="accent6"/>
          </a:lnRef>
          <a:fillRef idx="2">
            <a:schemeClr val="accent6"/>
          </a:fillRef>
          <a:effectRef idx="1">
            <a:schemeClr val="accent6"/>
          </a:effectRef>
          <a:fontRef idx="minor">
            <a:schemeClr val="dk1"/>
          </a:fontRef>
        </dgm:style>
      </dgm:prSet>
      <dgm:spPr>
        <a:solidFill>
          <a:schemeClr val="accent1">
            <a:lumMod val="40000"/>
            <a:lumOff val="60000"/>
          </a:schemeClr>
        </a:solidFill>
      </dgm:spPr>
      <dgm:t>
        <a:bodyPr/>
        <a:lstStyle/>
        <a:p>
          <a:r>
            <a:rPr lang="en-GB" dirty="0"/>
            <a:t>Education and Professional Studies</a:t>
          </a:r>
        </a:p>
      </dgm:t>
    </dgm:pt>
    <dgm:pt modelId="{CAE4E6B3-B186-4D45-A221-9C83C21E9816}" type="parTrans" cxnId="{737C7C73-E2C7-42EB-98AA-276B32432846}">
      <dgm:prSet/>
      <dgm:spPr/>
      <dgm:t>
        <a:bodyPr/>
        <a:lstStyle/>
        <a:p>
          <a:endParaRPr lang="en-GB"/>
        </a:p>
      </dgm:t>
    </dgm:pt>
    <dgm:pt modelId="{63CA863E-655A-464A-A4DD-81AD6465A9F9}" type="sibTrans" cxnId="{737C7C73-E2C7-42EB-98AA-276B32432846}">
      <dgm:prSet/>
      <dgm:spPr/>
      <dgm:t>
        <a:bodyPr/>
        <a:lstStyle/>
        <a:p>
          <a:endParaRPr lang="en-GB"/>
        </a:p>
      </dgm:t>
    </dgm:pt>
    <dgm:pt modelId="{17AA7FFA-D838-41EC-BB7A-55873D17442B}">
      <dgm:prSet phldrT="[Text]">
        <dgm:style>
          <a:lnRef idx="1">
            <a:schemeClr val="accent6"/>
          </a:lnRef>
          <a:fillRef idx="2">
            <a:schemeClr val="accent6"/>
          </a:fillRef>
          <a:effectRef idx="1">
            <a:schemeClr val="accent6"/>
          </a:effectRef>
          <a:fontRef idx="minor">
            <a:schemeClr val="dk1"/>
          </a:fontRef>
        </dgm:style>
      </dgm:prSet>
      <dgm:spPr>
        <a:solidFill>
          <a:schemeClr val="accent1">
            <a:lumMod val="40000"/>
            <a:lumOff val="60000"/>
          </a:schemeClr>
        </a:solidFill>
      </dgm:spPr>
      <dgm:t>
        <a:bodyPr/>
        <a:lstStyle/>
        <a:p>
          <a:r>
            <a:rPr lang="en-GB" dirty="0"/>
            <a:t>Professional Learning</a:t>
          </a:r>
        </a:p>
      </dgm:t>
    </dgm:pt>
    <dgm:pt modelId="{73329A5F-AE50-49FB-9217-12369E12EAD6}" type="parTrans" cxnId="{9C795297-6D8C-41CE-A1AE-5DB2B1661674}">
      <dgm:prSet/>
      <dgm:spPr/>
      <dgm:t>
        <a:bodyPr/>
        <a:lstStyle/>
        <a:p>
          <a:endParaRPr lang="en-GB"/>
        </a:p>
      </dgm:t>
    </dgm:pt>
    <dgm:pt modelId="{2FE6A87B-8D1A-4A5D-BD56-F8269A500375}" type="sibTrans" cxnId="{9C795297-6D8C-41CE-A1AE-5DB2B1661674}">
      <dgm:prSet/>
      <dgm:spPr/>
      <dgm:t>
        <a:bodyPr/>
        <a:lstStyle/>
        <a:p>
          <a:endParaRPr lang="en-GB"/>
        </a:p>
      </dgm:t>
    </dgm:pt>
    <dgm:pt modelId="{1011F12F-B019-415F-9E6E-5DB629D47CCE}" type="pres">
      <dgm:prSet presAssocID="{012FAF7F-350D-419E-9FC6-483DDAF07862}" presName="Name0" presStyleCnt="0">
        <dgm:presLayoutVars>
          <dgm:chMax val="1"/>
          <dgm:chPref val="1"/>
          <dgm:dir/>
          <dgm:animOne val="branch"/>
          <dgm:animLvl val="lvl"/>
        </dgm:presLayoutVars>
      </dgm:prSet>
      <dgm:spPr/>
    </dgm:pt>
    <dgm:pt modelId="{C8AFC533-54EE-4417-BF72-496AEA33638A}" type="pres">
      <dgm:prSet presAssocID="{313F2EAB-BB5C-475D-BBE1-A19796FDA297}" presName="singleCycle" presStyleCnt="0"/>
      <dgm:spPr/>
    </dgm:pt>
    <dgm:pt modelId="{5D3CE0C5-DAE7-47AC-AEAE-A6E8A28082B1}" type="pres">
      <dgm:prSet presAssocID="{313F2EAB-BB5C-475D-BBE1-A19796FDA297}" presName="singleCenter" presStyleLbl="node1" presStyleIdx="0" presStyleCnt="4" custScaleX="185260" custLinFactNeighborX="-148" custLinFactNeighborY="-10176">
        <dgm:presLayoutVars>
          <dgm:chMax val="7"/>
          <dgm:chPref val="7"/>
        </dgm:presLayoutVars>
      </dgm:prSet>
      <dgm:spPr/>
    </dgm:pt>
    <dgm:pt modelId="{D316F1D3-900D-4340-8FAB-BD0B0C6B5798}" type="pres">
      <dgm:prSet presAssocID="{538DEFC7-DC0C-49A1-9BCA-8F295E42065B}" presName="Name56" presStyleLbl="parChTrans1D2" presStyleIdx="0" presStyleCnt="3"/>
      <dgm:spPr/>
    </dgm:pt>
    <dgm:pt modelId="{7301C876-978B-4BE0-945A-22813710E71B}" type="pres">
      <dgm:prSet presAssocID="{EDA92DA7-C6C1-49B5-9E66-6BD5F85C7C0C}" presName="text0" presStyleLbl="node1" presStyleIdx="1" presStyleCnt="4" custScaleX="361796" custRadScaleRad="106077" custRadScaleInc="-193">
        <dgm:presLayoutVars>
          <dgm:bulletEnabled val="1"/>
        </dgm:presLayoutVars>
      </dgm:prSet>
      <dgm:spPr/>
    </dgm:pt>
    <dgm:pt modelId="{FD2AFED7-F962-48EB-84A5-12CA5D5C765F}" type="pres">
      <dgm:prSet presAssocID="{CAE4E6B3-B186-4D45-A221-9C83C21E9816}" presName="Name56" presStyleLbl="parChTrans1D2" presStyleIdx="1" presStyleCnt="3"/>
      <dgm:spPr/>
    </dgm:pt>
    <dgm:pt modelId="{96029079-DAA6-4A44-AD96-93B826FFD0EF}" type="pres">
      <dgm:prSet presAssocID="{4763ABDF-E386-4E3C-A98D-2C40575BEDDB}" presName="text0" presStyleLbl="node1" presStyleIdx="2" presStyleCnt="4" custScaleX="297846" custRadScaleRad="127482" custRadScaleInc="-11927">
        <dgm:presLayoutVars>
          <dgm:bulletEnabled val="1"/>
        </dgm:presLayoutVars>
      </dgm:prSet>
      <dgm:spPr/>
    </dgm:pt>
    <dgm:pt modelId="{21941C18-DD05-48B1-9CC0-B4AFDC5C781A}" type="pres">
      <dgm:prSet presAssocID="{73329A5F-AE50-49FB-9217-12369E12EAD6}" presName="Name56" presStyleLbl="parChTrans1D2" presStyleIdx="2" presStyleCnt="3"/>
      <dgm:spPr/>
    </dgm:pt>
    <dgm:pt modelId="{114D68D2-BBCB-469C-8E8B-70277D674BD6}" type="pres">
      <dgm:prSet presAssocID="{17AA7FFA-D838-41EC-BB7A-55873D17442B}" presName="text0" presStyleLbl="node1" presStyleIdx="3" presStyleCnt="4" custScaleX="195615" custRadScaleRad="124289" custRadScaleInc="10891">
        <dgm:presLayoutVars>
          <dgm:bulletEnabled val="1"/>
        </dgm:presLayoutVars>
      </dgm:prSet>
      <dgm:spPr/>
    </dgm:pt>
  </dgm:ptLst>
  <dgm:cxnLst>
    <dgm:cxn modelId="{85C9C509-F476-4333-AC59-FBFD68C8532B}" type="presOf" srcId="{4763ABDF-E386-4E3C-A98D-2C40575BEDDB}" destId="{96029079-DAA6-4A44-AD96-93B826FFD0EF}" srcOrd="0" destOrd="0" presId="urn:microsoft.com/office/officeart/2008/layout/RadialCluster"/>
    <dgm:cxn modelId="{5450BD0B-42D6-4707-906F-2ADD2E1AC2E3}" type="presOf" srcId="{CAE4E6B3-B186-4D45-A221-9C83C21E9816}" destId="{FD2AFED7-F962-48EB-84A5-12CA5D5C765F}" srcOrd="0" destOrd="0" presId="urn:microsoft.com/office/officeart/2008/layout/RadialCluster"/>
    <dgm:cxn modelId="{AD34DC1A-25BD-45D6-888E-E8A6B4F2BA79}" srcId="{012FAF7F-350D-419E-9FC6-483DDAF07862}" destId="{313F2EAB-BB5C-475D-BBE1-A19796FDA297}" srcOrd="0" destOrd="0" parTransId="{8AC876D1-2844-43EB-91C5-45184B6710B1}" sibTransId="{451C9E77-EB3A-4CEC-853B-A3755F1524D8}"/>
    <dgm:cxn modelId="{7208BE2B-2078-4DE2-8EC6-EA4A6AD7BC1F}" srcId="{313F2EAB-BB5C-475D-BBE1-A19796FDA297}" destId="{EDA92DA7-C6C1-49B5-9E66-6BD5F85C7C0C}" srcOrd="0" destOrd="0" parTransId="{538DEFC7-DC0C-49A1-9BCA-8F295E42065B}" sibTransId="{82C32447-A3A1-45A5-B7A3-8B1DCCB47AE2}"/>
    <dgm:cxn modelId="{5B5B9636-BAEE-418E-9098-F6DF1D4226A4}" type="presOf" srcId="{313F2EAB-BB5C-475D-BBE1-A19796FDA297}" destId="{5D3CE0C5-DAE7-47AC-AEAE-A6E8A28082B1}" srcOrd="0" destOrd="0" presId="urn:microsoft.com/office/officeart/2008/layout/RadialCluster"/>
    <dgm:cxn modelId="{8D6C6442-0604-4758-A91B-A36626262FE4}" type="presOf" srcId="{EDA92DA7-C6C1-49B5-9E66-6BD5F85C7C0C}" destId="{7301C876-978B-4BE0-945A-22813710E71B}" srcOrd="0" destOrd="0" presId="urn:microsoft.com/office/officeart/2008/layout/RadialCluster"/>
    <dgm:cxn modelId="{737C7C73-E2C7-42EB-98AA-276B32432846}" srcId="{313F2EAB-BB5C-475D-BBE1-A19796FDA297}" destId="{4763ABDF-E386-4E3C-A98D-2C40575BEDDB}" srcOrd="1" destOrd="0" parTransId="{CAE4E6B3-B186-4D45-A221-9C83C21E9816}" sibTransId="{63CA863E-655A-464A-A4DD-81AD6465A9F9}"/>
    <dgm:cxn modelId="{0FB4CD7B-B69D-482F-B7B3-2A82C184966E}" type="presOf" srcId="{538DEFC7-DC0C-49A1-9BCA-8F295E42065B}" destId="{D316F1D3-900D-4340-8FAB-BD0B0C6B5798}" srcOrd="0" destOrd="0" presId="urn:microsoft.com/office/officeart/2008/layout/RadialCluster"/>
    <dgm:cxn modelId="{FAA98F8A-E8DE-43AE-8F4E-A13FD6D4C4F1}" type="presOf" srcId="{73329A5F-AE50-49FB-9217-12369E12EAD6}" destId="{21941C18-DD05-48B1-9CC0-B4AFDC5C781A}" srcOrd="0" destOrd="0" presId="urn:microsoft.com/office/officeart/2008/layout/RadialCluster"/>
    <dgm:cxn modelId="{9C795297-6D8C-41CE-A1AE-5DB2B1661674}" srcId="{313F2EAB-BB5C-475D-BBE1-A19796FDA297}" destId="{17AA7FFA-D838-41EC-BB7A-55873D17442B}" srcOrd="2" destOrd="0" parTransId="{73329A5F-AE50-49FB-9217-12369E12EAD6}" sibTransId="{2FE6A87B-8D1A-4A5D-BD56-F8269A500375}"/>
    <dgm:cxn modelId="{1F36AFD8-5873-44DF-A041-64BAC4679571}" type="presOf" srcId="{17AA7FFA-D838-41EC-BB7A-55873D17442B}" destId="{114D68D2-BBCB-469C-8E8B-70277D674BD6}" srcOrd="0" destOrd="0" presId="urn:microsoft.com/office/officeart/2008/layout/RadialCluster"/>
    <dgm:cxn modelId="{D231D9F2-0012-4B74-978D-B943E30BA52E}" type="presOf" srcId="{012FAF7F-350D-419E-9FC6-483DDAF07862}" destId="{1011F12F-B019-415F-9E6E-5DB629D47CCE}" srcOrd="0" destOrd="0" presId="urn:microsoft.com/office/officeart/2008/layout/RadialCluster"/>
    <dgm:cxn modelId="{0680C3AD-3B39-495B-A683-75C941293672}" type="presParOf" srcId="{1011F12F-B019-415F-9E6E-5DB629D47CCE}" destId="{C8AFC533-54EE-4417-BF72-496AEA33638A}" srcOrd="0" destOrd="0" presId="urn:microsoft.com/office/officeart/2008/layout/RadialCluster"/>
    <dgm:cxn modelId="{189FEE00-AAC0-484B-91AB-3693A2DFFBC1}" type="presParOf" srcId="{C8AFC533-54EE-4417-BF72-496AEA33638A}" destId="{5D3CE0C5-DAE7-47AC-AEAE-A6E8A28082B1}" srcOrd="0" destOrd="0" presId="urn:microsoft.com/office/officeart/2008/layout/RadialCluster"/>
    <dgm:cxn modelId="{B96E0F39-CC23-4ACB-AC67-AE485BCA892B}" type="presParOf" srcId="{C8AFC533-54EE-4417-BF72-496AEA33638A}" destId="{D316F1D3-900D-4340-8FAB-BD0B0C6B5798}" srcOrd="1" destOrd="0" presId="urn:microsoft.com/office/officeart/2008/layout/RadialCluster"/>
    <dgm:cxn modelId="{255A6102-49FD-43E5-B0AA-734E63D0F96C}" type="presParOf" srcId="{C8AFC533-54EE-4417-BF72-496AEA33638A}" destId="{7301C876-978B-4BE0-945A-22813710E71B}" srcOrd="2" destOrd="0" presId="urn:microsoft.com/office/officeart/2008/layout/RadialCluster"/>
    <dgm:cxn modelId="{998516AF-7C70-4F5D-9749-2C7885BA1CB2}" type="presParOf" srcId="{C8AFC533-54EE-4417-BF72-496AEA33638A}" destId="{FD2AFED7-F962-48EB-84A5-12CA5D5C765F}" srcOrd="3" destOrd="0" presId="urn:microsoft.com/office/officeart/2008/layout/RadialCluster"/>
    <dgm:cxn modelId="{D2B27159-07FA-4057-A058-7239F6A4EF1E}" type="presParOf" srcId="{C8AFC533-54EE-4417-BF72-496AEA33638A}" destId="{96029079-DAA6-4A44-AD96-93B826FFD0EF}" srcOrd="4" destOrd="0" presId="urn:microsoft.com/office/officeart/2008/layout/RadialCluster"/>
    <dgm:cxn modelId="{616358CB-932B-4E6C-BABC-EC9F0A2E97F9}" type="presParOf" srcId="{C8AFC533-54EE-4417-BF72-496AEA33638A}" destId="{21941C18-DD05-48B1-9CC0-B4AFDC5C781A}" srcOrd="5" destOrd="0" presId="urn:microsoft.com/office/officeart/2008/layout/RadialCluster"/>
    <dgm:cxn modelId="{27349342-B6C7-4002-AB5E-DAB2A7578144}" type="presParOf" srcId="{C8AFC533-54EE-4417-BF72-496AEA33638A}" destId="{114D68D2-BBCB-469C-8E8B-70277D674BD6}"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E0C5-DAE7-47AC-AEAE-A6E8A28082B1}">
      <dsp:nvSpPr>
        <dsp:cNvPr id="0" name=""/>
        <dsp:cNvSpPr/>
      </dsp:nvSpPr>
      <dsp:spPr>
        <a:xfrm>
          <a:off x="1793820" y="2001096"/>
          <a:ext cx="2994335" cy="1616288"/>
        </a:xfrm>
        <a:prstGeom prst="roundRect">
          <a:avLst/>
        </a:prstGeom>
        <a:solidFill>
          <a:schemeClr val="accent1">
            <a:lumMod val="75000"/>
          </a:schemeClr>
        </a:solidFill>
        <a:ln w="12700" cap="flat" cmpd="sng" algn="ctr">
          <a:solidFill>
            <a:schemeClr val="accent2"/>
          </a:solidFill>
          <a:prstDash val="solid"/>
        </a:ln>
        <a:effectLst>
          <a:outerShdw blurRad="38100" dist="25400" dir="2700000" algn="br" rotWithShape="0">
            <a:srgbClr val="000000">
              <a:alpha val="60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GB" sz="3100" kern="1200" dirty="0"/>
            <a:t>Secondary PGCE programme</a:t>
          </a:r>
        </a:p>
      </dsp:txBody>
      <dsp:txXfrm>
        <a:off x="1872721" y="2079997"/>
        <a:ext cx="2836533" cy="1458486"/>
      </dsp:txXfrm>
    </dsp:sp>
    <dsp:sp modelId="{D316F1D3-900D-4340-8FAB-BD0B0C6B5798}">
      <dsp:nvSpPr>
        <dsp:cNvPr id="0" name=""/>
        <dsp:cNvSpPr/>
      </dsp:nvSpPr>
      <dsp:spPr>
        <a:xfrm rot="16203273">
          <a:off x="2902501" y="1611469"/>
          <a:ext cx="779254" cy="0"/>
        </a:xfrm>
        <a:custGeom>
          <a:avLst/>
          <a:gdLst/>
          <a:ahLst/>
          <a:cxnLst/>
          <a:rect l="0" t="0" r="0" b="0"/>
          <a:pathLst>
            <a:path>
              <a:moveTo>
                <a:pt x="0" y="0"/>
              </a:moveTo>
              <a:lnTo>
                <a:pt x="77925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01C876-978B-4BE0-945A-22813710E71B}">
      <dsp:nvSpPr>
        <dsp:cNvPr id="0" name=""/>
        <dsp:cNvSpPr/>
      </dsp:nvSpPr>
      <dsp:spPr>
        <a:xfrm>
          <a:off x="1334046" y="138929"/>
          <a:ext cx="3917936" cy="1082913"/>
        </a:xfrm>
        <a:prstGeom prst="roundRect">
          <a:avLst/>
        </a:prstGeom>
        <a:solidFill>
          <a:schemeClr val="accent1">
            <a:lumMod val="40000"/>
            <a:lumOff val="60000"/>
          </a:schemeClr>
        </a:solidFill>
        <a:ln w="12700" cap="flat"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GB" sz="2900" kern="1200" dirty="0"/>
            <a:t>Specialist Subject Knowledge &amp; Pedagogy</a:t>
          </a:r>
        </a:p>
      </dsp:txBody>
      <dsp:txXfrm>
        <a:off x="1386909" y="191792"/>
        <a:ext cx="3812210" cy="977187"/>
      </dsp:txXfrm>
    </dsp:sp>
    <dsp:sp modelId="{FD2AFED7-F962-48EB-84A5-12CA5D5C765F}">
      <dsp:nvSpPr>
        <dsp:cNvPr id="0" name=""/>
        <dsp:cNvSpPr/>
      </dsp:nvSpPr>
      <dsp:spPr>
        <a:xfrm rot="2260225">
          <a:off x="4272081" y="3809811"/>
          <a:ext cx="629754" cy="0"/>
        </a:xfrm>
        <a:custGeom>
          <a:avLst/>
          <a:gdLst/>
          <a:ahLst/>
          <a:cxnLst/>
          <a:rect l="0" t="0" r="0" b="0"/>
          <a:pathLst>
            <a:path>
              <a:moveTo>
                <a:pt x="0" y="0"/>
              </a:moveTo>
              <a:lnTo>
                <a:pt x="629754"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029079-DAA6-4A44-AD96-93B826FFD0EF}">
      <dsp:nvSpPr>
        <dsp:cNvPr id="0" name=""/>
        <dsp:cNvSpPr/>
      </dsp:nvSpPr>
      <dsp:spPr>
        <a:xfrm>
          <a:off x="3924800" y="4002239"/>
          <a:ext cx="3225413" cy="1082913"/>
        </a:xfrm>
        <a:prstGeom prst="roundRect">
          <a:avLst/>
        </a:prstGeom>
        <a:solidFill>
          <a:schemeClr val="accent1">
            <a:lumMod val="40000"/>
            <a:lumOff val="60000"/>
          </a:schemeClr>
        </a:solidFill>
        <a:ln w="12700" cap="flat"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n-GB" sz="2800" kern="1200" dirty="0"/>
            <a:t>Education and Professional Studies</a:t>
          </a:r>
        </a:p>
      </dsp:txBody>
      <dsp:txXfrm>
        <a:off x="3977663" y="4055102"/>
        <a:ext cx="3119687" cy="977187"/>
      </dsp:txXfrm>
    </dsp:sp>
    <dsp:sp modelId="{21941C18-DD05-48B1-9CC0-B4AFDC5C781A}">
      <dsp:nvSpPr>
        <dsp:cNvPr id="0" name=""/>
        <dsp:cNvSpPr/>
      </dsp:nvSpPr>
      <dsp:spPr>
        <a:xfrm rot="8528843">
          <a:off x="1689907" y="3809814"/>
          <a:ext cx="627182" cy="0"/>
        </a:xfrm>
        <a:custGeom>
          <a:avLst/>
          <a:gdLst/>
          <a:ahLst/>
          <a:cxnLst/>
          <a:rect l="0" t="0" r="0" b="0"/>
          <a:pathLst>
            <a:path>
              <a:moveTo>
                <a:pt x="0" y="0"/>
              </a:moveTo>
              <a:lnTo>
                <a:pt x="627182"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4D68D2-BBCB-469C-8E8B-70277D674BD6}">
      <dsp:nvSpPr>
        <dsp:cNvPr id="0" name=""/>
        <dsp:cNvSpPr/>
      </dsp:nvSpPr>
      <dsp:spPr>
        <a:xfrm>
          <a:off x="0" y="4002243"/>
          <a:ext cx="2118340" cy="1082913"/>
        </a:xfrm>
        <a:prstGeom prst="roundRect">
          <a:avLst/>
        </a:prstGeom>
        <a:solidFill>
          <a:schemeClr val="accent1">
            <a:lumMod val="40000"/>
            <a:lumOff val="60000"/>
          </a:schemeClr>
        </a:solidFill>
        <a:ln w="12700" cap="flat"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GB" sz="2900" kern="1200" dirty="0"/>
            <a:t>Professional Learning</a:t>
          </a:r>
        </a:p>
      </dsp:txBody>
      <dsp:txXfrm>
        <a:off x="52863" y="4055106"/>
        <a:ext cx="2012614" cy="977187"/>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F2AE21-3E9F-43E6-AA96-676588447B6D}" type="datetimeFigureOut">
              <a:rPr lang="en-GB" smtClean="0"/>
              <a:t>26/05/2022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1E24CB-8300-4363-9436-3D16A4F8B2D2}" type="slidenum">
              <a:rPr lang="en-GB" smtClean="0"/>
              <a:t>‹#›</a:t>
            </a:fld>
            <a:endParaRPr lang="en-GB"/>
          </a:p>
        </p:txBody>
      </p:sp>
    </p:spTree>
    <p:extLst>
      <p:ext uri="{BB962C8B-B14F-4D97-AF65-F5344CB8AC3E}">
        <p14:creationId xmlns:p14="http://schemas.microsoft.com/office/powerpoint/2010/main" val="104216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exeterpartner@exeter.ac.uk"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mailto:exeterpartner@exeter.ac.uk"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Good mentoring practice identified by UVTs during visits to be highlighted and discussed</a:t>
            </a:r>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2</a:t>
            </a:fld>
            <a:endParaRPr lang="en-GB"/>
          </a:p>
        </p:txBody>
      </p:sp>
    </p:spTree>
    <p:extLst>
      <p:ext uri="{BB962C8B-B14F-4D97-AF65-F5344CB8AC3E}">
        <p14:creationId xmlns:p14="http://schemas.microsoft.com/office/powerpoint/2010/main" val="2927067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Interim discussion at second weeks meeting.</a:t>
            </a:r>
          </a:p>
          <a:p>
            <a:endParaRPr lang="en-GB" dirty="0"/>
          </a:p>
          <a:p>
            <a:r>
              <a:rPr lang="en-GB" dirty="0"/>
              <a:t>This continues into E&amp;E phase.</a:t>
            </a:r>
          </a:p>
        </p:txBody>
      </p:sp>
      <p:sp>
        <p:nvSpPr>
          <p:cNvPr id="4" name="Slide Number Placeholder 3"/>
          <p:cNvSpPr>
            <a:spLocks noGrp="1"/>
          </p:cNvSpPr>
          <p:nvPr>
            <p:ph type="sldNum" sz="quarter" idx="5"/>
          </p:nvPr>
        </p:nvSpPr>
        <p:spPr/>
        <p:txBody>
          <a:bodyPr/>
          <a:lstStyle/>
          <a:p>
            <a:fld id="{1A1E24CB-8300-4363-9436-3D16A4F8B2D2}" type="slidenum">
              <a:rPr lang="en-GB" smtClean="0"/>
              <a:t>19</a:t>
            </a:fld>
            <a:endParaRPr lang="en-GB"/>
          </a:p>
        </p:txBody>
      </p:sp>
    </p:spTree>
    <p:extLst>
      <p:ext uri="{BB962C8B-B14F-4D97-AF65-F5344CB8AC3E}">
        <p14:creationId xmlns:p14="http://schemas.microsoft.com/office/powerpoint/2010/main" val="4146155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Controversial and possibly counter intuitive findings of the </a:t>
            </a:r>
            <a:r>
              <a:rPr lang="en-GB" b="0" i="0" dirty="0">
                <a:effectLst/>
                <a:latin typeface="Times New Roman" panose="02020603050405020304" pitchFamily="18" charset="0"/>
              </a:rPr>
              <a:t>Deployment and Impact of Support Staff study</a:t>
            </a:r>
            <a:r>
              <a:rPr lang="en-GB" dirty="0"/>
              <a:t>…</a:t>
            </a:r>
          </a:p>
          <a:p>
            <a:endParaRPr lang="en-GB" dirty="0"/>
          </a:p>
          <a:p>
            <a:r>
              <a:rPr lang="en-GB" dirty="0"/>
              <a:t>The study controlled for pupil characteristics so unlikely to have been because of pupil factors meaning Tas work with pupils likely to make less progress.</a:t>
            </a:r>
          </a:p>
          <a:p>
            <a:endParaRPr lang="en-GB" dirty="0"/>
          </a:p>
          <a:p>
            <a:r>
              <a:rPr lang="en-GB" dirty="0"/>
              <a:t>Some evidence that lower qualifications of Tas relative to teachers does not have an effect.</a:t>
            </a:r>
          </a:p>
          <a:p>
            <a:endParaRPr lang="en-GB" dirty="0"/>
          </a:p>
          <a:p>
            <a:r>
              <a:rPr lang="en-GB" dirty="0"/>
              <a:t>So what is the problem?</a:t>
            </a:r>
          </a:p>
        </p:txBody>
      </p:sp>
      <p:sp>
        <p:nvSpPr>
          <p:cNvPr id="4" name="Slide Number Placeholder 3"/>
          <p:cNvSpPr>
            <a:spLocks noGrp="1"/>
          </p:cNvSpPr>
          <p:nvPr>
            <p:ph type="sldNum" sz="quarter" idx="5"/>
          </p:nvPr>
        </p:nvSpPr>
        <p:spPr/>
        <p:txBody>
          <a:bodyPr/>
          <a:lstStyle/>
          <a:p>
            <a:fld id="{C2F1B222-CD59-4CB7-9AE5-9AF4010135E0}" type="slidenum">
              <a:rPr lang="en-GB" smtClean="0"/>
              <a:t>21</a:t>
            </a:fld>
            <a:endParaRPr lang="en-GB"/>
          </a:p>
        </p:txBody>
      </p:sp>
    </p:spTree>
    <p:extLst>
      <p:ext uri="{BB962C8B-B14F-4D97-AF65-F5344CB8AC3E}">
        <p14:creationId xmlns:p14="http://schemas.microsoft.com/office/powerpoint/2010/main" val="1396628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findings on deployment allow us to make some stark conclusions about the role  of  </a:t>
            </a:r>
            <a:r>
              <a:rPr lang="en-GB" dirty="0" err="1"/>
              <a:t>TAs.</a:t>
            </a:r>
            <a:r>
              <a:rPr lang="en-GB" dirty="0"/>
              <a:t>  To  summarise  the  key  findings:  it  is  clear  that  TAs  have  a  direct pedagogical role, supporting and interacting with pupils, usually in one-to-one and group  contexts,  and  predominantly  with  pupils with  SEN.  The  interactions  pupils have with TAs are much more sustained and interactive than those they have with teachers, where pupils tend to be passive</a:t>
            </a:r>
          </a:p>
          <a:p>
            <a:endParaRPr lang="en-GB" dirty="0"/>
          </a:p>
          <a:p>
            <a:r>
              <a:rPr lang="en-GB" dirty="0"/>
              <a:t>This kind of support might seem pedagogically valuable, but it was also found that  there  were  serious  and  unintended  consequences.  A  main  consequence  of  the widespread model of TA deployment is that TA-supported pupils become separated from the teacher, missing out on everyday teacher-to-pupil interactions. (deployment)</a:t>
            </a:r>
          </a:p>
          <a:p>
            <a:endParaRPr lang="en-GB" dirty="0"/>
          </a:p>
          <a:p>
            <a:pPr rtl="0"/>
            <a:r>
              <a:rPr lang="en-GB" dirty="0">
                <a:effectLst/>
                <a:latin typeface="Times New Roman" panose="02020603050405020304" pitchFamily="18" charset="0"/>
              </a:rPr>
              <a:t>The DISS findings on practice make it clear that pupils’ one-to-one interactions with TAs are not only longer, more sustained and more interactive compared with their interactions with teachers, but these interactions are much lower in quality. TAs are more concerned with getting tasks completed than with learning and understanding;  and  inadequate  preparation  leads  to  TAs’ interactions  being  re-active.  In  addition,  Radford,  Blatchford,  and  Webster  (in  preparation)  found  that a key difference between teacher-to-pupil talk and TA-to-pupil talk is that teachers generally ‘open up’ pupil  talk,  whereas  the  TAs ‘close  down ’the  talk,  both  linguistically and cognitively. TAs, therefore, do not know how to make the best use of the  extended,  more  frequent  interactions  they  have  with  pupils,  compared  with teachers: TAs’ interactions fail to foster active pupil participation which has longer term implications for creating passive learners (Practice)</a:t>
            </a:r>
          </a:p>
          <a:p>
            <a:pPr rtl="0"/>
            <a:endParaRPr lang="en-GB" dirty="0">
              <a:effectLst/>
              <a:latin typeface="Times New Roman" panose="02020603050405020304" pitchFamily="18" charset="0"/>
            </a:endParaRPr>
          </a:p>
          <a:p>
            <a:pPr rtl="0"/>
            <a:r>
              <a:rPr lang="en-GB" dirty="0">
                <a:effectLst/>
                <a:latin typeface="Times New Roman" panose="02020603050405020304" pitchFamily="18" charset="0"/>
              </a:rPr>
              <a:t>Preparedness relates to training and professional development but also day to day aspects of planning and preparation and feedback.</a:t>
            </a:r>
          </a:p>
          <a:p>
            <a:pPr rtl="0"/>
            <a:endParaRPr lang="en-GB" dirty="0">
              <a:effectLst/>
            </a:endParaRPr>
          </a:p>
          <a:p>
            <a:br>
              <a:rPr lang="en-GB" b="0" i="0" dirty="0">
                <a:solidFill>
                  <a:srgbClr val="000000"/>
                </a:solidFill>
                <a:effectLst/>
                <a:latin typeface="Arial" panose="020B0604020202020204" pitchFamily="34" charset="0"/>
              </a:rPr>
            </a:br>
            <a:endParaRPr lang="en-GB" dirty="0"/>
          </a:p>
        </p:txBody>
      </p:sp>
      <p:sp>
        <p:nvSpPr>
          <p:cNvPr id="4" name="Slide Number Placeholder 3"/>
          <p:cNvSpPr>
            <a:spLocks noGrp="1"/>
          </p:cNvSpPr>
          <p:nvPr>
            <p:ph type="sldNum" sz="quarter" idx="5"/>
          </p:nvPr>
        </p:nvSpPr>
        <p:spPr/>
        <p:txBody>
          <a:bodyPr/>
          <a:lstStyle/>
          <a:p>
            <a:fld id="{C2F1B222-CD59-4CB7-9AE5-9AF4010135E0}" type="slidenum">
              <a:rPr lang="en-GB" smtClean="0"/>
              <a:t>22</a:t>
            </a:fld>
            <a:endParaRPr lang="en-GB"/>
          </a:p>
        </p:txBody>
      </p:sp>
    </p:spTree>
    <p:extLst>
      <p:ext uri="{BB962C8B-B14F-4D97-AF65-F5344CB8AC3E}">
        <p14:creationId xmlns:p14="http://schemas.microsoft.com/office/powerpoint/2010/main" val="671800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Perhaps the most common refrain we hear is that the lack of opportunities for teachers and TAs to meet—to plan, prepare, discuss feedback, and talk about pupils’ learning and progress—is the biggest barrier to fully unlocking the potential of classroom support. Although key information may be provided in other ways (e.g., via lesson plans shared ahead of time), TAs report that this rarely happens.</a:t>
            </a:r>
          </a:p>
        </p:txBody>
      </p:sp>
      <p:sp>
        <p:nvSpPr>
          <p:cNvPr id="4" name="Slide Number Placeholder 3"/>
          <p:cNvSpPr>
            <a:spLocks noGrp="1"/>
          </p:cNvSpPr>
          <p:nvPr>
            <p:ph type="sldNum" sz="quarter" idx="5"/>
          </p:nvPr>
        </p:nvSpPr>
        <p:spPr/>
        <p:txBody>
          <a:bodyPr/>
          <a:lstStyle/>
          <a:p>
            <a:fld id="{C2F1B222-CD59-4CB7-9AE5-9AF4010135E0}" type="slidenum">
              <a:rPr lang="en-GB" smtClean="0"/>
              <a:t>23</a:t>
            </a:fld>
            <a:endParaRPr lang="en-GB"/>
          </a:p>
        </p:txBody>
      </p:sp>
    </p:spTree>
    <p:extLst>
      <p:ext uri="{BB962C8B-B14F-4D97-AF65-F5344CB8AC3E}">
        <p14:creationId xmlns:p14="http://schemas.microsoft.com/office/powerpoint/2010/main" val="2807575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0" i="0" u="none" strike="noStrike" baseline="0" dirty="0">
                <a:solidFill>
                  <a:srgbClr val="1D1D1B"/>
                </a:solidFill>
                <a:latin typeface="HelveticaNeue-Light"/>
              </a:rPr>
              <a:t>A range of strategies that schools have used to enable teacher–TA interactions out of class, as well as some key ‘need to knows’ for TAs in advance of lessons.</a:t>
            </a:r>
            <a:endParaRPr lang="en-GB" dirty="0"/>
          </a:p>
        </p:txBody>
      </p:sp>
      <p:sp>
        <p:nvSpPr>
          <p:cNvPr id="4" name="Slide Number Placeholder 3"/>
          <p:cNvSpPr>
            <a:spLocks noGrp="1"/>
          </p:cNvSpPr>
          <p:nvPr>
            <p:ph type="sldNum" sz="quarter" idx="5"/>
          </p:nvPr>
        </p:nvSpPr>
        <p:spPr/>
        <p:txBody>
          <a:bodyPr/>
          <a:lstStyle/>
          <a:p>
            <a:fld id="{C2F1B222-CD59-4CB7-9AE5-9AF4010135E0}" type="slidenum">
              <a:rPr lang="en-GB" smtClean="0"/>
              <a:t>24</a:t>
            </a:fld>
            <a:endParaRPr lang="en-GB"/>
          </a:p>
        </p:txBody>
      </p:sp>
    </p:spTree>
    <p:extLst>
      <p:ext uri="{BB962C8B-B14F-4D97-AF65-F5344CB8AC3E}">
        <p14:creationId xmlns:p14="http://schemas.microsoft.com/office/powerpoint/2010/main" val="16935315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2F1B222-CD59-4CB7-9AE5-9AF4010135E0}" type="slidenum">
              <a:rPr lang="en-GB" smtClean="0"/>
              <a:t>25</a:t>
            </a:fld>
            <a:endParaRPr lang="en-GB"/>
          </a:p>
        </p:txBody>
      </p:sp>
    </p:spTree>
    <p:extLst>
      <p:ext uri="{BB962C8B-B14F-4D97-AF65-F5344CB8AC3E}">
        <p14:creationId xmlns:p14="http://schemas.microsoft.com/office/powerpoint/2010/main" val="1891030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Understand that the TA’s  role is to supplement rather than replace support from teachers.</a:t>
            </a:r>
          </a:p>
        </p:txBody>
      </p:sp>
      <p:sp>
        <p:nvSpPr>
          <p:cNvPr id="4" name="Slide Number Placeholder 3"/>
          <p:cNvSpPr>
            <a:spLocks noGrp="1"/>
          </p:cNvSpPr>
          <p:nvPr>
            <p:ph type="sldNum" sz="quarter" idx="5"/>
          </p:nvPr>
        </p:nvSpPr>
        <p:spPr/>
        <p:txBody>
          <a:bodyPr/>
          <a:lstStyle/>
          <a:p>
            <a:fld id="{C2F1B222-CD59-4CB7-9AE5-9AF4010135E0}" type="slidenum">
              <a:rPr lang="en-GB" smtClean="0"/>
              <a:t>26</a:t>
            </a:fld>
            <a:endParaRPr lang="en-GB"/>
          </a:p>
        </p:txBody>
      </p:sp>
    </p:spTree>
    <p:extLst>
      <p:ext uri="{BB962C8B-B14F-4D97-AF65-F5344CB8AC3E}">
        <p14:creationId xmlns:p14="http://schemas.microsoft.com/office/powerpoint/2010/main" val="2363726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examples were</a:t>
            </a:r>
            <a:r>
              <a:rPr lang="en-GB" baseline="0" dirty="0"/>
              <a:t> sent by UVTs, could prompt a discussion about practical tips to being a good mentor- break out rooms, or use chat function</a:t>
            </a:r>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3</a:t>
            </a:fld>
            <a:endParaRPr lang="en-GB"/>
          </a:p>
        </p:txBody>
      </p:sp>
    </p:spTree>
    <p:extLst>
      <p:ext uri="{BB962C8B-B14F-4D97-AF65-F5344CB8AC3E}">
        <p14:creationId xmlns:p14="http://schemas.microsoft.com/office/powerpoint/2010/main" val="3036238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As you move into the Developing Independence Phase, you will start to think about your classroom practice in a more holistic and challenging way, including focussing on your pupils and their learning.  </a:t>
            </a:r>
            <a:endParaRPr lang="en-GB" dirty="0"/>
          </a:p>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5</a:t>
            </a:fld>
            <a:endParaRPr lang="en-GB"/>
          </a:p>
        </p:txBody>
      </p:sp>
    </p:spTree>
    <p:extLst>
      <p:ext uri="{BB962C8B-B14F-4D97-AF65-F5344CB8AC3E}">
        <p14:creationId xmlns:p14="http://schemas.microsoft.com/office/powerpoint/2010/main" val="1531694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developing Independence phase they should be taking a more holistic approach to their reflection and learning and showing that they can consistently carry out aspects of the phase descriptors. We’ll talk about this again later on.</a:t>
            </a:r>
          </a:p>
        </p:txBody>
      </p:sp>
      <p:sp>
        <p:nvSpPr>
          <p:cNvPr id="4" name="Slide Number Placeholder 3"/>
          <p:cNvSpPr>
            <a:spLocks noGrp="1"/>
          </p:cNvSpPr>
          <p:nvPr>
            <p:ph type="sldNum" sz="quarter" idx="5"/>
          </p:nvPr>
        </p:nvSpPr>
        <p:spPr/>
        <p:txBody>
          <a:bodyPr/>
          <a:lstStyle/>
          <a:p>
            <a:fld id="{1A1E24CB-8300-4363-9436-3D16A4F8B2D2}" type="slidenum">
              <a:rPr lang="en-GB" smtClean="0"/>
              <a:t>7</a:t>
            </a:fld>
            <a:endParaRPr lang="en-GB"/>
          </a:p>
        </p:txBody>
      </p:sp>
    </p:spTree>
    <p:extLst>
      <p:ext uri="{BB962C8B-B14F-4D97-AF65-F5344CB8AC3E}">
        <p14:creationId xmlns:p14="http://schemas.microsoft.com/office/powerpoint/2010/main" val="1649208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All trainees are expected to be in their placement school on the dates of External Examination, 22</a:t>
            </a:r>
            <a:r>
              <a:rPr lang="en-GB" baseline="30000" dirty="0"/>
              <a:t>nd</a:t>
            </a:r>
            <a:r>
              <a:rPr lang="en-GB" dirty="0"/>
              <a:t> &amp; 23</a:t>
            </a:r>
            <a:r>
              <a:rPr lang="en-GB" baseline="30000" dirty="0"/>
              <a:t>rd</a:t>
            </a:r>
            <a:r>
              <a:rPr lang="en-GB" dirty="0"/>
              <a:t> June.</a:t>
            </a:r>
          </a:p>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8</a:t>
            </a:fld>
            <a:endParaRPr lang="en-GB"/>
          </a:p>
        </p:txBody>
      </p:sp>
    </p:spTree>
    <p:extLst>
      <p:ext uri="{BB962C8B-B14F-4D97-AF65-F5344CB8AC3E}">
        <p14:creationId xmlns:p14="http://schemas.microsoft.com/office/powerpoint/2010/main" val="727046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The Final Summative Report is due on 15</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June for Secondary trainees and 17</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June for Primary trainees. All trainees who have met FRAP4 and met all the Teachers’ Standards must submit FSR on the 15</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or 17</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June. Extension requests for the FSR deadline is not permitted.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Trainee adds the FSR form to their timeline in the IDP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Lead Mentor / ITEC review evidence in the trainee IDP and teaching file.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In the FSR template, Lead Mentor selects ‘yes’ from the drop down box if the trainee has met all the Teachers’ Standards.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Trainee and Lead Mentor go to signature tab to sign and date the FSR.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If Lead Mentor / ITEC agree the trainee has not met all the standards they select ‘no’ in the drop down box and select the standards not yet met contacting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exeterpartner@exeter.ac.uk</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to inform them.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Lead Mentor writes additional information about the standards not met in the free box go to point 4.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Exeter Partner will arrange a fail moderation visit for the trainee.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13</a:t>
            </a:fld>
            <a:endParaRPr lang="en-GB"/>
          </a:p>
        </p:txBody>
      </p:sp>
    </p:spTree>
    <p:extLst>
      <p:ext uri="{BB962C8B-B14F-4D97-AF65-F5344CB8AC3E}">
        <p14:creationId xmlns:p14="http://schemas.microsoft.com/office/powerpoint/2010/main" val="72276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The Final Summative Report is due on 15</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June for Secondary trainees and 17</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June for Primary trainees. All trainees who have met FRAP4 and met all the Teachers’ Standards must submit FSR on the 15</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or 17</a:t>
            </a:r>
            <a:r>
              <a:rPr lang="en-GB" sz="1800" baseline="300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th</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June. Extension requests for the FSR deadline is not permitted.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Trainee adds the FSR form to their timeline in the IDP</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Lead Mentor / ITEC review evidence in the trainee IDP and teaching file.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In the FSR template, Lead Mentor selects ‘yes’ from the drop down box if the trainee has met all the Teachers’ Standards.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Trainee and Lead Mentor go to signature tab to sign and date the FSR.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If Lead </a:t>
            </a:r>
            <a:r>
              <a:rPr lang="en-GB" sz="1800" dirty="0" err="1">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Menor</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 ITEC agree the trainee has not met all the standards they select ‘no’ in the drop down box and select the standards not yet met contacting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exeterpartner@exeter.ac.uk</a:t>
            </a: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 to inform them.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Lead Mentor writes additional information about the standards not met in the free box go to point 4.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GB" sz="18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rPr>
              <a:t>Exeter Partner will arrange a fail moderation visit for the trainee.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A1E24CB-8300-4363-9436-3D16A4F8B2D2}" type="slidenum">
              <a:rPr lang="en-GB" smtClean="0"/>
              <a:t>14</a:t>
            </a:fld>
            <a:endParaRPr lang="en-GB"/>
          </a:p>
        </p:txBody>
      </p:sp>
    </p:spTree>
    <p:extLst>
      <p:ext uri="{BB962C8B-B14F-4D97-AF65-F5344CB8AC3E}">
        <p14:creationId xmlns:p14="http://schemas.microsoft.com/office/powerpoint/2010/main" val="3684291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99E5088-EC83-4AFB-945C-ABD4DE304567}" type="slidenum">
              <a:rPr lang="en-GB" smtClean="0"/>
              <a:t>16</a:t>
            </a:fld>
            <a:endParaRPr lang="en-GB"/>
          </a:p>
        </p:txBody>
      </p:sp>
    </p:spTree>
    <p:extLst>
      <p:ext uri="{BB962C8B-B14F-4D97-AF65-F5344CB8AC3E}">
        <p14:creationId xmlns:p14="http://schemas.microsoft.com/office/powerpoint/2010/main" val="3405331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Choose a focus from the suggested options. It’s not a tick list.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focus allows trainees to move away from looking at the minutiae of their lessons and look more holistically at their training, bringing together their learning from all three strands of the course. As we said before </a:t>
            </a:r>
            <a:r>
              <a:rPr lang="en-GB" sz="1200" b="0" i="0" u="none" strike="noStrike" kern="1200" baseline="0" dirty="0">
                <a:solidFill>
                  <a:schemeClr val="tx1"/>
                </a:solidFill>
                <a:latin typeface="+mn-lt"/>
                <a:ea typeface="+mn-ea"/>
                <a:cs typeface="+mn-cs"/>
              </a:rPr>
              <a:t>as they move into the Developing Independence Phase, they will start to think about classroom practice in a more holistic and challenging way, including focussing on pupils and their learning.  </a:t>
            </a:r>
            <a:endParaRPr lang="en-GB" dirty="0"/>
          </a:p>
          <a:p>
            <a:endParaRPr lang="en-GB" dirty="0"/>
          </a:p>
          <a:p>
            <a:r>
              <a:rPr lang="en-GB" dirty="0"/>
              <a:t>The change in focus means that the training tools are used in a slightly different way.</a:t>
            </a:r>
          </a:p>
          <a:p>
            <a:endParaRPr lang="en-GB" dirty="0"/>
          </a:p>
          <a:p>
            <a:r>
              <a:rPr lang="en-GB" dirty="0"/>
              <a:t>Decide on what training tools you want to use.</a:t>
            </a:r>
          </a:p>
        </p:txBody>
      </p:sp>
      <p:sp>
        <p:nvSpPr>
          <p:cNvPr id="4" name="Slide Number Placeholder 3"/>
          <p:cNvSpPr>
            <a:spLocks noGrp="1"/>
          </p:cNvSpPr>
          <p:nvPr>
            <p:ph type="sldNum" sz="quarter" idx="5"/>
          </p:nvPr>
        </p:nvSpPr>
        <p:spPr/>
        <p:txBody>
          <a:bodyPr/>
          <a:lstStyle/>
          <a:p>
            <a:fld id="{1A1E24CB-8300-4363-9436-3D16A4F8B2D2}" type="slidenum">
              <a:rPr lang="en-GB" smtClean="0"/>
              <a:t>18</a:t>
            </a:fld>
            <a:endParaRPr lang="en-GB"/>
          </a:p>
        </p:txBody>
      </p:sp>
    </p:spTree>
    <p:extLst>
      <p:ext uri="{BB962C8B-B14F-4D97-AF65-F5344CB8AC3E}">
        <p14:creationId xmlns:p14="http://schemas.microsoft.com/office/powerpoint/2010/main" val="27680402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17F8D2-9522-4221-88E9-905F1E013248}" type="datetimeFigureOut">
              <a:rPr lang="en-GB" smtClean="0"/>
              <a:t>26/05/2022</a:t>
            </a:fld>
            <a:endParaRPr lang="en-GB"/>
          </a:p>
        </p:txBody>
      </p:sp>
      <p:sp>
        <p:nvSpPr>
          <p:cNvPr id="5" name="Slide Number Placeholder 4"/>
          <p:cNvSpPr>
            <a:spLocks noGrp="1"/>
          </p:cNvSpPr>
          <p:nvPr>
            <p:ph type="sldNum" sz="quarter" idx="12"/>
          </p:nvPr>
        </p:nvSpPr>
        <p:spPr/>
        <p:txBody>
          <a:bodyPr/>
          <a:lstStyle/>
          <a:p>
            <a:fld id="{B802E09E-0983-4CBA-8DF8-AB14FFA9FFFB}" type="slidenum">
              <a:rPr lang="en-GB" smtClean="0"/>
              <a:t>‹#›</a:t>
            </a:fld>
            <a:endParaRPr lang="en-GB"/>
          </a:p>
        </p:txBody>
      </p:sp>
      <p:sp>
        <p:nvSpPr>
          <p:cNvPr id="7" name="Title 1"/>
          <p:cNvSpPr>
            <a:spLocks noGrp="1"/>
          </p:cNvSpPr>
          <p:nvPr>
            <p:ph type="ctrTitle"/>
          </p:nvPr>
        </p:nvSpPr>
        <p:spPr>
          <a:xfrm>
            <a:off x="822961" y="3094893"/>
            <a:ext cx="7543800" cy="2085857"/>
          </a:xfrm>
        </p:spPr>
        <p:txBody>
          <a:bodyPr anchor="b">
            <a:normAutofit/>
          </a:bodyPr>
          <a:lstStyle>
            <a:lvl1pPr algn="l">
              <a:lnSpc>
                <a:spcPct val="85000"/>
              </a:lnSpc>
              <a:defRPr sz="4800" cap="small" spc="-38" baseline="0">
                <a:solidFill>
                  <a:schemeClr val="tx1">
                    <a:lumMod val="85000"/>
                    <a:lumOff val="15000"/>
                  </a:schemeClr>
                </a:solidFill>
                <a:latin typeface="Century Gothic" panose="020B0502020202020204"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1510838" y="169164"/>
            <a:ext cx="7543800" cy="2679544"/>
          </a:xfrm>
        </p:spPr>
        <p:txBody>
          <a:bodyPr lIns="91440" rIns="91440">
            <a:normAutofit/>
          </a:bodyPr>
          <a:lstStyle>
            <a:lvl1pPr marL="0" indent="0" algn="r">
              <a:buNone/>
              <a:defRPr sz="1800" cap="none" spc="150" baseline="0">
                <a:solidFill>
                  <a:schemeClr val="tx2"/>
                </a:solidFill>
                <a:latin typeface="Century Gothic" panose="020B0502020202020204" pitchFamily="34"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cxnSp>
        <p:nvCxnSpPr>
          <p:cNvPr id="9" name="Straight Connector 8"/>
          <p:cNvCxnSpPr/>
          <p:nvPr/>
        </p:nvCxnSpPr>
        <p:spPr>
          <a:xfrm>
            <a:off x="820939" y="5196253"/>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stretch>
            <a:fillRect/>
          </a:stretch>
        </p:blipFill>
        <p:spPr>
          <a:xfrm>
            <a:off x="6731578" y="5325784"/>
            <a:ext cx="2371550" cy="975445"/>
          </a:xfrm>
          <a:prstGeom prst="rect">
            <a:avLst/>
          </a:prstGeom>
        </p:spPr>
      </p:pic>
    </p:spTree>
    <p:extLst>
      <p:ext uri="{BB962C8B-B14F-4D97-AF65-F5344CB8AC3E}">
        <p14:creationId xmlns:p14="http://schemas.microsoft.com/office/powerpoint/2010/main" val="144105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000"/>
            </a:lvl1pPr>
            <a:lvl2pPr>
              <a:defRPr sz="1800"/>
            </a:lvl2pPr>
            <a:lvl3pPr>
              <a:defRPr sz="1600"/>
            </a:lvl3pPr>
            <a:lvl4pPr>
              <a:defRPr sz="14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17F8D2-9522-4221-88E9-905F1E013248}" type="datetimeFigureOut">
              <a:rPr lang="en-GB" smtClean="0"/>
              <a:t>26/05/2022</a:t>
            </a:fld>
            <a:endParaRPr lang="en-GB"/>
          </a:p>
        </p:txBody>
      </p:sp>
      <p:sp>
        <p:nvSpPr>
          <p:cNvPr id="9" name="Slide Number Placeholder 8"/>
          <p:cNvSpPr>
            <a:spLocks noGrp="1"/>
          </p:cNvSpPr>
          <p:nvPr>
            <p:ph type="sldNum" sz="quarter" idx="12"/>
          </p:nvPr>
        </p:nvSpPr>
        <p:spPr/>
        <p:txBody>
          <a:bodyPr/>
          <a:lstStyle/>
          <a:p>
            <a:fld id="{B802E09E-0983-4CBA-8DF8-AB14FFA9FFFB}"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GB" dirty="0"/>
          </a:p>
        </p:txBody>
      </p:sp>
      <p:cxnSp>
        <p:nvCxnSpPr>
          <p:cNvPr id="13" name="Straight Connector 12"/>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971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C17F8D2-9522-4221-88E9-905F1E013248}" type="datetimeFigureOut">
              <a:rPr lang="en-GB" smtClean="0"/>
              <a:t>26/05/2022</a:t>
            </a:fld>
            <a:endParaRPr lang="en-GB"/>
          </a:p>
        </p:txBody>
      </p:sp>
      <p:sp>
        <p:nvSpPr>
          <p:cNvPr id="7" name="Slide Number Placeholder 6"/>
          <p:cNvSpPr>
            <a:spLocks noGrp="1"/>
          </p:cNvSpPr>
          <p:nvPr>
            <p:ph type="sldNum" sz="quarter" idx="12"/>
          </p:nvPr>
        </p:nvSpPr>
        <p:spPr/>
        <p:txBody>
          <a:bodyPr/>
          <a:lstStyle/>
          <a:p>
            <a:fld id="{B802E09E-0983-4CBA-8DF8-AB14FFA9FFFB}" type="slidenum">
              <a:rPr lang="en-GB" smtClean="0"/>
              <a:t>‹#›</a:t>
            </a:fld>
            <a:endParaRPr lang="en-GB"/>
          </a:p>
        </p:txBody>
      </p:sp>
      <p:cxnSp>
        <p:nvCxnSpPr>
          <p:cNvPr id="9" name="Straight Connector 8"/>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880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C17F8D2-9522-4221-88E9-905F1E013248}" type="datetimeFigureOut">
              <a:rPr lang="en-GB" smtClean="0"/>
              <a:t>26/05/2022</a:t>
            </a:fld>
            <a:endParaRPr lang="en-GB"/>
          </a:p>
        </p:txBody>
      </p:sp>
      <p:sp>
        <p:nvSpPr>
          <p:cNvPr id="9" name="Slide Number Placeholder 8"/>
          <p:cNvSpPr>
            <a:spLocks noGrp="1"/>
          </p:cNvSpPr>
          <p:nvPr>
            <p:ph type="sldNum" sz="quarter" idx="12"/>
          </p:nvPr>
        </p:nvSpPr>
        <p:spPr/>
        <p:txBody>
          <a:bodyPr/>
          <a:lstStyle/>
          <a:p>
            <a:fld id="{B802E09E-0983-4CBA-8DF8-AB14FFA9FFFB}" type="slidenum">
              <a:rPr lang="en-GB" smtClean="0"/>
              <a:t>‹#›</a:t>
            </a:fld>
            <a:endParaRPr lang="en-GB"/>
          </a:p>
        </p:txBody>
      </p:sp>
      <p:cxnSp>
        <p:nvCxnSpPr>
          <p:cNvPr id="11" name="Straight Connector 10"/>
          <p:cNvCxnSpPr/>
          <p:nvPr/>
        </p:nvCxnSpPr>
        <p:spPr>
          <a:xfrm>
            <a:off x="822960" y="1737361"/>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648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17F8D2-9522-4221-88E9-905F1E013248}" type="datetimeFigureOut">
              <a:rPr lang="en-GB" smtClean="0"/>
              <a:t>26/05/2022</a:t>
            </a:fld>
            <a:endParaRPr lang="en-GB"/>
          </a:p>
        </p:txBody>
      </p:sp>
      <p:sp>
        <p:nvSpPr>
          <p:cNvPr id="4" name="Slide Number Placeholder 3"/>
          <p:cNvSpPr>
            <a:spLocks noGrp="1"/>
          </p:cNvSpPr>
          <p:nvPr>
            <p:ph type="sldNum" sz="quarter" idx="11"/>
          </p:nvPr>
        </p:nvSpPr>
        <p:spPr/>
        <p:txBody>
          <a:bodyPr/>
          <a:lstStyle/>
          <a:p>
            <a:fld id="{B802E09E-0983-4CBA-8DF8-AB14FFA9FFFB}" type="slidenum">
              <a:rPr lang="en-GB" smtClean="0"/>
              <a:t>‹#›</a:t>
            </a:fld>
            <a:endParaRPr lang="en-GB"/>
          </a:p>
        </p:txBody>
      </p:sp>
    </p:spTree>
    <p:extLst>
      <p:ext uri="{BB962C8B-B14F-4D97-AF65-F5344CB8AC3E}">
        <p14:creationId xmlns:p14="http://schemas.microsoft.com/office/powerpoint/2010/main" val="269253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5" y="6459788"/>
            <a:ext cx="1963883" cy="365125"/>
          </a:xfrm>
        </p:spPr>
        <p:txBody>
          <a:bodyPr/>
          <a:lstStyle>
            <a:lvl1pPr algn="l">
              <a:defRPr/>
            </a:lvl1pPr>
          </a:lstStyle>
          <a:p>
            <a:fld id="{5C17F8D2-9522-4221-88E9-905F1E013248}" type="datetimeFigureOut">
              <a:rPr lang="en-GB" smtClean="0"/>
              <a:t>26/05/2022</a:t>
            </a:fld>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802E09E-0983-4CBA-8DF8-AB14FFA9FFFB}" type="slidenum">
              <a:rPr lang="en-GB" smtClean="0"/>
              <a:t>‹#›</a:t>
            </a:fld>
            <a:endParaRPr lang="en-GB"/>
          </a:p>
        </p:txBody>
      </p:sp>
    </p:spTree>
    <p:extLst>
      <p:ext uri="{BB962C8B-B14F-4D97-AF65-F5344CB8AC3E}">
        <p14:creationId xmlns:p14="http://schemas.microsoft.com/office/powerpoint/2010/main" val="30710608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144001" cy="65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845734"/>
            <a:ext cx="75438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615" y="6446839"/>
            <a:ext cx="1854203" cy="365125"/>
          </a:xfrm>
          <a:prstGeom prst="rect">
            <a:avLst/>
          </a:prstGeom>
        </p:spPr>
        <p:txBody>
          <a:bodyPr vert="horz" lIns="91440" tIns="45720" rIns="91440" bIns="45720" rtlCol="0" anchor="ctr"/>
          <a:lstStyle>
            <a:lvl1pPr algn="l">
              <a:defRPr sz="825">
                <a:solidFill>
                  <a:srgbClr val="FFFFFF"/>
                </a:solidFill>
                <a:latin typeface="Century Gothic" panose="020B0502020202020204" pitchFamily="34" charset="0"/>
              </a:defRPr>
            </a:lvl1pPr>
          </a:lstStyle>
          <a:p>
            <a:fld id="{5C17F8D2-9522-4221-88E9-905F1E013248}" type="datetimeFigureOut">
              <a:rPr lang="en-GB" smtClean="0"/>
              <a:t>26/05/2022</a:t>
            </a:fld>
            <a:endParaRPr lang="en-GB"/>
          </a:p>
        </p:txBody>
      </p:sp>
      <p:sp>
        <p:nvSpPr>
          <p:cNvPr id="6" name="Slide Number Placeholder 5"/>
          <p:cNvSpPr>
            <a:spLocks noGrp="1"/>
          </p:cNvSpPr>
          <p:nvPr>
            <p:ph type="sldNum" sz="quarter" idx="4"/>
          </p:nvPr>
        </p:nvSpPr>
        <p:spPr>
          <a:xfrm>
            <a:off x="8119110" y="6448914"/>
            <a:ext cx="984019" cy="365125"/>
          </a:xfrm>
          <a:prstGeom prst="rect">
            <a:avLst/>
          </a:prstGeom>
        </p:spPr>
        <p:txBody>
          <a:bodyPr vert="horz" lIns="91440" tIns="45720" rIns="91440" bIns="45720" rtlCol="0" anchor="ctr"/>
          <a:lstStyle>
            <a:lvl1pPr algn="r">
              <a:defRPr sz="825">
                <a:solidFill>
                  <a:srgbClr val="FFFFFF"/>
                </a:solidFill>
                <a:latin typeface="Century Gothic" panose="020B0502020202020204" pitchFamily="34" charset="0"/>
              </a:defRPr>
            </a:lvl1pPr>
          </a:lstStyle>
          <a:p>
            <a:fld id="{B802E09E-0983-4CBA-8DF8-AB14FFA9FFFB}" type="slidenum">
              <a:rPr lang="en-GB" smtClean="0"/>
              <a:t>‹#›</a:t>
            </a:fld>
            <a:endParaRPr lang="en-GB"/>
          </a:p>
        </p:txBody>
      </p:sp>
    </p:spTree>
    <p:extLst>
      <p:ext uri="{BB962C8B-B14F-4D97-AF65-F5344CB8AC3E}">
        <p14:creationId xmlns:p14="http://schemas.microsoft.com/office/powerpoint/2010/main" val="1553295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xStyles>
    <p:titleStyle>
      <a:lvl1pPr algn="l" defTabSz="685800" rtl="0" eaLnBrk="1" latinLnBrk="0" hangingPunct="1">
        <a:lnSpc>
          <a:spcPct val="85000"/>
        </a:lnSpc>
        <a:spcBef>
          <a:spcPct val="0"/>
        </a:spcBef>
        <a:buNone/>
        <a:defRPr sz="4400" kern="1200" spc="-38" baseline="0">
          <a:solidFill>
            <a:schemeClr val="tx1">
              <a:lumMod val="75000"/>
              <a:lumOff val="25000"/>
            </a:schemeClr>
          </a:solidFill>
          <a:latin typeface="Century Gothic" panose="020B0502020202020204" pitchFamily="34" charset="0"/>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Century Gothic" panose="020B0502020202020204" pitchFamily="34" charset="0"/>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Century Gothic" panose="020B0502020202020204" pitchFamily="34" charset="0"/>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Century Gothic" panose="020B0502020202020204" pitchFamily="34" charset="0"/>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29CF-659B-44C0-AF59-81A827BBBBAF}"/>
              </a:ext>
            </a:extLst>
          </p:cNvPr>
          <p:cNvSpPr>
            <a:spLocks noGrp="1"/>
          </p:cNvSpPr>
          <p:nvPr>
            <p:ph type="ctrTitle"/>
          </p:nvPr>
        </p:nvSpPr>
        <p:spPr/>
        <p:txBody>
          <a:bodyPr/>
          <a:lstStyle/>
          <a:p>
            <a:r>
              <a:rPr lang="en-GB" dirty="0"/>
              <a:t>Lead Mentor Training, Development and consultation</a:t>
            </a:r>
          </a:p>
        </p:txBody>
      </p:sp>
      <p:sp>
        <p:nvSpPr>
          <p:cNvPr id="3" name="Subtitle 2">
            <a:extLst>
              <a:ext uri="{FF2B5EF4-FFF2-40B4-BE49-F238E27FC236}">
                <a16:creationId xmlns:a16="http://schemas.microsoft.com/office/drawing/2014/main" id="{1345273C-0605-4998-90F6-973937CD5444}"/>
              </a:ext>
            </a:extLst>
          </p:cNvPr>
          <p:cNvSpPr>
            <a:spLocks noGrp="1"/>
          </p:cNvSpPr>
          <p:nvPr>
            <p:ph type="subTitle" idx="1"/>
          </p:nvPr>
        </p:nvSpPr>
        <p:spPr/>
        <p:txBody>
          <a:bodyPr/>
          <a:lstStyle/>
          <a:p>
            <a:r>
              <a:rPr lang="en-GB" dirty="0"/>
              <a:t>May 2022</a:t>
            </a:r>
          </a:p>
        </p:txBody>
      </p:sp>
    </p:spTree>
    <p:extLst>
      <p:ext uri="{BB962C8B-B14F-4D97-AF65-F5344CB8AC3E}">
        <p14:creationId xmlns:p14="http://schemas.microsoft.com/office/powerpoint/2010/main" val="86026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64B9D9C-7FAE-A4F0-C8D7-49F5317A648A}"/>
              </a:ext>
            </a:extLst>
          </p:cNvPr>
          <p:cNvSpPr>
            <a:spLocks noGrp="1"/>
          </p:cNvSpPr>
          <p:nvPr>
            <p:ph idx="1"/>
          </p:nvPr>
        </p:nvSpPr>
        <p:spPr/>
        <p:txBody>
          <a:bodyPr/>
          <a:lstStyle/>
          <a:p>
            <a:r>
              <a:rPr lang="en-GB" dirty="0"/>
              <a:t>An effective mentor enables the mentee to tell their own story in order to:</a:t>
            </a:r>
          </a:p>
          <a:p>
            <a:r>
              <a:rPr lang="en-GB" dirty="0"/>
              <a:t>Review the past (e.g. how did last week’s lesson with Year 9 students go?)</a:t>
            </a:r>
          </a:p>
          <a:p>
            <a:r>
              <a:rPr lang="en-GB" dirty="0"/>
              <a:t>Reflect on the present (e.g. how did this week’s lesson with Year 9 students go?)</a:t>
            </a:r>
          </a:p>
          <a:p>
            <a:r>
              <a:rPr lang="en-GB" dirty="0"/>
              <a:t>Envisage the future (e.g. if I continue to do things as I have been, is next week’s lesson with Year 9 students likely to go the way I want it to go?)</a:t>
            </a:r>
          </a:p>
          <a:p>
            <a:pPr algn="r"/>
            <a:r>
              <a:rPr lang="en-GB" dirty="0"/>
              <a:t>(Gravells &amp; Wallace, 2012) </a:t>
            </a:r>
          </a:p>
        </p:txBody>
      </p:sp>
      <p:sp>
        <p:nvSpPr>
          <p:cNvPr id="4" name="Title 3">
            <a:extLst>
              <a:ext uri="{FF2B5EF4-FFF2-40B4-BE49-F238E27FC236}">
                <a16:creationId xmlns:a16="http://schemas.microsoft.com/office/drawing/2014/main" id="{9F548DF7-0E67-7DA5-34AB-BD188BF57A95}"/>
              </a:ext>
            </a:extLst>
          </p:cNvPr>
          <p:cNvSpPr>
            <a:spLocks noGrp="1"/>
          </p:cNvSpPr>
          <p:nvPr>
            <p:ph type="title"/>
          </p:nvPr>
        </p:nvSpPr>
        <p:spPr/>
        <p:txBody>
          <a:bodyPr/>
          <a:lstStyle/>
          <a:p>
            <a:r>
              <a:rPr lang="en-GB" dirty="0"/>
              <a:t>Effective Mentoring</a:t>
            </a:r>
          </a:p>
        </p:txBody>
      </p:sp>
    </p:spTree>
    <p:extLst>
      <p:ext uri="{BB962C8B-B14F-4D97-AF65-F5344CB8AC3E}">
        <p14:creationId xmlns:p14="http://schemas.microsoft.com/office/powerpoint/2010/main" val="602327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B67807-E83F-098A-5116-4EA7B4FB1B56}"/>
              </a:ext>
            </a:extLst>
          </p:cNvPr>
          <p:cNvSpPr>
            <a:spLocks noGrp="1"/>
          </p:cNvSpPr>
          <p:nvPr>
            <p:ph idx="1"/>
          </p:nvPr>
        </p:nvSpPr>
        <p:spPr/>
        <p:txBody>
          <a:bodyPr/>
          <a:lstStyle/>
          <a:p>
            <a:r>
              <a:rPr lang="en-GB" dirty="0"/>
              <a:t>You need to facilitate this process of review, reflection and envisaging using careful questioning and probing</a:t>
            </a:r>
          </a:p>
          <a:p>
            <a:r>
              <a:rPr lang="en-GB" dirty="0"/>
              <a:t>Help the mentee to become aware of and explore alternative perspectives and possibilities within their own practice. They should not just be imitating yours.</a:t>
            </a:r>
          </a:p>
          <a:p>
            <a:endParaRPr lang="en-GB" dirty="0"/>
          </a:p>
        </p:txBody>
      </p:sp>
      <p:sp>
        <p:nvSpPr>
          <p:cNvPr id="3" name="Title 2">
            <a:extLst>
              <a:ext uri="{FF2B5EF4-FFF2-40B4-BE49-F238E27FC236}">
                <a16:creationId xmlns:a16="http://schemas.microsoft.com/office/drawing/2014/main" id="{7DE57B86-3CF4-4B9C-1EB9-E7D831A259AE}"/>
              </a:ext>
            </a:extLst>
          </p:cNvPr>
          <p:cNvSpPr>
            <a:spLocks noGrp="1"/>
          </p:cNvSpPr>
          <p:nvPr>
            <p:ph type="title"/>
          </p:nvPr>
        </p:nvSpPr>
        <p:spPr/>
        <p:txBody>
          <a:bodyPr/>
          <a:lstStyle/>
          <a:p>
            <a:r>
              <a:rPr lang="en-GB" dirty="0"/>
              <a:t>The Mentor’s Role</a:t>
            </a:r>
          </a:p>
        </p:txBody>
      </p:sp>
    </p:spTree>
    <p:extLst>
      <p:ext uri="{BB962C8B-B14F-4D97-AF65-F5344CB8AC3E}">
        <p14:creationId xmlns:p14="http://schemas.microsoft.com/office/powerpoint/2010/main" val="1451610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097B68-1376-FAB7-0E4D-1BE855D1E287}"/>
              </a:ext>
            </a:extLst>
          </p:cNvPr>
          <p:cNvSpPr>
            <a:spLocks noGrp="1"/>
          </p:cNvSpPr>
          <p:nvPr>
            <p:ph idx="1"/>
          </p:nvPr>
        </p:nvSpPr>
        <p:spPr/>
        <p:txBody>
          <a:bodyPr/>
          <a:lstStyle/>
          <a:p>
            <a:r>
              <a:rPr lang="en-GB" dirty="0"/>
              <a:t>The process of review, reflection and envisaging cannot be a passive act of ‘navel gazing’, it must lead to action.</a:t>
            </a:r>
          </a:p>
          <a:p>
            <a:r>
              <a:rPr lang="en-GB" dirty="0"/>
              <a:t>Without action change is impossible and this means that mentors needs to allow their trainees to take risks and not always do what they (and you) feel is ‘safe’.</a:t>
            </a:r>
          </a:p>
          <a:p>
            <a:endParaRPr lang="en-GB" dirty="0"/>
          </a:p>
        </p:txBody>
      </p:sp>
      <p:sp>
        <p:nvSpPr>
          <p:cNvPr id="3" name="Title 2">
            <a:extLst>
              <a:ext uri="{FF2B5EF4-FFF2-40B4-BE49-F238E27FC236}">
                <a16:creationId xmlns:a16="http://schemas.microsoft.com/office/drawing/2014/main" id="{4DED0804-6AD3-3873-9EEA-33754F1D139C}"/>
              </a:ext>
            </a:extLst>
          </p:cNvPr>
          <p:cNvSpPr>
            <a:spLocks noGrp="1"/>
          </p:cNvSpPr>
          <p:nvPr>
            <p:ph type="title"/>
          </p:nvPr>
        </p:nvSpPr>
        <p:spPr/>
        <p:txBody>
          <a:bodyPr/>
          <a:lstStyle/>
          <a:p>
            <a:r>
              <a:rPr lang="en-GB" dirty="0"/>
              <a:t>Enabling Trainees to Take Risks</a:t>
            </a:r>
          </a:p>
        </p:txBody>
      </p:sp>
    </p:spTree>
    <p:extLst>
      <p:ext uri="{BB962C8B-B14F-4D97-AF65-F5344CB8AC3E}">
        <p14:creationId xmlns:p14="http://schemas.microsoft.com/office/powerpoint/2010/main" val="4175352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ED757AA-DD82-BE68-2D84-1BA61E4B8B35}"/>
              </a:ext>
            </a:extLst>
          </p:cNvPr>
          <p:cNvPicPr>
            <a:picLocks noGrp="1" noChangeAspect="1"/>
          </p:cNvPicPr>
          <p:nvPr>
            <p:ph idx="1"/>
          </p:nvPr>
        </p:nvPicPr>
        <p:blipFill>
          <a:blip r:embed="rId3"/>
          <a:stretch>
            <a:fillRect/>
          </a:stretch>
        </p:blipFill>
        <p:spPr>
          <a:xfrm>
            <a:off x="822325" y="2553801"/>
            <a:ext cx="7543800" cy="2607649"/>
          </a:xfrm>
        </p:spPr>
      </p:pic>
      <p:sp>
        <p:nvSpPr>
          <p:cNvPr id="3" name="Title 2">
            <a:extLst>
              <a:ext uri="{FF2B5EF4-FFF2-40B4-BE49-F238E27FC236}">
                <a16:creationId xmlns:a16="http://schemas.microsoft.com/office/drawing/2014/main" id="{CE41D3B2-6AFB-DA25-AF1A-96E3158231B3}"/>
              </a:ext>
            </a:extLst>
          </p:cNvPr>
          <p:cNvSpPr>
            <a:spLocks noGrp="1"/>
          </p:cNvSpPr>
          <p:nvPr>
            <p:ph type="title"/>
          </p:nvPr>
        </p:nvSpPr>
        <p:spPr/>
        <p:txBody>
          <a:bodyPr/>
          <a:lstStyle/>
          <a:p>
            <a:r>
              <a:rPr lang="en-GB" dirty="0"/>
              <a:t>Completing the FSR</a:t>
            </a:r>
          </a:p>
        </p:txBody>
      </p:sp>
    </p:spTree>
    <p:extLst>
      <p:ext uri="{BB962C8B-B14F-4D97-AF65-F5344CB8AC3E}">
        <p14:creationId xmlns:p14="http://schemas.microsoft.com/office/powerpoint/2010/main" val="209900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3E80662-8C75-97F6-E0EF-6B80EBF4E042}"/>
              </a:ext>
            </a:extLst>
          </p:cNvPr>
          <p:cNvPicPr>
            <a:picLocks noGrp="1" noChangeAspect="1"/>
          </p:cNvPicPr>
          <p:nvPr>
            <p:ph idx="1"/>
          </p:nvPr>
        </p:nvPicPr>
        <p:blipFill>
          <a:blip r:embed="rId3"/>
          <a:stretch>
            <a:fillRect/>
          </a:stretch>
        </p:blipFill>
        <p:spPr>
          <a:xfrm>
            <a:off x="822325" y="2065039"/>
            <a:ext cx="7543800" cy="3585172"/>
          </a:xfrm>
        </p:spPr>
      </p:pic>
      <p:sp>
        <p:nvSpPr>
          <p:cNvPr id="3" name="Title 2">
            <a:extLst>
              <a:ext uri="{FF2B5EF4-FFF2-40B4-BE49-F238E27FC236}">
                <a16:creationId xmlns:a16="http://schemas.microsoft.com/office/drawing/2014/main" id="{508997D7-57DB-44E3-6791-12C7A1B7B855}"/>
              </a:ext>
            </a:extLst>
          </p:cNvPr>
          <p:cNvSpPr>
            <a:spLocks noGrp="1"/>
          </p:cNvSpPr>
          <p:nvPr>
            <p:ph type="title"/>
          </p:nvPr>
        </p:nvSpPr>
        <p:spPr/>
        <p:txBody>
          <a:bodyPr/>
          <a:lstStyle/>
          <a:p>
            <a:r>
              <a:rPr lang="en-GB" dirty="0"/>
              <a:t>Completing the FSR</a:t>
            </a:r>
          </a:p>
        </p:txBody>
      </p:sp>
    </p:spTree>
    <p:extLst>
      <p:ext uri="{BB962C8B-B14F-4D97-AF65-F5344CB8AC3E}">
        <p14:creationId xmlns:p14="http://schemas.microsoft.com/office/powerpoint/2010/main" val="469231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3B7DE41-80FB-4483-B7C3-7051BD62B899}"/>
              </a:ext>
            </a:extLst>
          </p:cNvPr>
          <p:cNvSpPr>
            <a:spLocks noGrp="1"/>
          </p:cNvSpPr>
          <p:nvPr>
            <p:ph type="ctrTitle"/>
          </p:nvPr>
        </p:nvSpPr>
        <p:spPr/>
        <p:txBody>
          <a:bodyPr/>
          <a:lstStyle/>
          <a:p>
            <a:r>
              <a:rPr lang="en-GB" dirty="0"/>
              <a:t>Curriculum Focus</a:t>
            </a:r>
          </a:p>
        </p:txBody>
      </p:sp>
      <p:sp>
        <p:nvSpPr>
          <p:cNvPr id="2" name="Content Placeholder 1">
            <a:extLst>
              <a:ext uri="{FF2B5EF4-FFF2-40B4-BE49-F238E27FC236}">
                <a16:creationId xmlns:a16="http://schemas.microsoft.com/office/drawing/2014/main" id="{E507BE7C-8934-4587-98AF-0245C4DD01D6}"/>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52738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a:extLst>
              <a:ext uri="{FF2B5EF4-FFF2-40B4-BE49-F238E27FC236}">
                <a16:creationId xmlns:a16="http://schemas.microsoft.com/office/drawing/2014/main" id="{909087E4-A0D5-4776-BC82-9C1A85DE42DF}"/>
              </a:ext>
            </a:extLst>
          </p:cNvPr>
          <p:cNvGraphicFramePr>
            <a:graphicFrameLocks/>
          </p:cNvGraphicFramePr>
          <p:nvPr/>
        </p:nvGraphicFramePr>
        <p:xfrm>
          <a:off x="996893" y="415908"/>
          <a:ext cx="7150214" cy="53876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45236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6E89-5FF0-4E96-A563-CEC6324CD013}"/>
              </a:ext>
            </a:extLst>
          </p:cNvPr>
          <p:cNvSpPr>
            <a:spLocks noGrp="1"/>
          </p:cNvSpPr>
          <p:nvPr>
            <p:ph type="title"/>
          </p:nvPr>
        </p:nvSpPr>
        <p:spPr/>
        <p:txBody>
          <a:bodyPr/>
          <a:lstStyle/>
          <a:p>
            <a:r>
              <a:rPr lang="en-GB" dirty="0"/>
              <a:t>Curriculum</a:t>
            </a:r>
          </a:p>
        </p:txBody>
      </p:sp>
      <p:sp>
        <p:nvSpPr>
          <p:cNvPr id="3" name="Content Placeholder 2">
            <a:extLst>
              <a:ext uri="{FF2B5EF4-FFF2-40B4-BE49-F238E27FC236}">
                <a16:creationId xmlns:a16="http://schemas.microsoft.com/office/drawing/2014/main" id="{A42B4E6B-7891-4E9F-94CB-69F002C37328}"/>
              </a:ext>
            </a:extLst>
          </p:cNvPr>
          <p:cNvSpPr>
            <a:spLocks noGrp="1"/>
          </p:cNvSpPr>
          <p:nvPr>
            <p:ph idx="1"/>
          </p:nvPr>
        </p:nvSpPr>
        <p:spPr/>
        <p:txBody>
          <a:bodyPr/>
          <a:lstStyle/>
          <a:p>
            <a:r>
              <a:rPr lang="en-GB" dirty="0"/>
              <a:t>The Core Content Framework for ITT is NOT the curriculum. It is a statutory entitlement which our curricula include. </a:t>
            </a:r>
          </a:p>
          <a:p>
            <a:r>
              <a:rPr lang="en-GB" b="0" i="0" dirty="0"/>
              <a:t>Each trainee follows a carefully designed and sequenced curriculum in their subject, identifying what they are learning across both University-led teaching and school placements</a:t>
            </a:r>
            <a:endParaRPr lang="en-US" dirty="0"/>
          </a:p>
          <a:p>
            <a:r>
              <a:rPr lang="en-GB" dirty="0"/>
              <a:t>The Curriculum Maps outline this sequenced curriculum and show when and how the CCF minimum content is included</a:t>
            </a:r>
          </a:p>
          <a:p>
            <a:endParaRPr lang="en-GB" dirty="0"/>
          </a:p>
        </p:txBody>
      </p:sp>
    </p:spTree>
    <p:extLst>
      <p:ext uri="{BB962C8B-B14F-4D97-AF65-F5344CB8AC3E}">
        <p14:creationId xmlns:p14="http://schemas.microsoft.com/office/powerpoint/2010/main" val="731479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A94033A6-226F-2B72-1B71-7FCC43592117}"/>
              </a:ext>
            </a:extLst>
          </p:cNvPr>
          <p:cNvPicPr>
            <a:picLocks noGrp="1" noChangeAspect="1"/>
          </p:cNvPicPr>
          <p:nvPr>
            <p:ph idx="1"/>
          </p:nvPr>
        </p:nvPicPr>
        <p:blipFill>
          <a:blip r:embed="rId3"/>
          <a:stretch>
            <a:fillRect/>
          </a:stretch>
        </p:blipFill>
        <p:spPr>
          <a:xfrm>
            <a:off x="1829664" y="1845734"/>
            <a:ext cx="5530391" cy="4023360"/>
          </a:xfrm>
          <a:noFill/>
        </p:spPr>
      </p:pic>
      <p:sp>
        <p:nvSpPr>
          <p:cNvPr id="10" name="Title 2">
            <a:extLst>
              <a:ext uri="{FF2B5EF4-FFF2-40B4-BE49-F238E27FC236}">
                <a16:creationId xmlns:a16="http://schemas.microsoft.com/office/drawing/2014/main" id="{0028E99C-FEAF-1C54-1B8B-63900EC4D9C4}"/>
              </a:ext>
            </a:extLst>
          </p:cNvPr>
          <p:cNvSpPr>
            <a:spLocks noGrp="1"/>
          </p:cNvSpPr>
          <p:nvPr>
            <p:ph type="title"/>
          </p:nvPr>
        </p:nvSpPr>
        <p:spPr>
          <a:xfrm>
            <a:off x="822960" y="286606"/>
            <a:ext cx="7543800" cy="1450757"/>
          </a:xfrm>
        </p:spPr>
        <p:txBody>
          <a:bodyPr/>
          <a:lstStyle/>
          <a:p>
            <a:r>
              <a:rPr lang="en-US" dirty="0"/>
              <a:t>Focused Reflections</a:t>
            </a:r>
          </a:p>
        </p:txBody>
      </p:sp>
    </p:spTree>
    <p:extLst>
      <p:ext uri="{BB962C8B-B14F-4D97-AF65-F5344CB8AC3E}">
        <p14:creationId xmlns:p14="http://schemas.microsoft.com/office/powerpoint/2010/main" val="3544778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A5862A1-25DF-AC1E-DF98-8A968F8D64F3}"/>
              </a:ext>
            </a:extLst>
          </p:cNvPr>
          <p:cNvPicPr>
            <a:picLocks noGrp="1" noChangeAspect="1"/>
          </p:cNvPicPr>
          <p:nvPr>
            <p:ph idx="1"/>
          </p:nvPr>
        </p:nvPicPr>
        <p:blipFill>
          <a:blip r:embed="rId3"/>
          <a:stretch>
            <a:fillRect/>
          </a:stretch>
        </p:blipFill>
        <p:spPr>
          <a:xfrm>
            <a:off x="1820939" y="1846263"/>
            <a:ext cx="5546572" cy="4022725"/>
          </a:xfrm>
        </p:spPr>
      </p:pic>
      <p:sp>
        <p:nvSpPr>
          <p:cNvPr id="3" name="Title 2">
            <a:extLst>
              <a:ext uri="{FF2B5EF4-FFF2-40B4-BE49-F238E27FC236}">
                <a16:creationId xmlns:a16="http://schemas.microsoft.com/office/drawing/2014/main" id="{6D2705DB-99F4-328B-C344-1A375FAF7EF2}"/>
              </a:ext>
            </a:extLst>
          </p:cNvPr>
          <p:cNvSpPr>
            <a:spLocks noGrp="1"/>
          </p:cNvSpPr>
          <p:nvPr>
            <p:ph type="title"/>
          </p:nvPr>
        </p:nvSpPr>
        <p:spPr/>
        <p:txBody>
          <a:bodyPr/>
          <a:lstStyle/>
          <a:p>
            <a:r>
              <a:rPr lang="en-US" dirty="0"/>
              <a:t>Focused Reflections</a:t>
            </a:r>
            <a:endParaRPr lang="en-GB" dirty="0"/>
          </a:p>
        </p:txBody>
      </p:sp>
    </p:spTree>
    <p:extLst>
      <p:ext uri="{BB962C8B-B14F-4D97-AF65-F5344CB8AC3E}">
        <p14:creationId xmlns:p14="http://schemas.microsoft.com/office/powerpoint/2010/main" val="40646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59AF66-8C02-471E-B495-AA3096215C57}"/>
              </a:ext>
            </a:extLst>
          </p:cNvPr>
          <p:cNvSpPr>
            <a:spLocks noGrp="1"/>
          </p:cNvSpPr>
          <p:nvPr>
            <p:ph type="ctrTitle"/>
          </p:nvPr>
        </p:nvSpPr>
        <p:spPr/>
        <p:txBody>
          <a:bodyPr/>
          <a:lstStyle/>
          <a:p>
            <a:r>
              <a:rPr lang="en-GB" dirty="0"/>
              <a:t>Sharing Good Practice</a:t>
            </a:r>
          </a:p>
        </p:txBody>
      </p:sp>
    </p:spTree>
    <p:extLst>
      <p:ext uri="{BB962C8B-B14F-4D97-AF65-F5344CB8AC3E}">
        <p14:creationId xmlns:p14="http://schemas.microsoft.com/office/powerpoint/2010/main" val="357881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70B34F8-C3BB-4B15-9026-25FEFB8C3486}"/>
              </a:ext>
            </a:extLst>
          </p:cNvPr>
          <p:cNvSpPr>
            <a:spLocks noGrp="1"/>
          </p:cNvSpPr>
          <p:nvPr>
            <p:ph type="ctrTitle"/>
          </p:nvPr>
        </p:nvSpPr>
        <p:spPr/>
        <p:txBody>
          <a:bodyPr/>
          <a:lstStyle/>
          <a:p>
            <a:r>
              <a:rPr lang="en-GB" dirty="0"/>
              <a:t>Working with Teaching Assistants</a:t>
            </a:r>
          </a:p>
        </p:txBody>
      </p:sp>
    </p:spTree>
    <p:extLst>
      <p:ext uri="{BB962C8B-B14F-4D97-AF65-F5344CB8AC3E}">
        <p14:creationId xmlns:p14="http://schemas.microsoft.com/office/powerpoint/2010/main" val="147724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F1F43E-AD74-4651-BAA2-E0E874D5947E}"/>
              </a:ext>
            </a:extLst>
          </p:cNvPr>
          <p:cNvSpPr>
            <a:spLocks noGrp="1"/>
          </p:cNvSpPr>
          <p:nvPr>
            <p:ph idx="1"/>
          </p:nvPr>
        </p:nvSpPr>
        <p:spPr/>
        <p:txBody>
          <a:bodyPr/>
          <a:lstStyle/>
          <a:p>
            <a:r>
              <a:rPr lang="en-GB" dirty="0"/>
              <a:t>Little evidence of improvement on positive approaches to learning (apart from in Year 9)</a:t>
            </a:r>
          </a:p>
          <a:p>
            <a:r>
              <a:rPr lang="en-GB" dirty="0"/>
              <a:t>Evidence of a negative effect on academic progress</a:t>
            </a:r>
          </a:p>
          <a:p>
            <a:pPr algn="r"/>
            <a:r>
              <a:rPr lang="en-GB" dirty="0">
                <a:latin typeface="Century Gothic" panose="020B0502020202020204" pitchFamily="34" charset="0"/>
              </a:rPr>
              <a:t>(Webster et al, 2011)</a:t>
            </a:r>
          </a:p>
          <a:p>
            <a:endParaRPr lang="en-GB" dirty="0"/>
          </a:p>
        </p:txBody>
      </p:sp>
      <p:sp>
        <p:nvSpPr>
          <p:cNvPr id="3" name="Title 2">
            <a:extLst>
              <a:ext uri="{FF2B5EF4-FFF2-40B4-BE49-F238E27FC236}">
                <a16:creationId xmlns:a16="http://schemas.microsoft.com/office/drawing/2014/main" id="{ADC6C56F-7859-4AE0-B0E7-150924667E44}"/>
              </a:ext>
            </a:extLst>
          </p:cNvPr>
          <p:cNvSpPr>
            <a:spLocks noGrp="1"/>
          </p:cNvSpPr>
          <p:nvPr>
            <p:ph type="title"/>
          </p:nvPr>
        </p:nvSpPr>
        <p:spPr/>
        <p:txBody>
          <a:bodyPr/>
          <a:lstStyle/>
          <a:p>
            <a:r>
              <a:rPr lang="en-GB" dirty="0"/>
              <a:t>The Effects of TA Support</a:t>
            </a:r>
          </a:p>
        </p:txBody>
      </p:sp>
    </p:spTree>
    <p:extLst>
      <p:ext uri="{BB962C8B-B14F-4D97-AF65-F5344CB8AC3E}">
        <p14:creationId xmlns:p14="http://schemas.microsoft.com/office/powerpoint/2010/main" val="1212227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1E9914B-D2AE-4797-9E3B-3AD5C3521551}"/>
              </a:ext>
            </a:extLst>
          </p:cNvPr>
          <p:cNvPicPr>
            <a:picLocks noGrp="1" noChangeAspect="1"/>
          </p:cNvPicPr>
          <p:nvPr>
            <p:ph idx="1"/>
          </p:nvPr>
        </p:nvPicPr>
        <p:blipFill>
          <a:blip r:embed="rId3"/>
          <a:stretch>
            <a:fillRect/>
          </a:stretch>
        </p:blipFill>
        <p:spPr>
          <a:xfrm>
            <a:off x="1498168" y="2109544"/>
            <a:ext cx="6192114" cy="3496163"/>
          </a:xfrm>
        </p:spPr>
      </p:pic>
      <p:sp>
        <p:nvSpPr>
          <p:cNvPr id="3" name="Title 2">
            <a:extLst>
              <a:ext uri="{FF2B5EF4-FFF2-40B4-BE49-F238E27FC236}">
                <a16:creationId xmlns:a16="http://schemas.microsoft.com/office/drawing/2014/main" id="{1FA7FC99-5668-4401-B674-71DEF8616C07}"/>
              </a:ext>
            </a:extLst>
          </p:cNvPr>
          <p:cNvSpPr>
            <a:spLocks noGrp="1"/>
          </p:cNvSpPr>
          <p:nvPr>
            <p:ph type="title"/>
          </p:nvPr>
        </p:nvSpPr>
        <p:spPr>
          <a:xfrm>
            <a:off x="822960" y="286607"/>
            <a:ext cx="7543800" cy="1450757"/>
          </a:xfrm>
        </p:spPr>
        <p:txBody>
          <a:bodyPr/>
          <a:lstStyle/>
          <a:p>
            <a:r>
              <a:rPr lang="en-GB" dirty="0"/>
              <a:t>The Wider Pedagogical Role</a:t>
            </a:r>
          </a:p>
        </p:txBody>
      </p:sp>
      <p:sp>
        <p:nvSpPr>
          <p:cNvPr id="9" name="TextBox 8">
            <a:extLst>
              <a:ext uri="{FF2B5EF4-FFF2-40B4-BE49-F238E27FC236}">
                <a16:creationId xmlns:a16="http://schemas.microsoft.com/office/drawing/2014/main" id="{8B91DC93-DA85-47A0-B9B9-F9DB77AC2286}"/>
              </a:ext>
            </a:extLst>
          </p:cNvPr>
          <p:cNvSpPr txBox="1"/>
          <p:nvPr/>
        </p:nvSpPr>
        <p:spPr>
          <a:xfrm>
            <a:off x="6095891" y="5609194"/>
            <a:ext cx="2790496" cy="369332"/>
          </a:xfrm>
          <a:prstGeom prst="rect">
            <a:avLst/>
          </a:prstGeom>
          <a:noFill/>
        </p:spPr>
        <p:txBody>
          <a:bodyPr wrap="square" rtlCol="0">
            <a:spAutoFit/>
          </a:bodyPr>
          <a:lstStyle/>
          <a:p>
            <a:r>
              <a:rPr lang="en-GB" dirty="0">
                <a:latin typeface="Century Gothic" panose="020B0502020202020204" pitchFamily="34" charset="0"/>
              </a:rPr>
              <a:t>(Webster et al, 2011)</a:t>
            </a:r>
          </a:p>
        </p:txBody>
      </p:sp>
    </p:spTree>
    <p:extLst>
      <p:ext uri="{BB962C8B-B14F-4D97-AF65-F5344CB8AC3E}">
        <p14:creationId xmlns:p14="http://schemas.microsoft.com/office/powerpoint/2010/main" val="2201669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95E025-D7BE-4C26-B9AE-27394DA2EDC6}"/>
              </a:ext>
            </a:extLst>
          </p:cNvPr>
          <p:cNvSpPr>
            <a:spLocks noGrp="1"/>
          </p:cNvSpPr>
          <p:nvPr>
            <p:ph idx="1"/>
          </p:nvPr>
        </p:nvSpPr>
        <p:spPr/>
        <p:txBody>
          <a:bodyPr/>
          <a:lstStyle/>
          <a:p>
            <a:r>
              <a:rPr lang="en-GB" dirty="0"/>
              <a:t>“You come into a classroom, you listen to the 20 minutes of teaching, and from that, you should know. And then you’re to feed it to the children. It’s scary.”</a:t>
            </a:r>
          </a:p>
          <a:p>
            <a:pPr algn="r"/>
            <a:r>
              <a:rPr lang="en-GB" dirty="0"/>
              <a:t>(Webster, </a:t>
            </a:r>
            <a:r>
              <a:rPr lang="en-GB" dirty="0" err="1"/>
              <a:t>Bosanquet</a:t>
            </a:r>
            <a:r>
              <a:rPr lang="en-GB" dirty="0"/>
              <a:t> &amp; Blatchford, 2020)</a:t>
            </a:r>
          </a:p>
        </p:txBody>
      </p:sp>
      <p:sp>
        <p:nvSpPr>
          <p:cNvPr id="3" name="Title 2">
            <a:extLst>
              <a:ext uri="{FF2B5EF4-FFF2-40B4-BE49-F238E27FC236}">
                <a16:creationId xmlns:a16="http://schemas.microsoft.com/office/drawing/2014/main" id="{3A2B14FC-085A-4366-8ADD-1CD5998C227A}"/>
              </a:ext>
            </a:extLst>
          </p:cNvPr>
          <p:cNvSpPr>
            <a:spLocks noGrp="1"/>
          </p:cNvSpPr>
          <p:nvPr>
            <p:ph type="title"/>
          </p:nvPr>
        </p:nvSpPr>
        <p:spPr/>
        <p:txBody>
          <a:bodyPr/>
          <a:lstStyle/>
          <a:p>
            <a:r>
              <a:rPr lang="en-GB" dirty="0"/>
              <a:t>A TA’s Experience</a:t>
            </a:r>
          </a:p>
        </p:txBody>
      </p:sp>
    </p:spTree>
    <p:extLst>
      <p:ext uri="{BB962C8B-B14F-4D97-AF65-F5344CB8AC3E}">
        <p14:creationId xmlns:p14="http://schemas.microsoft.com/office/powerpoint/2010/main" val="2925472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5DDA776-0118-45B6-970E-3706E3357330}"/>
              </a:ext>
            </a:extLst>
          </p:cNvPr>
          <p:cNvSpPr>
            <a:spLocks noGrp="1"/>
          </p:cNvSpPr>
          <p:nvPr>
            <p:ph type="title"/>
          </p:nvPr>
        </p:nvSpPr>
        <p:spPr/>
        <p:txBody>
          <a:bodyPr>
            <a:normAutofit fontScale="90000"/>
          </a:bodyPr>
          <a:lstStyle/>
          <a:p>
            <a:r>
              <a:rPr lang="en-GB" dirty="0"/>
              <a:t>Ensure TAs are Fully Prepared for Their Role in the Classroom</a:t>
            </a:r>
          </a:p>
        </p:txBody>
      </p:sp>
      <p:pic>
        <p:nvPicPr>
          <p:cNvPr id="9" name="Content Placeholder 8">
            <a:extLst>
              <a:ext uri="{FF2B5EF4-FFF2-40B4-BE49-F238E27FC236}">
                <a16:creationId xmlns:a16="http://schemas.microsoft.com/office/drawing/2014/main" id="{23EFE982-45E1-432E-872A-F6D223127D2F}"/>
              </a:ext>
            </a:extLst>
          </p:cNvPr>
          <p:cNvPicPr>
            <a:picLocks noGrp="1" noChangeAspect="1"/>
          </p:cNvPicPr>
          <p:nvPr>
            <p:ph idx="1"/>
          </p:nvPr>
        </p:nvPicPr>
        <p:blipFill>
          <a:blip r:embed="rId3"/>
          <a:stretch>
            <a:fillRect/>
          </a:stretch>
        </p:blipFill>
        <p:spPr>
          <a:xfrm>
            <a:off x="822325" y="2252695"/>
            <a:ext cx="7543800" cy="3209861"/>
          </a:xfrm>
        </p:spPr>
      </p:pic>
      <p:sp>
        <p:nvSpPr>
          <p:cNvPr id="10" name="TextBox 9">
            <a:extLst>
              <a:ext uri="{FF2B5EF4-FFF2-40B4-BE49-F238E27FC236}">
                <a16:creationId xmlns:a16="http://schemas.microsoft.com/office/drawing/2014/main" id="{B0D0D3BB-6C65-4D49-BE35-98513A0ED9BE}"/>
              </a:ext>
            </a:extLst>
          </p:cNvPr>
          <p:cNvSpPr txBox="1"/>
          <p:nvPr/>
        </p:nvSpPr>
        <p:spPr>
          <a:xfrm>
            <a:off x="4099035" y="5608555"/>
            <a:ext cx="5044965" cy="369332"/>
          </a:xfrm>
          <a:prstGeom prst="rect">
            <a:avLst/>
          </a:prstGeom>
          <a:noFill/>
        </p:spPr>
        <p:txBody>
          <a:bodyPr wrap="square">
            <a:spAutoFit/>
          </a:bodyPr>
          <a:lstStyle/>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(Education Endowment Foundation, 2015) </a:t>
            </a:r>
            <a:endParaRPr lang="en-GB" dirty="0">
              <a:latin typeface="Century Gothic" panose="020B0502020202020204" pitchFamily="34" charset="0"/>
            </a:endParaRPr>
          </a:p>
        </p:txBody>
      </p:sp>
    </p:spTree>
    <p:extLst>
      <p:ext uri="{BB962C8B-B14F-4D97-AF65-F5344CB8AC3E}">
        <p14:creationId xmlns:p14="http://schemas.microsoft.com/office/powerpoint/2010/main" val="3071927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A58B3E6-82D8-4B50-BD83-97C6058D66B4}"/>
              </a:ext>
            </a:extLst>
          </p:cNvPr>
          <p:cNvPicPr>
            <a:picLocks noGrp="1" noChangeAspect="1"/>
          </p:cNvPicPr>
          <p:nvPr>
            <p:ph idx="1"/>
          </p:nvPr>
        </p:nvPicPr>
        <p:blipFill>
          <a:blip r:embed="rId3"/>
          <a:stretch>
            <a:fillRect/>
          </a:stretch>
        </p:blipFill>
        <p:spPr>
          <a:xfrm>
            <a:off x="822325" y="2279554"/>
            <a:ext cx="7543800" cy="3156142"/>
          </a:xfrm>
        </p:spPr>
      </p:pic>
      <p:sp>
        <p:nvSpPr>
          <p:cNvPr id="3" name="Title 2">
            <a:extLst>
              <a:ext uri="{FF2B5EF4-FFF2-40B4-BE49-F238E27FC236}">
                <a16:creationId xmlns:a16="http://schemas.microsoft.com/office/drawing/2014/main" id="{E521B4D2-F373-4A0E-9324-2F61BD31815B}"/>
              </a:ext>
            </a:extLst>
          </p:cNvPr>
          <p:cNvSpPr>
            <a:spLocks noGrp="1"/>
          </p:cNvSpPr>
          <p:nvPr>
            <p:ph type="title"/>
          </p:nvPr>
        </p:nvSpPr>
        <p:spPr/>
        <p:txBody>
          <a:bodyPr/>
          <a:lstStyle/>
          <a:p>
            <a:r>
              <a:rPr lang="en-GB" dirty="0"/>
              <a:t>Use TAs to Develop Independent Learning</a:t>
            </a:r>
          </a:p>
        </p:txBody>
      </p:sp>
      <p:sp>
        <p:nvSpPr>
          <p:cNvPr id="6" name="TextBox 5">
            <a:extLst>
              <a:ext uri="{FF2B5EF4-FFF2-40B4-BE49-F238E27FC236}">
                <a16:creationId xmlns:a16="http://schemas.microsoft.com/office/drawing/2014/main" id="{4C5E9D9C-0B3A-45E0-AAB5-45DA4C53CA0A}"/>
              </a:ext>
            </a:extLst>
          </p:cNvPr>
          <p:cNvSpPr txBox="1"/>
          <p:nvPr/>
        </p:nvSpPr>
        <p:spPr>
          <a:xfrm>
            <a:off x="4099035" y="5793220"/>
            <a:ext cx="5044965" cy="369332"/>
          </a:xfrm>
          <a:prstGeom prst="rect">
            <a:avLst/>
          </a:prstGeom>
          <a:noFill/>
        </p:spPr>
        <p:txBody>
          <a:bodyPr wrap="square">
            <a:spAutoFit/>
          </a:bodyPr>
          <a:lstStyle/>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(Education Endowment Foundation, 2015) </a:t>
            </a:r>
            <a:endParaRPr lang="en-GB" dirty="0">
              <a:latin typeface="Century Gothic" panose="020B0502020202020204" pitchFamily="34" charset="0"/>
            </a:endParaRPr>
          </a:p>
        </p:txBody>
      </p:sp>
    </p:spTree>
    <p:extLst>
      <p:ext uri="{BB962C8B-B14F-4D97-AF65-F5344CB8AC3E}">
        <p14:creationId xmlns:p14="http://schemas.microsoft.com/office/powerpoint/2010/main" val="2199042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E17DB5C-2F07-4852-B99F-3F82B8EC1A76}"/>
              </a:ext>
            </a:extLst>
          </p:cNvPr>
          <p:cNvPicPr>
            <a:picLocks noGrp="1" noChangeAspect="1"/>
          </p:cNvPicPr>
          <p:nvPr>
            <p:ph idx="1"/>
          </p:nvPr>
        </p:nvPicPr>
        <p:blipFill>
          <a:blip r:embed="rId3"/>
          <a:stretch>
            <a:fillRect/>
          </a:stretch>
        </p:blipFill>
        <p:spPr>
          <a:xfrm>
            <a:off x="1667475" y="1846263"/>
            <a:ext cx="5853500" cy="4022725"/>
          </a:xfrm>
        </p:spPr>
      </p:pic>
      <p:sp>
        <p:nvSpPr>
          <p:cNvPr id="3" name="Title 2">
            <a:extLst>
              <a:ext uri="{FF2B5EF4-FFF2-40B4-BE49-F238E27FC236}">
                <a16:creationId xmlns:a16="http://schemas.microsoft.com/office/drawing/2014/main" id="{43A073B6-FB8D-4B7C-81F5-35C9EF5EA02B}"/>
              </a:ext>
            </a:extLst>
          </p:cNvPr>
          <p:cNvSpPr>
            <a:spLocks noGrp="1"/>
          </p:cNvSpPr>
          <p:nvPr>
            <p:ph type="title"/>
          </p:nvPr>
        </p:nvSpPr>
        <p:spPr/>
        <p:txBody>
          <a:bodyPr/>
          <a:lstStyle/>
          <a:p>
            <a:r>
              <a:rPr lang="en-GB" dirty="0"/>
              <a:t>Use TAs to Develop Independent Learning</a:t>
            </a:r>
          </a:p>
        </p:txBody>
      </p:sp>
      <p:sp>
        <p:nvSpPr>
          <p:cNvPr id="7" name="TextBox 6">
            <a:extLst>
              <a:ext uri="{FF2B5EF4-FFF2-40B4-BE49-F238E27FC236}">
                <a16:creationId xmlns:a16="http://schemas.microsoft.com/office/drawing/2014/main" id="{382DEC92-6EB3-4A4E-A507-07E42914917C}"/>
              </a:ext>
            </a:extLst>
          </p:cNvPr>
          <p:cNvSpPr txBox="1"/>
          <p:nvPr/>
        </p:nvSpPr>
        <p:spPr>
          <a:xfrm>
            <a:off x="4240924" y="5868988"/>
            <a:ext cx="5044965" cy="369332"/>
          </a:xfrm>
          <a:prstGeom prst="rect">
            <a:avLst/>
          </a:prstGeom>
          <a:noFill/>
        </p:spPr>
        <p:txBody>
          <a:bodyPr wrap="square">
            <a:spAutoFit/>
          </a:bodyPr>
          <a:lstStyle/>
          <a:p>
            <a:r>
              <a:rPr lang="en-GB" sz="1800" dirty="0">
                <a:effectLst/>
                <a:latin typeface="Century Gothic" panose="020B0502020202020204" pitchFamily="34" charset="0"/>
                <a:ea typeface="Calibri" panose="020F0502020204030204" pitchFamily="34" charset="0"/>
                <a:cs typeface="Times New Roman" panose="02020603050405020304" pitchFamily="18" charset="0"/>
              </a:rPr>
              <a:t>(Education Endowment Foundation, 2015) </a:t>
            </a:r>
            <a:endParaRPr lang="en-GB" dirty="0">
              <a:latin typeface="Century Gothic" panose="020B0502020202020204" pitchFamily="34" charset="0"/>
            </a:endParaRPr>
          </a:p>
        </p:txBody>
      </p:sp>
    </p:spTree>
    <p:extLst>
      <p:ext uri="{BB962C8B-B14F-4D97-AF65-F5344CB8AC3E}">
        <p14:creationId xmlns:p14="http://schemas.microsoft.com/office/powerpoint/2010/main" val="4081985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A1FDE0D-B12A-444E-80BD-B96907096913}"/>
              </a:ext>
            </a:extLst>
          </p:cNvPr>
          <p:cNvSpPr>
            <a:spLocks noGrp="1"/>
          </p:cNvSpPr>
          <p:nvPr>
            <p:ph type="ctrTitle"/>
          </p:nvPr>
        </p:nvSpPr>
        <p:spPr/>
        <p:txBody>
          <a:bodyPr/>
          <a:lstStyle/>
          <a:p>
            <a:r>
              <a:rPr lang="en-GB" dirty="0"/>
              <a:t>Feedback</a:t>
            </a:r>
          </a:p>
        </p:txBody>
      </p:sp>
      <p:sp>
        <p:nvSpPr>
          <p:cNvPr id="4" name="Subtitle 3">
            <a:extLst>
              <a:ext uri="{FF2B5EF4-FFF2-40B4-BE49-F238E27FC236}">
                <a16:creationId xmlns:a16="http://schemas.microsoft.com/office/drawing/2014/main" id="{93A822DA-044F-4E56-0105-370A85DA0708}"/>
              </a:ext>
            </a:extLst>
          </p:cNvPr>
          <p:cNvSpPr>
            <a:spLocks noGrp="1"/>
          </p:cNvSpPr>
          <p:nvPr>
            <p:ph type="subTitle" idx="1"/>
          </p:nvPr>
        </p:nvSpPr>
        <p:spPr/>
        <p:txBody>
          <a:bodyPr/>
          <a:lstStyle/>
          <a:p>
            <a:r>
              <a:rPr lang="en-GB" dirty="0"/>
              <a:t>As trainees moved into Developing Independence were there any surprising weaknesses?</a:t>
            </a:r>
          </a:p>
        </p:txBody>
      </p:sp>
    </p:spTree>
    <p:extLst>
      <p:ext uri="{BB962C8B-B14F-4D97-AF65-F5344CB8AC3E}">
        <p14:creationId xmlns:p14="http://schemas.microsoft.com/office/powerpoint/2010/main" val="2751389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1BF075-A582-428A-A8EC-601156426E8F}"/>
              </a:ext>
            </a:extLst>
          </p:cNvPr>
          <p:cNvSpPr>
            <a:spLocks noGrp="1"/>
          </p:cNvSpPr>
          <p:nvPr>
            <p:ph idx="1"/>
          </p:nvPr>
        </p:nvSpPr>
        <p:spPr/>
        <p:txBody>
          <a:bodyPr>
            <a:normAutofit/>
          </a:bodyPr>
          <a:lstStyle/>
          <a:p>
            <a:pPr marL="361950" indent="-361950">
              <a:buNone/>
            </a:pPr>
            <a:r>
              <a:rPr lang="en-GB" dirty="0"/>
              <a:t>Blatchford, P., Webster, R. and Sharples, J., (2015). </a:t>
            </a:r>
            <a:r>
              <a:rPr lang="en-GB" i="1" dirty="0"/>
              <a:t>Making Best Use of Teaching Assistants Guidance Report. </a:t>
            </a:r>
            <a:r>
              <a:rPr lang="en-GB" dirty="0"/>
              <a:t>Education Endowment Foundation.</a:t>
            </a:r>
          </a:p>
          <a:p>
            <a:pPr marL="361950" indent="-361950">
              <a:buNone/>
            </a:pPr>
            <a:r>
              <a:rPr lang="en-GB" dirty="0"/>
              <a:t>Gravells, J. and Wallace, S. (2012). </a:t>
            </a:r>
            <a:r>
              <a:rPr lang="en-GB" i="1" dirty="0"/>
              <a:t>Dial M for Mentor.</a:t>
            </a:r>
            <a:r>
              <a:rPr lang="en-GB" dirty="0"/>
              <a:t> Critical Publishing Ltd. </a:t>
            </a:r>
          </a:p>
          <a:p>
            <a:pPr marL="361950" indent="-361950">
              <a:buNone/>
            </a:pPr>
            <a:r>
              <a:rPr lang="en-GB" dirty="0"/>
              <a:t>Webster, R., Blatchford, P., Bassett, P., Brown, P., Martin, C. and Russell, A., (2011). The wider pedagogical role of teaching assistants. </a:t>
            </a:r>
            <a:r>
              <a:rPr lang="en-GB" i="1" dirty="0"/>
              <a:t>School Leadership and Management, </a:t>
            </a:r>
            <a:r>
              <a:rPr lang="en-GB" dirty="0"/>
              <a:t>31(1), 3-20.</a:t>
            </a:r>
          </a:p>
          <a:p>
            <a:pPr marL="361950" indent="-361950">
              <a:buNone/>
            </a:pPr>
            <a:r>
              <a:rPr lang="en-GB" dirty="0"/>
              <a:t>Webster, R., </a:t>
            </a:r>
            <a:r>
              <a:rPr lang="en-GB" dirty="0" err="1"/>
              <a:t>Bosanquet</a:t>
            </a:r>
            <a:r>
              <a:rPr lang="en-GB" dirty="0"/>
              <a:t>, P. and Blatchford, P., (2020). Preparing Teaching Assistants for Including All Learners. In </a:t>
            </a:r>
            <a:r>
              <a:rPr lang="en-GB" i="1" dirty="0"/>
              <a:t>Oxford Research </a:t>
            </a:r>
            <a:r>
              <a:rPr lang="en-GB" i="1" dirty="0" err="1"/>
              <a:t>Encyclopedia</a:t>
            </a:r>
            <a:r>
              <a:rPr lang="en-GB" i="1" dirty="0"/>
              <a:t> of Education.</a:t>
            </a:r>
          </a:p>
          <a:p>
            <a:pPr marL="361950" indent="-361950">
              <a:buNone/>
            </a:pPr>
            <a:endParaRPr lang="en-GB" dirty="0"/>
          </a:p>
        </p:txBody>
      </p:sp>
      <p:sp>
        <p:nvSpPr>
          <p:cNvPr id="3" name="Title 2">
            <a:extLst>
              <a:ext uri="{FF2B5EF4-FFF2-40B4-BE49-F238E27FC236}">
                <a16:creationId xmlns:a16="http://schemas.microsoft.com/office/drawing/2014/main" id="{9B5088BE-1BDD-4D5F-A7E3-26F2CF320E7F}"/>
              </a:ext>
            </a:extLst>
          </p:cNvPr>
          <p:cNvSpPr>
            <a:spLocks noGrp="1"/>
          </p:cNvSpPr>
          <p:nvPr>
            <p:ph type="title"/>
          </p:nvPr>
        </p:nvSpPr>
        <p:spPr/>
        <p:txBody>
          <a:bodyPr/>
          <a:lstStyle/>
          <a:p>
            <a:r>
              <a:rPr lang="en-GB" dirty="0"/>
              <a:t>References</a:t>
            </a:r>
          </a:p>
        </p:txBody>
      </p:sp>
    </p:spTree>
    <p:extLst>
      <p:ext uri="{BB962C8B-B14F-4D97-AF65-F5344CB8AC3E}">
        <p14:creationId xmlns:p14="http://schemas.microsoft.com/office/powerpoint/2010/main" val="117381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1600200" y="1846263"/>
            <a:ext cx="7543800" cy="4022725"/>
          </a:xfrm>
        </p:spPr>
        <p:txBody>
          <a:bodyPr>
            <a:normAutofit/>
          </a:bodyPr>
          <a:lstStyle/>
          <a:p>
            <a:r>
              <a:rPr lang="en-GB" dirty="0"/>
              <a:t> </a:t>
            </a:r>
          </a:p>
          <a:p>
            <a:pPr lvl="0"/>
            <a:endParaRPr lang="en-GB" dirty="0"/>
          </a:p>
          <a:p>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5681"/>
            <a:ext cx="9144000" cy="4837170"/>
          </a:xfrm>
          <a:prstGeom prst="rect">
            <a:avLst/>
          </a:prstGeom>
        </p:spPr>
      </p:pic>
    </p:spTree>
    <p:extLst>
      <p:ext uri="{BB962C8B-B14F-4D97-AF65-F5344CB8AC3E}">
        <p14:creationId xmlns:p14="http://schemas.microsoft.com/office/powerpoint/2010/main" val="254836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5C4362-0E95-4072-8055-C514C925A68B}"/>
              </a:ext>
            </a:extLst>
          </p:cNvPr>
          <p:cNvSpPr>
            <a:spLocks noGrp="1"/>
          </p:cNvSpPr>
          <p:nvPr>
            <p:ph type="ctrTitle"/>
          </p:nvPr>
        </p:nvSpPr>
        <p:spPr/>
        <p:txBody>
          <a:bodyPr/>
          <a:lstStyle/>
          <a:p>
            <a:r>
              <a:rPr lang="en-GB" dirty="0"/>
              <a:t>Mentor Training</a:t>
            </a:r>
          </a:p>
        </p:txBody>
      </p:sp>
      <p:sp>
        <p:nvSpPr>
          <p:cNvPr id="4" name="Subtitle 3">
            <a:extLst>
              <a:ext uri="{FF2B5EF4-FFF2-40B4-BE49-F238E27FC236}">
                <a16:creationId xmlns:a16="http://schemas.microsoft.com/office/drawing/2014/main" id="{A8DAC901-5865-5814-FDDE-18AAD7EBACFE}"/>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796080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3119D7-CCFF-6670-5AA9-2F0717C1C52E}"/>
              </a:ext>
            </a:extLst>
          </p:cNvPr>
          <p:cNvSpPr>
            <a:spLocks noGrp="1"/>
          </p:cNvSpPr>
          <p:nvPr>
            <p:ph idx="1"/>
          </p:nvPr>
        </p:nvSpPr>
        <p:spPr/>
        <p:txBody>
          <a:bodyPr/>
          <a:lstStyle/>
          <a:p>
            <a:r>
              <a:rPr lang="en-GB" dirty="0"/>
              <a:t>Anticipating Practice</a:t>
            </a:r>
          </a:p>
          <a:p>
            <a:r>
              <a:rPr lang="en-GB" dirty="0"/>
              <a:t>Beginning Practice</a:t>
            </a:r>
          </a:p>
          <a:p>
            <a:r>
              <a:rPr lang="en-GB" dirty="0"/>
              <a:t>Consolidating Practice</a:t>
            </a:r>
          </a:p>
          <a:p>
            <a:r>
              <a:rPr lang="en-GB" dirty="0"/>
              <a:t>Developing Independence</a:t>
            </a:r>
          </a:p>
          <a:p>
            <a:r>
              <a:rPr lang="en-GB" dirty="0"/>
              <a:t>Enrichment and Extension</a:t>
            </a:r>
          </a:p>
          <a:p>
            <a:endParaRPr lang="en-GB" dirty="0"/>
          </a:p>
        </p:txBody>
      </p:sp>
      <p:sp>
        <p:nvSpPr>
          <p:cNvPr id="3" name="Title 2">
            <a:extLst>
              <a:ext uri="{FF2B5EF4-FFF2-40B4-BE49-F238E27FC236}">
                <a16:creationId xmlns:a16="http://schemas.microsoft.com/office/drawing/2014/main" id="{DCCD7906-EB9C-1BF9-C403-059DBDA3CB18}"/>
              </a:ext>
            </a:extLst>
          </p:cNvPr>
          <p:cNvSpPr>
            <a:spLocks noGrp="1"/>
          </p:cNvSpPr>
          <p:nvPr>
            <p:ph type="title"/>
          </p:nvPr>
        </p:nvSpPr>
        <p:spPr/>
        <p:txBody>
          <a:bodyPr/>
          <a:lstStyle/>
          <a:p>
            <a:r>
              <a:rPr lang="en-GB" dirty="0"/>
              <a:t>Expectations of the Phases</a:t>
            </a:r>
          </a:p>
        </p:txBody>
      </p:sp>
    </p:spTree>
    <p:extLst>
      <p:ext uri="{BB962C8B-B14F-4D97-AF65-F5344CB8AC3E}">
        <p14:creationId xmlns:p14="http://schemas.microsoft.com/office/powerpoint/2010/main" val="363956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3119D7-CCFF-6670-5AA9-2F0717C1C52E}"/>
              </a:ext>
            </a:extLst>
          </p:cNvPr>
          <p:cNvSpPr>
            <a:spLocks noGrp="1"/>
          </p:cNvSpPr>
          <p:nvPr>
            <p:ph idx="1"/>
          </p:nvPr>
        </p:nvSpPr>
        <p:spPr/>
        <p:txBody>
          <a:bodyPr>
            <a:normAutofit lnSpcReduction="10000"/>
          </a:bodyPr>
          <a:lstStyle/>
          <a:p>
            <a:r>
              <a:rPr lang="en-GB" dirty="0"/>
              <a:t>Trainees should:</a:t>
            </a:r>
          </a:p>
          <a:p>
            <a:r>
              <a:rPr lang="en-GB" dirty="0"/>
              <a:t>Take increasing responsibility for planning, teaching and assessment for learning in whole lessons, as and when you judge that they are ready</a:t>
            </a:r>
          </a:p>
          <a:p>
            <a:r>
              <a:rPr lang="en-GB" dirty="0"/>
              <a:t>Continue to observe experienced teachers demonstrate teaching strategies and approaches on which they can model their own practice</a:t>
            </a:r>
          </a:p>
          <a:p>
            <a:r>
              <a:rPr lang="en-GB" dirty="0"/>
              <a:t>Develop an increasing awareness of the individual needs of pupils and their learning achievements</a:t>
            </a:r>
          </a:p>
          <a:p>
            <a:r>
              <a:rPr lang="en-GB" dirty="0"/>
              <a:t>Begin to learn about methods of assessment both of and for learning</a:t>
            </a:r>
          </a:p>
          <a:p>
            <a:r>
              <a:rPr lang="en-GB" dirty="0"/>
              <a:t>Take increasing responsibility for their own professional development.</a:t>
            </a:r>
          </a:p>
          <a:p>
            <a:endParaRPr lang="en-GB" dirty="0"/>
          </a:p>
        </p:txBody>
      </p:sp>
      <p:sp>
        <p:nvSpPr>
          <p:cNvPr id="3" name="Title 2">
            <a:extLst>
              <a:ext uri="{FF2B5EF4-FFF2-40B4-BE49-F238E27FC236}">
                <a16:creationId xmlns:a16="http://schemas.microsoft.com/office/drawing/2014/main" id="{DCCD7906-EB9C-1BF9-C403-059DBDA3CB18}"/>
              </a:ext>
            </a:extLst>
          </p:cNvPr>
          <p:cNvSpPr>
            <a:spLocks noGrp="1"/>
          </p:cNvSpPr>
          <p:nvPr>
            <p:ph type="title"/>
          </p:nvPr>
        </p:nvSpPr>
        <p:spPr/>
        <p:txBody>
          <a:bodyPr/>
          <a:lstStyle/>
          <a:p>
            <a:r>
              <a:rPr lang="en-GB" dirty="0"/>
              <a:t>Consolidating Practice</a:t>
            </a:r>
          </a:p>
        </p:txBody>
      </p:sp>
    </p:spTree>
    <p:extLst>
      <p:ext uri="{BB962C8B-B14F-4D97-AF65-F5344CB8AC3E}">
        <p14:creationId xmlns:p14="http://schemas.microsoft.com/office/powerpoint/2010/main" val="1609258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7C156D-1B77-3D47-BB7A-64C532F59610}"/>
              </a:ext>
            </a:extLst>
          </p:cNvPr>
          <p:cNvSpPr>
            <a:spLocks noGrp="1"/>
          </p:cNvSpPr>
          <p:nvPr>
            <p:ph idx="1"/>
          </p:nvPr>
        </p:nvSpPr>
        <p:spPr/>
        <p:txBody>
          <a:bodyPr>
            <a:normAutofit/>
          </a:bodyPr>
          <a:lstStyle/>
          <a:p>
            <a:r>
              <a:rPr lang="en-GB" dirty="0"/>
              <a:t>Trainees should:</a:t>
            </a:r>
          </a:p>
          <a:p>
            <a:r>
              <a:rPr lang="en-GB" dirty="0"/>
              <a:t>Plan, teach and assess pupils’ learning in whole lessons and </a:t>
            </a:r>
            <a:r>
              <a:rPr lang="en-GB" b="1" dirty="0"/>
              <a:t>sequences </a:t>
            </a:r>
            <a:r>
              <a:rPr lang="en-GB" dirty="0"/>
              <a:t>of lessons</a:t>
            </a:r>
          </a:p>
          <a:p>
            <a:r>
              <a:rPr lang="en-GB" dirty="0"/>
              <a:t>Continue to observe experienced teachers demonstrate teaching strategies and approaches on which they can model their own practice</a:t>
            </a:r>
          </a:p>
          <a:p>
            <a:r>
              <a:rPr lang="en-GB" dirty="0"/>
              <a:t>Develop higher levels of teaching skills in areas where they have already shown proficiency such as question-and-answer techniques, approaches to formative assessment, managing groupwork or using ICT to enhance learning</a:t>
            </a:r>
          </a:p>
          <a:p>
            <a:r>
              <a:rPr lang="en-GB" dirty="0"/>
              <a:t>Develop a pro-active and independent approach to their own professional development</a:t>
            </a:r>
          </a:p>
        </p:txBody>
      </p:sp>
      <p:sp>
        <p:nvSpPr>
          <p:cNvPr id="3" name="Title 2">
            <a:extLst>
              <a:ext uri="{FF2B5EF4-FFF2-40B4-BE49-F238E27FC236}">
                <a16:creationId xmlns:a16="http://schemas.microsoft.com/office/drawing/2014/main" id="{1CDC0A44-4580-9868-9831-89E65C7AAC4C}"/>
              </a:ext>
            </a:extLst>
          </p:cNvPr>
          <p:cNvSpPr>
            <a:spLocks noGrp="1"/>
          </p:cNvSpPr>
          <p:nvPr>
            <p:ph type="title"/>
          </p:nvPr>
        </p:nvSpPr>
        <p:spPr/>
        <p:txBody>
          <a:bodyPr/>
          <a:lstStyle/>
          <a:p>
            <a:r>
              <a:rPr lang="en-GB" dirty="0"/>
              <a:t>Developing Independence</a:t>
            </a:r>
          </a:p>
        </p:txBody>
      </p:sp>
    </p:spTree>
    <p:extLst>
      <p:ext uri="{BB962C8B-B14F-4D97-AF65-F5344CB8AC3E}">
        <p14:creationId xmlns:p14="http://schemas.microsoft.com/office/powerpoint/2010/main" val="2087960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36191C-2A71-93C2-1A53-83F738E208F0}"/>
              </a:ext>
            </a:extLst>
          </p:cNvPr>
          <p:cNvSpPr>
            <a:spLocks noGrp="1"/>
          </p:cNvSpPr>
          <p:nvPr>
            <p:ph idx="1"/>
          </p:nvPr>
        </p:nvSpPr>
        <p:spPr/>
        <p:txBody>
          <a:bodyPr>
            <a:normAutofit fontScale="92500" lnSpcReduction="20000"/>
          </a:bodyPr>
          <a:lstStyle/>
          <a:p>
            <a:r>
              <a:rPr lang="en-GB" dirty="0"/>
              <a:t>Extension and Enrichment phase is instead of, not in addition to, their existing workload. It may be that their teaching commitments are reduced slightly in order to create time for this. Trainees may decide to pursue extension and enrichment phase activities whilst continuing to teach all or the majority of their existing classes.</a:t>
            </a:r>
          </a:p>
          <a:p>
            <a:r>
              <a:rPr lang="en-GB" dirty="0"/>
              <a:t>Their training should continue to follow the Exeter Model while in Enrichment and Extension, including Weekly Development meetings and Focused Reflections. Their focusses should be chosen to fit with the targets on their Extension and Enrichment Action Plan.</a:t>
            </a:r>
          </a:p>
          <a:p>
            <a:r>
              <a:rPr lang="en-GB" dirty="0"/>
              <a:t>If they have opted to follow the leadership strand, the Leadership Framework Task should be completed during extension and enrichment .</a:t>
            </a:r>
          </a:p>
          <a:p>
            <a:r>
              <a:rPr lang="en-GB" dirty="0"/>
              <a:t>Trainees undertaking extension and enrichment activities in another school should continue to complete Focused Reflections in this alternative setting.</a:t>
            </a:r>
          </a:p>
        </p:txBody>
      </p:sp>
      <p:sp>
        <p:nvSpPr>
          <p:cNvPr id="3" name="Title 2">
            <a:extLst>
              <a:ext uri="{FF2B5EF4-FFF2-40B4-BE49-F238E27FC236}">
                <a16:creationId xmlns:a16="http://schemas.microsoft.com/office/drawing/2014/main" id="{89D8403D-BCAD-24C0-EC44-939A5A7DDE1B}"/>
              </a:ext>
            </a:extLst>
          </p:cNvPr>
          <p:cNvSpPr>
            <a:spLocks noGrp="1"/>
          </p:cNvSpPr>
          <p:nvPr>
            <p:ph type="title"/>
          </p:nvPr>
        </p:nvSpPr>
        <p:spPr/>
        <p:txBody>
          <a:bodyPr/>
          <a:lstStyle/>
          <a:p>
            <a:r>
              <a:rPr lang="en-GB" dirty="0"/>
              <a:t>Extension and Enrichment</a:t>
            </a:r>
          </a:p>
        </p:txBody>
      </p:sp>
    </p:spTree>
    <p:extLst>
      <p:ext uri="{BB962C8B-B14F-4D97-AF65-F5344CB8AC3E}">
        <p14:creationId xmlns:p14="http://schemas.microsoft.com/office/powerpoint/2010/main" val="174919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78C1C9-61B4-52D0-D99A-BF5D8DA3CACE}"/>
              </a:ext>
            </a:extLst>
          </p:cNvPr>
          <p:cNvSpPr>
            <a:spLocks noGrp="1"/>
          </p:cNvSpPr>
          <p:nvPr>
            <p:ph idx="1"/>
          </p:nvPr>
        </p:nvSpPr>
        <p:spPr/>
        <p:txBody>
          <a:bodyPr/>
          <a:lstStyle/>
          <a:p>
            <a:r>
              <a:rPr lang="en-GB" dirty="0"/>
              <a:t>You probably took on the role of mentor in order to help to shape the next generation of teachers. You may need to be careful that you are not seeking to shape them into your own image and likeness. </a:t>
            </a:r>
          </a:p>
          <a:p>
            <a:r>
              <a:rPr lang="en-GB" dirty="0"/>
              <a:t>Do you want your mentee to be able to teach in exactly the same way that you do? Or do you want your mentee to become the best teacher that he/she can be, making the best use of their own skills, interests, expertise, personality etc? </a:t>
            </a:r>
          </a:p>
          <a:p>
            <a:endParaRPr lang="en-GB" dirty="0"/>
          </a:p>
        </p:txBody>
      </p:sp>
      <p:sp>
        <p:nvSpPr>
          <p:cNvPr id="3" name="Title 2">
            <a:extLst>
              <a:ext uri="{FF2B5EF4-FFF2-40B4-BE49-F238E27FC236}">
                <a16:creationId xmlns:a16="http://schemas.microsoft.com/office/drawing/2014/main" id="{B7443398-3F0E-592E-50C3-9E30B53C4E0D}"/>
              </a:ext>
            </a:extLst>
          </p:cNvPr>
          <p:cNvSpPr>
            <a:spLocks noGrp="1"/>
          </p:cNvSpPr>
          <p:nvPr>
            <p:ph type="title"/>
          </p:nvPr>
        </p:nvSpPr>
        <p:spPr/>
        <p:txBody>
          <a:bodyPr/>
          <a:lstStyle/>
          <a:p>
            <a:r>
              <a:rPr lang="en-GB" dirty="0"/>
              <a:t>Take Care…</a:t>
            </a:r>
          </a:p>
        </p:txBody>
      </p:sp>
    </p:spTree>
    <p:extLst>
      <p:ext uri="{BB962C8B-B14F-4D97-AF65-F5344CB8AC3E}">
        <p14:creationId xmlns:p14="http://schemas.microsoft.com/office/powerpoint/2010/main" val="3490624147"/>
      </p:ext>
    </p:extLst>
  </p:cSld>
  <p:clrMapOvr>
    <a:masterClrMapping/>
  </p:clrMapOvr>
</p:sld>
</file>

<file path=ppt/theme/theme1.xml><?xml version="1.0" encoding="utf-8"?>
<a:theme xmlns:a="http://schemas.openxmlformats.org/drawingml/2006/main" name="Work Theme">
  <a:themeElements>
    <a:clrScheme name="Tom's Work Colours">
      <a:dk1>
        <a:srgbClr val="000000"/>
      </a:dk1>
      <a:lt1>
        <a:sysClr val="window" lastClr="FFFFFF"/>
      </a:lt1>
      <a:dk2>
        <a:srgbClr val="1E56A0"/>
      </a:dk2>
      <a:lt2>
        <a:srgbClr val="D8D8D8"/>
      </a:lt2>
      <a:accent1>
        <a:srgbClr val="1B1810"/>
      </a:accent1>
      <a:accent2>
        <a:srgbClr val="433C29"/>
      </a:accent2>
      <a:accent3>
        <a:srgbClr val="877852"/>
      </a:accent3>
      <a:accent4>
        <a:srgbClr val="B9AD8D"/>
      </a:accent4>
      <a:accent5>
        <a:srgbClr val="D2CAB5"/>
      </a:accent5>
      <a:accent6>
        <a:srgbClr val="E3DED1"/>
      </a:accent6>
      <a:hlink>
        <a:srgbClr val="5D3402"/>
      </a:hlink>
      <a:folHlink>
        <a:srgbClr val="5D34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Work Theme" id="{FDE150AE-CDDD-45FB-927F-15D247C7F0BD}" vid="{17A3CEC9-4DCB-43C2-9363-9DC9DAA7F9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Work Theme</Template>
  <TotalTime>336</TotalTime>
  <Words>2195</Words>
  <Application>Microsoft Macintosh PowerPoint</Application>
  <PresentationFormat>On-screen Show (4:3)</PresentationFormat>
  <Paragraphs>146</Paragraphs>
  <Slides>28</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Century Gothic</vt:lpstr>
      <vt:lpstr>HelveticaNeue-Light</vt:lpstr>
      <vt:lpstr>Times New Roman</vt:lpstr>
      <vt:lpstr>Work Theme</vt:lpstr>
      <vt:lpstr>Lead Mentor Training, Development and consultation</vt:lpstr>
      <vt:lpstr>Sharing Good Practice</vt:lpstr>
      <vt:lpstr>PowerPoint Presentation</vt:lpstr>
      <vt:lpstr>Mentor Training</vt:lpstr>
      <vt:lpstr>Expectations of the Phases</vt:lpstr>
      <vt:lpstr>Consolidating Practice</vt:lpstr>
      <vt:lpstr>Developing Independence</vt:lpstr>
      <vt:lpstr>Extension and Enrichment</vt:lpstr>
      <vt:lpstr>Take Care…</vt:lpstr>
      <vt:lpstr>Effective Mentoring</vt:lpstr>
      <vt:lpstr>The Mentor’s Role</vt:lpstr>
      <vt:lpstr>Enabling Trainees to Take Risks</vt:lpstr>
      <vt:lpstr>Completing the FSR</vt:lpstr>
      <vt:lpstr>Completing the FSR</vt:lpstr>
      <vt:lpstr>Curriculum Focus</vt:lpstr>
      <vt:lpstr>PowerPoint Presentation</vt:lpstr>
      <vt:lpstr>Curriculum</vt:lpstr>
      <vt:lpstr>Focused Reflections</vt:lpstr>
      <vt:lpstr>Focused Reflections</vt:lpstr>
      <vt:lpstr>Working with Teaching Assistants</vt:lpstr>
      <vt:lpstr>The Effects of TA Support</vt:lpstr>
      <vt:lpstr>The Wider Pedagogical Role</vt:lpstr>
      <vt:lpstr>A TA’s Experience</vt:lpstr>
      <vt:lpstr>Ensure TAs are Fully Prepared for Their Role in the Classroom</vt:lpstr>
      <vt:lpstr>Use TAs to Develop Independent Learning</vt:lpstr>
      <vt:lpstr>Use TAs to Develop Independent Learning</vt:lpstr>
      <vt:lpstr>Feedback</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Mentor Development, consultation and Training</dc:title>
  <dc:creator>Tom Ralph</dc:creator>
  <cp:lastModifiedBy>Warren, Dinah</cp:lastModifiedBy>
  <cp:revision>15</cp:revision>
  <dcterms:created xsi:type="dcterms:W3CDTF">2021-11-10T14:22:10Z</dcterms:created>
  <dcterms:modified xsi:type="dcterms:W3CDTF">2022-05-26T14:39:16Z</dcterms:modified>
</cp:coreProperties>
</file>