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256" r:id="rId2"/>
    <p:sldId id="257" r:id="rId3"/>
    <p:sldId id="419" r:id="rId4"/>
    <p:sldId id="284" r:id="rId5"/>
    <p:sldId id="262" r:id="rId6"/>
    <p:sldId id="286" r:id="rId7"/>
    <p:sldId id="287" r:id="rId8"/>
    <p:sldId id="288" r:id="rId9"/>
    <p:sldId id="289" r:id="rId10"/>
    <p:sldId id="303" r:id="rId11"/>
    <p:sldId id="422" r:id="rId12"/>
    <p:sldId id="432" r:id="rId13"/>
    <p:sldId id="423" r:id="rId14"/>
    <p:sldId id="428" r:id="rId15"/>
    <p:sldId id="429" r:id="rId16"/>
    <p:sldId id="420" r:id="rId17"/>
    <p:sldId id="261" r:id="rId18"/>
    <p:sldId id="418" r:id="rId19"/>
    <p:sldId id="430" r:id="rId20"/>
    <p:sldId id="431" r:id="rId21"/>
    <p:sldId id="424" r:id="rId22"/>
    <p:sldId id="425" r:id="rId23"/>
    <p:sldId id="258" r:id="rId24"/>
    <p:sldId id="426" r:id="rId25"/>
    <p:sldId id="263" r:id="rId26"/>
    <p:sldId id="264" r:id="rId27"/>
    <p:sldId id="265" r:id="rId28"/>
    <p:sldId id="260" r:id="rId29"/>
    <p:sldId id="427" r:id="rId30"/>
    <p:sldId id="259" r:id="rId31"/>
    <p:sldId id="43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8" autoAdjust="0"/>
    <p:restoredTop sz="69440" autoAdjust="0"/>
  </p:normalViewPr>
  <p:slideViewPr>
    <p:cSldViewPr snapToGrid="0">
      <p:cViewPr varScale="1">
        <p:scale>
          <a:sx n="72" d="100"/>
          <a:sy n="72" d="100"/>
        </p:scale>
        <p:origin x="2720"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2FAF7F-350D-419E-9FC6-483DDAF07862}"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GB"/>
        </a:p>
      </dgm:t>
    </dgm:pt>
    <dgm:pt modelId="{313F2EAB-BB5C-475D-BBE1-A19796FDA297}">
      <dgm:prSet phldrT="[Text]">
        <dgm:style>
          <a:lnRef idx="1">
            <a:schemeClr val="accent2"/>
          </a:lnRef>
          <a:fillRef idx="3">
            <a:schemeClr val="accent2"/>
          </a:fillRef>
          <a:effectRef idx="2">
            <a:schemeClr val="accent2"/>
          </a:effectRef>
          <a:fontRef idx="minor">
            <a:schemeClr val="lt1"/>
          </a:fontRef>
        </dgm:style>
      </dgm:prSet>
      <dgm:spPr>
        <a:solidFill>
          <a:schemeClr val="accent1">
            <a:lumMod val="75000"/>
          </a:schemeClr>
        </a:solidFill>
      </dgm:spPr>
      <dgm:t>
        <a:bodyPr/>
        <a:lstStyle/>
        <a:p>
          <a:r>
            <a:rPr lang="en-GB" dirty="0"/>
            <a:t>Secondary PGCE programme</a:t>
          </a:r>
        </a:p>
      </dgm:t>
    </dgm:pt>
    <dgm:pt modelId="{8AC876D1-2844-43EB-91C5-45184B6710B1}" type="parTrans" cxnId="{AD34DC1A-25BD-45D6-888E-E8A6B4F2BA79}">
      <dgm:prSet/>
      <dgm:spPr/>
      <dgm:t>
        <a:bodyPr/>
        <a:lstStyle/>
        <a:p>
          <a:endParaRPr lang="en-GB"/>
        </a:p>
      </dgm:t>
    </dgm:pt>
    <dgm:pt modelId="{451C9E77-EB3A-4CEC-853B-A3755F1524D8}" type="sibTrans" cxnId="{AD34DC1A-25BD-45D6-888E-E8A6B4F2BA79}">
      <dgm:prSet/>
      <dgm:spPr/>
      <dgm:t>
        <a:bodyPr/>
        <a:lstStyle/>
        <a:p>
          <a:endParaRPr lang="en-GB"/>
        </a:p>
      </dgm:t>
    </dgm:pt>
    <dgm:pt modelId="{EDA92DA7-C6C1-49B5-9E66-6BD5F85C7C0C}">
      <dgm:prSet phldrT="[Text]">
        <dgm:style>
          <a:lnRef idx="1">
            <a:schemeClr val="accent6"/>
          </a:lnRef>
          <a:fillRef idx="2">
            <a:schemeClr val="accent6"/>
          </a:fillRef>
          <a:effectRef idx="1">
            <a:schemeClr val="accent6"/>
          </a:effectRef>
          <a:fontRef idx="minor">
            <a:schemeClr val="dk1"/>
          </a:fontRef>
        </dgm:style>
      </dgm:prSet>
      <dgm:spPr>
        <a:solidFill>
          <a:schemeClr val="accent1">
            <a:lumMod val="40000"/>
            <a:lumOff val="60000"/>
          </a:schemeClr>
        </a:solidFill>
      </dgm:spPr>
      <dgm:t>
        <a:bodyPr/>
        <a:lstStyle/>
        <a:p>
          <a:r>
            <a:rPr lang="en-GB" dirty="0"/>
            <a:t>Specialist Subject Knowledge &amp; Pedagogy</a:t>
          </a:r>
        </a:p>
      </dgm:t>
    </dgm:pt>
    <dgm:pt modelId="{538DEFC7-DC0C-49A1-9BCA-8F295E42065B}" type="parTrans" cxnId="{7208BE2B-2078-4DE2-8EC6-EA4A6AD7BC1F}">
      <dgm:prSet/>
      <dgm:spPr/>
      <dgm:t>
        <a:bodyPr/>
        <a:lstStyle/>
        <a:p>
          <a:endParaRPr lang="en-GB"/>
        </a:p>
      </dgm:t>
    </dgm:pt>
    <dgm:pt modelId="{82C32447-A3A1-45A5-B7A3-8B1DCCB47AE2}" type="sibTrans" cxnId="{7208BE2B-2078-4DE2-8EC6-EA4A6AD7BC1F}">
      <dgm:prSet/>
      <dgm:spPr/>
      <dgm:t>
        <a:bodyPr/>
        <a:lstStyle/>
        <a:p>
          <a:endParaRPr lang="en-GB"/>
        </a:p>
      </dgm:t>
    </dgm:pt>
    <dgm:pt modelId="{4763ABDF-E386-4E3C-A98D-2C40575BEDDB}">
      <dgm:prSet phldrT="[Text]">
        <dgm:style>
          <a:lnRef idx="1">
            <a:schemeClr val="accent6"/>
          </a:lnRef>
          <a:fillRef idx="2">
            <a:schemeClr val="accent6"/>
          </a:fillRef>
          <a:effectRef idx="1">
            <a:schemeClr val="accent6"/>
          </a:effectRef>
          <a:fontRef idx="minor">
            <a:schemeClr val="dk1"/>
          </a:fontRef>
        </dgm:style>
      </dgm:prSet>
      <dgm:spPr>
        <a:solidFill>
          <a:schemeClr val="accent1">
            <a:lumMod val="40000"/>
            <a:lumOff val="60000"/>
          </a:schemeClr>
        </a:solidFill>
      </dgm:spPr>
      <dgm:t>
        <a:bodyPr/>
        <a:lstStyle/>
        <a:p>
          <a:r>
            <a:rPr lang="en-GB" dirty="0"/>
            <a:t>Education and Professional Studies</a:t>
          </a:r>
        </a:p>
      </dgm:t>
    </dgm:pt>
    <dgm:pt modelId="{CAE4E6B3-B186-4D45-A221-9C83C21E9816}" type="parTrans" cxnId="{737C7C73-E2C7-42EB-98AA-276B32432846}">
      <dgm:prSet/>
      <dgm:spPr/>
      <dgm:t>
        <a:bodyPr/>
        <a:lstStyle/>
        <a:p>
          <a:endParaRPr lang="en-GB"/>
        </a:p>
      </dgm:t>
    </dgm:pt>
    <dgm:pt modelId="{63CA863E-655A-464A-A4DD-81AD6465A9F9}" type="sibTrans" cxnId="{737C7C73-E2C7-42EB-98AA-276B32432846}">
      <dgm:prSet/>
      <dgm:spPr/>
      <dgm:t>
        <a:bodyPr/>
        <a:lstStyle/>
        <a:p>
          <a:endParaRPr lang="en-GB"/>
        </a:p>
      </dgm:t>
    </dgm:pt>
    <dgm:pt modelId="{17AA7FFA-D838-41EC-BB7A-55873D17442B}">
      <dgm:prSet phldrT="[Text]">
        <dgm:style>
          <a:lnRef idx="1">
            <a:schemeClr val="accent6"/>
          </a:lnRef>
          <a:fillRef idx="2">
            <a:schemeClr val="accent6"/>
          </a:fillRef>
          <a:effectRef idx="1">
            <a:schemeClr val="accent6"/>
          </a:effectRef>
          <a:fontRef idx="minor">
            <a:schemeClr val="dk1"/>
          </a:fontRef>
        </dgm:style>
      </dgm:prSet>
      <dgm:spPr>
        <a:solidFill>
          <a:schemeClr val="accent1">
            <a:lumMod val="40000"/>
            <a:lumOff val="60000"/>
          </a:schemeClr>
        </a:solidFill>
      </dgm:spPr>
      <dgm:t>
        <a:bodyPr/>
        <a:lstStyle/>
        <a:p>
          <a:r>
            <a:rPr lang="en-GB" dirty="0"/>
            <a:t>Professional Learning</a:t>
          </a:r>
        </a:p>
      </dgm:t>
    </dgm:pt>
    <dgm:pt modelId="{73329A5F-AE50-49FB-9217-12369E12EAD6}" type="parTrans" cxnId="{9C795297-6D8C-41CE-A1AE-5DB2B1661674}">
      <dgm:prSet/>
      <dgm:spPr/>
      <dgm:t>
        <a:bodyPr/>
        <a:lstStyle/>
        <a:p>
          <a:endParaRPr lang="en-GB"/>
        </a:p>
      </dgm:t>
    </dgm:pt>
    <dgm:pt modelId="{2FE6A87B-8D1A-4A5D-BD56-F8269A500375}" type="sibTrans" cxnId="{9C795297-6D8C-41CE-A1AE-5DB2B1661674}">
      <dgm:prSet/>
      <dgm:spPr/>
      <dgm:t>
        <a:bodyPr/>
        <a:lstStyle/>
        <a:p>
          <a:endParaRPr lang="en-GB"/>
        </a:p>
      </dgm:t>
    </dgm:pt>
    <dgm:pt modelId="{1011F12F-B019-415F-9E6E-5DB629D47CCE}" type="pres">
      <dgm:prSet presAssocID="{012FAF7F-350D-419E-9FC6-483DDAF07862}" presName="Name0" presStyleCnt="0">
        <dgm:presLayoutVars>
          <dgm:chMax val="1"/>
          <dgm:chPref val="1"/>
          <dgm:dir/>
          <dgm:animOne val="branch"/>
          <dgm:animLvl val="lvl"/>
        </dgm:presLayoutVars>
      </dgm:prSet>
      <dgm:spPr/>
    </dgm:pt>
    <dgm:pt modelId="{C8AFC533-54EE-4417-BF72-496AEA33638A}" type="pres">
      <dgm:prSet presAssocID="{313F2EAB-BB5C-475D-BBE1-A19796FDA297}" presName="singleCycle" presStyleCnt="0"/>
      <dgm:spPr/>
    </dgm:pt>
    <dgm:pt modelId="{5D3CE0C5-DAE7-47AC-AEAE-A6E8A28082B1}" type="pres">
      <dgm:prSet presAssocID="{313F2EAB-BB5C-475D-BBE1-A19796FDA297}" presName="singleCenter" presStyleLbl="node1" presStyleIdx="0" presStyleCnt="4" custScaleX="185260" custLinFactNeighborX="-148" custLinFactNeighborY="-10176">
        <dgm:presLayoutVars>
          <dgm:chMax val="7"/>
          <dgm:chPref val="7"/>
        </dgm:presLayoutVars>
      </dgm:prSet>
      <dgm:spPr/>
    </dgm:pt>
    <dgm:pt modelId="{D316F1D3-900D-4340-8FAB-BD0B0C6B5798}" type="pres">
      <dgm:prSet presAssocID="{538DEFC7-DC0C-49A1-9BCA-8F295E42065B}" presName="Name56" presStyleLbl="parChTrans1D2" presStyleIdx="0" presStyleCnt="3"/>
      <dgm:spPr/>
    </dgm:pt>
    <dgm:pt modelId="{7301C876-978B-4BE0-945A-22813710E71B}" type="pres">
      <dgm:prSet presAssocID="{EDA92DA7-C6C1-49B5-9E66-6BD5F85C7C0C}" presName="text0" presStyleLbl="node1" presStyleIdx="1" presStyleCnt="4" custScaleX="361796" custRadScaleRad="106077" custRadScaleInc="-193">
        <dgm:presLayoutVars>
          <dgm:bulletEnabled val="1"/>
        </dgm:presLayoutVars>
      </dgm:prSet>
      <dgm:spPr/>
    </dgm:pt>
    <dgm:pt modelId="{FD2AFED7-F962-48EB-84A5-12CA5D5C765F}" type="pres">
      <dgm:prSet presAssocID="{CAE4E6B3-B186-4D45-A221-9C83C21E9816}" presName="Name56" presStyleLbl="parChTrans1D2" presStyleIdx="1" presStyleCnt="3"/>
      <dgm:spPr/>
    </dgm:pt>
    <dgm:pt modelId="{96029079-DAA6-4A44-AD96-93B826FFD0EF}" type="pres">
      <dgm:prSet presAssocID="{4763ABDF-E386-4E3C-A98D-2C40575BEDDB}" presName="text0" presStyleLbl="node1" presStyleIdx="2" presStyleCnt="4" custScaleX="297846" custRadScaleRad="127482" custRadScaleInc="-11927">
        <dgm:presLayoutVars>
          <dgm:bulletEnabled val="1"/>
        </dgm:presLayoutVars>
      </dgm:prSet>
      <dgm:spPr/>
    </dgm:pt>
    <dgm:pt modelId="{21941C18-DD05-48B1-9CC0-B4AFDC5C781A}" type="pres">
      <dgm:prSet presAssocID="{73329A5F-AE50-49FB-9217-12369E12EAD6}" presName="Name56" presStyleLbl="parChTrans1D2" presStyleIdx="2" presStyleCnt="3"/>
      <dgm:spPr/>
    </dgm:pt>
    <dgm:pt modelId="{114D68D2-BBCB-469C-8E8B-70277D674BD6}" type="pres">
      <dgm:prSet presAssocID="{17AA7FFA-D838-41EC-BB7A-55873D17442B}" presName="text0" presStyleLbl="node1" presStyleIdx="3" presStyleCnt="4" custScaleX="195615" custRadScaleRad="124289" custRadScaleInc="10891">
        <dgm:presLayoutVars>
          <dgm:bulletEnabled val="1"/>
        </dgm:presLayoutVars>
      </dgm:prSet>
      <dgm:spPr/>
    </dgm:pt>
  </dgm:ptLst>
  <dgm:cxnLst>
    <dgm:cxn modelId="{85C9C509-F476-4333-AC59-FBFD68C8532B}" type="presOf" srcId="{4763ABDF-E386-4E3C-A98D-2C40575BEDDB}" destId="{96029079-DAA6-4A44-AD96-93B826FFD0EF}" srcOrd="0" destOrd="0" presId="urn:microsoft.com/office/officeart/2008/layout/RadialCluster"/>
    <dgm:cxn modelId="{5450BD0B-42D6-4707-906F-2ADD2E1AC2E3}" type="presOf" srcId="{CAE4E6B3-B186-4D45-A221-9C83C21E9816}" destId="{FD2AFED7-F962-48EB-84A5-12CA5D5C765F}" srcOrd="0" destOrd="0" presId="urn:microsoft.com/office/officeart/2008/layout/RadialCluster"/>
    <dgm:cxn modelId="{AD34DC1A-25BD-45D6-888E-E8A6B4F2BA79}" srcId="{012FAF7F-350D-419E-9FC6-483DDAF07862}" destId="{313F2EAB-BB5C-475D-BBE1-A19796FDA297}" srcOrd="0" destOrd="0" parTransId="{8AC876D1-2844-43EB-91C5-45184B6710B1}" sibTransId="{451C9E77-EB3A-4CEC-853B-A3755F1524D8}"/>
    <dgm:cxn modelId="{7208BE2B-2078-4DE2-8EC6-EA4A6AD7BC1F}" srcId="{313F2EAB-BB5C-475D-BBE1-A19796FDA297}" destId="{EDA92DA7-C6C1-49B5-9E66-6BD5F85C7C0C}" srcOrd="0" destOrd="0" parTransId="{538DEFC7-DC0C-49A1-9BCA-8F295E42065B}" sibTransId="{82C32447-A3A1-45A5-B7A3-8B1DCCB47AE2}"/>
    <dgm:cxn modelId="{5B5B9636-BAEE-418E-9098-F6DF1D4226A4}" type="presOf" srcId="{313F2EAB-BB5C-475D-BBE1-A19796FDA297}" destId="{5D3CE0C5-DAE7-47AC-AEAE-A6E8A28082B1}" srcOrd="0" destOrd="0" presId="urn:microsoft.com/office/officeart/2008/layout/RadialCluster"/>
    <dgm:cxn modelId="{8D6C6442-0604-4758-A91B-A36626262FE4}" type="presOf" srcId="{EDA92DA7-C6C1-49B5-9E66-6BD5F85C7C0C}" destId="{7301C876-978B-4BE0-945A-22813710E71B}" srcOrd="0" destOrd="0" presId="urn:microsoft.com/office/officeart/2008/layout/RadialCluster"/>
    <dgm:cxn modelId="{737C7C73-E2C7-42EB-98AA-276B32432846}" srcId="{313F2EAB-BB5C-475D-BBE1-A19796FDA297}" destId="{4763ABDF-E386-4E3C-A98D-2C40575BEDDB}" srcOrd="1" destOrd="0" parTransId="{CAE4E6B3-B186-4D45-A221-9C83C21E9816}" sibTransId="{63CA863E-655A-464A-A4DD-81AD6465A9F9}"/>
    <dgm:cxn modelId="{0FB4CD7B-B69D-482F-B7B3-2A82C184966E}" type="presOf" srcId="{538DEFC7-DC0C-49A1-9BCA-8F295E42065B}" destId="{D316F1D3-900D-4340-8FAB-BD0B0C6B5798}" srcOrd="0" destOrd="0" presId="urn:microsoft.com/office/officeart/2008/layout/RadialCluster"/>
    <dgm:cxn modelId="{FAA98F8A-E8DE-43AE-8F4E-A13FD6D4C4F1}" type="presOf" srcId="{73329A5F-AE50-49FB-9217-12369E12EAD6}" destId="{21941C18-DD05-48B1-9CC0-B4AFDC5C781A}" srcOrd="0" destOrd="0" presId="urn:microsoft.com/office/officeart/2008/layout/RadialCluster"/>
    <dgm:cxn modelId="{9C795297-6D8C-41CE-A1AE-5DB2B1661674}" srcId="{313F2EAB-BB5C-475D-BBE1-A19796FDA297}" destId="{17AA7FFA-D838-41EC-BB7A-55873D17442B}" srcOrd="2" destOrd="0" parTransId="{73329A5F-AE50-49FB-9217-12369E12EAD6}" sibTransId="{2FE6A87B-8D1A-4A5D-BD56-F8269A500375}"/>
    <dgm:cxn modelId="{1F36AFD8-5873-44DF-A041-64BAC4679571}" type="presOf" srcId="{17AA7FFA-D838-41EC-BB7A-55873D17442B}" destId="{114D68D2-BBCB-469C-8E8B-70277D674BD6}" srcOrd="0" destOrd="0" presId="urn:microsoft.com/office/officeart/2008/layout/RadialCluster"/>
    <dgm:cxn modelId="{D231D9F2-0012-4B74-978D-B943E30BA52E}" type="presOf" srcId="{012FAF7F-350D-419E-9FC6-483DDAF07862}" destId="{1011F12F-B019-415F-9E6E-5DB629D47CCE}" srcOrd="0" destOrd="0" presId="urn:microsoft.com/office/officeart/2008/layout/RadialCluster"/>
    <dgm:cxn modelId="{0680C3AD-3B39-495B-A683-75C941293672}" type="presParOf" srcId="{1011F12F-B019-415F-9E6E-5DB629D47CCE}" destId="{C8AFC533-54EE-4417-BF72-496AEA33638A}" srcOrd="0" destOrd="0" presId="urn:microsoft.com/office/officeart/2008/layout/RadialCluster"/>
    <dgm:cxn modelId="{189FEE00-AAC0-484B-91AB-3693A2DFFBC1}" type="presParOf" srcId="{C8AFC533-54EE-4417-BF72-496AEA33638A}" destId="{5D3CE0C5-DAE7-47AC-AEAE-A6E8A28082B1}" srcOrd="0" destOrd="0" presId="urn:microsoft.com/office/officeart/2008/layout/RadialCluster"/>
    <dgm:cxn modelId="{B96E0F39-CC23-4ACB-AC67-AE485BCA892B}" type="presParOf" srcId="{C8AFC533-54EE-4417-BF72-496AEA33638A}" destId="{D316F1D3-900D-4340-8FAB-BD0B0C6B5798}" srcOrd="1" destOrd="0" presId="urn:microsoft.com/office/officeart/2008/layout/RadialCluster"/>
    <dgm:cxn modelId="{255A6102-49FD-43E5-B0AA-734E63D0F96C}" type="presParOf" srcId="{C8AFC533-54EE-4417-BF72-496AEA33638A}" destId="{7301C876-978B-4BE0-945A-22813710E71B}" srcOrd="2" destOrd="0" presId="urn:microsoft.com/office/officeart/2008/layout/RadialCluster"/>
    <dgm:cxn modelId="{998516AF-7C70-4F5D-9749-2C7885BA1CB2}" type="presParOf" srcId="{C8AFC533-54EE-4417-BF72-496AEA33638A}" destId="{FD2AFED7-F962-48EB-84A5-12CA5D5C765F}" srcOrd="3" destOrd="0" presId="urn:microsoft.com/office/officeart/2008/layout/RadialCluster"/>
    <dgm:cxn modelId="{D2B27159-07FA-4057-A058-7239F6A4EF1E}" type="presParOf" srcId="{C8AFC533-54EE-4417-BF72-496AEA33638A}" destId="{96029079-DAA6-4A44-AD96-93B826FFD0EF}" srcOrd="4" destOrd="0" presId="urn:microsoft.com/office/officeart/2008/layout/RadialCluster"/>
    <dgm:cxn modelId="{616358CB-932B-4E6C-BABC-EC9F0A2E97F9}" type="presParOf" srcId="{C8AFC533-54EE-4417-BF72-496AEA33638A}" destId="{21941C18-DD05-48B1-9CC0-B4AFDC5C781A}" srcOrd="5" destOrd="0" presId="urn:microsoft.com/office/officeart/2008/layout/RadialCluster"/>
    <dgm:cxn modelId="{27349342-B6C7-4002-AB5E-DAB2A7578144}" type="presParOf" srcId="{C8AFC533-54EE-4417-BF72-496AEA33638A}" destId="{114D68D2-BBCB-469C-8E8B-70277D674BD6}"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CE0C5-DAE7-47AC-AEAE-A6E8A28082B1}">
      <dsp:nvSpPr>
        <dsp:cNvPr id="0" name=""/>
        <dsp:cNvSpPr/>
      </dsp:nvSpPr>
      <dsp:spPr>
        <a:xfrm>
          <a:off x="1793820" y="2001096"/>
          <a:ext cx="2994335" cy="1616288"/>
        </a:xfrm>
        <a:prstGeom prst="roundRect">
          <a:avLst/>
        </a:prstGeom>
        <a:solidFill>
          <a:schemeClr val="accent1">
            <a:lumMod val="75000"/>
          </a:schemeClr>
        </a:solidFill>
        <a:ln w="12700" cap="flat" cmpd="sng" algn="ctr">
          <a:solidFill>
            <a:schemeClr val="accent2"/>
          </a:solidFill>
          <a:prstDash val="solid"/>
        </a:ln>
        <a:effectLst>
          <a:outerShdw blurRad="38100" dist="25400" dir="2700000" algn="br" rotWithShape="0">
            <a:srgbClr val="000000">
              <a:alpha val="60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GB" sz="3100" kern="1200" dirty="0"/>
            <a:t>Secondary PGCE programme</a:t>
          </a:r>
        </a:p>
      </dsp:txBody>
      <dsp:txXfrm>
        <a:off x="1872721" y="2079997"/>
        <a:ext cx="2836533" cy="1458486"/>
      </dsp:txXfrm>
    </dsp:sp>
    <dsp:sp modelId="{D316F1D3-900D-4340-8FAB-BD0B0C6B5798}">
      <dsp:nvSpPr>
        <dsp:cNvPr id="0" name=""/>
        <dsp:cNvSpPr/>
      </dsp:nvSpPr>
      <dsp:spPr>
        <a:xfrm rot="16203273">
          <a:off x="2902501" y="1611469"/>
          <a:ext cx="779254" cy="0"/>
        </a:xfrm>
        <a:custGeom>
          <a:avLst/>
          <a:gdLst/>
          <a:ahLst/>
          <a:cxnLst/>
          <a:rect l="0" t="0" r="0" b="0"/>
          <a:pathLst>
            <a:path>
              <a:moveTo>
                <a:pt x="0" y="0"/>
              </a:moveTo>
              <a:lnTo>
                <a:pt x="779254"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01C876-978B-4BE0-945A-22813710E71B}">
      <dsp:nvSpPr>
        <dsp:cNvPr id="0" name=""/>
        <dsp:cNvSpPr/>
      </dsp:nvSpPr>
      <dsp:spPr>
        <a:xfrm>
          <a:off x="1334046" y="138929"/>
          <a:ext cx="3917936" cy="1082913"/>
        </a:xfrm>
        <a:prstGeom prst="roundRect">
          <a:avLst/>
        </a:prstGeom>
        <a:solidFill>
          <a:schemeClr val="accent1">
            <a:lumMod val="40000"/>
            <a:lumOff val="60000"/>
          </a:schemeClr>
        </a:solidFill>
        <a:ln w="12700" cap="flat"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GB" sz="2900" kern="1200" dirty="0"/>
            <a:t>Specialist Subject Knowledge &amp; Pedagogy</a:t>
          </a:r>
        </a:p>
      </dsp:txBody>
      <dsp:txXfrm>
        <a:off x="1386909" y="191792"/>
        <a:ext cx="3812210" cy="977187"/>
      </dsp:txXfrm>
    </dsp:sp>
    <dsp:sp modelId="{FD2AFED7-F962-48EB-84A5-12CA5D5C765F}">
      <dsp:nvSpPr>
        <dsp:cNvPr id="0" name=""/>
        <dsp:cNvSpPr/>
      </dsp:nvSpPr>
      <dsp:spPr>
        <a:xfrm rot="2260225">
          <a:off x="4272081" y="3809811"/>
          <a:ext cx="629754" cy="0"/>
        </a:xfrm>
        <a:custGeom>
          <a:avLst/>
          <a:gdLst/>
          <a:ahLst/>
          <a:cxnLst/>
          <a:rect l="0" t="0" r="0" b="0"/>
          <a:pathLst>
            <a:path>
              <a:moveTo>
                <a:pt x="0" y="0"/>
              </a:moveTo>
              <a:lnTo>
                <a:pt x="629754"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029079-DAA6-4A44-AD96-93B826FFD0EF}">
      <dsp:nvSpPr>
        <dsp:cNvPr id="0" name=""/>
        <dsp:cNvSpPr/>
      </dsp:nvSpPr>
      <dsp:spPr>
        <a:xfrm>
          <a:off x="3924800" y="4002239"/>
          <a:ext cx="3225413" cy="1082913"/>
        </a:xfrm>
        <a:prstGeom prst="roundRect">
          <a:avLst/>
        </a:prstGeom>
        <a:solidFill>
          <a:schemeClr val="accent1">
            <a:lumMod val="40000"/>
            <a:lumOff val="60000"/>
          </a:schemeClr>
        </a:solidFill>
        <a:ln w="12700" cap="flat"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en-GB" sz="2800" kern="1200" dirty="0"/>
            <a:t>Education and Professional Studies</a:t>
          </a:r>
        </a:p>
      </dsp:txBody>
      <dsp:txXfrm>
        <a:off x="3977663" y="4055102"/>
        <a:ext cx="3119687" cy="977187"/>
      </dsp:txXfrm>
    </dsp:sp>
    <dsp:sp modelId="{21941C18-DD05-48B1-9CC0-B4AFDC5C781A}">
      <dsp:nvSpPr>
        <dsp:cNvPr id="0" name=""/>
        <dsp:cNvSpPr/>
      </dsp:nvSpPr>
      <dsp:spPr>
        <a:xfrm rot="8528843">
          <a:off x="1689907" y="3809814"/>
          <a:ext cx="627182" cy="0"/>
        </a:xfrm>
        <a:custGeom>
          <a:avLst/>
          <a:gdLst/>
          <a:ahLst/>
          <a:cxnLst/>
          <a:rect l="0" t="0" r="0" b="0"/>
          <a:pathLst>
            <a:path>
              <a:moveTo>
                <a:pt x="0" y="0"/>
              </a:moveTo>
              <a:lnTo>
                <a:pt x="627182"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4D68D2-BBCB-469C-8E8B-70277D674BD6}">
      <dsp:nvSpPr>
        <dsp:cNvPr id="0" name=""/>
        <dsp:cNvSpPr/>
      </dsp:nvSpPr>
      <dsp:spPr>
        <a:xfrm>
          <a:off x="0" y="4002243"/>
          <a:ext cx="2118340" cy="1082913"/>
        </a:xfrm>
        <a:prstGeom prst="roundRect">
          <a:avLst/>
        </a:prstGeom>
        <a:solidFill>
          <a:schemeClr val="accent1">
            <a:lumMod val="40000"/>
            <a:lumOff val="60000"/>
          </a:schemeClr>
        </a:solidFill>
        <a:ln w="12700" cap="flat"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GB" sz="2900" kern="1200" dirty="0"/>
            <a:t>Professional Learning</a:t>
          </a:r>
        </a:p>
      </dsp:txBody>
      <dsp:txXfrm>
        <a:off x="52863" y="4055106"/>
        <a:ext cx="2012614" cy="977187"/>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F2AE21-3E9F-43E6-AA96-676588447B6D}" type="datetimeFigureOut">
              <a:rPr lang="en-GB" smtClean="0"/>
              <a:t>01/03/2022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1E24CB-8300-4363-9436-3D16A4F8B2D2}" type="slidenum">
              <a:rPr lang="en-GB" smtClean="0"/>
              <a:t>‹#›</a:t>
            </a:fld>
            <a:endParaRPr lang="en-GB"/>
          </a:p>
        </p:txBody>
      </p:sp>
    </p:spTree>
    <p:extLst>
      <p:ext uri="{BB962C8B-B14F-4D97-AF65-F5344CB8AC3E}">
        <p14:creationId xmlns:p14="http://schemas.microsoft.com/office/powerpoint/2010/main" val="1042169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A1E24CB-8300-4363-9436-3D16A4F8B2D2}" type="slidenum">
              <a:rPr lang="en-GB" smtClean="0"/>
              <a:t>2</a:t>
            </a:fld>
            <a:endParaRPr lang="en-GB"/>
          </a:p>
        </p:txBody>
      </p:sp>
    </p:spTree>
    <p:extLst>
      <p:ext uri="{BB962C8B-B14F-4D97-AF65-F5344CB8AC3E}">
        <p14:creationId xmlns:p14="http://schemas.microsoft.com/office/powerpoint/2010/main" val="2927067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you can state whether or not they have met the descriptors and whether there are any concerns over their fundamental English and maths.</a:t>
            </a:r>
          </a:p>
          <a:p>
            <a:r>
              <a:rPr lang="en-GB" dirty="0"/>
              <a:t>You also complete a statement on their areas of strength and areas for development.</a:t>
            </a:r>
          </a:p>
          <a:p>
            <a:r>
              <a:rPr lang="en-GB" dirty="0"/>
              <a:t>The ITEC confirms that all meetings have taken place in their QA section. You then sign it off in the submit section. After this the trainee can submit the form and move onto the developing independence phase.</a:t>
            </a:r>
          </a:p>
        </p:txBody>
      </p:sp>
      <p:sp>
        <p:nvSpPr>
          <p:cNvPr id="4" name="Slide Number Placeholder 3"/>
          <p:cNvSpPr>
            <a:spLocks noGrp="1"/>
          </p:cNvSpPr>
          <p:nvPr>
            <p:ph type="sldNum" sz="quarter" idx="5"/>
          </p:nvPr>
        </p:nvSpPr>
        <p:spPr/>
        <p:txBody>
          <a:bodyPr/>
          <a:lstStyle/>
          <a:p>
            <a:fld id="{1A1E24CB-8300-4363-9436-3D16A4F8B2D2}" type="slidenum">
              <a:rPr lang="en-GB" smtClean="0"/>
              <a:t>15</a:t>
            </a:fld>
            <a:endParaRPr lang="en-GB"/>
          </a:p>
        </p:txBody>
      </p:sp>
    </p:spTree>
    <p:extLst>
      <p:ext uri="{BB962C8B-B14F-4D97-AF65-F5344CB8AC3E}">
        <p14:creationId xmlns:p14="http://schemas.microsoft.com/office/powerpoint/2010/main" val="2933113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quick reminder of our curriculum…</a:t>
            </a:r>
          </a:p>
        </p:txBody>
      </p:sp>
      <p:sp>
        <p:nvSpPr>
          <p:cNvPr id="4" name="Slide Number Placeholder 3"/>
          <p:cNvSpPr>
            <a:spLocks noGrp="1"/>
          </p:cNvSpPr>
          <p:nvPr>
            <p:ph type="sldNum" sz="quarter" idx="5"/>
          </p:nvPr>
        </p:nvSpPr>
        <p:spPr/>
        <p:txBody>
          <a:bodyPr/>
          <a:lstStyle/>
          <a:p>
            <a:fld id="{1A1E24CB-8300-4363-9436-3D16A4F8B2D2}" type="slidenum">
              <a:rPr lang="en-GB" smtClean="0"/>
              <a:t>16</a:t>
            </a:fld>
            <a:endParaRPr lang="en-GB"/>
          </a:p>
        </p:txBody>
      </p:sp>
    </p:spTree>
    <p:extLst>
      <p:ext uri="{BB962C8B-B14F-4D97-AF65-F5344CB8AC3E}">
        <p14:creationId xmlns:p14="http://schemas.microsoft.com/office/powerpoint/2010/main" val="2543073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99E5088-EC83-4AFB-945C-ABD4DE304567}" type="slidenum">
              <a:rPr lang="en-GB" smtClean="0"/>
              <a:t>17</a:t>
            </a:fld>
            <a:endParaRPr lang="en-GB"/>
          </a:p>
        </p:txBody>
      </p:sp>
    </p:spTree>
    <p:extLst>
      <p:ext uri="{BB962C8B-B14F-4D97-AF65-F5344CB8AC3E}">
        <p14:creationId xmlns:p14="http://schemas.microsoft.com/office/powerpoint/2010/main" val="34053316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in school in November, trainees are directed to consider planning as follows (see study guide):</a:t>
            </a:r>
          </a:p>
          <a:p>
            <a:pPr lvl="0"/>
            <a:r>
              <a:rPr lang="en-GB" sz="1200" b="1" kern="1200" dirty="0">
                <a:solidFill>
                  <a:schemeClr val="tx1"/>
                </a:solidFill>
                <a:effectLst/>
                <a:latin typeface="+mn-lt"/>
                <a:ea typeface="+mn-ea"/>
                <a:cs typeface="+mn-cs"/>
              </a:rPr>
              <a:t>Planning and the structure of the lesson (CCF: 4)</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Modern Foreign Language specific focus</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Look at the activities that occur in a language lesson.</a:t>
            </a:r>
          </a:p>
          <a:p>
            <a:pPr lvl="0"/>
            <a:r>
              <a:rPr lang="en-GB" sz="1200" kern="1200" dirty="0">
                <a:solidFill>
                  <a:schemeClr val="tx1"/>
                </a:solidFill>
                <a:effectLst/>
                <a:latin typeface="+mn-lt"/>
                <a:ea typeface="+mn-ea"/>
                <a:cs typeface="+mn-cs"/>
              </a:rPr>
              <a:t>Observe how the teacher starts the lesson. </a:t>
            </a:r>
          </a:p>
          <a:p>
            <a:pPr lvl="0"/>
            <a:r>
              <a:rPr lang="en-GB" sz="1200" kern="1200" dirty="0">
                <a:solidFill>
                  <a:schemeClr val="tx1"/>
                </a:solidFill>
                <a:effectLst/>
                <a:latin typeface="+mn-lt"/>
                <a:ea typeface="+mn-ea"/>
                <a:cs typeface="+mn-cs"/>
              </a:rPr>
              <a:t>Do they use the Target Language (TL) from the beginning or are objectives set in English? Either way, consider the reasons for the teacher’s choice.</a:t>
            </a:r>
          </a:p>
          <a:p>
            <a:pPr lvl="0"/>
            <a:r>
              <a:rPr lang="en-GB" sz="1200" kern="1200" dirty="0">
                <a:solidFill>
                  <a:schemeClr val="tx1"/>
                </a:solidFill>
                <a:effectLst/>
                <a:latin typeface="+mn-lt"/>
                <a:ea typeface="+mn-ea"/>
                <a:cs typeface="+mn-cs"/>
              </a:rPr>
              <a:t>Note the order of linguistic activities e.g. listening </a:t>
            </a:r>
            <a:r>
              <a:rPr lang="en-GB" sz="1200" kern="1200" dirty="0">
                <a:solidFill>
                  <a:schemeClr val="tx1"/>
                </a:solidFill>
                <a:effectLst/>
                <a:latin typeface="+mn-lt"/>
                <a:ea typeface="+mn-ea"/>
                <a:cs typeface="+mn-cs"/>
                <a:sym typeface="Symbol" pitchFamily="2" charset="2"/>
              </a:rPr>
              <a:t></a:t>
            </a:r>
            <a:r>
              <a:rPr lang="en-GB" sz="1200" kern="1200" dirty="0">
                <a:solidFill>
                  <a:schemeClr val="tx1"/>
                </a:solidFill>
                <a:effectLst/>
                <a:latin typeface="+mn-lt"/>
                <a:ea typeface="+mn-ea"/>
                <a:cs typeface="+mn-cs"/>
              </a:rPr>
              <a:t> speaking </a:t>
            </a:r>
            <a:r>
              <a:rPr lang="en-GB" sz="1200" kern="1200" dirty="0">
                <a:solidFill>
                  <a:schemeClr val="tx1"/>
                </a:solidFill>
                <a:effectLst/>
                <a:latin typeface="+mn-lt"/>
                <a:ea typeface="+mn-ea"/>
                <a:cs typeface="+mn-cs"/>
                <a:sym typeface="Symbol" pitchFamily="2" charset="2"/>
              </a:rPr>
              <a:t></a:t>
            </a:r>
            <a:r>
              <a:rPr lang="en-GB" sz="1200" kern="1200" dirty="0">
                <a:solidFill>
                  <a:schemeClr val="tx1"/>
                </a:solidFill>
                <a:effectLst/>
                <a:latin typeface="+mn-lt"/>
                <a:ea typeface="+mn-ea"/>
                <a:cs typeface="+mn-cs"/>
              </a:rPr>
              <a:t> reading </a:t>
            </a:r>
            <a:r>
              <a:rPr lang="en-GB" sz="1200" kern="1200" dirty="0">
                <a:solidFill>
                  <a:schemeClr val="tx1"/>
                </a:solidFill>
                <a:effectLst/>
                <a:latin typeface="+mn-lt"/>
                <a:ea typeface="+mn-ea"/>
                <a:cs typeface="+mn-cs"/>
                <a:sym typeface="Symbol" pitchFamily="2" charset="2"/>
              </a:rPr>
              <a:t></a:t>
            </a:r>
            <a:r>
              <a:rPr lang="en-GB" sz="1200" kern="1200" dirty="0">
                <a:solidFill>
                  <a:schemeClr val="tx1"/>
                </a:solidFill>
                <a:effectLst/>
                <a:latin typeface="+mn-lt"/>
                <a:ea typeface="+mn-ea"/>
                <a:cs typeface="+mn-cs"/>
              </a:rPr>
              <a:t> explanation of grammar </a:t>
            </a:r>
            <a:r>
              <a:rPr lang="en-GB" sz="1200" kern="1200" dirty="0">
                <a:solidFill>
                  <a:schemeClr val="tx1"/>
                </a:solidFill>
                <a:effectLst/>
                <a:latin typeface="+mn-lt"/>
                <a:ea typeface="+mn-ea"/>
                <a:cs typeface="+mn-cs"/>
                <a:sym typeface="Symbol" pitchFamily="2" charset="2"/>
              </a:rPr>
              <a:t></a:t>
            </a:r>
            <a:r>
              <a:rPr lang="en-GB" sz="1200" kern="1200" dirty="0">
                <a:solidFill>
                  <a:schemeClr val="tx1"/>
                </a:solidFill>
                <a:effectLst/>
                <a:latin typeface="+mn-lt"/>
                <a:ea typeface="+mn-ea"/>
                <a:cs typeface="+mn-cs"/>
              </a:rPr>
              <a:t> practice etc.</a:t>
            </a:r>
          </a:p>
          <a:p>
            <a:pPr lvl="0"/>
            <a:r>
              <a:rPr lang="en-GB" sz="1200" kern="1200" dirty="0">
                <a:solidFill>
                  <a:schemeClr val="tx1"/>
                </a:solidFill>
                <a:effectLst/>
                <a:latin typeface="+mn-lt"/>
                <a:ea typeface="+mn-ea"/>
                <a:cs typeface="+mn-cs"/>
              </a:rPr>
              <a:t>Does the teacher build in pauses to assess or revise what has been learned? Do they link this back to the stated objective? </a:t>
            </a:r>
          </a:p>
          <a:p>
            <a:pPr lvl="0"/>
            <a:r>
              <a:rPr lang="en-GB" sz="1200" kern="1200" dirty="0">
                <a:solidFill>
                  <a:schemeClr val="tx1"/>
                </a:solidFill>
                <a:effectLst/>
                <a:latin typeface="+mn-lt"/>
                <a:ea typeface="+mn-ea"/>
                <a:cs typeface="+mn-cs"/>
              </a:rPr>
              <a:t>Is there a </a:t>
            </a:r>
            <a:r>
              <a:rPr lang="en-GB" sz="1200" b="1" kern="1200" dirty="0">
                <a:solidFill>
                  <a:schemeClr val="tx1"/>
                </a:solidFill>
                <a:effectLst/>
                <a:latin typeface="+mn-lt"/>
                <a:ea typeface="+mn-ea"/>
                <a:cs typeface="+mn-cs"/>
              </a:rPr>
              <a:t>summing up </a:t>
            </a:r>
            <a:r>
              <a:rPr lang="en-GB" sz="1200" kern="1200" dirty="0">
                <a:solidFill>
                  <a:schemeClr val="tx1"/>
                </a:solidFill>
                <a:effectLst/>
                <a:latin typeface="+mn-lt"/>
                <a:ea typeface="+mn-ea"/>
                <a:cs typeface="+mn-cs"/>
              </a:rPr>
              <a:t>(sometimes called a</a:t>
            </a:r>
            <a:r>
              <a:rPr lang="en-GB" sz="1200" b="1" kern="1200" dirty="0">
                <a:solidFill>
                  <a:schemeClr val="tx1"/>
                </a:solidFill>
                <a:effectLst/>
                <a:latin typeface="+mn-lt"/>
                <a:ea typeface="+mn-ea"/>
                <a:cs typeface="+mn-cs"/>
              </a:rPr>
              <a:t> plenary</a:t>
            </a:r>
            <a:r>
              <a:rPr lang="en-GB" sz="1200" kern="1200" dirty="0">
                <a:solidFill>
                  <a:schemeClr val="tx1"/>
                </a:solidFill>
                <a:effectLst/>
                <a:latin typeface="+mn-lt"/>
                <a:ea typeface="+mn-ea"/>
                <a:cs typeface="+mn-cs"/>
              </a:rPr>
              <a:t>) at the end of the lesson? What is the purpose of this?</a:t>
            </a:r>
          </a:p>
          <a:p>
            <a:pPr lvl="0"/>
            <a:r>
              <a:rPr lang="en-GB" sz="1200" kern="1200" dirty="0">
                <a:solidFill>
                  <a:schemeClr val="tx1"/>
                </a:solidFill>
                <a:effectLst/>
                <a:latin typeface="+mn-lt"/>
                <a:ea typeface="+mn-ea"/>
                <a:cs typeface="+mn-cs"/>
              </a:rPr>
              <a:t>Is it conducted by the teacher or the pupil? Does it simply consist of a “what have we learnt?” session, or is it predictive, i.e. looking forward to what will be learned in the light of the lesson that is just finished? Are the pupils consulted on what will happen next or are they told?</a:t>
            </a:r>
          </a:p>
          <a:p>
            <a:pPr lvl="0"/>
            <a:r>
              <a:rPr lang="en-GB" sz="1200" kern="1200" dirty="0">
                <a:solidFill>
                  <a:schemeClr val="tx1"/>
                </a:solidFill>
                <a:effectLst/>
                <a:latin typeface="+mn-lt"/>
                <a:ea typeface="+mn-ea"/>
                <a:cs typeface="+mn-cs"/>
              </a:rPr>
              <a:t>Use a blank scaffolded lesson plan pro forma to note down the ‘plan’ of observed lessons – can you identify a common structure? Are there differences between teachers within the department? What are they?</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Teaching grammar</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order to teach grammar communicatively the following sequence (9 steps) is sometimes used:</a:t>
            </a:r>
          </a:p>
          <a:p>
            <a:pPr lvl="0"/>
            <a:r>
              <a:rPr lang="en-GB" sz="1200" kern="1200" dirty="0">
                <a:solidFill>
                  <a:schemeClr val="tx1"/>
                </a:solidFill>
                <a:effectLst/>
                <a:latin typeface="+mn-lt"/>
                <a:ea typeface="+mn-ea"/>
                <a:cs typeface="+mn-cs"/>
              </a:rPr>
              <a:t>Prior use in context</a:t>
            </a:r>
          </a:p>
          <a:p>
            <a:pPr lvl="0"/>
            <a:r>
              <a:rPr lang="en-GB" sz="1200" kern="1200" dirty="0">
                <a:solidFill>
                  <a:schemeClr val="tx1"/>
                </a:solidFill>
                <a:effectLst/>
                <a:latin typeface="+mn-lt"/>
                <a:ea typeface="+mn-ea"/>
                <a:cs typeface="+mn-cs"/>
              </a:rPr>
              <a:t>Receptive input</a:t>
            </a:r>
          </a:p>
          <a:p>
            <a:pPr lvl="0"/>
            <a:r>
              <a:rPr lang="en-GB" sz="1200" kern="1200" dirty="0">
                <a:solidFill>
                  <a:schemeClr val="tx1"/>
                </a:solidFill>
                <a:effectLst/>
                <a:latin typeface="+mn-lt"/>
                <a:ea typeface="+mn-ea"/>
                <a:cs typeface="+mn-cs"/>
              </a:rPr>
              <a:t>Overt presentation</a:t>
            </a:r>
          </a:p>
          <a:p>
            <a:pPr lvl="0"/>
            <a:r>
              <a:rPr lang="en-GB" sz="1200" kern="1200" dirty="0">
                <a:solidFill>
                  <a:schemeClr val="tx1"/>
                </a:solidFill>
                <a:effectLst/>
                <a:latin typeface="+mn-lt"/>
                <a:ea typeface="+mn-ea"/>
                <a:cs typeface="+mn-cs"/>
              </a:rPr>
              <a:t>Practice activities</a:t>
            </a:r>
          </a:p>
          <a:p>
            <a:pPr lvl="0"/>
            <a:r>
              <a:rPr lang="en-GB" sz="1200" kern="1200" dirty="0">
                <a:solidFill>
                  <a:schemeClr val="tx1"/>
                </a:solidFill>
                <a:effectLst/>
                <a:latin typeface="+mn-lt"/>
                <a:ea typeface="+mn-ea"/>
                <a:cs typeface="+mn-cs"/>
              </a:rPr>
              <a:t>Active recognition</a:t>
            </a:r>
          </a:p>
          <a:p>
            <a:pPr lvl="0"/>
            <a:r>
              <a:rPr lang="en-GB" sz="1200" kern="1200" dirty="0">
                <a:solidFill>
                  <a:schemeClr val="tx1"/>
                </a:solidFill>
                <a:effectLst/>
                <a:latin typeface="+mn-lt"/>
                <a:ea typeface="+mn-ea"/>
                <a:cs typeface="+mn-cs"/>
              </a:rPr>
              <a:t>Checking understanding</a:t>
            </a:r>
          </a:p>
          <a:p>
            <a:pPr lvl="0"/>
            <a:r>
              <a:rPr lang="en-GB" sz="1200" kern="1200" dirty="0">
                <a:solidFill>
                  <a:schemeClr val="tx1"/>
                </a:solidFill>
                <a:effectLst/>
                <a:latin typeface="+mn-lt"/>
                <a:ea typeface="+mn-ea"/>
                <a:cs typeface="+mn-cs"/>
              </a:rPr>
              <a:t>Pupils taking notes</a:t>
            </a:r>
          </a:p>
          <a:p>
            <a:pPr lvl="0"/>
            <a:r>
              <a:rPr lang="en-GB" sz="1200" kern="1200" dirty="0">
                <a:solidFill>
                  <a:schemeClr val="tx1"/>
                </a:solidFill>
                <a:effectLst/>
                <a:latin typeface="+mn-lt"/>
                <a:ea typeface="+mn-ea"/>
                <a:cs typeface="+mn-cs"/>
              </a:rPr>
              <a:t>More practice</a:t>
            </a:r>
          </a:p>
          <a:p>
            <a:pPr lvl="0"/>
            <a:r>
              <a:rPr lang="en-GB" sz="1200" kern="1200" dirty="0">
                <a:solidFill>
                  <a:schemeClr val="tx1"/>
                </a:solidFill>
                <a:effectLst/>
                <a:latin typeface="+mn-lt"/>
                <a:ea typeface="+mn-ea"/>
                <a:cs typeface="+mn-cs"/>
              </a:rPr>
              <a:t>Creative phase (production)</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Observe carefully how grammar is taught.</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Does the teacher use English or the TL to explain grammatical rules and concepts?</a:t>
            </a:r>
          </a:p>
          <a:p>
            <a:r>
              <a:rPr lang="en-GB" sz="1200" kern="1200" dirty="0">
                <a:solidFill>
                  <a:schemeClr val="tx1"/>
                </a:solidFill>
                <a:effectLst/>
                <a:latin typeface="+mn-lt"/>
                <a:ea typeface="+mn-ea"/>
                <a:cs typeface="+mn-cs"/>
              </a:rPr>
              <a:t>•	Are pupils encouraged to work out grammatical regularities, i.e. rules for themselves?</a:t>
            </a:r>
          </a:p>
          <a:p>
            <a:r>
              <a:rPr lang="en-GB" sz="1200" kern="1200" dirty="0">
                <a:solidFill>
                  <a:schemeClr val="tx1"/>
                </a:solidFill>
                <a:effectLst/>
                <a:latin typeface="+mn-lt"/>
                <a:ea typeface="+mn-ea"/>
                <a:cs typeface="+mn-cs"/>
              </a:rPr>
              <a:t>•	Do pupils consult grammatical explanations in textbooks?</a:t>
            </a:r>
          </a:p>
          <a:p>
            <a:r>
              <a:rPr lang="en-GB" sz="1200" kern="1200" dirty="0">
                <a:solidFill>
                  <a:schemeClr val="tx1"/>
                </a:solidFill>
                <a:effectLst/>
                <a:latin typeface="+mn-lt"/>
                <a:ea typeface="+mn-ea"/>
                <a:cs typeface="+mn-cs"/>
              </a:rPr>
              <a:t>•	What sort of metalanguage (i.e. language about language) is used?  Is a verb called a ‘verb’ or is it referred to by another term?</a:t>
            </a:r>
          </a:p>
          <a:p>
            <a:r>
              <a:rPr lang="en-GB" sz="1200" kern="1200" dirty="0">
                <a:solidFill>
                  <a:schemeClr val="tx1"/>
                </a:solidFill>
                <a:effectLst/>
                <a:latin typeface="+mn-lt"/>
                <a:ea typeface="+mn-ea"/>
                <a:cs typeface="+mn-cs"/>
              </a:rPr>
              <a:t>•	Do pupils copy notes about rules for their own reference or are they given photocopied notes?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There are several models of structural presentation of a </a:t>
            </a:r>
            <a:r>
              <a:rPr lang="en-GB" sz="1200" b="1" kern="1200" dirty="0">
                <a:solidFill>
                  <a:schemeClr val="tx1"/>
                </a:solidFill>
                <a:effectLst/>
                <a:latin typeface="+mn-lt"/>
                <a:ea typeface="+mn-ea"/>
                <a:cs typeface="+mn-cs"/>
              </a:rPr>
              <a:t>lesson plan.  </a:t>
            </a:r>
            <a:r>
              <a:rPr lang="en-GB" sz="1200" kern="1200" dirty="0">
                <a:solidFill>
                  <a:schemeClr val="tx1"/>
                </a:solidFill>
                <a:effectLst/>
                <a:latin typeface="+mn-lt"/>
                <a:ea typeface="+mn-ea"/>
                <a:cs typeface="+mn-cs"/>
              </a:rPr>
              <a:t>The first step concerns </a:t>
            </a:r>
            <a:r>
              <a:rPr lang="en-GB" sz="1200" b="1" kern="1200" dirty="0">
                <a:solidFill>
                  <a:schemeClr val="tx1"/>
                </a:solidFill>
                <a:effectLst/>
                <a:latin typeface="+mn-lt"/>
                <a:ea typeface="+mn-ea"/>
                <a:cs typeface="+mn-cs"/>
              </a:rPr>
              <a:t>overall planning </a:t>
            </a:r>
            <a:r>
              <a:rPr lang="en-GB" sz="1200" kern="1200" dirty="0">
                <a:solidFill>
                  <a:schemeClr val="tx1"/>
                </a:solidFill>
                <a:effectLst/>
                <a:latin typeface="+mn-lt"/>
                <a:ea typeface="+mn-ea"/>
                <a:cs typeface="+mn-cs"/>
              </a:rPr>
              <a:t>when you look at communicative learning outcomes, language learning objectives, references to assessment, materials and resources needed; the second step is to write a summary of the </a:t>
            </a:r>
            <a:r>
              <a:rPr lang="en-GB" sz="1200" b="1" kern="1200" dirty="0">
                <a:solidFill>
                  <a:schemeClr val="tx1"/>
                </a:solidFill>
                <a:effectLst/>
                <a:latin typeface="+mn-lt"/>
                <a:ea typeface="+mn-ea"/>
                <a:cs typeface="+mn-cs"/>
              </a:rPr>
              <a:t>sequence of lesson activities. </a:t>
            </a:r>
            <a:endParaRPr lang="en-GB"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1A1E24CB-8300-4363-9436-3D16A4F8B2D2}" type="slidenum">
              <a:rPr lang="en-GB" smtClean="0"/>
              <a:t>19</a:t>
            </a:fld>
            <a:endParaRPr lang="en-GB"/>
          </a:p>
        </p:txBody>
      </p:sp>
    </p:spTree>
    <p:extLst>
      <p:ext uri="{BB962C8B-B14F-4D97-AF65-F5344CB8AC3E}">
        <p14:creationId xmlns:p14="http://schemas.microsoft.com/office/powerpoint/2010/main" val="1563277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Key recommendations:</a:t>
            </a:r>
          </a:p>
          <a:p>
            <a:r>
              <a:rPr lang="en-GB" b="1" dirty="0"/>
              <a:t>Based on the above (i.e. phonics), high-quality languages education may have the following features</a:t>
            </a:r>
          </a:p>
          <a:p>
            <a:r>
              <a:rPr lang="en-GB" dirty="0"/>
              <a:t>Curriculum plans show clear logic behind progression in phonics, including around when to teach differences between English sound–spelling correspondences and those of the target language.</a:t>
            </a:r>
          </a:p>
          <a:p>
            <a:r>
              <a:rPr lang="en-GB" dirty="0"/>
              <a:t>Planned practice and review of phonemes and how these link to graphemes is in place.</a:t>
            </a:r>
          </a:p>
          <a:p>
            <a:r>
              <a:rPr lang="en-GB" dirty="0"/>
              <a:t>Curriculum plans show how small differences in sound can unlock meaning for pupils.</a:t>
            </a:r>
          </a:p>
          <a:p>
            <a:r>
              <a:rPr lang="en-GB" b="1" dirty="0"/>
              <a:t>Based on the above (I.e. vocab), high-quality languages education may have the following features</a:t>
            </a:r>
          </a:p>
          <a:p>
            <a:r>
              <a:rPr lang="en-GB" dirty="0"/>
              <a:t>Curriculum plans recognise that vocabulary is an important component of language knowledge.</a:t>
            </a:r>
          </a:p>
          <a:p>
            <a:r>
              <a:rPr lang="en-GB" dirty="0"/>
              <a:t>Curriculum plans recognise the importance of building a strong verb lexicon, especially in the early stages of language learning.</a:t>
            </a:r>
          </a:p>
          <a:p>
            <a:r>
              <a:rPr lang="en-GB" dirty="0"/>
              <a:t>Curriculum planning of vocabulary, grammar and phonic knowledge and progression should go hand in hand, as they are all related and connected.</a:t>
            </a:r>
          </a:p>
          <a:p>
            <a:r>
              <a:rPr lang="en-GB" dirty="0"/>
              <a:t>Curriculum leaders consider both the breadth and depth of vocabulary knowledge they will teach. They:</a:t>
            </a:r>
          </a:p>
          <a:p>
            <a:pPr lvl="1"/>
            <a:r>
              <a:rPr lang="en-GB" dirty="0"/>
              <a:t>make sure that they prioritise high-frequency words</a:t>
            </a:r>
          </a:p>
          <a:p>
            <a:pPr lvl="1"/>
            <a:r>
              <a:rPr lang="en-GB" dirty="0"/>
              <a:t>consider carefully which topic-based vocabulary (other than high-frequency words) they teach</a:t>
            </a:r>
          </a:p>
          <a:p>
            <a:pPr lvl="1"/>
            <a:r>
              <a:rPr lang="en-GB" dirty="0"/>
              <a:t>ensure that learners can use these words across different contexts</a:t>
            </a:r>
          </a:p>
          <a:p>
            <a:pPr lvl="1"/>
            <a:r>
              <a:rPr lang="en-GB" dirty="0"/>
              <a:t>consider how ‘deeply’ items of vocabulary need to be learned and at what point</a:t>
            </a:r>
          </a:p>
          <a:p>
            <a:pPr lvl="1"/>
            <a:r>
              <a:rPr lang="en-GB" dirty="0"/>
              <a:t>consider how and when to introduce more advanced semantic aspects of vocabulary knowledge (such as synonyms, antonyms, shades of meaning and how they change with context).</a:t>
            </a:r>
          </a:p>
          <a:p>
            <a:r>
              <a:rPr lang="en-GB" dirty="0"/>
              <a:t>Teachers aim to increase learners’ automatic and fluent recall through:</a:t>
            </a:r>
          </a:p>
          <a:p>
            <a:pPr lvl="1"/>
            <a:r>
              <a:rPr lang="en-GB" dirty="0"/>
              <a:t>a schedule of planned revisiting to ensure that words are retained in long-term memory</a:t>
            </a:r>
          </a:p>
          <a:p>
            <a:pPr lvl="1"/>
            <a:r>
              <a:rPr lang="en-GB" dirty="0"/>
              <a:t>introducing and using vocabulary in comprehension and production, in both the oral and written modalities and across different topics.</a:t>
            </a:r>
          </a:p>
          <a:p>
            <a:r>
              <a:rPr lang="en-GB" dirty="0"/>
              <a:t>Curriculum leaders also think strategically about:</a:t>
            </a:r>
          </a:p>
          <a:p>
            <a:pPr lvl="1"/>
            <a:r>
              <a:rPr lang="en-GB" dirty="0"/>
              <a:t>which words are the most important for the scheme of work so that teachers can focus on these to develop learners’ level of mastery</a:t>
            </a:r>
          </a:p>
          <a:p>
            <a:pPr lvl="1"/>
            <a:r>
              <a:rPr lang="en-GB" dirty="0"/>
              <a:t>gradation (what pupils learn and when across the years of study)</a:t>
            </a:r>
          </a:p>
          <a:p>
            <a:pPr lvl="1"/>
            <a:r>
              <a:rPr lang="en-GB" dirty="0"/>
              <a:t>making links between words within word families and recognising similarities and differences between English and the language being learned</a:t>
            </a:r>
          </a:p>
          <a:p>
            <a:pPr lvl="1"/>
            <a:r>
              <a:rPr lang="en-GB" dirty="0"/>
              <a:t>how to link vocabulary to external accreditations or assessments.</a:t>
            </a:r>
          </a:p>
          <a:p>
            <a:r>
              <a:rPr lang="en-GB" b="1" dirty="0"/>
              <a:t>Based on the above (i.e. grammar), high-quality languages education may have the following features</a:t>
            </a:r>
          </a:p>
          <a:p>
            <a:r>
              <a:rPr lang="en-GB" dirty="0"/>
              <a:t>When planning the curriculum for grammatical progress, leaders consider the nature and rate of grammatical progression, the complexity of grammatical concepts and structures, and which aspects of a grammatical structure are introduced and when (such as which parts of a verb paradigm).</a:t>
            </a:r>
          </a:p>
          <a:p>
            <a:r>
              <a:rPr lang="en-GB" dirty="0"/>
              <a:t>Leaders make sure that all pupils can understand grammatical concepts and structures rather than being required to work it out for themselves, through:</a:t>
            </a:r>
          </a:p>
          <a:p>
            <a:pPr lvl="1"/>
            <a:r>
              <a:rPr lang="en-GB" dirty="0"/>
              <a:t>an explicit but succinct description of the grammatical feature to be taught</a:t>
            </a:r>
          </a:p>
          <a:p>
            <a:pPr lvl="1"/>
            <a:r>
              <a:rPr lang="en-GB" dirty="0"/>
              <a:t>practising the grammar point (through listening and reading)</a:t>
            </a:r>
          </a:p>
          <a:p>
            <a:pPr lvl="1"/>
            <a:r>
              <a:rPr lang="en-GB" dirty="0"/>
              <a:t>practice in productive use of the features being taught (through speaking and writing).</a:t>
            </a:r>
          </a:p>
          <a:p>
            <a:r>
              <a:rPr lang="en-GB" dirty="0"/>
              <a:t>Teachers consider productive use of grammar in free writing and speech in a range of contexts. Using a language spontaneously is central to pupils’ language ability and based on their ability to manipulate language.</a:t>
            </a:r>
          </a:p>
          <a:p>
            <a:r>
              <a:rPr lang="en-GB" dirty="0"/>
              <a:t>The curriculum includes ample opportunity to revisit the same grammar in different contexts, for different tasks, with a range of vocabulary</a:t>
            </a:r>
          </a:p>
          <a:p>
            <a:endParaRPr lang="en-GB" dirty="0"/>
          </a:p>
        </p:txBody>
      </p:sp>
      <p:sp>
        <p:nvSpPr>
          <p:cNvPr id="4" name="Slide Number Placeholder 3"/>
          <p:cNvSpPr>
            <a:spLocks noGrp="1"/>
          </p:cNvSpPr>
          <p:nvPr>
            <p:ph type="sldNum" sz="quarter" idx="5"/>
          </p:nvPr>
        </p:nvSpPr>
        <p:spPr/>
        <p:txBody>
          <a:bodyPr/>
          <a:lstStyle/>
          <a:p>
            <a:fld id="{1A1E24CB-8300-4363-9436-3D16A4F8B2D2}" type="slidenum">
              <a:rPr lang="en-GB" smtClean="0"/>
              <a:t>20</a:t>
            </a:fld>
            <a:endParaRPr lang="en-GB"/>
          </a:p>
        </p:txBody>
      </p:sp>
    </p:spTree>
    <p:extLst>
      <p:ext uri="{BB962C8B-B14F-4D97-AF65-F5344CB8AC3E}">
        <p14:creationId xmlns:p14="http://schemas.microsoft.com/office/powerpoint/2010/main" val="28826595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A1E24CB-8300-4363-9436-3D16A4F8B2D2}" type="slidenum">
              <a:rPr lang="en-GB" smtClean="0"/>
              <a:t>21</a:t>
            </a:fld>
            <a:endParaRPr lang="en-GB"/>
          </a:p>
        </p:txBody>
      </p:sp>
    </p:spTree>
    <p:extLst>
      <p:ext uri="{BB962C8B-B14F-4D97-AF65-F5344CB8AC3E}">
        <p14:creationId xmlns:p14="http://schemas.microsoft.com/office/powerpoint/2010/main" val="35601045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Throughout this talk I will use the term parents to include those adults who are caring for children, i.e. they have direct responsibility for their safety and wellbeing.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Much of this evidence comes from the USA rather than the UK though. </a:t>
            </a:r>
          </a:p>
          <a:p>
            <a:endParaRPr lang="en-GB" dirty="0"/>
          </a:p>
          <a:p>
            <a:r>
              <a:rPr lang="en-GB" dirty="0"/>
              <a:t>parental satisfaction evidence from UK.</a:t>
            </a:r>
          </a:p>
        </p:txBody>
      </p:sp>
      <p:sp>
        <p:nvSpPr>
          <p:cNvPr id="4" name="Slide Number Placeholder 3"/>
          <p:cNvSpPr>
            <a:spLocks noGrp="1"/>
          </p:cNvSpPr>
          <p:nvPr>
            <p:ph type="sldNum" sz="quarter" idx="5"/>
          </p:nvPr>
        </p:nvSpPr>
        <p:spPr/>
        <p:txBody>
          <a:bodyPr/>
          <a:lstStyle/>
          <a:p>
            <a:fld id="{C59FF5B7-16B8-4B68-A7C3-6014096966C9}" type="slidenum">
              <a:rPr lang="en-GB" smtClean="0"/>
              <a:t>22</a:t>
            </a:fld>
            <a:endParaRPr lang="en-GB"/>
          </a:p>
        </p:txBody>
      </p:sp>
    </p:spTree>
    <p:extLst>
      <p:ext uri="{BB962C8B-B14F-4D97-AF65-F5344CB8AC3E}">
        <p14:creationId xmlns:p14="http://schemas.microsoft.com/office/powerpoint/2010/main" val="5826569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1" u="none" strike="noStrike" baseline="0" dirty="0">
                <a:solidFill>
                  <a:srgbClr val="292526"/>
                </a:solidFill>
                <a:latin typeface="TimesNewRomanPS-BoldItalic"/>
              </a:rPr>
              <a:t>P&amp;F factors</a:t>
            </a:r>
          </a:p>
          <a:p>
            <a:r>
              <a:rPr lang="en-GB" sz="1800" b="1" i="1" u="none" strike="noStrike" baseline="0" dirty="0">
                <a:solidFill>
                  <a:srgbClr val="292526"/>
                </a:solidFill>
                <a:latin typeface="TimesNewRomanPS-BoldItalic"/>
              </a:rPr>
              <a:t>Parents’ beliefs about PI</a:t>
            </a:r>
          </a:p>
          <a:p>
            <a:pPr algn="l"/>
            <a:r>
              <a:rPr lang="en-GB" sz="1800" b="0" i="0" u="none" strike="noStrike" baseline="0" dirty="0">
                <a:solidFill>
                  <a:srgbClr val="292526"/>
                </a:solidFill>
                <a:latin typeface="TimesNewRomanPS"/>
              </a:rPr>
              <a:t>First, the way </a:t>
            </a:r>
            <a:r>
              <a:rPr lang="en-US" sz="1800" b="0" i="0" u="none" strike="noStrike" baseline="0" dirty="0">
                <a:solidFill>
                  <a:srgbClr val="292526"/>
                </a:solidFill>
                <a:latin typeface="TimesNewRomanPS"/>
              </a:rPr>
              <a:t>that parents view their role in their children’s education is crucial. Parents who believe</a:t>
            </a:r>
          </a:p>
          <a:p>
            <a:pPr algn="l"/>
            <a:r>
              <a:rPr lang="en-US" sz="1800" b="0" i="0" u="none" strike="noStrike" baseline="0" dirty="0">
                <a:solidFill>
                  <a:srgbClr val="292526"/>
                </a:solidFill>
                <a:latin typeface="TimesNewRomanPS"/>
              </a:rPr>
              <a:t>that their role is only to get children to school, which then takes over responsibility for</a:t>
            </a:r>
          </a:p>
          <a:p>
            <a:pPr algn="l"/>
            <a:r>
              <a:rPr lang="en-US" sz="1800" b="0" i="0" u="none" strike="noStrike" baseline="0" dirty="0">
                <a:solidFill>
                  <a:srgbClr val="292526"/>
                </a:solidFill>
                <a:latin typeface="TimesNewRomanPS"/>
              </a:rPr>
              <a:t>their education, will not be willing to be actively involved in either school-based or</a:t>
            </a:r>
          </a:p>
          <a:p>
            <a:pPr algn="l"/>
            <a:r>
              <a:rPr lang="en-GB" sz="1800" b="0" i="0" u="none" strike="noStrike" baseline="0" dirty="0">
                <a:solidFill>
                  <a:srgbClr val="292526"/>
                </a:solidFill>
                <a:latin typeface="TimesNewRomanPS"/>
              </a:rPr>
              <a:t>home-based PI.</a:t>
            </a:r>
          </a:p>
          <a:p>
            <a:pPr algn="l"/>
            <a:r>
              <a:rPr lang="en-US" sz="1800" b="0" i="0" u="none" strike="noStrike" baseline="0" dirty="0">
                <a:solidFill>
                  <a:srgbClr val="292526"/>
                </a:solidFill>
                <a:latin typeface="TimesNewRomanPS"/>
              </a:rPr>
              <a:t>The belief that parents have in their own ability to help their children succeed at</a:t>
            </a:r>
          </a:p>
          <a:p>
            <a:pPr algn="l"/>
            <a:r>
              <a:rPr lang="en-US" sz="1800" b="0" i="0" u="none" strike="noStrike" baseline="0" dirty="0">
                <a:solidFill>
                  <a:srgbClr val="292526"/>
                </a:solidFill>
                <a:latin typeface="TimesNewRomanPS"/>
              </a:rPr>
              <a:t>school is the second belief which is crucial to PI.</a:t>
            </a:r>
          </a:p>
          <a:p>
            <a:pPr algn="l"/>
            <a:r>
              <a:rPr lang="en-US" sz="1800" b="0" i="0" u="none" strike="noStrike" baseline="0" dirty="0">
                <a:solidFill>
                  <a:srgbClr val="292526"/>
                </a:solidFill>
                <a:latin typeface="TimesNewRomanPS"/>
              </a:rPr>
              <a:t>Parents who believe children’s intelligence is fixed and that school achievement is</a:t>
            </a:r>
          </a:p>
          <a:p>
            <a:pPr algn="l"/>
            <a:r>
              <a:rPr lang="en-US" sz="1800" b="0" i="0" u="none" strike="noStrike" baseline="0" dirty="0">
                <a:solidFill>
                  <a:srgbClr val="292526"/>
                </a:solidFill>
                <a:latin typeface="TimesNewRomanPS"/>
              </a:rPr>
              <a:t>mainly due to children being lucky enough to have high ability will not see the point</a:t>
            </a:r>
          </a:p>
          <a:p>
            <a:pPr algn="l"/>
            <a:r>
              <a:rPr lang="en-US" sz="1800" b="0" i="0" u="none" strike="noStrike" baseline="0" dirty="0">
                <a:solidFill>
                  <a:srgbClr val="292526"/>
                </a:solidFill>
                <a:latin typeface="TimesNewRomanPS"/>
              </a:rPr>
              <a:t>in getting too involved in their children’s education.</a:t>
            </a:r>
          </a:p>
          <a:p>
            <a:pPr algn="l"/>
            <a:endParaRPr lang="en-US" sz="1800" b="0" i="0" u="none" strike="noStrike" baseline="0" dirty="0">
              <a:solidFill>
                <a:srgbClr val="292526"/>
              </a:solidFill>
              <a:latin typeface="TimesNewRomanPS"/>
            </a:endParaRPr>
          </a:p>
          <a:p>
            <a:pPr algn="l"/>
            <a:r>
              <a:rPr lang="en-US" sz="1800" b="1" i="1" u="none" strike="noStrike" baseline="0" dirty="0">
                <a:solidFill>
                  <a:srgbClr val="292526"/>
                </a:solidFill>
                <a:latin typeface="TimesNewRomanPS-BoldItalic"/>
              </a:rPr>
              <a:t>Parents’ perceptions of invitations for involvement</a:t>
            </a:r>
            <a:endParaRPr lang="en-US" sz="1800" b="0" i="0" u="none" strike="noStrike" baseline="0" dirty="0">
              <a:solidFill>
                <a:srgbClr val="292526"/>
              </a:solidFill>
              <a:latin typeface="TimesNewRomanPS"/>
            </a:endParaRPr>
          </a:p>
          <a:p>
            <a:pPr algn="l"/>
            <a:r>
              <a:rPr lang="en-US" dirty="0"/>
              <a:t>Another potential barrier to PI is parents’ perceptions of the level of explicit and</a:t>
            </a:r>
          </a:p>
          <a:p>
            <a:pPr algn="l"/>
            <a:r>
              <a:rPr lang="en-US" dirty="0"/>
              <a:t>implicit invitations for involvement. When parents think that PI is not valued by teachers</a:t>
            </a:r>
          </a:p>
          <a:p>
            <a:pPr algn="l"/>
            <a:r>
              <a:rPr lang="en-US" dirty="0"/>
              <a:t>or schools they are less likely to get involved </a:t>
            </a:r>
          </a:p>
          <a:p>
            <a:pPr algn="l"/>
            <a:r>
              <a:rPr lang="en-US" sz="1800" b="0" i="0" u="none" strike="noStrike" baseline="0" dirty="0">
                <a:solidFill>
                  <a:srgbClr val="292526"/>
                </a:solidFill>
                <a:latin typeface="TimesNewRomanPS"/>
              </a:rPr>
              <a:t>Secondary schools are often seen by parents as large bureaucratic </a:t>
            </a:r>
            <a:r>
              <a:rPr lang="en-US" sz="1800" b="0" i="0" u="none" strike="noStrike" baseline="0" dirty="0" err="1">
                <a:solidFill>
                  <a:srgbClr val="292526"/>
                </a:solidFill>
                <a:latin typeface="TimesNewRomanPS"/>
              </a:rPr>
              <a:t>organisations</a:t>
            </a:r>
            <a:r>
              <a:rPr lang="en-US" sz="1800" b="0" i="0" u="none" strike="noStrike" baseline="0" dirty="0">
                <a:solidFill>
                  <a:srgbClr val="292526"/>
                </a:solidFill>
                <a:latin typeface="TimesNewRomanPS"/>
              </a:rPr>
              <a:t> which</a:t>
            </a:r>
          </a:p>
          <a:p>
            <a:pPr algn="l"/>
            <a:r>
              <a:rPr lang="en-US" sz="1800" b="0" i="0" u="none" strike="noStrike" baseline="0" dirty="0">
                <a:solidFill>
                  <a:srgbClr val="292526"/>
                </a:solidFill>
                <a:latin typeface="TimesNewRomanPS"/>
              </a:rPr>
              <a:t>are not welcoming to parents, which is considered to be one of the reasons why there</a:t>
            </a:r>
          </a:p>
          <a:p>
            <a:pPr algn="l"/>
            <a:r>
              <a:rPr lang="en-US" sz="1800" b="0" i="0" u="none" strike="noStrike" baseline="0" dirty="0">
                <a:solidFill>
                  <a:srgbClr val="292526"/>
                </a:solidFill>
                <a:latin typeface="TimesNewRomanPS"/>
              </a:rPr>
              <a:t>is a tendency for higher levels of PI in primary than secondary schools </a:t>
            </a:r>
          </a:p>
          <a:p>
            <a:pPr algn="l"/>
            <a:endParaRPr lang="en-US" sz="1800" b="0" i="0" u="none" strike="noStrike" baseline="0" dirty="0">
              <a:solidFill>
                <a:srgbClr val="292526"/>
              </a:solidFill>
              <a:latin typeface="TimesNewRomanPS"/>
            </a:endParaRPr>
          </a:p>
          <a:p>
            <a:pPr algn="l"/>
            <a:r>
              <a:rPr lang="en-GB" sz="1800" b="1" i="1" u="none" strike="noStrike" baseline="0" dirty="0">
                <a:solidFill>
                  <a:srgbClr val="292526"/>
                </a:solidFill>
                <a:latin typeface="TimesNewRomanPS-BoldItalic"/>
              </a:rPr>
              <a:t>Parents’ current life contexts</a:t>
            </a:r>
            <a:endParaRPr lang="en-US" sz="1800" b="0" i="0" u="none" strike="noStrike" baseline="0" dirty="0">
              <a:solidFill>
                <a:srgbClr val="292526"/>
              </a:solidFill>
              <a:latin typeface="TimesNewRomanPS"/>
            </a:endParaRPr>
          </a:p>
          <a:p>
            <a:pPr algn="l"/>
            <a:r>
              <a:rPr lang="en-GB" sz="1800" b="0" i="0" u="none" strike="noStrike" baseline="0" dirty="0">
                <a:solidFill>
                  <a:srgbClr val="292526"/>
                </a:solidFill>
                <a:latin typeface="TimesNewRomanPS"/>
              </a:rPr>
              <a:t>Parents’ level of </a:t>
            </a:r>
            <a:r>
              <a:rPr lang="en-US" sz="1800" b="0" i="0" u="none" strike="noStrike" baseline="0" dirty="0">
                <a:solidFill>
                  <a:srgbClr val="292526"/>
                </a:solidFill>
                <a:latin typeface="TimesNewRomanPS"/>
              </a:rPr>
              <a:t>education will influence their views on whether they have sufficient skills and knowledge to engage in different aspects of PI</a:t>
            </a:r>
          </a:p>
          <a:p>
            <a:pPr algn="l"/>
            <a:endParaRPr lang="en-US" sz="1800" b="0" i="0" u="none" strike="noStrike" baseline="0" dirty="0">
              <a:solidFill>
                <a:srgbClr val="292526"/>
              </a:solidFill>
              <a:latin typeface="TimesNewRomanPS"/>
            </a:endParaRPr>
          </a:p>
          <a:p>
            <a:pPr algn="l"/>
            <a:r>
              <a:rPr lang="en-US" dirty="0"/>
              <a:t>solo parents and those with young families or large families may find it more difficult to get involved</a:t>
            </a:r>
          </a:p>
          <a:p>
            <a:pPr algn="l"/>
            <a:r>
              <a:rPr lang="en-US" dirty="0"/>
              <a:t>in PI because of their caretaking responsibilities. Parents’ work situations can also be</a:t>
            </a:r>
          </a:p>
          <a:p>
            <a:pPr algn="l"/>
            <a:r>
              <a:rPr lang="en-US" dirty="0"/>
              <a:t>a factor. When parents are unemployed money could be an issue as they may not be</a:t>
            </a:r>
          </a:p>
          <a:p>
            <a:pPr algn="l"/>
            <a:r>
              <a:rPr lang="en-US" dirty="0"/>
              <a:t>able to afford a car or to pay babysitters in order to get to school meetings. For parents</a:t>
            </a:r>
          </a:p>
          <a:p>
            <a:pPr algn="l"/>
            <a:r>
              <a:rPr lang="en-US" dirty="0"/>
              <a:t>with jobs, whether both parents work and the kind of jobs they have may be issues.</a:t>
            </a:r>
          </a:p>
          <a:p>
            <a:pPr algn="l"/>
            <a:endParaRPr lang="en-US" dirty="0"/>
          </a:p>
          <a:p>
            <a:pPr algn="l"/>
            <a:r>
              <a:rPr lang="en-US" sz="1800" b="0" i="0" u="none" strike="noStrike" baseline="0" dirty="0">
                <a:solidFill>
                  <a:srgbClr val="292526"/>
                </a:solidFill>
                <a:latin typeface="TimesNewRomanPS"/>
              </a:rPr>
              <a:t>parents’ overall psychological resources may be a barrier to PI. For example,</a:t>
            </a:r>
          </a:p>
          <a:p>
            <a:pPr algn="l"/>
            <a:r>
              <a:rPr lang="en-US" sz="1800" b="0" i="0" u="none" strike="noStrike" baseline="0" dirty="0">
                <a:solidFill>
                  <a:srgbClr val="292526"/>
                </a:solidFill>
                <a:latin typeface="TimesNewRomanPS"/>
              </a:rPr>
              <a:t>parents with poor physical or mental health or without an effective social support</a:t>
            </a:r>
          </a:p>
          <a:p>
            <a:pPr algn="l"/>
            <a:r>
              <a:rPr lang="en-US" sz="1800" b="0" i="0" u="none" strike="noStrike" baseline="0" dirty="0">
                <a:solidFill>
                  <a:srgbClr val="292526"/>
                </a:solidFill>
                <a:latin typeface="TimesNewRomanPS"/>
              </a:rPr>
              <a:t>network, including extended family members, may find it difficult to engage effectively</a:t>
            </a:r>
          </a:p>
          <a:p>
            <a:pPr algn="l"/>
            <a:r>
              <a:rPr lang="en-GB" sz="1800" b="0" i="0" u="none" strike="noStrike" baseline="0" dirty="0">
                <a:solidFill>
                  <a:srgbClr val="292526"/>
                </a:solidFill>
                <a:latin typeface="TimesNewRomanPS"/>
              </a:rPr>
              <a:t>in PI</a:t>
            </a:r>
            <a:endParaRPr lang="en-US" sz="1800" b="0" i="0" u="none" strike="noStrike" baseline="0" dirty="0">
              <a:solidFill>
                <a:srgbClr val="292526"/>
              </a:solidFill>
              <a:latin typeface="TimesNewRomanPS"/>
            </a:endParaRPr>
          </a:p>
          <a:p>
            <a:pPr algn="l"/>
            <a:endParaRPr lang="en-US" sz="1800" b="0" i="0" u="none" strike="noStrike" baseline="0" dirty="0">
              <a:solidFill>
                <a:srgbClr val="292526"/>
              </a:solidFill>
              <a:latin typeface="TimesNewRomanPS"/>
            </a:endParaRPr>
          </a:p>
          <a:p>
            <a:pPr algn="l"/>
            <a:r>
              <a:rPr lang="en-GB" sz="1800" b="1" i="1" u="none" strike="noStrike" baseline="0" dirty="0">
                <a:solidFill>
                  <a:srgbClr val="292526"/>
                </a:solidFill>
                <a:latin typeface="TimesNewRomanPS-BoldItalic"/>
              </a:rPr>
              <a:t>Class, ethnicity and gender</a:t>
            </a:r>
            <a:endParaRPr lang="en-US" sz="1800" b="0" i="0" u="none" strike="noStrike" baseline="0" dirty="0">
              <a:solidFill>
                <a:srgbClr val="292526"/>
              </a:solidFill>
              <a:latin typeface="TimesNewRomanPS"/>
            </a:endParaRPr>
          </a:p>
          <a:p>
            <a:pPr algn="l"/>
            <a:r>
              <a:rPr lang="en-GB" sz="1800" b="0" i="0" u="none" strike="noStrike" baseline="0" dirty="0">
                <a:solidFill>
                  <a:srgbClr val="292526"/>
                </a:solidFill>
                <a:latin typeface="TimesNewRomanPS"/>
              </a:rPr>
              <a:t>Differences in </a:t>
            </a:r>
            <a:r>
              <a:rPr lang="en-US" sz="1800" b="0" i="0" u="none" strike="noStrike" baseline="0" dirty="0">
                <a:solidFill>
                  <a:srgbClr val="292526"/>
                </a:solidFill>
                <a:latin typeface="TimesNewRomanPS"/>
              </a:rPr>
              <a:t>class, ethnicity and gender may play a role in determining the degree to which parents</a:t>
            </a:r>
          </a:p>
          <a:p>
            <a:pPr algn="l"/>
            <a:r>
              <a:rPr lang="en-GB" sz="1800" b="0" i="0" u="none" strike="noStrike" baseline="0" dirty="0">
                <a:solidFill>
                  <a:srgbClr val="292526"/>
                </a:solidFill>
                <a:latin typeface="TimesNewRomanPS"/>
              </a:rPr>
              <a:t>are involved with schools</a:t>
            </a:r>
          </a:p>
          <a:p>
            <a:pPr algn="l"/>
            <a:endParaRPr lang="en-GB" sz="1800" b="0" i="0" u="none" strike="noStrike" baseline="0" dirty="0">
              <a:solidFill>
                <a:srgbClr val="292526"/>
              </a:solidFill>
              <a:latin typeface="TimesNewRomanPS"/>
            </a:endParaRPr>
          </a:p>
          <a:p>
            <a:pPr algn="l"/>
            <a:r>
              <a:rPr lang="en-US" sz="1800" b="0" i="0" u="none" strike="noStrike" baseline="0" dirty="0">
                <a:solidFill>
                  <a:srgbClr val="292526"/>
                </a:solidFill>
                <a:latin typeface="TimesNewRomanPS"/>
              </a:rPr>
              <a:t>Reay (1998) suggests that it is these parents who possess cultural capital which</a:t>
            </a:r>
          </a:p>
          <a:p>
            <a:pPr algn="l"/>
            <a:r>
              <a:rPr lang="en-US" sz="1800" b="0" i="0" u="none" strike="noStrike" baseline="0" dirty="0">
                <a:solidFill>
                  <a:srgbClr val="292526"/>
                </a:solidFill>
                <a:latin typeface="TimesNewRomanPS"/>
              </a:rPr>
              <a:t>matches that generally valued by schools. In contrast, working-class parents, though</a:t>
            </a:r>
          </a:p>
          <a:p>
            <a:pPr algn="l"/>
            <a:r>
              <a:rPr lang="en-US" sz="1800" b="0" i="0" u="none" strike="noStrike" baseline="0" dirty="0">
                <a:solidFill>
                  <a:srgbClr val="292526"/>
                </a:solidFill>
                <a:latin typeface="TimesNewRomanPS"/>
              </a:rPr>
              <a:t>possessing their own undervalued cultural capital, are aware of the difference between</a:t>
            </a:r>
          </a:p>
          <a:p>
            <a:pPr algn="l"/>
            <a:r>
              <a:rPr lang="en-US" sz="1800" b="0" i="0" u="none" strike="noStrike" baseline="0" dirty="0">
                <a:solidFill>
                  <a:srgbClr val="292526"/>
                </a:solidFill>
                <a:latin typeface="TimesNewRomanPS"/>
              </a:rPr>
              <a:t>the cultural capital they possess and that of teachers. Reay (1998) concludes that, for</a:t>
            </a:r>
          </a:p>
          <a:p>
            <a:pPr algn="l"/>
            <a:r>
              <a:rPr lang="en-US" sz="1800" b="0" i="0" u="none" strike="noStrike" baseline="0" dirty="0">
                <a:solidFill>
                  <a:srgbClr val="292526"/>
                </a:solidFill>
                <a:latin typeface="TimesNewRomanPS"/>
              </a:rPr>
              <a:t>working-class families, home-school relationships are about separateness, whereas for</a:t>
            </a:r>
          </a:p>
          <a:p>
            <a:pPr algn="l"/>
            <a:r>
              <a:rPr lang="en-US" sz="1800" b="0" i="0" u="none" strike="noStrike" baseline="0" dirty="0">
                <a:solidFill>
                  <a:srgbClr val="292526"/>
                </a:solidFill>
                <a:latin typeface="TimesNewRomanPS"/>
              </a:rPr>
              <a:t>middle-class families they are about interconnectedness, and this difference shapes</a:t>
            </a:r>
          </a:p>
          <a:p>
            <a:pPr algn="l"/>
            <a:r>
              <a:rPr lang="en-US" sz="1800" b="0" i="0" u="none" strike="noStrike" baseline="0" dirty="0">
                <a:solidFill>
                  <a:srgbClr val="292526"/>
                </a:solidFill>
                <a:latin typeface="TimesNewRomanPS"/>
              </a:rPr>
              <a:t>their respective attitudes to PI. </a:t>
            </a:r>
          </a:p>
          <a:p>
            <a:pPr algn="l"/>
            <a:endParaRPr lang="en-US" sz="1800" b="0" i="0" u="none" strike="noStrike" baseline="0" dirty="0">
              <a:solidFill>
                <a:srgbClr val="292526"/>
              </a:solidFill>
              <a:latin typeface="TimesNewRomanPS"/>
            </a:endParaRPr>
          </a:p>
          <a:p>
            <a:pPr algn="l"/>
            <a:r>
              <a:rPr lang="en-US" sz="1800" b="0" i="0" u="none" strike="noStrike" baseline="0" dirty="0">
                <a:solidFill>
                  <a:srgbClr val="292526"/>
                </a:solidFill>
                <a:latin typeface="TimesNewRomanPS"/>
              </a:rPr>
              <a:t>Obviously a complex issue, too big for this short talk but there is a question as to whether school is perceived as a place where groups belong.</a:t>
            </a:r>
          </a:p>
          <a:p>
            <a:pPr algn="l"/>
            <a:endParaRPr lang="en-US" sz="1800" b="0" i="0" u="none" strike="noStrike" baseline="0" dirty="0">
              <a:solidFill>
                <a:srgbClr val="292526"/>
              </a:solidFill>
              <a:latin typeface="TimesNewRomanPS"/>
            </a:endParaRPr>
          </a:p>
          <a:p>
            <a:pPr algn="l"/>
            <a:r>
              <a:rPr lang="en-GB" b="1" dirty="0"/>
              <a:t>Child factors</a:t>
            </a:r>
          </a:p>
          <a:p>
            <a:pPr algn="l"/>
            <a:r>
              <a:rPr lang="en-GB" b="1" dirty="0"/>
              <a:t>AGE</a:t>
            </a:r>
          </a:p>
          <a:p>
            <a:pPr algn="l"/>
            <a:r>
              <a:rPr lang="en-GB" b="0" dirty="0"/>
              <a:t>PI decreases as children grow older. Parents of secondary aged children are less likely to attend parents’ evenings.</a:t>
            </a:r>
          </a:p>
          <a:p>
            <a:pPr algn="l"/>
            <a:r>
              <a:rPr lang="en-GB" b="1" dirty="0"/>
              <a:t>SEND</a:t>
            </a:r>
          </a:p>
          <a:p>
            <a:pPr algn="l"/>
            <a:r>
              <a:rPr lang="en-GB" b="0" dirty="0"/>
              <a:t>The involvement of parents in creating support plans facilitates PI</a:t>
            </a:r>
          </a:p>
          <a:p>
            <a:pPr algn="l"/>
            <a:r>
              <a:rPr lang="en-GB" b="1" dirty="0"/>
              <a:t>ABILITY</a:t>
            </a:r>
          </a:p>
          <a:p>
            <a:pPr algn="l"/>
            <a:r>
              <a:rPr lang="en-GB" b="0" dirty="0"/>
              <a:t>Whilst being successful at school can encourage parents to become involved. However, problems can occur when parents believe their child is academically gifted and teachers do not agree. Insufficient challenge can frustrate children, leading to other issues. Also, children who succeed in non-academic areas can impact on their more academic studies.</a:t>
            </a:r>
          </a:p>
          <a:p>
            <a:pPr algn="l"/>
            <a:r>
              <a:rPr lang="en-GB" b="1" dirty="0"/>
              <a:t>Behavioural problems</a:t>
            </a:r>
            <a:endParaRPr lang="en-GB" b="0" dirty="0"/>
          </a:p>
          <a:p>
            <a:pPr algn="l"/>
            <a:r>
              <a:rPr lang="en-GB" b="0" dirty="0"/>
              <a:t>A child’s reputation for challenging behaviour can make parents less inclined to come into schools.</a:t>
            </a:r>
          </a:p>
          <a:p>
            <a:pPr algn="l"/>
            <a:endParaRPr lang="en-GB" b="0" dirty="0"/>
          </a:p>
          <a:p>
            <a:pPr algn="l"/>
            <a:r>
              <a:rPr lang="en-GB" b="1" dirty="0"/>
              <a:t>PT factors</a:t>
            </a:r>
          </a:p>
          <a:p>
            <a:pPr algn="l"/>
            <a:r>
              <a:rPr lang="en-GB" b="1" dirty="0"/>
              <a:t>Goals and agendas</a:t>
            </a:r>
            <a:endParaRPr lang="en-GB" b="0" dirty="0"/>
          </a:p>
          <a:p>
            <a:pPr algn="l"/>
            <a:r>
              <a:rPr lang="en-GB" b="0" dirty="0"/>
              <a:t>Differing expectations </a:t>
            </a:r>
          </a:p>
          <a:p>
            <a:pPr algn="l"/>
            <a:endParaRPr lang="en-GB" b="0" dirty="0"/>
          </a:p>
          <a:p>
            <a:pPr algn="l"/>
            <a:r>
              <a:rPr lang="en-GB" b="1" dirty="0"/>
              <a:t>Attitudes</a:t>
            </a:r>
          </a:p>
          <a:p>
            <a:pPr algn="l"/>
            <a:r>
              <a:rPr lang="en-GB" b="0" dirty="0"/>
              <a:t>There persists among teachers a deficit model of parents where parents who are problems, vulnerable or less able need to be kept out of schools.</a:t>
            </a:r>
          </a:p>
          <a:p>
            <a:pPr algn="l"/>
            <a:r>
              <a:rPr lang="en-GB" b="0" dirty="0"/>
              <a:t>Tension between the idea that schools educate children whilst parents should support and the idea that parents are the main educators while schools support with specialist expertise.</a:t>
            </a:r>
          </a:p>
          <a:p>
            <a:pPr algn="l"/>
            <a:endParaRPr lang="en-GB" b="0" dirty="0"/>
          </a:p>
          <a:p>
            <a:pPr algn="l"/>
            <a:r>
              <a:rPr lang="en-GB" b="1" dirty="0"/>
              <a:t>Language</a:t>
            </a:r>
          </a:p>
          <a:p>
            <a:pPr algn="l"/>
            <a:r>
              <a:rPr lang="en-GB" b="0" dirty="0"/>
              <a:t>Parents and professionals – dichotomy in description</a:t>
            </a:r>
          </a:p>
          <a:p>
            <a:pPr algn="l"/>
            <a:r>
              <a:rPr lang="en-GB" b="0" dirty="0"/>
              <a:t>Use of the word ‘partnership’ is problematic. The relationship is often about power and rights.</a:t>
            </a:r>
          </a:p>
          <a:p>
            <a:pPr algn="l"/>
            <a:endParaRPr lang="en-GB" b="0" dirty="0"/>
          </a:p>
          <a:p>
            <a:pPr algn="l"/>
            <a:r>
              <a:rPr lang="en-GB" b="1" dirty="0"/>
              <a:t>Societal factors</a:t>
            </a:r>
          </a:p>
          <a:p>
            <a:pPr algn="l"/>
            <a:r>
              <a:rPr lang="en-GB" b="0" dirty="0"/>
              <a:t>Historical reasons for lack of engagement – formality and inflexibility inhibit involvement.</a:t>
            </a:r>
          </a:p>
          <a:p>
            <a:pPr algn="l"/>
            <a:r>
              <a:rPr lang="en-GB" b="0" dirty="0"/>
              <a:t>Political and economic reasons, lack of support beyond rhetorical statements</a:t>
            </a:r>
          </a:p>
          <a:p>
            <a:pPr algn="l"/>
            <a:endParaRPr lang="en-GB" b="1" dirty="0"/>
          </a:p>
        </p:txBody>
      </p:sp>
      <p:sp>
        <p:nvSpPr>
          <p:cNvPr id="4" name="Slide Number Placeholder 3"/>
          <p:cNvSpPr>
            <a:spLocks noGrp="1"/>
          </p:cNvSpPr>
          <p:nvPr>
            <p:ph type="sldNum" sz="quarter" idx="5"/>
          </p:nvPr>
        </p:nvSpPr>
        <p:spPr/>
        <p:txBody>
          <a:bodyPr/>
          <a:lstStyle/>
          <a:p>
            <a:fld id="{C59FF5B7-16B8-4B68-A7C3-6014096966C9}" type="slidenum">
              <a:rPr lang="en-GB" smtClean="0"/>
              <a:t>23</a:t>
            </a:fld>
            <a:endParaRPr lang="en-GB"/>
          </a:p>
        </p:txBody>
      </p:sp>
    </p:spTree>
    <p:extLst>
      <p:ext uri="{BB962C8B-B14F-4D97-AF65-F5344CB8AC3E}">
        <p14:creationId xmlns:p14="http://schemas.microsoft.com/office/powerpoint/2010/main" val="10133655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Parental engagement is very important for raising achievement, particularly for pupils from low SES backgrounds.</a:t>
            </a:r>
          </a:p>
          <a:p>
            <a:endParaRPr lang="en-GB" dirty="0"/>
          </a:p>
          <a:p>
            <a:r>
              <a:rPr lang="en-GB" dirty="0"/>
              <a:t>As we’ve mentioned, engagement increases with social status, income and parents level of education. Certain parents are more likely to face barriers which can be wrongly interpreted as resistance or intransigence. As we’ve mentioned the overwhelming majority of parents want to help their children with their schooling.</a:t>
            </a:r>
          </a:p>
        </p:txBody>
      </p:sp>
      <p:sp>
        <p:nvSpPr>
          <p:cNvPr id="4" name="Slide Number Placeholder 3"/>
          <p:cNvSpPr>
            <a:spLocks noGrp="1"/>
          </p:cNvSpPr>
          <p:nvPr>
            <p:ph type="sldNum" sz="quarter" idx="5"/>
          </p:nvPr>
        </p:nvSpPr>
        <p:spPr/>
        <p:txBody>
          <a:bodyPr/>
          <a:lstStyle/>
          <a:p>
            <a:fld id="{C59FF5B7-16B8-4B68-A7C3-6014096966C9}" type="slidenum">
              <a:rPr lang="en-GB" smtClean="0"/>
              <a:t>24</a:t>
            </a:fld>
            <a:endParaRPr lang="en-GB"/>
          </a:p>
        </p:txBody>
      </p:sp>
    </p:spTree>
    <p:extLst>
      <p:ext uri="{BB962C8B-B14F-4D97-AF65-F5344CB8AC3E}">
        <p14:creationId xmlns:p14="http://schemas.microsoft.com/office/powerpoint/2010/main" val="37289112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need to think about HOW we engage with parents.</a:t>
            </a:r>
          </a:p>
        </p:txBody>
      </p:sp>
      <p:sp>
        <p:nvSpPr>
          <p:cNvPr id="4" name="Slide Number Placeholder 3"/>
          <p:cNvSpPr>
            <a:spLocks noGrp="1"/>
          </p:cNvSpPr>
          <p:nvPr>
            <p:ph type="sldNum" sz="quarter" idx="5"/>
          </p:nvPr>
        </p:nvSpPr>
        <p:spPr/>
        <p:txBody>
          <a:bodyPr/>
          <a:lstStyle/>
          <a:p>
            <a:fld id="{C59FF5B7-16B8-4B68-A7C3-6014096966C9}" type="slidenum">
              <a:rPr lang="en-GB" smtClean="0"/>
              <a:t>25</a:t>
            </a:fld>
            <a:endParaRPr lang="en-GB"/>
          </a:p>
        </p:txBody>
      </p:sp>
    </p:spTree>
    <p:extLst>
      <p:ext uri="{BB962C8B-B14F-4D97-AF65-F5344CB8AC3E}">
        <p14:creationId xmlns:p14="http://schemas.microsoft.com/office/powerpoint/2010/main" val="1786080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1E24CB-8300-4363-9436-3D16A4F8B2D2}" type="slidenum">
              <a:rPr lang="en-GB" smtClean="0"/>
              <a:t>3</a:t>
            </a:fld>
            <a:endParaRPr lang="en-GB"/>
          </a:p>
        </p:txBody>
      </p:sp>
    </p:spTree>
    <p:extLst>
      <p:ext uri="{BB962C8B-B14F-4D97-AF65-F5344CB8AC3E}">
        <p14:creationId xmlns:p14="http://schemas.microsoft.com/office/powerpoint/2010/main" val="5929822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Education has tended to move away from what Freire called the banking model where knowledge can be deposited into a student towards acts of learning.</a:t>
            </a:r>
          </a:p>
          <a:p>
            <a:endParaRPr lang="en-GB" dirty="0"/>
          </a:p>
          <a:p>
            <a:r>
              <a:rPr lang="en-GB" dirty="0"/>
              <a:t>The relationships between schools and parents tends to down play the autonomy of parents in relation to their children’s learning. Parents are obviously free to act but their action is often undervalued. Schooling is actually a small part of learning overall. </a:t>
            </a:r>
          </a:p>
          <a:p>
            <a:endParaRPr lang="en-GB" dirty="0"/>
          </a:p>
        </p:txBody>
      </p:sp>
      <p:sp>
        <p:nvSpPr>
          <p:cNvPr id="4" name="Slide Number Placeholder 3"/>
          <p:cNvSpPr>
            <a:spLocks noGrp="1"/>
          </p:cNvSpPr>
          <p:nvPr>
            <p:ph type="sldNum" sz="quarter" idx="5"/>
          </p:nvPr>
        </p:nvSpPr>
        <p:spPr/>
        <p:txBody>
          <a:bodyPr/>
          <a:lstStyle/>
          <a:p>
            <a:fld id="{C59FF5B7-16B8-4B68-A7C3-6014096966C9}" type="slidenum">
              <a:rPr lang="en-GB" smtClean="0"/>
              <a:t>26</a:t>
            </a:fld>
            <a:endParaRPr lang="en-GB"/>
          </a:p>
        </p:txBody>
      </p:sp>
    </p:spTree>
    <p:extLst>
      <p:ext uri="{BB962C8B-B14F-4D97-AF65-F5344CB8AC3E}">
        <p14:creationId xmlns:p14="http://schemas.microsoft.com/office/powerpoint/2010/main" val="2056791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Arguably, school staff often revert to a banking model when dealing with parents.</a:t>
            </a:r>
          </a:p>
          <a:p>
            <a:endParaRPr lang="en-GB" dirty="0"/>
          </a:p>
          <a:p>
            <a:r>
              <a:rPr lang="en-GB" dirty="0"/>
              <a:t>Perhaps a more dialogic relationship is more beneficial, recognising the importance and agency of both parties.</a:t>
            </a:r>
          </a:p>
        </p:txBody>
      </p:sp>
      <p:sp>
        <p:nvSpPr>
          <p:cNvPr id="4" name="Slide Number Placeholder 3"/>
          <p:cNvSpPr>
            <a:spLocks noGrp="1"/>
          </p:cNvSpPr>
          <p:nvPr>
            <p:ph type="sldNum" sz="quarter" idx="5"/>
          </p:nvPr>
        </p:nvSpPr>
        <p:spPr/>
        <p:txBody>
          <a:bodyPr/>
          <a:lstStyle/>
          <a:p>
            <a:fld id="{C59FF5B7-16B8-4B68-A7C3-6014096966C9}" type="slidenum">
              <a:rPr lang="en-GB" smtClean="0"/>
              <a:t>27</a:t>
            </a:fld>
            <a:endParaRPr lang="en-GB"/>
          </a:p>
        </p:txBody>
      </p:sp>
    </p:spTree>
    <p:extLst>
      <p:ext uri="{BB962C8B-B14F-4D97-AF65-F5344CB8AC3E}">
        <p14:creationId xmlns:p14="http://schemas.microsoft.com/office/powerpoint/2010/main" val="39501749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good way to think about this is as a continuum from parental involvement with school to parental engagement with learning.</a:t>
            </a:r>
          </a:p>
          <a:p>
            <a:endParaRPr lang="en-GB" dirty="0"/>
          </a:p>
          <a:p>
            <a:r>
              <a:rPr lang="en-GB" dirty="0"/>
              <a:t>Ideally, there should not be a tension between school’s agency for teaching and parent’s agency for engagement in their children’s learning. Each is valuable in its own right and should work together.</a:t>
            </a:r>
          </a:p>
        </p:txBody>
      </p:sp>
      <p:sp>
        <p:nvSpPr>
          <p:cNvPr id="4" name="Slide Number Placeholder 3"/>
          <p:cNvSpPr>
            <a:spLocks noGrp="1"/>
          </p:cNvSpPr>
          <p:nvPr>
            <p:ph type="sldNum" sz="quarter" idx="5"/>
          </p:nvPr>
        </p:nvSpPr>
        <p:spPr/>
        <p:txBody>
          <a:bodyPr/>
          <a:lstStyle/>
          <a:p>
            <a:fld id="{C59FF5B7-16B8-4B68-A7C3-6014096966C9}" type="slidenum">
              <a:rPr lang="en-GB" smtClean="0"/>
              <a:t>28</a:t>
            </a:fld>
            <a:endParaRPr lang="en-GB"/>
          </a:p>
        </p:txBody>
      </p:sp>
    </p:spTree>
    <p:extLst>
      <p:ext uri="{BB962C8B-B14F-4D97-AF65-F5344CB8AC3E}">
        <p14:creationId xmlns:p14="http://schemas.microsoft.com/office/powerpoint/2010/main" val="4343107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Obviously, a lot of what we have talked about here is affected by institutional factors but there is still a lot of positive work that individuals can do.</a:t>
            </a:r>
          </a:p>
          <a:p>
            <a:endParaRPr lang="en-GB" dirty="0"/>
          </a:p>
          <a:p>
            <a:r>
              <a:rPr lang="en-GB" dirty="0"/>
              <a:t>Phone calls home are invaluable, both in promoting parental engagement in the learning at home and in promoting positive learning focussed behaviour. Make sure that you regularly phone parents to discuss positive events, not just negative ones. There are other opportunities as well as phone calls. Ask to speak to them at the end of the day if they pick up their children. Send postcards, ask them to visit to look at good work. Building a positive relationship will really help if and when you need to discuss something not so good.</a:t>
            </a:r>
          </a:p>
          <a:p>
            <a:endParaRPr lang="en-GB" dirty="0"/>
          </a:p>
          <a:p>
            <a:r>
              <a:rPr lang="en-GB" dirty="0"/>
              <a:t>Try and work together to create a positive, united message for the child.</a:t>
            </a:r>
          </a:p>
          <a:p>
            <a:endParaRPr lang="en-GB" dirty="0"/>
          </a:p>
          <a:p>
            <a:r>
              <a:rPr lang="en-GB" dirty="0"/>
              <a:t>You may discuss academic or behavioural targets with parents. School will have a system in place to share them already but having you discuss them will encourage parents to support you in working towards them.</a:t>
            </a:r>
          </a:p>
          <a:p>
            <a:endParaRPr lang="en-GB" dirty="0"/>
          </a:p>
          <a:p>
            <a:r>
              <a:rPr lang="en-GB" dirty="0"/>
              <a:t>Reply to their comments in planners etc.</a:t>
            </a:r>
          </a:p>
          <a:p>
            <a:endParaRPr lang="en-GB" dirty="0"/>
          </a:p>
          <a:p>
            <a:r>
              <a:rPr lang="en-GB" dirty="0"/>
              <a:t>Don’t be afraid. It’s your job. Remember we’re trying to promote parental engagement. It won’t always work perfectly but it’s much better to try.</a:t>
            </a:r>
          </a:p>
          <a:p>
            <a:endParaRPr lang="en-GB" dirty="0"/>
          </a:p>
          <a:p>
            <a:r>
              <a:rPr lang="en-GB" dirty="0"/>
              <a:t>Read this blog post, it is American but it’s got a lot of good advice. </a:t>
            </a:r>
          </a:p>
        </p:txBody>
      </p:sp>
      <p:sp>
        <p:nvSpPr>
          <p:cNvPr id="4" name="Slide Number Placeholder 3"/>
          <p:cNvSpPr>
            <a:spLocks noGrp="1"/>
          </p:cNvSpPr>
          <p:nvPr>
            <p:ph type="sldNum" sz="quarter" idx="5"/>
          </p:nvPr>
        </p:nvSpPr>
        <p:spPr/>
        <p:txBody>
          <a:bodyPr/>
          <a:lstStyle/>
          <a:p>
            <a:fld id="{C59FF5B7-16B8-4B68-A7C3-6014096966C9}" type="slidenum">
              <a:rPr lang="en-GB" smtClean="0"/>
              <a:t>29</a:t>
            </a:fld>
            <a:endParaRPr lang="en-GB"/>
          </a:p>
        </p:txBody>
      </p:sp>
    </p:spTree>
    <p:extLst>
      <p:ext uri="{BB962C8B-B14F-4D97-AF65-F5344CB8AC3E}">
        <p14:creationId xmlns:p14="http://schemas.microsoft.com/office/powerpoint/2010/main" val="1164871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4D40284-19FA-4C4A-BADA-1D2B938ECDF1}" type="slidenum">
              <a:rPr lang="en-US" smtClean="0"/>
              <a:t>4</a:t>
            </a:fld>
            <a:endParaRPr lang="en-US"/>
          </a:p>
        </p:txBody>
      </p:sp>
    </p:spTree>
    <p:extLst>
      <p:ext uri="{BB962C8B-B14F-4D97-AF65-F5344CB8AC3E}">
        <p14:creationId xmlns:p14="http://schemas.microsoft.com/office/powerpoint/2010/main" val="33470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4D40284-19FA-4C4A-BADA-1D2B938ECDF1}" type="slidenum">
              <a:rPr lang="en-US" smtClean="0"/>
              <a:t>5</a:t>
            </a:fld>
            <a:endParaRPr lang="en-US"/>
          </a:p>
        </p:txBody>
      </p:sp>
    </p:spTree>
    <p:extLst>
      <p:ext uri="{BB962C8B-B14F-4D97-AF65-F5344CB8AC3E}">
        <p14:creationId xmlns:p14="http://schemas.microsoft.com/office/powerpoint/2010/main" val="621195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4D40284-19FA-4C4A-BADA-1D2B938ECDF1}" type="slidenum">
              <a:rPr lang="en-US" smtClean="0"/>
              <a:t>6</a:t>
            </a:fld>
            <a:endParaRPr lang="en-US"/>
          </a:p>
        </p:txBody>
      </p:sp>
    </p:spTree>
    <p:extLst>
      <p:ext uri="{BB962C8B-B14F-4D97-AF65-F5344CB8AC3E}">
        <p14:creationId xmlns:p14="http://schemas.microsoft.com/office/powerpoint/2010/main" val="2458065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4D40284-19FA-4C4A-BADA-1D2B938ECDF1}" type="slidenum">
              <a:rPr lang="en-US" smtClean="0"/>
              <a:t>7</a:t>
            </a:fld>
            <a:endParaRPr lang="en-US"/>
          </a:p>
        </p:txBody>
      </p:sp>
    </p:spTree>
    <p:extLst>
      <p:ext uri="{BB962C8B-B14F-4D97-AF65-F5344CB8AC3E}">
        <p14:creationId xmlns:p14="http://schemas.microsoft.com/office/powerpoint/2010/main" val="431441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 might these common errors in feedback affect your target setting and how might you use the key principles of effective feedback to mitigate against this?</a:t>
            </a:r>
          </a:p>
        </p:txBody>
      </p:sp>
      <p:sp>
        <p:nvSpPr>
          <p:cNvPr id="4" name="Slide Number Placeholder 3"/>
          <p:cNvSpPr>
            <a:spLocks noGrp="1"/>
          </p:cNvSpPr>
          <p:nvPr>
            <p:ph type="sldNum" sz="quarter" idx="5"/>
          </p:nvPr>
        </p:nvSpPr>
        <p:spPr/>
        <p:txBody>
          <a:bodyPr/>
          <a:lstStyle/>
          <a:p>
            <a:fld id="{1A1E24CB-8300-4363-9436-3D16A4F8B2D2}" type="slidenum">
              <a:rPr lang="en-GB" smtClean="0"/>
              <a:t>11</a:t>
            </a:fld>
            <a:endParaRPr lang="en-GB"/>
          </a:p>
        </p:txBody>
      </p:sp>
    </p:spTree>
    <p:extLst>
      <p:ext uri="{BB962C8B-B14F-4D97-AF65-F5344CB8AC3E}">
        <p14:creationId xmlns:p14="http://schemas.microsoft.com/office/powerpoint/2010/main" val="1742402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with FRAP 2 the trainee uses the evidence in their IDP to write a reflection on how they believe that they have met the phase descriptors. </a:t>
            </a:r>
          </a:p>
        </p:txBody>
      </p:sp>
      <p:sp>
        <p:nvSpPr>
          <p:cNvPr id="4" name="Slide Number Placeholder 3"/>
          <p:cNvSpPr>
            <a:spLocks noGrp="1"/>
          </p:cNvSpPr>
          <p:nvPr>
            <p:ph type="sldNum" sz="quarter" idx="5"/>
          </p:nvPr>
        </p:nvSpPr>
        <p:spPr/>
        <p:txBody>
          <a:bodyPr/>
          <a:lstStyle/>
          <a:p>
            <a:fld id="{1A1E24CB-8300-4363-9436-3D16A4F8B2D2}" type="slidenum">
              <a:rPr lang="en-GB" smtClean="0"/>
              <a:t>13</a:t>
            </a:fld>
            <a:endParaRPr lang="en-GB"/>
          </a:p>
        </p:txBody>
      </p:sp>
    </p:spTree>
    <p:extLst>
      <p:ext uri="{BB962C8B-B14F-4D97-AF65-F5344CB8AC3E}">
        <p14:creationId xmlns:p14="http://schemas.microsoft.com/office/powerpoint/2010/main" val="2734740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will then be able to look at this and assess whether you also believe that they have.</a:t>
            </a:r>
          </a:p>
        </p:txBody>
      </p:sp>
      <p:sp>
        <p:nvSpPr>
          <p:cNvPr id="4" name="Slide Number Placeholder 3"/>
          <p:cNvSpPr>
            <a:spLocks noGrp="1"/>
          </p:cNvSpPr>
          <p:nvPr>
            <p:ph type="sldNum" sz="quarter" idx="5"/>
          </p:nvPr>
        </p:nvSpPr>
        <p:spPr/>
        <p:txBody>
          <a:bodyPr/>
          <a:lstStyle/>
          <a:p>
            <a:fld id="{1A1E24CB-8300-4363-9436-3D16A4F8B2D2}" type="slidenum">
              <a:rPr lang="en-GB" smtClean="0"/>
              <a:t>14</a:t>
            </a:fld>
            <a:endParaRPr lang="en-GB"/>
          </a:p>
        </p:txBody>
      </p:sp>
    </p:spTree>
    <p:extLst>
      <p:ext uri="{BB962C8B-B14F-4D97-AF65-F5344CB8AC3E}">
        <p14:creationId xmlns:p14="http://schemas.microsoft.com/office/powerpoint/2010/main" val="42589436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C17F8D2-9522-4221-88E9-905F1E013248}" type="datetimeFigureOut">
              <a:rPr lang="en-GB" smtClean="0"/>
              <a:t>01/03/2022</a:t>
            </a:fld>
            <a:endParaRPr lang="en-GB"/>
          </a:p>
        </p:txBody>
      </p:sp>
      <p:sp>
        <p:nvSpPr>
          <p:cNvPr id="5" name="Slide Number Placeholder 4"/>
          <p:cNvSpPr>
            <a:spLocks noGrp="1"/>
          </p:cNvSpPr>
          <p:nvPr>
            <p:ph type="sldNum" sz="quarter" idx="12"/>
          </p:nvPr>
        </p:nvSpPr>
        <p:spPr/>
        <p:txBody>
          <a:bodyPr/>
          <a:lstStyle/>
          <a:p>
            <a:fld id="{B802E09E-0983-4CBA-8DF8-AB14FFA9FFFB}" type="slidenum">
              <a:rPr lang="en-GB" smtClean="0"/>
              <a:t>‹#›</a:t>
            </a:fld>
            <a:endParaRPr lang="en-GB"/>
          </a:p>
        </p:txBody>
      </p:sp>
      <p:sp>
        <p:nvSpPr>
          <p:cNvPr id="7" name="Title 1"/>
          <p:cNvSpPr>
            <a:spLocks noGrp="1"/>
          </p:cNvSpPr>
          <p:nvPr>
            <p:ph type="ctrTitle"/>
          </p:nvPr>
        </p:nvSpPr>
        <p:spPr>
          <a:xfrm>
            <a:off x="822961" y="3094893"/>
            <a:ext cx="7543800" cy="2085857"/>
          </a:xfrm>
        </p:spPr>
        <p:txBody>
          <a:bodyPr anchor="b">
            <a:normAutofit/>
          </a:bodyPr>
          <a:lstStyle>
            <a:lvl1pPr algn="l">
              <a:lnSpc>
                <a:spcPct val="85000"/>
              </a:lnSpc>
              <a:defRPr sz="4800" cap="small" spc="-38" baseline="0">
                <a:solidFill>
                  <a:schemeClr val="tx1">
                    <a:lumMod val="85000"/>
                    <a:lumOff val="15000"/>
                  </a:schemeClr>
                </a:solidFill>
                <a:latin typeface="Century Gothic" panose="020B0502020202020204" pitchFamily="34" charset="0"/>
              </a:defRPr>
            </a:lvl1pPr>
          </a:lstStyle>
          <a:p>
            <a:r>
              <a:rPr lang="en-US"/>
              <a:t>Click to edit Master title style</a:t>
            </a:r>
            <a:endParaRPr lang="en-US" dirty="0"/>
          </a:p>
        </p:txBody>
      </p:sp>
      <p:sp>
        <p:nvSpPr>
          <p:cNvPr id="8" name="Subtitle 2"/>
          <p:cNvSpPr>
            <a:spLocks noGrp="1"/>
          </p:cNvSpPr>
          <p:nvPr>
            <p:ph type="subTitle" idx="1"/>
          </p:nvPr>
        </p:nvSpPr>
        <p:spPr>
          <a:xfrm>
            <a:off x="1510838" y="169164"/>
            <a:ext cx="7543800" cy="2679544"/>
          </a:xfrm>
        </p:spPr>
        <p:txBody>
          <a:bodyPr lIns="91440" rIns="91440">
            <a:normAutofit/>
          </a:bodyPr>
          <a:lstStyle>
            <a:lvl1pPr marL="0" indent="0" algn="r">
              <a:buNone/>
              <a:defRPr sz="1800" cap="none" spc="150" baseline="0">
                <a:solidFill>
                  <a:schemeClr val="tx2"/>
                </a:solidFill>
                <a:latin typeface="Century Gothic" panose="020B0502020202020204" pitchFamily="34" charset="0"/>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cxnSp>
        <p:nvCxnSpPr>
          <p:cNvPr id="9" name="Straight Connector 8"/>
          <p:cNvCxnSpPr/>
          <p:nvPr/>
        </p:nvCxnSpPr>
        <p:spPr>
          <a:xfrm>
            <a:off x="820939" y="5196253"/>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2"/>
          <a:stretch>
            <a:fillRect/>
          </a:stretch>
        </p:blipFill>
        <p:spPr>
          <a:xfrm>
            <a:off x="6731578" y="5325784"/>
            <a:ext cx="2371550" cy="975445"/>
          </a:xfrm>
          <a:prstGeom prst="rect">
            <a:avLst/>
          </a:prstGeom>
        </p:spPr>
      </p:pic>
    </p:spTree>
    <p:extLst>
      <p:ext uri="{BB962C8B-B14F-4D97-AF65-F5344CB8AC3E}">
        <p14:creationId xmlns:p14="http://schemas.microsoft.com/office/powerpoint/2010/main" val="1441057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C17F8D2-9522-4221-88E9-905F1E013248}" type="datetimeFigureOut">
              <a:rPr lang="en-GB" smtClean="0"/>
              <a:t>01/03/2022</a:t>
            </a:fld>
            <a:endParaRPr lang="en-GB"/>
          </a:p>
        </p:txBody>
      </p:sp>
      <p:sp>
        <p:nvSpPr>
          <p:cNvPr id="9" name="Slide Number Placeholder 8"/>
          <p:cNvSpPr>
            <a:spLocks noGrp="1"/>
          </p:cNvSpPr>
          <p:nvPr>
            <p:ph type="sldNum" sz="quarter" idx="12"/>
          </p:nvPr>
        </p:nvSpPr>
        <p:spPr/>
        <p:txBody>
          <a:bodyPr/>
          <a:lstStyle/>
          <a:p>
            <a:fld id="{B802E09E-0983-4CBA-8DF8-AB14FFA9FFFB}"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GB" dirty="0"/>
          </a:p>
        </p:txBody>
      </p:sp>
      <p:cxnSp>
        <p:nvCxnSpPr>
          <p:cNvPr id="13" name="Straight Connector 12"/>
          <p:cNvCxnSpPr/>
          <p:nvPr/>
        </p:nvCxnSpPr>
        <p:spPr>
          <a:xfrm>
            <a:off x="822960" y="1737361"/>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6971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6"/>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59"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C17F8D2-9522-4221-88E9-905F1E013248}" type="datetimeFigureOut">
              <a:rPr lang="en-GB" smtClean="0"/>
              <a:t>01/03/2022</a:t>
            </a:fld>
            <a:endParaRPr lang="en-GB"/>
          </a:p>
        </p:txBody>
      </p:sp>
      <p:sp>
        <p:nvSpPr>
          <p:cNvPr id="7" name="Slide Number Placeholder 6"/>
          <p:cNvSpPr>
            <a:spLocks noGrp="1"/>
          </p:cNvSpPr>
          <p:nvPr>
            <p:ph type="sldNum" sz="quarter" idx="12"/>
          </p:nvPr>
        </p:nvSpPr>
        <p:spPr/>
        <p:txBody>
          <a:bodyPr/>
          <a:lstStyle/>
          <a:p>
            <a:fld id="{B802E09E-0983-4CBA-8DF8-AB14FFA9FFFB}" type="slidenum">
              <a:rPr lang="en-GB" smtClean="0"/>
              <a:t>‹#›</a:t>
            </a:fld>
            <a:endParaRPr lang="en-GB"/>
          </a:p>
        </p:txBody>
      </p:sp>
      <p:cxnSp>
        <p:nvCxnSpPr>
          <p:cNvPr id="9" name="Straight Connector 8"/>
          <p:cNvCxnSpPr/>
          <p:nvPr/>
        </p:nvCxnSpPr>
        <p:spPr>
          <a:xfrm>
            <a:off x="822960" y="1737361"/>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8801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6"/>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C17F8D2-9522-4221-88E9-905F1E013248}" type="datetimeFigureOut">
              <a:rPr lang="en-GB" smtClean="0"/>
              <a:t>01/03/2022</a:t>
            </a:fld>
            <a:endParaRPr lang="en-GB"/>
          </a:p>
        </p:txBody>
      </p:sp>
      <p:sp>
        <p:nvSpPr>
          <p:cNvPr id="9" name="Slide Number Placeholder 8"/>
          <p:cNvSpPr>
            <a:spLocks noGrp="1"/>
          </p:cNvSpPr>
          <p:nvPr>
            <p:ph type="sldNum" sz="quarter" idx="12"/>
          </p:nvPr>
        </p:nvSpPr>
        <p:spPr/>
        <p:txBody>
          <a:bodyPr/>
          <a:lstStyle/>
          <a:p>
            <a:fld id="{B802E09E-0983-4CBA-8DF8-AB14FFA9FFFB}" type="slidenum">
              <a:rPr lang="en-GB" smtClean="0"/>
              <a:t>‹#›</a:t>
            </a:fld>
            <a:endParaRPr lang="en-GB"/>
          </a:p>
        </p:txBody>
      </p:sp>
      <p:cxnSp>
        <p:nvCxnSpPr>
          <p:cNvPr id="11" name="Straight Connector 10"/>
          <p:cNvCxnSpPr/>
          <p:nvPr/>
        </p:nvCxnSpPr>
        <p:spPr>
          <a:xfrm>
            <a:off x="822960" y="1737361"/>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648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C17F8D2-9522-4221-88E9-905F1E013248}" type="datetimeFigureOut">
              <a:rPr lang="en-GB" smtClean="0"/>
              <a:t>01/03/2022</a:t>
            </a:fld>
            <a:endParaRPr lang="en-GB"/>
          </a:p>
        </p:txBody>
      </p:sp>
      <p:sp>
        <p:nvSpPr>
          <p:cNvPr id="4" name="Slide Number Placeholder 3"/>
          <p:cNvSpPr>
            <a:spLocks noGrp="1"/>
          </p:cNvSpPr>
          <p:nvPr>
            <p:ph type="sldNum" sz="quarter" idx="11"/>
          </p:nvPr>
        </p:nvSpPr>
        <p:spPr/>
        <p:txBody>
          <a:bodyPr/>
          <a:lstStyle/>
          <a:p>
            <a:fld id="{B802E09E-0983-4CBA-8DF8-AB14FFA9FFFB}" type="slidenum">
              <a:rPr lang="en-GB" smtClean="0"/>
              <a:t>‹#›</a:t>
            </a:fld>
            <a:endParaRPr lang="en-GB"/>
          </a:p>
        </p:txBody>
      </p:sp>
    </p:spTree>
    <p:extLst>
      <p:ext uri="{BB962C8B-B14F-4D97-AF65-F5344CB8AC3E}">
        <p14:creationId xmlns:p14="http://schemas.microsoft.com/office/powerpoint/2010/main" val="269253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4" y="0"/>
            <a:ext cx="303809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349135" y="6459788"/>
            <a:ext cx="1963883" cy="365125"/>
          </a:xfrm>
        </p:spPr>
        <p:txBody>
          <a:bodyPr/>
          <a:lstStyle>
            <a:lvl1pPr algn="l">
              <a:defRPr/>
            </a:lvl1pPr>
          </a:lstStyle>
          <a:p>
            <a:fld id="{5C17F8D2-9522-4221-88E9-905F1E013248}" type="datetimeFigureOut">
              <a:rPr lang="en-GB" smtClean="0"/>
              <a:t>01/03/2022</a:t>
            </a:fld>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802E09E-0983-4CBA-8DF8-AB14FFA9FFFB}" type="slidenum">
              <a:rPr lang="en-GB" smtClean="0"/>
              <a:t>‹#›</a:t>
            </a:fld>
            <a:endParaRPr lang="en-GB"/>
          </a:p>
        </p:txBody>
      </p:sp>
    </p:spTree>
    <p:extLst>
      <p:ext uri="{BB962C8B-B14F-4D97-AF65-F5344CB8AC3E}">
        <p14:creationId xmlns:p14="http://schemas.microsoft.com/office/powerpoint/2010/main" val="30710608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9144001" cy="659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6"/>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615" y="6446839"/>
            <a:ext cx="1854203" cy="365125"/>
          </a:xfrm>
          <a:prstGeom prst="rect">
            <a:avLst/>
          </a:prstGeom>
        </p:spPr>
        <p:txBody>
          <a:bodyPr vert="horz" lIns="91440" tIns="45720" rIns="91440" bIns="45720" rtlCol="0" anchor="ctr"/>
          <a:lstStyle>
            <a:lvl1pPr algn="l">
              <a:defRPr sz="825">
                <a:solidFill>
                  <a:srgbClr val="FFFFFF"/>
                </a:solidFill>
                <a:latin typeface="Century Gothic" panose="020B0502020202020204" pitchFamily="34" charset="0"/>
              </a:defRPr>
            </a:lvl1pPr>
          </a:lstStyle>
          <a:p>
            <a:fld id="{5C17F8D2-9522-4221-88E9-905F1E013248}" type="datetimeFigureOut">
              <a:rPr lang="en-GB" smtClean="0"/>
              <a:t>01/03/2022</a:t>
            </a:fld>
            <a:endParaRPr lang="en-GB"/>
          </a:p>
        </p:txBody>
      </p:sp>
      <p:sp>
        <p:nvSpPr>
          <p:cNvPr id="6" name="Slide Number Placeholder 5"/>
          <p:cNvSpPr>
            <a:spLocks noGrp="1"/>
          </p:cNvSpPr>
          <p:nvPr>
            <p:ph type="sldNum" sz="quarter" idx="4"/>
          </p:nvPr>
        </p:nvSpPr>
        <p:spPr>
          <a:xfrm>
            <a:off x="8119110" y="6448914"/>
            <a:ext cx="984019" cy="365125"/>
          </a:xfrm>
          <a:prstGeom prst="rect">
            <a:avLst/>
          </a:prstGeom>
        </p:spPr>
        <p:txBody>
          <a:bodyPr vert="horz" lIns="91440" tIns="45720" rIns="91440" bIns="45720" rtlCol="0" anchor="ctr"/>
          <a:lstStyle>
            <a:lvl1pPr algn="r">
              <a:defRPr sz="825">
                <a:solidFill>
                  <a:srgbClr val="FFFFFF"/>
                </a:solidFill>
                <a:latin typeface="Century Gothic" panose="020B0502020202020204" pitchFamily="34" charset="0"/>
              </a:defRPr>
            </a:lvl1pPr>
          </a:lstStyle>
          <a:p>
            <a:fld id="{B802E09E-0983-4CBA-8DF8-AB14FFA9FFFB}" type="slidenum">
              <a:rPr lang="en-GB" smtClean="0"/>
              <a:t>‹#›</a:t>
            </a:fld>
            <a:endParaRPr lang="en-GB"/>
          </a:p>
        </p:txBody>
      </p:sp>
    </p:spTree>
    <p:extLst>
      <p:ext uri="{BB962C8B-B14F-4D97-AF65-F5344CB8AC3E}">
        <p14:creationId xmlns:p14="http://schemas.microsoft.com/office/powerpoint/2010/main" val="15532956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txStyles>
    <p:titleStyle>
      <a:lvl1pPr algn="l" defTabSz="685800" rtl="0" eaLnBrk="1" latinLnBrk="0" hangingPunct="1">
        <a:lnSpc>
          <a:spcPct val="85000"/>
        </a:lnSpc>
        <a:spcBef>
          <a:spcPct val="0"/>
        </a:spcBef>
        <a:buNone/>
        <a:defRPr sz="4400" kern="1200" spc="-38" baseline="0">
          <a:solidFill>
            <a:schemeClr val="tx1">
              <a:lumMod val="75000"/>
              <a:lumOff val="25000"/>
            </a:schemeClr>
          </a:solidFill>
          <a:latin typeface="Century Gothic" panose="020B0502020202020204" pitchFamily="34" charset="0"/>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Century Gothic" panose="020B0502020202020204" pitchFamily="34" charset="0"/>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Century Gothic" panose="020B0502020202020204" pitchFamily="34" charset="0"/>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Century Gothic" panose="020B0502020202020204" pitchFamily="34" charset="0"/>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Century Gothic" panose="020B0502020202020204" pitchFamily="34" charset="0"/>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Century Gothic" panose="020B0502020202020204" pitchFamily="34" charset="0"/>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gov.uk/government/publications/curriculum-research-review-series-languages/curriculum-research-review-series-language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ncelp.org/government-announcement-mfl-gcses/"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edutopia.org/article/new-teachers-how-talk-parents-terri-eichholz"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ocialsciences.exeter.ac.uk/education/partnership/mentor_zone/welcom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www.eventbrite.co.uk/e/digital-literacy-of-secondforeign-language-teachers-project-seminar-tickets-265734678577" TargetMode="External"/><Relationship Id="rId4" Type="http://schemas.openxmlformats.org/officeDocument/2006/relationships/hyperlink" Target="https://sites.exeter.ac.uk/pgcemfl/"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529CF-659B-44C0-AF59-81A827BBBBAF}"/>
              </a:ext>
            </a:extLst>
          </p:cNvPr>
          <p:cNvSpPr>
            <a:spLocks noGrp="1"/>
          </p:cNvSpPr>
          <p:nvPr>
            <p:ph type="ctrTitle"/>
          </p:nvPr>
        </p:nvSpPr>
        <p:spPr/>
        <p:txBody>
          <a:bodyPr/>
          <a:lstStyle/>
          <a:p>
            <a:r>
              <a:rPr lang="en-GB" dirty="0"/>
              <a:t>Lead Mentor Training, Development and consultation</a:t>
            </a:r>
          </a:p>
        </p:txBody>
      </p:sp>
      <p:sp>
        <p:nvSpPr>
          <p:cNvPr id="3" name="Subtitle 2">
            <a:extLst>
              <a:ext uri="{FF2B5EF4-FFF2-40B4-BE49-F238E27FC236}">
                <a16:creationId xmlns:a16="http://schemas.microsoft.com/office/drawing/2014/main" id="{1345273C-0605-4998-90F6-973937CD5444}"/>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860268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a:t>1. Leniency (giving overly favourable feedback in all areas)</a:t>
            </a:r>
          </a:p>
          <a:p>
            <a:r>
              <a:rPr lang="en-GB" dirty="0"/>
              <a:t>2. Severity (giving overly harsh feedback in all areas)</a:t>
            </a:r>
          </a:p>
          <a:p>
            <a:r>
              <a:rPr lang="en-GB" dirty="0"/>
              <a:t>3. Central tendency (giving mid-range ratings in all areas)</a:t>
            </a:r>
          </a:p>
          <a:p>
            <a:r>
              <a:rPr lang="en-GB" dirty="0"/>
              <a:t>4. Halo (allowing performance in one area to influence review of performance in another)</a:t>
            </a:r>
          </a:p>
          <a:p>
            <a:r>
              <a:rPr lang="en-GB" dirty="0"/>
              <a:t>5. Similarity (giving overly favourable feedback to a person with similar characteristics to yourself)</a:t>
            </a:r>
          </a:p>
          <a:p>
            <a:r>
              <a:rPr lang="en-GB" dirty="0"/>
              <a:t>6. First impression (allowing first impressions to influence review of performance)</a:t>
            </a:r>
          </a:p>
          <a:p>
            <a:r>
              <a:rPr lang="en-GB" dirty="0"/>
              <a:t>7. </a:t>
            </a:r>
            <a:r>
              <a:rPr lang="en-GB" dirty="0" err="1"/>
              <a:t>Recency</a:t>
            </a:r>
            <a:r>
              <a:rPr lang="en-GB" dirty="0"/>
              <a:t> effect (allowing recent event to influence retrospective review of performance)</a:t>
            </a:r>
          </a:p>
          <a:p>
            <a:r>
              <a:rPr lang="en-GB" dirty="0"/>
              <a:t>8. Stereotyping (be aware of your unconscious stereotyping)</a:t>
            </a:r>
          </a:p>
          <a:p>
            <a:endParaRPr lang="en-GB" dirty="0"/>
          </a:p>
        </p:txBody>
      </p:sp>
      <p:sp>
        <p:nvSpPr>
          <p:cNvPr id="2" name="Title 1"/>
          <p:cNvSpPr>
            <a:spLocks noGrp="1"/>
          </p:cNvSpPr>
          <p:nvPr>
            <p:ph type="title"/>
          </p:nvPr>
        </p:nvSpPr>
        <p:spPr/>
        <p:txBody>
          <a:bodyPr/>
          <a:lstStyle/>
          <a:p>
            <a:r>
              <a:rPr lang="en-GB" dirty="0"/>
              <a:t>Common errors</a:t>
            </a:r>
          </a:p>
        </p:txBody>
      </p:sp>
    </p:spTree>
    <p:extLst>
      <p:ext uri="{BB962C8B-B14F-4D97-AF65-F5344CB8AC3E}">
        <p14:creationId xmlns:p14="http://schemas.microsoft.com/office/powerpoint/2010/main" val="203079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E397CB-B54D-4F22-9236-91FC7B3B1290}"/>
              </a:ext>
            </a:extLst>
          </p:cNvPr>
          <p:cNvSpPr>
            <a:spLocks noGrp="1"/>
          </p:cNvSpPr>
          <p:nvPr>
            <p:ph type="title"/>
          </p:nvPr>
        </p:nvSpPr>
        <p:spPr/>
        <p:txBody>
          <a:bodyPr/>
          <a:lstStyle/>
          <a:p>
            <a:r>
              <a:rPr lang="en-GB" dirty="0"/>
              <a:t>Target Setting</a:t>
            </a:r>
          </a:p>
        </p:txBody>
      </p:sp>
      <p:sp>
        <p:nvSpPr>
          <p:cNvPr id="5" name="Content Placeholder 4">
            <a:extLst>
              <a:ext uri="{FF2B5EF4-FFF2-40B4-BE49-F238E27FC236}">
                <a16:creationId xmlns:a16="http://schemas.microsoft.com/office/drawing/2014/main" id="{E4A1508D-207F-47B8-B2F7-E60BAAEC0DAC}"/>
              </a:ext>
            </a:extLst>
          </p:cNvPr>
          <p:cNvSpPr>
            <a:spLocks noGrp="1"/>
          </p:cNvSpPr>
          <p:nvPr>
            <p:ph sz="half" idx="1"/>
          </p:nvPr>
        </p:nvSpPr>
        <p:spPr/>
        <p:txBody>
          <a:bodyPr>
            <a:normAutofit/>
          </a:bodyPr>
          <a:lstStyle/>
          <a:p>
            <a:r>
              <a:rPr lang="en-GB" sz="2000" dirty="0"/>
              <a:t>Focus on the practice not the person</a:t>
            </a:r>
          </a:p>
          <a:p>
            <a:r>
              <a:rPr lang="en-GB" sz="2000" dirty="0"/>
              <a:t>Select and prioritise (focus on 2-3 things only)</a:t>
            </a:r>
          </a:p>
          <a:p>
            <a:r>
              <a:rPr lang="en-GB" sz="2000" dirty="0"/>
              <a:t>Be specific</a:t>
            </a:r>
          </a:p>
          <a:p>
            <a:r>
              <a:rPr lang="en-GB" sz="2000" dirty="0"/>
              <a:t>Be evidence based</a:t>
            </a:r>
          </a:p>
        </p:txBody>
      </p:sp>
      <p:sp>
        <p:nvSpPr>
          <p:cNvPr id="6" name="Content Placeholder 5">
            <a:extLst>
              <a:ext uri="{FF2B5EF4-FFF2-40B4-BE49-F238E27FC236}">
                <a16:creationId xmlns:a16="http://schemas.microsoft.com/office/drawing/2014/main" id="{C048AD36-F6EB-4C24-84AA-7430DDB26FA6}"/>
              </a:ext>
            </a:extLst>
          </p:cNvPr>
          <p:cNvSpPr>
            <a:spLocks noGrp="1"/>
          </p:cNvSpPr>
          <p:nvPr>
            <p:ph sz="half" idx="2"/>
          </p:nvPr>
        </p:nvSpPr>
        <p:spPr/>
        <p:txBody>
          <a:bodyPr>
            <a:normAutofit/>
          </a:bodyPr>
          <a:lstStyle/>
          <a:p>
            <a:r>
              <a:rPr lang="en-GB" sz="2400" dirty="0"/>
              <a:t>1. Leniency</a:t>
            </a:r>
          </a:p>
          <a:p>
            <a:r>
              <a:rPr lang="en-GB" sz="2400" dirty="0"/>
              <a:t>2. Severity</a:t>
            </a:r>
          </a:p>
          <a:p>
            <a:r>
              <a:rPr lang="en-GB" sz="2400" dirty="0"/>
              <a:t>3. Central tendency</a:t>
            </a:r>
          </a:p>
          <a:p>
            <a:r>
              <a:rPr lang="en-GB" sz="2400" dirty="0"/>
              <a:t>4. Halo</a:t>
            </a:r>
          </a:p>
          <a:p>
            <a:r>
              <a:rPr lang="en-GB" sz="2400" dirty="0"/>
              <a:t>5. Similarity</a:t>
            </a:r>
          </a:p>
          <a:p>
            <a:r>
              <a:rPr lang="en-GB" sz="2400" dirty="0"/>
              <a:t>6. First impression</a:t>
            </a:r>
          </a:p>
          <a:p>
            <a:r>
              <a:rPr lang="en-GB" sz="2400" dirty="0"/>
              <a:t>7. Recency effect</a:t>
            </a:r>
          </a:p>
          <a:p>
            <a:r>
              <a:rPr lang="en-GB" sz="2400" dirty="0"/>
              <a:t>8. Stereotyping </a:t>
            </a:r>
          </a:p>
          <a:p>
            <a:endParaRPr lang="en-GB" dirty="0"/>
          </a:p>
        </p:txBody>
      </p:sp>
    </p:spTree>
    <p:extLst>
      <p:ext uri="{BB962C8B-B14F-4D97-AF65-F5344CB8AC3E}">
        <p14:creationId xmlns:p14="http://schemas.microsoft.com/office/powerpoint/2010/main" val="3821462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5FD581-D90C-4B27-918F-117CCF1E2B92}"/>
              </a:ext>
            </a:extLst>
          </p:cNvPr>
          <p:cNvSpPr>
            <a:spLocks noGrp="1"/>
          </p:cNvSpPr>
          <p:nvPr>
            <p:ph type="ctrTitle"/>
          </p:nvPr>
        </p:nvSpPr>
        <p:spPr/>
        <p:txBody>
          <a:bodyPr/>
          <a:lstStyle/>
          <a:p>
            <a:r>
              <a:rPr lang="en-GB" dirty="0"/>
              <a:t>Completing FRAP 3</a:t>
            </a:r>
          </a:p>
        </p:txBody>
      </p:sp>
      <p:sp>
        <p:nvSpPr>
          <p:cNvPr id="6" name="Subtitle 5">
            <a:extLst>
              <a:ext uri="{FF2B5EF4-FFF2-40B4-BE49-F238E27FC236}">
                <a16:creationId xmlns:a16="http://schemas.microsoft.com/office/drawing/2014/main" id="{BA4B2A8D-33FD-486D-8F6B-FC0A60E4494D}"/>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205661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DA312BA5-E787-42C4-B21D-E4A1504FC821}"/>
              </a:ext>
            </a:extLst>
          </p:cNvPr>
          <p:cNvPicPr>
            <a:picLocks noGrp="1" noChangeAspect="1"/>
          </p:cNvPicPr>
          <p:nvPr>
            <p:ph idx="1"/>
          </p:nvPr>
        </p:nvPicPr>
        <p:blipFill>
          <a:blip r:embed="rId3"/>
          <a:stretch>
            <a:fillRect/>
          </a:stretch>
        </p:blipFill>
        <p:spPr>
          <a:xfrm>
            <a:off x="1268679" y="1846263"/>
            <a:ext cx="6651091" cy="4022725"/>
          </a:xfrm>
        </p:spPr>
      </p:pic>
      <p:sp>
        <p:nvSpPr>
          <p:cNvPr id="5" name="Title 4">
            <a:extLst>
              <a:ext uri="{FF2B5EF4-FFF2-40B4-BE49-F238E27FC236}">
                <a16:creationId xmlns:a16="http://schemas.microsoft.com/office/drawing/2014/main" id="{E2CD9A9F-92C5-4868-BFF5-B445AAE6582E}"/>
              </a:ext>
            </a:extLst>
          </p:cNvPr>
          <p:cNvSpPr>
            <a:spLocks noGrp="1"/>
          </p:cNvSpPr>
          <p:nvPr>
            <p:ph type="title"/>
          </p:nvPr>
        </p:nvSpPr>
        <p:spPr/>
        <p:txBody>
          <a:bodyPr/>
          <a:lstStyle/>
          <a:p>
            <a:r>
              <a:rPr lang="en-GB" dirty="0"/>
              <a:t>FRAP 3</a:t>
            </a:r>
          </a:p>
        </p:txBody>
      </p:sp>
    </p:spTree>
    <p:extLst>
      <p:ext uri="{BB962C8B-B14F-4D97-AF65-F5344CB8AC3E}">
        <p14:creationId xmlns:p14="http://schemas.microsoft.com/office/powerpoint/2010/main" val="2996620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2CD9A9F-92C5-4868-BFF5-B445AAE6582E}"/>
              </a:ext>
            </a:extLst>
          </p:cNvPr>
          <p:cNvSpPr>
            <a:spLocks noGrp="1"/>
          </p:cNvSpPr>
          <p:nvPr>
            <p:ph type="title"/>
          </p:nvPr>
        </p:nvSpPr>
        <p:spPr/>
        <p:txBody>
          <a:bodyPr/>
          <a:lstStyle/>
          <a:p>
            <a:r>
              <a:rPr lang="en-GB" dirty="0"/>
              <a:t>FRAP 3</a:t>
            </a:r>
          </a:p>
        </p:txBody>
      </p:sp>
      <p:pic>
        <p:nvPicPr>
          <p:cNvPr id="9" name="Content Placeholder 8">
            <a:extLst>
              <a:ext uri="{FF2B5EF4-FFF2-40B4-BE49-F238E27FC236}">
                <a16:creationId xmlns:a16="http://schemas.microsoft.com/office/drawing/2014/main" id="{3AFACA16-7045-416E-A02D-4EAB6E890173}"/>
              </a:ext>
            </a:extLst>
          </p:cNvPr>
          <p:cNvPicPr>
            <a:picLocks noGrp="1" noChangeAspect="1"/>
          </p:cNvPicPr>
          <p:nvPr>
            <p:ph idx="1"/>
          </p:nvPr>
        </p:nvPicPr>
        <p:blipFill>
          <a:blip r:embed="rId3"/>
          <a:stretch>
            <a:fillRect/>
          </a:stretch>
        </p:blipFill>
        <p:spPr>
          <a:xfrm>
            <a:off x="1554762" y="1846263"/>
            <a:ext cx="6078926" cy="4022725"/>
          </a:xfrm>
        </p:spPr>
      </p:pic>
    </p:spTree>
    <p:extLst>
      <p:ext uri="{BB962C8B-B14F-4D97-AF65-F5344CB8AC3E}">
        <p14:creationId xmlns:p14="http://schemas.microsoft.com/office/powerpoint/2010/main" val="80249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2CD9A9F-92C5-4868-BFF5-B445AAE6582E}"/>
              </a:ext>
            </a:extLst>
          </p:cNvPr>
          <p:cNvSpPr>
            <a:spLocks noGrp="1"/>
          </p:cNvSpPr>
          <p:nvPr>
            <p:ph type="title"/>
          </p:nvPr>
        </p:nvSpPr>
        <p:spPr/>
        <p:txBody>
          <a:bodyPr/>
          <a:lstStyle/>
          <a:p>
            <a:r>
              <a:rPr lang="en-GB" dirty="0"/>
              <a:t>FRAP 3</a:t>
            </a:r>
          </a:p>
        </p:txBody>
      </p:sp>
      <p:pic>
        <p:nvPicPr>
          <p:cNvPr id="6" name="Content Placeholder 5">
            <a:extLst>
              <a:ext uri="{FF2B5EF4-FFF2-40B4-BE49-F238E27FC236}">
                <a16:creationId xmlns:a16="http://schemas.microsoft.com/office/drawing/2014/main" id="{CB0DB655-E51D-44AD-972F-A56DD22E6AE5}"/>
              </a:ext>
            </a:extLst>
          </p:cNvPr>
          <p:cNvPicPr>
            <a:picLocks noGrp="1" noChangeAspect="1"/>
          </p:cNvPicPr>
          <p:nvPr>
            <p:ph idx="1"/>
          </p:nvPr>
        </p:nvPicPr>
        <p:blipFill>
          <a:blip r:embed="rId3"/>
          <a:stretch>
            <a:fillRect/>
          </a:stretch>
        </p:blipFill>
        <p:spPr>
          <a:xfrm>
            <a:off x="1577181" y="1846263"/>
            <a:ext cx="6034087" cy="4022725"/>
          </a:xfrm>
        </p:spPr>
      </p:pic>
    </p:spTree>
    <p:extLst>
      <p:ext uri="{BB962C8B-B14F-4D97-AF65-F5344CB8AC3E}">
        <p14:creationId xmlns:p14="http://schemas.microsoft.com/office/powerpoint/2010/main" val="3164734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3B7DE41-80FB-4483-B7C3-7051BD62B899}"/>
              </a:ext>
            </a:extLst>
          </p:cNvPr>
          <p:cNvSpPr>
            <a:spLocks noGrp="1"/>
          </p:cNvSpPr>
          <p:nvPr>
            <p:ph type="ctrTitle"/>
          </p:nvPr>
        </p:nvSpPr>
        <p:spPr/>
        <p:txBody>
          <a:bodyPr/>
          <a:lstStyle/>
          <a:p>
            <a:r>
              <a:rPr lang="en-GB" dirty="0"/>
              <a:t>Curriculum Focus</a:t>
            </a:r>
          </a:p>
        </p:txBody>
      </p:sp>
      <p:sp>
        <p:nvSpPr>
          <p:cNvPr id="4" name="Subtitle 3">
            <a:extLst>
              <a:ext uri="{FF2B5EF4-FFF2-40B4-BE49-F238E27FC236}">
                <a16:creationId xmlns:a16="http://schemas.microsoft.com/office/drawing/2014/main" id="{D5605128-C3AC-4E2F-BFB7-AAD55DB493EA}"/>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152738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a:extLst>
              <a:ext uri="{FF2B5EF4-FFF2-40B4-BE49-F238E27FC236}">
                <a16:creationId xmlns:a16="http://schemas.microsoft.com/office/drawing/2014/main" id="{909087E4-A0D5-4776-BC82-9C1A85DE42DF}"/>
              </a:ext>
            </a:extLst>
          </p:cNvPr>
          <p:cNvGraphicFramePr>
            <a:graphicFrameLocks/>
          </p:cNvGraphicFramePr>
          <p:nvPr/>
        </p:nvGraphicFramePr>
        <p:xfrm>
          <a:off x="996893" y="415908"/>
          <a:ext cx="7150214" cy="53876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45236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E6E89-5FF0-4E96-A563-CEC6324CD013}"/>
              </a:ext>
            </a:extLst>
          </p:cNvPr>
          <p:cNvSpPr>
            <a:spLocks noGrp="1"/>
          </p:cNvSpPr>
          <p:nvPr>
            <p:ph type="title"/>
          </p:nvPr>
        </p:nvSpPr>
        <p:spPr/>
        <p:txBody>
          <a:bodyPr/>
          <a:lstStyle/>
          <a:p>
            <a:r>
              <a:rPr lang="en-GB" dirty="0"/>
              <a:t>Curriculum</a:t>
            </a:r>
          </a:p>
        </p:txBody>
      </p:sp>
      <p:sp>
        <p:nvSpPr>
          <p:cNvPr id="3" name="Content Placeholder 2">
            <a:extLst>
              <a:ext uri="{FF2B5EF4-FFF2-40B4-BE49-F238E27FC236}">
                <a16:creationId xmlns:a16="http://schemas.microsoft.com/office/drawing/2014/main" id="{A42B4E6B-7891-4E9F-94CB-69F002C37328}"/>
              </a:ext>
            </a:extLst>
          </p:cNvPr>
          <p:cNvSpPr>
            <a:spLocks noGrp="1"/>
          </p:cNvSpPr>
          <p:nvPr>
            <p:ph idx="1"/>
          </p:nvPr>
        </p:nvSpPr>
        <p:spPr/>
        <p:txBody>
          <a:bodyPr/>
          <a:lstStyle/>
          <a:p>
            <a:r>
              <a:rPr lang="en-GB" dirty="0"/>
              <a:t>The Core Content Framework for ITT is NOT the curriculum. It is a statutory entitlement which our curricula include. </a:t>
            </a:r>
          </a:p>
          <a:p>
            <a:r>
              <a:rPr lang="en-GB" b="0" i="0" dirty="0"/>
              <a:t>Each trainee follows a carefully designed and sequenced curriculum in their subject, identifying what they are learning across both University-led teaching and school placements</a:t>
            </a:r>
            <a:endParaRPr lang="en-US" dirty="0"/>
          </a:p>
          <a:p>
            <a:r>
              <a:rPr lang="en-GB" dirty="0"/>
              <a:t>The Curriculum Maps outline this sequenced curriculum and show when and how the CCF minimum content is included</a:t>
            </a:r>
          </a:p>
          <a:p>
            <a:endParaRPr lang="en-GB" dirty="0"/>
          </a:p>
        </p:txBody>
      </p:sp>
    </p:spTree>
    <p:extLst>
      <p:ext uri="{BB962C8B-B14F-4D97-AF65-F5344CB8AC3E}">
        <p14:creationId xmlns:p14="http://schemas.microsoft.com/office/powerpoint/2010/main" val="731479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2089D9-07C7-4EEA-AD63-6858591622CA}"/>
              </a:ext>
            </a:extLst>
          </p:cNvPr>
          <p:cNvSpPr>
            <a:spLocks noGrp="1"/>
          </p:cNvSpPr>
          <p:nvPr>
            <p:ph idx="1"/>
          </p:nvPr>
        </p:nvSpPr>
        <p:spPr/>
        <p:txBody>
          <a:bodyPr/>
          <a:lstStyle/>
          <a:p>
            <a:r>
              <a:rPr lang="en-GB" b="1" dirty="0"/>
              <a:t>Autumn Term:</a:t>
            </a:r>
          </a:p>
          <a:p>
            <a:pPr>
              <a:buFont typeface="Arial" panose="020B0604020202020204" pitchFamily="34" charset="0"/>
              <a:buChar char="•"/>
            </a:pPr>
            <a:r>
              <a:rPr lang="en-GB" dirty="0"/>
              <a:t> Microteaching (4 x 10-min)</a:t>
            </a:r>
          </a:p>
          <a:p>
            <a:pPr>
              <a:buFont typeface="Arial" panose="020B0604020202020204" pitchFamily="34" charset="0"/>
              <a:buChar char="•"/>
            </a:pPr>
            <a:r>
              <a:rPr lang="en-GB" dirty="0"/>
              <a:t> Peer teaching (7 x 60-min)</a:t>
            </a:r>
          </a:p>
          <a:p>
            <a:pPr marL="0" indent="0">
              <a:buNone/>
            </a:pPr>
            <a:r>
              <a:rPr lang="en-GB" dirty="0"/>
              <a:t> </a:t>
            </a:r>
            <a:r>
              <a:rPr lang="en-GB" b="1" dirty="0"/>
              <a:t>How to plan:</a:t>
            </a:r>
          </a:p>
          <a:p>
            <a:pPr>
              <a:buFont typeface="Arial" panose="020B0604020202020204" pitchFamily="34" charset="0"/>
              <a:buChar char="•"/>
            </a:pPr>
            <a:r>
              <a:rPr lang="en-GB" b="1" dirty="0"/>
              <a:t> </a:t>
            </a:r>
            <a:r>
              <a:rPr lang="en-GB" dirty="0"/>
              <a:t>4 seminars, moving from episode planning to full lessons</a:t>
            </a:r>
          </a:p>
          <a:p>
            <a:pPr>
              <a:buFont typeface="Arial" panose="020B0604020202020204" pitchFamily="34" charset="0"/>
              <a:buChar char="•"/>
            </a:pPr>
            <a:r>
              <a:rPr lang="en-GB" dirty="0"/>
              <a:t> listening, reading, speaking, writing, grammar, introducing vocabulary</a:t>
            </a:r>
          </a:p>
          <a:p>
            <a:pPr>
              <a:buFont typeface="Arial" panose="020B0604020202020204" pitchFamily="34" charset="0"/>
              <a:buChar char="•"/>
            </a:pPr>
            <a:r>
              <a:rPr lang="en-GB" dirty="0"/>
              <a:t> adaptive teaching, support and challenge</a:t>
            </a:r>
          </a:p>
          <a:p>
            <a:pPr marL="0" indent="0">
              <a:buNone/>
            </a:pPr>
            <a:r>
              <a:rPr lang="en-GB" dirty="0"/>
              <a:t> </a:t>
            </a:r>
            <a:r>
              <a:rPr lang="en-GB" b="1" dirty="0"/>
              <a:t>Pedagogical approaches (see notes and p. 40 onwards in study guide)</a:t>
            </a:r>
          </a:p>
          <a:p>
            <a:pPr marL="0" indent="0">
              <a:buNone/>
            </a:pPr>
            <a:endParaRPr lang="en-GB" b="1" dirty="0"/>
          </a:p>
          <a:p>
            <a:pPr marL="0" indent="0">
              <a:buNone/>
            </a:pPr>
            <a:endParaRPr lang="en-GB" dirty="0"/>
          </a:p>
        </p:txBody>
      </p:sp>
      <p:sp>
        <p:nvSpPr>
          <p:cNvPr id="3" name="Title 2">
            <a:extLst>
              <a:ext uri="{FF2B5EF4-FFF2-40B4-BE49-F238E27FC236}">
                <a16:creationId xmlns:a16="http://schemas.microsoft.com/office/drawing/2014/main" id="{3C6097AD-9B88-44DB-9E89-9F101830FB1F}"/>
              </a:ext>
            </a:extLst>
          </p:cNvPr>
          <p:cNvSpPr>
            <a:spLocks noGrp="1"/>
          </p:cNvSpPr>
          <p:nvPr>
            <p:ph type="title"/>
          </p:nvPr>
        </p:nvSpPr>
        <p:spPr>
          <a:xfrm>
            <a:off x="800100" y="394977"/>
            <a:ext cx="7543800" cy="1450757"/>
          </a:xfrm>
        </p:spPr>
        <p:txBody>
          <a:bodyPr/>
          <a:lstStyle/>
          <a:p>
            <a:r>
              <a:rPr lang="en-GB" dirty="0"/>
              <a:t>Planning Lessons in MFL </a:t>
            </a:r>
          </a:p>
        </p:txBody>
      </p:sp>
    </p:spTree>
    <p:extLst>
      <p:ext uri="{BB962C8B-B14F-4D97-AF65-F5344CB8AC3E}">
        <p14:creationId xmlns:p14="http://schemas.microsoft.com/office/powerpoint/2010/main" val="3815867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59AF66-8C02-471E-B495-AA3096215C57}"/>
              </a:ext>
            </a:extLst>
          </p:cNvPr>
          <p:cNvSpPr>
            <a:spLocks noGrp="1"/>
          </p:cNvSpPr>
          <p:nvPr>
            <p:ph type="ctrTitle"/>
          </p:nvPr>
        </p:nvSpPr>
        <p:spPr/>
        <p:txBody>
          <a:bodyPr/>
          <a:lstStyle/>
          <a:p>
            <a:r>
              <a:rPr lang="en-GB" dirty="0"/>
              <a:t>Sharing Good Practice</a:t>
            </a:r>
          </a:p>
        </p:txBody>
      </p:sp>
      <p:sp>
        <p:nvSpPr>
          <p:cNvPr id="4" name="Subtitle 3">
            <a:extLst>
              <a:ext uri="{FF2B5EF4-FFF2-40B4-BE49-F238E27FC236}">
                <a16:creationId xmlns:a16="http://schemas.microsoft.com/office/drawing/2014/main" id="{F5A86393-DEC5-45D1-82BB-D0CDD3C6FA10}"/>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578816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F09769-A73D-4696-9BB1-67992D0B3A50}"/>
              </a:ext>
            </a:extLst>
          </p:cNvPr>
          <p:cNvSpPr>
            <a:spLocks noGrp="1"/>
          </p:cNvSpPr>
          <p:nvPr>
            <p:ph idx="1"/>
          </p:nvPr>
        </p:nvSpPr>
        <p:spPr/>
        <p:txBody>
          <a:bodyPr/>
          <a:lstStyle/>
          <a:p>
            <a:r>
              <a:rPr lang="en-GB" dirty="0">
                <a:hlinkClick r:id="rId3"/>
              </a:rPr>
              <a:t>https://www.gov.uk/government/publications/curriculum-research-review-series-languages/curriculum-research-review-series-languages</a:t>
            </a:r>
            <a:r>
              <a:rPr lang="en-GB" dirty="0"/>
              <a:t> </a:t>
            </a:r>
          </a:p>
          <a:p>
            <a:endParaRPr lang="en-GB" dirty="0"/>
          </a:p>
          <a:p>
            <a:r>
              <a:rPr lang="en-GB" dirty="0"/>
              <a:t>And the GCSE from 2024: </a:t>
            </a:r>
            <a:r>
              <a:rPr lang="en-GB" dirty="0">
                <a:hlinkClick r:id="rId4"/>
              </a:rPr>
              <a:t>https://ncelp.org/government-announcement-mfl-gcses/</a:t>
            </a:r>
            <a:r>
              <a:rPr lang="en-GB" dirty="0"/>
              <a:t> </a:t>
            </a:r>
          </a:p>
        </p:txBody>
      </p:sp>
      <p:sp>
        <p:nvSpPr>
          <p:cNvPr id="3" name="Title 2">
            <a:extLst>
              <a:ext uri="{FF2B5EF4-FFF2-40B4-BE49-F238E27FC236}">
                <a16:creationId xmlns:a16="http://schemas.microsoft.com/office/drawing/2014/main" id="{22C9ECAB-1917-4502-9C7E-8099D1EF1158}"/>
              </a:ext>
            </a:extLst>
          </p:cNvPr>
          <p:cNvSpPr>
            <a:spLocks noGrp="1"/>
          </p:cNvSpPr>
          <p:nvPr>
            <p:ph type="title"/>
          </p:nvPr>
        </p:nvSpPr>
        <p:spPr/>
        <p:txBody>
          <a:bodyPr/>
          <a:lstStyle/>
          <a:p>
            <a:r>
              <a:rPr lang="en-GB" dirty="0"/>
              <a:t>Ofsted Research Review MFL (June 2021)</a:t>
            </a:r>
          </a:p>
        </p:txBody>
      </p:sp>
    </p:spTree>
    <p:extLst>
      <p:ext uri="{BB962C8B-B14F-4D97-AF65-F5344CB8AC3E}">
        <p14:creationId xmlns:p14="http://schemas.microsoft.com/office/powerpoint/2010/main" val="2705361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C51C7-935C-4251-A643-A8E3BE3B1E42}"/>
              </a:ext>
            </a:extLst>
          </p:cNvPr>
          <p:cNvSpPr>
            <a:spLocks noGrp="1"/>
          </p:cNvSpPr>
          <p:nvPr>
            <p:ph type="ctrTitle"/>
          </p:nvPr>
        </p:nvSpPr>
        <p:spPr/>
        <p:txBody>
          <a:bodyPr/>
          <a:lstStyle/>
          <a:p>
            <a:r>
              <a:rPr lang="en-GB" dirty="0"/>
              <a:t>Engaging Parents and carers With Learning</a:t>
            </a:r>
          </a:p>
        </p:txBody>
      </p:sp>
      <p:sp>
        <p:nvSpPr>
          <p:cNvPr id="5" name="Subtitle 4">
            <a:extLst>
              <a:ext uri="{FF2B5EF4-FFF2-40B4-BE49-F238E27FC236}">
                <a16:creationId xmlns:a16="http://schemas.microsoft.com/office/drawing/2014/main" id="{64DB36A5-1353-45BF-8354-FC1190D14C2D}"/>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693523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6BCD6F-A9F0-44C5-99BF-BC69316C8BE2}"/>
              </a:ext>
            </a:extLst>
          </p:cNvPr>
          <p:cNvSpPr>
            <a:spLocks noGrp="1"/>
          </p:cNvSpPr>
          <p:nvPr>
            <p:ph idx="1"/>
          </p:nvPr>
        </p:nvSpPr>
        <p:spPr/>
        <p:txBody>
          <a:bodyPr/>
          <a:lstStyle/>
          <a:p>
            <a:r>
              <a:rPr lang="en-GB" dirty="0"/>
              <a:t>There is a large body of evidence that parental involvement (PI) has a significant effect on pupil outcomes and that parents would like to become more involved in their children’s education. However, establishing effective working relationships can be difficult in practice.</a:t>
            </a:r>
          </a:p>
          <a:p>
            <a:pPr algn="r"/>
            <a:r>
              <a:rPr lang="en-GB" dirty="0"/>
              <a:t>(</a:t>
            </a:r>
            <a:r>
              <a:rPr lang="en-GB" dirty="0" err="1"/>
              <a:t>Bilton</a:t>
            </a:r>
            <a:r>
              <a:rPr lang="en-GB" dirty="0"/>
              <a:t>, Jackson &amp; </a:t>
            </a:r>
            <a:r>
              <a:rPr lang="en-GB" dirty="0" err="1"/>
              <a:t>Hymer</a:t>
            </a:r>
            <a:r>
              <a:rPr lang="en-GB" dirty="0"/>
              <a:t>, 2018)</a:t>
            </a:r>
          </a:p>
          <a:p>
            <a:endParaRPr lang="en-GB" dirty="0"/>
          </a:p>
          <a:p>
            <a:r>
              <a:rPr lang="en-GB" dirty="0"/>
              <a:t>Strong school-family relationships and high levels of parental satisfaction has a positive effect.</a:t>
            </a:r>
          </a:p>
          <a:p>
            <a:pPr algn="r"/>
            <a:r>
              <a:rPr lang="en-US" dirty="0"/>
              <a:t>(Hampden-Thompson &amp; Galindo, 2017)</a:t>
            </a:r>
            <a:endParaRPr lang="en-GB" dirty="0"/>
          </a:p>
        </p:txBody>
      </p:sp>
      <p:sp>
        <p:nvSpPr>
          <p:cNvPr id="3" name="Title 2">
            <a:extLst>
              <a:ext uri="{FF2B5EF4-FFF2-40B4-BE49-F238E27FC236}">
                <a16:creationId xmlns:a16="http://schemas.microsoft.com/office/drawing/2014/main" id="{2DA1D877-69C8-4458-AABD-7D96FFAB9640}"/>
              </a:ext>
            </a:extLst>
          </p:cNvPr>
          <p:cNvSpPr>
            <a:spLocks noGrp="1"/>
          </p:cNvSpPr>
          <p:nvPr>
            <p:ph type="title"/>
          </p:nvPr>
        </p:nvSpPr>
        <p:spPr/>
        <p:txBody>
          <a:bodyPr/>
          <a:lstStyle/>
          <a:p>
            <a:r>
              <a:rPr lang="en-GB" dirty="0"/>
              <a:t>Parental Involvement</a:t>
            </a:r>
          </a:p>
        </p:txBody>
      </p:sp>
    </p:spTree>
    <p:extLst>
      <p:ext uri="{BB962C8B-B14F-4D97-AF65-F5344CB8AC3E}">
        <p14:creationId xmlns:p14="http://schemas.microsoft.com/office/powerpoint/2010/main" val="614273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3652FCE-05D6-4ECF-9EAD-73EB1CAF52A1}"/>
              </a:ext>
            </a:extLst>
          </p:cNvPr>
          <p:cNvSpPr>
            <a:spLocks noGrp="1"/>
          </p:cNvSpPr>
          <p:nvPr>
            <p:ph type="title"/>
          </p:nvPr>
        </p:nvSpPr>
        <p:spPr/>
        <p:txBody>
          <a:bodyPr/>
          <a:lstStyle/>
          <a:p>
            <a:r>
              <a:rPr lang="en-GB" dirty="0"/>
              <a:t>Barriers to Parental Involvement</a:t>
            </a:r>
          </a:p>
        </p:txBody>
      </p:sp>
      <p:sp>
        <p:nvSpPr>
          <p:cNvPr id="4" name="TextBox 3">
            <a:extLst>
              <a:ext uri="{FF2B5EF4-FFF2-40B4-BE49-F238E27FC236}">
                <a16:creationId xmlns:a16="http://schemas.microsoft.com/office/drawing/2014/main" id="{E45976E2-3F96-4983-96A2-1119494B11C2}"/>
              </a:ext>
            </a:extLst>
          </p:cNvPr>
          <p:cNvSpPr txBox="1"/>
          <p:nvPr/>
        </p:nvSpPr>
        <p:spPr>
          <a:xfrm>
            <a:off x="822959" y="1960075"/>
            <a:ext cx="3577025" cy="1869542"/>
          </a:xfrm>
          <a:prstGeom prst="rect">
            <a:avLst/>
          </a:prstGeom>
          <a:solidFill>
            <a:schemeClr val="bg1">
              <a:lumMod val="85000"/>
            </a:schemeClr>
          </a:solidFill>
          <a:ln w="28575">
            <a:solidFill>
              <a:schemeClr val="tx1"/>
            </a:solidFill>
          </a:ln>
        </p:spPr>
        <p:txBody>
          <a:bodyPr wrap="square" rtlCol="0">
            <a:noAutofit/>
          </a:bodyPr>
          <a:lstStyle/>
          <a:p>
            <a:r>
              <a:rPr lang="en-GB" sz="1600" b="1" dirty="0">
                <a:solidFill>
                  <a:schemeClr val="tx1">
                    <a:lumMod val="75000"/>
                    <a:lumOff val="25000"/>
                  </a:schemeClr>
                </a:solidFill>
                <a:latin typeface="Century Gothic" panose="020B0502020202020204" pitchFamily="34" charset="0"/>
              </a:rPr>
              <a:t>Individual parent and family factors</a:t>
            </a:r>
          </a:p>
          <a:p>
            <a:r>
              <a:rPr lang="en-GB" sz="1600" dirty="0">
                <a:solidFill>
                  <a:schemeClr val="tx1">
                    <a:lumMod val="75000"/>
                    <a:lumOff val="25000"/>
                  </a:schemeClr>
                </a:solidFill>
                <a:latin typeface="Century Gothic" panose="020B0502020202020204" pitchFamily="34" charset="0"/>
              </a:rPr>
              <a:t>Parents beliefs about PI</a:t>
            </a:r>
          </a:p>
          <a:p>
            <a:r>
              <a:rPr lang="en-GB" sz="1600" dirty="0">
                <a:solidFill>
                  <a:schemeClr val="tx1">
                    <a:lumMod val="75000"/>
                    <a:lumOff val="25000"/>
                  </a:schemeClr>
                </a:solidFill>
                <a:latin typeface="Century Gothic" panose="020B0502020202020204" pitchFamily="34" charset="0"/>
              </a:rPr>
              <a:t>Perceptions of invitations for PI</a:t>
            </a:r>
          </a:p>
          <a:p>
            <a:r>
              <a:rPr lang="en-GB" sz="1600" dirty="0">
                <a:solidFill>
                  <a:schemeClr val="tx1">
                    <a:lumMod val="75000"/>
                    <a:lumOff val="25000"/>
                  </a:schemeClr>
                </a:solidFill>
                <a:latin typeface="Century Gothic" panose="020B0502020202020204" pitchFamily="34" charset="0"/>
              </a:rPr>
              <a:t>Current Life Contexts</a:t>
            </a:r>
          </a:p>
          <a:p>
            <a:r>
              <a:rPr lang="en-GB" sz="1600" dirty="0">
                <a:solidFill>
                  <a:schemeClr val="tx1">
                    <a:lumMod val="75000"/>
                    <a:lumOff val="25000"/>
                  </a:schemeClr>
                </a:solidFill>
                <a:latin typeface="Century Gothic" panose="020B0502020202020204" pitchFamily="34" charset="0"/>
              </a:rPr>
              <a:t>Class, ethnicity and gender</a:t>
            </a:r>
          </a:p>
        </p:txBody>
      </p:sp>
      <p:sp>
        <p:nvSpPr>
          <p:cNvPr id="6" name="TextBox 5">
            <a:extLst>
              <a:ext uri="{FF2B5EF4-FFF2-40B4-BE49-F238E27FC236}">
                <a16:creationId xmlns:a16="http://schemas.microsoft.com/office/drawing/2014/main" id="{4F886A42-E1D7-4D2F-BE2B-239BC3C4C062}"/>
              </a:ext>
            </a:extLst>
          </p:cNvPr>
          <p:cNvSpPr txBox="1"/>
          <p:nvPr/>
        </p:nvSpPr>
        <p:spPr>
          <a:xfrm>
            <a:off x="822959" y="4052329"/>
            <a:ext cx="3577025" cy="1869542"/>
          </a:xfrm>
          <a:prstGeom prst="rect">
            <a:avLst/>
          </a:prstGeom>
          <a:solidFill>
            <a:schemeClr val="bg1">
              <a:lumMod val="85000"/>
            </a:schemeClr>
          </a:solidFill>
          <a:ln w="28575">
            <a:solidFill>
              <a:schemeClr val="tx1"/>
            </a:solidFill>
          </a:ln>
        </p:spPr>
        <p:txBody>
          <a:bodyPr wrap="square" rtlCol="0">
            <a:noAutofit/>
          </a:bodyPr>
          <a:lstStyle/>
          <a:p>
            <a:r>
              <a:rPr lang="en-GB" sz="1600" b="1" dirty="0">
                <a:solidFill>
                  <a:schemeClr val="tx1">
                    <a:lumMod val="75000"/>
                    <a:lumOff val="25000"/>
                  </a:schemeClr>
                </a:solidFill>
                <a:latin typeface="Century Gothic" panose="020B0502020202020204" pitchFamily="34" charset="0"/>
              </a:rPr>
              <a:t>Parent-Teacher Factors</a:t>
            </a:r>
          </a:p>
          <a:p>
            <a:r>
              <a:rPr lang="en-GB" sz="1600" dirty="0">
                <a:solidFill>
                  <a:schemeClr val="tx1">
                    <a:lumMod val="75000"/>
                    <a:lumOff val="25000"/>
                  </a:schemeClr>
                </a:solidFill>
                <a:latin typeface="Century Gothic" panose="020B0502020202020204" pitchFamily="34" charset="0"/>
              </a:rPr>
              <a:t>Differing goals and agendas</a:t>
            </a:r>
          </a:p>
          <a:p>
            <a:r>
              <a:rPr lang="en-GB" sz="1600" dirty="0">
                <a:solidFill>
                  <a:schemeClr val="tx1">
                    <a:lumMod val="75000"/>
                    <a:lumOff val="25000"/>
                  </a:schemeClr>
                </a:solidFill>
                <a:latin typeface="Century Gothic" panose="020B0502020202020204" pitchFamily="34" charset="0"/>
              </a:rPr>
              <a:t>Differing attitudes</a:t>
            </a:r>
          </a:p>
          <a:p>
            <a:r>
              <a:rPr lang="en-GB" sz="1600" dirty="0">
                <a:solidFill>
                  <a:schemeClr val="tx1">
                    <a:lumMod val="75000"/>
                    <a:lumOff val="25000"/>
                  </a:schemeClr>
                </a:solidFill>
                <a:latin typeface="Century Gothic" panose="020B0502020202020204" pitchFamily="34" charset="0"/>
              </a:rPr>
              <a:t>Differing language used</a:t>
            </a:r>
          </a:p>
        </p:txBody>
      </p:sp>
      <p:sp>
        <p:nvSpPr>
          <p:cNvPr id="8" name="TextBox 7">
            <a:extLst>
              <a:ext uri="{FF2B5EF4-FFF2-40B4-BE49-F238E27FC236}">
                <a16:creationId xmlns:a16="http://schemas.microsoft.com/office/drawing/2014/main" id="{D9602B45-B437-4D9C-9E19-24088C3775C0}"/>
              </a:ext>
            </a:extLst>
          </p:cNvPr>
          <p:cNvSpPr txBox="1"/>
          <p:nvPr/>
        </p:nvSpPr>
        <p:spPr>
          <a:xfrm>
            <a:off x="4571999" y="4052329"/>
            <a:ext cx="3577025" cy="1869542"/>
          </a:xfrm>
          <a:prstGeom prst="rect">
            <a:avLst/>
          </a:prstGeom>
          <a:solidFill>
            <a:schemeClr val="bg1">
              <a:lumMod val="85000"/>
            </a:schemeClr>
          </a:solidFill>
          <a:ln w="28575">
            <a:solidFill>
              <a:schemeClr val="tx1"/>
            </a:solidFill>
          </a:ln>
        </p:spPr>
        <p:txBody>
          <a:bodyPr wrap="square" rtlCol="0">
            <a:noAutofit/>
          </a:bodyPr>
          <a:lstStyle/>
          <a:p>
            <a:r>
              <a:rPr lang="en-GB" sz="1600" b="1" dirty="0">
                <a:solidFill>
                  <a:schemeClr val="tx1">
                    <a:lumMod val="75000"/>
                    <a:lumOff val="25000"/>
                  </a:schemeClr>
                </a:solidFill>
                <a:latin typeface="Century Gothic" panose="020B0502020202020204" pitchFamily="34" charset="0"/>
              </a:rPr>
              <a:t>Societal Factors</a:t>
            </a:r>
          </a:p>
          <a:p>
            <a:r>
              <a:rPr lang="en-GB" sz="1600" dirty="0">
                <a:solidFill>
                  <a:schemeClr val="tx1">
                    <a:lumMod val="75000"/>
                    <a:lumOff val="25000"/>
                  </a:schemeClr>
                </a:solidFill>
                <a:latin typeface="Century Gothic" panose="020B0502020202020204" pitchFamily="34" charset="0"/>
              </a:rPr>
              <a:t>Historical and demographic</a:t>
            </a:r>
          </a:p>
          <a:p>
            <a:r>
              <a:rPr lang="en-GB" sz="1600" dirty="0">
                <a:solidFill>
                  <a:schemeClr val="tx1">
                    <a:lumMod val="75000"/>
                    <a:lumOff val="25000"/>
                  </a:schemeClr>
                </a:solidFill>
                <a:latin typeface="Century Gothic" panose="020B0502020202020204" pitchFamily="34" charset="0"/>
              </a:rPr>
              <a:t>Political</a:t>
            </a:r>
          </a:p>
          <a:p>
            <a:r>
              <a:rPr lang="en-GB" sz="1600" dirty="0">
                <a:solidFill>
                  <a:schemeClr val="tx1">
                    <a:lumMod val="75000"/>
                    <a:lumOff val="25000"/>
                  </a:schemeClr>
                </a:solidFill>
                <a:latin typeface="Century Gothic" panose="020B0502020202020204" pitchFamily="34" charset="0"/>
              </a:rPr>
              <a:t>Economic</a:t>
            </a:r>
          </a:p>
        </p:txBody>
      </p:sp>
      <p:sp>
        <p:nvSpPr>
          <p:cNvPr id="10" name="TextBox 9">
            <a:extLst>
              <a:ext uri="{FF2B5EF4-FFF2-40B4-BE49-F238E27FC236}">
                <a16:creationId xmlns:a16="http://schemas.microsoft.com/office/drawing/2014/main" id="{A5AE44D2-CB1E-46D7-9E7B-9E6AAA9875B3}"/>
              </a:ext>
            </a:extLst>
          </p:cNvPr>
          <p:cNvSpPr txBox="1"/>
          <p:nvPr/>
        </p:nvSpPr>
        <p:spPr>
          <a:xfrm>
            <a:off x="4572000" y="1960075"/>
            <a:ext cx="3577025" cy="1869542"/>
          </a:xfrm>
          <a:prstGeom prst="rect">
            <a:avLst/>
          </a:prstGeom>
          <a:solidFill>
            <a:schemeClr val="bg1">
              <a:lumMod val="85000"/>
            </a:schemeClr>
          </a:solidFill>
          <a:ln w="28575">
            <a:solidFill>
              <a:schemeClr val="tx1"/>
            </a:solidFill>
          </a:ln>
        </p:spPr>
        <p:txBody>
          <a:bodyPr wrap="square" rtlCol="0">
            <a:noAutofit/>
          </a:bodyPr>
          <a:lstStyle/>
          <a:p>
            <a:r>
              <a:rPr lang="en-GB" sz="1600" b="1" dirty="0">
                <a:solidFill>
                  <a:schemeClr val="tx1">
                    <a:lumMod val="75000"/>
                    <a:lumOff val="25000"/>
                  </a:schemeClr>
                </a:solidFill>
                <a:latin typeface="Century Gothic" panose="020B0502020202020204" pitchFamily="34" charset="0"/>
              </a:rPr>
              <a:t>Child Factors</a:t>
            </a:r>
          </a:p>
          <a:p>
            <a:r>
              <a:rPr lang="en-GB" sz="1600" dirty="0">
                <a:solidFill>
                  <a:schemeClr val="tx1">
                    <a:lumMod val="75000"/>
                    <a:lumOff val="25000"/>
                  </a:schemeClr>
                </a:solidFill>
                <a:latin typeface="Century Gothic" panose="020B0502020202020204" pitchFamily="34" charset="0"/>
              </a:rPr>
              <a:t>Age</a:t>
            </a:r>
          </a:p>
          <a:p>
            <a:r>
              <a:rPr lang="en-GB" sz="1600" dirty="0">
                <a:solidFill>
                  <a:schemeClr val="tx1">
                    <a:lumMod val="75000"/>
                    <a:lumOff val="25000"/>
                  </a:schemeClr>
                </a:solidFill>
                <a:latin typeface="Century Gothic" panose="020B0502020202020204" pitchFamily="34" charset="0"/>
              </a:rPr>
              <a:t>SEND</a:t>
            </a:r>
          </a:p>
          <a:p>
            <a:r>
              <a:rPr lang="en-GB" sz="1600" dirty="0">
                <a:solidFill>
                  <a:schemeClr val="tx1">
                    <a:lumMod val="75000"/>
                    <a:lumOff val="25000"/>
                  </a:schemeClr>
                </a:solidFill>
                <a:latin typeface="Century Gothic" panose="020B0502020202020204" pitchFamily="34" charset="0"/>
              </a:rPr>
              <a:t>Ability</a:t>
            </a:r>
          </a:p>
          <a:p>
            <a:r>
              <a:rPr lang="en-GB" sz="1600" dirty="0">
                <a:solidFill>
                  <a:schemeClr val="tx1">
                    <a:lumMod val="75000"/>
                    <a:lumOff val="25000"/>
                  </a:schemeClr>
                </a:solidFill>
                <a:latin typeface="Century Gothic" panose="020B0502020202020204" pitchFamily="34" charset="0"/>
              </a:rPr>
              <a:t>Behavioural problems</a:t>
            </a:r>
          </a:p>
        </p:txBody>
      </p:sp>
      <p:sp>
        <p:nvSpPr>
          <p:cNvPr id="11" name="TextBox 10">
            <a:extLst>
              <a:ext uri="{FF2B5EF4-FFF2-40B4-BE49-F238E27FC236}">
                <a16:creationId xmlns:a16="http://schemas.microsoft.com/office/drawing/2014/main" id="{0DA7D132-5EE0-46EE-9E2E-28B0624D7F6C}"/>
              </a:ext>
            </a:extLst>
          </p:cNvPr>
          <p:cNvSpPr txBox="1"/>
          <p:nvPr/>
        </p:nvSpPr>
        <p:spPr>
          <a:xfrm>
            <a:off x="3346705" y="5921871"/>
            <a:ext cx="6027612" cy="369332"/>
          </a:xfrm>
          <a:prstGeom prst="rect">
            <a:avLst/>
          </a:prstGeom>
          <a:noFill/>
        </p:spPr>
        <p:txBody>
          <a:bodyPr wrap="none" rtlCol="0">
            <a:spAutoFit/>
          </a:bodyPr>
          <a:lstStyle/>
          <a:p>
            <a:r>
              <a:rPr lang="en-GB" sz="1800" b="0" i="0" u="none" strike="noStrike" baseline="0" dirty="0">
                <a:solidFill>
                  <a:schemeClr val="tx1">
                    <a:lumMod val="75000"/>
                    <a:lumOff val="25000"/>
                  </a:schemeClr>
                </a:solidFill>
                <a:latin typeface="Century Gothic" panose="020B0502020202020204" pitchFamily="34" charset="0"/>
              </a:rPr>
              <a:t>(Hornby &amp; </a:t>
            </a:r>
            <a:r>
              <a:rPr lang="en-GB" sz="1800" b="0" i="0" u="none" strike="noStrike" baseline="0" dirty="0" err="1">
                <a:solidFill>
                  <a:schemeClr val="tx1">
                    <a:lumMod val="75000"/>
                    <a:lumOff val="25000"/>
                  </a:schemeClr>
                </a:solidFill>
                <a:latin typeface="Century Gothic" panose="020B0502020202020204" pitchFamily="34" charset="0"/>
              </a:rPr>
              <a:t>Lafaele</a:t>
            </a:r>
            <a:r>
              <a:rPr lang="en-GB" dirty="0">
                <a:solidFill>
                  <a:schemeClr val="tx1">
                    <a:lumMod val="75000"/>
                    <a:lumOff val="25000"/>
                  </a:schemeClr>
                </a:solidFill>
                <a:latin typeface="Century Gothic" panose="020B0502020202020204" pitchFamily="34" charset="0"/>
              </a:rPr>
              <a:t>, </a:t>
            </a:r>
            <a:r>
              <a:rPr lang="en-GB" sz="1800" b="0" i="0" u="none" strike="noStrike" baseline="0" dirty="0">
                <a:solidFill>
                  <a:schemeClr val="tx1">
                    <a:lumMod val="75000"/>
                    <a:lumOff val="25000"/>
                  </a:schemeClr>
                </a:solidFill>
                <a:latin typeface="Century Gothic" panose="020B0502020202020204" pitchFamily="34" charset="0"/>
              </a:rPr>
              <a:t>2011; </a:t>
            </a:r>
            <a:r>
              <a:rPr lang="en-US" sz="1800" b="0" i="0" u="none" strike="noStrike" baseline="0" dirty="0">
                <a:solidFill>
                  <a:schemeClr val="tx1">
                    <a:lumMod val="75000"/>
                    <a:lumOff val="25000"/>
                  </a:schemeClr>
                </a:solidFill>
                <a:latin typeface="Century Gothic" panose="020B0502020202020204" pitchFamily="34" charset="0"/>
              </a:rPr>
              <a:t>Hornby &amp; Blackwell, 2018</a:t>
            </a:r>
            <a:r>
              <a:rPr lang="en-GB" sz="1800" b="0" i="0" u="none" strike="noStrike" baseline="0" dirty="0">
                <a:solidFill>
                  <a:schemeClr val="tx1">
                    <a:lumMod val="75000"/>
                    <a:lumOff val="25000"/>
                  </a:schemeClr>
                </a:solidFill>
                <a:latin typeface="Century Gothic" panose="020B0502020202020204" pitchFamily="34" charset="0"/>
              </a:rPr>
              <a:t>)</a:t>
            </a:r>
            <a:endParaRPr lang="en-GB"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2526638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A7FF011-85D8-4512-93DB-74CDD79B7138}"/>
              </a:ext>
            </a:extLst>
          </p:cNvPr>
          <p:cNvSpPr>
            <a:spLocks noGrp="1"/>
          </p:cNvSpPr>
          <p:nvPr>
            <p:ph idx="1"/>
          </p:nvPr>
        </p:nvSpPr>
        <p:spPr/>
        <p:txBody>
          <a:bodyPr>
            <a:normAutofit fontScale="92500" lnSpcReduction="10000"/>
          </a:bodyPr>
          <a:lstStyle/>
          <a:p>
            <a:r>
              <a:rPr lang="en-US" dirty="0"/>
              <a:t>Parents are the most important influence on learning. Long after a child’s early years give way to formal education, parents continue to play a key role in student success and achievement. The lives parents lead today means that it is more challenging to secure their engagement in learning, but it still remains the factor that can make a significant difference to a child’s educational attainment and subsequent life chances.</a:t>
            </a:r>
          </a:p>
          <a:p>
            <a:endParaRPr lang="en-US" dirty="0"/>
          </a:p>
          <a:p>
            <a:r>
              <a:rPr lang="en-US" dirty="0"/>
              <a:t>Effective parental engagement will not happen without concerted effort, time and commitment of both parents and schools. It will not happen unless parents know the difference that they make, and unless schools actively reinforce that ‘all parents matter’.</a:t>
            </a:r>
          </a:p>
          <a:p>
            <a:pPr algn="r"/>
            <a:r>
              <a:rPr lang="en-US" dirty="0"/>
              <a:t>(Harris &amp; Goodall, 2008)</a:t>
            </a:r>
            <a:endParaRPr lang="en-GB" dirty="0"/>
          </a:p>
        </p:txBody>
      </p:sp>
      <p:sp>
        <p:nvSpPr>
          <p:cNvPr id="3" name="Title 2">
            <a:extLst>
              <a:ext uri="{FF2B5EF4-FFF2-40B4-BE49-F238E27FC236}">
                <a16:creationId xmlns:a16="http://schemas.microsoft.com/office/drawing/2014/main" id="{AB57B53E-F36A-4B6C-9AC5-AF7F43D9B501}"/>
              </a:ext>
            </a:extLst>
          </p:cNvPr>
          <p:cNvSpPr>
            <a:spLocks noGrp="1"/>
          </p:cNvSpPr>
          <p:nvPr>
            <p:ph type="title"/>
          </p:nvPr>
        </p:nvSpPr>
        <p:spPr/>
        <p:txBody>
          <a:bodyPr/>
          <a:lstStyle/>
          <a:p>
            <a:r>
              <a:rPr lang="en-GB" dirty="0"/>
              <a:t>Do Parents Know They Matter?</a:t>
            </a:r>
          </a:p>
        </p:txBody>
      </p:sp>
    </p:spTree>
    <p:extLst>
      <p:ext uri="{BB962C8B-B14F-4D97-AF65-F5344CB8AC3E}">
        <p14:creationId xmlns:p14="http://schemas.microsoft.com/office/powerpoint/2010/main" val="38790587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A7FF011-85D8-4512-93DB-74CDD79B7138}"/>
              </a:ext>
            </a:extLst>
          </p:cNvPr>
          <p:cNvSpPr>
            <a:spLocks noGrp="1"/>
          </p:cNvSpPr>
          <p:nvPr>
            <p:ph idx="1"/>
          </p:nvPr>
        </p:nvSpPr>
        <p:spPr/>
        <p:txBody>
          <a:bodyPr>
            <a:normAutofit/>
          </a:bodyPr>
          <a:lstStyle/>
          <a:p>
            <a:r>
              <a:rPr lang="en-US" dirty="0"/>
              <a:t>Parental engagement in children’s learning </a:t>
            </a:r>
            <a:r>
              <a:rPr lang="en-US" i="1" dirty="0"/>
              <a:t>in the home </a:t>
            </a:r>
            <a:r>
              <a:rPr lang="en-US" dirty="0"/>
              <a:t>makes the greatest difference to student achievement. Most schools are involving parents in </a:t>
            </a:r>
            <a:r>
              <a:rPr lang="en-US" i="1" dirty="0"/>
              <a:t>school-based</a:t>
            </a:r>
            <a:r>
              <a:rPr lang="en-US" dirty="0"/>
              <a:t> activities in a variety of ways but the evidence shows but this has little, if any, impact on subsequent learning and achievement of young people.</a:t>
            </a:r>
          </a:p>
          <a:p>
            <a:pPr algn="r"/>
            <a:r>
              <a:rPr lang="en-US" dirty="0"/>
              <a:t>(Harris &amp; Goodall, 2008)</a:t>
            </a:r>
            <a:endParaRPr lang="en-GB" dirty="0"/>
          </a:p>
        </p:txBody>
      </p:sp>
      <p:sp>
        <p:nvSpPr>
          <p:cNvPr id="3" name="Title 2">
            <a:extLst>
              <a:ext uri="{FF2B5EF4-FFF2-40B4-BE49-F238E27FC236}">
                <a16:creationId xmlns:a16="http://schemas.microsoft.com/office/drawing/2014/main" id="{AB57B53E-F36A-4B6C-9AC5-AF7F43D9B501}"/>
              </a:ext>
            </a:extLst>
          </p:cNvPr>
          <p:cNvSpPr>
            <a:spLocks noGrp="1"/>
          </p:cNvSpPr>
          <p:nvPr>
            <p:ph type="title"/>
          </p:nvPr>
        </p:nvSpPr>
        <p:spPr/>
        <p:txBody>
          <a:bodyPr/>
          <a:lstStyle/>
          <a:p>
            <a:r>
              <a:rPr lang="en-GB" dirty="0"/>
              <a:t>Do Parents Know They Matter?</a:t>
            </a:r>
          </a:p>
        </p:txBody>
      </p:sp>
    </p:spTree>
    <p:extLst>
      <p:ext uri="{BB962C8B-B14F-4D97-AF65-F5344CB8AC3E}">
        <p14:creationId xmlns:p14="http://schemas.microsoft.com/office/powerpoint/2010/main" val="1970271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217DD2-9088-4B0C-9607-E4DCDCEB4091}"/>
              </a:ext>
            </a:extLst>
          </p:cNvPr>
          <p:cNvSpPr>
            <a:spLocks noGrp="1"/>
          </p:cNvSpPr>
          <p:nvPr>
            <p:ph type="title"/>
          </p:nvPr>
        </p:nvSpPr>
        <p:spPr/>
        <p:txBody>
          <a:bodyPr/>
          <a:lstStyle/>
          <a:p>
            <a:r>
              <a:rPr lang="en-GB" dirty="0"/>
              <a:t>The Banking Model</a:t>
            </a:r>
          </a:p>
        </p:txBody>
      </p:sp>
      <p:pic>
        <p:nvPicPr>
          <p:cNvPr id="9" name="Content Placeholder 8" descr="A picture containing drawing, light&#10;&#10;Description automatically generated">
            <a:extLst>
              <a:ext uri="{FF2B5EF4-FFF2-40B4-BE49-F238E27FC236}">
                <a16:creationId xmlns:a16="http://schemas.microsoft.com/office/drawing/2014/main" id="{2526B443-4DC3-405F-8946-5EC1C24714C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08187" y="1846263"/>
            <a:ext cx="5172075" cy="4022725"/>
          </a:xfrm>
        </p:spPr>
      </p:pic>
    </p:spTree>
    <p:extLst>
      <p:ext uri="{BB962C8B-B14F-4D97-AF65-F5344CB8AC3E}">
        <p14:creationId xmlns:p14="http://schemas.microsoft.com/office/powerpoint/2010/main" val="36325627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217DD2-9088-4B0C-9607-E4DCDCEB4091}"/>
              </a:ext>
            </a:extLst>
          </p:cNvPr>
          <p:cNvSpPr>
            <a:spLocks noGrp="1"/>
          </p:cNvSpPr>
          <p:nvPr>
            <p:ph type="title"/>
          </p:nvPr>
        </p:nvSpPr>
        <p:spPr/>
        <p:txBody>
          <a:bodyPr/>
          <a:lstStyle/>
          <a:p>
            <a:r>
              <a:rPr lang="en-GB" dirty="0"/>
              <a:t>The Banking Model</a:t>
            </a:r>
          </a:p>
        </p:txBody>
      </p:sp>
      <p:sp>
        <p:nvSpPr>
          <p:cNvPr id="4" name="Content Placeholder 3">
            <a:extLst>
              <a:ext uri="{FF2B5EF4-FFF2-40B4-BE49-F238E27FC236}">
                <a16:creationId xmlns:a16="http://schemas.microsoft.com/office/drawing/2014/main" id="{4ABE8F9F-9BD3-43F8-B3F7-BC5555CA40F9}"/>
              </a:ext>
            </a:extLst>
          </p:cNvPr>
          <p:cNvSpPr>
            <a:spLocks noGrp="1"/>
          </p:cNvSpPr>
          <p:nvPr>
            <p:ph idx="1"/>
          </p:nvPr>
        </p:nvSpPr>
        <p:spPr/>
        <p:txBody>
          <a:bodyPr/>
          <a:lstStyle/>
          <a:p>
            <a:r>
              <a:rPr lang="en-US" dirty="0"/>
              <a:t> I wish to deny the dichotomy so often placed between “learning in school” and “learning anywhere else” – it is all learning, and with the removal of that dichotomy, the case for parental engagement in learning becomes much more obvious. A great deal of what parents are already doing should be acknowledged, (as it is not, at the moment, particularly when it does not fit within the expected norms of middle class, white parenting. It is true that this partnership model will require more from both school staff and parents, particularly at the outset, but not […] in the sense that one group takes over the functions of the other.</a:t>
            </a:r>
          </a:p>
          <a:p>
            <a:pPr algn="r"/>
            <a:r>
              <a:rPr lang="en-US" dirty="0"/>
              <a:t>(Goodall, 2018)</a:t>
            </a:r>
            <a:endParaRPr lang="en-GB" dirty="0"/>
          </a:p>
        </p:txBody>
      </p:sp>
    </p:spTree>
    <p:extLst>
      <p:ext uri="{BB962C8B-B14F-4D97-AF65-F5344CB8AC3E}">
        <p14:creationId xmlns:p14="http://schemas.microsoft.com/office/powerpoint/2010/main" val="41531388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7E8E264-7958-4D9B-AFEF-5ADC2937EE42}"/>
              </a:ext>
            </a:extLst>
          </p:cNvPr>
          <p:cNvPicPr>
            <a:picLocks noGrp="1" noChangeAspect="1"/>
          </p:cNvPicPr>
          <p:nvPr>
            <p:ph idx="1"/>
          </p:nvPr>
        </p:nvPicPr>
        <p:blipFill rotWithShape="1">
          <a:blip r:embed="rId3"/>
          <a:srcRect l="14138" t="33663" r="19869" b="30273"/>
          <a:stretch/>
        </p:blipFill>
        <p:spPr>
          <a:xfrm>
            <a:off x="753401" y="2124747"/>
            <a:ext cx="7637197" cy="2608505"/>
          </a:xfrm>
        </p:spPr>
      </p:pic>
      <p:sp>
        <p:nvSpPr>
          <p:cNvPr id="3" name="Title 2">
            <a:extLst>
              <a:ext uri="{FF2B5EF4-FFF2-40B4-BE49-F238E27FC236}">
                <a16:creationId xmlns:a16="http://schemas.microsoft.com/office/drawing/2014/main" id="{D287CC3F-7D94-49B9-BAA2-9706AD74D0E5}"/>
              </a:ext>
            </a:extLst>
          </p:cNvPr>
          <p:cNvSpPr>
            <a:spLocks noGrp="1"/>
          </p:cNvSpPr>
          <p:nvPr>
            <p:ph type="title"/>
          </p:nvPr>
        </p:nvSpPr>
        <p:spPr/>
        <p:txBody>
          <a:bodyPr/>
          <a:lstStyle/>
          <a:p>
            <a:r>
              <a:rPr lang="en-GB" dirty="0"/>
              <a:t>Parental Engagement</a:t>
            </a:r>
          </a:p>
        </p:txBody>
      </p:sp>
      <p:sp>
        <p:nvSpPr>
          <p:cNvPr id="7" name="TextBox 6">
            <a:extLst>
              <a:ext uri="{FF2B5EF4-FFF2-40B4-BE49-F238E27FC236}">
                <a16:creationId xmlns:a16="http://schemas.microsoft.com/office/drawing/2014/main" id="{B21B4A25-A0CA-4C7B-94E3-66793BDC60AE}"/>
              </a:ext>
            </a:extLst>
          </p:cNvPr>
          <p:cNvSpPr txBox="1"/>
          <p:nvPr/>
        </p:nvSpPr>
        <p:spPr>
          <a:xfrm>
            <a:off x="4999702" y="5474597"/>
            <a:ext cx="3731343" cy="369332"/>
          </a:xfrm>
          <a:prstGeom prst="rect">
            <a:avLst/>
          </a:prstGeom>
          <a:noFill/>
        </p:spPr>
        <p:txBody>
          <a:bodyPr wrap="square">
            <a:spAutoFit/>
          </a:bodyPr>
          <a:lstStyle/>
          <a:p>
            <a:r>
              <a:rPr lang="en-US" dirty="0">
                <a:latin typeface="Century Gothic" panose="020B0502020202020204" pitchFamily="34" charset="0"/>
              </a:rPr>
              <a:t>(Goodall &amp; Montgomery, 2014)</a:t>
            </a:r>
            <a:endParaRPr lang="en-GB" dirty="0">
              <a:latin typeface="Century Gothic" panose="020B0502020202020204" pitchFamily="34" charset="0"/>
            </a:endParaRPr>
          </a:p>
        </p:txBody>
      </p:sp>
    </p:spTree>
    <p:extLst>
      <p:ext uri="{BB962C8B-B14F-4D97-AF65-F5344CB8AC3E}">
        <p14:creationId xmlns:p14="http://schemas.microsoft.com/office/powerpoint/2010/main" val="834780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03F42D-143F-4DD3-9EA5-21B327F41D5D}"/>
              </a:ext>
            </a:extLst>
          </p:cNvPr>
          <p:cNvSpPr>
            <a:spLocks noGrp="1"/>
          </p:cNvSpPr>
          <p:nvPr>
            <p:ph idx="1"/>
          </p:nvPr>
        </p:nvSpPr>
        <p:spPr/>
        <p:txBody>
          <a:bodyPr/>
          <a:lstStyle/>
          <a:p>
            <a:pPr marL="0" indent="0">
              <a:buNone/>
            </a:pPr>
            <a:r>
              <a:rPr lang="en-GB" dirty="0"/>
              <a:t>Regularly keep in touch with parents, not just when there is a problem.</a:t>
            </a:r>
          </a:p>
          <a:p>
            <a:pPr marL="0" indent="0">
              <a:buNone/>
            </a:pPr>
            <a:r>
              <a:rPr lang="en-GB" dirty="0"/>
              <a:t>Ask for parents’ advice, what do they think will improve a problematic situation? Make sure you appreciate their responses.</a:t>
            </a:r>
          </a:p>
          <a:p>
            <a:pPr marL="0" indent="0">
              <a:buNone/>
            </a:pPr>
            <a:r>
              <a:rPr lang="en-GB" dirty="0"/>
              <a:t>Share targets with parents.</a:t>
            </a:r>
          </a:p>
          <a:p>
            <a:pPr marL="0" indent="0">
              <a:buNone/>
            </a:pPr>
            <a:r>
              <a:rPr lang="en-GB" dirty="0"/>
              <a:t>Remember that parents are only human and may have off days.</a:t>
            </a:r>
          </a:p>
          <a:p>
            <a:pPr marL="0" indent="0">
              <a:buNone/>
            </a:pPr>
            <a:endParaRPr lang="en-GB" dirty="0"/>
          </a:p>
          <a:p>
            <a:pPr marL="0" indent="0">
              <a:buNone/>
            </a:pPr>
            <a:r>
              <a:rPr lang="en-GB" dirty="0">
                <a:hlinkClick r:id="rId3"/>
              </a:rPr>
              <a:t>https://www.edutopia.org/article/new-teachers-how-talk-parents-terri-eichholz</a:t>
            </a:r>
            <a:endParaRPr lang="en-GB" dirty="0"/>
          </a:p>
          <a:p>
            <a:pPr marL="0" indent="0">
              <a:buNone/>
            </a:pPr>
            <a:endParaRPr lang="en-GB" dirty="0"/>
          </a:p>
        </p:txBody>
      </p:sp>
      <p:sp>
        <p:nvSpPr>
          <p:cNvPr id="3" name="Title 2">
            <a:extLst>
              <a:ext uri="{FF2B5EF4-FFF2-40B4-BE49-F238E27FC236}">
                <a16:creationId xmlns:a16="http://schemas.microsoft.com/office/drawing/2014/main" id="{C98AE1AF-9E31-4D3E-90AC-C865AED10785}"/>
              </a:ext>
            </a:extLst>
          </p:cNvPr>
          <p:cNvSpPr>
            <a:spLocks noGrp="1"/>
          </p:cNvSpPr>
          <p:nvPr>
            <p:ph type="title"/>
          </p:nvPr>
        </p:nvSpPr>
        <p:spPr/>
        <p:txBody>
          <a:bodyPr/>
          <a:lstStyle/>
          <a:p>
            <a:r>
              <a:rPr lang="en-GB" dirty="0"/>
              <a:t>What Can You Do?</a:t>
            </a:r>
          </a:p>
        </p:txBody>
      </p:sp>
    </p:spTree>
    <p:extLst>
      <p:ext uri="{BB962C8B-B14F-4D97-AF65-F5344CB8AC3E}">
        <p14:creationId xmlns:p14="http://schemas.microsoft.com/office/powerpoint/2010/main" val="1378574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5C4362-0E95-4072-8055-C514C925A68B}"/>
              </a:ext>
            </a:extLst>
          </p:cNvPr>
          <p:cNvSpPr>
            <a:spLocks noGrp="1"/>
          </p:cNvSpPr>
          <p:nvPr>
            <p:ph type="ctrTitle"/>
          </p:nvPr>
        </p:nvSpPr>
        <p:spPr/>
        <p:txBody>
          <a:bodyPr/>
          <a:lstStyle/>
          <a:p>
            <a:r>
              <a:rPr lang="en-GB" dirty="0"/>
              <a:t>Mentor Training</a:t>
            </a:r>
          </a:p>
        </p:txBody>
      </p:sp>
      <p:sp>
        <p:nvSpPr>
          <p:cNvPr id="4" name="Subtitle 3">
            <a:extLst>
              <a:ext uri="{FF2B5EF4-FFF2-40B4-BE49-F238E27FC236}">
                <a16:creationId xmlns:a16="http://schemas.microsoft.com/office/drawing/2014/main" id="{6B93095A-E082-42AD-BDD7-11E666C1E395}"/>
              </a:ext>
            </a:extLst>
          </p:cNvPr>
          <p:cNvSpPr>
            <a:spLocks noGrp="1"/>
          </p:cNvSpPr>
          <p:nvPr>
            <p:ph type="subTitle" idx="1"/>
          </p:nvPr>
        </p:nvSpPr>
        <p:spPr>
          <a:xfrm>
            <a:off x="1600200" y="415349"/>
            <a:ext cx="7543800" cy="2679544"/>
          </a:xfrm>
        </p:spPr>
        <p:txBody>
          <a:bodyPr>
            <a:normAutofit fontScale="92500" lnSpcReduction="20000"/>
          </a:bodyPr>
          <a:lstStyle/>
          <a:p>
            <a:r>
              <a:rPr lang="en-GB" dirty="0">
                <a:hlinkClick r:id="rId3"/>
              </a:rPr>
              <a:t>http://socialsciences.exeter.ac.uk/education/partnership/mentor_zone/welcome/</a:t>
            </a:r>
            <a:endParaRPr lang="en-GB" dirty="0"/>
          </a:p>
          <a:p>
            <a:endParaRPr lang="en-GB" dirty="0"/>
          </a:p>
          <a:p>
            <a:endParaRPr lang="en-GB" dirty="0"/>
          </a:p>
          <a:p>
            <a:pPr algn="l"/>
            <a:r>
              <a:rPr lang="en-GB" dirty="0"/>
              <a:t>MFL Blog:  </a:t>
            </a:r>
            <a:r>
              <a:rPr lang="en-GB" dirty="0">
                <a:hlinkClick r:id="rId4"/>
              </a:rPr>
              <a:t>https://sites.exeter.ac.uk/pgcemfl/</a:t>
            </a:r>
            <a:r>
              <a:rPr lang="en-GB" dirty="0"/>
              <a:t> </a:t>
            </a:r>
          </a:p>
          <a:p>
            <a:pPr algn="l"/>
            <a:endParaRPr lang="en-GB" dirty="0"/>
          </a:p>
          <a:p>
            <a:pPr algn="l"/>
            <a:r>
              <a:rPr lang="en-GB" dirty="0"/>
              <a:t>Digital technologies seminar: </a:t>
            </a:r>
            <a:r>
              <a:rPr lang="en-GB" dirty="0">
                <a:hlinkClick r:id="rId5"/>
              </a:rPr>
              <a:t>https://www.eventbrite.co.uk/e/digital-literacy-of-secondforeign-language-teachers-project-seminar-tickets-265734678577</a:t>
            </a:r>
            <a:r>
              <a:rPr lang="en-GB" dirty="0"/>
              <a:t> </a:t>
            </a:r>
          </a:p>
        </p:txBody>
      </p:sp>
    </p:spTree>
    <p:extLst>
      <p:ext uri="{BB962C8B-B14F-4D97-AF65-F5344CB8AC3E}">
        <p14:creationId xmlns:p14="http://schemas.microsoft.com/office/powerpoint/2010/main" val="17960800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772A705-33BD-4E6D-9FFB-CC884402C5C8}"/>
              </a:ext>
            </a:extLst>
          </p:cNvPr>
          <p:cNvSpPr>
            <a:spLocks noGrp="1"/>
          </p:cNvSpPr>
          <p:nvPr>
            <p:ph idx="1"/>
          </p:nvPr>
        </p:nvSpPr>
        <p:spPr/>
        <p:txBody>
          <a:bodyPr>
            <a:normAutofit fontScale="85000" lnSpcReduction="20000"/>
          </a:bodyPr>
          <a:lstStyle/>
          <a:p>
            <a:r>
              <a:rPr lang="en-US" dirty="0" err="1"/>
              <a:t>Bilton</a:t>
            </a:r>
            <a:r>
              <a:rPr lang="en-US" dirty="0"/>
              <a:t>, R., Jackson, A., &amp; </a:t>
            </a:r>
            <a:r>
              <a:rPr lang="en-US" dirty="0" err="1"/>
              <a:t>Hymer</a:t>
            </a:r>
            <a:r>
              <a:rPr lang="en-US" dirty="0"/>
              <a:t>, B. (2018). Cooperation, conflict and control: parent–teacher relationships in an English secondary school. Educational Review, 70(4), 510-526.</a:t>
            </a:r>
          </a:p>
          <a:p>
            <a:r>
              <a:rPr lang="en-US" dirty="0"/>
              <a:t>Hampden-Thompson, G., &amp; Galindo, C. (2017). School–family relationships, school satisfaction and the academic achievement of young people. Educational Review, 69(2), 248-265.</a:t>
            </a:r>
          </a:p>
          <a:p>
            <a:r>
              <a:rPr lang="en-US" dirty="0"/>
              <a:t>Harris, A., &amp; Goodall, J. (2008). Do parents know they matter? Engaging all parents in learning. Educational research, 50(3), 277-289.</a:t>
            </a:r>
          </a:p>
          <a:p>
            <a:r>
              <a:rPr lang="en-US" dirty="0"/>
              <a:t>Hornby, G., &amp; Blackwell, I. (2018). Barriers to parental involvement in education: an update. Educational Review, 70(1), 109-119.</a:t>
            </a:r>
          </a:p>
          <a:p>
            <a:r>
              <a:rPr lang="en-US" dirty="0"/>
              <a:t>Hornby, G., &amp; </a:t>
            </a:r>
            <a:r>
              <a:rPr lang="en-US" dirty="0" err="1"/>
              <a:t>Lafaele</a:t>
            </a:r>
            <a:r>
              <a:rPr lang="en-US" dirty="0"/>
              <a:t>, R. (2011). Barriers to parental involvement in education: An explanatory model. Educational review, 63(1), 37-52.</a:t>
            </a:r>
          </a:p>
          <a:p>
            <a:r>
              <a:rPr lang="en-US" dirty="0"/>
              <a:t>Goodall, J. (2018). Learning-</a:t>
            </a:r>
            <a:r>
              <a:rPr lang="en-US" dirty="0" err="1"/>
              <a:t>centred</a:t>
            </a:r>
            <a:r>
              <a:rPr lang="en-US" dirty="0"/>
              <a:t> parental engagement: Freire reimagined. Educational Review, 70(5), 603-621.</a:t>
            </a:r>
          </a:p>
          <a:p>
            <a:r>
              <a:rPr lang="en-US" dirty="0"/>
              <a:t>Goodall, J., &amp; Montgomery, C. (2014). Parental involvement to parental engagement: A continuum. Educational review, 66(4), 399-410.</a:t>
            </a:r>
          </a:p>
          <a:p>
            <a:endParaRPr lang="en-US" dirty="0"/>
          </a:p>
          <a:p>
            <a:endParaRPr lang="en-GB" dirty="0"/>
          </a:p>
        </p:txBody>
      </p:sp>
      <p:sp>
        <p:nvSpPr>
          <p:cNvPr id="3" name="Title 2">
            <a:extLst>
              <a:ext uri="{FF2B5EF4-FFF2-40B4-BE49-F238E27FC236}">
                <a16:creationId xmlns:a16="http://schemas.microsoft.com/office/drawing/2014/main" id="{80472773-D3A0-4CEA-A12B-572993BB0D82}"/>
              </a:ext>
            </a:extLst>
          </p:cNvPr>
          <p:cNvSpPr>
            <a:spLocks noGrp="1"/>
          </p:cNvSpPr>
          <p:nvPr>
            <p:ph type="title"/>
          </p:nvPr>
        </p:nvSpPr>
        <p:spPr/>
        <p:txBody>
          <a:bodyPr/>
          <a:lstStyle/>
          <a:p>
            <a:r>
              <a:rPr lang="en-GB" dirty="0"/>
              <a:t>References</a:t>
            </a:r>
          </a:p>
        </p:txBody>
      </p:sp>
    </p:spTree>
    <p:extLst>
      <p:ext uri="{BB962C8B-B14F-4D97-AF65-F5344CB8AC3E}">
        <p14:creationId xmlns:p14="http://schemas.microsoft.com/office/powerpoint/2010/main" val="3984720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123828-9CB9-4E95-AEBB-23691599BA02}"/>
              </a:ext>
            </a:extLst>
          </p:cNvPr>
          <p:cNvSpPr>
            <a:spLocks noGrp="1"/>
          </p:cNvSpPr>
          <p:nvPr>
            <p:ph idx="1"/>
          </p:nvPr>
        </p:nvSpPr>
        <p:spPr/>
        <p:txBody>
          <a:bodyPr/>
          <a:lstStyle/>
          <a:p>
            <a:r>
              <a:rPr lang="en-GB" dirty="0"/>
              <a:t>What areas have you found trainees to be under prepared for?</a:t>
            </a:r>
          </a:p>
          <a:p>
            <a:endParaRPr lang="en-GB" dirty="0"/>
          </a:p>
        </p:txBody>
      </p:sp>
      <p:sp>
        <p:nvSpPr>
          <p:cNvPr id="3" name="Title 2">
            <a:extLst>
              <a:ext uri="{FF2B5EF4-FFF2-40B4-BE49-F238E27FC236}">
                <a16:creationId xmlns:a16="http://schemas.microsoft.com/office/drawing/2014/main" id="{AA1FDE0D-B12A-444E-80BD-B96907096913}"/>
              </a:ext>
            </a:extLst>
          </p:cNvPr>
          <p:cNvSpPr>
            <a:spLocks noGrp="1"/>
          </p:cNvSpPr>
          <p:nvPr>
            <p:ph type="title"/>
          </p:nvPr>
        </p:nvSpPr>
        <p:spPr/>
        <p:txBody>
          <a:bodyPr/>
          <a:lstStyle/>
          <a:p>
            <a:r>
              <a:rPr lang="en-GB" dirty="0"/>
              <a:t>Feedback</a:t>
            </a:r>
          </a:p>
        </p:txBody>
      </p:sp>
    </p:spTree>
    <p:extLst>
      <p:ext uri="{BB962C8B-B14F-4D97-AF65-F5344CB8AC3E}">
        <p14:creationId xmlns:p14="http://schemas.microsoft.com/office/powerpoint/2010/main" val="4011003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GB" dirty="0"/>
              <a:t>Focus on the practice not the person</a:t>
            </a:r>
          </a:p>
          <a:p>
            <a:r>
              <a:rPr lang="en-GB" dirty="0"/>
              <a:t>Select and prioritise (focus on 2-3 things only)</a:t>
            </a:r>
          </a:p>
          <a:p>
            <a:r>
              <a:rPr lang="en-GB" dirty="0"/>
              <a:t>Be specific</a:t>
            </a:r>
          </a:p>
          <a:p>
            <a:r>
              <a:rPr lang="en-GB" dirty="0"/>
              <a:t>Be evidence based</a:t>
            </a:r>
          </a:p>
          <a:p>
            <a:endParaRPr lang="en-GB" dirty="0"/>
          </a:p>
          <a:p>
            <a:endParaRPr lang="en-GB" dirty="0"/>
          </a:p>
        </p:txBody>
      </p:sp>
      <p:sp>
        <p:nvSpPr>
          <p:cNvPr id="2" name="Title 1"/>
          <p:cNvSpPr>
            <a:spLocks noGrp="1"/>
          </p:cNvSpPr>
          <p:nvPr>
            <p:ph type="title"/>
          </p:nvPr>
        </p:nvSpPr>
        <p:spPr/>
        <p:txBody>
          <a:bodyPr/>
          <a:lstStyle/>
          <a:p>
            <a:r>
              <a:rPr lang="en-GB" dirty="0"/>
              <a:t>Key Principles of Effective Feedback</a:t>
            </a:r>
          </a:p>
        </p:txBody>
      </p:sp>
    </p:spTree>
    <p:extLst>
      <p:ext uri="{BB962C8B-B14F-4D97-AF65-F5344CB8AC3E}">
        <p14:creationId xmlns:p14="http://schemas.microsoft.com/office/powerpoint/2010/main" val="519629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GB" dirty="0"/>
              <a:t>Remember that your feedback is just that…it is ‘your’ feedback. There may be other ways of looking at the issues that you haven’t thought of. </a:t>
            </a:r>
          </a:p>
          <a:p>
            <a:r>
              <a:rPr lang="en-GB" dirty="0"/>
              <a:t>Your understanding of ‘good practice’ may not be the same as another person’s understanding. </a:t>
            </a:r>
          </a:p>
          <a:p>
            <a:r>
              <a:rPr lang="en-GB" dirty="0"/>
              <a:t>It is important therefore to ground your feedback in evidence. Why, for instance, might it be important for your mentee to use more group work in his/her teaching? What evidence is there to suggest that this might enhance students’ learning?</a:t>
            </a:r>
          </a:p>
          <a:p>
            <a:endParaRPr lang="en-GB" dirty="0"/>
          </a:p>
          <a:p>
            <a:endParaRPr lang="en-GB" dirty="0"/>
          </a:p>
        </p:txBody>
      </p:sp>
      <p:sp>
        <p:nvSpPr>
          <p:cNvPr id="2" name="Title 1"/>
          <p:cNvSpPr>
            <a:spLocks noGrp="1"/>
          </p:cNvSpPr>
          <p:nvPr>
            <p:ph type="title"/>
          </p:nvPr>
        </p:nvSpPr>
        <p:spPr/>
        <p:txBody>
          <a:bodyPr/>
          <a:lstStyle/>
          <a:p>
            <a:r>
              <a:rPr lang="en-GB" dirty="0"/>
              <a:t>Offering feedback</a:t>
            </a:r>
          </a:p>
        </p:txBody>
      </p:sp>
    </p:spTree>
    <p:extLst>
      <p:ext uri="{BB962C8B-B14F-4D97-AF65-F5344CB8AC3E}">
        <p14:creationId xmlns:p14="http://schemas.microsoft.com/office/powerpoint/2010/main" val="2362781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GB" dirty="0"/>
              <a:t>For feedback to be effective, it is important to think about how the other person will receive it. What do you already know about how that person sees their own practice? How will your feedback reinforce or challenge that view? What aspect of your feedback are they more likely to focus on?</a:t>
            </a:r>
          </a:p>
          <a:p>
            <a:r>
              <a:rPr lang="en-GB" dirty="0"/>
              <a:t>This will help you to know how to offer feedback in a positive and non-confrontational way.  </a:t>
            </a:r>
          </a:p>
          <a:p>
            <a:endParaRPr lang="en-GB" dirty="0"/>
          </a:p>
          <a:p>
            <a:endParaRPr lang="en-GB" dirty="0"/>
          </a:p>
          <a:p>
            <a:endParaRPr lang="en-GB" dirty="0"/>
          </a:p>
        </p:txBody>
      </p:sp>
      <p:sp>
        <p:nvSpPr>
          <p:cNvPr id="2" name="Title 1"/>
          <p:cNvSpPr>
            <a:spLocks noGrp="1"/>
          </p:cNvSpPr>
          <p:nvPr>
            <p:ph type="title"/>
          </p:nvPr>
        </p:nvSpPr>
        <p:spPr/>
        <p:txBody>
          <a:bodyPr/>
          <a:lstStyle/>
          <a:p>
            <a:r>
              <a:rPr lang="en-GB" dirty="0"/>
              <a:t>Experiencing Feedback</a:t>
            </a:r>
          </a:p>
        </p:txBody>
      </p:sp>
    </p:spTree>
    <p:extLst>
      <p:ext uri="{BB962C8B-B14F-4D97-AF65-F5344CB8AC3E}">
        <p14:creationId xmlns:p14="http://schemas.microsoft.com/office/powerpoint/2010/main" val="3160845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GB" dirty="0"/>
              <a:t>Brandt (2008) identifies 8 ‘critical issues’ related to how trainee teachers experience and perceive feedback</a:t>
            </a:r>
          </a:p>
          <a:p>
            <a:endParaRPr lang="en-GB" dirty="0"/>
          </a:p>
          <a:p>
            <a:pPr marL="457200" indent="-457200">
              <a:buFont typeface="+mj-lt"/>
              <a:buAutoNum type="arabicPeriod"/>
            </a:pPr>
            <a:r>
              <a:rPr lang="en-GB" dirty="0"/>
              <a:t>Trainees preferred to be given authentic feedback at all times, rather than feedback which was felt to be overly lenient or critical, for whatever reason.</a:t>
            </a:r>
          </a:p>
          <a:p>
            <a:pPr marL="457200" indent="-457200">
              <a:buFont typeface="+mj-lt"/>
              <a:buAutoNum type="arabicPeriod"/>
            </a:pPr>
            <a:r>
              <a:rPr lang="en-GB" dirty="0"/>
              <a:t>Trainees tended to equate real feedback with criticism, which they accept more readily from tutors than peers</a:t>
            </a:r>
          </a:p>
        </p:txBody>
      </p:sp>
      <p:sp>
        <p:nvSpPr>
          <p:cNvPr id="2" name="Title 1"/>
          <p:cNvSpPr>
            <a:spLocks noGrp="1"/>
          </p:cNvSpPr>
          <p:nvPr>
            <p:ph type="title"/>
          </p:nvPr>
        </p:nvSpPr>
        <p:spPr/>
        <p:txBody>
          <a:bodyPr/>
          <a:lstStyle/>
          <a:p>
            <a:r>
              <a:rPr lang="en-GB" dirty="0"/>
              <a:t>Critical Issues</a:t>
            </a:r>
          </a:p>
        </p:txBody>
      </p:sp>
    </p:spTree>
    <p:extLst>
      <p:ext uri="{BB962C8B-B14F-4D97-AF65-F5344CB8AC3E}">
        <p14:creationId xmlns:p14="http://schemas.microsoft.com/office/powerpoint/2010/main" val="844505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457200" indent="-457200">
              <a:buFont typeface="+mj-lt"/>
              <a:buAutoNum type="arabicPeriod" startAt="3"/>
            </a:pPr>
            <a:r>
              <a:rPr lang="en-GB" dirty="0"/>
              <a:t>Some trainees found, particularly during the second half of their training course, that feedback was overly negative and harsh in its delivery and/or content.</a:t>
            </a:r>
          </a:p>
          <a:p>
            <a:pPr marL="457200" indent="-457200">
              <a:buFont typeface="+mj-lt"/>
              <a:buAutoNum type="arabicPeriod" startAt="3"/>
            </a:pPr>
            <a:r>
              <a:rPr lang="en-GB" dirty="0"/>
              <a:t>Trainees experienced inconsistency in expectations among tutors in interpreting course objectives and judging related performance.</a:t>
            </a:r>
          </a:p>
          <a:p>
            <a:pPr marL="457200" indent="-457200">
              <a:buFont typeface="+mj-lt"/>
              <a:buAutoNum type="arabicPeriod" startAt="3"/>
            </a:pPr>
            <a:r>
              <a:rPr lang="en-GB" dirty="0"/>
              <a:t>Trainees experienced unexplained incongruence in feedback between peers, tutors, and their own views.</a:t>
            </a:r>
          </a:p>
        </p:txBody>
      </p:sp>
      <p:sp>
        <p:nvSpPr>
          <p:cNvPr id="4" name="Title 3">
            <a:extLst>
              <a:ext uri="{FF2B5EF4-FFF2-40B4-BE49-F238E27FC236}">
                <a16:creationId xmlns:a16="http://schemas.microsoft.com/office/drawing/2014/main" id="{3009AEE7-9549-4435-9E7F-D12296774C44}"/>
              </a:ext>
            </a:extLst>
          </p:cNvPr>
          <p:cNvSpPr>
            <a:spLocks noGrp="1"/>
          </p:cNvSpPr>
          <p:nvPr>
            <p:ph type="title"/>
          </p:nvPr>
        </p:nvSpPr>
        <p:spPr/>
        <p:txBody>
          <a:bodyPr/>
          <a:lstStyle/>
          <a:p>
            <a:r>
              <a:rPr lang="en-GB" dirty="0"/>
              <a:t>Critical Issues</a:t>
            </a:r>
          </a:p>
        </p:txBody>
      </p:sp>
    </p:spTree>
    <p:extLst>
      <p:ext uri="{BB962C8B-B14F-4D97-AF65-F5344CB8AC3E}">
        <p14:creationId xmlns:p14="http://schemas.microsoft.com/office/powerpoint/2010/main" val="3007160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marL="457200" indent="-457200">
              <a:buFont typeface="+mj-lt"/>
              <a:buAutoNum type="arabicPeriod" startAt="6"/>
            </a:pPr>
            <a:r>
              <a:rPr lang="en-GB" dirty="0"/>
              <a:t>Some trainees found that the value of listening to each other’s feedback, while useful in the early stages, diminished as the course progresses</a:t>
            </a:r>
          </a:p>
          <a:p>
            <a:pPr marL="457200" indent="-457200">
              <a:buFont typeface="+mj-lt"/>
              <a:buAutoNum type="arabicPeriod" startAt="6"/>
            </a:pPr>
            <a:r>
              <a:rPr lang="en-GB" dirty="0"/>
              <a:t>The value of feedback for trainees was influenced by the quality of the trainee-tutor relationship, which was not always a good one</a:t>
            </a:r>
          </a:p>
          <a:p>
            <a:pPr marL="457200" indent="-457200">
              <a:buFont typeface="+mj-lt"/>
              <a:buAutoNum type="arabicPeriod" startAt="6"/>
            </a:pPr>
            <a:r>
              <a:rPr lang="en-GB" dirty="0"/>
              <a:t>Trainees described a need to justify their choice of certain techniques and activities, often precluded during feedback by lack of time</a:t>
            </a:r>
          </a:p>
          <a:p>
            <a:endParaRPr lang="en-GB" dirty="0"/>
          </a:p>
          <a:p>
            <a:pPr algn="r"/>
            <a:r>
              <a:rPr lang="en-GB" dirty="0"/>
              <a:t>Brandt, C. 2008 ‘Integrating feedback and reflection in teacher preparation’, English Language Teachers Journal, 62:1, 37-46</a:t>
            </a:r>
          </a:p>
          <a:p>
            <a:endParaRPr lang="en-GB" dirty="0"/>
          </a:p>
        </p:txBody>
      </p:sp>
      <p:sp>
        <p:nvSpPr>
          <p:cNvPr id="4" name="Title 3">
            <a:extLst>
              <a:ext uri="{FF2B5EF4-FFF2-40B4-BE49-F238E27FC236}">
                <a16:creationId xmlns:a16="http://schemas.microsoft.com/office/drawing/2014/main" id="{BA8E7DCC-DE2A-4463-8D23-EAF1D9C1F39A}"/>
              </a:ext>
            </a:extLst>
          </p:cNvPr>
          <p:cNvSpPr>
            <a:spLocks noGrp="1"/>
          </p:cNvSpPr>
          <p:nvPr>
            <p:ph type="title"/>
          </p:nvPr>
        </p:nvSpPr>
        <p:spPr/>
        <p:txBody>
          <a:bodyPr/>
          <a:lstStyle/>
          <a:p>
            <a:r>
              <a:rPr lang="en-GB" dirty="0"/>
              <a:t>Critical Issues</a:t>
            </a:r>
          </a:p>
        </p:txBody>
      </p:sp>
    </p:spTree>
    <p:extLst>
      <p:ext uri="{BB962C8B-B14F-4D97-AF65-F5344CB8AC3E}">
        <p14:creationId xmlns:p14="http://schemas.microsoft.com/office/powerpoint/2010/main" val="3293983769"/>
      </p:ext>
    </p:extLst>
  </p:cSld>
  <p:clrMapOvr>
    <a:masterClrMapping/>
  </p:clrMapOvr>
</p:sld>
</file>

<file path=ppt/theme/theme1.xml><?xml version="1.0" encoding="utf-8"?>
<a:theme xmlns:a="http://schemas.openxmlformats.org/drawingml/2006/main" name="Work Theme">
  <a:themeElements>
    <a:clrScheme name="Tom's Work Colours">
      <a:dk1>
        <a:srgbClr val="000000"/>
      </a:dk1>
      <a:lt1>
        <a:sysClr val="window" lastClr="FFFFFF"/>
      </a:lt1>
      <a:dk2>
        <a:srgbClr val="1E56A0"/>
      </a:dk2>
      <a:lt2>
        <a:srgbClr val="D8D8D8"/>
      </a:lt2>
      <a:accent1>
        <a:srgbClr val="1B1810"/>
      </a:accent1>
      <a:accent2>
        <a:srgbClr val="433C29"/>
      </a:accent2>
      <a:accent3>
        <a:srgbClr val="877852"/>
      </a:accent3>
      <a:accent4>
        <a:srgbClr val="B9AD8D"/>
      </a:accent4>
      <a:accent5>
        <a:srgbClr val="D2CAB5"/>
      </a:accent5>
      <a:accent6>
        <a:srgbClr val="E3DED1"/>
      </a:accent6>
      <a:hlink>
        <a:srgbClr val="5D3402"/>
      </a:hlink>
      <a:folHlink>
        <a:srgbClr val="5D34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Work Theme" id="{FDE150AE-CDDD-45FB-927F-15D247C7F0BD}" vid="{17A3CEC9-4DCB-43C2-9363-9DC9DAA7F9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Work Theme</Template>
  <TotalTime>3151</TotalTime>
  <Words>4127</Words>
  <Application>Microsoft Macintosh PowerPoint</Application>
  <PresentationFormat>On-screen Show (4:3)</PresentationFormat>
  <Paragraphs>340</Paragraphs>
  <Slides>31</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Century Gothic</vt:lpstr>
      <vt:lpstr>TimesNewRomanPS</vt:lpstr>
      <vt:lpstr>TimesNewRomanPS-BoldItalic</vt:lpstr>
      <vt:lpstr>Work Theme</vt:lpstr>
      <vt:lpstr>Lead Mentor Training, Development and consultation</vt:lpstr>
      <vt:lpstr>Sharing Good Practice</vt:lpstr>
      <vt:lpstr>Mentor Training</vt:lpstr>
      <vt:lpstr>Key Principles of Effective Feedback</vt:lpstr>
      <vt:lpstr>Offering feedback</vt:lpstr>
      <vt:lpstr>Experiencing Feedback</vt:lpstr>
      <vt:lpstr>Critical Issues</vt:lpstr>
      <vt:lpstr>Critical Issues</vt:lpstr>
      <vt:lpstr>Critical Issues</vt:lpstr>
      <vt:lpstr>Common errors</vt:lpstr>
      <vt:lpstr>Target Setting</vt:lpstr>
      <vt:lpstr>Completing FRAP 3</vt:lpstr>
      <vt:lpstr>FRAP 3</vt:lpstr>
      <vt:lpstr>FRAP 3</vt:lpstr>
      <vt:lpstr>FRAP 3</vt:lpstr>
      <vt:lpstr>Curriculum Focus</vt:lpstr>
      <vt:lpstr>PowerPoint Presentation</vt:lpstr>
      <vt:lpstr>Curriculum</vt:lpstr>
      <vt:lpstr>Planning Lessons in MFL </vt:lpstr>
      <vt:lpstr>Ofsted Research Review MFL (June 2021)</vt:lpstr>
      <vt:lpstr>Engaging Parents and carers With Learning</vt:lpstr>
      <vt:lpstr>Parental Involvement</vt:lpstr>
      <vt:lpstr>Barriers to Parental Involvement</vt:lpstr>
      <vt:lpstr>Do Parents Know They Matter?</vt:lpstr>
      <vt:lpstr>Do Parents Know They Matter?</vt:lpstr>
      <vt:lpstr>The Banking Model</vt:lpstr>
      <vt:lpstr>The Banking Model</vt:lpstr>
      <vt:lpstr>Parental Engagement</vt:lpstr>
      <vt:lpstr>What Can You Do?</vt:lpstr>
      <vt:lpstr>References</vt:lpstr>
      <vt:lpstr>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 Mentor Development, consultation and Training</dc:title>
  <dc:creator>Tom Ralph</dc:creator>
  <cp:lastModifiedBy>Warren, Dinah</cp:lastModifiedBy>
  <cp:revision>12</cp:revision>
  <dcterms:created xsi:type="dcterms:W3CDTF">2021-11-10T14:22:10Z</dcterms:created>
  <dcterms:modified xsi:type="dcterms:W3CDTF">2022-03-03T12:24:13Z</dcterms:modified>
</cp:coreProperties>
</file>