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419" r:id="rId4"/>
    <p:sldId id="448" r:id="rId5"/>
    <p:sldId id="449" r:id="rId6"/>
    <p:sldId id="450" r:id="rId7"/>
    <p:sldId id="451" r:id="rId8"/>
    <p:sldId id="452" r:id="rId9"/>
    <p:sldId id="454" r:id="rId10"/>
    <p:sldId id="453" r:id="rId11"/>
    <p:sldId id="455" r:id="rId12"/>
    <p:sldId id="435" r:id="rId13"/>
    <p:sldId id="429" r:id="rId14"/>
    <p:sldId id="443" r:id="rId15"/>
    <p:sldId id="444" r:id="rId16"/>
    <p:sldId id="445" r:id="rId17"/>
    <p:sldId id="426" r:id="rId18"/>
    <p:sldId id="420" r:id="rId19"/>
    <p:sldId id="261" r:id="rId20"/>
    <p:sldId id="418" r:id="rId21"/>
    <p:sldId id="428" r:id="rId22"/>
    <p:sldId id="441" r:id="rId23"/>
    <p:sldId id="427" r:id="rId24"/>
    <p:sldId id="447" r:id="rId2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1"/>
    <p:restoredTop sz="78480"/>
  </p:normalViewPr>
  <p:slideViewPr>
    <p:cSldViewPr snapToGrid="0">
      <p:cViewPr varScale="1">
        <p:scale>
          <a:sx n="41" d="100"/>
          <a:sy n="41" d="100"/>
        </p:scale>
        <p:origin x="26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5E87D-93BA-0913-65A5-2FEF62764413}"/>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3" name="Date Placeholder 2">
            <a:extLst>
              <a:ext uri="{FF2B5EF4-FFF2-40B4-BE49-F238E27FC236}">
                <a16:creationId xmlns:a16="http://schemas.microsoft.com/office/drawing/2014/main" id="{A0AC2831-0E49-C35B-9471-A4E96AAAFE04}"/>
              </a:ext>
            </a:extLst>
          </p:cNvPr>
          <p:cNvSpPr txBox="1">
            <a:spLocks noGrp="1"/>
          </p:cNvSpPr>
          <p:nvPr>
            <p:ph type="dt" sz="quarter"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A0C8B-BB63-5544-8D5C-577E7C0F0654}" type="datetime1">
              <a:rPr lang="en-US" sz="1200" b="0" i="0" u="none" strike="noStrike" kern="0" cap="none" spc="0" baseline="0">
                <a:solidFill>
                  <a:srgbClr val="000000"/>
                </a:solidFill>
                <a:uFillTx/>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1/12/23</a:t>
            </a:fld>
            <a:endParaRPr lang="en-US" sz="1200" b="0" i="0" u="none" strike="noStrike" kern="0" cap="none" spc="0" baseline="0">
              <a:solidFill>
                <a:srgbClr val="000000"/>
              </a:solidFill>
              <a:uFillTx/>
            </a:endParaRPr>
          </a:p>
        </p:txBody>
      </p:sp>
      <p:sp>
        <p:nvSpPr>
          <p:cNvPr id="4" name="Footer Placeholder 3">
            <a:extLst>
              <a:ext uri="{FF2B5EF4-FFF2-40B4-BE49-F238E27FC236}">
                <a16:creationId xmlns:a16="http://schemas.microsoft.com/office/drawing/2014/main" id="{CBDCE18F-4997-18EA-1D94-AF3BFC4C54AA}"/>
              </a:ext>
            </a:extLst>
          </p:cNvPr>
          <p:cNvSpPr txBox="1">
            <a:spLocks noGrp="1"/>
          </p:cNvSpPr>
          <p:nvPr>
            <p:ph type="ftr" sz="quarter" idx="2"/>
          </p:nvPr>
        </p:nvSpPr>
        <p:spPr>
          <a:xfrm>
            <a:off x="0"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5" name="Slide Number Placeholder 4">
            <a:extLst>
              <a:ext uri="{FF2B5EF4-FFF2-40B4-BE49-F238E27FC236}">
                <a16:creationId xmlns:a16="http://schemas.microsoft.com/office/drawing/2014/main" id="{E2BDAE8A-C404-997F-4D87-6D82A00F706A}"/>
              </a:ext>
            </a:extLst>
          </p:cNvPr>
          <p:cNvSpPr txBox="1">
            <a:spLocks noGrp="1"/>
          </p:cNvSpPr>
          <p:nvPr>
            <p:ph type="sldNum" sz="quarter" idx="3"/>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12A1A-FA14-FA41-8AD8-C42835D48EEE}" type="slidenum">
              <a:t>‹#›</a:t>
            </a:fld>
            <a:endParaRPr lang="en-US" sz="1200" b="0" i="0" u="none" strike="noStrike" kern="0" cap="none" spc="0" baseline="0">
              <a:solidFill>
                <a:srgbClr val="000000"/>
              </a:solidFill>
              <a:uFillTx/>
            </a:endParaRPr>
          </a:p>
        </p:txBody>
      </p:sp>
    </p:spTree>
    <p:extLst>
      <p:ext uri="{BB962C8B-B14F-4D97-AF65-F5344CB8AC3E}">
        <p14:creationId xmlns:p14="http://schemas.microsoft.com/office/powerpoint/2010/main" val="190134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A5A89-985D-2E09-967E-C9C1D9785ED6}"/>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3" name="Date Placeholder 2">
            <a:extLst>
              <a:ext uri="{FF2B5EF4-FFF2-40B4-BE49-F238E27FC236}">
                <a16:creationId xmlns:a16="http://schemas.microsoft.com/office/drawing/2014/main" id="{FBC771AF-2C8C-2571-E91D-3BF3021A1A05}"/>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5D8307F6-FF9A-404D-A8B0-67823F24245B}" type="datetime1">
              <a:rPr lang="en-US"/>
              <a:pPr lvl="0"/>
              <a:t>1/12/23</a:t>
            </a:fld>
            <a:endParaRPr lang="en-US"/>
          </a:p>
        </p:txBody>
      </p:sp>
      <p:sp>
        <p:nvSpPr>
          <p:cNvPr id="4" name="Slide Image Placeholder 3">
            <a:extLst>
              <a:ext uri="{FF2B5EF4-FFF2-40B4-BE49-F238E27FC236}">
                <a16:creationId xmlns:a16="http://schemas.microsoft.com/office/drawing/2014/main" id="{247B2F6B-4A14-80BE-B6E7-A0BD8B642D8D}"/>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0EEFC6D-4F9A-F67A-82EB-105D1B77D88A}"/>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E0583D56-5B75-625F-A231-7E5CE7481D62}"/>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7" name="Slide Number Placeholder 6">
            <a:extLst>
              <a:ext uri="{FF2B5EF4-FFF2-40B4-BE49-F238E27FC236}">
                <a16:creationId xmlns:a16="http://schemas.microsoft.com/office/drawing/2014/main" id="{B4595CB3-DCB2-F05F-5A6C-874C6DBBEA44}"/>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BAB869CA-2651-754D-9D02-AB086BFFE1F6}" type="slidenum">
              <a:t>‹#›</a:t>
            </a:fld>
            <a:endParaRPr lang="en-US"/>
          </a:p>
        </p:txBody>
      </p:sp>
    </p:spTree>
    <p:extLst>
      <p:ext uri="{BB962C8B-B14F-4D97-AF65-F5344CB8AC3E}">
        <p14:creationId xmlns:p14="http://schemas.microsoft.com/office/powerpoint/2010/main" val="388652550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7FCB6-9B5C-E3DF-510B-059933FC0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3CD22-16FE-340D-C9A5-0A7CC1AC4B51}"/>
              </a:ext>
            </a:extLst>
          </p:cNvPr>
          <p:cNvSpPr txBox="1">
            <a:spLocks noGrp="1"/>
          </p:cNvSpPr>
          <p:nvPr>
            <p:ph type="body" sz="quarter" idx="1"/>
          </p:nvPr>
        </p:nvSpPr>
        <p:spPr/>
        <p:txBody>
          <a:bodyPr/>
          <a:lstStyle/>
          <a:p>
            <a:pPr lvl="0"/>
            <a:r>
              <a:rPr lang="en-GB" sz="1800">
                <a:latin typeface="Calibri" pitchFamily="34"/>
                <a:cs typeface="Times New Roman" pitchFamily="18"/>
              </a:rPr>
              <a:t>An opportunity for more experienced mentors to share their ideas with less experienced colleagues</a:t>
            </a:r>
            <a:endParaRPr lang="en-GB"/>
          </a:p>
        </p:txBody>
      </p:sp>
      <p:sp>
        <p:nvSpPr>
          <p:cNvPr id="4" name="Slide Number Placeholder 3">
            <a:extLst>
              <a:ext uri="{FF2B5EF4-FFF2-40B4-BE49-F238E27FC236}">
                <a16:creationId xmlns:a16="http://schemas.microsoft.com/office/drawing/2014/main" id="{C2CD789E-115A-0A0A-2037-2B70FD810D50}"/>
              </a:ext>
            </a:extLst>
          </p:cNvPr>
          <p:cNvSpPr txBox="1">
            <a:spLocks noGrp="1"/>
          </p:cNvSpPr>
          <p:nvPr>
            <p:ph type="sldNum" sz="quarter" idx="8"/>
          </p:nvPr>
        </p:nvSpPr>
        <p:spPr/>
        <p:txBody>
          <a:bodyPr/>
          <a:lstStyle/>
          <a:p>
            <a:pPr lvl="0"/>
            <a:fld id="{08A2710D-4524-4241-82BA-1C0ABBFD139D}" type="slidenum">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A394A-1248-83BB-3D5A-ADED3FE82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43032-6EC7-3D1E-63C7-1026A0D4031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1E118AF-756F-2038-E5B1-F44A2DA882D0}"/>
              </a:ext>
            </a:extLst>
          </p:cNvPr>
          <p:cNvSpPr txBox="1">
            <a:spLocks noGrp="1"/>
          </p:cNvSpPr>
          <p:nvPr>
            <p:ph type="sldNum" sz="quarter" idx="8"/>
          </p:nvPr>
        </p:nvSpPr>
        <p:spPr/>
        <p:txBody>
          <a:bodyPr/>
          <a:lstStyle/>
          <a:p>
            <a:pPr lvl="0"/>
            <a:fld id="{47E8E729-39A3-F440-93A1-59DB36EF4DF3}" type="slidenum">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dirty="0"/>
              <a:t>Reminder!</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20</a:t>
            </a:fld>
            <a:endParaRPr lang="en-GB"/>
          </a:p>
        </p:txBody>
      </p:sp>
    </p:spTree>
    <p:extLst>
      <p:ext uri="{BB962C8B-B14F-4D97-AF65-F5344CB8AC3E}">
        <p14:creationId xmlns:p14="http://schemas.microsoft.com/office/powerpoint/2010/main" val="252777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dirty="0"/>
              <a:t>Reminder!!</a:t>
            </a:r>
          </a:p>
          <a:p>
            <a:pPr lvl="0"/>
            <a:r>
              <a:rPr lang="en-GB" dirty="0"/>
              <a:t>Here is an over view of what is in it.</a:t>
            </a:r>
          </a:p>
          <a:p>
            <a:pPr lvl="0"/>
            <a:r>
              <a:rPr lang="en-GB" dirty="0"/>
              <a:t>Show them the mentor zone and your blog and where everything is.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dirty="0"/>
              <a:t>Perhaps tell them what you are looking at during spring term seminar days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22</a:t>
            </a:fld>
            <a:endParaRPr lang="en-US"/>
          </a:p>
        </p:txBody>
      </p:sp>
    </p:spTree>
    <p:extLst>
      <p:ext uri="{BB962C8B-B14F-4D97-AF65-F5344CB8AC3E}">
        <p14:creationId xmlns:p14="http://schemas.microsoft.com/office/powerpoint/2010/main" val="3737186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dirty="0"/>
              <a:t>Suggest looking at recommendations from Allison’s project (attached to email)</a:t>
            </a:r>
          </a:p>
        </p:txBody>
      </p:sp>
      <p:sp>
        <p:nvSpPr>
          <p:cNvPr id="4" name="Slide Number Placeholder 3"/>
          <p:cNvSpPr>
            <a:spLocks noGrp="1"/>
          </p:cNvSpPr>
          <p:nvPr>
            <p:ph type="sldNum" sz="quarter" idx="5"/>
          </p:nvPr>
        </p:nvSpPr>
        <p:spPr/>
        <p:txBody>
          <a:bodyPr/>
          <a:lstStyle/>
          <a:p>
            <a:pPr lvl="0"/>
            <a:fld id="{BAB869CA-2651-754D-9D02-AB086BFFE1F6}" type="slidenum">
              <a:rPr lang="en-US" smtClean="0"/>
              <a:t>23</a:t>
            </a:fld>
            <a:endParaRPr lang="en-US"/>
          </a:p>
        </p:txBody>
      </p:sp>
    </p:spTree>
    <p:extLst>
      <p:ext uri="{BB962C8B-B14F-4D97-AF65-F5344CB8AC3E}">
        <p14:creationId xmlns:p14="http://schemas.microsoft.com/office/powerpoint/2010/main" val="184003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B869CA-2651-754D-9D02-AB086BFFE1F6}" type="slidenum">
              <a:rPr lang="en-US" smtClean="0"/>
              <a:t>24</a:t>
            </a:fld>
            <a:endParaRPr lang="en-US"/>
          </a:p>
        </p:txBody>
      </p:sp>
    </p:spTree>
    <p:extLst>
      <p:ext uri="{BB962C8B-B14F-4D97-AF65-F5344CB8AC3E}">
        <p14:creationId xmlns:p14="http://schemas.microsoft.com/office/powerpoint/2010/main" val="38106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BE7FB-F362-33E1-88AA-3967C8366691}"/>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AF019571-C89E-C77D-B1A6-68F37A9FE574}"/>
              </a:ext>
            </a:extLst>
          </p:cNvPr>
          <p:cNvSpPr txBox="1">
            <a:spLocks noGrp="1"/>
          </p:cNvSpPr>
          <p:nvPr>
            <p:ph type="body" sz="quarter" idx="1"/>
          </p:nvPr>
        </p:nvSpPr>
        <p:spPr/>
        <p:txBody>
          <a:bodyPr/>
          <a:lstStyle/>
          <a:p>
            <a:r>
              <a:rPr lang="en-US" dirty="0"/>
              <a:t>Bryan’s slides to go here</a:t>
            </a:r>
          </a:p>
        </p:txBody>
      </p:sp>
      <p:sp>
        <p:nvSpPr>
          <p:cNvPr id="4" name="Slide Number Placeholder 3">
            <a:extLst>
              <a:ext uri="{FF2B5EF4-FFF2-40B4-BE49-F238E27FC236}">
                <a16:creationId xmlns:a16="http://schemas.microsoft.com/office/drawing/2014/main" id="{609A50B4-153F-24A0-FA17-D3EA23E8E46E}"/>
              </a:ext>
            </a:extLst>
          </p:cNvPr>
          <p:cNvSpPr txBox="1">
            <a:spLocks noGrp="1"/>
          </p:cNvSpPr>
          <p:nvPr>
            <p:ph type="sldNum" sz="quarter" idx="8"/>
          </p:nvPr>
        </p:nvSpPr>
        <p:spPr/>
        <p:txBody>
          <a:bodyPr/>
          <a:lstStyle/>
          <a:p>
            <a:pPr lvl="0"/>
            <a:fld id="{576B5972-A183-8141-A1FE-FE6CC08F28EF}" type="slidenum">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4</a:t>
            </a:fld>
            <a:endParaRPr lang="en-US"/>
          </a:p>
        </p:txBody>
      </p:sp>
    </p:spTree>
    <p:extLst>
      <p:ext uri="{BB962C8B-B14F-4D97-AF65-F5344CB8AC3E}">
        <p14:creationId xmlns:p14="http://schemas.microsoft.com/office/powerpoint/2010/main" val="420264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051-B444-77B9-5DC9-0C9379DC0F5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FA03670-3F0B-C2A6-293B-9E88A5D36F2A}"/>
              </a:ext>
            </a:extLst>
          </p:cNvPr>
          <p:cNvSpPr txBox="1">
            <a:spLocks noGrp="1"/>
          </p:cNvSpPr>
          <p:nvPr>
            <p:ph type="body" sz="quarter" idx="1"/>
          </p:nvPr>
        </p:nvSpPr>
        <p:spPr/>
        <p:txBody>
          <a:bodyPr/>
          <a:lstStyle/>
          <a:p>
            <a:pPr lvl="0"/>
            <a:r>
              <a:rPr lang="en-GB" dirty="0"/>
              <a:t>Talk Lead Mentors through FRAP process</a:t>
            </a:r>
          </a:p>
        </p:txBody>
      </p:sp>
      <p:sp>
        <p:nvSpPr>
          <p:cNvPr id="4" name="Slide Number Placeholder 3">
            <a:extLst>
              <a:ext uri="{FF2B5EF4-FFF2-40B4-BE49-F238E27FC236}">
                <a16:creationId xmlns:a16="http://schemas.microsoft.com/office/drawing/2014/main" id="{617CFC7A-3169-6901-D0D2-5892D2C84E7E}"/>
              </a:ext>
            </a:extLst>
          </p:cNvPr>
          <p:cNvSpPr txBox="1">
            <a:spLocks noGrp="1"/>
          </p:cNvSpPr>
          <p:nvPr>
            <p:ph type="sldNum" sz="quarter" idx="8"/>
          </p:nvPr>
        </p:nvSpPr>
        <p:spPr/>
        <p:txBody>
          <a:bodyPr/>
          <a:lstStyle/>
          <a:p>
            <a:pPr lvl="0"/>
            <a:fld id="{48753CAF-02A8-5B40-B6C0-21EAFA92AB53}" type="slidenum">
              <a:t>5</a:t>
            </a:fld>
            <a:endParaRPr lang="en-US"/>
          </a:p>
        </p:txBody>
      </p:sp>
    </p:spTree>
    <p:extLst>
      <p:ext uri="{BB962C8B-B14F-4D97-AF65-F5344CB8AC3E}">
        <p14:creationId xmlns:p14="http://schemas.microsoft.com/office/powerpoint/2010/main" val="118485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US" dirty="0"/>
              <a:t>Collect and discuss some good ones before moving on to the following examples</a:t>
            </a:r>
          </a:p>
        </p:txBody>
      </p:sp>
      <p:sp>
        <p:nvSpPr>
          <p:cNvPr id="4" name="Slide Number Placeholder 3"/>
          <p:cNvSpPr>
            <a:spLocks noGrp="1"/>
          </p:cNvSpPr>
          <p:nvPr>
            <p:ph type="sldNum" sz="quarter" idx="5"/>
          </p:nvPr>
        </p:nvSpPr>
        <p:spPr/>
        <p:txBody>
          <a:bodyPr/>
          <a:lstStyle/>
          <a:p>
            <a:pPr lvl="0"/>
            <a:fld id="{BAB869CA-2651-754D-9D02-AB086BFFE1F6}" type="slidenum">
              <a:rPr lang="en-GB" smtClean="0"/>
              <a:t>6</a:t>
            </a:fld>
            <a:endParaRPr lang="en-GB"/>
          </a:p>
        </p:txBody>
      </p:sp>
    </p:spTree>
    <p:extLst>
      <p:ext uri="{BB962C8B-B14F-4D97-AF65-F5344CB8AC3E}">
        <p14:creationId xmlns:p14="http://schemas.microsoft.com/office/powerpoint/2010/main" val="299552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9</a:t>
            </a:fld>
            <a:endParaRPr lang="en-US"/>
          </a:p>
        </p:txBody>
      </p:sp>
    </p:spTree>
    <p:extLst>
      <p:ext uri="{BB962C8B-B14F-4D97-AF65-F5344CB8AC3E}">
        <p14:creationId xmlns:p14="http://schemas.microsoft.com/office/powerpoint/2010/main" val="294205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051-B444-77B9-5DC9-0C9379DC0F5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FA03670-3F0B-C2A6-293B-9E88A5D36F2A}"/>
              </a:ext>
            </a:extLst>
          </p:cNvPr>
          <p:cNvSpPr txBox="1">
            <a:spLocks noGrp="1"/>
          </p:cNvSpPr>
          <p:nvPr>
            <p:ph type="body" sz="quarter" idx="1"/>
          </p:nvPr>
        </p:nvSpPr>
        <p:spPr/>
        <p:txBody>
          <a:bodyPr/>
          <a:lstStyle/>
          <a:p>
            <a:pPr lvl="0"/>
            <a:r>
              <a:rPr lang="en-GB" dirty="0"/>
              <a:t>Talk Lead Mentors through FRAP process</a:t>
            </a:r>
          </a:p>
        </p:txBody>
      </p:sp>
      <p:sp>
        <p:nvSpPr>
          <p:cNvPr id="4" name="Slide Number Placeholder 3">
            <a:extLst>
              <a:ext uri="{FF2B5EF4-FFF2-40B4-BE49-F238E27FC236}">
                <a16:creationId xmlns:a16="http://schemas.microsoft.com/office/drawing/2014/main" id="{617CFC7A-3169-6901-D0D2-5892D2C84E7E}"/>
              </a:ext>
            </a:extLst>
          </p:cNvPr>
          <p:cNvSpPr txBox="1">
            <a:spLocks noGrp="1"/>
          </p:cNvSpPr>
          <p:nvPr>
            <p:ph type="sldNum" sz="quarter" idx="8"/>
          </p:nvPr>
        </p:nvSpPr>
        <p:spPr/>
        <p:txBody>
          <a:bodyPr/>
          <a:lstStyle/>
          <a:p>
            <a:pPr lvl="0"/>
            <a:fld id="{48753CAF-02A8-5B40-B6C0-21EAFA92AB53}" type="slidenum">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71613-CB7F-29A6-BA5E-BC8CF7E9D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3ECD0-E3B4-4F1A-DF28-676339460F8C}"/>
              </a:ext>
            </a:extLst>
          </p:cNvPr>
          <p:cNvSpPr txBox="1">
            <a:spLocks noGrp="1"/>
          </p:cNvSpPr>
          <p:nvPr>
            <p:ph type="body" sz="quarter" idx="1"/>
          </p:nvPr>
        </p:nvSpPr>
        <p:spPr/>
        <p:txBody>
          <a:bodyPr/>
          <a:lstStyle/>
          <a:p>
            <a:pPr lvl="0"/>
            <a:r>
              <a:rPr lang="en-GB" dirty="0"/>
              <a:t>Reminder of what our curriculum is in every session…</a:t>
            </a:r>
          </a:p>
          <a:p>
            <a:pPr lvl="0"/>
            <a:endParaRPr lang="en-GB" dirty="0"/>
          </a:p>
        </p:txBody>
      </p:sp>
      <p:sp>
        <p:nvSpPr>
          <p:cNvPr id="4" name="Slide Number Placeholder 3">
            <a:extLst>
              <a:ext uri="{FF2B5EF4-FFF2-40B4-BE49-F238E27FC236}">
                <a16:creationId xmlns:a16="http://schemas.microsoft.com/office/drawing/2014/main" id="{77B4B35F-F8BB-B051-5271-B4DA47437A69}"/>
              </a:ext>
            </a:extLst>
          </p:cNvPr>
          <p:cNvSpPr txBox="1">
            <a:spLocks noGrp="1"/>
          </p:cNvSpPr>
          <p:nvPr>
            <p:ph type="sldNum" sz="quarter" idx="8"/>
          </p:nvPr>
        </p:nvSpPr>
        <p:spPr/>
        <p:txBody>
          <a:bodyPr/>
          <a:lstStyle/>
          <a:p>
            <a:pPr lvl="0"/>
            <a:fld id="{3A920F3B-DCAB-8C47-A666-67F08E747E2C}" type="slidenum">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_white_opt1">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5B3C2F4E-74AE-BAE7-A384-6FABF4DC4EA3}"/>
              </a:ext>
            </a:extLst>
          </p:cNvPr>
          <p:cNvPicPr>
            <a:picLocks noChangeAspect="1"/>
          </p:cNvPicPr>
          <p:nvPr/>
        </p:nvPicPr>
        <p:blipFill>
          <a:blip r:embed="rId2"/>
          <a:srcRect l="45714" r="12181"/>
          <a:stretch>
            <a:fillRect/>
          </a:stretch>
        </p:blipFill>
        <p:spPr>
          <a:xfrm>
            <a:off x="11636224" y="0"/>
            <a:ext cx="8467874" cy="11308558"/>
          </a:xfrm>
          <a:prstGeom prst="rect">
            <a:avLst/>
          </a:prstGeom>
          <a:noFill/>
          <a:ln cap="flat">
            <a:noFill/>
          </a:ln>
        </p:spPr>
      </p:pic>
      <p:sp>
        <p:nvSpPr>
          <p:cNvPr id="3" name="Title Placeholder 1">
            <a:extLst>
              <a:ext uri="{FF2B5EF4-FFF2-40B4-BE49-F238E27FC236}">
                <a16:creationId xmlns:a16="http://schemas.microsoft.com/office/drawing/2014/main" id="{13F08383-E322-43E2-D744-2D3CB0985DB3}"/>
              </a:ext>
            </a:extLst>
          </p:cNvPr>
          <p:cNvSpPr txBox="1">
            <a:spLocks noGrp="1"/>
          </p:cNvSpPr>
          <p:nvPr>
            <p:ph type="title"/>
          </p:nvPr>
        </p:nvSpPr>
        <p:spPr>
          <a:xfrm>
            <a:off x="855604" y="6809902"/>
            <a:ext cx="10348575" cy="2194057"/>
          </a:xfrm>
        </p:spPr>
        <p:txBody>
          <a:bodyPr anchor="t">
            <a:noAutofit/>
          </a:bodyPr>
          <a:lstStyle>
            <a:lvl1pPr>
              <a:defRPr sz="7200" b="1">
                <a:latin typeface="Outfit Semi Bold" pitchFamily="2"/>
              </a:defRPr>
            </a:lvl1pPr>
          </a:lstStyle>
          <a:p>
            <a:pPr lvl="0"/>
            <a:r>
              <a:rPr lang="en-GB"/>
              <a:t>Cover Slide title maximum of 2 lines</a:t>
            </a:r>
            <a:endParaRPr lang="en-US"/>
          </a:p>
        </p:txBody>
      </p:sp>
      <p:pic>
        <p:nvPicPr>
          <p:cNvPr id="4" name="Picture 7" descr="Logo&#10;&#10;Description automatically generated with medium confidence">
            <a:extLst>
              <a:ext uri="{FF2B5EF4-FFF2-40B4-BE49-F238E27FC236}">
                <a16:creationId xmlns:a16="http://schemas.microsoft.com/office/drawing/2014/main" id="{095E5565-1C87-2942-99EC-7706C89323AF}"/>
              </a:ext>
            </a:extLst>
          </p:cNvPr>
          <p:cNvPicPr>
            <a:picLocks noChangeAspect="1"/>
          </p:cNvPicPr>
          <p:nvPr/>
        </p:nvPicPr>
        <p:blipFill>
          <a:blip r:embed="rId3"/>
          <a:stretch>
            <a:fillRect/>
          </a:stretch>
        </p:blipFill>
        <p:spPr>
          <a:xfrm>
            <a:off x="508744" y="714402"/>
            <a:ext cx="9092738" cy="5984812"/>
          </a:xfrm>
          <a:prstGeom prst="rect">
            <a:avLst/>
          </a:prstGeom>
          <a:noFill/>
          <a:ln cap="flat">
            <a:noFill/>
          </a:ln>
        </p:spPr>
      </p:pic>
    </p:spTree>
    <p:extLst>
      <p:ext uri="{BB962C8B-B14F-4D97-AF65-F5344CB8AC3E}">
        <p14:creationId xmlns:p14="http://schemas.microsoft.com/office/powerpoint/2010/main" val="4693315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244F31A-D301-DFF7-FF3F-EDFE3D402B41}"/>
              </a:ext>
            </a:extLst>
          </p:cNvPr>
          <p:cNvSpPr txBox="1">
            <a:spLocks noGrp="1"/>
          </p:cNvSpPr>
          <p:nvPr>
            <p:ph sz="quarter" idx="4294967295"/>
          </p:nvPr>
        </p:nvSpPr>
        <p:spPr>
          <a:xfrm>
            <a:off x="0" y="0"/>
            <a:ext cx="0" cy="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3298" b="0" i="0" u="none" strike="noStrike" cap="none" spc="0" baseline="0">
                <a:solidFill>
                  <a:srgbClr val="000000"/>
                </a:solidFill>
                <a:uFillTx/>
                <a:latin typeface="Palatino Linotype"/>
              </a:defRPr>
            </a:lvl1pPr>
            <a:lvl2pPr marR="0" lvl="1" fontAlgn="auto">
              <a:spcAft>
                <a:spcPts val="0"/>
              </a:spcAft>
              <a:buSzPct val="100000"/>
              <a:buFont typeface="Arial" pitchFamily="34"/>
              <a:tabLst/>
              <a:defRPr lang="en-US" sz="2968" b="0" i="0" u="none" strike="noStrike" cap="none" spc="0" baseline="0">
                <a:solidFill>
                  <a:srgbClr val="000000"/>
                </a:solidFill>
                <a:uFillTx/>
                <a:latin typeface="Palatino Linotype"/>
              </a:defRPr>
            </a:lvl2pPr>
            <a:lvl3pPr marR="0" lvl="2" fontAlgn="auto">
              <a:spcAft>
                <a:spcPts val="0"/>
              </a:spcAft>
              <a:buSzPct val="100000"/>
              <a:buFont typeface="Arial" pitchFamily="34"/>
              <a:tabLst/>
              <a:defRPr lang="en-US" sz="2639" b="0" i="0" u="none" strike="noStrike" cap="none" spc="0" baseline="0">
                <a:solidFill>
                  <a:srgbClr val="000000"/>
                </a:solidFill>
                <a:uFillTx/>
                <a:latin typeface="Palatino Linotype"/>
              </a:defRPr>
            </a:lvl3pPr>
            <a:lvl4pPr marR="0" lvl="3" fontAlgn="auto">
              <a:spcAft>
                <a:spcPts val="0"/>
              </a:spcAft>
              <a:buSzPct val="100000"/>
              <a:buFont typeface="Arial" pitchFamily="34"/>
              <a:tabLst/>
              <a:defRPr lang="en-US" sz="2309" b="0" i="0" u="none" strike="noStrike" cap="none" spc="0" baseline="0">
                <a:solidFill>
                  <a:srgbClr val="000000"/>
                </a:solidFill>
                <a:uFillTx/>
                <a:latin typeface="Palatino Linotype"/>
              </a:defRPr>
            </a:lvl4pPr>
            <a:lvl5pPr marR="0" lvl="4" fontAlgn="auto">
              <a:spcAft>
                <a:spcPts val="0"/>
              </a:spcAft>
              <a:buSzPct val="100000"/>
              <a:buFont typeface="Arial" pitchFamily="34"/>
              <a:tabLst/>
              <a:defRPr lang="en-US" sz="1979" b="0" i="0" u="none" strike="noStrike" cap="none" spc="0" baseline="0">
                <a:solidFill>
                  <a:srgbClr val="000000"/>
                </a:solidFill>
                <a:uFillTx/>
                <a:latin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CC99A0EC-AD84-39E2-6016-17D098050A43}"/>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1E08439-BDBD-AF48-B4FD-FA5D5E9DF60F}" type="datetime1">
              <a:rPr lang="en-GB"/>
              <a:pPr lvl="0"/>
              <a:t>12/01/2023</a:t>
            </a:fld>
            <a:endParaRPr lang="en-GB"/>
          </a:p>
        </p:txBody>
      </p:sp>
      <p:sp>
        <p:nvSpPr>
          <p:cNvPr id="4" name="Slide Number Placeholder 8">
            <a:extLst>
              <a:ext uri="{FF2B5EF4-FFF2-40B4-BE49-F238E27FC236}">
                <a16:creationId xmlns:a16="http://schemas.microsoft.com/office/drawing/2014/main" id="{9D7F88C5-7316-4E66-216D-4A3303559CFE}"/>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A3618460-8B90-534B-9056-67C9DEFDA1E5}" type="slidenum">
              <a:t>‹#›</a:t>
            </a:fld>
            <a:endParaRPr lang="en-GB"/>
          </a:p>
        </p:txBody>
      </p:sp>
      <p:sp>
        <p:nvSpPr>
          <p:cNvPr id="5" name="Title 9">
            <a:extLst>
              <a:ext uri="{FF2B5EF4-FFF2-40B4-BE49-F238E27FC236}">
                <a16:creationId xmlns:a16="http://schemas.microsoft.com/office/drawing/2014/main" id="{7925D717-BFF7-61D3-4919-1C964E440793}"/>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cxnSp>
        <p:nvCxnSpPr>
          <p:cNvPr id="6" name="Straight Connector 12">
            <a:extLst>
              <a:ext uri="{FF2B5EF4-FFF2-40B4-BE49-F238E27FC236}">
                <a16:creationId xmlns:a16="http://schemas.microsoft.com/office/drawing/2014/main" id="{2B93A9A7-04AA-E6AA-5C82-DAEC167D05E1}"/>
              </a:ext>
            </a:extLst>
          </p:cNvPr>
          <p:cNvCxnSpPr/>
          <p:nvPr/>
        </p:nvCxnSpPr>
        <p:spPr>
          <a:xfrm>
            <a:off x="1809369" y="2865034"/>
            <a:ext cx="162843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18673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AB2A21B-0851-E951-D8BE-2A3020F39C4B}"/>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1EB57533-44BC-1B41-BDFE-306DC17E6D9D}" type="datetime1">
              <a:rPr lang="en-GB"/>
              <a:pPr lvl="0"/>
              <a:t>12/01/2023</a:t>
            </a:fld>
            <a:endParaRPr lang="en-GB"/>
          </a:p>
        </p:txBody>
      </p:sp>
      <p:sp>
        <p:nvSpPr>
          <p:cNvPr id="3" name="Slide Number Placeholder 3">
            <a:extLst>
              <a:ext uri="{FF2B5EF4-FFF2-40B4-BE49-F238E27FC236}">
                <a16:creationId xmlns:a16="http://schemas.microsoft.com/office/drawing/2014/main" id="{DD13E104-2DD7-0EBD-5B7F-8347AB80C794}"/>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8123AE5A-14ED-184C-A6D4-3AE7DAFB7EE3}" type="slidenum">
              <a:t>‹#›</a:t>
            </a:fld>
            <a:endParaRPr lang="en-GB"/>
          </a:p>
        </p:txBody>
      </p:sp>
    </p:spTree>
    <p:extLst>
      <p:ext uri="{BB962C8B-B14F-4D97-AF65-F5344CB8AC3E}">
        <p14:creationId xmlns:p14="http://schemas.microsoft.com/office/powerpoint/2010/main" val="297317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69120BE-7214-DB1A-3E41-10E29E088D4A}"/>
              </a:ext>
            </a:extLst>
          </p:cNvPr>
          <p:cNvSpPr/>
          <p:nvPr/>
        </p:nvSpPr>
        <p:spPr>
          <a:xfrm>
            <a:off x="0" y="0"/>
            <a:ext cx="20104098" cy="11309354"/>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2" descr="Logo&#10;&#10;Description automatically generated">
            <a:extLst>
              <a:ext uri="{FF2B5EF4-FFF2-40B4-BE49-F238E27FC236}">
                <a16:creationId xmlns:a16="http://schemas.microsoft.com/office/drawing/2014/main" id="{882C5A57-8F3C-D0CF-0BAC-05F45A41728A}"/>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Subtitle 2">
            <a:extLst>
              <a:ext uri="{FF2B5EF4-FFF2-40B4-BE49-F238E27FC236}">
                <a16:creationId xmlns:a16="http://schemas.microsoft.com/office/drawing/2014/main" id="{B75A40AB-049A-89AC-4300-D8B6EB4B6127}"/>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pic>
        <p:nvPicPr>
          <p:cNvPr id="5" name="Picture 10" descr="Icon&#10;&#10;Description automatically generated">
            <a:extLst>
              <a:ext uri="{FF2B5EF4-FFF2-40B4-BE49-F238E27FC236}">
                <a16:creationId xmlns:a16="http://schemas.microsoft.com/office/drawing/2014/main" id="{0684E9A2-F6D2-4FB6-B9A7-BF8662C95DC6}"/>
              </a:ext>
            </a:extLst>
          </p:cNvPr>
          <p:cNvPicPr>
            <a:picLocks noChangeAspect="1"/>
          </p:cNvPicPr>
          <p:nvPr/>
        </p:nvPicPr>
        <p:blipFill>
          <a:blip r:embed="rId3"/>
          <a:srcRect l="45097" r="6819"/>
          <a:stretch>
            <a:fillRect/>
          </a:stretch>
        </p:blipFill>
        <p:spPr>
          <a:xfrm>
            <a:off x="10434501" y="0"/>
            <a:ext cx="9669597" cy="11308558"/>
          </a:xfrm>
          <a:prstGeom prst="rect">
            <a:avLst/>
          </a:prstGeom>
          <a:noFill/>
          <a:ln cap="flat">
            <a:noFill/>
          </a:ln>
        </p:spPr>
      </p:pic>
      <p:sp>
        <p:nvSpPr>
          <p:cNvPr id="6" name="Title Placeholder 1">
            <a:extLst>
              <a:ext uri="{FF2B5EF4-FFF2-40B4-BE49-F238E27FC236}">
                <a16:creationId xmlns:a16="http://schemas.microsoft.com/office/drawing/2014/main" id="{771CB59E-EF0F-29F7-543A-BCCB7895A51A}"/>
              </a:ext>
            </a:extLst>
          </p:cNvPr>
          <p:cNvSpPr txBox="1">
            <a:spLocks noGrp="1"/>
          </p:cNvSpPr>
          <p:nvPr>
            <p:ph type="title"/>
          </p:nvPr>
        </p:nvSpPr>
        <p:spPr>
          <a:xfrm>
            <a:off x="855604" y="3358655"/>
            <a:ext cx="7036207" cy="3769998"/>
          </a:xfrm>
        </p:spPr>
        <p:txBody>
          <a:bodyPr anchor="t">
            <a:noAutofit/>
          </a:bodyPr>
          <a:lstStyle>
            <a:lvl1pPr>
              <a:defRPr sz="7200" b="1">
                <a:solidFill>
                  <a:srgbClr val="FFFFFF"/>
                </a:solidFill>
                <a:latin typeface="Outfit Semi Bold" pitchFamily="2"/>
              </a:defRPr>
            </a:lvl1pPr>
          </a:lstStyle>
          <a:p>
            <a:pPr lvl="0"/>
            <a:r>
              <a:rPr lang="en-GB"/>
              <a:t>Cover Slide</a:t>
            </a:r>
            <a:br>
              <a:rPr lang="en-GB"/>
            </a:br>
            <a:r>
              <a:rPr lang="en-GB"/>
              <a:t>title maximum of 4 lines </a:t>
            </a:r>
            <a:endParaRPr lang="en-US"/>
          </a:p>
        </p:txBody>
      </p:sp>
    </p:spTree>
    <p:extLst>
      <p:ext uri="{BB962C8B-B14F-4D97-AF65-F5344CB8AC3E}">
        <p14:creationId xmlns:p14="http://schemas.microsoft.com/office/powerpoint/2010/main" val="378618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FC21113-723D-FEBA-1C75-1041733FFF2F}"/>
              </a:ext>
            </a:extLst>
          </p:cNvPr>
          <p:cNvSpPr/>
          <p:nvPr/>
        </p:nvSpPr>
        <p:spPr>
          <a:xfrm>
            <a:off x="0" y="0"/>
            <a:ext cx="20104098"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7" descr="Logo&#10;&#10;Description automatically generated">
            <a:extLst>
              <a:ext uri="{FF2B5EF4-FFF2-40B4-BE49-F238E27FC236}">
                <a16:creationId xmlns:a16="http://schemas.microsoft.com/office/drawing/2014/main" id="{F1564F2A-F31B-BE83-7175-84CEDABE79DE}"/>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Title Placeholder 1">
            <a:extLst>
              <a:ext uri="{FF2B5EF4-FFF2-40B4-BE49-F238E27FC236}">
                <a16:creationId xmlns:a16="http://schemas.microsoft.com/office/drawing/2014/main" id="{3C5536B6-41BC-5DEC-7B5E-2EB11B944CD4}"/>
              </a:ext>
            </a:extLst>
          </p:cNvPr>
          <p:cNvSpPr txBox="1">
            <a:spLocks noGrp="1"/>
          </p:cNvSpPr>
          <p:nvPr>
            <p:ph type="title"/>
          </p:nvPr>
        </p:nvSpPr>
        <p:spPr>
          <a:xfrm>
            <a:off x="855604" y="3358655"/>
            <a:ext cx="7352845" cy="3769998"/>
          </a:xfrm>
        </p:spPr>
        <p:txBody>
          <a:bodyPr anchor="t">
            <a:noAutofit/>
          </a:bodyPr>
          <a:lstStyle>
            <a:lvl1pPr>
              <a:defRPr sz="8800" b="1">
                <a:solidFill>
                  <a:srgbClr val="FFFFFF"/>
                </a:solidFill>
                <a:latin typeface="Outfit Semi Bold" pitchFamily="2"/>
              </a:defRPr>
            </a:lvl1pPr>
          </a:lstStyle>
          <a:p>
            <a:pPr lvl="0"/>
            <a:r>
              <a:rPr lang="en-GB"/>
              <a:t>Divider Slide </a:t>
            </a:r>
            <a:endParaRPr lang="en-US"/>
          </a:p>
        </p:txBody>
      </p:sp>
      <p:pic>
        <p:nvPicPr>
          <p:cNvPr id="5" name="Picture 78" descr="Icon&#10;&#10;Description automatically generated">
            <a:extLst>
              <a:ext uri="{FF2B5EF4-FFF2-40B4-BE49-F238E27FC236}">
                <a16:creationId xmlns:a16="http://schemas.microsoft.com/office/drawing/2014/main" id="{4ED89FDD-0A0C-7FE7-A022-A1CDA5FB237E}"/>
              </a:ext>
            </a:extLst>
          </p:cNvPr>
          <p:cNvPicPr>
            <a:picLocks noChangeAspect="1"/>
          </p:cNvPicPr>
          <p:nvPr/>
        </p:nvPicPr>
        <p:blipFill>
          <a:blip r:embed="rId3"/>
          <a:srcRect l="45098"/>
          <a:stretch>
            <a:fillRect/>
          </a:stretch>
        </p:blipFill>
        <p:spPr>
          <a:xfrm>
            <a:off x="9064063" y="16989"/>
            <a:ext cx="11040035" cy="11308558"/>
          </a:xfrm>
          <a:prstGeom prst="rect">
            <a:avLst/>
          </a:prstGeom>
          <a:noFill/>
          <a:ln cap="flat">
            <a:noFill/>
          </a:ln>
        </p:spPr>
      </p:pic>
      <p:sp>
        <p:nvSpPr>
          <p:cNvPr id="6" name="Subtitle 2">
            <a:extLst>
              <a:ext uri="{FF2B5EF4-FFF2-40B4-BE49-F238E27FC236}">
                <a16:creationId xmlns:a16="http://schemas.microsoft.com/office/drawing/2014/main" id="{915A85A1-3E30-37AC-D258-1B66AC5B3D0A}"/>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spTree>
    <p:extLst>
      <p:ext uri="{BB962C8B-B14F-4D97-AF65-F5344CB8AC3E}">
        <p14:creationId xmlns:p14="http://schemas.microsoft.com/office/powerpoint/2010/main" val="259327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672A69A-C66A-9E35-779C-8D61E19AFE2B}"/>
              </a:ext>
            </a:extLst>
          </p:cNvPr>
          <p:cNvSpPr/>
          <p:nvPr/>
        </p:nvSpPr>
        <p:spPr>
          <a:xfrm>
            <a:off x="0" y="630"/>
            <a:ext cx="14924416"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37" descr="Shape&#10;&#10;Description automatically generated">
            <a:extLst>
              <a:ext uri="{FF2B5EF4-FFF2-40B4-BE49-F238E27FC236}">
                <a16:creationId xmlns:a16="http://schemas.microsoft.com/office/drawing/2014/main" id="{EA65B4E1-0AF4-DCD0-DDFE-60A8D638E4B4}"/>
              </a:ext>
            </a:extLst>
          </p:cNvPr>
          <p:cNvPicPr>
            <a:picLocks noChangeAspect="1"/>
          </p:cNvPicPr>
          <p:nvPr/>
        </p:nvPicPr>
        <p:blipFill>
          <a:blip r:embed="rId2"/>
          <a:stretch>
            <a:fillRect/>
          </a:stretch>
        </p:blipFill>
        <p:spPr>
          <a:xfrm>
            <a:off x="686933" y="2827452"/>
            <a:ext cx="6628805" cy="8169304"/>
          </a:xfrm>
          <a:prstGeom prst="rect">
            <a:avLst/>
          </a:prstGeom>
          <a:noFill/>
          <a:ln cap="flat">
            <a:noFill/>
          </a:ln>
        </p:spPr>
      </p:pic>
      <p:sp>
        <p:nvSpPr>
          <p:cNvPr id="4" name="Title Placeholder 1">
            <a:extLst>
              <a:ext uri="{FF2B5EF4-FFF2-40B4-BE49-F238E27FC236}">
                <a16:creationId xmlns:a16="http://schemas.microsoft.com/office/drawing/2014/main" id="{4F8C04E3-CA68-A39C-3813-0D01DAC2B87B}"/>
              </a:ext>
            </a:extLst>
          </p:cNvPr>
          <p:cNvSpPr txBox="1">
            <a:spLocks noGrp="1"/>
          </p:cNvSpPr>
          <p:nvPr>
            <p:ph type="title"/>
          </p:nvPr>
        </p:nvSpPr>
        <p:spPr>
          <a:xfrm>
            <a:off x="2851245" y="2756184"/>
            <a:ext cx="7644896" cy="4666942"/>
          </a:xfrm>
        </p:spPr>
        <p:txBody>
          <a:bodyPr anchor="t">
            <a:noAutofit/>
          </a:bodyPr>
          <a:lstStyle>
            <a:lvl1pPr>
              <a:lnSpc>
                <a:spcPct val="100000"/>
              </a:lnSpc>
              <a:spcBef>
                <a:spcPts val="1200"/>
              </a:spcBef>
              <a:spcAft>
                <a:spcPts val="1200"/>
              </a:spcAft>
              <a:defRPr sz="7200" b="1">
                <a:solidFill>
                  <a:srgbClr val="FFFFFF"/>
                </a:solidFill>
                <a:latin typeface="Outfit Semi Bold" pitchFamily="2"/>
              </a:defRPr>
            </a:lvl1pPr>
          </a:lstStyle>
          <a:p>
            <a:pPr lvl="0"/>
            <a:r>
              <a:rPr lang="en-GB"/>
              <a:t>Divider Slide</a:t>
            </a:r>
            <a:br>
              <a:rPr lang="en-GB"/>
            </a:br>
            <a:r>
              <a:rPr lang="en-GB"/>
              <a:t>Max 4 lines </a:t>
            </a:r>
            <a:br>
              <a:rPr lang="en-GB"/>
            </a:br>
            <a:r>
              <a:rPr lang="en-GB"/>
              <a:t>for copy to be placed here</a:t>
            </a:r>
            <a:endParaRPr lang="en-US"/>
          </a:p>
        </p:txBody>
      </p:sp>
      <p:pic>
        <p:nvPicPr>
          <p:cNvPr id="5" name="Picture 38" descr="Logo&#10;&#10;Description automatically generated">
            <a:extLst>
              <a:ext uri="{FF2B5EF4-FFF2-40B4-BE49-F238E27FC236}">
                <a16:creationId xmlns:a16="http://schemas.microsoft.com/office/drawing/2014/main" id="{257EF869-9045-E878-4DA2-8EBFE3602B2D}"/>
              </a:ext>
            </a:extLst>
          </p:cNvPr>
          <p:cNvPicPr>
            <a:picLocks noChangeAspect="1"/>
          </p:cNvPicPr>
          <p:nvPr/>
        </p:nvPicPr>
        <p:blipFill>
          <a:blip r:embed="rId3"/>
          <a:stretch>
            <a:fillRect/>
          </a:stretch>
        </p:blipFill>
        <p:spPr>
          <a:xfrm>
            <a:off x="671279" y="225289"/>
            <a:ext cx="3612154" cy="2377504"/>
          </a:xfrm>
          <a:prstGeom prst="rect">
            <a:avLst/>
          </a:prstGeom>
          <a:noFill/>
          <a:ln cap="flat">
            <a:noFill/>
          </a:ln>
        </p:spPr>
      </p:pic>
      <p:sp>
        <p:nvSpPr>
          <p:cNvPr id="6" name="object 3">
            <a:extLst>
              <a:ext uri="{FF2B5EF4-FFF2-40B4-BE49-F238E27FC236}">
                <a16:creationId xmlns:a16="http://schemas.microsoft.com/office/drawing/2014/main" id="{DA734289-7DA6-5645-3C08-911AFBEAB20E}"/>
              </a:ext>
            </a:extLst>
          </p:cNvPr>
          <p:cNvSpPr/>
          <p:nvPr/>
        </p:nvSpPr>
        <p:spPr>
          <a:xfrm>
            <a:off x="14924416" y="0"/>
            <a:ext cx="336380"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Tree>
    <p:extLst>
      <p:ext uri="{BB962C8B-B14F-4D97-AF65-F5344CB8AC3E}">
        <p14:creationId xmlns:p14="http://schemas.microsoft.com/office/powerpoint/2010/main" val="795252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s and Tables">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C24A764-C54D-039A-E7E8-69B996E9F2E7}"/>
              </a:ext>
            </a:extLst>
          </p:cNvPr>
          <p:cNvSpPr/>
          <p:nvPr/>
        </p:nvSpPr>
        <p:spPr>
          <a:xfrm>
            <a:off x="0" y="0"/>
            <a:ext cx="272418" cy="11308713"/>
          </a:xfrm>
          <a:custGeom>
            <a:avLst/>
            <a:gdLst>
              <a:gd name="f0" fmla="val w"/>
              <a:gd name="f1" fmla="val h"/>
              <a:gd name="f2" fmla="val 0"/>
              <a:gd name="f3" fmla="val 272415"/>
              <a:gd name="f4" fmla="val 11308715"/>
              <a:gd name="f5" fmla="val 272243"/>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1DCA5"/>
              </a:solidFill>
              <a:uFillTx/>
            </a:endParaRPr>
          </a:p>
        </p:txBody>
      </p:sp>
      <p:sp>
        <p:nvSpPr>
          <p:cNvPr id="3" name="Title Placeholder 1">
            <a:extLst>
              <a:ext uri="{FF2B5EF4-FFF2-40B4-BE49-F238E27FC236}">
                <a16:creationId xmlns:a16="http://schemas.microsoft.com/office/drawing/2014/main" id="{B85BAB98-5A2E-7581-4889-B57C8623AC02}"/>
              </a:ext>
            </a:extLst>
          </p:cNvPr>
          <p:cNvSpPr txBox="1">
            <a:spLocks noGrp="1"/>
          </p:cNvSpPr>
          <p:nvPr>
            <p:ph type="title"/>
          </p:nvPr>
        </p:nvSpPr>
        <p:spPr>
          <a:xfrm>
            <a:off x="857725" y="1034451"/>
            <a:ext cx="13690131" cy="1015660"/>
          </a:xfrm>
        </p:spPr>
        <p:txBody>
          <a:bodyPr anchor="t">
            <a:noAutofit/>
          </a:bodyPr>
          <a:lstStyle>
            <a:lvl1pPr>
              <a:defRPr sz="6600">
                <a:latin typeface="Outfit Medium" pitchFamily="2"/>
              </a:defRPr>
            </a:lvl1pPr>
          </a:lstStyle>
          <a:p>
            <a:pPr lvl="0"/>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79EDBF4F-F02D-2EB9-05F3-B2EC1B72E976}"/>
              </a:ext>
            </a:extLst>
          </p:cNvPr>
          <p:cNvPicPr>
            <a:picLocks noChangeAspect="1"/>
          </p:cNvPicPr>
          <p:nvPr/>
        </p:nvPicPr>
        <p:blipFill>
          <a:blip r:embed="rId2"/>
          <a:stretch>
            <a:fillRect/>
          </a:stretch>
        </p:blipFill>
        <p:spPr>
          <a:xfrm>
            <a:off x="14948592" y="222610"/>
            <a:ext cx="3612154" cy="2377504"/>
          </a:xfrm>
          <a:prstGeom prst="rect">
            <a:avLst/>
          </a:prstGeom>
          <a:noFill/>
          <a:ln cap="flat">
            <a:noFill/>
          </a:ln>
        </p:spPr>
      </p:pic>
      <p:sp>
        <p:nvSpPr>
          <p:cNvPr id="5" name="Content Placeholder 2">
            <a:extLst>
              <a:ext uri="{FF2B5EF4-FFF2-40B4-BE49-F238E27FC236}">
                <a16:creationId xmlns:a16="http://schemas.microsoft.com/office/drawing/2014/main" id="{318EF26C-FA13-AD77-AC55-3959CD939EF8}"/>
              </a:ext>
            </a:extLst>
          </p:cNvPr>
          <p:cNvSpPr txBox="1">
            <a:spLocks noGrp="1"/>
          </p:cNvSpPr>
          <p:nvPr>
            <p:ph sz="quarter" idx="4294967295"/>
          </p:nvPr>
        </p:nvSpPr>
        <p:spPr>
          <a:xfrm>
            <a:off x="933410" y="2611078"/>
            <a:ext cx="18105997" cy="786812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29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ly Slide_opt3">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A97E1BD5-C552-F873-63B8-A9BA69D893EF}"/>
              </a:ext>
            </a:extLst>
          </p:cNvPr>
          <p:cNvSpPr txBox="1"/>
          <p:nvPr/>
        </p:nvSpPr>
        <p:spPr>
          <a:xfrm>
            <a:off x="17486866" y="9771077"/>
            <a:ext cx="1679579" cy="692786"/>
          </a:xfrm>
          <a:prstGeom prst="rect">
            <a:avLst/>
          </a:prstGeom>
          <a:noFill/>
          <a:ln cap="flat">
            <a:noFill/>
          </a:ln>
        </p:spPr>
        <p:txBody>
          <a:bodyPr vert="horz" wrap="square" lIns="0" tIns="0" rIns="0" bIns="0" anchor="t" anchorCtr="0" compatLnSpc="1">
            <a:spAutoFit/>
          </a:bodyPr>
          <a:lstStyle/>
          <a:p>
            <a:pPr marL="12701" marR="0" lvl="0" indent="0" defTabSz="914400" rtl="0" fontAlgn="auto" hangingPunct="1">
              <a:lnSpc>
                <a:spcPts val="2350"/>
              </a:lnSpc>
              <a:spcBef>
                <a:spcPts val="0"/>
              </a:spcBef>
              <a:spcAft>
                <a:spcPts val="0"/>
              </a:spcAft>
              <a:buNone/>
              <a:tabLst/>
              <a:defRPr sz="1800" b="0" i="0" u="none" strike="noStrike" kern="0" cap="none" spc="0" baseline="0">
                <a:solidFill>
                  <a:srgbClr val="000000"/>
                </a:solidFill>
                <a:uFillTx/>
              </a:defRPr>
            </a:pPr>
            <a:r>
              <a:rPr lang="en-GB" sz="2700" b="0" i="0" u="none" strike="noStrike" kern="0" cap="none" spc="-10" baseline="0">
                <a:solidFill>
                  <a:srgbClr val="FFFFFF"/>
                </a:solidFill>
                <a:uFillTx/>
                <a:latin typeface="Spectral-Light"/>
                <a:cs typeface="Spectral-Light"/>
              </a:rPr>
              <a:t>University</a:t>
            </a:r>
            <a:endParaRPr lang="en-GB" sz="2700" b="0" i="0" u="none" strike="noStrike" kern="0" cap="none" spc="0" baseline="0">
              <a:solidFill>
                <a:srgbClr val="000000"/>
              </a:solidFill>
              <a:uFillTx/>
              <a:latin typeface="Spectral-Light"/>
              <a:cs typeface="Spectral-Light"/>
            </a:endParaRPr>
          </a:p>
          <a:p>
            <a:pPr marL="12701" marR="0" lvl="0" indent="0" defTabSz="914400" rtl="0" fontAlgn="auto" hangingPunct="1">
              <a:lnSpc>
                <a:spcPts val="2875"/>
              </a:lnSpc>
              <a:spcBef>
                <a:spcPts val="0"/>
              </a:spcBef>
              <a:spcAft>
                <a:spcPts val="0"/>
              </a:spcAft>
              <a:buNone/>
              <a:tabLst/>
              <a:defRPr sz="1800" b="0" i="0" u="none" strike="noStrike" kern="0" cap="none" spc="0" baseline="0">
                <a:solidFill>
                  <a:srgbClr val="000000"/>
                </a:solidFill>
                <a:uFillTx/>
              </a:defRPr>
            </a:pPr>
            <a:r>
              <a:rPr lang="en-GB" sz="2700" b="0" i="1" u="none" strike="noStrike" kern="0" cap="none" spc="-55" baseline="0">
                <a:solidFill>
                  <a:srgbClr val="FFFFFF"/>
                </a:solidFill>
                <a:uFillTx/>
                <a:latin typeface="Spectral"/>
                <a:cs typeface="Spectral"/>
              </a:rPr>
              <a:t>of</a:t>
            </a:r>
            <a:r>
              <a:rPr lang="en-GB" sz="2700" b="0" i="0" u="none" strike="noStrike" kern="0" cap="none" spc="-55" baseline="0">
                <a:solidFill>
                  <a:srgbClr val="FFFFFF"/>
                </a:solidFill>
                <a:uFillTx/>
                <a:latin typeface="Spectral-Light"/>
                <a:cs typeface="Spectral-Light"/>
              </a:rPr>
              <a:t>Galway.ie</a:t>
            </a:r>
            <a:endParaRPr lang="en-GB" sz="2700" b="0" i="0" u="none" strike="noStrike" kern="0" cap="none" spc="0" baseline="0">
              <a:solidFill>
                <a:srgbClr val="000000"/>
              </a:solidFill>
              <a:uFillTx/>
              <a:latin typeface="Spectral-Light"/>
              <a:cs typeface="Spectral-Light"/>
            </a:endParaRPr>
          </a:p>
        </p:txBody>
      </p:sp>
      <p:sp>
        <p:nvSpPr>
          <p:cNvPr id="3" name="object 2">
            <a:extLst>
              <a:ext uri="{FF2B5EF4-FFF2-40B4-BE49-F238E27FC236}">
                <a16:creationId xmlns:a16="http://schemas.microsoft.com/office/drawing/2014/main" id="{86BF16E1-5F64-2E36-B8FC-654C31237561}"/>
              </a:ext>
            </a:extLst>
          </p:cNvPr>
          <p:cNvSpPr/>
          <p:nvPr/>
        </p:nvSpPr>
        <p:spPr>
          <a:xfrm>
            <a:off x="0" y="11036314"/>
            <a:ext cx="20104098" cy="272418"/>
          </a:xfrm>
          <a:custGeom>
            <a:avLst/>
            <a:gdLst>
              <a:gd name="f0" fmla="val w"/>
              <a:gd name="f1" fmla="val h"/>
              <a:gd name="f2" fmla="val 0"/>
              <a:gd name="f3" fmla="val 20104100"/>
              <a:gd name="f4" fmla="val 272415"/>
              <a:gd name="f5" fmla="val 20104099"/>
              <a:gd name="f6" fmla="val 272243"/>
              <a:gd name="f7" fmla="*/ f0 1 20104100"/>
              <a:gd name="f8" fmla="*/ f1 1 272415"/>
              <a:gd name="f9" fmla="val f2"/>
              <a:gd name="f10" fmla="val f3"/>
              <a:gd name="f11" fmla="val f4"/>
              <a:gd name="f12" fmla="+- f11 0 f9"/>
              <a:gd name="f13" fmla="+- f10 0 f9"/>
              <a:gd name="f14" fmla="*/ f13 1 20104100"/>
              <a:gd name="f15" fmla="*/ f12 1 2724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2724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4" name="Content Placeholder 2">
            <a:extLst>
              <a:ext uri="{FF2B5EF4-FFF2-40B4-BE49-F238E27FC236}">
                <a16:creationId xmlns:a16="http://schemas.microsoft.com/office/drawing/2014/main" id="{2E82B1E1-CE7C-DBC8-5566-7A4A506FBA35}"/>
              </a:ext>
            </a:extLst>
          </p:cNvPr>
          <p:cNvSpPr txBox="1">
            <a:spLocks noGrp="1"/>
          </p:cNvSpPr>
          <p:nvPr>
            <p:ph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B5F9140B-FAAF-EB8D-DC6C-066B55C61405}"/>
              </a:ext>
            </a:extLst>
          </p:cNvPr>
          <p:cNvSpPr txBox="1">
            <a:spLocks noGrp="1"/>
          </p:cNvSpPr>
          <p:nvPr>
            <p:ph type="title"/>
          </p:nvPr>
        </p:nvSpPr>
        <p:spPr>
          <a:xfrm>
            <a:off x="857725" y="1034451"/>
            <a:ext cx="15214125" cy="1015660"/>
          </a:xfrm>
        </p:spPr>
        <p:txBody>
          <a:bodyPr anchor="t">
            <a:noAutofit/>
          </a:bodyPr>
          <a:lstStyle>
            <a:lvl1pPr>
              <a:defRPr sz="6600">
                <a:latin typeface="Outfit Medium" pitchFamily="2"/>
              </a:defRPr>
            </a:lvl1pPr>
          </a:lstStyle>
          <a:p>
            <a:pPr lvl="0"/>
            <a:r>
              <a:rPr lang="en-GB"/>
              <a:t>Text only slide title maximum of 1 line</a:t>
            </a:r>
            <a:endParaRPr lang="en-US"/>
          </a:p>
        </p:txBody>
      </p:sp>
      <p:pic>
        <p:nvPicPr>
          <p:cNvPr id="6" name="Picture 7" descr="Logo&#10;&#10;Description automatically generated with medium confidence">
            <a:extLst>
              <a:ext uri="{FF2B5EF4-FFF2-40B4-BE49-F238E27FC236}">
                <a16:creationId xmlns:a16="http://schemas.microsoft.com/office/drawing/2014/main" id="{0703795D-E118-125A-5EA3-18012577A284}"/>
              </a:ext>
            </a:extLst>
          </p:cNvPr>
          <p:cNvPicPr>
            <a:picLocks noChangeAspect="1"/>
          </p:cNvPicPr>
          <p:nvPr/>
        </p:nvPicPr>
        <p:blipFill>
          <a:blip r:embed="rId2"/>
          <a:stretch>
            <a:fillRect/>
          </a:stretch>
        </p:blipFill>
        <p:spPr>
          <a:xfrm>
            <a:off x="725951" y="8731056"/>
            <a:ext cx="3612154" cy="2377504"/>
          </a:xfrm>
          <a:prstGeom prst="rect">
            <a:avLst/>
          </a:prstGeom>
          <a:noFill/>
          <a:ln cap="flat">
            <a:noFill/>
          </a:ln>
        </p:spPr>
      </p:pic>
    </p:spTree>
    <p:extLst>
      <p:ext uri="{BB962C8B-B14F-4D97-AF65-F5344CB8AC3E}">
        <p14:creationId xmlns:p14="http://schemas.microsoft.com/office/powerpoint/2010/main" val="6926698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Image Slide_opt2">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DEA210BE-65B7-EE7A-FFC3-36A1B207AA61}"/>
              </a:ext>
            </a:extLst>
          </p:cNvPr>
          <p:cNvSpPr/>
          <p:nvPr/>
        </p:nvSpPr>
        <p:spPr>
          <a:xfrm>
            <a:off x="8337307" y="0"/>
            <a:ext cx="272418" cy="11308713"/>
          </a:xfrm>
          <a:custGeom>
            <a:avLst/>
            <a:gdLst>
              <a:gd name="f0" fmla="val w"/>
              <a:gd name="f1" fmla="val h"/>
              <a:gd name="f2" fmla="val 0"/>
              <a:gd name="f3" fmla="val 272415"/>
              <a:gd name="f4" fmla="val 11308715"/>
              <a:gd name="f5" fmla="val 272232"/>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3" name="Content Placeholder 2">
            <a:extLst>
              <a:ext uri="{FF2B5EF4-FFF2-40B4-BE49-F238E27FC236}">
                <a16:creationId xmlns:a16="http://schemas.microsoft.com/office/drawing/2014/main" id="{DBF990D2-53DF-8A37-39D4-FE96BFA525AD}"/>
              </a:ext>
            </a:extLst>
          </p:cNvPr>
          <p:cNvSpPr txBox="1">
            <a:spLocks noGrp="1"/>
          </p:cNvSpPr>
          <p:nvPr>
            <p:ph sz="quarter" idx="4294967295"/>
          </p:nvPr>
        </p:nvSpPr>
        <p:spPr>
          <a:xfrm>
            <a:off x="9564130" y="3749277"/>
            <a:ext cx="9651528" cy="4672702"/>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33F7E38F-06E9-B4A6-ADEF-673517CA5E5D}"/>
              </a:ext>
            </a:extLst>
          </p:cNvPr>
          <p:cNvSpPr txBox="1">
            <a:spLocks noGrp="1"/>
          </p:cNvSpPr>
          <p:nvPr>
            <p:ph type="title"/>
          </p:nvPr>
        </p:nvSpPr>
        <p:spPr>
          <a:xfrm>
            <a:off x="9564130" y="926588"/>
            <a:ext cx="8889531" cy="2031321"/>
          </a:xfrm>
        </p:spPr>
        <p:txBody>
          <a:bodyPr anchor="t">
            <a:noAutofit/>
          </a:bodyPr>
          <a:lstStyle>
            <a:lvl1pPr>
              <a:defRPr sz="6600">
                <a:latin typeface="Outfit Medium" pitchFamily="2"/>
              </a:defRPr>
            </a:lvl1pPr>
          </a:lstStyle>
          <a:p>
            <a:pPr lvl="0"/>
            <a:r>
              <a:rPr lang="en-GB"/>
              <a:t>Text &amp; image slide title maximum of 2 lines</a:t>
            </a:r>
            <a:endParaRPr lang="en-US"/>
          </a:p>
        </p:txBody>
      </p:sp>
      <p:pic>
        <p:nvPicPr>
          <p:cNvPr id="5" name="Picture 71" descr="Logo&#10;&#10;Description automatically generated with medium confidence">
            <a:extLst>
              <a:ext uri="{FF2B5EF4-FFF2-40B4-BE49-F238E27FC236}">
                <a16:creationId xmlns:a16="http://schemas.microsoft.com/office/drawing/2014/main" id="{ACBE6CC1-F66F-6726-ED13-5C002893A602}"/>
              </a:ext>
            </a:extLst>
          </p:cNvPr>
          <p:cNvPicPr>
            <a:picLocks noChangeAspect="1"/>
          </p:cNvPicPr>
          <p:nvPr/>
        </p:nvPicPr>
        <p:blipFill>
          <a:blip r:embed="rId2"/>
          <a:stretch>
            <a:fillRect/>
          </a:stretch>
        </p:blipFill>
        <p:spPr>
          <a:xfrm>
            <a:off x="15884700" y="8731056"/>
            <a:ext cx="3612154" cy="2377504"/>
          </a:xfrm>
          <a:prstGeom prst="rect">
            <a:avLst/>
          </a:prstGeom>
          <a:noFill/>
          <a:ln cap="flat">
            <a:noFill/>
          </a:ln>
        </p:spPr>
      </p:pic>
      <p:sp>
        <p:nvSpPr>
          <p:cNvPr id="6" name="Picture Placeholder 12">
            <a:extLst>
              <a:ext uri="{FF2B5EF4-FFF2-40B4-BE49-F238E27FC236}">
                <a16:creationId xmlns:a16="http://schemas.microsoft.com/office/drawing/2014/main" id="{960F4947-EDD0-7A90-11CD-C4A48EC37986}"/>
              </a:ext>
            </a:extLst>
          </p:cNvPr>
          <p:cNvSpPr txBox="1">
            <a:spLocks noGrp="1"/>
          </p:cNvSpPr>
          <p:nvPr>
            <p:ph type="pic" sz="quarter" idx="4294967295"/>
          </p:nvPr>
        </p:nvSpPr>
        <p:spPr>
          <a:xfrm>
            <a:off x="0" y="4727"/>
            <a:ext cx="8346186"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56389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8249ED33-C229-6678-E817-CBC04C01209C}"/>
              </a:ext>
            </a:extLst>
          </p:cNvPr>
          <p:cNvSpPr txBox="1">
            <a:spLocks noGrp="1"/>
          </p:cNvSpPr>
          <p:nvPr>
            <p:ph type="pic" sz="quarter" idx="4294967295"/>
          </p:nvPr>
        </p:nvSpPr>
        <p:spPr>
          <a:xfrm>
            <a:off x="0" y="4727"/>
            <a:ext cx="20104098"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39461277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2A95ED5-0260-79E4-4ADE-5CDEA757C1A0}"/>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6A99E3A-B731-DF46-B818-8CF166B74469}" type="datetime1">
              <a:rPr lang="en-GB"/>
              <a:pPr lvl="0"/>
              <a:t>12/01/2023</a:t>
            </a:fld>
            <a:endParaRPr lang="en-GB"/>
          </a:p>
        </p:txBody>
      </p:sp>
      <p:sp>
        <p:nvSpPr>
          <p:cNvPr id="3" name="Slide Number Placeholder 4">
            <a:extLst>
              <a:ext uri="{FF2B5EF4-FFF2-40B4-BE49-F238E27FC236}">
                <a16:creationId xmlns:a16="http://schemas.microsoft.com/office/drawing/2014/main" id="{409A39F4-0ABF-B4B9-18A3-88CCF738CAC1}"/>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ED526CB4-F905-AB4C-B2C7-DB64CF7009E3}" type="slidenum">
              <a:t>‹#›</a:t>
            </a:fld>
            <a:endParaRPr lang="en-GB"/>
          </a:p>
        </p:txBody>
      </p:sp>
      <p:sp>
        <p:nvSpPr>
          <p:cNvPr id="4" name="Title 1">
            <a:extLst>
              <a:ext uri="{FF2B5EF4-FFF2-40B4-BE49-F238E27FC236}">
                <a16:creationId xmlns:a16="http://schemas.microsoft.com/office/drawing/2014/main" id="{15AC8341-A976-24D2-ECF5-228AD5473FBC}"/>
              </a:ext>
            </a:extLst>
          </p:cNvPr>
          <p:cNvSpPr txBox="1">
            <a:spLocks noGrp="1"/>
          </p:cNvSpPr>
          <p:nvPr>
            <p:ph type="title"/>
          </p:nvPr>
        </p:nvSpPr>
        <p:spPr>
          <a:xfrm>
            <a:off x="1809369" y="5103705"/>
            <a:ext cx="16585880" cy="3439735"/>
          </a:xfrm>
        </p:spPr>
        <p:txBody>
          <a:bodyPr anchor="b"/>
          <a:lstStyle>
            <a:lvl1pPr>
              <a:lnSpc>
                <a:spcPct val="85000"/>
              </a:lnSpc>
              <a:defRPr lang="en-US" sz="7916" cap="small" spc="-63">
                <a:solidFill>
                  <a:srgbClr val="262626"/>
                </a:solidFill>
                <a:latin typeface="Century Gothic" pitchFamily="34"/>
              </a:defRPr>
            </a:lvl1pPr>
          </a:lstStyle>
          <a:p>
            <a:pPr lvl="0"/>
            <a:r>
              <a:rPr lang="en-US"/>
              <a:t>Click to edit Master title style</a:t>
            </a:r>
          </a:p>
        </p:txBody>
      </p:sp>
      <p:sp>
        <p:nvSpPr>
          <p:cNvPr id="5" name="Subtitle 2">
            <a:extLst>
              <a:ext uri="{FF2B5EF4-FFF2-40B4-BE49-F238E27FC236}">
                <a16:creationId xmlns:a16="http://schemas.microsoft.com/office/drawing/2014/main" id="{5D601014-3FF4-00EF-3D56-AAC32DA1B5C6}"/>
              </a:ext>
            </a:extLst>
          </p:cNvPr>
          <p:cNvSpPr txBox="1">
            <a:spLocks noGrp="1"/>
          </p:cNvSpPr>
          <p:nvPr>
            <p:ph type="subTitle" sz="quarter" idx="4294967295"/>
          </p:nvPr>
        </p:nvSpPr>
        <p:spPr>
          <a:xfrm>
            <a:off x="3321740" y="278965"/>
            <a:ext cx="16585880" cy="4418764"/>
          </a:xfrm>
          <a:prstGeom prst="rect">
            <a:avLst/>
          </a:prstGeom>
          <a:noFill/>
          <a:ln>
            <a:noFill/>
          </a:ln>
        </p:spPr>
        <p:txBody>
          <a:bodyPr vert="horz" wrap="square" lIns="91440" tIns="45720" rIns="91440" bIns="45720" anchor="t" anchorCtr="0" compatLnSpc="1">
            <a:normAutofit/>
          </a:bodyPr>
          <a:lstStyle>
            <a:lvl1pPr marL="0" marR="0" lvl="0" indent="0" algn="r" fontAlgn="auto">
              <a:spcAft>
                <a:spcPts val="0"/>
              </a:spcAft>
              <a:buNone/>
              <a:tabLst/>
              <a:defRPr lang="en-US" sz="2968" b="0" i="0" u="none" strike="noStrike" cap="none" spc="247" baseline="0">
                <a:solidFill>
                  <a:srgbClr val="44546A"/>
                </a:solidFill>
                <a:uFillTx/>
                <a:latin typeface="Century Gothic" pitchFamily="34"/>
              </a:defRPr>
            </a:lvl1pPr>
          </a:lstStyle>
          <a:p>
            <a:pPr lvl="0"/>
            <a:r>
              <a:rPr lang="en-US"/>
              <a:t>Click to edit Master subtitle style</a:t>
            </a:r>
          </a:p>
        </p:txBody>
      </p:sp>
      <p:cxnSp>
        <p:nvCxnSpPr>
          <p:cNvPr id="6" name="Straight Connector 8">
            <a:extLst>
              <a:ext uri="{FF2B5EF4-FFF2-40B4-BE49-F238E27FC236}">
                <a16:creationId xmlns:a16="http://schemas.microsoft.com/office/drawing/2014/main" id="{A892796E-4A68-31D4-FBD5-FF8F9DFB02EA}"/>
              </a:ext>
            </a:extLst>
          </p:cNvPr>
          <p:cNvCxnSpPr/>
          <p:nvPr/>
        </p:nvCxnSpPr>
        <p:spPr>
          <a:xfrm>
            <a:off x="1804925" y="8569006"/>
            <a:ext cx="16284321" cy="0"/>
          </a:xfrm>
          <a:prstGeom prst="straightConnector1">
            <a:avLst/>
          </a:prstGeom>
          <a:noFill/>
          <a:ln w="6345" cap="flat">
            <a:solidFill>
              <a:srgbClr val="7F7F7F"/>
            </a:solidFill>
            <a:prstDash val="solid"/>
            <a:miter/>
          </a:ln>
        </p:spPr>
      </p:cxnSp>
      <p:pic>
        <p:nvPicPr>
          <p:cNvPr id="7" name="Picture 9">
            <a:extLst>
              <a:ext uri="{FF2B5EF4-FFF2-40B4-BE49-F238E27FC236}">
                <a16:creationId xmlns:a16="http://schemas.microsoft.com/office/drawing/2014/main" id="{7630F6CF-19BA-C6FB-5A48-724D94869614}"/>
              </a:ext>
            </a:extLst>
          </p:cNvPr>
          <p:cNvPicPr>
            <a:picLocks noChangeAspect="1"/>
          </p:cNvPicPr>
          <p:nvPr/>
        </p:nvPicPr>
        <p:blipFill>
          <a:blip r:embed="rId2"/>
          <a:stretch>
            <a:fillRect/>
          </a:stretch>
        </p:blipFill>
        <p:spPr>
          <a:xfrm>
            <a:off x="14800121" y="8782610"/>
            <a:ext cx="5214119" cy="1608585"/>
          </a:xfrm>
          <a:prstGeom prst="rect">
            <a:avLst/>
          </a:prstGeom>
          <a:noFill/>
          <a:ln cap="flat">
            <a:noFill/>
          </a:ln>
        </p:spPr>
      </p:pic>
    </p:spTree>
    <p:extLst>
      <p:ext uri="{BB962C8B-B14F-4D97-AF65-F5344CB8AC3E}">
        <p14:creationId xmlns:p14="http://schemas.microsoft.com/office/powerpoint/2010/main" val="21444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76B54-1671-0901-907B-5B0991591871}"/>
              </a:ext>
            </a:extLst>
          </p:cNvPr>
          <p:cNvSpPr txBox="1">
            <a:spLocks noGrp="1"/>
          </p:cNvSpPr>
          <p:nvPr>
            <p:ph type="title"/>
          </p:nvPr>
        </p:nvSpPr>
        <p:spPr>
          <a:xfrm>
            <a:off x="1382709" y="601666"/>
            <a:ext cx="17338679" cy="2185982"/>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3C3B"/>
          </a:solidFill>
          <a:uFillTx/>
          <a:latin typeface="Outfit" pitchFamily="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ites.exeter.ac.uk/pgcemf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103-BA9B-7710-BA27-14B54EDB2ECA}"/>
              </a:ext>
            </a:extLst>
          </p:cNvPr>
          <p:cNvSpPr txBox="1">
            <a:spLocks noGrp="1"/>
          </p:cNvSpPr>
          <p:nvPr>
            <p:ph type="title"/>
          </p:nvPr>
        </p:nvSpPr>
        <p:spPr>
          <a:xfrm>
            <a:off x="855604" y="6809902"/>
            <a:ext cx="12860396" cy="2194057"/>
          </a:xfrm>
        </p:spPr>
        <p:txBody>
          <a:bodyPr/>
          <a:lstStyle/>
          <a:p>
            <a:pPr lvl="0"/>
            <a:r>
              <a:rPr lang="en-GB" dirty="0"/>
              <a:t>MFL Lead Mentor Training, Development and Consultation, Spring term 2023</a:t>
            </a:r>
          </a:p>
        </p:txBody>
      </p:sp>
      <p:sp>
        <p:nvSpPr>
          <p:cNvPr id="4" name="TextBox 3">
            <a:extLst>
              <a:ext uri="{FF2B5EF4-FFF2-40B4-BE49-F238E27FC236}">
                <a16:creationId xmlns:a16="http://schemas.microsoft.com/office/drawing/2014/main" id="{94E20D24-A089-1008-107F-50479B153C01}"/>
              </a:ext>
            </a:extLst>
          </p:cNvPr>
          <p:cNvSpPr txBox="1"/>
          <p:nvPr/>
        </p:nvSpPr>
        <p:spPr>
          <a:xfrm>
            <a:off x="5377543" y="10178534"/>
            <a:ext cx="10058400" cy="584775"/>
          </a:xfrm>
          <a:prstGeom prst="rect">
            <a:avLst/>
          </a:prstGeom>
          <a:noFill/>
        </p:spPr>
        <p:txBody>
          <a:bodyPr wrap="square">
            <a:spAutoFit/>
          </a:bodyPr>
          <a:lstStyle/>
          <a:p>
            <a:r>
              <a:rPr lang="en-US" sz="3200" dirty="0">
                <a:hlinkClick r:id="rId2"/>
              </a:rPr>
              <a:t>https://sites.exeter.ac.uk/pgcemfl/</a:t>
            </a:r>
            <a:r>
              <a:rPr lang="en-US" sz="32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1BA70-1B10-BF5D-28E3-23FB893ADFB1}"/>
              </a:ext>
            </a:extLst>
          </p:cNvPr>
          <p:cNvSpPr>
            <a:spLocks noGrp="1"/>
          </p:cNvSpPr>
          <p:nvPr>
            <p:ph sz="quarter" idx="4294967295"/>
          </p:nvPr>
        </p:nvSpPr>
        <p:spPr>
          <a:xfrm>
            <a:off x="718197" y="900711"/>
            <a:ext cx="18105997" cy="5900019"/>
          </a:xfrm>
        </p:spPr>
        <p:txBody>
          <a:bodyPr/>
          <a:lstStyle/>
          <a:p>
            <a:pPr marL="0" indent="0">
              <a:buNone/>
            </a:pPr>
            <a:r>
              <a:rPr lang="en-GB" dirty="0"/>
              <a:t>Central to trainees’ progress and success is their achievement of developmental targets. It is important that targets specifically address improving the quality of the trainees’ teaching and pupils’ learning over time.</a:t>
            </a:r>
          </a:p>
          <a:p>
            <a:pPr marL="0" indent="0">
              <a:buNone/>
            </a:pPr>
            <a:endParaRPr lang="en-GB" sz="2800" dirty="0"/>
          </a:p>
          <a:p>
            <a:pPr marL="0" indent="0">
              <a:buNone/>
            </a:pPr>
            <a:r>
              <a:rPr lang="en-US" sz="2800" dirty="0"/>
              <a:t>Targets should:</a:t>
            </a:r>
          </a:p>
          <a:p>
            <a:pPr marL="0" indent="0">
              <a:buNone/>
            </a:pPr>
            <a:endParaRPr lang="en-US" sz="2800" dirty="0"/>
          </a:p>
          <a:p>
            <a:pPr marL="852488" indent="-490538">
              <a:buFont typeface="Wingdings" pitchFamily="2" charset="2"/>
              <a:buChar char="Ø"/>
            </a:pPr>
            <a:r>
              <a:rPr lang="en-US" sz="2800" dirty="0"/>
              <a:t>include a clear statement of what the trainee needs to focus on to improve and make progress;</a:t>
            </a:r>
          </a:p>
          <a:p>
            <a:pPr marL="852488" indent="-490538">
              <a:buFont typeface="Wingdings" pitchFamily="2" charset="2"/>
              <a:buChar char="Ø"/>
            </a:pPr>
            <a:r>
              <a:rPr lang="en-US" sz="2800" dirty="0"/>
              <a:t>use language which aligns with the phase descriptor at which the trainee is working;</a:t>
            </a:r>
          </a:p>
          <a:p>
            <a:pPr marL="852488" indent="-490538">
              <a:buFont typeface="Wingdings" pitchFamily="2" charset="2"/>
              <a:buChar char="Ø"/>
            </a:pPr>
            <a:r>
              <a:rPr lang="en-US" sz="2800" dirty="0"/>
              <a:t>be subject specific where appropriate;</a:t>
            </a:r>
          </a:p>
          <a:p>
            <a:pPr marL="852488" indent="-490538">
              <a:buFont typeface="Wingdings" pitchFamily="2" charset="2"/>
              <a:buChar char="Ø"/>
            </a:pPr>
            <a:r>
              <a:rPr lang="en-US" sz="2800" dirty="0"/>
              <a:t>state what actions the trainee needs to take to improve and make progress;</a:t>
            </a:r>
          </a:p>
          <a:p>
            <a:pPr marL="852488" indent="-490538">
              <a:buFont typeface="Wingdings" pitchFamily="2" charset="2"/>
              <a:buChar char="Ø"/>
            </a:pPr>
            <a:r>
              <a:rPr lang="en-US" sz="2800" dirty="0"/>
              <a:t>state what support/resources are required to help them achieve the target;</a:t>
            </a:r>
          </a:p>
          <a:p>
            <a:pPr marL="852488" indent="-490538">
              <a:buFont typeface="Wingdings" pitchFamily="2" charset="2"/>
              <a:buChar char="Ø"/>
            </a:pPr>
            <a:r>
              <a:rPr lang="en-US" sz="2800" dirty="0"/>
              <a:t>include clear success criteria explicitly stating what achieving the target will mean in terms of pupils’ learning, well-being, </a:t>
            </a:r>
            <a:r>
              <a:rPr lang="en-US" sz="2800" dirty="0" err="1"/>
              <a:t>behaviour</a:t>
            </a:r>
            <a:r>
              <a:rPr lang="en-US" sz="2800" dirty="0"/>
              <a:t> etc. and the quality of the trainees’ teaching - what will be demonstrated and how, when the target is achieved;</a:t>
            </a:r>
          </a:p>
          <a:p>
            <a:pPr marL="852488" indent="-490538">
              <a:buFont typeface="Wingdings" pitchFamily="2" charset="2"/>
              <a:buChar char="Ø"/>
            </a:pPr>
            <a:r>
              <a:rPr lang="en-US" sz="2800" dirty="0"/>
              <a:t>set out a realistic and workable time-frame in which the target can be achieved</a:t>
            </a:r>
          </a:p>
          <a:p>
            <a:pPr marL="852488" indent="-490538">
              <a:buFont typeface="Wingdings" pitchFamily="2" charset="2"/>
              <a:buChar char="Ø"/>
            </a:pPr>
            <a:r>
              <a:rPr lang="en-US" sz="2800" dirty="0"/>
              <a:t>state how and when the target will be reviewed (usually next WDM).</a:t>
            </a:r>
          </a:p>
        </p:txBody>
      </p:sp>
    </p:spTree>
    <p:extLst>
      <p:ext uri="{BB962C8B-B14F-4D97-AF65-F5344CB8AC3E}">
        <p14:creationId xmlns:p14="http://schemas.microsoft.com/office/powerpoint/2010/main" val="213539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9E4C022C-3FA3-C360-1A81-501A66C670B6}"/>
              </a:ext>
            </a:extLst>
          </p:cNvPr>
          <p:cNvPicPr>
            <a:picLocks noChangeAspect="1"/>
          </p:cNvPicPr>
          <p:nvPr/>
        </p:nvPicPr>
        <p:blipFill>
          <a:blip r:embed="rId2"/>
          <a:stretch>
            <a:fillRect/>
          </a:stretch>
        </p:blipFill>
        <p:spPr>
          <a:xfrm>
            <a:off x="4635078" y="857783"/>
            <a:ext cx="13707786" cy="9593784"/>
          </a:xfrm>
          <a:prstGeom prst="rect">
            <a:avLst/>
          </a:prstGeom>
        </p:spPr>
      </p:pic>
      <p:sp>
        <p:nvSpPr>
          <p:cNvPr id="8" name="TextBox 7">
            <a:extLst>
              <a:ext uri="{FF2B5EF4-FFF2-40B4-BE49-F238E27FC236}">
                <a16:creationId xmlns:a16="http://schemas.microsoft.com/office/drawing/2014/main" id="{02A378FE-F51D-DA28-44B2-F33F3F707A53}"/>
              </a:ext>
            </a:extLst>
          </p:cNvPr>
          <p:cNvSpPr txBox="1"/>
          <p:nvPr/>
        </p:nvSpPr>
        <p:spPr>
          <a:xfrm>
            <a:off x="7552944" y="2322576"/>
            <a:ext cx="10149840" cy="646331"/>
          </a:xfrm>
          <a:prstGeom prst="rect">
            <a:avLst/>
          </a:prstGeom>
          <a:noFill/>
        </p:spPr>
        <p:txBody>
          <a:bodyPr wrap="square" rtlCol="0">
            <a:spAutoFit/>
          </a:bodyPr>
          <a:lstStyle/>
          <a:p>
            <a:pPr marL="342900" indent="-342900">
              <a:buFont typeface="+mj-lt"/>
              <a:buAutoNum type="arabicPeriod"/>
            </a:pPr>
            <a:r>
              <a:rPr lang="en-US" dirty="0"/>
              <a:t>Develop differing types of questioning methods, including cold-call, pass-the-ball, think/pair/share.</a:t>
            </a:r>
          </a:p>
          <a:p>
            <a:pPr marL="342900" indent="-342900">
              <a:buFont typeface="+mj-lt"/>
              <a:buAutoNum type="arabicPeriod"/>
            </a:pPr>
            <a:r>
              <a:rPr lang="en-US" dirty="0"/>
              <a:t>Become familiar with GCSE question types for use with your Y10 classes</a:t>
            </a:r>
          </a:p>
        </p:txBody>
      </p:sp>
      <p:sp>
        <p:nvSpPr>
          <p:cNvPr id="10" name="TextBox 9">
            <a:extLst>
              <a:ext uri="{FF2B5EF4-FFF2-40B4-BE49-F238E27FC236}">
                <a16:creationId xmlns:a16="http://schemas.microsoft.com/office/drawing/2014/main" id="{C23EF0B2-FB69-A3AD-EC1D-31105694177A}"/>
              </a:ext>
            </a:extLst>
          </p:cNvPr>
          <p:cNvSpPr txBox="1"/>
          <p:nvPr/>
        </p:nvSpPr>
        <p:spPr>
          <a:xfrm>
            <a:off x="7552944" y="7193280"/>
            <a:ext cx="10149840" cy="1754326"/>
          </a:xfrm>
          <a:prstGeom prst="rect">
            <a:avLst/>
          </a:prstGeom>
          <a:noFill/>
        </p:spPr>
        <p:txBody>
          <a:bodyPr wrap="square" rtlCol="0">
            <a:spAutoFit/>
          </a:bodyPr>
          <a:lstStyle/>
          <a:p>
            <a:pPr marL="342900" indent="-342900">
              <a:buFont typeface="+mj-lt"/>
              <a:buAutoNum type="arabicPeriod"/>
            </a:pPr>
            <a:r>
              <a:rPr lang="en-GB" sz="1800" dirty="0">
                <a:solidFill>
                  <a:srgbClr val="000000"/>
                </a:solidFill>
                <a:effectLst/>
                <a:latin typeface="Calibri" panose="020F0502020204030204" pitchFamily="34" charset="0"/>
                <a:ea typeface="Calibri" panose="020F0502020204030204" pitchFamily="34" charset="0"/>
              </a:rPr>
              <a:t>Observe questioning from expert teachers in demonstrations. Through the use of student names for cold-calling (paper copies of seating plans). Planning questions in advance to develop student recall from previous learning. Read school guidelines: ‘effective questioning’. </a:t>
            </a:r>
            <a:r>
              <a:rPr lang="en-GB" dirty="0">
                <a:solidFill>
                  <a:srgbClr val="000000"/>
                </a:solidFill>
                <a:latin typeface="Calibri" panose="020F0502020204030204" pitchFamily="34" charset="0"/>
                <a:ea typeface="Calibri" panose="020F0502020204030204" pitchFamily="34" charset="0"/>
              </a:rPr>
              <a:t>Use a range in class and reflect.</a:t>
            </a:r>
          </a:p>
          <a:p>
            <a:pPr marL="342900" indent="-342900">
              <a:buFont typeface="+mj-lt"/>
              <a:buAutoNum type="arabicPeriod"/>
            </a:pPr>
            <a:r>
              <a:rPr lang="en-GB" sz="1800" dirty="0">
                <a:solidFill>
                  <a:srgbClr val="000000"/>
                </a:solidFill>
                <a:effectLst/>
                <a:latin typeface="Calibri" panose="020F0502020204030204" pitchFamily="34" charset="0"/>
                <a:ea typeface="Calibri" panose="020F0502020204030204" pitchFamily="34" charset="0"/>
              </a:rPr>
              <a:t>Read examiner reports from previous years trying to spot/ identify patterns/themes to get insight into what is required.</a:t>
            </a:r>
            <a:r>
              <a:rPr lang="en-GB" dirty="0">
                <a:effectLst/>
              </a:rPr>
              <a:t> </a:t>
            </a:r>
            <a:r>
              <a:rPr lang="en-GB" dirty="0"/>
              <a:t>Knowledge used effectively in demonstrating/modelling to students in the lesson next week.</a:t>
            </a:r>
            <a:endParaRPr lang="en-US" dirty="0"/>
          </a:p>
        </p:txBody>
      </p:sp>
    </p:spTree>
    <p:extLst>
      <p:ext uri="{BB962C8B-B14F-4D97-AF65-F5344CB8AC3E}">
        <p14:creationId xmlns:p14="http://schemas.microsoft.com/office/powerpoint/2010/main" val="418195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dirty="0"/>
              <a:t>Mentor Training:</a:t>
            </a:r>
            <a:br>
              <a:rPr lang="en-GB" dirty="0"/>
            </a:br>
            <a:r>
              <a:rPr lang="en-GB" dirty="0"/>
              <a:t>The CP FRAP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5" name="Picture 4" descr="Graphical user interface, text, application, email&#10;&#10;Description automatically generated">
            <a:extLst>
              <a:ext uri="{FF2B5EF4-FFF2-40B4-BE49-F238E27FC236}">
                <a16:creationId xmlns:a16="http://schemas.microsoft.com/office/drawing/2014/main" id="{2CA9BA3A-5AB7-7F37-1AF4-C00CFCBE5523}"/>
              </a:ext>
            </a:extLst>
          </p:cNvPr>
          <p:cNvPicPr>
            <a:picLocks noChangeAspect="1"/>
          </p:cNvPicPr>
          <p:nvPr/>
        </p:nvPicPr>
        <p:blipFill>
          <a:blip r:embed="rId2"/>
          <a:stretch>
            <a:fillRect/>
          </a:stretch>
        </p:blipFill>
        <p:spPr>
          <a:xfrm>
            <a:off x="7877595" y="1893113"/>
            <a:ext cx="11181091" cy="75192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Text, letter&#10;&#10;Description automatically generated">
            <a:extLst>
              <a:ext uri="{FF2B5EF4-FFF2-40B4-BE49-F238E27FC236}">
                <a16:creationId xmlns:a16="http://schemas.microsoft.com/office/drawing/2014/main" id="{30132990-ABEF-0050-BA41-BC2FA7FABD01}"/>
              </a:ext>
            </a:extLst>
          </p:cNvPr>
          <p:cNvPicPr>
            <a:picLocks noChangeAspect="1"/>
          </p:cNvPicPr>
          <p:nvPr/>
        </p:nvPicPr>
        <p:blipFill>
          <a:blip r:embed="rId2"/>
          <a:stretch>
            <a:fillRect/>
          </a:stretch>
        </p:blipFill>
        <p:spPr>
          <a:xfrm>
            <a:off x="7877595" y="3067128"/>
            <a:ext cx="11181091" cy="5171252"/>
          </a:xfrm>
          <a:prstGeom prst="rect">
            <a:avLst/>
          </a:prstGeom>
        </p:spPr>
      </p:pic>
    </p:spTree>
    <p:extLst>
      <p:ext uri="{BB962C8B-B14F-4D97-AF65-F5344CB8AC3E}">
        <p14:creationId xmlns:p14="http://schemas.microsoft.com/office/powerpoint/2010/main" val="84329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Graphical user interface, application&#10;&#10;Description automatically generated">
            <a:extLst>
              <a:ext uri="{FF2B5EF4-FFF2-40B4-BE49-F238E27FC236}">
                <a16:creationId xmlns:a16="http://schemas.microsoft.com/office/drawing/2014/main" id="{3B80536D-E814-50A1-8154-53EA3368C42E}"/>
              </a:ext>
            </a:extLst>
          </p:cNvPr>
          <p:cNvPicPr>
            <a:picLocks noChangeAspect="1"/>
          </p:cNvPicPr>
          <p:nvPr/>
        </p:nvPicPr>
        <p:blipFill>
          <a:blip r:embed="rId2"/>
          <a:stretch>
            <a:fillRect/>
          </a:stretch>
        </p:blipFill>
        <p:spPr>
          <a:xfrm>
            <a:off x="7877595" y="2885434"/>
            <a:ext cx="11181091" cy="5534640"/>
          </a:xfrm>
          <a:prstGeom prst="rect">
            <a:avLst/>
          </a:prstGeom>
        </p:spPr>
      </p:pic>
    </p:spTree>
    <p:extLst>
      <p:ext uri="{BB962C8B-B14F-4D97-AF65-F5344CB8AC3E}">
        <p14:creationId xmlns:p14="http://schemas.microsoft.com/office/powerpoint/2010/main" val="2706621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19139" y="2459538"/>
            <a:ext cx="5497599" cy="576987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1696283" y="3244167"/>
            <a:ext cx="4334947" cy="4200615"/>
          </a:xfrm>
          <a:noFill/>
        </p:spPr>
        <p:txBody>
          <a:bodyPr vert="horz" lIns="91440" tIns="45720" rIns="91440" bIns="45720" rtlCol="0" anchor="ctr">
            <a:normAutofit/>
          </a:bodyPr>
          <a:lstStyle/>
          <a:p>
            <a:pPr lvl="0" algn="ctr">
              <a:spcBef>
                <a:spcPct val="0"/>
              </a:spcBef>
            </a:pPr>
            <a:r>
              <a:rPr lang="en-US" sz="5900" kern="1200">
                <a:solidFill>
                  <a:srgbClr val="FFFFFF"/>
                </a:solidFill>
                <a:latin typeface="+mj-lt"/>
                <a:ea typeface="+mj-ea"/>
                <a:cs typeface="+mj-cs"/>
              </a:rPr>
              <a:t>Consolidating Practice Phase Profile Descriptor</a:t>
            </a:r>
          </a:p>
        </p:txBody>
      </p:sp>
      <p:pic>
        <p:nvPicPr>
          <p:cNvPr id="4" name="Picture 3" descr="Text&#10;&#10;Description automatically generated">
            <a:extLst>
              <a:ext uri="{FF2B5EF4-FFF2-40B4-BE49-F238E27FC236}">
                <a16:creationId xmlns:a16="http://schemas.microsoft.com/office/drawing/2014/main" id="{CE45D864-97E5-8111-4139-4A1703EAEE16}"/>
              </a:ext>
            </a:extLst>
          </p:cNvPr>
          <p:cNvPicPr>
            <a:picLocks noChangeAspect="1"/>
          </p:cNvPicPr>
          <p:nvPr/>
        </p:nvPicPr>
        <p:blipFill>
          <a:blip r:embed="rId2"/>
          <a:stretch>
            <a:fillRect/>
          </a:stretch>
        </p:blipFill>
        <p:spPr>
          <a:xfrm>
            <a:off x="8449962" y="1061123"/>
            <a:ext cx="10036356" cy="9183263"/>
          </a:xfrm>
          <a:prstGeom prst="rect">
            <a:avLst/>
          </a:prstGeom>
        </p:spPr>
      </p:pic>
    </p:spTree>
    <p:extLst>
      <p:ext uri="{BB962C8B-B14F-4D97-AF65-F5344CB8AC3E}">
        <p14:creationId xmlns:p14="http://schemas.microsoft.com/office/powerpoint/2010/main" val="17656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972672A-484F-25CD-2DC8-560E796908C6}"/>
              </a:ext>
            </a:extLst>
          </p:cNvPr>
          <p:cNvSpPr txBox="1">
            <a:spLocks noGrp="1"/>
          </p:cNvSpPr>
          <p:nvPr>
            <p:ph type="title"/>
          </p:nvPr>
        </p:nvSpPr>
        <p:spPr/>
        <p:txBody>
          <a:bodyPr/>
          <a:lstStyle/>
          <a:p>
            <a:pPr lvl="0"/>
            <a:r>
              <a:rPr lang="en-GB" dirty="0"/>
              <a:t>Consolidating Practice FRAP</a:t>
            </a:r>
          </a:p>
        </p:txBody>
      </p:sp>
      <p:pic>
        <p:nvPicPr>
          <p:cNvPr id="5" name="Picture 4" descr="Graphical user interface, text, application, email&#10;&#10;Description automatically generated">
            <a:extLst>
              <a:ext uri="{FF2B5EF4-FFF2-40B4-BE49-F238E27FC236}">
                <a16:creationId xmlns:a16="http://schemas.microsoft.com/office/drawing/2014/main" id="{954C0248-23E8-0900-3A53-232DD3833424}"/>
              </a:ext>
            </a:extLst>
          </p:cNvPr>
          <p:cNvPicPr>
            <a:picLocks noChangeAspect="1"/>
          </p:cNvPicPr>
          <p:nvPr/>
        </p:nvPicPr>
        <p:blipFill>
          <a:blip r:embed="rId3"/>
          <a:stretch>
            <a:fillRect/>
          </a:stretch>
        </p:blipFill>
        <p:spPr>
          <a:xfrm>
            <a:off x="1775460" y="3559175"/>
            <a:ext cx="7772400" cy="3783133"/>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03EFF40A-82FB-8028-8720-85CE2F0D199C}"/>
              </a:ext>
            </a:extLst>
          </p:cNvPr>
          <p:cNvPicPr>
            <a:picLocks noChangeAspect="1"/>
          </p:cNvPicPr>
          <p:nvPr/>
        </p:nvPicPr>
        <p:blipFill>
          <a:blip r:embed="rId4"/>
          <a:stretch>
            <a:fillRect/>
          </a:stretch>
        </p:blipFill>
        <p:spPr>
          <a:xfrm>
            <a:off x="11220450" y="3149963"/>
            <a:ext cx="7772400" cy="65534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A7D938-D68C-2151-3685-8FBE62D42741}"/>
              </a:ext>
            </a:extLst>
          </p:cNvPr>
          <p:cNvSpPr txBox="1">
            <a:spLocks noGrp="1"/>
          </p:cNvSpPr>
          <p:nvPr>
            <p:ph type="title"/>
          </p:nvPr>
        </p:nvSpPr>
        <p:spPr/>
        <p:txBody>
          <a:bodyPr/>
          <a:lstStyle/>
          <a:p>
            <a:pPr lvl="0"/>
            <a:r>
              <a:rPr lang="en-GB"/>
              <a:t>Curriculum Focus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Content Placeholder 3">
            <a:extLst>
              <a:ext uri="{FF2B5EF4-FFF2-40B4-BE49-F238E27FC236}">
                <a16:creationId xmlns:a16="http://schemas.microsoft.com/office/drawing/2014/main" id="{22B1A556-FB30-73E0-6C62-98AF2216E1C5}"/>
              </a:ext>
            </a:extLst>
          </p:cNvPr>
          <p:cNvGrpSpPr/>
          <p:nvPr/>
        </p:nvGrpSpPr>
        <p:grpSpPr>
          <a:xfrm>
            <a:off x="4156432" y="914966"/>
            <a:ext cx="11791233" cy="8156694"/>
            <a:chOff x="4156432" y="914966"/>
            <a:chExt cx="11791233" cy="8156694"/>
          </a:xfrm>
        </p:grpSpPr>
        <p:sp>
          <p:nvSpPr>
            <p:cNvPr id="3" name="Freeform 2">
              <a:extLst>
                <a:ext uri="{FF2B5EF4-FFF2-40B4-BE49-F238E27FC236}">
                  <a16:creationId xmlns:a16="http://schemas.microsoft.com/office/drawing/2014/main" id="{AE36C173-0DBF-BDB7-99F6-7A03BB04CE9F}"/>
                </a:ext>
              </a:extLst>
            </p:cNvPr>
            <p:cNvSpPr/>
            <p:nvPr/>
          </p:nvSpPr>
          <p:spPr>
            <a:xfrm>
              <a:off x="7491852" y="3985814"/>
              <a:ext cx="4937878" cy="2665375"/>
            </a:xfrm>
            <a:custGeom>
              <a:avLst/>
              <a:gdLst>
                <a:gd name="f0" fmla="val 10800000"/>
                <a:gd name="f1" fmla="val 5400000"/>
                <a:gd name="f2" fmla="val 180"/>
                <a:gd name="f3" fmla="val w"/>
                <a:gd name="f4" fmla="val h"/>
                <a:gd name="f5" fmla="val 0"/>
                <a:gd name="f6" fmla="val 4937881"/>
                <a:gd name="f7" fmla="val 2665379"/>
                <a:gd name="f8" fmla="val 444239"/>
                <a:gd name="f9" fmla="val 198893"/>
                <a:gd name="f10" fmla="val 4493642"/>
                <a:gd name="f11" fmla="val 4738988"/>
                <a:gd name="f12" fmla="val 2221140"/>
                <a:gd name="f13" fmla="val 2466486"/>
                <a:gd name="f14" fmla="+- 0 0 -90"/>
                <a:gd name="f15" fmla="*/ f3 1 4937881"/>
                <a:gd name="f16" fmla="*/ f4 1 2665379"/>
                <a:gd name="f17" fmla="val f5"/>
                <a:gd name="f18" fmla="val f6"/>
                <a:gd name="f19" fmla="val f7"/>
                <a:gd name="f20" fmla="*/ f14 f0 1"/>
                <a:gd name="f21" fmla="+- f19 0 f17"/>
                <a:gd name="f22" fmla="+- f18 0 f17"/>
                <a:gd name="f23" fmla="*/ f20 1 f2"/>
                <a:gd name="f24" fmla="*/ f22 1 4937881"/>
                <a:gd name="f25" fmla="*/ f21 1 2665379"/>
                <a:gd name="f26" fmla="*/ 0 f22 1"/>
                <a:gd name="f27" fmla="*/ 444239 f21 1"/>
                <a:gd name="f28" fmla="*/ 444239 f22 1"/>
                <a:gd name="f29" fmla="*/ 0 f21 1"/>
                <a:gd name="f30" fmla="*/ 4493642 f22 1"/>
                <a:gd name="f31" fmla="*/ 4937881 f22 1"/>
                <a:gd name="f32" fmla="*/ 2221140 f21 1"/>
                <a:gd name="f33" fmla="*/ 2665379 f21 1"/>
                <a:gd name="f34" fmla="+- f23 0 f1"/>
                <a:gd name="f35" fmla="*/ f26 1 4937881"/>
                <a:gd name="f36" fmla="*/ f27 1 2665379"/>
                <a:gd name="f37" fmla="*/ f28 1 4937881"/>
                <a:gd name="f38" fmla="*/ f29 1 2665379"/>
                <a:gd name="f39" fmla="*/ f30 1 4937881"/>
                <a:gd name="f40" fmla="*/ f31 1 4937881"/>
                <a:gd name="f41" fmla="*/ f32 1 2665379"/>
                <a:gd name="f42" fmla="*/ f33 1 266537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937881" h="266537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3C3B"/>
            </a:solidFill>
            <a:ln w="6345" cap="flat">
              <a:solidFill>
                <a:srgbClr val="017D69"/>
              </a:solidFill>
              <a:prstDash val="solid"/>
              <a:miter/>
            </a:ln>
          </p:spPr>
          <p:txBody>
            <a:bodyPr vert="horz" wrap="square" lIns="219017" tIns="219017" rIns="219017" bIns="219017"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Secondary PGCE programme</a:t>
              </a:r>
            </a:p>
          </p:txBody>
        </p:sp>
        <p:sp>
          <p:nvSpPr>
            <p:cNvPr id="4" name="Freeform 3">
              <a:extLst>
                <a:ext uri="{FF2B5EF4-FFF2-40B4-BE49-F238E27FC236}">
                  <a16:creationId xmlns:a16="http://schemas.microsoft.com/office/drawing/2014/main" id="{92994FB8-55CE-E2EC-8447-84799490FFF0}"/>
                </a:ext>
              </a:extLst>
            </p:cNvPr>
            <p:cNvSpPr/>
            <p:nvPr/>
          </p:nvSpPr>
          <p:spPr>
            <a:xfrm rot="16203269">
              <a:off x="9320145" y="3343288"/>
              <a:ext cx="1285052" cy="0"/>
            </a:xfrm>
            <a:custGeom>
              <a:avLst/>
              <a:gdLst>
                <a:gd name="f0" fmla="val w"/>
                <a:gd name="f1" fmla="val h"/>
                <a:gd name="f2" fmla="val 0"/>
                <a:gd name="f3" fmla="val 1285048"/>
                <a:gd name="f4" fmla="*/ f0 1 1285048"/>
                <a:gd name="f5" fmla="*/ f1 1 0"/>
                <a:gd name="f6" fmla="val f2"/>
                <a:gd name="f7" fmla="val f3"/>
                <a:gd name="f8" fmla="+- f6 0 f6"/>
                <a:gd name="f9" fmla="+- f7 0 f6"/>
                <a:gd name="f10" fmla="*/ f9 1 1285048"/>
                <a:gd name="f11" fmla="*/ f8 1 0"/>
                <a:gd name="f12" fmla="*/ 0 1 f10"/>
                <a:gd name="f13" fmla="*/ 128504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28504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5" name="Freeform 4">
              <a:extLst>
                <a:ext uri="{FF2B5EF4-FFF2-40B4-BE49-F238E27FC236}">
                  <a16:creationId xmlns:a16="http://schemas.microsoft.com/office/drawing/2014/main" id="{FD4560E3-7C52-CFCA-F7AE-52A57CD3EDE3}"/>
                </a:ext>
              </a:extLst>
            </p:cNvPr>
            <p:cNvSpPr/>
            <p:nvPr/>
          </p:nvSpPr>
          <p:spPr>
            <a:xfrm>
              <a:off x="6733650" y="914966"/>
              <a:ext cx="6460967" cy="1785804"/>
            </a:xfrm>
            <a:custGeom>
              <a:avLst/>
              <a:gdLst>
                <a:gd name="f0" fmla="val 10800000"/>
                <a:gd name="f1" fmla="val 5400000"/>
                <a:gd name="f2" fmla="val 180"/>
                <a:gd name="f3" fmla="val w"/>
                <a:gd name="f4" fmla="val h"/>
                <a:gd name="f5" fmla="val 0"/>
                <a:gd name="f6" fmla="val 6460968"/>
                <a:gd name="f7" fmla="val 1785804"/>
                <a:gd name="f8" fmla="val 297640"/>
                <a:gd name="f9" fmla="val 133258"/>
                <a:gd name="f10" fmla="val 6163328"/>
                <a:gd name="f11" fmla="val 6327710"/>
                <a:gd name="f12" fmla="val 1488164"/>
                <a:gd name="f13" fmla="val 1652546"/>
                <a:gd name="f14" fmla="+- 0 0 -90"/>
                <a:gd name="f15" fmla="*/ f3 1 6460968"/>
                <a:gd name="f16" fmla="*/ f4 1 1785804"/>
                <a:gd name="f17" fmla="val f5"/>
                <a:gd name="f18" fmla="val f6"/>
                <a:gd name="f19" fmla="val f7"/>
                <a:gd name="f20" fmla="*/ f14 f0 1"/>
                <a:gd name="f21" fmla="+- f19 0 f17"/>
                <a:gd name="f22" fmla="+- f18 0 f17"/>
                <a:gd name="f23" fmla="*/ f20 1 f2"/>
                <a:gd name="f24" fmla="*/ f22 1 6460968"/>
                <a:gd name="f25" fmla="*/ f21 1 1785804"/>
                <a:gd name="f26" fmla="*/ 0 f22 1"/>
                <a:gd name="f27" fmla="*/ 297640 f21 1"/>
                <a:gd name="f28" fmla="*/ 297640 f22 1"/>
                <a:gd name="f29" fmla="*/ 0 f21 1"/>
                <a:gd name="f30" fmla="*/ 6163328 f22 1"/>
                <a:gd name="f31" fmla="*/ 6460968 f22 1"/>
                <a:gd name="f32" fmla="*/ 1488164 f21 1"/>
                <a:gd name="f33" fmla="*/ 1785804 f21 1"/>
                <a:gd name="f34" fmla="+- f23 0 f1"/>
                <a:gd name="f35" fmla="*/ f26 1 6460968"/>
                <a:gd name="f36" fmla="*/ f27 1 1785804"/>
                <a:gd name="f37" fmla="*/ f28 1 6460968"/>
                <a:gd name="f38" fmla="*/ f29 1 1785804"/>
                <a:gd name="f39" fmla="*/ f30 1 6460968"/>
                <a:gd name="f40" fmla="*/ f31 1 6460968"/>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460968"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Specialist Subject Knowledge &amp; Pedagogy</a:t>
              </a:r>
            </a:p>
          </p:txBody>
        </p:sp>
        <p:sp>
          <p:nvSpPr>
            <p:cNvPr id="6" name="Freeform 5">
              <a:extLst>
                <a:ext uri="{FF2B5EF4-FFF2-40B4-BE49-F238E27FC236}">
                  <a16:creationId xmlns:a16="http://schemas.microsoft.com/office/drawing/2014/main" id="{5B57927E-153D-805E-3D1A-D457DFB0222A}"/>
                </a:ext>
              </a:extLst>
            </p:cNvPr>
            <p:cNvSpPr/>
            <p:nvPr/>
          </p:nvSpPr>
          <p:spPr>
            <a:xfrm rot="2101151">
              <a:off x="11762612" y="6968526"/>
              <a:ext cx="1105957" cy="0"/>
            </a:xfrm>
            <a:custGeom>
              <a:avLst/>
              <a:gdLst>
                <a:gd name="f0" fmla="val w"/>
                <a:gd name="f1" fmla="val h"/>
                <a:gd name="f2" fmla="val 0"/>
                <a:gd name="f3" fmla="val 1105957"/>
                <a:gd name="f4" fmla="*/ f0 1 1105957"/>
                <a:gd name="f5" fmla="*/ f1 1 0"/>
                <a:gd name="f6" fmla="val f2"/>
                <a:gd name="f7" fmla="val f3"/>
                <a:gd name="f8" fmla="+- f6 0 f6"/>
                <a:gd name="f9" fmla="+- f7 0 f6"/>
                <a:gd name="f10" fmla="*/ f9 1 1105957"/>
                <a:gd name="f11" fmla="*/ f8 1 0"/>
                <a:gd name="f12" fmla="*/ 0 1 f10"/>
                <a:gd name="f13" fmla="*/ 1105957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5957">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7" name="Freeform 6">
              <a:extLst>
                <a:ext uri="{FF2B5EF4-FFF2-40B4-BE49-F238E27FC236}">
                  <a16:creationId xmlns:a16="http://schemas.microsoft.com/office/drawing/2014/main" id="{23B9A339-E9EC-EBB3-9479-551245C28B9A}"/>
                </a:ext>
              </a:extLst>
            </p:cNvPr>
            <p:cNvSpPr/>
            <p:nvPr/>
          </p:nvSpPr>
          <p:spPr>
            <a:xfrm>
              <a:off x="12137827" y="7285847"/>
              <a:ext cx="3809838" cy="1785804"/>
            </a:xfrm>
            <a:custGeom>
              <a:avLst/>
              <a:gdLst>
                <a:gd name="f0" fmla="val 10800000"/>
                <a:gd name="f1" fmla="val 5400000"/>
                <a:gd name="f2" fmla="val 180"/>
                <a:gd name="f3" fmla="val w"/>
                <a:gd name="f4" fmla="val h"/>
                <a:gd name="f5" fmla="val 0"/>
                <a:gd name="f6" fmla="val 3809834"/>
                <a:gd name="f7" fmla="val 1785804"/>
                <a:gd name="f8" fmla="val 297640"/>
                <a:gd name="f9" fmla="val 133258"/>
                <a:gd name="f10" fmla="val 3512194"/>
                <a:gd name="f11" fmla="val 3676576"/>
                <a:gd name="f12" fmla="val 1488164"/>
                <a:gd name="f13" fmla="val 1652546"/>
                <a:gd name="f14" fmla="+- 0 0 -90"/>
                <a:gd name="f15" fmla="*/ f3 1 3809834"/>
                <a:gd name="f16" fmla="*/ f4 1 1785804"/>
                <a:gd name="f17" fmla="val f5"/>
                <a:gd name="f18" fmla="val f6"/>
                <a:gd name="f19" fmla="val f7"/>
                <a:gd name="f20" fmla="*/ f14 f0 1"/>
                <a:gd name="f21" fmla="+- f19 0 f17"/>
                <a:gd name="f22" fmla="+- f18 0 f17"/>
                <a:gd name="f23" fmla="*/ f20 1 f2"/>
                <a:gd name="f24" fmla="*/ f22 1 3809834"/>
                <a:gd name="f25" fmla="*/ f21 1 1785804"/>
                <a:gd name="f26" fmla="*/ 0 f22 1"/>
                <a:gd name="f27" fmla="*/ 297640 f21 1"/>
                <a:gd name="f28" fmla="*/ 297640 f22 1"/>
                <a:gd name="f29" fmla="*/ 0 f21 1"/>
                <a:gd name="f30" fmla="*/ 3512194 f22 1"/>
                <a:gd name="f31" fmla="*/ 3809834 f22 1"/>
                <a:gd name="f32" fmla="*/ 1488164 f21 1"/>
                <a:gd name="f33" fmla="*/ 1785804 f21 1"/>
                <a:gd name="f34" fmla="+- f23 0 f1"/>
                <a:gd name="f35" fmla="*/ f26 1 3809834"/>
                <a:gd name="f36" fmla="*/ f27 1 1785804"/>
                <a:gd name="f37" fmla="*/ f28 1 3809834"/>
                <a:gd name="f38" fmla="*/ f29 1 1785804"/>
                <a:gd name="f39" fmla="*/ f30 1 3809834"/>
                <a:gd name="f40" fmla="*/ f31 1 3809834"/>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809834"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0992" tIns="170992" rIns="170992" bIns="170992"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r>
                <a:rPr lang="en-GB" sz="3300" b="0" i="0" u="none" strike="noStrike" kern="1200" cap="none" spc="0" baseline="0">
                  <a:solidFill>
                    <a:srgbClr val="F5F5F5"/>
                  </a:solidFill>
                  <a:uFillTx/>
                  <a:latin typeface="Outfit"/>
                  <a:cs typeface="Outfit"/>
                </a:rPr>
                <a:t>Education and Professional Studies</a:t>
              </a:r>
            </a:p>
          </p:txBody>
        </p:sp>
        <p:sp>
          <p:nvSpPr>
            <p:cNvPr id="8" name="Freeform 7">
              <a:extLst>
                <a:ext uri="{FF2B5EF4-FFF2-40B4-BE49-F238E27FC236}">
                  <a16:creationId xmlns:a16="http://schemas.microsoft.com/office/drawing/2014/main" id="{4941FB42-BB42-E18C-11C5-EAB40EA35CA3}"/>
                </a:ext>
              </a:extLst>
            </p:cNvPr>
            <p:cNvSpPr/>
            <p:nvPr/>
          </p:nvSpPr>
          <p:spPr>
            <a:xfrm rot="8689214">
              <a:off x="7069199" y="6968535"/>
              <a:ext cx="1101568" cy="0"/>
            </a:xfrm>
            <a:custGeom>
              <a:avLst/>
              <a:gdLst>
                <a:gd name="f0" fmla="val w"/>
                <a:gd name="f1" fmla="val h"/>
                <a:gd name="f2" fmla="val 0"/>
                <a:gd name="f3" fmla="val 1101568"/>
                <a:gd name="f4" fmla="*/ f0 1 1101568"/>
                <a:gd name="f5" fmla="*/ f1 1 0"/>
                <a:gd name="f6" fmla="val f2"/>
                <a:gd name="f7" fmla="val f3"/>
                <a:gd name="f8" fmla="+- f6 0 f6"/>
                <a:gd name="f9" fmla="+- f7 0 f6"/>
                <a:gd name="f10" fmla="*/ f9 1 1101568"/>
                <a:gd name="f11" fmla="*/ f8 1 0"/>
                <a:gd name="f12" fmla="*/ 0 1 f10"/>
                <a:gd name="f13" fmla="*/ 110156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156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9" name="Freeform 8">
              <a:extLst>
                <a:ext uri="{FF2B5EF4-FFF2-40B4-BE49-F238E27FC236}">
                  <a16:creationId xmlns:a16="http://schemas.microsoft.com/office/drawing/2014/main" id="{E8AC7117-9003-E8CB-7B21-9E87BCB4C085}"/>
                </a:ext>
              </a:extLst>
            </p:cNvPr>
            <p:cNvSpPr/>
            <p:nvPr/>
          </p:nvSpPr>
          <p:spPr>
            <a:xfrm>
              <a:off x="4156432" y="7285856"/>
              <a:ext cx="3493300" cy="1785804"/>
            </a:xfrm>
            <a:custGeom>
              <a:avLst/>
              <a:gdLst>
                <a:gd name="f0" fmla="val 10800000"/>
                <a:gd name="f1" fmla="val 5400000"/>
                <a:gd name="f2" fmla="val 180"/>
                <a:gd name="f3" fmla="val w"/>
                <a:gd name="f4" fmla="val h"/>
                <a:gd name="f5" fmla="val 0"/>
                <a:gd name="f6" fmla="val 3493300"/>
                <a:gd name="f7" fmla="val 1785804"/>
                <a:gd name="f8" fmla="val 297640"/>
                <a:gd name="f9" fmla="val 133258"/>
                <a:gd name="f10" fmla="val 3195660"/>
                <a:gd name="f11" fmla="val 3360042"/>
                <a:gd name="f12" fmla="val 1488164"/>
                <a:gd name="f13" fmla="val 1652546"/>
                <a:gd name="f14" fmla="+- 0 0 -90"/>
                <a:gd name="f15" fmla="*/ f3 1 3493300"/>
                <a:gd name="f16" fmla="*/ f4 1 1785804"/>
                <a:gd name="f17" fmla="val f5"/>
                <a:gd name="f18" fmla="val f6"/>
                <a:gd name="f19" fmla="val f7"/>
                <a:gd name="f20" fmla="*/ f14 f0 1"/>
                <a:gd name="f21" fmla="+- f19 0 f17"/>
                <a:gd name="f22" fmla="+- f18 0 f17"/>
                <a:gd name="f23" fmla="*/ f20 1 f2"/>
                <a:gd name="f24" fmla="*/ f22 1 3493300"/>
                <a:gd name="f25" fmla="*/ f21 1 1785804"/>
                <a:gd name="f26" fmla="*/ 0 f22 1"/>
                <a:gd name="f27" fmla="*/ 297640 f21 1"/>
                <a:gd name="f28" fmla="*/ 297640 f22 1"/>
                <a:gd name="f29" fmla="*/ 0 f21 1"/>
                <a:gd name="f30" fmla="*/ 3195660 f22 1"/>
                <a:gd name="f31" fmla="*/ 3493300 f22 1"/>
                <a:gd name="f32" fmla="*/ 1488164 f21 1"/>
                <a:gd name="f33" fmla="*/ 1785804 f21 1"/>
                <a:gd name="f34" fmla="+- f23 0 f1"/>
                <a:gd name="f35" fmla="*/ f26 1 3493300"/>
                <a:gd name="f36" fmla="*/ f27 1 1785804"/>
                <a:gd name="f37" fmla="*/ f28 1 3493300"/>
                <a:gd name="f38" fmla="*/ f29 1 1785804"/>
                <a:gd name="f39" fmla="*/ f30 1 3493300"/>
                <a:gd name="f40" fmla="*/ f31 1 3493300"/>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493300"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Professional Learning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DEEFA1C-EE4C-01C8-3AA4-1602BF878272}"/>
              </a:ext>
            </a:extLst>
          </p:cNvPr>
          <p:cNvSpPr txBox="1">
            <a:spLocks noGrp="1"/>
          </p:cNvSpPr>
          <p:nvPr>
            <p:ph type="title"/>
          </p:nvPr>
        </p:nvSpPr>
        <p:spPr/>
        <p:txBody>
          <a:bodyPr/>
          <a:lstStyle/>
          <a:p>
            <a:pPr lvl="0"/>
            <a:r>
              <a:rPr lang="en-GB"/>
              <a:t>Sharing Good Practice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D79810-3CE5-F7BE-C6B1-2562472FB372}"/>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3200">
                <a:solidFill>
                  <a:srgbClr val="003C3B"/>
                </a:solidFill>
                <a:latin typeface="Outfit" pitchFamily="2"/>
              </a:rPr>
              <a:t>The Core Content Framework for ITT is NOT the curriculum. It is a statutory entitlement which our curricula include. </a:t>
            </a:r>
          </a:p>
          <a:p>
            <a:pPr marL="0" lvl="0" indent="0">
              <a:buNone/>
            </a:pPr>
            <a:r>
              <a:rPr lang="en-GB" sz="3200">
                <a:solidFill>
                  <a:srgbClr val="003C3B"/>
                </a:solidFill>
                <a:latin typeface="Outfit" pitchFamily="2"/>
              </a:rPr>
              <a:t>Each trainee follows a carefully designed and sequenced curriculum in their subject, identifying what they are learning across both University-led teaching and school placements.</a:t>
            </a:r>
            <a:endParaRPr lang="en-US" sz="3200">
              <a:solidFill>
                <a:srgbClr val="003C3B"/>
              </a:solidFill>
              <a:latin typeface="Outfit" pitchFamily="2"/>
            </a:endParaRPr>
          </a:p>
          <a:p>
            <a:pPr marL="0" lvl="0" indent="0">
              <a:buNone/>
            </a:pPr>
            <a:r>
              <a:rPr lang="en-GB" sz="3200">
                <a:solidFill>
                  <a:srgbClr val="003C3B"/>
                </a:solidFill>
                <a:latin typeface="Outfit" pitchFamily="2"/>
              </a:rPr>
              <a:t>Every subject has a Study Guide, Curriculum Sequence and CCF Map which outlines this sequenced curriculum and show when and how the CCF minimum content is included. It also contains the timetable for the autumn term so you can know exactly what they have covered and when they covered it.</a:t>
            </a:r>
          </a:p>
          <a:p>
            <a:pPr lvl="0">
              <a:buSzPct val="100000"/>
              <a:buFont typeface="Arial" pitchFamily="34"/>
            </a:pPr>
            <a:endParaRPr lang="en-GB" sz="3200">
              <a:solidFill>
                <a:srgbClr val="003C3B"/>
              </a:solidFill>
              <a:latin typeface="Outfit" pitchFamily="2"/>
            </a:endParaRPr>
          </a:p>
        </p:txBody>
      </p:sp>
      <p:sp>
        <p:nvSpPr>
          <p:cNvPr id="3" name="Title 1">
            <a:extLst>
              <a:ext uri="{FF2B5EF4-FFF2-40B4-BE49-F238E27FC236}">
                <a16:creationId xmlns:a16="http://schemas.microsoft.com/office/drawing/2014/main" id="{7C566745-4664-8792-F408-D808DE3D49C5}"/>
              </a:ext>
            </a:extLst>
          </p:cNvPr>
          <p:cNvSpPr txBox="1">
            <a:spLocks noGrp="1"/>
          </p:cNvSpPr>
          <p:nvPr>
            <p:ph type="title"/>
          </p:nvPr>
        </p:nvSpPr>
        <p:spPr/>
        <p:txBody>
          <a:bodyPr/>
          <a:lstStyle/>
          <a:p>
            <a:pPr lvl="0"/>
            <a:r>
              <a:rPr lang="en-GB"/>
              <a:t>Curriculum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5814453" y="2389006"/>
            <a:ext cx="18105997" cy="5900019"/>
          </a:xfrm>
          <a:prstGeom prst="rect">
            <a:avLst/>
          </a:prstGeom>
          <a:noFill/>
          <a:ln>
            <a:noFill/>
          </a:ln>
        </p:spPr>
        <p:txBody>
          <a:bodyPr vert="horz" wrap="square" lIns="91440" tIns="45720" rIns="91440" bIns="45720" anchor="t" anchorCtr="0" compatLnSpc="1">
            <a:noAutofit/>
          </a:bodyPr>
          <a:lstStyle/>
          <a:p>
            <a:pPr lvl="0">
              <a:buSzPct val="100000"/>
              <a:buFont typeface="Arial" pitchFamily="34"/>
            </a:pPr>
            <a:r>
              <a:rPr lang="en-GB" sz="3200" dirty="0">
                <a:solidFill>
                  <a:srgbClr val="003C3B"/>
                </a:solidFill>
                <a:latin typeface="Outfit" pitchFamily="2"/>
              </a:rPr>
              <a:t>Administrative Information</a:t>
            </a:r>
          </a:p>
          <a:p>
            <a:pPr lvl="0">
              <a:buSzPct val="100000"/>
              <a:buFont typeface="Arial" pitchFamily="34"/>
            </a:pPr>
            <a:r>
              <a:rPr lang="en-GB" sz="3200" dirty="0">
                <a:solidFill>
                  <a:srgbClr val="003C3B"/>
                </a:solidFill>
                <a:latin typeface="Outfit" pitchFamily="2"/>
              </a:rPr>
              <a:t>Programme Aims</a:t>
            </a:r>
          </a:p>
          <a:p>
            <a:pPr lvl="0">
              <a:buSzPct val="100000"/>
              <a:buFont typeface="Arial" pitchFamily="34"/>
            </a:pPr>
            <a:r>
              <a:rPr lang="en-GB" sz="3200" dirty="0">
                <a:solidFill>
                  <a:srgbClr val="003C3B"/>
                </a:solidFill>
                <a:latin typeface="Outfit" pitchFamily="2"/>
              </a:rPr>
              <a:t>Guidance for Learning and Communicating Online</a:t>
            </a:r>
          </a:p>
          <a:p>
            <a:pPr lvl="0">
              <a:buSzPct val="100000"/>
              <a:buFont typeface="Arial" pitchFamily="34"/>
            </a:pPr>
            <a:r>
              <a:rPr lang="en-GB" sz="3200" dirty="0">
                <a:solidFill>
                  <a:srgbClr val="003C3B"/>
                </a:solidFill>
                <a:latin typeface="Outfit" pitchFamily="2"/>
              </a:rPr>
              <a:t>The Exeter Electronic Learning Environment (ELE)</a:t>
            </a:r>
          </a:p>
          <a:p>
            <a:pPr lvl="0">
              <a:buSzPct val="100000"/>
              <a:buFont typeface="Arial" pitchFamily="34"/>
            </a:pPr>
            <a:r>
              <a:rPr lang="en-GB" sz="3200" dirty="0">
                <a:solidFill>
                  <a:srgbClr val="003C3B"/>
                </a:solidFill>
                <a:latin typeface="Outfit" pitchFamily="2"/>
              </a:rPr>
              <a:t>Electronic Individual Development Portfolio</a:t>
            </a:r>
          </a:p>
          <a:p>
            <a:pPr lvl="0">
              <a:buSzPct val="100000"/>
              <a:buFont typeface="Arial" pitchFamily="34"/>
            </a:pPr>
            <a:r>
              <a:rPr lang="en-GB" sz="3200" dirty="0">
                <a:solidFill>
                  <a:srgbClr val="003C3B"/>
                </a:solidFill>
                <a:latin typeface="Outfit" pitchFamily="2"/>
              </a:rPr>
              <a:t>Online Communication</a:t>
            </a:r>
          </a:p>
          <a:p>
            <a:pPr lvl="0">
              <a:buSzPct val="100000"/>
              <a:buFont typeface="Arial" pitchFamily="34"/>
            </a:pPr>
            <a:r>
              <a:rPr lang="en-GB" sz="3200" dirty="0">
                <a:solidFill>
                  <a:srgbClr val="003C3B"/>
                </a:solidFill>
                <a:latin typeface="Outfit" pitchFamily="2"/>
              </a:rPr>
              <a:t>Tutorials</a:t>
            </a:r>
          </a:p>
          <a:p>
            <a:pPr lvl="0">
              <a:buSzPct val="100000"/>
              <a:buFont typeface="Arial" pitchFamily="34"/>
            </a:pPr>
            <a:r>
              <a:rPr lang="en-GB" sz="3200" dirty="0">
                <a:solidFill>
                  <a:srgbClr val="003C3B"/>
                </a:solidFill>
                <a:latin typeface="Outfit" pitchFamily="2"/>
              </a:rPr>
              <a:t>Peer Teaching</a:t>
            </a:r>
          </a:p>
          <a:p>
            <a:pPr lvl="0">
              <a:buSzPct val="100000"/>
              <a:buFont typeface="Arial" pitchFamily="34"/>
            </a:pPr>
            <a:r>
              <a:rPr lang="en-GB" sz="3200" dirty="0">
                <a:solidFill>
                  <a:srgbClr val="003C3B"/>
                </a:solidFill>
                <a:latin typeface="Outfit" pitchFamily="2"/>
              </a:rPr>
              <a:t>Enrichment Opportunities Throughout the Year</a:t>
            </a:r>
          </a:p>
          <a:p>
            <a:pPr lvl="0">
              <a:buSzPct val="100000"/>
              <a:buFont typeface="Arial" pitchFamily="34"/>
            </a:pPr>
            <a:r>
              <a:rPr lang="en-GB" sz="3200" dirty="0">
                <a:solidFill>
                  <a:srgbClr val="003C3B"/>
                </a:solidFill>
                <a:latin typeface="Outfit" pitchFamily="2"/>
              </a:rPr>
              <a:t>Assessment</a:t>
            </a:r>
          </a:p>
          <a:p>
            <a:pPr lvl="0">
              <a:buSzPct val="100000"/>
              <a:buFont typeface="Arial" pitchFamily="34"/>
            </a:pPr>
            <a:r>
              <a:rPr lang="en-GB" sz="3200" dirty="0">
                <a:solidFill>
                  <a:srgbClr val="003C3B"/>
                </a:solidFill>
                <a:latin typeface="Outfit" pitchFamily="2"/>
              </a:rPr>
              <a:t>The Curriculum</a:t>
            </a:r>
          </a:p>
          <a:p>
            <a:pPr lvl="0">
              <a:buSzPct val="100000"/>
              <a:buFont typeface="Arial" pitchFamily="34"/>
            </a:pPr>
            <a:r>
              <a:rPr lang="en-GB" sz="3200" dirty="0">
                <a:solidFill>
                  <a:srgbClr val="003C3B"/>
                </a:solidFill>
                <a:latin typeface="Outfit" pitchFamily="2"/>
              </a:rPr>
              <a:t>Theoretical Framing</a:t>
            </a:r>
          </a:p>
          <a:p>
            <a:pPr lvl="0">
              <a:buSzPct val="100000"/>
              <a:buFont typeface="Arial" pitchFamily="34"/>
            </a:pPr>
            <a:r>
              <a:rPr lang="en-GB" sz="3200" dirty="0">
                <a:solidFill>
                  <a:srgbClr val="003C3B"/>
                </a:solidFill>
                <a:latin typeface="Outfit" pitchFamily="2"/>
              </a:rPr>
              <a:t>Curriculum Sequence</a:t>
            </a:r>
          </a:p>
          <a:p>
            <a:pPr lvl="0">
              <a:buSzPct val="100000"/>
              <a:buFont typeface="Arial" pitchFamily="34"/>
            </a:pPr>
            <a:r>
              <a:rPr lang="en-GB" sz="3200" dirty="0">
                <a:solidFill>
                  <a:srgbClr val="003C3B"/>
                </a:solidFill>
                <a:latin typeface="Outfit" pitchFamily="2"/>
              </a:rPr>
              <a:t>Curriculum Mapped against the CCF</a:t>
            </a:r>
          </a:p>
          <a:p>
            <a:pPr lvl="0">
              <a:buSzPct val="100000"/>
              <a:buFont typeface="Arial" pitchFamily="34"/>
            </a:pPr>
            <a:endParaRPr lang="en-GB" sz="3200" dirty="0">
              <a:solidFill>
                <a:srgbClr val="003C3B"/>
              </a:solidFill>
              <a:latin typeface="Outfit" pitchFamily="2"/>
            </a:endParaRPr>
          </a:p>
          <a:p>
            <a:pPr lvl="0">
              <a:buSzPct val="100000"/>
              <a:buFont typeface="Arial" pitchFamily="34"/>
            </a:pPr>
            <a:endParaRPr lang="en-GB" sz="3200" dirty="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a:t>Study Guide, Curriculum Sequence  &amp; CCF Map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1998103" y="2704665"/>
            <a:ext cx="18105997" cy="5900019"/>
          </a:xfrm>
          <a:prstGeom prst="rect">
            <a:avLst/>
          </a:prstGeom>
          <a:noFill/>
          <a:ln>
            <a:noFill/>
          </a:ln>
        </p:spPr>
        <p:txBody>
          <a:bodyPr vert="horz" wrap="square" lIns="91440" tIns="45720" rIns="91440" bIns="45720" anchor="t" anchorCtr="0" compatLnSpc="1">
            <a:noAutofit/>
          </a:bodyPr>
          <a:lstStyle/>
          <a:p>
            <a:pPr lvl="0">
              <a:buSzPct val="100000"/>
              <a:buFont typeface="Arial" pitchFamily="34"/>
            </a:pPr>
            <a:endParaRPr lang="en-GB" sz="3200" dirty="0">
              <a:solidFill>
                <a:srgbClr val="003C3B"/>
              </a:solidFill>
              <a:latin typeface="Outfit" pitchFamily="2"/>
            </a:endParaRPr>
          </a:p>
          <a:p>
            <a:pPr lvl="0">
              <a:buSzPct val="100000"/>
              <a:buFont typeface="Arial" pitchFamily="34"/>
            </a:pPr>
            <a:endParaRPr lang="en-GB" sz="3200" dirty="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dirty="0"/>
              <a:t>Seminar Days</a:t>
            </a:r>
            <a:br>
              <a:rPr lang="en-GB" dirty="0"/>
            </a:br>
            <a:br>
              <a:rPr lang="en-GB" dirty="0"/>
            </a:br>
            <a:br>
              <a:rPr lang="en-GB" dirty="0"/>
            </a:br>
            <a:r>
              <a:rPr lang="en-GB" dirty="0"/>
              <a:t>Reflection on school-based work</a:t>
            </a:r>
            <a:br>
              <a:rPr lang="en-GB" dirty="0"/>
            </a:br>
            <a:r>
              <a:rPr lang="en-GB" dirty="0"/>
              <a:t>Clarification of training tools and sharing good practice</a:t>
            </a:r>
            <a:br>
              <a:rPr lang="en-GB" dirty="0"/>
            </a:br>
            <a:r>
              <a:rPr lang="en-GB" dirty="0"/>
              <a:t>Framework task feedback</a:t>
            </a:r>
            <a:br>
              <a:rPr lang="en-GB" dirty="0"/>
            </a:br>
            <a:r>
              <a:rPr lang="en-GB" dirty="0"/>
              <a:t>Employability support </a:t>
            </a:r>
          </a:p>
        </p:txBody>
      </p:sp>
    </p:spTree>
    <p:extLst>
      <p:ext uri="{BB962C8B-B14F-4D97-AF65-F5344CB8AC3E}">
        <p14:creationId xmlns:p14="http://schemas.microsoft.com/office/powerpoint/2010/main" val="1073301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4CF073-28E2-7BA1-696A-A13E7403C8BA}"/>
              </a:ext>
            </a:extLst>
          </p:cNvPr>
          <p:cNvSpPr txBox="1">
            <a:spLocks noGrp="1"/>
          </p:cNvSpPr>
          <p:nvPr>
            <p:ph type="title"/>
          </p:nvPr>
        </p:nvSpPr>
        <p:spPr>
          <a:xfrm>
            <a:off x="2851244" y="2756184"/>
            <a:ext cx="8426355" cy="5524216"/>
          </a:xfrm>
        </p:spPr>
        <p:txBody>
          <a:bodyPr/>
          <a:lstStyle/>
          <a:p>
            <a:pPr algn="l"/>
            <a:r>
              <a:rPr lang="en-GB" dirty="0"/>
              <a:t>Research:</a:t>
            </a:r>
            <a:br>
              <a:rPr lang="en-GB" dirty="0"/>
            </a:br>
            <a:r>
              <a:rPr lang="en-GB" sz="3600" b="1" i="0" dirty="0">
                <a:solidFill>
                  <a:schemeClr val="bg1"/>
                </a:solidFill>
                <a:effectLst/>
                <a:latin typeface="Open Sans" panose="020B0606030504020204" pitchFamily="34" charset="0"/>
              </a:rPr>
              <a:t>Pearson, A (2022)</a:t>
            </a:r>
            <a:br>
              <a:rPr lang="en-GB" sz="3600" b="1" i="0" dirty="0">
                <a:solidFill>
                  <a:schemeClr val="bg1"/>
                </a:solidFill>
                <a:effectLst/>
                <a:latin typeface="Open Sans" panose="020B0606030504020204" pitchFamily="34" charset="0"/>
              </a:rPr>
            </a:br>
            <a:r>
              <a:rPr lang="en-GB" sz="3600" b="0" i="0" dirty="0">
                <a:solidFill>
                  <a:schemeClr val="bg1"/>
                </a:solidFill>
                <a:effectLst/>
                <a:latin typeface="Droid Sans"/>
              </a:rPr>
              <a:t>Teacher resilience: Long-serving teachers' perspectives on factors which have sustained them in their careers</a:t>
            </a:r>
            <a:br>
              <a:rPr lang="en-GB" b="0" i="0" dirty="0">
                <a:solidFill>
                  <a:srgbClr val="2D66CF"/>
                </a:solidFill>
                <a:effectLst/>
                <a:latin typeface="Droid Sans"/>
              </a:rPr>
            </a:br>
            <a:br>
              <a:rPr lang="en-GB" sz="3600" b="1" i="0" dirty="0">
                <a:solidFill>
                  <a:schemeClr val="bg1"/>
                </a:solidFill>
                <a:effectLst/>
                <a:latin typeface="Open Sans" panose="020B0606030504020204" pitchFamily="34" charset="0"/>
              </a:rPr>
            </a:br>
            <a:br>
              <a:rPr lang="en-GB" b="1" i="0" dirty="0">
                <a:solidFill>
                  <a:srgbClr val="000000"/>
                </a:solidFill>
                <a:effectLst/>
                <a:latin typeface="Open Sans" panose="020B0606030504020204" pitchFamily="34" charset="0"/>
              </a:rPr>
            </a:b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4CF073-28E2-7BA1-696A-A13E7403C8BA}"/>
              </a:ext>
            </a:extLst>
          </p:cNvPr>
          <p:cNvSpPr txBox="1">
            <a:spLocks noGrp="1"/>
          </p:cNvSpPr>
          <p:nvPr>
            <p:ph type="title"/>
          </p:nvPr>
        </p:nvSpPr>
        <p:spPr>
          <a:xfrm>
            <a:off x="2851244" y="2756184"/>
            <a:ext cx="8426355" cy="5524216"/>
          </a:xfrm>
        </p:spPr>
        <p:txBody>
          <a:bodyPr/>
          <a:lstStyle/>
          <a:p>
            <a:pPr algn="l"/>
            <a:r>
              <a:rPr lang="en-GB" dirty="0"/>
              <a:t>Curriculum development</a:t>
            </a:r>
            <a:br>
              <a:rPr lang="en-GB" dirty="0"/>
            </a:br>
            <a:r>
              <a:rPr lang="en-GB" sz="3600" b="1" i="0" dirty="0">
                <a:solidFill>
                  <a:schemeClr val="bg1"/>
                </a:solidFill>
                <a:effectLst/>
                <a:latin typeface="Open Sans" panose="020B0606030504020204" pitchFamily="34" charset="0"/>
              </a:rPr>
              <a:t>Suggestions from Lead Mentors about curriculum content in 2023/24</a:t>
            </a:r>
            <a:br>
              <a:rPr lang="en-GB" b="0" i="0" dirty="0">
                <a:solidFill>
                  <a:srgbClr val="2D66CF"/>
                </a:solidFill>
                <a:effectLst/>
                <a:latin typeface="Droid Sans"/>
              </a:rPr>
            </a:br>
            <a:br>
              <a:rPr lang="en-GB" sz="3600" b="1" i="0" dirty="0">
                <a:solidFill>
                  <a:schemeClr val="bg1"/>
                </a:solidFill>
                <a:effectLst/>
                <a:latin typeface="Open Sans" panose="020B0606030504020204" pitchFamily="34" charset="0"/>
              </a:rPr>
            </a:br>
            <a:br>
              <a:rPr lang="en-GB" b="1" i="0" dirty="0">
                <a:solidFill>
                  <a:srgbClr val="000000"/>
                </a:solidFill>
                <a:effectLst/>
                <a:latin typeface="Open Sans" panose="020B0606030504020204" pitchFamily="34" charset="0"/>
              </a:rPr>
            </a:br>
            <a:endParaRPr lang="en-GB" dirty="0"/>
          </a:p>
        </p:txBody>
      </p:sp>
    </p:spTree>
    <p:extLst>
      <p:ext uri="{BB962C8B-B14F-4D97-AF65-F5344CB8AC3E}">
        <p14:creationId xmlns:p14="http://schemas.microsoft.com/office/powerpoint/2010/main" val="8948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14E792-E7AF-5848-4D6F-2683AA5F2A39}"/>
              </a:ext>
            </a:extLst>
          </p:cNvPr>
          <p:cNvSpPr txBox="1">
            <a:spLocks noGrp="1"/>
          </p:cNvSpPr>
          <p:nvPr>
            <p:ph type="title"/>
          </p:nvPr>
        </p:nvSpPr>
        <p:spPr>
          <a:xfrm>
            <a:off x="2851245" y="2756184"/>
            <a:ext cx="10276926" cy="6605530"/>
          </a:xfrm>
        </p:spPr>
        <p:txBody>
          <a:bodyPr>
            <a:normAutofit fontScale="90000"/>
          </a:bodyPr>
          <a:lstStyle/>
          <a:p>
            <a:pPr lvl="0"/>
            <a:r>
              <a:rPr lang="en-GB" dirty="0"/>
              <a:t>Mentor Training:</a:t>
            </a:r>
            <a:br>
              <a:rPr lang="en-GB" dirty="0"/>
            </a:br>
            <a:r>
              <a:rPr lang="en-GB" dirty="0"/>
              <a:t>1. Developing trainee reflection</a:t>
            </a:r>
            <a:br>
              <a:rPr lang="en-GB" dirty="0"/>
            </a:br>
            <a:r>
              <a:rPr lang="en-GB" dirty="0"/>
              <a:t>2. Target setting</a:t>
            </a:r>
            <a:br>
              <a:rPr lang="en-GB" dirty="0"/>
            </a:br>
            <a:r>
              <a:rPr lang="en-GB" dirty="0"/>
              <a:t>3. CP FRAP</a:t>
            </a:r>
            <a:br>
              <a:rPr lang="en-GB" dirty="0"/>
            </a:br>
            <a:br>
              <a:rPr lang="en-GB" dirty="0"/>
            </a:b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dirty="0"/>
              <a:t>Mentor Training:</a:t>
            </a:r>
            <a:br>
              <a:rPr lang="en-GB" dirty="0"/>
            </a:br>
            <a:r>
              <a:rPr lang="en-GB" dirty="0"/>
              <a:t>Developing trainee reflection</a:t>
            </a:r>
          </a:p>
        </p:txBody>
      </p:sp>
    </p:spTree>
    <p:extLst>
      <p:ext uri="{BB962C8B-B14F-4D97-AF65-F5344CB8AC3E}">
        <p14:creationId xmlns:p14="http://schemas.microsoft.com/office/powerpoint/2010/main" val="341587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8EE22D-ACA2-D2AC-07D5-910FD4B52F53}"/>
              </a:ext>
            </a:extLst>
          </p:cNvPr>
          <p:cNvSpPr txBox="1"/>
          <p:nvPr/>
        </p:nvSpPr>
        <p:spPr>
          <a:xfrm>
            <a:off x="593123" y="494270"/>
            <a:ext cx="18757557" cy="10187404"/>
          </a:xfrm>
          <a:prstGeom prst="rect">
            <a:avLst/>
          </a:prstGeom>
          <a:noFill/>
        </p:spPr>
        <p:txBody>
          <a:bodyPr wrap="square">
            <a:spAutoFit/>
          </a:bodyPr>
          <a:lstStyle/>
          <a:p>
            <a:pPr marL="0" indent="0">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Facilitating professional conversations </a:t>
            </a:r>
          </a:p>
          <a:p>
            <a:pPr marL="0" indent="0">
              <a:buNone/>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Perhaps the most productive strategies for developing trainee reflection employed by mentors will involve engaging in professional conversations. Talking with each other is a natural way to share experiences and to uncover issues and challenges so that we can make sense of what is going on and learn from each other. It makes sense that professional conversations are the cornerstone of mentoring and why we place the WDM centrally in our model. </a:t>
            </a: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latin typeface="Calibri" panose="020F0502020204030204" pitchFamily="34" charset="0"/>
                <a:cs typeface="Calibri" panose="020F0502020204030204" pitchFamily="34" charset="0"/>
              </a:rPr>
              <a:t>A significant aspect of facilitating effective professional conversations involves choosing the most appropriate form of conversation to have and finding the right balance between empathy, challenge and support. </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Too much empathy, challenge or support will encourage high levels of dependency and uncertainty, likely to lead to feelings of inadequacy. </a:t>
            </a:r>
          </a:p>
          <a:p>
            <a:r>
              <a:rPr lang="en-GB" sz="2000" dirty="0">
                <a:latin typeface="Calibri" panose="020F0502020204030204" pitchFamily="34" charset="0"/>
                <a:cs typeface="Calibri" panose="020F0502020204030204" pitchFamily="34" charset="0"/>
              </a:rPr>
              <a:t>Too little empathy, challenge and support can lead to trainees feeling isolated, misguided and unsure about how they are going. </a:t>
            </a:r>
          </a:p>
          <a:p>
            <a:pPr marL="0" indent="0">
              <a:buNone/>
            </a:pPr>
            <a:endParaRPr lang="en-GB" sz="36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In your WDM try to create time for simple, open conversations, that provide opportunities for trainees to reveal what’s on their mind. You will gain insights into the needs of the trainee and together you can determine what kind of support is needed. Listening with the intention of truly understanding what the trainee needs is an important skill for mentors to develop. </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Be mindful that ‘on the run’ conversations run the risk of masking any issues or challenges that may grow into something more difficult to manage later on. </a:t>
            </a:r>
          </a:p>
          <a:p>
            <a:pPr marL="0" indent="0">
              <a:buNone/>
            </a:pPr>
            <a:r>
              <a:rPr lang="en-GB" sz="2000" dirty="0">
                <a:latin typeface="Calibri" panose="020F0502020204030204" pitchFamily="34" charset="0"/>
                <a:cs typeface="Calibri" panose="020F0502020204030204" pitchFamily="34" charset="0"/>
              </a:rPr>
              <a:t>Beginning with simple, open conversations should lead to opportunities later for deeper conversations where thornier issues or challenges might be discussed and appropriate plans for action developed. Skilful questioning and the ability to genuinely listen are vitally important skills for mentors to master. Using these skills, along with developing an empathetic disposition and being authentically interested in the trainee’s growth and development, are factors that contribute to more effective mentoring relationships.</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Trainees often require help in developing their reflective practice, so guiding them in their reflections and developing analytical conversations is a critical aspect of the mentoring this term.  You will find that you need to use skilled questioning techniques to clarify and probe the evidence, to draw out different perspectives that may offer new insights, which will influence what the trainee does next. It is important to use a variety of strategies to document classroom events. Analysing different forms of evidence in their IDPs will spotlight and amplify unexpected perspectives that will enrich the trainee's thinking.</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 </a:t>
            </a: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latin typeface="Calibri" panose="020F0502020204030204" pitchFamily="34" charset="0"/>
              <a:cs typeface="Calibri" panose="020F0502020204030204" pitchFamily="34" charset="0"/>
            </a:endParaRP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481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DBB1E-F874-C703-8F98-2A71C60C47C1}"/>
              </a:ext>
            </a:extLst>
          </p:cNvPr>
          <p:cNvSpPr>
            <a:spLocks noGrp="1"/>
          </p:cNvSpPr>
          <p:nvPr>
            <p:ph sz="quarter" idx="4294967295"/>
          </p:nvPr>
        </p:nvSpPr>
        <p:spPr>
          <a:xfrm>
            <a:off x="222422" y="469557"/>
            <a:ext cx="19573101" cy="8233126"/>
          </a:xfrm>
        </p:spPr>
        <p:txBody>
          <a:bodyPr/>
          <a:lstStyle/>
          <a:p>
            <a:pPr marL="0" indent="0">
              <a:buNone/>
            </a:pPr>
            <a:r>
              <a:rPr lang="en-GB" sz="4000" dirty="0">
                <a:effectLst/>
                <a:latin typeface="Calibri" panose="020F0502020204030204" pitchFamily="34" charset="0"/>
                <a:ea typeface="Calibri" panose="020F0502020204030204" pitchFamily="34" charset="0"/>
                <a:cs typeface="Times New Roman" panose="02020603050405020304" pitchFamily="18" charset="0"/>
              </a:rPr>
              <a:t>Let’s consider what questions we might ask as part of a reflective conversation to help develop trainee insight. Create a set of questions that might be helpful to ask trainees over the next few weeks.  </a:t>
            </a:r>
            <a:endParaRPr lang="en-US" sz="1800" dirty="0">
              <a:latin typeface="+mn-lt"/>
            </a:endParaRPr>
          </a:p>
          <a:p>
            <a:pPr marL="0" indent="0">
              <a:buNone/>
            </a:pPr>
            <a:endParaRPr lang="en-US" sz="1800" dirty="0">
              <a:latin typeface="+mn-lt"/>
            </a:endParaRPr>
          </a:p>
          <a:p>
            <a:pPr marL="0" indent="0">
              <a:buNone/>
            </a:pPr>
            <a:r>
              <a:rPr lang="en-US" sz="3200" dirty="0">
                <a:latin typeface="+mn-lt"/>
              </a:rPr>
              <a:t>It might be useful to consider the a </a:t>
            </a:r>
            <a:r>
              <a:rPr lang="en-GB" sz="3200" dirty="0">
                <a:solidFill>
                  <a:srgbClr val="000000"/>
                </a:solidFill>
                <a:effectLst/>
                <a:latin typeface="+mn-lt"/>
                <a:ea typeface="Times New Roman" panose="02020603050405020304" pitchFamily="18" charset="0"/>
              </a:rPr>
              <a:t>WHAT? SO WHAT? NOW WHAT? approach.</a:t>
            </a:r>
            <a:endParaRPr lang="en-US" sz="3200" dirty="0">
              <a:latin typeface="+mn-lt"/>
            </a:endParaRPr>
          </a:p>
        </p:txBody>
      </p:sp>
    </p:spTree>
    <p:extLst>
      <p:ext uri="{BB962C8B-B14F-4D97-AF65-F5344CB8AC3E}">
        <p14:creationId xmlns:p14="http://schemas.microsoft.com/office/powerpoint/2010/main" val="408716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8316C-11C0-764F-AFCD-33BA3373994B}"/>
              </a:ext>
            </a:extLst>
          </p:cNvPr>
          <p:cNvSpPr>
            <a:spLocks noGrp="1"/>
          </p:cNvSpPr>
          <p:nvPr>
            <p:ph sz="quarter" idx="4294967295"/>
          </p:nvPr>
        </p:nvSpPr>
        <p:spPr>
          <a:xfrm>
            <a:off x="937653" y="438913"/>
            <a:ext cx="18105997" cy="8263770"/>
          </a:xfrm>
        </p:spPr>
        <p:txBody>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Below is a list of generally applicable questions for your consideration and adaptation. This is a menu of questions from which you can select those that appeal to you, rather than a structured process model. Feel free to try them out, adapt them, and adjust the language.</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What’s excited you in school since our last meeting?</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have you been able to make progress on in the last week?</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What’s working well for you?</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Are there any unknowns you have right now that are blocking you?</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are you better placed in the classroom after the experiences of the last week?</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What’s the most important thing you need to get done at this point?</a:t>
            </a:r>
          </a:p>
          <a:p>
            <a:pPr marL="815975" lvl="0" indent="-544513">
              <a:buFont typeface="Wingdings" pitchFamily="2" charset="2"/>
              <a:buChar char="Ø"/>
              <a:tabLst>
                <a:tab pos="796925"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What do you think are your priorities going forwards?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What’s on the horizon that you know you need to think about now?</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do you find enjoyable about teaching?</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are you doing that’s stopping you from being at your best in the classroom?</a:t>
            </a:r>
          </a:p>
          <a:p>
            <a:pPr marL="815975" lvl="0" indent="-544513">
              <a:buFont typeface="Wingdings" pitchFamily="2" charset="2"/>
              <a:buChar char="Ø"/>
              <a:tabLst>
                <a:tab pos="796925"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might you try instead? What else? And what else?</a:t>
            </a:r>
          </a:p>
          <a:p>
            <a:pPr marL="815975" lvl="0" indent="-544513">
              <a:buFont typeface="Wingdings" pitchFamily="2" charset="2"/>
              <a:buChar char="Ø"/>
              <a:tabLst>
                <a:tab pos="796925"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What’s been successful in helping to achieve your targets?</a:t>
            </a:r>
          </a:p>
          <a:p>
            <a:pPr marL="815975" lvl="0" indent="-544513">
              <a:buFont typeface="Wingdings" pitchFamily="2" charset="2"/>
              <a:buChar char="Ø"/>
              <a:tabLst>
                <a:tab pos="796925" algn="l"/>
              </a:tabLst>
            </a:pPr>
            <a:r>
              <a:rPr lang="en-GB" sz="2400" dirty="0">
                <a:latin typeface="Calibri" panose="020F0502020204030204" pitchFamily="34" charset="0"/>
                <a:ea typeface="Calibri" panose="020F0502020204030204" pitchFamily="34" charset="0"/>
                <a:cs typeface="Times New Roman" panose="02020603050405020304" pitchFamily="18" charset="0"/>
              </a:rPr>
              <a:t>What are you pleased with that you could add to your FRAP?</a:t>
            </a:r>
          </a:p>
          <a:p>
            <a:pPr marL="488950" lvl="0" indent="-217488">
              <a:buFont typeface="Wingdings" pitchFamily="2" charset="2"/>
              <a:buChar char="Ø"/>
              <a:tabLst>
                <a:tab pos="796925"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important thing about developing questions as part of your repertoire, is to reflect on the approach you take, and the type of responses that your questions elicit from your mentee.</a:t>
            </a:r>
          </a:p>
          <a:p>
            <a:pPr marL="0" lvl="0" indent="0">
              <a:buNone/>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Notice the effect you have on your partner’s thinking, and combine this with their feedback, to really understand what makes for an effective question. </a:t>
            </a:r>
          </a:p>
          <a:p>
            <a:endParaRPr lang="en-US" dirty="0"/>
          </a:p>
        </p:txBody>
      </p:sp>
    </p:spTree>
    <p:extLst>
      <p:ext uri="{BB962C8B-B14F-4D97-AF65-F5344CB8AC3E}">
        <p14:creationId xmlns:p14="http://schemas.microsoft.com/office/powerpoint/2010/main" val="183678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CE12BE-A155-4092-68D1-FC683D0867D1}"/>
              </a:ext>
            </a:extLst>
          </p:cNvPr>
          <p:cNvSpPr>
            <a:spLocks noGrp="1"/>
          </p:cNvSpPr>
          <p:nvPr>
            <p:ph sz="quarter" idx="4294967295"/>
          </p:nvPr>
        </p:nvSpPr>
        <p:spPr>
          <a:xfrm>
            <a:off x="857725" y="1542281"/>
            <a:ext cx="18105997" cy="5900019"/>
          </a:xfrm>
        </p:spPr>
        <p:txBody>
          <a:bodyPr/>
          <a:lstStyle/>
          <a:p>
            <a:pPr marL="0" indent="0">
              <a:lnSpc>
                <a:spcPts val="1680"/>
              </a:lnSpc>
              <a:spcAft>
                <a:spcPts val="750"/>
              </a:spcAft>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gn="just">
              <a:buFont typeface="Wingdings" pitchFamily="2" charset="2"/>
              <a:buChar char="Ø"/>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 you feel were the successes of the lesson?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gn="just">
              <a:buFont typeface="Wingdings" pitchFamily="2" charset="2"/>
              <a:buChar char="Ø"/>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have written here that you wanted to use their knowledge of the topic ‐ can you tell me how you planned to do that?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889000" indent="-527050">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You are critical of your &lt;lesson start&gt;, what bothered you and why do think that it happened? </a:t>
            </a:r>
            <a:endParaRPr lang="en-GB" dirty="0">
              <a:solidFill>
                <a:srgbClr val="000000"/>
              </a:solidFill>
              <a:latin typeface="Times New Roman" panose="02020603050405020304" pitchFamily="18" charset="0"/>
              <a:ea typeface="Times New Roman" panose="02020603050405020304" pitchFamily="18" charset="0"/>
            </a:endParaRPr>
          </a:p>
          <a:p>
            <a:pPr marL="889000" indent="-527050">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Was this episode/lesson/activity successful? Why/why not?</a:t>
            </a:r>
            <a:endParaRPr lang="en-GB" dirty="0">
              <a:effectLst/>
              <a:latin typeface="Times New Roman" panose="02020603050405020304" pitchFamily="18" charset="0"/>
              <a:ea typeface="Times New Roman" panose="02020603050405020304" pitchFamily="18" charset="0"/>
            </a:endParaRPr>
          </a:p>
          <a:p>
            <a:pPr marL="889000" indent="-527050" algn="l">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If you were to do it again, what would you do differently to help students learn more?</a:t>
            </a:r>
            <a:endParaRPr lang="en-GB" dirty="0">
              <a:effectLst/>
              <a:latin typeface="Times New Roman" panose="02020603050405020304" pitchFamily="18" charset="0"/>
              <a:ea typeface="Times New Roman" panose="02020603050405020304" pitchFamily="18" charset="0"/>
            </a:endParaRPr>
          </a:p>
          <a:p>
            <a:pPr marL="889000" indent="-527050" algn="l">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Did this activity help students learn more than others you’ve tried? Why/not?</a:t>
            </a:r>
            <a:endParaRPr lang="en-GB" dirty="0">
              <a:effectLst/>
              <a:latin typeface="Times New Roman" panose="02020603050405020304" pitchFamily="18" charset="0"/>
              <a:ea typeface="Times New Roman" panose="02020603050405020304" pitchFamily="18" charset="0"/>
            </a:endParaRPr>
          </a:p>
          <a:p>
            <a:pPr marL="889000" indent="-527050" algn="l">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Are the relationships that you have with the students helping or hindering their ability to learn?</a:t>
            </a:r>
            <a:endParaRPr lang="en-GB" dirty="0">
              <a:effectLst/>
              <a:latin typeface="Times New Roman" panose="02020603050405020304" pitchFamily="18" charset="0"/>
              <a:ea typeface="Times New Roman" panose="02020603050405020304" pitchFamily="18" charset="0"/>
            </a:endParaRPr>
          </a:p>
          <a:p>
            <a:pPr marL="889000" indent="-527050" algn="l">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Was your demeanour and attitude towards the class effective for student learning?</a:t>
            </a:r>
            <a:endParaRPr lang="en-GB" dirty="0">
              <a:effectLst/>
              <a:latin typeface="Times New Roman" panose="02020603050405020304" pitchFamily="18" charset="0"/>
              <a:ea typeface="Times New Roman" panose="02020603050405020304" pitchFamily="18" charset="0"/>
            </a:endParaRPr>
          </a:p>
          <a:p>
            <a:pPr marL="889000" indent="-527050" algn="l">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Why did you choose that particular lesson design to cover the objective? Which students did/did not benefit from your choices?</a:t>
            </a:r>
            <a:endParaRPr lang="en-GB" dirty="0">
              <a:effectLst/>
              <a:latin typeface="Times New Roman" panose="02020603050405020304" pitchFamily="18" charset="0"/>
              <a:ea typeface="Times New Roman" panose="02020603050405020304" pitchFamily="18" charset="0"/>
            </a:endParaRPr>
          </a:p>
          <a:p>
            <a:pPr marL="889000" indent="-527050">
              <a:lnSpc>
                <a:spcPts val="1680"/>
              </a:lnSpc>
              <a:spcAft>
                <a:spcPts val="750"/>
              </a:spcAft>
              <a:buFont typeface="Wingdings" pitchFamily="2" charset="2"/>
              <a:buChar char="Ø"/>
            </a:pPr>
            <a:r>
              <a:rPr lang="en-GB" dirty="0">
                <a:solidFill>
                  <a:srgbClr val="000000"/>
                </a:solidFill>
                <a:effectLst/>
                <a:latin typeface="Calibri" panose="020F0502020204030204" pitchFamily="34" charset="0"/>
                <a:ea typeface="Times New Roman" panose="02020603050405020304" pitchFamily="18" charset="0"/>
              </a:rPr>
              <a:t>What evidence do you have that students were learning? </a:t>
            </a:r>
            <a:endParaRPr lang="en-GB" dirty="0">
              <a:effectLst/>
              <a:latin typeface="Times New Roman" panose="02020603050405020304" pitchFamily="18"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9599CB6B-87A2-B6FC-F4CB-B2654D1ACC09}"/>
              </a:ext>
            </a:extLst>
          </p:cNvPr>
          <p:cNvSpPr>
            <a:spLocks noGrp="1"/>
          </p:cNvSpPr>
          <p:nvPr>
            <p:ph type="title"/>
          </p:nvPr>
        </p:nvSpPr>
        <p:spPr/>
        <p:txBody>
          <a:bodyPr/>
          <a:lstStyle/>
          <a:p>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Initiating a reflective conversation around a lesson:</a:t>
            </a:r>
            <a:br>
              <a:rPr lang="en-GB" sz="6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5835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dirty="0"/>
              <a:t>Mentor Training:</a:t>
            </a:r>
            <a:br>
              <a:rPr lang="en-GB" dirty="0"/>
            </a:br>
            <a:r>
              <a:rPr lang="en-GB" dirty="0"/>
              <a:t>Target Setting</a:t>
            </a:r>
          </a:p>
        </p:txBody>
      </p:sp>
    </p:spTree>
    <p:extLst>
      <p:ext uri="{BB962C8B-B14F-4D97-AF65-F5344CB8AC3E}">
        <p14:creationId xmlns:p14="http://schemas.microsoft.com/office/powerpoint/2010/main" val="37909538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1568</TotalTime>
  <Words>1688</Words>
  <Application>Microsoft Macintosh PowerPoint</Application>
  <PresentationFormat>Custom</PresentationFormat>
  <Paragraphs>135</Paragraphs>
  <Slides>24</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Calibri</vt:lpstr>
      <vt:lpstr>Calibri Light</vt:lpstr>
      <vt:lpstr>Century Gothic</vt:lpstr>
      <vt:lpstr>Droid Sans</vt:lpstr>
      <vt:lpstr>Open Sans</vt:lpstr>
      <vt:lpstr>Outfit</vt:lpstr>
      <vt:lpstr>Outfit Medium</vt:lpstr>
      <vt:lpstr>Outfit Semi Bold</vt:lpstr>
      <vt:lpstr>Palatino Linotype</vt:lpstr>
      <vt:lpstr>Spectral</vt:lpstr>
      <vt:lpstr>Spectral-Light</vt:lpstr>
      <vt:lpstr>Times New Roman</vt:lpstr>
      <vt:lpstr>Wingdings</vt:lpstr>
      <vt:lpstr>Custom Design</vt:lpstr>
      <vt:lpstr>MFL Lead Mentor Training, Development and Consultation, Spring term 2023</vt:lpstr>
      <vt:lpstr>Sharing Good Practice</vt:lpstr>
      <vt:lpstr>Mentor Training: 1. Developing trainee reflection 2. Target setting 3. CP FRAP  </vt:lpstr>
      <vt:lpstr>Mentor Training: Developing trainee reflection</vt:lpstr>
      <vt:lpstr>PowerPoint Presentation</vt:lpstr>
      <vt:lpstr>PowerPoint Presentation</vt:lpstr>
      <vt:lpstr>PowerPoint Presentation</vt:lpstr>
      <vt:lpstr>Initiating a reflective conversation around a lesson: </vt:lpstr>
      <vt:lpstr>Mentor Training: Target Setting</vt:lpstr>
      <vt:lpstr>PowerPoint Presentation</vt:lpstr>
      <vt:lpstr>PowerPoint Presentation</vt:lpstr>
      <vt:lpstr>Mentor Training: The CP FRAP</vt:lpstr>
      <vt:lpstr>Consolidating Practice Phase Profile Descriptor</vt:lpstr>
      <vt:lpstr>Consolidating Practice Phase Profile Descriptor</vt:lpstr>
      <vt:lpstr>Consolidating Practice Phase Profile Descriptor</vt:lpstr>
      <vt:lpstr>Consolidating Practice Phase Profile Descriptor</vt:lpstr>
      <vt:lpstr>Consolidating Practice FRAP</vt:lpstr>
      <vt:lpstr>Curriculum Focus</vt:lpstr>
      <vt:lpstr>PowerPoint Presentation</vt:lpstr>
      <vt:lpstr>Curriculum</vt:lpstr>
      <vt:lpstr>Study Guide, Curriculum Sequence  &amp; CCF Map</vt:lpstr>
      <vt:lpstr>Seminar Days   Reflection on school-based work Clarification of training tools and sharing good practice Framework task feedback Employability support </vt:lpstr>
      <vt:lpstr>Research: Pearson, A (2022) Teacher resilience: Long-serving teachers' perspectives on factors which have sustained them in their careers   </vt:lpstr>
      <vt:lpstr>Curriculum development Suggestions from Lead Mentors about curriculum content in 2023/24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Mentor Training, Development and Consultation</dc:title>
  <dc:creator/>
  <cp:lastModifiedBy>Warren, Dinah</cp:lastModifiedBy>
  <cp:revision>16</cp:revision>
  <dcterms:created xsi:type="dcterms:W3CDTF">2022-10-19T14:38:52Z</dcterms:created>
  <dcterms:modified xsi:type="dcterms:W3CDTF">2023-01-13T10:48:08Z</dcterms:modified>
</cp:coreProperties>
</file>