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69" r:id="rId5"/>
    <p:sldId id="275" r:id="rId6"/>
    <p:sldId id="257" r:id="rId7"/>
    <p:sldId id="264" r:id="rId8"/>
    <p:sldId id="259" r:id="rId9"/>
    <p:sldId id="276" r:id="rId10"/>
    <p:sldId id="258" r:id="rId11"/>
    <p:sldId id="265" r:id="rId12"/>
    <p:sldId id="260" r:id="rId13"/>
    <p:sldId id="262"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C02DCEE9-2283-4BE0-8CD6-44A383787EBE}" type="datetimeFigureOut">
              <a:rPr lang="en-GB" smtClean="0"/>
              <a:t>11/01/2023</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ED9FD17-2F45-4BCA-9E60-15BBCCAD280D}"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02DCEE9-2283-4BE0-8CD6-44A383787EBE}" type="datetimeFigureOut">
              <a:rPr lang="en-GB" smtClean="0"/>
              <a:t>11/01/2023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D9FD17-2F45-4BCA-9E60-15BBCCAD280D}"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ED9FD17-2F45-4BCA-9E60-15BBCCAD280D}"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02DCEE9-2283-4BE0-8CD6-44A383787EBE}" type="datetimeFigureOut">
              <a:rPr lang="en-GB" smtClean="0"/>
              <a:t>11/01/2023</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C02DCEE9-2283-4BE0-8CD6-44A383787EBE}" type="datetimeFigureOut">
              <a:rPr lang="en-GB" smtClean="0"/>
              <a:t>11/01/2023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2ED9FD17-2F45-4BCA-9E60-15BBCCAD280D}"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C02DCEE9-2283-4BE0-8CD6-44A383787EBE}" type="datetimeFigureOut">
              <a:rPr lang="en-GB" smtClean="0"/>
              <a:t>11/01/2023</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ED9FD17-2F45-4BCA-9E60-15BBCCAD280D}"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C02DCEE9-2283-4BE0-8CD6-44A383787EBE}" type="datetimeFigureOut">
              <a:rPr lang="en-GB" smtClean="0"/>
              <a:t>11/01/2023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D9FD17-2F45-4BCA-9E60-15BBCCAD280D}"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C02DCEE9-2283-4BE0-8CD6-44A383787EBE}" type="datetimeFigureOut">
              <a:rPr lang="en-GB" smtClean="0"/>
              <a:t>11/01/2023</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ED9FD17-2F45-4BCA-9E60-15BBCCAD280D}" type="slidenum">
              <a:rPr lang="en-GB" smtClean="0"/>
              <a:t>‹#›</a:t>
            </a:fld>
            <a:endParaRPr lang="en-GB"/>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02DCEE9-2283-4BE0-8CD6-44A383787EBE}" type="datetimeFigureOut">
              <a:rPr lang="en-GB" smtClean="0"/>
              <a:t>11/01/2023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2ED9FD17-2F45-4BCA-9E60-15BBCCAD280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02DCEE9-2283-4BE0-8CD6-44A383787EBE}" type="datetimeFigureOut">
              <a:rPr lang="en-GB" smtClean="0"/>
              <a:t>11/01/2023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ED9FD17-2F45-4BCA-9E60-15BBCCAD280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ED9FD17-2F45-4BCA-9E60-15BBCCAD280D}"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02DCEE9-2283-4BE0-8CD6-44A383787EBE}" type="datetimeFigureOut">
              <a:rPr lang="en-GB" smtClean="0"/>
              <a:t>11/01/2023</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ED9FD17-2F45-4BCA-9E60-15BBCCAD280D}"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02DCEE9-2283-4BE0-8CD6-44A383787EBE}" type="datetimeFigureOut">
              <a:rPr lang="en-GB" smtClean="0"/>
              <a:t>11/01/2023</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02DCEE9-2283-4BE0-8CD6-44A383787EBE}" type="datetimeFigureOut">
              <a:rPr lang="en-GB" smtClean="0"/>
              <a:t>11/01/2023</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ED9FD17-2F45-4BCA-9E60-15BBCCAD280D}"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google.com/url?q=http%3A%2F%2Fwww.bernwodeschoolstrust.co.uk&amp;sa=D&amp;sntz=1&amp;usg=AOvVaw09SqAn4AuRF7G78zswMfw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rive.google.com/file/d/1hgnjpnv6qwfZZQeLTLe7pQ-BEMkdfHZF/view" TargetMode="External"/><Relationship Id="rId2" Type="http://schemas.openxmlformats.org/officeDocument/2006/relationships/hyperlink" Target="https://www.bernwodeschoolstrust.co.uk/join-us/current-vacancies" TargetMode="External"/><Relationship Id="rId1" Type="http://schemas.openxmlformats.org/officeDocument/2006/relationships/slideLayout" Target="../slideLayouts/slideLayout2.xml"/><Relationship Id="rId4" Type="http://schemas.openxmlformats.org/officeDocument/2006/relationships/hyperlink" Target="https://files.ofsted.gov.uk/v1/file/2702807"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Applying for your first teaching job</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2924944"/>
            <a:ext cx="2857500"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9611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If you are asked to include a CV</a:t>
            </a:r>
          </a:p>
        </p:txBody>
      </p:sp>
      <p:sp>
        <p:nvSpPr>
          <p:cNvPr id="3" name="Content Placeholder 2"/>
          <p:cNvSpPr>
            <a:spLocks noGrp="1"/>
          </p:cNvSpPr>
          <p:nvPr>
            <p:ph sz="quarter" idx="1"/>
          </p:nvPr>
        </p:nvSpPr>
        <p:spPr/>
        <p:txBody>
          <a:bodyPr>
            <a:normAutofit/>
          </a:bodyPr>
          <a:lstStyle/>
          <a:p>
            <a:r>
              <a:rPr lang="en-GB" dirty="0"/>
              <a:t>One side of A4</a:t>
            </a:r>
          </a:p>
          <a:p>
            <a:r>
              <a:rPr lang="en-GB" dirty="0"/>
              <a:t>Do not include everything you’ve ever done</a:t>
            </a:r>
          </a:p>
          <a:p>
            <a:r>
              <a:rPr lang="en-GB" dirty="0"/>
              <a:t>List your education, with any relevant courses and qualifications; previous career. Be careful about any gaps and make sure you can account for these.</a:t>
            </a:r>
          </a:p>
          <a:p>
            <a:r>
              <a:rPr lang="en-GB" dirty="0"/>
              <a:t>Give a brief resume of skills and experiences gained. E.g. being a Scout leader has taught you how to manage large groups of excited children in productive activity, plan the logistics of outings, relate to parents and handle small budgets. </a:t>
            </a:r>
          </a:p>
          <a:p>
            <a:endParaRPr lang="en-GB" dirty="0"/>
          </a:p>
        </p:txBody>
      </p:sp>
    </p:spTree>
    <p:extLst>
      <p:ext uri="{BB962C8B-B14F-4D97-AF65-F5344CB8AC3E}">
        <p14:creationId xmlns:p14="http://schemas.microsoft.com/office/powerpoint/2010/main" val="2373302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At Interview </a:t>
            </a:r>
          </a:p>
        </p:txBody>
      </p:sp>
      <p:sp>
        <p:nvSpPr>
          <p:cNvPr id="3" name="Content Placeholder 2"/>
          <p:cNvSpPr>
            <a:spLocks noGrp="1"/>
          </p:cNvSpPr>
          <p:nvPr>
            <p:ph sz="quarter" idx="1"/>
          </p:nvPr>
        </p:nvSpPr>
        <p:spPr/>
        <p:txBody>
          <a:bodyPr>
            <a:normAutofit fontScale="92500"/>
          </a:bodyPr>
          <a:lstStyle/>
          <a:p>
            <a:r>
              <a:rPr lang="en-GB" dirty="0"/>
              <a:t>Remember, you are on interview </a:t>
            </a:r>
            <a:r>
              <a:rPr lang="en-GB" b="1" dirty="0"/>
              <a:t>all the time </a:t>
            </a:r>
            <a:r>
              <a:rPr lang="en-GB" dirty="0"/>
              <a:t>you are at the school</a:t>
            </a:r>
          </a:p>
          <a:p>
            <a:r>
              <a:rPr lang="en-GB" dirty="0"/>
              <a:t>Dress and act professionally</a:t>
            </a:r>
          </a:p>
          <a:p>
            <a:r>
              <a:rPr lang="en-GB" dirty="0"/>
              <a:t>Talk to people – pupils as well as staff</a:t>
            </a:r>
          </a:p>
          <a:p>
            <a:r>
              <a:rPr lang="en-GB" dirty="0"/>
              <a:t>Spend time getting to know the school. See an interview as a chance for you to audition the school, as much as how they are auditioning you. Is it right for you? Could you work there happily for the next five years?</a:t>
            </a:r>
          </a:p>
          <a:p>
            <a:r>
              <a:rPr lang="en-GB" dirty="0"/>
              <a:t>If you can, arrange to visit school beforehand/telephone conversation with Head of department</a:t>
            </a:r>
          </a:p>
          <a:p>
            <a:endParaRPr lang="en-GB" dirty="0"/>
          </a:p>
        </p:txBody>
      </p:sp>
    </p:spTree>
    <p:extLst>
      <p:ext uri="{BB962C8B-B14F-4D97-AF65-F5344CB8AC3E}">
        <p14:creationId xmlns:p14="http://schemas.microsoft.com/office/powerpoint/2010/main" val="2045358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If you are asked to teach a lesson</a:t>
            </a:r>
          </a:p>
        </p:txBody>
      </p:sp>
      <p:sp>
        <p:nvSpPr>
          <p:cNvPr id="3" name="Content Placeholder 2"/>
          <p:cNvSpPr>
            <a:spLocks noGrp="1"/>
          </p:cNvSpPr>
          <p:nvPr>
            <p:ph sz="quarter" idx="1"/>
          </p:nvPr>
        </p:nvSpPr>
        <p:spPr/>
        <p:txBody>
          <a:bodyPr>
            <a:normAutofit lnSpcReduction="10000"/>
          </a:bodyPr>
          <a:lstStyle/>
          <a:p>
            <a:r>
              <a:rPr lang="en-GB" dirty="0"/>
              <a:t>Don't try to teach someone else's lesson</a:t>
            </a:r>
          </a:p>
          <a:p>
            <a:r>
              <a:rPr lang="en-GB" dirty="0"/>
              <a:t>Keep it simple and do one or two things well instead of doing lots of things badly</a:t>
            </a:r>
          </a:p>
          <a:p>
            <a:r>
              <a:rPr lang="en-GB" dirty="0"/>
              <a:t>Go through it with your PST beforehand</a:t>
            </a:r>
          </a:p>
          <a:p>
            <a:r>
              <a:rPr lang="en-GB" dirty="0"/>
              <a:t>Practice it if you can with one of your classes.</a:t>
            </a:r>
          </a:p>
          <a:p>
            <a:r>
              <a:rPr lang="en-GB" dirty="0"/>
              <a:t>Have a plan B in place in case the technology doesn't work</a:t>
            </a:r>
          </a:p>
          <a:p>
            <a:r>
              <a:rPr lang="en-GB" dirty="0"/>
              <a:t>Try to 'hook' them immediately. </a:t>
            </a:r>
          </a:p>
          <a:p>
            <a:r>
              <a:rPr lang="en-GB" dirty="0"/>
              <a:t>Use students’ names where possible (e.g. bring labels)</a:t>
            </a:r>
          </a:p>
        </p:txBody>
      </p:sp>
    </p:spTree>
    <p:extLst>
      <p:ext uri="{BB962C8B-B14F-4D97-AF65-F5344CB8AC3E}">
        <p14:creationId xmlns:p14="http://schemas.microsoft.com/office/powerpoint/2010/main" val="3469130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A bit of advice from the top</a:t>
            </a:r>
          </a:p>
        </p:txBody>
      </p:sp>
      <p:sp>
        <p:nvSpPr>
          <p:cNvPr id="3" name="Content Placeholder 2"/>
          <p:cNvSpPr>
            <a:spLocks noGrp="1"/>
          </p:cNvSpPr>
          <p:nvPr>
            <p:ph sz="quarter" idx="1"/>
          </p:nvPr>
        </p:nvSpPr>
        <p:spPr/>
        <p:txBody>
          <a:bodyPr/>
          <a:lstStyle/>
          <a:p>
            <a:pPr marL="0" indent="0" algn="ctr">
              <a:buNone/>
            </a:pPr>
            <a:endParaRPr lang="en-GB" dirty="0"/>
          </a:p>
          <a:p>
            <a:pPr marL="0" indent="0" algn="ctr">
              <a:buNone/>
            </a:pPr>
            <a:endParaRPr lang="en-GB" dirty="0"/>
          </a:p>
          <a:p>
            <a:pPr marL="0" indent="0" algn="ctr">
              <a:buNone/>
            </a:pPr>
            <a:endParaRPr lang="en-GB" dirty="0"/>
          </a:p>
          <a:p>
            <a:pPr marL="0" indent="0" algn="ctr">
              <a:buNone/>
            </a:pPr>
            <a:r>
              <a:rPr lang="en-GB" dirty="0"/>
              <a:t>"The one thing that we have quite regularly is that people tend to talk about themselves an awful lot and not about their students as much as they could.”</a:t>
            </a:r>
          </a:p>
          <a:p>
            <a:pPr marL="0" indent="0" algn="ctr">
              <a:buNone/>
            </a:pPr>
            <a:endParaRPr lang="en-GB" dirty="0"/>
          </a:p>
          <a:p>
            <a:pPr marL="0" indent="0" algn="ctr">
              <a:buNone/>
            </a:pPr>
            <a:endParaRPr lang="en-GB" dirty="0"/>
          </a:p>
        </p:txBody>
      </p:sp>
    </p:spTree>
    <p:extLst>
      <p:ext uri="{BB962C8B-B14F-4D97-AF65-F5344CB8AC3E}">
        <p14:creationId xmlns:p14="http://schemas.microsoft.com/office/powerpoint/2010/main" val="2521222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9F1B58-3AC9-A248-B13E-78C0FFD8293F}"/>
              </a:ext>
            </a:extLst>
          </p:cNvPr>
          <p:cNvSpPr>
            <a:spLocks noGrp="1"/>
          </p:cNvSpPr>
          <p:nvPr>
            <p:ph sz="quarter" idx="1"/>
          </p:nvPr>
        </p:nvSpPr>
        <p:spPr/>
        <p:txBody>
          <a:bodyPr/>
          <a:lstStyle/>
          <a:p>
            <a:r>
              <a:rPr lang="en-GB" b="1" dirty="0"/>
              <a:t>It's the personal statement that will get you short listed:</a:t>
            </a:r>
            <a:r>
              <a:rPr lang="en-GB" dirty="0"/>
              <a:t>  No more than two sides of A4 it should show how and why you teach and who you are as a person. It should not be a list.</a:t>
            </a:r>
          </a:p>
          <a:p>
            <a:r>
              <a:rPr lang="en-GB" dirty="0"/>
              <a:t>Be enthusiastic about your subject, why you teach it, what you enjoy.</a:t>
            </a:r>
          </a:p>
          <a:p>
            <a:r>
              <a:rPr lang="en-GB" dirty="0"/>
              <a:t>Give real examples from your practice. </a:t>
            </a:r>
          </a:p>
          <a:p>
            <a:r>
              <a:rPr lang="en-GB" dirty="0"/>
              <a:t>Include hobbies on your personal statement, it makes you a more rounded person (don't include 'socialising with friends’)</a:t>
            </a:r>
            <a:endParaRPr lang="en-US" dirty="0"/>
          </a:p>
        </p:txBody>
      </p:sp>
    </p:spTree>
    <p:extLst>
      <p:ext uri="{BB962C8B-B14F-4D97-AF65-F5344CB8AC3E}">
        <p14:creationId xmlns:p14="http://schemas.microsoft.com/office/powerpoint/2010/main" val="1003090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94C8C7-27DE-9F4F-B9C0-8BAED519F790}"/>
              </a:ext>
            </a:extLst>
          </p:cNvPr>
          <p:cNvSpPr>
            <a:spLocks noGrp="1"/>
          </p:cNvSpPr>
          <p:nvPr>
            <p:ph sz="quarter" idx="1"/>
          </p:nvPr>
        </p:nvSpPr>
        <p:spPr/>
        <p:txBody>
          <a:bodyPr>
            <a:normAutofit/>
          </a:bodyPr>
          <a:lstStyle/>
          <a:p>
            <a:r>
              <a:rPr lang="en-GB" dirty="0"/>
              <a:t>If you only have your training experience include all the schools you have trained in, say what you have learnt, how they are different, what you enjoyed.</a:t>
            </a:r>
          </a:p>
          <a:p>
            <a:r>
              <a:rPr lang="en-GB" dirty="0"/>
              <a:t>Use any particularly good comments from observations in your personal statement. This is really useful if you are a NQT. </a:t>
            </a:r>
          </a:p>
          <a:p>
            <a:r>
              <a:rPr lang="en-GB" dirty="0"/>
              <a:t>Don't be negative about any previous schools.</a:t>
            </a:r>
            <a:endParaRPr lang="en-US" dirty="0"/>
          </a:p>
        </p:txBody>
      </p:sp>
    </p:spTree>
    <p:extLst>
      <p:ext uri="{BB962C8B-B14F-4D97-AF65-F5344CB8AC3E}">
        <p14:creationId xmlns:p14="http://schemas.microsoft.com/office/powerpoint/2010/main" val="1377920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0C5D6D-A6F8-194F-8348-15E4C513F157}"/>
              </a:ext>
            </a:extLst>
          </p:cNvPr>
          <p:cNvSpPr>
            <a:spLocks noGrp="1"/>
          </p:cNvSpPr>
          <p:nvPr>
            <p:ph sz="quarter" idx="1"/>
          </p:nvPr>
        </p:nvSpPr>
        <p:spPr/>
        <p:txBody>
          <a:bodyPr/>
          <a:lstStyle/>
          <a:p>
            <a:r>
              <a:rPr lang="en-GB" dirty="0"/>
              <a:t>Straight to the top of the pile go those whose letters explain why they are applying for this particular job at this particular school. </a:t>
            </a:r>
          </a:p>
          <a:p>
            <a:r>
              <a:rPr lang="en-GB" dirty="0"/>
              <a:t>Also a winner are those who show exactly how they fit the person specification not only through what they've already done but what they'd like to do next.</a:t>
            </a:r>
          </a:p>
          <a:p>
            <a:r>
              <a:rPr lang="en-GB" dirty="0"/>
              <a:t> Above all, though, I like to know exactly why the applicant is a teacher in the first place. A good application will get you the interview; a good interview will get you the job.</a:t>
            </a:r>
            <a:endParaRPr lang="en-US" dirty="0"/>
          </a:p>
        </p:txBody>
      </p:sp>
    </p:spTree>
    <p:extLst>
      <p:ext uri="{BB962C8B-B14F-4D97-AF65-F5344CB8AC3E}">
        <p14:creationId xmlns:p14="http://schemas.microsoft.com/office/powerpoint/2010/main" val="436923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665172-F087-EA44-849D-49CC3D741361}"/>
              </a:ext>
            </a:extLst>
          </p:cNvPr>
          <p:cNvSpPr>
            <a:spLocks noGrp="1"/>
          </p:cNvSpPr>
          <p:nvPr>
            <p:ph sz="quarter" idx="1"/>
          </p:nvPr>
        </p:nvSpPr>
        <p:spPr/>
        <p:txBody>
          <a:bodyPr>
            <a:normAutofit fontScale="85000" lnSpcReduction="10000"/>
          </a:bodyPr>
          <a:lstStyle/>
          <a:p>
            <a:r>
              <a:rPr lang="en-GB" dirty="0"/>
              <a:t>Make sure your application is personal to the school – i.e. quote from the Ofsted report, latest exam results, ethos and so on. If your application is not personal to the school, then it's likely to remain at the bottom of the pile</a:t>
            </a:r>
          </a:p>
          <a:p>
            <a:r>
              <a:rPr lang="en-GB" dirty="0"/>
              <a:t>Visit the school before handing the application form in – that way you can get a real feel for the school</a:t>
            </a:r>
          </a:p>
          <a:p>
            <a:r>
              <a:rPr lang="en-GB" dirty="0"/>
              <a:t>Check spelling and grammar - give to another person to proofread any errors</a:t>
            </a:r>
          </a:p>
          <a:p>
            <a:r>
              <a:rPr lang="en-GB" dirty="0"/>
              <a:t>Explain what you will bring that is extra if successful – so what skills can you bring / what extra-curricular opportunities would you be willing to offer?</a:t>
            </a:r>
          </a:p>
          <a:p>
            <a:r>
              <a:rPr lang="en-GB" dirty="0"/>
              <a:t>List any areas in which you have added value – i.e. specific class residuals/meeting whole school or departmental targets</a:t>
            </a:r>
            <a:endParaRPr lang="en-US" dirty="0"/>
          </a:p>
        </p:txBody>
      </p:sp>
    </p:spTree>
    <p:extLst>
      <p:ext uri="{BB962C8B-B14F-4D97-AF65-F5344CB8AC3E}">
        <p14:creationId xmlns:p14="http://schemas.microsoft.com/office/powerpoint/2010/main" val="4112685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Do the research</a:t>
            </a:r>
          </a:p>
        </p:txBody>
      </p:sp>
      <p:sp>
        <p:nvSpPr>
          <p:cNvPr id="3" name="Content Placeholder 2"/>
          <p:cNvSpPr>
            <a:spLocks noGrp="1"/>
          </p:cNvSpPr>
          <p:nvPr>
            <p:ph sz="quarter" idx="1"/>
          </p:nvPr>
        </p:nvSpPr>
        <p:spPr/>
        <p:txBody>
          <a:bodyPr>
            <a:normAutofit/>
          </a:bodyPr>
          <a:lstStyle/>
          <a:p>
            <a:pPr marL="0" indent="0">
              <a:buNone/>
            </a:pPr>
            <a:endParaRPr lang="en-GB" dirty="0"/>
          </a:p>
          <a:p>
            <a:pPr marL="0" indent="0">
              <a:buNone/>
            </a:pPr>
            <a:r>
              <a:rPr lang="en-GB" dirty="0"/>
              <a:t>Visit the school website:</a:t>
            </a:r>
          </a:p>
          <a:p>
            <a:pPr marL="0" indent="0">
              <a:buNone/>
            </a:pPr>
            <a:endParaRPr lang="en-GB" dirty="0"/>
          </a:p>
          <a:p>
            <a:pPr marL="0" indent="0">
              <a:buNone/>
            </a:pPr>
            <a:r>
              <a:rPr lang="en-GB" dirty="0"/>
              <a:t>Download the latest Ofsted report(s):</a:t>
            </a:r>
          </a:p>
          <a:p>
            <a:pPr marL="0" indent="0">
              <a:buNone/>
            </a:pPr>
            <a:endParaRPr lang="en-GB" dirty="0"/>
          </a:p>
          <a:p>
            <a:pPr marL="0" indent="0">
              <a:buNone/>
            </a:pPr>
            <a:r>
              <a:rPr lang="en-GB" dirty="0"/>
              <a:t>Google Search (e.g. local news items relating to the school)</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436136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27651-A125-8F46-AA6E-7B928207A050}"/>
              </a:ext>
            </a:extLst>
          </p:cNvPr>
          <p:cNvSpPr>
            <a:spLocks noGrp="1"/>
          </p:cNvSpPr>
          <p:nvPr>
            <p:ph type="title"/>
          </p:nvPr>
        </p:nvSpPr>
        <p:spPr/>
        <p:txBody>
          <a:bodyPr/>
          <a:lstStyle/>
          <a:p>
            <a:r>
              <a:rPr lang="en-US" dirty="0">
                <a:solidFill>
                  <a:srgbClr val="C00000"/>
                </a:solidFill>
              </a:rPr>
              <a:t>Vacancy</a:t>
            </a:r>
          </a:p>
        </p:txBody>
      </p:sp>
      <p:sp>
        <p:nvSpPr>
          <p:cNvPr id="3" name="Content Placeholder 2">
            <a:extLst>
              <a:ext uri="{FF2B5EF4-FFF2-40B4-BE49-F238E27FC236}">
                <a16:creationId xmlns:a16="http://schemas.microsoft.com/office/drawing/2014/main" id="{EBF8D541-8B4C-4F46-BE53-2D374DDB0F54}"/>
              </a:ext>
            </a:extLst>
          </p:cNvPr>
          <p:cNvSpPr>
            <a:spLocks noGrp="1"/>
          </p:cNvSpPr>
          <p:nvPr>
            <p:ph sz="quarter" idx="1"/>
          </p:nvPr>
        </p:nvSpPr>
        <p:spPr/>
        <p:txBody>
          <a:bodyPr>
            <a:normAutofit fontScale="55000" lnSpcReduction="20000"/>
          </a:bodyPr>
          <a:lstStyle/>
          <a:p>
            <a:pPr marL="0" indent="0">
              <a:buNone/>
            </a:pPr>
            <a:r>
              <a:rPr lang="en-GB" sz="2900" b="1" dirty="0">
                <a:latin typeface="Calibri" panose="020F0502020204030204" pitchFamily="34" charset="0"/>
                <a:cs typeface="Calibri" panose="020F0502020204030204" pitchFamily="34" charset="0"/>
              </a:rPr>
              <a:t>The Cooper School, Oxford</a:t>
            </a:r>
          </a:p>
          <a:p>
            <a:pPr marL="0" indent="0">
              <a:buNone/>
            </a:pPr>
            <a:r>
              <a:rPr lang="en-GB" sz="2900" b="1" dirty="0">
                <a:latin typeface="Calibri" panose="020F0502020204030204" pitchFamily="34" charset="0"/>
                <a:cs typeface="Calibri" panose="020F0502020204030204" pitchFamily="34" charset="0"/>
              </a:rPr>
              <a:t>Teacher of Religious Education</a:t>
            </a:r>
          </a:p>
          <a:p>
            <a:pPr marL="0" indent="0">
              <a:buNone/>
            </a:pPr>
            <a:r>
              <a:rPr lang="en-GB" sz="2900" b="1" dirty="0">
                <a:latin typeface="Calibri" panose="020F0502020204030204" pitchFamily="34" charset="0"/>
                <a:cs typeface="Calibri" panose="020F0502020204030204" pitchFamily="34" charset="0"/>
              </a:rPr>
              <a:t>Start Date: September 2023 </a:t>
            </a:r>
          </a:p>
          <a:p>
            <a:pPr marL="0" indent="0">
              <a:buNone/>
            </a:pPr>
            <a:endParaRPr lang="en-GB" sz="2900" dirty="0">
              <a:latin typeface="Calibri" panose="020F0502020204030204" pitchFamily="34" charset="0"/>
              <a:cs typeface="Calibri" panose="020F0502020204030204" pitchFamily="34" charset="0"/>
            </a:endParaRPr>
          </a:p>
          <a:p>
            <a:pPr marL="0" indent="0">
              <a:buNone/>
            </a:pPr>
            <a:r>
              <a:rPr lang="en-GB" sz="2900" b="0" i="0" dirty="0">
                <a:solidFill>
                  <a:srgbClr val="222222"/>
                </a:solidFill>
                <a:effectLst/>
                <a:latin typeface="Calibri" panose="020F0502020204030204" pitchFamily="34" charset="0"/>
                <a:cs typeface="Calibri" panose="020F0502020204030204" pitchFamily="34" charset="0"/>
              </a:rPr>
              <a:t>Further details and an application form are available on our website </a:t>
            </a:r>
            <a:r>
              <a:rPr lang="en-GB" sz="2900" b="0" i="0" u="none" strike="noStrike" dirty="0">
                <a:solidFill>
                  <a:srgbClr val="515AF2"/>
                </a:solidFill>
                <a:effectLst/>
                <a:latin typeface="Calibri" panose="020F0502020204030204" pitchFamily="34" charset="0"/>
                <a:cs typeface="Calibri" panose="020F0502020204030204" pitchFamily="34" charset="0"/>
                <a:hlinkClick r:id="rId2"/>
              </a:rPr>
              <a:t>www.bernwodeschoolstrust.co.uk</a:t>
            </a:r>
            <a:r>
              <a:rPr lang="en-GB" sz="2900" b="0" i="0" dirty="0">
                <a:solidFill>
                  <a:srgbClr val="222222"/>
                </a:solidFill>
                <a:effectLst/>
                <a:latin typeface="Calibri" panose="020F0502020204030204" pitchFamily="34" charset="0"/>
                <a:cs typeface="Calibri" panose="020F0502020204030204" pitchFamily="34" charset="0"/>
              </a:rPr>
              <a:t>.</a:t>
            </a:r>
          </a:p>
          <a:p>
            <a:pPr marL="0" indent="0">
              <a:buNone/>
            </a:pPr>
            <a:r>
              <a:rPr lang="en-GB" sz="2900" dirty="0">
                <a:solidFill>
                  <a:srgbClr val="222222"/>
                </a:solidFill>
                <a:latin typeface="Calibri" panose="020F0502020204030204" pitchFamily="34" charset="0"/>
                <a:cs typeface="Calibri" panose="020F0502020204030204" pitchFamily="34" charset="0"/>
              </a:rPr>
              <a:t>Closing date for applicants: </a:t>
            </a:r>
            <a:r>
              <a:rPr lang="en-GB" sz="2900" b="1" dirty="0">
                <a:solidFill>
                  <a:srgbClr val="222222"/>
                </a:solidFill>
                <a:latin typeface="Calibri" panose="020F0502020204030204" pitchFamily="34" charset="0"/>
                <a:cs typeface="Calibri" panose="020F0502020204030204" pitchFamily="34" charset="0"/>
              </a:rPr>
              <a:t>23 January 2023</a:t>
            </a:r>
          </a:p>
          <a:p>
            <a:pPr marL="0" indent="0">
              <a:buNone/>
            </a:pPr>
            <a:endParaRPr lang="en-GB" sz="2900" dirty="0">
              <a:latin typeface="Calibri" panose="020F0502020204030204" pitchFamily="34" charset="0"/>
              <a:cs typeface="Calibri" panose="020F0502020204030204" pitchFamily="34" charset="0"/>
            </a:endParaRPr>
          </a:p>
          <a:p>
            <a:pPr marL="0" indent="0">
              <a:buNone/>
            </a:pPr>
            <a:r>
              <a:rPr lang="en-GB" sz="2900" dirty="0">
                <a:latin typeface="Calibri" panose="020F0502020204030204" pitchFamily="34" charset="0"/>
                <a:cs typeface="Calibri" panose="020F0502020204030204" pitchFamily="34" charset="0"/>
              </a:rPr>
              <a:t>In addition to the application form, we also require a letter of application, which should be a maximum of two sides of A4 paper.</a:t>
            </a:r>
          </a:p>
          <a:p>
            <a:pPr marL="0" indent="0">
              <a:buNone/>
            </a:pPr>
            <a:r>
              <a:rPr lang="en-GB" sz="2900" dirty="0">
                <a:latin typeface="Calibri" panose="020F0502020204030204" pitchFamily="34" charset="0"/>
                <a:cs typeface="Calibri" panose="020F0502020204030204" pitchFamily="34" charset="0"/>
              </a:rPr>
              <a:t>This letter should be addressed to Dr Robert Whannel, Headteacher. It should set out</a:t>
            </a:r>
          </a:p>
          <a:p>
            <a:pPr marL="0" indent="0">
              <a:buNone/>
            </a:pPr>
            <a:r>
              <a:rPr lang="en-GB" sz="2900" dirty="0">
                <a:latin typeface="Calibri" panose="020F0502020204030204" pitchFamily="34" charset="0"/>
                <a:cs typeface="Calibri" panose="020F0502020204030204" pitchFamily="34" charset="0"/>
              </a:rPr>
              <a:t>how your experience to date makes you a suitable candidate for the position, what you</a:t>
            </a:r>
          </a:p>
          <a:p>
            <a:pPr marL="0" indent="0">
              <a:buNone/>
            </a:pPr>
            <a:r>
              <a:rPr lang="en-GB" sz="2900" dirty="0">
                <a:latin typeface="Calibri" panose="020F0502020204030204" pitchFamily="34" charset="0"/>
                <a:cs typeface="Calibri" panose="020F0502020204030204" pitchFamily="34" charset="0"/>
              </a:rPr>
              <a:t>will bring to the school and how you would help further contribute to the school’s vision.</a:t>
            </a:r>
          </a:p>
          <a:p>
            <a:pPr marL="0" indent="0">
              <a:buNone/>
            </a:pPr>
            <a:endParaRPr lang="en-GB" sz="2900" dirty="0">
              <a:latin typeface="Calibri" panose="020F0502020204030204" pitchFamily="34" charset="0"/>
              <a:cs typeface="Calibri" panose="020F0502020204030204" pitchFamily="34" charset="0"/>
            </a:endParaRPr>
          </a:p>
          <a:p>
            <a:pPr marL="0" indent="0">
              <a:buNone/>
            </a:pPr>
            <a:r>
              <a:rPr lang="en-GB" sz="2900" dirty="0">
                <a:latin typeface="Calibri" panose="020F0502020204030204" pitchFamily="34" charset="0"/>
                <a:cs typeface="Calibri" panose="020F0502020204030204" pitchFamily="34" charset="0"/>
              </a:rPr>
              <a:t>Please send your completed application to the HR team using the contacts below:</a:t>
            </a:r>
          </a:p>
          <a:p>
            <a:pPr marL="0" indent="0">
              <a:buNone/>
            </a:pPr>
            <a:r>
              <a:rPr lang="en-GB" sz="2900" dirty="0">
                <a:latin typeface="Calibri" panose="020F0502020204030204" pitchFamily="34" charset="0"/>
                <a:cs typeface="Calibri" panose="020F0502020204030204" pitchFamily="34" charset="0"/>
              </a:rPr>
              <a:t>Email: </a:t>
            </a:r>
            <a:r>
              <a:rPr lang="en-GB" sz="2900" dirty="0" err="1">
                <a:latin typeface="Calibri" panose="020F0502020204030204" pitchFamily="34" charset="0"/>
                <a:cs typeface="Calibri" panose="020F0502020204030204" pitchFamily="34" charset="0"/>
              </a:rPr>
              <a:t>recruitment@bernwodeschoolstrust.co.uk</a:t>
            </a:r>
            <a:endParaRPr lang="en-GB" sz="2900" dirty="0">
              <a:latin typeface="Calibri" panose="020F0502020204030204" pitchFamily="34" charset="0"/>
              <a:cs typeface="Calibri" panose="020F0502020204030204" pitchFamily="34" charset="0"/>
            </a:endParaRPr>
          </a:p>
          <a:p>
            <a:pPr marL="0" indent="0">
              <a:buNone/>
            </a:pPr>
            <a:r>
              <a:rPr lang="en-GB" sz="2900" dirty="0">
                <a:latin typeface="Calibri" panose="020F0502020204030204" pitchFamily="34" charset="0"/>
                <a:cs typeface="Calibri" panose="020F0502020204030204" pitchFamily="34" charset="0"/>
              </a:rPr>
              <a:t>Telephone: 01869 362697</a:t>
            </a:r>
          </a:p>
          <a:p>
            <a:pPr marL="0" indent="0">
              <a:buNone/>
            </a:pPr>
            <a:endParaRPr lang="en-US" dirty="0"/>
          </a:p>
        </p:txBody>
      </p:sp>
    </p:spTree>
    <p:extLst>
      <p:ext uri="{BB962C8B-B14F-4D97-AF65-F5344CB8AC3E}">
        <p14:creationId xmlns:p14="http://schemas.microsoft.com/office/powerpoint/2010/main" val="3466118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16BBD-185D-3143-8481-A1745D10A1D2}"/>
              </a:ext>
            </a:extLst>
          </p:cNvPr>
          <p:cNvSpPr>
            <a:spLocks noGrp="1"/>
          </p:cNvSpPr>
          <p:nvPr>
            <p:ph type="title"/>
          </p:nvPr>
        </p:nvSpPr>
        <p:spPr/>
        <p:txBody>
          <a:bodyPr/>
          <a:lstStyle/>
          <a:p>
            <a:r>
              <a:rPr lang="en-US" dirty="0">
                <a:solidFill>
                  <a:srgbClr val="C00000"/>
                </a:solidFill>
              </a:rPr>
              <a:t>Do the Research</a:t>
            </a:r>
          </a:p>
        </p:txBody>
      </p:sp>
      <p:sp>
        <p:nvSpPr>
          <p:cNvPr id="3" name="Content Placeholder 2">
            <a:extLst>
              <a:ext uri="{FF2B5EF4-FFF2-40B4-BE49-F238E27FC236}">
                <a16:creationId xmlns:a16="http://schemas.microsoft.com/office/drawing/2014/main" id="{2A96988D-C40D-0E42-B495-245466167F45}"/>
              </a:ext>
            </a:extLst>
          </p:cNvPr>
          <p:cNvSpPr>
            <a:spLocks noGrp="1"/>
          </p:cNvSpPr>
          <p:nvPr>
            <p:ph sz="quarter" idx="1"/>
          </p:nvPr>
        </p:nvSpPr>
        <p:spPr/>
        <p:txBody>
          <a:bodyPr>
            <a:normAutofit fontScale="92500" lnSpcReduction="20000"/>
          </a:bodyPr>
          <a:lstStyle/>
          <a:p>
            <a:r>
              <a:rPr lang="en-US" dirty="0"/>
              <a:t>School Website</a:t>
            </a:r>
          </a:p>
          <a:p>
            <a:pPr marL="0" indent="0">
              <a:buNone/>
            </a:pPr>
            <a:r>
              <a:rPr lang="en-US" dirty="0">
                <a:hlinkClick r:id="rId2"/>
              </a:rPr>
              <a:t>https://www.bernwodeschoolstrust.co.uk/join-us/current-vacancies</a:t>
            </a:r>
            <a:endParaRPr lang="en-US" dirty="0"/>
          </a:p>
          <a:p>
            <a:pPr marL="0" indent="0">
              <a:buNone/>
            </a:pPr>
            <a:endParaRPr lang="en-US" dirty="0"/>
          </a:p>
          <a:p>
            <a:r>
              <a:rPr lang="en-US" dirty="0"/>
              <a:t>Person specification and job description</a:t>
            </a:r>
          </a:p>
          <a:p>
            <a:pPr marL="0" indent="0">
              <a:buNone/>
            </a:pPr>
            <a:r>
              <a:rPr lang="en-US" dirty="0">
                <a:hlinkClick r:id="rId3"/>
              </a:rPr>
              <a:t>https://drive.google.com/file/d/1hgnjpnv6qwfZZQeLTLe7pQ-BEMkdfHZF/view</a:t>
            </a:r>
            <a:endParaRPr lang="en-US" dirty="0"/>
          </a:p>
          <a:p>
            <a:pPr marL="0" indent="0">
              <a:buNone/>
            </a:pPr>
            <a:endParaRPr lang="en-US" dirty="0"/>
          </a:p>
          <a:p>
            <a:r>
              <a:rPr lang="en-US" dirty="0" err="1"/>
              <a:t>Ofsted</a:t>
            </a:r>
            <a:r>
              <a:rPr lang="en-US" dirty="0"/>
              <a:t> Report</a:t>
            </a:r>
          </a:p>
          <a:p>
            <a:pPr marL="0" indent="0">
              <a:buNone/>
            </a:pPr>
            <a:r>
              <a:rPr lang="en-US" dirty="0">
                <a:hlinkClick r:id="rId4"/>
              </a:rPr>
              <a:t>https://files.ofsted.gov.uk/v1/file/2702807</a:t>
            </a:r>
            <a:endParaRPr lang="en-US" dirty="0"/>
          </a:p>
          <a:p>
            <a:pPr marL="0" indent="0">
              <a:buNone/>
            </a:pPr>
            <a:endParaRPr lang="en-US" dirty="0"/>
          </a:p>
          <a:p>
            <a:r>
              <a:rPr lang="en-GB" dirty="0"/>
              <a:t>Google Search</a:t>
            </a:r>
          </a:p>
          <a:p>
            <a:pPr marL="0" indent="0">
              <a:buNone/>
            </a:pPr>
            <a:endParaRPr lang="en-GB" dirty="0"/>
          </a:p>
          <a:p>
            <a:pPr marL="0" indent="0">
              <a:buNone/>
            </a:pPr>
            <a:endParaRPr lang="en-GB" dirty="0"/>
          </a:p>
          <a:p>
            <a:pPr marL="0" indent="0">
              <a:buNone/>
            </a:pPr>
            <a:endParaRPr lang="en-US" dirty="0"/>
          </a:p>
        </p:txBody>
      </p:sp>
    </p:spTree>
    <p:extLst>
      <p:ext uri="{BB962C8B-B14F-4D97-AF65-F5344CB8AC3E}">
        <p14:creationId xmlns:p14="http://schemas.microsoft.com/office/powerpoint/2010/main" val="2204900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FA6F8-8E81-D54C-A1AA-9BF14E130D18}"/>
              </a:ext>
            </a:extLst>
          </p:cNvPr>
          <p:cNvSpPr>
            <a:spLocks noGrp="1"/>
          </p:cNvSpPr>
          <p:nvPr>
            <p:ph type="title"/>
          </p:nvPr>
        </p:nvSpPr>
        <p:spPr/>
        <p:txBody>
          <a:bodyPr/>
          <a:lstStyle/>
          <a:p>
            <a:r>
              <a:rPr lang="en-US" dirty="0">
                <a:solidFill>
                  <a:srgbClr val="C00000"/>
                </a:solidFill>
              </a:rPr>
              <a:t>What have you found?</a:t>
            </a:r>
          </a:p>
        </p:txBody>
      </p:sp>
      <p:pic>
        <p:nvPicPr>
          <p:cNvPr id="5" name="Content Placeholder 4" descr="A group of colorful squares&#10;&#10;Description automatically generated with low confidence">
            <a:extLst>
              <a:ext uri="{FF2B5EF4-FFF2-40B4-BE49-F238E27FC236}">
                <a16:creationId xmlns:a16="http://schemas.microsoft.com/office/drawing/2014/main" id="{32EBC4A4-1BEB-D146-A336-0F331602968F}"/>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563617" y="1527175"/>
            <a:ext cx="5980253" cy="4572000"/>
          </a:xfrm>
        </p:spPr>
      </p:pic>
    </p:spTree>
    <p:extLst>
      <p:ext uri="{BB962C8B-B14F-4D97-AF65-F5344CB8AC3E}">
        <p14:creationId xmlns:p14="http://schemas.microsoft.com/office/powerpoint/2010/main" val="303315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Completing the Application Form</a:t>
            </a:r>
          </a:p>
        </p:txBody>
      </p:sp>
      <p:sp>
        <p:nvSpPr>
          <p:cNvPr id="3" name="Content Placeholder 2"/>
          <p:cNvSpPr>
            <a:spLocks noGrp="1"/>
          </p:cNvSpPr>
          <p:nvPr>
            <p:ph sz="quarter" idx="1"/>
          </p:nvPr>
        </p:nvSpPr>
        <p:spPr>
          <a:xfrm>
            <a:off x="323528" y="1556792"/>
            <a:ext cx="8503920" cy="4572000"/>
          </a:xfrm>
        </p:spPr>
        <p:txBody>
          <a:bodyPr>
            <a:normAutofit/>
          </a:bodyPr>
          <a:lstStyle/>
          <a:p>
            <a:r>
              <a:rPr lang="en-GB" dirty="0"/>
              <a:t>Set aside time to complete the application form</a:t>
            </a:r>
          </a:p>
          <a:p>
            <a:r>
              <a:rPr lang="en-GB" dirty="0"/>
              <a:t>Check your spelling, punctuation and grammar</a:t>
            </a:r>
          </a:p>
          <a:p>
            <a:r>
              <a:rPr lang="en-GB" dirty="0"/>
              <a:t>Make sure it’s easy to read</a:t>
            </a:r>
          </a:p>
          <a:p>
            <a:r>
              <a:rPr lang="en-GB" dirty="0"/>
              <a:t>Always tailor your application to the school</a:t>
            </a:r>
          </a:p>
          <a:p>
            <a:r>
              <a:rPr lang="en-GB" dirty="0"/>
              <a:t>If the ad suggests you ring up for more details, then do so. The more you know, the better</a:t>
            </a:r>
          </a:p>
          <a:p>
            <a:r>
              <a:rPr lang="en-GB" dirty="0"/>
              <a:t>Keep a copy of your application. It will be referred to at the interview and it will help you to complete other applications more quickly</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629438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Personal Statement</a:t>
            </a:r>
          </a:p>
        </p:txBody>
      </p:sp>
      <p:sp>
        <p:nvSpPr>
          <p:cNvPr id="3" name="Content Placeholder 2"/>
          <p:cNvSpPr>
            <a:spLocks noGrp="1"/>
          </p:cNvSpPr>
          <p:nvPr>
            <p:ph sz="quarter" idx="1"/>
          </p:nvPr>
        </p:nvSpPr>
        <p:spPr/>
        <p:txBody>
          <a:bodyPr>
            <a:normAutofit fontScale="85000" lnSpcReduction="20000"/>
          </a:bodyPr>
          <a:lstStyle/>
          <a:p>
            <a:r>
              <a:rPr lang="en-GB" dirty="0"/>
              <a:t>No longer than two A4 sheets.</a:t>
            </a:r>
          </a:p>
          <a:p>
            <a:r>
              <a:rPr lang="en-GB" dirty="0"/>
              <a:t>Make it hard for them NOT to interview you </a:t>
            </a:r>
          </a:p>
          <a:p>
            <a:r>
              <a:rPr lang="en-GB" dirty="0"/>
              <a:t>Respond to the advertisement and job and person specifications. Do not write an all-purpose response. Make sure it’s clear how you meet the criteria</a:t>
            </a:r>
          </a:p>
          <a:p>
            <a:r>
              <a:rPr lang="en-GB" dirty="0"/>
              <a:t>Read up as much as you can about the school e.g. school website; inspection report; local press and make reference to some of this information in your statement</a:t>
            </a:r>
          </a:p>
          <a:p>
            <a:r>
              <a:rPr lang="en-GB" dirty="0"/>
              <a:t>Convince them that this is THE school for you…..talk about aspects of the school that you really like/find interesting/chime with your own interests</a:t>
            </a:r>
          </a:p>
          <a:p>
            <a:r>
              <a:rPr lang="en-GB" dirty="0"/>
              <a:t>Try to let a little bit of “you” come into the application</a:t>
            </a:r>
          </a:p>
          <a:p>
            <a:r>
              <a:rPr lang="en-GB" dirty="0"/>
              <a:t>Show how you're going to add value to the school and how the school will contribute to your own professional development</a:t>
            </a:r>
          </a:p>
          <a:p>
            <a:endParaRPr lang="en-GB" dirty="0"/>
          </a:p>
          <a:p>
            <a:endParaRPr lang="en-GB" dirty="0"/>
          </a:p>
          <a:p>
            <a:endParaRPr lang="en-GB" dirty="0"/>
          </a:p>
        </p:txBody>
      </p:sp>
    </p:spTree>
    <p:extLst>
      <p:ext uri="{BB962C8B-B14F-4D97-AF65-F5344CB8AC3E}">
        <p14:creationId xmlns:p14="http://schemas.microsoft.com/office/powerpoint/2010/main" val="4199085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r>
              <a:rPr lang="en-GB" dirty="0"/>
              <a:t>Write a little (not a lot!) about your own philosophy of education, giving concrete examples of how this is evident in your practice. </a:t>
            </a:r>
          </a:p>
          <a:p>
            <a:r>
              <a:rPr lang="en-GB" dirty="0"/>
              <a:t>Use your personal statement to show what you've learnt during your PGCE year and how you're a reflective practitioner</a:t>
            </a:r>
          </a:p>
          <a:p>
            <a:r>
              <a:rPr lang="en-GB" dirty="0"/>
              <a:t>Provide details of your training course, including the age range and subjects covered</a:t>
            </a:r>
          </a:p>
          <a:p>
            <a:r>
              <a:rPr lang="en-GB" dirty="0"/>
              <a:t>Give examples of how you have planned and delivered lessons; monitored and evaluated learning outcomes – including differentiation and behaviour management</a:t>
            </a:r>
          </a:p>
          <a:p>
            <a:r>
              <a:rPr lang="en-GB" dirty="0"/>
              <a:t>Write a little about areas of your practice that you are keen to develop and why</a:t>
            </a:r>
          </a:p>
          <a:p>
            <a:pPr marL="0" indent="0">
              <a:buNone/>
            </a:pPr>
            <a:endParaRPr lang="en-GB" dirty="0"/>
          </a:p>
        </p:txBody>
      </p:sp>
    </p:spTree>
    <p:extLst>
      <p:ext uri="{BB962C8B-B14F-4D97-AF65-F5344CB8AC3E}">
        <p14:creationId xmlns:p14="http://schemas.microsoft.com/office/powerpoint/2010/main" val="327028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FA6F8-8E81-D54C-A1AA-9BF14E130D18}"/>
              </a:ext>
            </a:extLst>
          </p:cNvPr>
          <p:cNvSpPr>
            <a:spLocks noGrp="1"/>
          </p:cNvSpPr>
          <p:nvPr>
            <p:ph type="title"/>
          </p:nvPr>
        </p:nvSpPr>
        <p:spPr/>
        <p:txBody>
          <a:bodyPr>
            <a:normAutofit/>
          </a:bodyPr>
          <a:lstStyle/>
          <a:p>
            <a:r>
              <a:rPr lang="en-US" dirty="0">
                <a:solidFill>
                  <a:srgbClr val="C00000"/>
                </a:solidFill>
              </a:rPr>
              <a:t>The Cooper School vacancy</a:t>
            </a:r>
          </a:p>
        </p:txBody>
      </p:sp>
      <p:sp>
        <p:nvSpPr>
          <p:cNvPr id="3" name="Content Placeholder 2">
            <a:extLst>
              <a:ext uri="{FF2B5EF4-FFF2-40B4-BE49-F238E27FC236}">
                <a16:creationId xmlns:a16="http://schemas.microsoft.com/office/drawing/2014/main" id="{11130AFD-D9BA-DE4C-BCE1-6313179A9240}"/>
              </a:ext>
            </a:extLst>
          </p:cNvPr>
          <p:cNvSpPr>
            <a:spLocks noGrp="1"/>
          </p:cNvSpPr>
          <p:nvPr>
            <p:ph sz="quarter" idx="1"/>
          </p:nvPr>
        </p:nvSpPr>
        <p:spPr/>
        <p:txBody>
          <a:bodyPr/>
          <a:lstStyle/>
          <a:p>
            <a:pPr marL="0" indent="0">
              <a:buNone/>
            </a:pPr>
            <a:r>
              <a:rPr lang="en-US" dirty="0"/>
              <a:t>Return to what you found out about the Cooper School and what it is looking for in the personal specification and job description. </a:t>
            </a:r>
          </a:p>
          <a:p>
            <a:pPr marL="0" indent="0">
              <a:buNone/>
            </a:pPr>
            <a:endParaRPr lang="en-US" dirty="0"/>
          </a:p>
          <a:p>
            <a:pPr marL="0" indent="0">
              <a:buNone/>
            </a:pPr>
            <a:r>
              <a:rPr lang="en-US" dirty="0"/>
              <a:t>How might you </a:t>
            </a:r>
            <a:r>
              <a:rPr lang="en-US" dirty="0" err="1"/>
              <a:t>personalise</a:t>
            </a:r>
            <a:r>
              <a:rPr lang="en-US" dirty="0"/>
              <a:t> your personal statement to make it specific to this particular vacancy?</a:t>
            </a:r>
          </a:p>
        </p:txBody>
      </p:sp>
    </p:spTree>
    <p:extLst>
      <p:ext uri="{BB962C8B-B14F-4D97-AF65-F5344CB8AC3E}">
        <p14:creationId xmlns:p14="http://schemas.microsoft.com/office/powerpoint/2010/main" val="20074462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315</TotalTime>
  <Words>1289</Words>
  <Application>Microsoft Macintosh PowerPoint</Application>
  <PresentationFormat>On-screen Show (4:3)</PresentationFormat>
  <Paragraphs>106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Georgia</vt:lpstr>
      <vt:lpstr>Wingdings</vt:lpstr>
      <vt:lpstr>Wingdings 2</vt:lpstr>
      <vt:lpstr>Civic</vt:lpstr>
      <vt:lpstr>Applying for your first teaching job</vt:lpstr>
      <vt:lpstr>Do the research</vt:lpstr>
      <vt:lpstr>Vacancy</vt:lpstr>
      <vt:lpstr>Do the Research</vt:lpstr>
      <vt:lpstr>What have you found?</vt:lpstr>
      <vt:lpstr>Completing the Application Form</vt:lpstr>
      <vt:lpstr>Personal Statement</vt:lpstr>
      <vt:lpstr>PowerPoint Presentation</vt:lpstr>
      <vt:lpstr>The Cooper School vacancy</vt:lpstr>
      <vt:lpstr>If you are asked to include a CV</vt:lpstr>
      <vt:lpstr>At Interview </vt:lpstr>
      <vt:lpstr>If you are asked to teach a lesson</vt:lpstr>
      <vt:lpstr>A bit of advice from the top</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for your first teaching job</dc:title>
  <dc:creator>Walshe, Karen</dc:creator>
  <cp:lastModifiedBy>Walshe, Karen</cp:lastModifiedBy>
  <cp:revision>15</cp:revision>
  <dcterms:created xsi:type="dcterms:W3CDTF">2014-12-03T13:35:27Z</dcterms:created>
  <dcterms:modified xsi:type="dcterms:W3CDTF">2023-01-11T13:08:58Z</dcterms:modified>
</cp:coreProperties>
</file>