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91" r:id="rId2"/>
    <p:sldId id="287" r:id="rId3"/>
    <p:sldId id="288" r:id="rId4"/>
    <p:sldId id="289" r:id="rId5"/>
    <p:sldId id="290" r:id="rId6"/>
  </p:sldIdLst>
  <p:sldSz cx="9144000" cy="6858000" type="screen4x3"/>
  <p:notesSz cx="6858000" cy="10052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67045" autoAdjust="0"/>
  </p:normalViewPr>
  <p:slideViewPr>
    <p:cSldViewPr snapToGrid="0" snapToObjects="1">
      <p:cViewPr varScale="1">
        <p:scale>
          <a:sx n="80" d="100"/>
          <a:sy n="80" d="100"/>
        </p:scale>
        <p:origin x="3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4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4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26A99-4C47-480A-A1F5-B87F0C46AEFA}" type="datetimeFigureOut">
              <a:rPr lang="en-GB" smtClean="0"/>
              <a:t>06/05/2023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47704"/>
            <a:ext cx="2971800" cy="504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547704"/>
            <a:ext cx="2971800" cy="504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AD3F54-372F-4F64-BAD4-FF3C0B175A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07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2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2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FC3B2-40A3-3142-8CE6-2166C41E7054}" type="datetimeFigureOut">
              <a:rPr lang="en-US" smtClean="0"/>
              <a:t>5/6/23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54063"/>
            <a:ext cx="5022850" cy="3768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4724"/>
            <a:ext cx="5486400" cy="452342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47703"/>
            <a:ext cx="2971800" cy="502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547703"/>
            <a:ext cx="2971800" cy="502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40284-19FA-4C4A-BADA-1D2B938EC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7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40284-19FA-4C4A-BADA-1D2B938ECD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41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5/6/23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5/6/23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GB"/>
              <a:t>Click to edit Master text styles</a:t>
            </a:r>
          </a:p>
          <a:p>
            <a:pPr lvl="1" eaLnBrk="1" latinLnBrk="0" hangingPunct="1"/>
            <a:r>
              <a:rPr lang="en-GB"/>
              <a:t>Second level</a:t>
            </a:r>
          </a:p>
          <a:p>
            <a:pPr lvl="2" eaLnBrk="1" latinLnBrk="0" hangingPunct="1"/>
            <a:r>
              <a:rPr lang="en-GB"/>
              <a:t>Third level</a:t>
            </a:r>
          </a:p>
          <a:p>
            <a:pPr lvl="3" eaLnBrk="1" latinLnBrk="0" hangingPunct="1"/>
            <a:r>
              <a:rPr lang="en-GB"/>
              <a:t>Fourth level</a:t>
            </a:r>
          </a:p>
          <a:p>
            <a:pPr lvl="4" eaLnBrk="1" latinLnBrk="0" hangingPunct="1"/>
            <a:r>
              <a:rPr lang="en-GB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5/6/23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5/6/23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GB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/>
              <a:t>Click to edit Master text styles</a:t>
            </a:r>
          </a:p>
          <a:p>
            <a:pPr lvl="1" eaLnBrk="1" latinLnBrk="0" hangingPunct="1"/>
            <a:r>
              <a:rPr kumimoji="0" lang="en-GB"/>
              <a:t>Second level</a:t>
            </a:r>
          </a:p>
          <a:p>
            <a:pPr lvl="2" eaLnBrk="1" latinLnBrk="0" hangingPunct="1"/>
            <a:r>
              <a:rPr kumimoji="0" lang="en-GB"/>
              <a:t>Third level</a:t>
            </a:r>
          </a:p>
          <a:p>
            <a:pPr lvl="3" eaLnBrk="1" latinLnBrk="0" hangingPunct="1"/>
            <a:r>
              <a:rPr kumimoji="0" lang="en-GB"/>
              <a:t>Fourth level</a:t>
            </a:r>
          </a:p>
          <a:p>
            <a:pPr lvl="4" eaLnBrk="1" latinLnBrk="0" hangingPunct="1"/>
            <a:r>
              <a:rPr kumimoji="0" lang="en-GB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767E4A4F-985C-2F41-8214-9F7E9CF8AF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Trainee Teachers’ experiences of receiving feedback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71A50CB-2706-D243-9B0A-3F1BBF2741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Reflecting on Feedback</a:t>
            </a:r>
          </a:p>
        </p:txBody>
      </p:sp>
    </p:spTree>
    <p:extLst>
      <p:ext uri="{BB962C8B-B14F-4D97-AF65-F5344CB8AC3E}">
        <p14:creationId xmlns:p14="http://schemas.microsoft.com/office/powerpoint/2010/main" val="369525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599"/>
            <a:ext cx="8534400" cy="925945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Experiencing Feedback: Critical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Brandt (2008) identifies 8 ‘critical issues’ related to how trainee teachers experience and perceive feedback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Trainees preferred to be given authentic feedback at all times, rather than feedback which was felt to be overly lenient or critical, for whatever reason.</a:t>
            </a:r>
          </a:p>
          <a:p>
            <a:pPr marL="514350" indent="-514350">
              <a:buAutoNum type="arabicPeriod"/>
            </a:pPr>
            <a:r>
              <a:rPr lang="en-GB" dirty="0"/>
              <a:t>Trainees tended to equate real feedback with criticism, which they accept more readily from tutors than peers</a:t>
            </a:r>
          </a:p>
        </p:txBody>
      </p:sp>
    </p:spTree>
    <p:extLst>
      <p:ext uri="{BB962C8B-B14F-4D97-AF65-F5344CB8AC3E}">
        <p14:creationId xmlns:p14="http://schemas.microsoft.com/office/powerpoint/2010/main" val="844505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GB" dirty="0"/>
              <a:t>Some trainees found, particularly during the second half of their training course, that feedback was overly negative and harsh in its delivery and/or content.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Trainees experienced inconsistency in expectations among tutors in interpreting course objectives and judging related performance.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GB" dirty="0"/>
              <a:t>Trainees experienced unexplained incongruence in feedback between peers, tutors, and their own views.</a:t>
            </a:r>
          </a:p>
        </p:txBody>
      </p:sp>
    </p:spTree>
    <p:extLst>
      <p:ext uri="{BB962C8B-B14F-4D97-AF65-F5344CB8AC3E}">
        <p14:creationId xmlns:p14="http://schemas.microsoft.com/office/powerpoint/2010/main" val="3007160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8503920" cy="482725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GB" dirty="0"/>
              <a:t>Some trainees found that the value of listening to each other’s feedback, while useful in the early stages, diminished as the course progresses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dirty="0"/>
              <a:t>The value of feedback for trainees was influenced by the quality of the trainee-tutor relationship, which was not always a good one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GB" dirty="0"/>
              <a:t>Trainees described a need to justify their choice of certain techniques and activities, often precluded during feedback by lack of time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/>
              <a:t>Brandt, C. 2008 ‘</a:t>
            </a:r>
            <a:r>
              <a:rPr lang="en-GB" sz="2000" i="1" dirty="0"/>
              <a:t>Integrating feedback and reflection in teacher preparation</a:t>
            </a:r>
            <a:r>
              <a:rPr lang="en-GB" sz="2000" dirty="0"/>
              <a:t>’, English Language Teachers Journal, 62:1, 37-46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983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To what extent have you experienced any of these ‘critical issues’ with your own trainee?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How do you know?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0448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1115</TotalTime>
  <Words>257</Words>
  <Application>Microsoft Macintosh PowerPoint</Application>
  <PresentationFormat>On-screen Show (4:3)</PresentationFormat>
  <Paragraphs>19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Georgia</vt:lpstr>
      <vt:lpstr>Wingdings</vt:lpstr>
      <vt:lpstr>Wingdings 2</vt:lpstr>
      <vt:lpstr>Civic</vt:lpstr>
      <vt:lpstr>Reflecting on Feedback</vt:lpstr>
      <vt:lpstr>Experiencing Feedback: Critical issues</vt:lpstr>
      <vt:lpstr>PowerPoint Presentation</vt:lpstr>
      <vt:lpstr>PowerPoint Presentation</vt:lpstr>
      <vt:lpstr>PowerPoint Presentation</vt:lpstr>
    </vt:vector>
  </TitlesOfParts>
  <Company>University of Exeter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Mentoring in Initial and Early Career Education</dc:title>
  <dc:creator>Karen Walshe</dc:creator>
  <cp:lastModifiedBy>Walshe, Karen</cp:lastModifiedBy>
  <cp:revision>110</cp:revision>
  <cp:lastPrinted>2017-05-05T15:54:27Z</cp:lastPrinted>
  <dcterms:created xsi:type="dcterms:W3CDTF">2016-05-23T14:10:27Z</dcterms:created>
  <dcterms:modified xsi:type="dcterms:W3CDTF">2023-05-06T17:11:02Z</dcterms:modified>
</cp:coreProperties>
</file>