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18"/>
  </p:notesMasterIdLst>
  <p:sldIdLst>
    <p:sldId id="595" r:id="rId2"/>
    <p:sldId id="583" r:id="rId3"/>
    <p:sldId id="258" r:id="rId4"/>
    <p:sldId id="584" r:id="rId5"/>
    <p:sldId id="268" r:id="rId6"/>
    <p:sldId id="580" r:id="rId7"/>
    <p:sldId id="262" r:id="rId8"/>
    <p:sldId id="589" r:id="rId9"/>
    <p:sldId id="590" r:id="rId10"/>
    <p:sldId id="587" r:id="rId11"/>
    <p:sldId id="588" r:id="rId12"/>
    <p:sldId id="592" r:id="rId13"/>
    <p:sldId id="264" r:id="rId14"/>
    <p:sldId id="265" r:id="rId15"/>
    <p:sldId id="593" r:id="rId16"/>
    <p:sldId id="594"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FF5050"/>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B2B2FDA-319D-435E-8A3C-3261F04AEB1C}" v="2" dt="2024-06-28T15:56:00.89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9879" autoAdjust="0"/>
  </p:normalViewPr>
  <p:slideViewPr>
    <p:cSldViewPr snapToGrid="0">
      <p:cViewPr varScale="1">
        <p:scale>
          <a:sx n="61" d="100"/>
          <a:sy n="61" d="100"/>
        </p:scale>
        <p:origin x="80" y="2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C5AD23-9C4F-44B4-B822-54544D425C45}" type="datetimeFigureOut">
              <a:rPr lang="en-GB" smtClean="0"/>
              <a:t>28/06/2024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4824B3-6741-40D9-8683-68F9634EDE1E}" type="slidenum">
              <a:rPr lang="en-GB" smtClean="0"/>
              <a:t>‹#›</a:t>
            </a:fld>
            <a:endParaRPr lang="en-GB"/>
          </a:p>
        </p:txBody>
      </p:sp>
    </p:spTree>
    <p:extLst>
      <p:ext uri="{BB962C8B-B14F-4D97-AF65-F5344CB8AC3E}">
        <p14:creationId xmlns:p14="http://schemas.microsoft.com/office/powerpoint/2010/main" val="12582390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44824B3-6741-40D9-8683-68F9634EDE1E}" type="slidenum">
              <a:rPr lang="en-GB" smtClean="0"/>
              <a:t>7</a:t>
            </a:fld>
            <a:endParaRPr lang="en-GB"/>
          </a:p>
        </p:txBody>
      </p:sp>
    </p:spTree>
    <p:extLst>
      <p:ext uri="{BB962C8B-B14F-4D97-AF65-F5344CB8AC3E}">
        <p14:creationId xmlns:p14="http://schemas.microsoft.com/office/powerpoint/2010/main" val="18071632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Let's begin by finding a comfortable position sitting / lying down. Close your eyes gently and take a deep breath in through your nose, feeling your chest rise as you fill your lungs with air. Hold it for a moment, and then exhale slowly through your mouth, letting go of any tension or worries.</a:t>
            </a:r>
          </a:p>
          <a:p>
            <a:pPr>
              <a:lnSpc>
                <a:spcPct val="107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Imagine yourself on a bright, sunny morning. You're walking through a bustling town towards the polling station. The air is crisp and carries the scent of freshly cut grass and blooming flowers. Birds chirp merrily in the trees, adding a symphony of natural sounds to the atmosphere.</a:t>
            </a:r>
          </a:p>
          <a:p>
            <a:pPr>
              <a:lnSpc>
                <a:spcPct val="107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As you approach the school hall that been transformed into a polling station, notice the buzz of conversation around you. People of all ages and backgrounds are gathered, each person with their own thoughts and hopes about the election. You feel a sense of anticipation mixed with determination, knowing that today, your vote will reflect your beliefs as a Christian, as a member of the Church of England - an Anglican.</a:t>
            </a:r>
          </a:p>
          <a:p>
            <a:pPr>
              <a:lnSpc>
                <a:spcPct val="107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As you stand in line, ready to cast your vote, consider your beliefs about keeping communities safe. Jesus said, "blessed are the peacemakers." You support community policing and helping criminals live better lives. Imagine feeling a optimistic about giving people second chances and making a positive change.</a:t>
            </a:r>
          </a:p>
          <a:p>
            <a:pPr>
              <a:lnSpc>
                <a:spcPct val="107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It's your turn to vote. Imagine stepping into the booth with a sense of purpose and gratitude for the opportunity to participate in democracy.</a:t>
            </a:r>
          </a:p>
          <a:p>
            <a:pPr>
              <a:lnSpc>
                <a:spcPct val="107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Imagine reading through the list of names on the left side of the paper. Look for the name of the candidate who said they would build more hospitals to ensure everyone can get free healthcare when they need it. You remember the teachings of Jesus, who healed every disease and sickness and know that he would share your views.</a:t>
            </a:r>
          </a:p>
          <a:p>
            <a:pPr>
              <a:lnSpc>
                <a:spcPct val="107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As you run your finger down the list of names, pause on a name you have considered voting for. A party who have spoken passionately about protecting the environment and stopping pollution. You recall the words from Genesis: "God saw all that he had made, and it was very good." Imagine wondering if you should choose this name instead.</a:t>
            </a:r>
          </a:p>
          <a:p>
            <a:pPr>
              <a:lnSpc>
                <a:spcPct val="107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Imagine picking up the small pencil and put your X next to the name you had planned to choose. Feel confident because this is the person who also said they would support the poor with affordable housing and money for food. Remember the Bible passage that reminds you to "uphold the cause of the poor” (Psalm 82:3-4).</a:t>
            </a:r>
          </a:p>
          <a:p>
            <a:pPr>
              <a:lnSpc>
                <a:spcPct val="107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Imagine taking a moment to silently offer a prayer asking God to guide others in their choices. Trust that your voice matters and that your vote contributes to shaping a compassionate and fair community.</a:t>
            </a:r>
          </a:p>
          <a:p>
            <a:pPr>
              <a:lnSpc>
                <a:spcPct val="107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As you leave the polling station, feel a sense of accomplishment and peace. You have done what the Lord would have wanted you to.</a:t>
            </a:r>
          </a:p>
          <a:p>
            <a:pPr>
              <a:lnSpc>
                <a:spcPct val="107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Slowly bring your awareness back to the present moment. Wiggle your fingers and toes, gently open your eyes, and take a deep breath in, feeling refreshed and empowered.</a:t>
            </a:r>
          </a:p>
          <a:p>
            <a:endParaRPr lang="en-GB" dirty="0"/>
          </a:p>
        </p:txBody>
      </p:sp>
      <p:sp>
        <p:nvSpPr>
          <p:cNvPr id="4" name="Slide Number Placeholder 3"/>
          <p:cNvSpPr>
            <a:spLocks noGrp="1"/>
          </p:cNvSpPr>
          <p:nvPr>
            <p:ph type="sldNum" sz="quarter" idx="5"/>
          </p:nvPr>
        </p:nvSpPr>
        <p:spPr/>
        <p:txBody>
          <a:bodyPr/>
          <a:lstStyle/>
          <a:p>
            <a:fld id="{944824B3-6741-40D9-8683-68F9634EDE1E}" type="slidenum">
              <a:rPr lang="en-GB" smtClean="0"/>
              <a:t>8</a:t>
            </a:fld>
            <a:endParaRPr lang="en-GB"/>
          </a:p>
        </p:txBody>
      </p:sp>
    </p:spTree>
    <p:extLst>
      <p:ext uri="{BB962C8B-B14F-4D97-AF65-F5344CB8AC3E}">
        <p14:creationId xmlns:p14="http://schemas.microsoft.com/office/powerpoint/2010/main" val="5010241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44824B3-6741-40D9-8683-68F9634EDE1E}" type="slidenum">
              <a:rPr lang="en-GB" smtClean="0"/>
              <a:t>9</a:t>
            </a:fld>
            <a:endParaRPr lang="en-GB"/>
          </a:p>
        </p:txBody>
      </p:sp>
    </p:spTree>
    <p:extLst>
      <p:ext uri="{BB962C8B-B14F-4D97-AF65-F5344CB8AC3E}">
        <p14:creationId xmlns:p14="http://schemas.microsoft.com/office/powerpoint/2010/main" val="6719502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44824B3-6741-40D9-8683-68F9634EDE1E}" type="slidenum">
              <a:rPr lang="en-GB" smtClean="0"/>
              <a:t>10</a:t>
            </a:fld>
            <a:endParaRPr lang="en-GB"/>
          </a:p>
        </p:txBody>
      </p:sp>
    </p:spTree>
    <p:extLst>
      <p:ext uri="{BB962C8B-B14F-4D97-AF65-F5344CB8AC3E}">
        <p14:creationId xmlns:p14="http://schemas.microsoft.com/office/powerpoint/2010/main" val="9011041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44824B3-6741-40D9-8683-68F9634EDE1E}" type="slidenum">
              <a:rPr lang="en-GB" smtClean="0"/>
              <a:t>12</a:t>
            </a:fld>
            <a:endParaRPr lang="en-GB"/>
          </a:p>
        </p:txBody>
      </p:sp>
    </p:spTree>
    <p:extLst>
      <p:ext uri="{BB962C8B-B14F-4D97-AF65-F5344CB8AC3E}">
        <p14:creationId xmlns:p14="http://schemas.microsoft.com/office/powerpoint/2010/main" val="31648317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DF5DF2-8882-4175-9C91-F539BEF7346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1F7313D-5CDB-41E7-2A98-7BB819DAF1D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62F2144-BE35-14BF-3BFA-FD5FB77969EB}"/>
              </a:ext>
            </a:extLst>
          </p:cNvPr>
          <p:cNvSpPr>
            <a:spLocks noGrp="1"/>
          </p:cNvSpPr>
          <p:nvPr>
            <p:ph type="dt" sz="half" idx="10"/>
          </p:nvPr>
        </p:nvSpPr>
        <p:spPr/>
        <p:txBody>
          <a:bodyPr/>
          <a:lstStyle/>
          <a:p>
            <a:fld id="{86079130-A8B8-4A67-A265-585BCAD84C8B}" type="datetimeFigureOut">
              <a:rPr lang="en-GB" smtClean="0"/>
              <a:t>28/06/2024</a:t>
            </a:fld>
            <a:endParaRPr lang="en-GB"/>
          </a:p>
        </p:txBody>
      </p:sp>
      <p:sp>
        <p:nvSpPr>
          <p:cNvPr id="5" name="Footer Placeholder 4">
            <a:extLst>
              <a:ext uri="{FF2B5EF4-FFF2-40B4-BE49-F238E27FC236}">
                <a16:creationId xmlns:a16="http://schemas.microsoft.com/office/drawing/2014/main" id="{4E643474-4DF0-CC20-68EF-FA1411B4004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B8DFAC6-17F3-5B19-E0FC-FAAA6D1952DB}"/>
              </a:ext>
            </a:extLst>
          </p:cNvPr>
          <p:cNvSpPr>
            <a:spLocks noGrp="1"/>
          </p:cNvSpPr>
          <p:nvPr>
            <p:ph type="sldNum" sz="quarter" idx="12"/>
          </p:nvPr>
        </p:nvSpPr>
        <p:spPr/>
        <p:txBody>
          <a:bodyPr/>
          <a:lstStyle/>
          <a:p>
            <a:fld id="{BF43ABC2-196A-431D-948C-33B137F97A09}" type="slidenum">
              <a:rPr lang="en-GB" smtClean="0"/>
              <a:t>‹#›</a:t>
            </a:fld>
            <a:endParaRPr lang="en-GB"/>
          </a:p>
        </p:txBody>
      </p:sp>
    </p:spTree>
    <p:extLst>
      <p:ext uri="{BB962C8B-B14F-4D97-AF65-F5344CB8AC3E}">
        <p14:creationId xmlns:p14="http://schemas.microsoft.com/office/powerpoint/2010/main" val="13434894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DC3239-345F-DBFD-4048-339FFB2CC37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BC0654A-190F-7780-190D-AAFB4A438EB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33C44DE-8886-0988-C0FC-69C59CF1A852}"/>
              </a:ext>
            </a:extLst>
          </p:cNvPr>
          <p:cNvSpPr>
            <a:spLocks noGrp="1"/>
          </p:cNvSpPr>
          <p:nvPr>
            <p:ph type="dt" sz="half" idx="10"/>
          </p:nvPr>
        </p:nvSpPr>
        <p:spPr/>
        <p:txBody>
          <a:bodyPr/>
          <a:lstStyle/>
          <a:p>
            <a:fld id="{86079130-A8B8-4A67-A265-585BCAD84C8B}" type="datetimeFigureOut">
              <a:rPr lang="en-GB" smtClean="0"/>
              <a:t>28/06/2024</a:t>
            </a:fld>
            <a:endParaRPr lang="en-GB"/>
          </a:p>
        </p:txBody>
      </p:sp>
      <p:sp>
        <p:nvSpPr>
          <p:cNvPr id="5" name="Footer Placeholder 4">
            <a:extLst>
              <a:ext uri="{FF2B5EF4-FFF2-40B4-BE49-F238E27FC236}">
                <a16:creationId xmlns:a16="http://schemas.microsoft.com/office/drawing/2014/main" id="{E04DA7B9-4A39-D678-4F39-12F232C1BB0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5915E4F-C7E9-3F5F-3128-10DB1AFE67B7}"/>
              </a:ext>
            </a:extLst>
          </p:cNvPr>
          <p:cNvSpPr>
            <a:spLocks noGrp="1"/>
          </p:cNvSpPr>
          <p:nvPr>
            <p:ph type="sldNum" sz="quarter" idx="12"/>
          </p:nvPr>
        </p:nvSpPr>
        <p:spPr/>
        <p:txBody>
          <a:bodyPr/>
          <a:lstStyle/>
          <a:p>
            <a:fld id="{BF43ABC2-196A-431D-948C-33B137F97A09}" type="slidenum">
              <a:rPr lang="en-GB" smtClean="0"/>
              <a:t>‹#›</a:t>
            </a:fld>
            <a:endParaRPr lang="en-GB"/>
          </a:p>
        </p:txBody>
      </p:sp>
    </p:spTree>
    <p:extLst>
      <p:ext uri="{BB962C8B-B14F-4D97-AF65-F5344CB8AC3E}">
        <p14:creationId xmlns:p14="http://schemas.microsoft.com/office/powerpoint/2010/main" val="20342885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0D8A9E3-6490-E2C4-C030-4FDE65DB007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D93BEC9-D8D8-7D5B-1169-3DC829E5A31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F82A9A3-E75F-289F-6772-5B889B5DEF7C}"/>
              </a:ext>
            </a:extLst>
          </p:cNvPr>
          <p:cNvSpPr>
            <a:spLocks noGrp="1"/>
          </p:cNvSpPr>
          <p:nvPr>
            <p:ph type="dt" sz="half" idx="10"/>
          </p:nvPr>
        </p:nvSpPr>
        <p:spPr/>
        <p:txBody>
          <a:bodyPr/>
          <a:lstStyle/>
          <a:p>
            <a:fld id="{86079130-A8B8-4A67-A265-585BCAD84C8B}" type="datetimeFigureOut">
              <a:rPr lang="en-GB" smtClean="0"/>
              <a:t>28/06/2024</a:t>
            </a:fld>
            <a:endParaRPr lang="en-GB"/>
          </a:p>
        </p:txBody>
      </p:sp>
      <p:sp>
        <p:nvSpPr>
          <p:cNvPr id="5" name="Footer Placeholder 4">
            <a:extLst>
              <a:ext uri="{FF2B5EF4-FFF2-40B4-BE49-F238E27FC236}">
                <a16:creationId xmlns:a16="http://schemas.microsoft.com/office/drawing/2014/main" id="{71AC9930-3147-F203-5198-12937693136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C74B517-FBB3-FA57-A8FE-9F6C712FBAB0}"/>
              </a:ext>
            </a:extLst>
          </p:cNvPr>
          <p:cNvSpPr>
            <a:spLocks noGrp="1"/>
          </p:cNvSpPr>
          <p:nvPr>
            <p:ph type="sldNum" sz="quarter" idx="12"/>
          </p:nvPr>
        </p:nvSpPr>
        <p:spPr/>
        <p:txBody>
          <a:bodyPr/>
          <a:lstStyle/>
          <a:p>
            <a:fld id="{BF43ABC2-196A-431D-948C-33B137F97A09}" type="slidenum">
              <a:rPr lang="en-GB" smtClean="0"/>
              <a:t>‹#›</a:t>
            </a:fld>
            <a:endParaRPr lang="en-GB"/>
          </a:p>
        </p:txBody>
      </p:sp>
    </p:spTree>
    <p:extLst>
      <p:ext uri="{BB962C8B-B14F-4D97-AF65-F5344CB8AC3E}">
        <p14:creationId xmlns:p14="http://schemas.microsoft.com/office/powerpoint/2010/main" val="13321861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C3296E-52F0-5D4A-F48F-63B436F243F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352DA4A-1071-C0C8-0302-29B30A6370A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4FC10D5-9A28-6538-9A06-E64FE7C5863A}"/>
              </a:ext>
            </a:extLst>
          </p:cNvPr>
          <p:cNvSpPr>
            <a:spLocks noGrp="1"/>
          </p:cNvSpPr>
          <p:nvPr>
            <p:ph type="dt" sz="half" idx="10"/>
          </p:nvPr>
        </p:nvSpPr>
        <p:spPr/>
        <p:txBody>
          <a:bodyPr/>
          <a:lstStyle/>
          <a:p>
            <a:fld id="{86079130-A8B8-4A67-A265-585BCAD84C8B}" type="datetimeFigureOut">
              <a:rPr lang="en-GB" smtClean="0"/>
              <a:t>28/06/2024</a:t>
            </a:fld>
            <a:endParaRPr lang="en-GB"/>
          </a:p>
        </p:txBody>
      </p:sp>
      <p:sp>
        <p:nvSpPr>
          <p:cNvPr id="5" name="Footer Placeholder 4">
            <a:extLst>
              <a:ext uri="{FF2B5EF4-FFF2-40B4-BE49-F238E27FC236}">
                <a16:creationId xmlns:a16="http://schemas.microsoft.com/office/drawing/2014/main" id="{1D8A4FA9-5FD5-D88F-E275-0E9D9F85910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88A2A7A-6D96-3C58-9DAB-3DEA375F478B}"/>
              </a:ext>
            </a:extLst>
          </p:cNvPr>
          <p:cNvSpPr>
            <a:spLocks noGrp="1"/>
          </p:cNvSpPr>
          <p:nvPr>
            <p:ph type="sldNum" sz="quarter" idx="12"/>
          </p:nvPr>
        </p:nvSpPr>
        <p:spPr/>
        <p:txBody>
          <a:bodyPr/>
          <a:lstStyle/>
          <a:p>
            <a:fld id="{BF43ABC2-196A-431D-948C-33B137F97A09}" type="slidenum">
              <a:rPr lang="en-GB" smtClean="0"/>
              <a:t>‹#›</a:t>
            </a:fld>
            <a:endParaRPr lang="en-GB"/>
          </a:p>
        </p:txBody>
      </p:sp>
    </p:spTree>
    <p:extLst>
      <p:ext uri="{BB962C8B-B14F-4D97-AF65-F5344CB8AC3E}">
        <p14:creationId xmlns:p14="http://schemas.microsoft.com/office/powerpoint/2010/main" val="42320895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AD147-6692-3954-94B4-8F8F97939B8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3F0B45E-DD6E-BA36-14D2-B0D877FBF2A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85AC32B-8750-FAB9-0A6B-3630EB5E8D8D}"/>
              </a:ext>
            </a:extLst>
          </p:cNvPr>
          <p:cNvSpPr>
            <a:spLocks noGrp="1"/>
          </p:cNvSpPr>
          <p:nvPr>
            <p:ph type="dt" sz="half" idx="10"/>
          </p:nvPr>
        </p:nvSpPr>
        <p:spPr/>
        <p:txBody>
          <a:bodyPr/>
          <a:lstStyle/>
          <a:p>
            <a:fld id="{86079130-A8B8-4A67-A265-585BCAD84C8B}" type="datetimeFigureOut">
              <a:rPr lang="en-GB" smtClean="0"/>
              <a:t>28/06/2024</a:t>
            </a:fld>
            <a:endParaRPr lang="en-GB"/>
          </a:p>
        </p:txBody>
      </p:sp>
      <p:sp>
        <p:nvSpPr>
          <p:cNvPr id="5" name="Footer Placeholder 4">
            <a:extLst>
              <a:ext uri="{FF2B5EF4-FFF2-40B4-BE49-F238E27FC236}">
                <a16:creationId xmlns:a16="http://schemas.microsoft.com/office/drawing/2014/main" id="{DEEF4E16-3428-4A97-9F18-F331874156C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060D36A-4014-7246-1502-5CB79121BCEA}"/>
              </a:ext>
            </a:extLst>
          </p:cNvPr>
          <p:cNvSpPr>
            <a:spLocks noGrp="1"/>
          </p:cNvSpPr>
          <p:nvPr>
            <p:ph type="sldNum" sz="quarter" idx="12"/>
          </p:nvPr>
        </p:nvSpPr>
        <p:spPr/>
        <p:txBody>
          <a:bodyPr/>
          <a:lstStyle/>
          <a:p>
            <a:fld id="{BF43ABC2-196A-431D-948C-33B137F97A09}" type="slidenum">
              <a:rPr lang="en-GB" smtClean="0"/>
              <a:t>‹#›</a:t>
            </a:fld>
            <a:endParaRPr lang="en-GB"/>
          </a:p>
        </p:txBody>
      </p:sp>
    </p:spTree>
    <p:extLst>
      <p:ext uri="{BB962C8B-B14F-4D97-AF65-F5344CB8AC3E}">
        <p14:creationId xmlns:p14="http://schemas.microsoft.com/office/powerpoint/2010/main" val="10498327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EEADA-4462-F79D-BC87-8D9A17AE945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8EEE408-1A8A-96CF-5918-1BC03897676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A7939AA-D24B-B5BF-896F-95C17F4CD9D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4B830B5-73E1-4C79-C71D-B380B6F06403}"/>
              </a:ext>
            </a:extLst>
          </p:cNvPr>
          <p:cNvSpPr>
            <a:spLocks noGrp="1"/>
          </p:cNvSpPr>
          <p:nvPr>
            <p:ph type="dt" sz="half" idx="10"/>
          </p:nvPr>
        </p:nvSpPr>
        <p:spPr/>
        <p:txBody>
          <a:bodyPr/>
          <a:lstStyle/>
          <a:p>
            <a:fld id="{86079130-A8B8-4A67-A265-585BCAD84C8B}" type="datetimeFigureOut">
              <a:rPr lang="en-GB" smtClean="0"/>
              <a:t>28/06/2024</a:t>
            </a:fld>
            <a:endParaRPr lang="en-GB"/>
          </a:p>
        </p:txBody>
      </p:sp>
      <p:sp>
        <p:nvSpPr>
          <p:cNvPr id="6" name="Footer Placeholder 5">
            <a:extLst>
              <a:ext uri="{FF2B5EF4-FFF2-40B4-BE49-F238E27FC236}">
                <a16:creationId xmlns:a16="http://schemas.microsoft.com/office/drawing/2014/main" id="{1498B320-B5C3-4F81-C425-17B5080DB1B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9AFCC96-12F4-0BDB-AEC4-3AA7E99ECF4A}"/>
              </a:ext>
            </a:extLst>
          </p:cNvPr>
          <p:cNvSpPr>
            <a:spLocks noGrp="1"/>
          </p:cNvSpPr>
          <p:nvPr>
            <p:ph type="sldNum" sz="quarter" idx="12"/>
          </p:nvPr>
        </p:nvSpPr>
        <p:spPr/>
        <p:txBody>
          <a:bodyPr/>
          <a:lstStyle/>
          <a:p>
            <a:fld id="{BF43ABC2-196A-431D-948C-33B137F97A09}" type="slidenum">
              <a:rPr lang="en-GB" smtClean="0"/>
              <a:t>‹#›</a:t>
            </a:fld>
            <a:endParaRPr lang="en-GB"/>
          </a:p>
        </p:txBody>
      </p:sp>
    </p:spTree>
    <p:extLst>
      <p:ext uri="{BB962C8B-B14F-4D97-AF65-F5344CB8AC3E}">
        <p14:creationId xmlns:p14="http://schemas.microsoft.com/office/powerpoint/2010/main" val="7221996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0CE72E-7560-527C-184C-17F0EC98EFDF}"/>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B1CEF74-9933-FF72-7D83-4D83AC4248E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BC6E69A-115D-F7B6-6B3B-CB221BB9C82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A69F0E8-C37C-8A76-F94A-F3CC1536710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6A7F6CE-2A7A-4457-3E84-5C2281FCBB5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7E51466-0D64-AB17-8B61-3C08A5ED2DFB}"/>
              </a:ext>
            </a:extLst>
          </p:cNvPr>
          <p:cNvSpPr>
            <a:spLocks noGrp="1"/>
          </p:cNvSpPr>
          <p:nvPr>
            <p:ph type="dt" sz="half" idx="10"/>
          </p:nvPr>
        </p:nvSpPr>
        <p:spPr/>
        <p:txBody>
          <a:bodyPr/>
          <a:lstStyle/>
          <a:p>
            <a:fld id="{86079130-A8B8-4A67-A265-585BCAD84C8B}" type="datetimeFigureOut">
              <a:rPr lang="en-GB" smtClean="0"/>
              <a:t>28/06/2024</a:t>
            </a:fld>
            <a:endParaRPr lang="en-GB"/>
          </a:p>
        </p:txBody>
      </p:sp>
      <p:sp>
        <p:nvSpPr>
          <p:cNvPr id="8" name="Footer Placeholder 7">
            <a:extLst>
              <a:ext uri="{FF2B5EF4-FFF2-40B4-BE49-F238E27FC236}">
                <a16:creationId xmlns:a16="http://schemas.microsoft.com/office/drawing/2014/main" id="{D4D0C0AB-ADA1-6E06-0ED5-A19C3DE9697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A32C6AF-BCDD-87B5-3E42-8960A31AA952}"/>
              </a:ext>
            </a:extLst>
          </p:cNvPr>
          <p:cNvSpPr>
            <a:spLocks noGrp="1"/>
          </p:cNvSpPr>
          <p:nvPr>
            <p:ph type="sldNum" sz="quarter" idx="12"/>
          </p:nvPr>
        </p:nvSpPr>
        <p:spPr/>
        <p:txBody>
          <a:bodyPr/>
          <a:lstStyle/>
          <a:p>
            <a:fld id="{BF43ABC2-196A-431D-948C-33B137F97A09}" type="slidenum">
              <a:rPr lang="en-GB" smtClean="0"/>
              <a:t>‹#›</a:t>
            </a:fld>
            <a:endParaRPr lang="en-GB"/>
          </a:p>
        </p:txBody>
      </p:sp>
    </p:spTree>
    <p:extLst>
      <p:ext uri="{BB962C8B-B14F-4D97-AF65-F5344CB8AC3E}">
        <p14:creationId xmlns:p14="http://schemas.microsoft.com/office/powerpoint/2010/main" val="23780918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A1193-3318-B4B6-0B2C-FFB6896B0C5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CF297B6-C898-B566-A03D-AF73AF5F3AD8}"/>
              </a:ext>
            </a:extLst>
          </p:cNvPr>
          <p:cNvSpPr>
            <a:spLocks noGrp="1"/>
          </p:cNvSpPr>
          <p:nvPr>
            <p:ph type="dt" sz="half" idx="10"/>
          </p:nvPr>
        </p:nvSpPr>
        <p:spPr/>
        <p:txBody>
          <a:bodyPr/>
          <a:lstStyle/>
          <a:p>
            <a:fld id="{86079130-A8B8-4A67-A265-585BCAD84C8B}" type="datetimeFigureOut">
              <a:rPr lang="en-GB" smtClean="0"/>
              <a:t>28/06/2024</a:t>
            </a:fld>
            <a:endParaRPr lang="en-GB"/>
          </a:p>
        </p:txBody>
      </p:sp>
      <p:sp>
        <p:nvSpPr>
          <p:cNvPr id="4" name="Footer Placeholder 3">
            <a:extLst>
              <a:ext uri="{FF2B5EF4-FFF2-40B4-BE49-F238E27FC236}">
                <a16:creationId xmlns:a16="http://schemas.microsoft.com/office/drawing/2014/main" id="{4E0D0999-72FB-D2F6-FE3F-8A6E9B1252D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F58F601-4773-2FE5-0B60-F86B296E8219}"/>
              </a:ext>
            </a:extLst>
          </p:cNvPr>
          <p:cNvSpPr>
            <a:spLocks noGrp="1"/>
          </p:cNvSpPr>
          <p:nvPr>
            <p:ph type="sldNum" sz="quarter" idx="12"/>
          </p:nvPr>
        </p:nvSpPr>
        <p:spPr/>
        <p:txBody>
          <a:bodyPr/>
          <a:lstStyle/>
          <a:p>
            <a:fld id="{BF43ABC2-196A-431D-948C-33B137F97A09}" type="slidenum">
              <a:rPr lang="en-GB" smtClean="0"/>
              <a:t>‹#›</a:t>
            </a:fld>
            <a:endParaRPr lang="en-GB"/>
          </a:p>
        </p:txBody>
      </p:sp>
    </p:spTree>
    <p:extLst>
      <p:ext uri="{BB962C8B-B14F-4D97-AF65-F5344CB8AC3E}">
        <p14:creationId xmlns:p14="http://schemas.microsoft.com/office/powerpoint/2010/main" val="7386581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B914F0B-0AB5-2F4D-31F2-1E76FA13839A}"/>
              </a:ext>
            </a:extLst>
          </p:cNvPr>
          <p:cNvSpPr>
            <a:spLocks noGrp="1"/>
          </p:cNvSpPr>
          <p:nvPr>
            <p:ph type="dt" sz="half" idx="10"/>
          </p:nvPr>
        </p:nvSpPr>
        <p:spPr/>
        <p:txBody>
          <a:bodyPr/>
          <a:lstStyle/>
          <a:p>
            <a:fld id="{86079130-A8B8-4A67-A265-585BCAD84C8B}" type="datetimeFigureOut">
              <a:rPr lang="en-GB" smtClean="0"/>
              <a:t>28/06/2024</a:t>
            </a:fld>
            <a:endParaRPr lang="en-GB"/>
          </a:p>
        </p:txBody>
      </p:sp>
      <p:sp>
        <p:nvSpPr>
          <p:cNvPr id="3" name="Footer Placeholder 2">
            <a:extLst>
              <a:ext uri="{FF2B5EF4-FFF2-40B4-BE49-F238E27FC236}">
                <a16:creationId xmlns:a16="http://schemas.microsoft.com/office/drawing/2014/main" id="{EF85EAE2-92F6-61D1-AABE-3732F151A79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8320F146-8C07-0372-34FB-F1C793F19388}"/>
              </a:ext>
            </a:extLst>
          </p:cNvPr>
          <p:cNvSpPr>
            <a:spLocks noGrp="1"/>
          </p:cNvSpPr>
          <p:nvPr>
            <p:ph type="sldNum" sz="quarter" idx="12"/>
          </p:nvPr>
        </p:nvSpPr>
        <p:spPr/>
        <p:txBody>
          <a:bodyPr/>
          <a:lstStyle/>
          <a:p>
            <a:fld id="{BF43ABC2-196A-431D-948C-33B137F97A09}" type="slidenum">
              <a:rPr lang="en-GB" smtClean="0"/>
              <a:t>‹#›</a:t>
            </a:fld>
            <a:endParaRPr lang="en-GB"/>
          </a:p>
        </p:txBody>
      </p:sp>
    </p:spTree>
    <p:extLst>
      <p:ext uri="{BB962C8B-B14F-4D97-AF65-F5344CB8AC3E}">
        <p14:creationId xmlns:p14="http://schemas.microsoft.com/office/powerpoint/2010/main" val="10279113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3BB3DF-2249-2F26-B419-B58091C106B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C871D5E-514D-26CD-9B16-22A1FEDBA76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0B78D14-712C-8C97-57A6-F4C7A44123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454070C-C1A9-7924-02A7-B6BE7A27BC36}"/>
              </a:ext>
            </a:extLst>
          </p:cNvPr>
          <p:cNvSpPr>
            <a:spLocks noGrp="1"/>
          </p:cNvSpPr>
          <p:nvPr>
            <p:ph type="dt" sz="half" idx="10"/>
          </p:nvPr>
        </p:nvSpPr>
        <p:spPr/>
        <p:txBody>
          <a:bodyPr/>
          <a:lstStyle/>
          <a:p>
            <a:fld id="{86079130-A8B8-4A67-A265-585BCAD84C8B}" type="datetimeFigureOut">
              <a:rPr lang="en-GB" smtClean="0"/>
              <a:t>28/06/2024</a:t>
            </a:fld>
            <a:endParaRPr lang="en-GB"/>
          </a:p>
        </p:txBody>
      </p:sp>
      <p:sp>
        <p:nvSpPr>
          <p:cNvPr id="6" name="Footer Placeholder 5">
            <a:extLst>
              <a:ext uri="{FF2B5EF4-FFF2-40B4-BE49-F238E27FC236}">
                <a16:creationId xmlns:a16="http://schemas.microsoft.com/office/drawing/2014/main" id="{A73C7B9A-D753-8EB3-43A9-4EA7E331E31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6411475-A277-2865-DAFA-E14395DD8232}"/>
              </a:ext>
            </a:extLst>
          </p:cNvPr>
          <p:cNvSpPr>
            <a:spLocks noGrp="1"/>
          </p:cNvSpPr>
          <p:nvPr>
            <p:ph type="sldNum" sz="quarter" idx="12"/>
          </p:nvPr>
        </p:nvSpPr>
        <p:spPr/>
        <p:txBody>
          <a:bodyPr/>
          <a:lstStyle/>
          <a:p>
            <a:fld id="{BF43ABC2-196A-431D-948C-33B137F97A09}" type="slidenum">
              <a:rPr lang="en-GB" smtClean="0"/>
              <a:t>‹#›</a:t>
            </a:fld>
            <a:endParaRPr lang="en-GB"/>
          </a:p>
        </p:txBody>
      </p:sp>
    </p:spTree>
    <p:extLst>
      <p:ext uri="{BB962C8B-B14F-4D97-AF65-F5344CB8AC3E}">
        <p14:creationId xmlns:p14="http://schemas.microsoft.com/office/powerpoint/2010/main" val="26210362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6EC96-5D1E-9AED-17CB-0DF9FD49212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4E34211-0F44-2BCC-BBF7-B8405DCFE82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A495F01-48A8-7167-2715-83A1E371DC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94819B1-716F-6B62-8975-6C43DDD58310}"/>
              </a:ext>
            </a:extLst>
          </p:cNvPr>
          <p:cNvSpPr>
            <a:spLocks noGrp="1"/>
          </p:cNvSpPr>
          <p:nvPr>
            <p:ph type="dt" sz="half" idx="10"/>
          </p:nvPr>
        </p:nvSpPr>
        <p:spPr/>
        <p:txBody>
          <a:bodyPr/>
          <a:lstStyle/>
          <a:p>
            <a:fld id="{86079130-A8B8-4A67-A265-585BCAD84C8B}" type="datetimeFigureOut">
              <a:rPr lang="en-GB" smtClean="0"/>
              <a:t>28/06/2024</a:t>
            </a:fld>
            <a:endParaRPr lang="en-GB"/>
          </a:p>
        </p:txBody>
      </p:sp>
      <p:sp>
        <p:nvSpPr>
          <p:cNvPr id="6" name="Footer Placeholder 5">
            <a:extLst>
              <a:ext uri="{FF2B5EF4-FFF2-40B4-BE49-F238E27FC236}">
                <a16:creationId xmlns:a16="http://schemas.microsoft.com/office/drawing/2014/main" id="{209031B2-B2A7-FBAF-8160-EE6EB841646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05C9CE9-6419-84A1-104E-9C28ED572831}"/>
              </a:ext>
            </a:extLst>
          </p:cNvPr>
          <p:cNvSpPr>
            <a:spLocks noGrp="1"/>
          </p:cNvSpPr>
          <p:nvPr>
            <p:ph type="sldNum" sz="quarter" idx="12"/>
          </p:nvPr>
        </p:nvSpPr>
        <p:spPr/>
        <p:txBody>
          <a:bodyPr/>
          <a:lstStyle/>
          <a:p>
            <a:fld id="{BF43ABC2-196A-431D-948C-33B137F97A09}" type="slidenum">
              <a:rPr lang="en-GB" smtClean="0"/>
              <a:t>‹#›</a:t>
            </a:fld>
            <a:endParaRPr lang="en-GB"/>
          </a:p>
        </p:txBody>
      </p:sp>
    </p:spTree>
    <p:extLst>
      <p:ext uri="{BB962C8B-B14F-4D97-AF65-F5344CB8AC3E}">
        <p14:creationId xmlns:p14="http://schemas.microsoft.com/office/powerpoint/2010/main" val="6113898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B6EF32B-7AA5-C6B4-09A3-2EFC49F9963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92DA86D-60A5-E0D6-3719-B0E6E3B5FB5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53F4E06-780D-4EA3-2B76-73E16A11AF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6079130-A8B8-4A67-A265-585BCAD84C8B}" type="datetimeFigureOut">
              <a:rPr lang="en-GB" smtClean="0"/>
              <a:t>28/06/2024</a:t>
            </a:fld>
            <a:endParaRPr lang="en-GB"/>
          </a:p>
        </p:txBody>
      </p:sp>
      <p:sp>
        <p:nvSpPr>
          <p:cNvPr id="5" name="Footer Placeholder 4">
            <a:extLst>
              <a:ext uri="{FF2B5EF4-FFF2-40B4-BE49-F238E27FC236}">
                <a16:creationId xmlns:a16="http://schemas.microsoft.com/office/drawing/2014/main" id="{7F52E466-1D45-4FF2-DF2D-323A5482DE4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C6FAF6ED-11D1-391B-30EF-844575762E8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F43ABC2-196A-431D-948C-33B137F97A09}" type="slidenum">
              <a:rPr lang="en-GB" smtClean="0"/>
              <a:t>‹#›</a:t>
            </a:fld>
            <a:endParaRPr lang="en-GB"/>
          </a:p>
        </p:txBody>
      </p:sp>
    </p:spTree>
    <p:extLst>
      <p:ext uri="{BB962C8B-B14F-4D97-AF65-F5344CB8AC3E}">
        <p14:creationId xmlns:p14="http://schemas.microsoft.com/office/powerpoint/2010/main" val="28233272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reonline.org.uk/teaching-resources/re-searchers-approach"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jpeg"/><Relationship Id="rId4" Type="http://schemas.openxmlformats.org/officeDocument/2006/relationships/image" Target="../media/image19.png"/><Relationship Id="rId9"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1.png"/><Relationship Id="rId7" Type="http://schemas.openxmlformats.org/officeDocument/2006/relationships/image" Target="../media/image26.png"/><Relationship Id="rId2" Type="http://schemas.openxmlformats.org/officeDocument/2006/relationships/image" Target="../media/image30.jpe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3.png"/><Relationship Id="rId10" Type="http://schemas.openxmlformats.org/officeDocument/2006/relationships/image" Target="../media/image24.png"/><Relationship Id="rId4" Type="http://schemas.openxmlformats.org/officeDocument/2006/relationships/image" Target="../media/image22.png"/><Relationship Id="rId9"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www.theosthinktank.co.uk/research/2024/05/15/religion-counts-do-the-religious-vote" TargetMode="External"/><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9B0D28-77FA-C4C8-C753-972CA3284F79}"/>
              </a:ext>
            </a:extLst>
          </p:cNvPr>
          <p:cNvSpPr>
            <a:spLocks noGrp="1"/>
          </p:cNvSpPr>
          <p:nvPr>
            <p:ph type="title"/>
          </p:nvPr>
        </p:nvSpPr>
        <p:spPr>
          <a:xfrm>
            <a:off x="838200" y="441325"/>
            <a:ext cx="10515600" cy="1325563"/>
          </a:xfrm>
        </p:spPr>
        <p:txBody>
          <a:bodyPr/>
          <a:lstStyle/>
          <a:p>
            <a:pPr algn="ctr"/>
            <a:r>
              <a:rPr lang="en-GB" dirty="0"/>
              <a:t>A RE-searchers Approach Lesson – Election Special</a:t>
            </a:r>
          </a:p>
        </p:txBody>
      </p:sp>
      <p:sp>
        <p:nvSpPr>
          <p:cNvPr id="3" name="Content Placeholder 2">
            <a:extLst>
              <a:ext uri="{FF2B5EF4-FFF2-40B4-BE49-F238E27FC236}">
                <a16:creationId xmlns:a16="http://schemas.microsoft.com/office/drawing/2014/main" id="{F1034AFF-F11F-0AF3-3F02-F8140D5D249B}"/>
              </a:ext>
            </a:extLst>
          </p:cNvPr>
          <p:cNvSpPr>
            <a:spLocks noGrp="1"/>
          </p:cNvSpPr>
          <p:nvPr>
            <p:ph idx="1"/>
          </p:nvPr>
        </p:nvSpPr>
        <p:spPr>
          <a:xfrm>
            <a:off x="838200" y="4902199"/>
            <a:ext cx="10515600" cy="1325563"/>
          </a:xfrm>
        </p:spPr>
        <p:txBody>
          <a:bodyPr/>
          <a:lstStyle/>
          <a:p>
            <a:pPr marL="0" indent="0">
              <a:buNone/>
            </a:pPr>
            <a:r>
              <a:rPr lang="en-GB" dirty="0"/>
              <a:t>For more details about </a:t>
            </a:r>
            <a:r>
              <a:rPr lang="en-GB" i="1" dirty="0"/>
              <a:t>the RE-searchers approach </a:t>
            </a:r>
            <a:r>
              <a:rPr lang="en-GB" dirty="0"/>
              <a:t>see here: </a:t>
            </a:r>
          </a:p>
          <a:p>
            <a:pPr marL="0" indent="0">
              <a:buNone/>
            </a:pPr>
            <a:r>
              <a:rPr lang="en-GB" dirty="0">
                <a:hlinkClick r:id="rId2"/>
              </a:rPr>
              <a:t>RE-searchers Approach - RE:ONLINE (reonline.org.uk)</a:t>
            </a:r>
            <a:endParaRPr lang="en-GB" i="1" dirty="0"/>
          </a:p>
        </p:txBody>
      </p:sp>
      <p:grpSp>
        <p:nvGrpSpPr>
          <p:cNvPr id="4" name="Group 5">
            <a:extLst>
              <a:ext uri="{FF2B5EF4-FFF2-40B4-BE49-F238E27FC236}">
                <a16:creationId xmlns:a16="http://schemas.microsoft.com/office/drawing/2014/main" id="{7D30A771-73B0-F23A-8725-1C015F6DC4FD}"/>
              </a:ext>
            </a:extLst>
          </p:cNvPr>
          <p:cNvGrpSpPr>
            <a:grpSpLocks/>
          </p:cNvGrpSpPr>
          <p:nvPr/>
        </p:nvGrpSpPr>
        <p:grpSpPr bwMode="auto">
          <a:xfrm>
            <a:off x="3859579" y="2291582"/>
            <a:ext cx="5208221" cy="2085922"/>
            <a:chOff x="0" y="1785722"/>
            <a:chExt cx="9162236" cy="3456169"/>
          </a:xfrm>
        </p:grpSpPr>
        <p:pic>
          <p:nvPicPr>
            <p:cNvPr id="5" name="Picture 2">
              <a:extLst>
                <a:ext uri="{FF2B5EF4-FFF2-40B4-BE49-F238E27FC236}">
                  <a16:creationId xmlns:a16="http://schemas.microsoft.com/office/drawing/2014/main" id="{C1B05C0C-4B94-E282-56BB-F5313975532B}"/>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1785722"/>
              <a:ext cx="9162236" cy="34561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a:extLst>
                <a:ext uri="{FF2B5EF4-FFF2-40B4-BE49-F238E27FC236}">
                  <a16:creationId xmlns:a16="http://schemas.microsoft.com/office/drawing/2014/main" id="{81F83DBA-3AF8-C232-76A2-AE5FCB1E46D6}"/>
                </a:ext>
              </a:extLst>
            </p:cNvPr>
            <p:cNvSpPr/>
            <p:nvPr/>
          </p:nvSpPr>
          <p:spPr>
            <a:xfrm>
              <a:off x="5220823" y="1785722"/>
              <a:ext cx="2447708" cy="5635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spTree>
    <p:extLst>
      <p:ext uri="{BB962C8B-B14F-4D97-AF65-F5344CB8AC3E}">
        <p14:creationId xmlns:p14="http://schemas.microsoft.com/office/powerpoint/2010/main" val="1691687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67B6D11-79FA-CEA6-951F-F56570E3750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195392" y="894062"/>
            <a:ext cx="2800951" cy="1625650"/>
          </a:xfrm>
          <a:prstGeom prst="rect">
            <a:avLst/>
          </a:prstGeom>
        </p:spPr>
      </p:pic>
      <p:sp>
        <p:nvSpPr>
          <p:cNvPr id="28" name="Speech Bubble: Rectangle with Corners Rounded 27">
            <a:extLst>
              <a:ext uri="{FF2B5EF4-FFF2-40B4-BE49-F238E27FC236}">
                <a16:creationId xmlns:a16="http://schemas.microsoft.com/office/drawing/2014/main" id="{7580ED1C-C42F-EC7D-52D1-801DEBDB98C5}"/>
              </a:ext>
            </a:extLst>
          </p:cNvPr>
          <p:cNvSpPr/>
          <p:nvPr/>
        </p:nvSpPr>
        <p:spPr>
          <a:xfrm>
            <a:off x="5775616" y="756138"/>
            <a:ext cx="3260180" cy="1764666"/>
          </a:xfrm>
          <a:prstGeom prst="wedgeRoundRectCallout">
            <a:avLst>
              <a:gd name="adj1" fmla="val -46559"/>
              <a:gd name="adj2" fmla="val 62642"/>
              <a:gd name="adj3" fmla="val 16667"/>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70FDF3CF-52A3-9311-3DE4-8414E8884473}"/>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r="118"/>
          <a:stretch/>
        </p:blipFill>
        <p:spPr>
          <a:xfrm>
            <a:off x="-111134" y="3772336"/>
            <a:ext cx="2188376" cy="3245869"/>
          </a:xfrm>
          <a:prstGeom prst="rect">
            <a:avLst/>
          </a:prstGeom>
        </p:spPr>
      </p:pic>
      <p:sp>
        <p:nvSpPr>
          <p:cNvPr id="27" name="Speech Bubble: Rectangle with Corners Rounded 26">
            <a:extLst>
              <a:ext uri="{FF2B5EF4-FFF2-40B4-BE49-F238E27FC236}">
                <a16:creationId xmlns:a16="http://schemas.microsoft.com/office/drawing/2014/main" id="{C82DEF3B-8DDF-26B3-D37C-04D97FE38DEB}"/>
              </a:ext>
            </a:extLst>
          </p:cNvPr>
          <p:cNvSpPr/>
          <p:nvPr/>
        </p:nvSpPr>
        <p:spPr>
          <a:xfrm>
            <a:off x="174141" y="608993"/>
            <a:ext cx="3260180" cy="1764666"/>
          </a:xfrm>
          <a:prstGeom prst="wedgeRoundRectCallout">
            <a:avLst>
              <a:gd name="adj1" fmla="val -3494"/>
              <a:gd name="adj2" fmla="val 64531"/>
              <a:gd name="adj3" fmla="val 16667"/>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8757C87B-278F-F6EA-4611-A8E44A84D596}"/>
              </a:ext>
            </a:extLst>
          </p:cNvPr>
          <p:cNvSpPr>
            <a:spLocks noGrp="1"/>
          </p:cNvSpPr>
          <p:nvPr>
            <p:ph type="title"/>
          </p:nvPr>
        </p:nvSpPr>
        <p:spPr>
          <a:xfrm>
            <a:off x="318134" y="-271776"/>
            <a:ext cx="11678209" cy="1325563"/>
          </a:xfrm>
        </p:spPr>
        <p:txBody>
          <a:bodyPr>
            <a:normAutofit/>
          </a:bodyPr>
          <a:lstStyle/>
          <a:p>
            <a:r>
              <a:rPr lang="en-GB" sz="3600" b="1" dirty="0"/>
              <a:t>What could we learn about it from interviewing Anglicans?</a:t>
            </a:r>
          </a:p>
        </p:txBody>
      </p:sp>
      <p:pic>
        <p:nvPicPr>
          <p:cNvPr id="5" name="Picture 4">
            <a:extLst>
              <a:ext uri="{FF2B5EF4-FFF2-40B4-BE49-F238E27FC236}">
                <a16:creationId xmlns:a16="http://schemas.microsoft.com/office/drawing/2014/main" id="{35F6A38F-0A27-08F4-626C-817D1A8F164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625215" y="626693"/>
            <a:ext cx="1990805" cy="1990805"/>
          </a:xfrm>
          <a:prstGeom prst="rect">
            <a:avLst/>
          </a:prstGeom>
        </p:spPr>
      </p:pic>
      <p:sp>
        <p:nvSpPr>
          <p:cNvPr id="24" name="TextBox 23">
            <a:extLst>
              <a:ext uri="{FF2B5EF4-FFF2-40B4-BE49-F238E27FC236}">
                <a16:creationId xmlns:a16="http://schemas.microsoft.com/office/drawing/2014/main" id="{65B209F9-C719-268F-2788-96C6E0644A4A}"/>
              </a:ext>
            </a:extLst>
          </p:cNvPr>
          <p:cNvSpPr txBox="1"/>
          <p:nvPr/>
        </p:nvSpPr>
        <p:spPr>
          <a:xfrm>
            <a:off x="325361" y="612573"/>
            <a:ext cx="3108960" cy="1754326"/>
          </a:xfrm>
          <a:prstGeom prst="rect">
            <a:avLst/>
          </a:prstGeom>
          <a:noFill/>
        </p:spPr>
        <p:txBody>
          <a:bodyPr wrap="square" rtlCol="0">
            <a:spAutoFit/>
          </a:bodyPr>
          <a:lstStyle/>
          <a:p>
            <a:r>
              <a:rPr lang="en-GB" sz="3600" dirty="0"/>
              <a:t>Tell me what it was like going to vote.</a:t>
            </a:r>
          </a:p>
        </p:txBody>
      </p:sp>
      <p:sp>
        <p:nvSpPr>
          <p:cNvPr id="25" name="TextBox 24">
            <a:extLst>
              <a:ext uri="{FF2B5EF4-FFF2-40B4-BE49-F238E27FC236}">
                <a16:creationId xmlns:a16="http://schemas.microsoft.com/office/drawing/2014/main" id="{78224606-6B67-628B-AD1E-A2B51877BB2B}"/>
              </a:ext>
            </a:extLst>
          </p:cNvPr>
          <p:cNvSpPr txBox="1"/>
          <p:nvPr/>
        </p:nvSpPr>
        <p:spPr>
          <a:xfrm>
            <a:off x="5789666" y="787772"/>
            <a:ext cx="3246130" cy="1754326"/>
          </a:xfrm>
          <a:prstGeom prst="rect">
            <a:avLst/>
          </a:prstGeom>
          <a:noFill/>
        </p:spPr>
        <p:txBody>
          <a:bodyPr wrap="square" rtlCol="0">
            <a:spAutoFit/>
          </a:bodyPr>
          <a:lstStyle/>
          <a:p>
            <a:r>
              <a:rPr lang="en-GB" sz="3600" dirty="0"/>
              <a:t>What was it like in the polling station?</a:t>
            </a:r>
          </a:p>
        </p:txBody>
      </p:sp>
      <p:grpSp>
        <p:nvGrpSpPr>
          <p:cNvPr id="14" name="Group 13">
            <a:extLst>
              <a:ext uri="{FF2B5EF4-FFF2-40B4-BE49-F238E27FC236}">
                <a16:creationId xmlns:a16="http://schemas.microsoft.com/office/drawing/2014/main" id="{8566D9FA-4BF9-29FA-12BC-04D685C507BC}"/>
              </a:ext>
            </a:extLst>
          </p:cNvPr>
          <p:cNvGrpSpPr/>
          <p:nvPr/>
        </p:nvGrpSpPr>
        <p:grpSpPr>
          <a:xfrm>
            <a:off x="1643637" y="3860272"/>
            <a:ext cx="2416574" cy="2883183"/>
            <a:chOff x="1936409" y="3882248"/>
            <a:chExt cx="2416574" cy="2883183"/>
          </a:xfrm>
          <a:solidFill>
            <a:schemeClr val="bg1"/>
          </a:solidFill>
        </p:grpSpPr>
        <p:sp>
          <p:nvSpPr>
            <p:cNvPr id="6" name="Rectangle 5">
              <a:extLst>
                <a:ext uri="{FF2B5EF4-FFF2-40B4-BE49-F238E27FC236}">
                  <a16:creationId xmlns:a16="http://schemas.microsoft.com/office/drawing/2014/main" id="{39A9D506-E9C7-405D-84FE-BD168741496E}"/>
                </a:ext>
              </a:extLst>
            </p:cNvPr>
            <p:cNvSpPr/>
            <p:nvPr/>
          </p:nvSpPr>
          <p:spPr>
            <a:xfrm>
              <a:off x="1936409" y="3882248"/>
              <a:ext cx="2416574" cy="2883183"/>
            </a:xfrm>
            <a:prstGeom prst="rect">
              <a:avLst/>
            </a:prstGeom>
            <a:grpFill/>
            <a:ln w="603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endParaRPr>
            </a:p>
          </p:txBody>
        </p:sp>
        <p:pic>
          <p:nvPicPr>
            <p:cNvPr id="9" name="Picture 8">
              <a:extLst>
                <a:ext uri="{FF2B5EF4-FFF2-40B4-BE49-F238E27FC236}">
                  <a16:creationId xmlns:a16="http://schemas.microsoft.com/office/drawing/2014/main" id="{01506CA9-EFB1-5992-A90C-CCF194F128D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167215" y="4002608"/>
              <a:ext cx="1990805" cy="1818813"/>
            </a:xfrm>
            <a:prstGeom prst="rect">
              <a:avLst/>
            </a:prstGeom>
            <a:grpFill/>
          </p:spPr>
        </p:pic>
        <p:sp>
          <p:nvSpPr>
            <p:cNvPr id="11" name="TextBox 10">
              <a:extLst>
                <a:ext uri="{FF2B5EF4-FFF2-40B4-BE49-F238E27FC236}">
                  <a16:creationId xmlns:a16="http://schemas.microsoft.com/office/drawing/2014/main" id="{14680878-012C-C20E-1211-F3F7231E9943}"/>
                </a:ext>
              </a:extLst>
            </p:cNvPr>
            <p:cNvSpPr txBox="1"/>
            <p:nvPr/>
          </p:nvSpPr>
          <p:spPr>
            <a:xfrm>
              <a:off x="1981378" y="5801781"/>
              <a:ext cx="2333313" cy="923330"/>
            </a:xfrm>
            <a:prstGeom prst="rect">
              <a:avLst/>
            </a:prstGeom>
            <a:grpFill/>
          </p:spPr>
          <p:txBody>
            <a:bodyPr wrap="square">
              <a:spAutoFit/>
            </a:bodyPr>
            <a:lstStyle/>
            <a:p>
              <a:pPr algn="ctr"/>
              <a:r>
                <a:rPr lang="en-GB" b="1" dirty="0">
                  <a:solidFill>
                    <a:srgbClr val="002060"/>
                  </a:solidFill>
                </a:rPr>
                <a:t>Jesus healed people’s diseases and sickness. </a:t>
              </a:r>
            </a:p>
          </p:txBody>
        </p:sp>
      </p:grpSp>
      <p:grpSp>
        <p:nvGrpSpPr>
          <p:cNvPr id="29" name="Group 28">
            <a:extLst>
              <a:ext uri="{FF2B5EF4-FFF2-40B4-BE49-F238E27FC236}">
                <a16:creationId xmlns:a16="http://schemas.microsoft.com/office/drawing/2014/main" id="{FC1E8D5F-761B-AB28-8C70-072F9731B269}"/>
              </a:ext>
            </a:extLst>
          </p:cNvPr>
          <p:cNvGrpSpPr/>
          <p:nvPr/>
        </p:nvGrpSpPr>
        <p:grpSpPr>
          <a:xfrm>
            <a:off x="289932" y="2715285"/>
            <a:ext cx="11976431" cy="1077218"/>
            <a:chOff x="1358003" y="2766339"/>
            <a:chExt cx="10956037" cy="1077218"/>
          </a:xfrm>
        </p:grpSpPr>
        <p:sp>
          <p:nvSpPr>
            <p:cNvPr id="22" name="Speech Bubble: Rectangle with Corners Rounded 21">
              <a:extLst>
                <a:ext uri="{FF2B5EF4-FFF2-40B4-BE49-F238E27FC236}">
                  <a16:creationId xmlns:a16="http://schemas.microsoft.com/office/drawing/2014/main" id="{6D9A1DEA-210B-A02C-3B04-D2EB832F3F8C}"/>
                </a:ext>
              </a:extLst>
            </p:cNvPr>
            <p:cNvSpPr/>
            <p:nvPr/>
          </p:nvSpPr>
          <p:spPr>
            <a:xfrm>
              <a:off x="1608611" y="2825903"/>
              <a:ext cx="10486478" cy="954899"/>
            </a:xfrm>
            <a:prstGeom prst="wedgeRoundRectCallout">
              <a:avLst>
                <a:gd name="adj1" fmla="val -45680"/>
                <a:gd name="adj2" fmla="val 94496"/>
                <a:gd name="adj3" fmla="val 16667"/>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Box 25">
              <a:extLst>
                <a:ext uri="{FF2B5EF4-FFF2-40B4-BE49-F238E27FC236}">
                  <a16:creationId xmlns:a16="http://schemas.microsoft.com/office/drawing/2014/main" id="{C83F9486-9329-7160-9BB7-43B490D51BB6}"/>
                </a:ext>
              </a:extLst>
            </p:cNvPr>
            <p:cNvSpPr txBox="1"/>
            <p:nvPr/>
          </p:nvSpPr>
          <p:spPr>
            <a:xfrm>
              <a:off x="1358003" y="2766339"/>
              <a:ext cx="10956037" cy="1077218"/>
            </a:xfrm>
            <a:prstGeom prst="rect">
              <a:avLst/>
            </a:prstGeom>
            <a:noFill/>
          </p:spPr>
          <p:txBody>
            <a:bodyPr wrap="square" rtlCol="0">
              <a:spAutoFit/>
            </a:bodyPr>
            <a:lstStyle/>
            <a:p>
              <a:pPr algn="ctr"/>
              <a:r>
                <a:rPr lang="en-GB" sz="3200" dirty="0"/>
                <a:t>Why did you vote? How did your beliefs about HEATHCARE / THE ENVIRONMENT / POVERTY / CRIME affect who you voted for? </a:t>
              </a:r>
            </a:p>
          </p:txBody>
        </p:sp>
      </p:grpSp>
      <p:grpSp>
        <p:nvGrpSpPr>
          <p:cNvPr id="18" name="Group 17">
            <a:extLst>
              <a:ext uri="{FF2B5EF4-FFF2-40B4-BE49-F238E27FC236}">
                <a16:creationId xmlns:a16="http://schemas.microsoft.com/office/drawing/2014/main" id="{4F213B2E-0167-5F6F-2306-DFE8B3E449C5}"/>
              </a:ext>
            </a:extLst>
          </p:cNvPr>
          <p:cNvGrpSpPr/>
          <p:nvPr/>
        </p:nvGrpSpPr>
        <p:grpSpPr>
          <a:xfrm>
            <a:off x="6903705" y="3882248"/>
            <a:ext cx="2436005" cy="2883183"/>
            <a:chOff x="7578531" y="3884225"/>
            <a:chExt cx="2436005" cy="2883183"/>
          </a:xfrm>
        </p:grpSpPr>
        <p:sp>
          <p:nvSpPr>
            <p:cNvPr id="15" name="TextBox 14">
              <a:extLst>
                <a:ext uri="{FF2B5EF4-FFF2-40B4-BE49-F238E27FC236}">
                  <a16:creationId xmlns:a16="http://schemas.microsoft.com/office/drawing/2014/main" id="{79F0460B-9166-C975-03FA-5590687286F8}"/>
                </a:ext>
              </a:extLst>
            </p:cNvPr>
            <p:cNvSpPr txBox="1"/>
            <p:nvPr/>
          </p:nvSpPr>
          <p:spPr>
            <a:xfrm>
              <a:off x="7629804" y="5710412"/>
              <a:ext cx="2384732" cy="923330"/>
            </a:xfrm>
            <a:prstGeom prst="rect">
              <a:avLst/>
            </a:prstGeom>
            <a:noFill/>
          </p:spPr>
          <p:txBody>
            <a:bodyPr wrap="square">
              <a:spAutoFit/>
            </a:bodyPr>
            <a:lstStyle/>
            <a:p>
              <a:pPr algn="ctr"/>
              <a:r>
                <a:rPr lang="en-GB" b="1" dirty="0">
                  <a:solidFill>
                    <a:srgbClr val="002060"/>
                  </a:solidFill>
                </a:rPr>
                <a:t>“Uphold the cause of the poor” </a:t>
              </a:r>
            </a:p>
            <a:p>
              <a:pPr algn="ctr"/>
              <a:r>
                <a:rPr lang="en-GB" b="1" dirty="0">
                  <a:solidFill>
                    <a:srgbClr val="002060"/>
                  </a:solidFill>
                </a:rPr>
                <a:t>(</a:t>
              </a:r>
              <a:r>
                <a:rPr lang="en-GB" b="1" i="0" dirty="0">
                  <a:solidFill>
                    <a:srgbClr val="002060"/>
                  </a:solidFill>
                  <a:effectLst/>
                  <a:highlight>
                    <a:srgbClr val="FFFFFF"/>
                  </a:highlight>
                  <a:latin typeface="system-ui"/>
                </a:rPr>
                <a:t>Psalm 82:3-4)</a:t>
              </a:r>
              <a:endParaRPr lang="en-GB" b="1" dirty="0">
                <a:solidFill>
                  <a:srgbClr val="002060"/>
                </a:solidFill>
              </a:endParaRPr>
            </a:p>
          </p:txBody>
        </p:sp>
        <p:pic>
          <p:nvPicPr>
            <p:cNvPr id="21" name="Picture 20">
              <a:extLst>
                <a:ext uri="{FF2B5EF4-FFF2-40B4-BE49-F238E27FC236}">
                  <a16:creationId xmlns:a16="http://schemas.microsoft.com/office/drawing/2014/main" id="{0AE42F68-BA88-1733-CE93-B2210410E4A6}"/>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943926" y="3917402"/>
              <a:ext cx="1625306" cy="1659344"/>
            </a:xfrm>
            <a:prstGeom prst="rect">
              <a:avLst/>
            </a:prstGeom>
          </p:spPr>
        </p:pic>
        <p:sp>
          <p:nvSpPr>
            <p:cNvPr id="10" name="Rectangle 9">
              <a:extLst>
                <a:ext uri="{FF2B5EF4-FFF2-40B4-BE49-F238E27FC236}">
                  <a16:creationId xmlns:a16="http://schemas.microsoft.com/office/drawing/2014/main" id="{A04AEF0C-B9AD-B31C-6FF9-3BCDE2B464F8}"/>
                </a:ext>
              </a:extLst>
            </p:cNvPr>
            <p:cNvSpPr/>
            <p:nvPr/>
          </p:nvSpPr>
          <p:spPr>
            <a:xfrm>
              <a:off x="7578531" y="3884225"/>
              <a:ext cx="2416574" cy="2883183"/>
            </a:xfrm>
            <a:prstGeom prst="rect">
              <a:avLst/>
            </a:prstGeom>
            <a:noFill/>
            <a:ln w="603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endParaRPr>
            </a:p>
          </p:txBody>
        </p:sp>
      </p:grpSp>
      <p:grpSp>
        <p:nvGrpSpPr>
          <p:cNvPr id="20" name="Group 19">
            <a:extLst>
              <a:ext uri="{FF2B5EF4-FFF2-40B4-BE49-F238E27FC236}">
                <a16:creationId xmlns:a16="http://schemas.microsoft.com/office/drawing/2014/main" id="{53A97FFC-3D8B-C159-8B42-919FAFD7F7A6}"/>
              </a:ext>
            </a:extLst>
          </p:cNvPr>
          <p:cNvGrpSpPr/>
          <p:nvPr/>
        </p:nvGrpSpPr>
        <p:grpSpPr>
          <a:xfrm>
            <a:off x="9473240" y="3870604"/>
            <a:ext cx="2416574" cy="2894827"/>
            <a:chOff x="9866465" y="3882248"/>
            <a:chExt cx="2416574" cy="2894827"/>
          </a:xfrm>
        </p:grpSpPr>
        <p:sp>
          <p:nvSpPr>
            <p:cNvPr id="17" name="TextBox 16">
              <a:extLst>
                <a:ext uri="{FF2B5EF4-FFF2-40B4-BE49-F238E27FC236}">
                  <a16:creationId xmlns:a16="http://schemas.microsoft.com/office/drawing/2014/main" id="{744FB0E4-D9D7-C411-00A8-197C67B62D0D}"/>
                </a:ext>
              </a:extLst>
            </p:cNvPr>
            <p:cNvSpPr txBox="1"/>
            <p:nvPr/>
          </p:nvSpPr>
          <p:spPr>
            <a:xfrm>
              <a:off x="9980564" y="5853745"/>
              <a:ext cx="2188375" cy="923330"/>
            </a:xfrm>
            <a:prstGeom prst="rect">
              <a:avLst/>
            </a:prstGeom>
            <a:noFill/>
          </p:spPr>
          <p:txBody>
            <a:bodyPr wrap="square">
              <a:spAutoFit/>
            </a:bodyPr>
            <a:lstStyle/>
            <a:p>
              <a:pPr algn="ctr"/>
              <a:r>
                <a:rPr lang="en-GB" b="1" dirty="0">
                  <a:solidFill>
                    <a:srgbClr val="002060"/>
                  </a:solidFill>
                </a:rPr>
                <a:t>Jesus said, "Blessed are the peacemakers"</a:t>
              </a:r>
            </a:p>
          </p:txBody>
        </p:sp>
        <p:pic>
          <p:nvPicPr>
            <p:cNvPr id="23" name="Picture 22">
              <a:extLst>
                <a:ext uri="{FF2B5EF4-FFF2-40B4-BE49-F238E27FC236}">
                  <a16:creationId xmlns:a16="http://schemas.microsoft.com/office/drawing/2014/main" id="{049FEE0A-6265-DDA2-615C-0F5623D5A95F}"/>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0191840" y="3993204"/>
              <a:ext cx="1545013" cy="1818813"/>
            </a:xfrm>
            <a:prstGeom prst="rect">
              <a:avLst/>
            </a:prstGeom>
          </p:spPr>
        </p:pic>
        <p:sp>
          <p:nvSpPr>
            <p:cNvPr id="12" name="Rectangle 11">
              <a:extLst>
                <a:ext uri="{FF2B5EF4-FFF2-40B4-BE49-F238E27FC236}">
                  <a16:creationId xmlns:a16="http://schemas.microsoft.com/office/drawing/2014/main" id="{1E4FD27D-5B2E-0CC0-4A94-0FAB0C4077E3}"/>
                </a:ext>
              </a:extLst>
            </p:cNvPr>
            <p:cNvSpPr/>
            <p:nvPr/>
          </p:nvSpPr>
          <p:spPr>
            <a:xfrm>
              <a:off x="9866465" y="3882248"/>
              <a:ext cx="2416574" cy="2883183"/>
            </a:xfrm>
            <a:prstGeom prst="rect">
              <a:avLst/>
            </a:prstGeom>
            <a:noFill/>
            <a:ln w="603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endParaRPr>
            </a:p>
          </p:txBody>
        </p:sp>
      </p:grpSp>
      <p:sp>
        <p:nvSpPr>
          <p:cNvPr id="3" name="TextBox 2">
            <a:extLst>
              <a:ext uri="{FF2B5EF4-FFF2-40B4-BE49-F238E27FC236}">
                <a16:creationId xmlns:a16="http://schemas.microsoft.com/office/drawing/2014/main" id="{3E05D6A8-83DF-AA43-F61F-478416DF9B47}"/>
              </a:ext>
            </a:extLst>
          </p:cNvPr>
          <p:cNvSpPr txBox="1"/>
          <p:nvPr/>
        </p:nvSpPr>
        <p:spPr>
          <a:xfrm>
            <a:off x="2151344" y="4807670"/>
            <a:ext cx="1495953" cy="646331"/>
          </a:xfrm>
          <a:prstGeom prst="rect">
            <a:avLst/>
          </a:prstGeom>
          <a:solidFill>
            <a:schemeClr val="accent5">
              <a:lumMod val="20000"/>
              <a:lumOff val="80000"/>
              <a:alpha val="89000"/>
            </a:schemeClr>
          </a:solidFill>
        </p:spPr>
        <p:txBody>
          <a:bodyPr wrap="square" rtlCol="0">
            <a:spAutoFit/>
          </a:bodyPr>
          <a:lstStyle/>
          <a:p>
            <a:r>
              <a:rPr lang="en-GB" sz="3600" b="1" dirty="0">
                <a:solidFill>
                  <a:schemeClr val="accent5">
                    <a:lumMod val="75000"/>
                  </a:schemeClr>
                </a:solidFill>
              </a:rPr>
              <a:t>BUILD</a:t>
            </a:r>
          </a:p>
        </p:txBody>
      </p:sp>
      <p:sp>
        <p:nvSpPr>
          <p:cNvPr id="30" name="TextBox 29">
            <a:extLst>
              <a:ext uri="{FF2B5EF4-FFF2-40B4-BE49-F238E27FC236}">
                <a16:creationId xmlns:a16="http://schemas.microsoft.com/office/drawing/2014/main" id="{9A27B808-E803-D264-FEFB-34DAF89CDC56}"/>
              </a:ext>
            </a:extLst>
          </p:cNvPr>
          <p:cNvSpPr txBox="1"/>
          <p:nvPr/>
        </p:nvSpPr>
        <p:spPr>
          <a:xfrm>
            <a:off x="7468993" y="3915425"/>
            <a:ext cx="1225520" cy="646331"/>
          </a:xfrm>
          <a:prstGeom prst="rect">
            <a:avLst/>
          </a:prstGeom>
          <a:solidFill>
            <a:schemeClr val="accent5">
              <a:lumMod val="20000"/>
              <a:lumOff val="80000"/>
              <a:alpha val="78000"/>
            </a:schemeClr>
          </a:solidFill>
        </p:spPr>
        <p:txBody>
          <a:bodyPr wrap="square" rtlCol="0">
            <a:spAutoFit/>
          </a:bodyPr>
          <a:lstStyle/>
          <a:p>
            <a:r>
              <a:rPr lang="en-GB" sz="3600" b="1" dirty="0">
                <a:solidFill>
                  <a:schemeClr val="accent5">
                    <a:lumMod val="75000"/>
                  </a:schemeClr>
                </a:solidFill>
              </a:rPr>
              <a:t>GIVE</a:t>
            </a:r>
          </a:p>
        </p:txBody>
      </p:sp>
      <p:sp>
        <p:nvSpPr>
          <p:cNvPr id="31" name="TextBox 30">
            <a:extLst>
              <a:ext uri="{FF2B5EF4-FFF2-40B4-BE49-F238E27FC236}">
                <a16:creationId xmlns:a16="http://schemas.microsoft.com/office/drawing/2014/main" id="{92F7019D-436A-B804-90E4-B4A5323CF2D9}"/>
              </a:ext>
            </a:extLst>
          </p:cNvPr>
          <p:cNvSpPr txBox="1"/>
          <p:nvPr/>
        </p:nvSpPr>
        <p:spPr>
          <a:xfrm>
            <a:off x="9945836" y="5082188"/>
            <a:ext cx="1329345" cy="646331"/>
          </a:xfrm>
          <a:prstGeom prst="rect">
            <a:avLst/>
          </a:prstGeom>
          <a:solidFill>
            <a:schemeClr val="accent5">
              <a:lumMod val="20000"/>
              <a:lumOff val="80000"/>
              <a:alpha val="88000"/>
            </a:schemeClr>
          </a:solidFill>
        </p:spPr>
        <p:txBody>
          <a:bodyPr wrap="square" rtlCol="0">
            <a:spAutoFit/>
          </a:bodyPr>
          <a:lstStyle/>
          <a:p>
            <a:pPr algn="ctr"/>
            <a:r>
              <a:rPr lang="en-GB" sz="3600" b="1" dirty="0">
                <a:solidFill>
                  <a:schemeClr val="accent5">
                    <a:lumMod val="75000"/>
                  </a:schemeClr>
                </a:solidFill>
              </a:rPr>
              <a:t>HELP</a:t>
            </a:r>
          </a:p>
        </p:txBody>
      </p:sp>
      <p:grpSp>
        <p:nvGrpSpPr>
          <p:cNvPr id="36" name="Group 35">
            <a:extLst>
              <a:ext uri="{FF2B5EF4-FFF2-40B4-BE49-F238E27FC236}">
                <a16:creationId xmlns:a16="http://schemas.microsoft.com/office/drawing/2014/main" id="{68B60E22-F47A-9101-F085-7F8115962B7F}"/>
              </a:ext>
            </a:extLst>
          </p:cNvPr>
          <p:cNvGrpSpPr/>
          <p:nvPr/>
        </p:nvGrpSpPr>
        <p:grpSpPr>
          <a:xfrm>
            <a:off x="4263264" y="3882581"/>
            <a:ext cx="2416574" cy="2907108"/>
            <a:chOff x="4263264" y="3882581"/>
            <a:chExt cx="2416574" cy="2907108"/>
          </a:xfrm>
        </p:grpSpPr>
        <p:pic>
          <p:nvPicPr>
            <p:cNvPr id="35" name="Picture 34">
              <a:extLst>
                <a:ext uri="{FF2B5EF4-FFF2-40B4-BE49-F238E27FC236}">
                  <a16:creationId xmlns:a16="http://schemas.microsoft.com/office/drawing/2014/main" id="{8DBF2979-DB17-797A-C5C4-18191C446E15}"/>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4622273" y="3975663"/>
              <a:ext cx="1698556" cy="1623851"/>
            </a:xfrm>
            <a:prstGeom prst="rect">
              <a:avLst/>
            </a:prstGeom>
          </p:spPr>
        </p:pic>
        <p:sp>
          <p:nvSpPr>
            <p:cNvPr id="13" name="TextBox 12">
              <a:extLst>
                <a:ext uri="{FF2B5EF4-FFF2-40B4-BE49-F238E27FC236}">
                  <a16:creationId xmlns:a16="http://schemas.microsoft.com/office/drawing/2014/main" id="{0A7FD372-F9C9-72EA-FABD-3B6AE78F8CFB}"/>
                </a:ext>
              </a:extLst>
            </p:cNvPr>
            <p:cNvSpPr txBox="1"/>
            <p:nvPr/>
          </p:nvSpPr>
          <p:spPr>
            <a:xfrm>
              <a:off x="4461901" y="5589360"/>
              <a:ext cx="2019300" cy="1200329"/>
            </a:xfrm>
            <a:prstGeom prst="rect">
              <a:avLst/>
            </a:prstGeom>
            <a:noFill/>
          </p:spPr>
          <p:txBody>
            <a:bodyPr wrap="square">
              <a:spAutoFit/>
            </a:bodyPr>
            <a:lstStyle/>
            <a:p>
              <a:pPr algn="ctr"/>
              <a:r>
                <a:rPr lang="en-GB" b="1" dirty="0">
                  <a:solidFill>
                    <a:srgbClr val="002060"/>
                  </a:solidFill>
                </a:rPr>
                <a:t>“God saw all that he had made, and it was very good." Genesis</a:t>
              </a:r>
            </a:p>
          </p:txBody>
        </p:sp>
        <p:sp>
          <p:nvSpPr>
            <p:cNvPr id="8" name="Rectangle 7">
              <a:extLst>
                <a:ext uri="{FF2B5EF4-FFF2-40B4-BE49-F238E27FC236}">
                  <a16:creationId xmlns:a16="http://schemas.microsoft.com/office/drawing/2014/main" id="{DFEF326E-BC27-01D6-ABED-F877E1454A0D}"/>
                </a:ext>
              </a:extLst>
            </p:cNvPr>
            <p:cNvSpPr/>
            <p:nvPr/>
          </p:nvSpPr>
          <p:spPr>
            <a:xfrm>
              <a:off x="4263264" y="3882581"/>
              <a:ext cx="2416574" cy="2883183"/>
            </a:xfrm>
            <a:prstGeom prst="rect">
              <a:avLst/>
            </a:prstGeom>
            <a:noFill/>
            <a:ln w="603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endParaRPr>
            </a:p>
          </p:txBody>
        </p:sp>
        <p:sp>
          <p:nvSpPr>
            <p:cNvPr id="32" name="TextBox 31">
              <a:extLst>
                <a:ext uri="{FF2B5EF4-FFF2-40B4-BE49-F238E27FC236}">
                  <a16:creationId xmlns:a16="http://schemas.microsoft.com/office/drawing/2014/main" id="{4E35929B-B3D2-5956-9127-BFA0999EA73D}"/>
                </a:ext>
              </a:extLst>
            </p:cNvPr>
            <p:cNvSpPr txBox="1"/>
            <p:nvPr/>
          </p:nvSpPr>
          <p:spPr>
            <a:xfrm>
              <a:off x="4676531" y="4890038"/>
              <a:ext cx="1654570" cy="646331"/>
            </a:xfrm>
            <a:prstGeom prst="rect">
              <a:avLst/>
            </a:prstGeom>
            <a:solidFill>
              <a:schemeClr val="accent5">
                <a:lumMod val="20000"/>
                <a:lumOff val="80000"/>
                <a:alpha val="89000"/>
              </a:schemeClr>
            </a:solidFill>
          </p:spPr>
          <p:txBody>
            <a:bodyPr wrap="square" rtlCol="0">
              <a:spAutoFit/>
            </a:bodyPr>
            <a:lstStyle/>
            <a:p>
              <a:pPr algn="ctr"/>
              <a:r>
                <a:rPr lang="en-GB" sz="3600" b="1" dirty="0">
                  <a:solidFill>
                    <a:schemeClr val="accent5">
                      <a:lumMod val="75000"/>
                    </a:schemeClr>
                  </a:solidFill>
                </a:rPr>
                <a:t>SPEND</a:t>
              </a:r>
            </a:p>
          </p:txBody>
        </p:sp>
      </p:grpSp>
    </p:spTree>
    <p:extLst>
      <p:ext uri="{BB962C8B-B14F-4D97-AF65-F5344CB8AC3E}">
        <p14:creationId xmlns:p14="http://schemas.microsoft.com/office/powerpoint/2010/main" val="2349666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0" grpId="0" animBg="1"/>
      <p:bldP spid="3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0FDF3CF-52A3-9311-3DE4-8414E8884473}"/>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r="118"/>
          <a:stretch/>
        </p:blipFill>
        <p:spPr>
          <a:xfrm>
            <a:off x="10067" y="1858716"/>
            <a:ext cx="2188376" cy="3245869"/>
          </a:xfrm>
          <a:prstGeom prst="rect">
            <a:avLst/>
          </a:prstGeom>
        </p:spPr>
      </p:pic>
      <p:sp>
        <p:nvSpPr>
          <p:cNvPr id="2" name="Title 1">
            <a:extLst>
              <a:ext uri="{FF2B5EF4-FFF2-40B4-BE49-F238E27FC236}">
                <a16:creationId xmlns:a16="http://schemas.microsoft.com/office/drawing/2014/main" id="{8757C87B-278F-F6EA-4611-A8E44A84D596}"/>
              </a:ext>
            </a:extLst>
          </p:cNvPr>
          <p:cNvSpPr>
            <a:spLocks noGrp="1"/>
          </p:cNvSpPr>
          <p:nvPr>
            <p:ph type="title"/>
          </p:nvPr>
        </p:nvSpPr>
        <p:spPr>
          <a:xfrm>
            <a:off x="0" y="-50191"/>
            <a:ext cx="12323534" cy="1325563"/>
          </a:xfrm>
        </p:spPr>
        <p:txBody>
          <a:bodyPr>
            <a:normAutofit/>
          </a:bodyPr>
          <a:lstStyle/>
          <a:p>
            <a:pPr algn="ctr"/>
            <a:r>
              <a:rPr lang="en-GB" sz="3600" b="1" dirty="0"/>
              <a:t>What can we learn by interviewing </a:t>
            </a:r>
            <a:r>
              <a:rPr lang="en-GB" sz="3600" b="1" dirty="0">
                <a:solidFill>
                  <a:schemeClr val="accent5">
                    <a:lumMod val="75000"/>
                  </a:schemeClr>
                </a:solidFill>
              </a:rPr>
              <a:t>EXAMPLE 2 Angus the Anglican?</a:t>
            </a:r>
          </a:p>
        </p:txBody>
      </p:sp>
      <p:grpSp>
        <p:nvGrpSpPr>
          <p:cNvPr id="43" name="Group 42">
            <a:extLst>
              <a:ext uri="{FF2B5EF4-FFF2-40B4-BE49-F238E27FC236}">
                <a16:creationId xmlns:a16="http://schemas.microsoft.com/office/drawing/2014/main" id="{1AA5CA8C-2074-5328-4AAF-F26367063800}"/>
              </a:ext>
            </a:extLst>
          </p:cNvPr>
          <p:cNvGrpSpPr/>
          <p:nvPr/>
        </p:nvGrpSpPr>
        <p:grpSpPr>
          <a:xfrm>
            <a:off x="1717930" y="3786926"/>
            <a:ext cx="2416574" cy="2883183"/>
            <a:chOff x="1649035" y="3882248"/>
            <a:chExt cx="2416574" cy="2883183"/>
          </a:xfrm>
        </p:grpSpPr>
        <p:sp>
          <p:nvSpPr>
            <p:cNvPr id="11" name="TextBox 10">
              <a:extLst>
                <a:ext uri="{FF2B5EF4-FFF2-40B4-BE49-F238E27FC236}">
                  <a16:creationId xmlns:a16="http://schemas.microsoft.com/office/drawing/2014/main" id="{14680878-012C-C20E-1211-F3F7231E9943}"/>
                </a:ext>
              </a:extLst>
            </p:cNvPr>
            <p:cNvSpPr txBox="1"/>
            <p:nvPr/>
          </p:nvSpPr>
          <p:spPr>
            <a:xfrm>
              <a:off x="1655786" y="5451174"/>
              <a:ext cx="2406518" cy="1200329"/>
            </a:xfrm>
            <a:prstGeom prst="rect">
              <a:avLst/>
            </a:prstGeom>
            <a:noFill/>
          </p:spPr>
          <p:txBody>
            <a:bodyPr wrap="square">
              <a:spAutoFit/>
            </a:bodyPr>
            <a:lstStyle/>
            <a:p>
              <a:pPr algn="ctr"/>
              <a:r>
                <a:rPr lang="en-GB" sz="1800" b="1" dirty="0">
                  <a:solidFill>
                    <a:srgbClr val="00B050"/>
                  </a:solidFill>
                </a:rPr>
                <a:t>Look out for your own interests</a:t>
              </a:r>
              <a:r>
                <a:rPr lang="en-GB" b="1" dirty="0">
                  <a:solidFill>
                    <a:srgbClr val="00B050"/>
                  </a:solidFill>
                </a:rPr>
                <a:t> </a:t>
              </a:r>
              <a:r>
                <a:rPr lang="en-GB" b="1" u="sng" dirty="0">
                  <a:solidFill>
                    <a:srgbClr val="00B050"/>
                  </a:solidFill>
                </a:rPr>
                <a:t>and</a:t>
              </a:r>
              <a:r>
                <a:rPr lang="en-GB" b="1" dirty="0">
                  <a:solidFill>
                    <a:srgbClr val="00B050"/>
                  </a:solidFill>
                </a:rPr>
                <a:t> </a:t>
              </a:r>
              <a:r>
                <a:rPr lang="en-GB" sz="1800" b="1" dirty="0">
                  <a:solidFill>
                    <a:srgbClr val="00B050"/>
                  </a:solidFill>
                </a:rPr>
                <a:t>the interests of others. - Philippians</a:t>
              </a:r>
              <a:r>
                <a:rPr lang="en-GB" b="1" dirty="0">
                  <a:solidFill>
                    <a:srgbClr val="00B050"/>
                  </a:solidFill>
                </a:rPr>
                <a:t> </a:t>
              </a:r>
            </a:p>
          </p:txBody>
        </p:sp>
        <p:sp>
          <p:nvSpPr>
            <p:cNvPr id="6" name="Rectangle 5">
              <a:extLst>
                <a:ext uri="{FF2B5EF4-FFF2-40B4-BE49-F238E27FC236}">
                  <a16:creationId xmlns:a16="http://schemas.microsoft.com/office/drawing/2014/main" id="{39A9D506-E9C7-405D-84FE-BD168741496E}"/>
                </a:ext>
              </a:extLst>
            </p:cNvPr>
            <p:cNvSpPr/>
            <p:nvPr/>
          </p:nvSpPr>
          <p:spPr>
            <a:xfrm>
              <a:off x="1649035" y="3882248"/>
              <a:ext cx="2416574" cy="2883183"/>
            </a:xfrm>
            <a:prstGeom prst="rect">
              <a:avLst/>
            </a:prstGeom>
            <a:noFill/>
            <a:ln w="603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rgbClr val="00B050"/>
                </a:solidFill>
              </a:endParaRPr>
            </a:p>
          </p:txBody>
        </p:sp>
        <p:pic>
          <p:nvPicPr>
            <p:cNvPr id="29" name="Picture 28">
              <a:extLst>
                <a:ext uri="{FF2B5EF4-FFF2-40B4-BE49-F238E27FC236}">
                  <a16:creationId xmlns:a16="http://schemas.microsoft.com/office/drawing/2014/main" id="{B12B4044-11D8-E25E-4CBC-CBD7E45F74F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48125" y="3959478"/>
              <a:ext cx="1439486" cy="1371555"/>
            </a:xfrm>
            <a:prstGeom prst="rect">
              <a:avLst/>
            </a:prstGeom>
          </p:spPr>
        </p:pic>
      </p:grpSp>
      <p:grpSp>
        <p:nvGrpSpPr>
          <p:cNvPr id="44" name="Group 43">
            <a:extLst>
              <a:ext uri="{FF2B5EF4-FFF2-40B4-BE49-F238E27FC236}">
                <a16:creationId xmlns:a16="http://schemas.microsoft.com/office/drawing/2014/main" id="{C83901CD-9143-6682-0F45-6D6A0BDFD8C1}"/>
              </a:ext>
            </a:extLst>
          </p:cNvPr>
          <p:cNvGrpSpPr/>
          <p:nvPr/>
        </p:nvGrpSpPr>
        <p:grpSpPr>
          <a:xfrm>
            <a:off x="4288953" y="3792841"/>
            <a:ext cx="2465758" cy="2883183"/>
            <a:chOff x="4236987" y="3882581"/>
            <a:chExt cx="2465758" cy="2883183"/>
          </a:xfrm>
        </p:grpSpPr>
        <p:sp>
          <p:nvSpPr>
            <p:cNvPr id="13" name="TextBox 12">
              <a:extLst>
                <a:ext uri="{FF2B5EF4-FFF2-40B4-BE49-F238E27FC236}">
                  <a16:creationId xmlns:a16="http://schemas.microsoft.com/office/drawing/2014/main" id="{0A7FD372-F9C9-72EA-FABD-3B6AE78F8CFB}"/>
                </a:ext>
              </a:extLst>
            </p:cNvPr>
            <p:cNvSpPr txBox="1"/>
            <p:nvPr/>
          </p:nvSpPr>
          <p:spPr>
            <a:xfrm>
              <a:off x="4236987" y="5485206"/>
              <a:ext cx="2465758" cy="1200329"/>
            </a:xfrm>
            <a:prstGeom prst="rect">
              <a:avLst/>
            </a:prstGeom>
            <a:noFill/>
          </p:spPr>
          <p:txBody>
            <a:bodyPr wrap="square">
              <a:spAutoFit/>
            </a:bodyPr>
            <a:lstStyle/>
            <a:p>
              <a:pPr algn="ctr"/>
              <a:r>
                <a:rPr lang="en-GB" b="1" dirty="0">
                  <a:solidFill>
                    <a:srgbClr val="00B050"/>
                  </a:solidFill>
                </a:rPr>
                <a:t>“</a:t>
              </a:r>
              <a:r>
                <a:rPr lang="en-GB" sz="1800" b="1" dirty="0">
                  <a:solidFill>
                    <a:srgbClr val="00B050"/>
                  </a:solidFill>
                </a:rPr>
                <a:t>A good person leaves an inheritance for their children’s children." - Proverbs</a:t>
              </a:r>
              <a:endParaRPr lang="en-GB" b="1" dirty="0">
                <a:solidFill>
                  <a:srgbClr val="00B050"/>
                </a:solidFill>
              </a:endParaRPr>
            </a:p>
          </p:txBody>
        </p:sp>
        <p:sp>
          <p:nvSpPr>
            <p:cNvPr id="8" name="Rectangle 7">
              <a:extLst>
                <a:ext uri="{FF2B5EF4-FFF2-40B4-BE49-F238E27FC236}">
                  <a16:creationId xmlns:a16="http://schemas.microsoft.com/office/drawing/2014/main" id="{DFEF326E-BC27-01D6-ABED-F877E1454A0D}"/>
                </a:ext>
              </a:extLst>
            </p:cNvPr>
            <p:cNvSpPr/>
            <p:nvPr/>
          </p:nvSpPr>
          <p:spPr>
            <a:xfrm>
              <a:off x="4263264" y="3882581"/>
              <a:ext cx="2416574" cy="2883183"/>
            </a:xfrm>
            <a:prstGeom prst="rect">
              <a:avLst/>
            </a:prstGeom>
            <a:noFill/>
            <a:ln w="603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rgbClr val="00B050"/>
                </a:solidFill>
              </a:endParaRPr>
            </a:p>
          </p:txBody>
        </p:sp>
        <p:pic>
          <p:nvPicPr>
            <p:cNvPr id="33" name="Picture 32">
              <a:extLst>
                <a:ext uri="{FF2B5EF4-FFF2-40B4-BE49-F238E27FC236}">
                  <a16:creationId xmlns:a16="http://schemas.microsoft.com/office/drawing/2014/main" id="{58BFE36C-F6CF-26BA-CAF9-87484264C10C}"/>
                </a:ext>
              </a:extLst>
            </p:cNvPr>
            <p:cNvPicPr>
              <a:picLocks noChangeAspect="1"/>
            </p:cNvPicPr>
            <p:nvPr/>
          </p:nvPicPr>
          <p:blipFill>
            <a:blip r:embed="rId4" cstate="email">
              <a:biLevel thresh="25000"/>
              <a:extLst>
                <a:ext uri="{28A0092B-C50C-407E-A947-70E740481C1C}">
                  <a14:useLocalDpi xmlns:a14="http://schemas.microsoft.com/office/drawing/2010/main"/>
                </a:ext>
              </a:extLst>
            </a:blip>
            <a:stretch>
              <a:fillRect/>
            </a:stretch>
          </p:blipFill>
          <p:spPr>
            <a:xfrm>
              <a:off x="4620618" y="3948213"/>
              <a:ext cx="1603441" cy="1456765"/>
            </a:xfrm>
            <a:prstGeom prst="rect">
              <a:avLst/>
            </a:prstGeom>
          </p:spPr>
        </p:pic>
      </p:grpSp>
      <p:grpSp>
        <p:nvGrpSpPr>
          <p:cNvPr id="45" name="Group 44">
            <a:extLst>
              <a:ext uri="{FF2B5EF4-FFF2-40B4-BE49-F238E27FC236}">
                <a16:creationId xmlns:a16="http://schemas.microsoft.com/office/drawing/2014/main" id="{5E408051-1182-F234-CFC6-924A5FF12CB0}"/>
              </a:ext>
            </a:extLst>
          </p:cNvPr>
          <p:cNvGrpSpPr/>
          <p:nvPr/>
        </p:nvGrpSpPr>
        <p:grpSpPr>
          <a:xfrm>
            <a:off x="6919351" y="3786925"/>
            <a:ext cx="2430454" cy="2883183"/>
            <a:chOff x="6903705" y="3882248"/>
            <a:chExt cx="2430454" cy="2883183"/>
          </a:xfrm>
        </p:grpSpPr>
        <p:sp>
          <p:nvSpPr>
            <p:cNvPr id="15" name="TextBox 14">
              <a:extLst>
                <a:ext uri="{FF2B5EF4-FFF2-40B4-BE49-F238E27FC236}">
                  <a16:creationId xmlns:a16="http://schemas.microsoft.com/office/drawing/2014/main" id="{79F0460B-9166-C975-03FA-5590687286F8}"/>
                </a:ext>
              </a:extLst>
            </p:cNvPr>
            <p:cNvSpPr txBox="1"/>
            <p:nvPr/>
          </p:nvSpPr>
          <p:spPr>
            <a:xfrm>
              <a:off x="6949427" y="5515792"/>
              <a:ext cx="2384732" cy="1200329"/>
            </a:xfrm>
            <a:prstGeom prst="rect">
              <a:avLst/>
            </a:prstGeom>
            <a:noFill/>
          </p:spPr>
          <p:txBody>
            <a:bodyPr wrap="square">
              <a:spAutoFit/>
            </a:bodyPr>
            <a:lstStyle/>
            <a:p>
              <a:pPr algn="ctr"/>
              <a:r>
                <a:rPr lang="en-GB" sz="1800" b="1" dirty="0">
                  <a:solidFill>
                    <a:srgbClr val="00B050"/>
                  </a:solidFill>
                </a:rPr>
                <a:t>"The one who is unwilling to work shall not eat." - 2 Thessalonians 3:10</a:t>
              </a:r>
              <a:endParaRPr lang="en-GB" b="1" dirty="0">
                <a:solidFill>
                  <a:srgbClr val="00B050"/>
                </a:solidFill>
              </a:endParaRPr>
            </a:p>
          </p:txBody>
        </p:sp>
        <p:sp>
          <p:nvSpPr>
            <p:cNvPr id="10" name="Rectangle 9">
              <a:extLst>
                <a:ext uri="{FF2B5EF4-FFF2-40B4-BE49-F238E27FC236}">
                  <a16:creationId xmlns:a16="http://schemas.microsoft.com/office/drawing/2014/main" id="{A04AEF0C-B9AD-B31C-6FF9-3BCDE2B464F8}"/>
                </a:ext>
              </a:extLst>
            </p:cNvPr>
            <p:cNvSpPr/>
            <p:nvPr/>
          </p:nvSpPr>
          <p:spPr>
            <a:xfrm>
              <a:off x="6903705" y="3882248"/>
              <a:ext cx="2416574" cy="2883183"/>
            </a:xfrm>
            <a:prstGeom prst="rect">
              <a:avLst/>
            </a:prstGeom>
            <a:noFill/>
            <a:ln w="603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rgbClr val="00B050"/>
                </a:solidFill>
              </a:endParaRPr>
            </a:p>
          </p:txBody>
        </p:sp>
        <p:pic>
          <p:nvPicPr>
            <p:cNvPr id="36" name="Picture 35">
              <a:extLst>
                <a:ext uri="{FF2B5EF4-FFF2-40B4-BE49-F238E27FC236}">
                  <a16:creationId xmlns:a16="http://schemas.microsoft.com/office/drawing/2014/main" id="{16D37A40-AFA5-27B6-1430-E2E0C407BF9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304871" y="4000626"/>
              <a:ext cx="1719679" cy="1585544"/>
            </a:xfrm>
            <a:prstGeom prst="rect">
              <a:avLst/>
            </a:prstGeom>
          </p:spPr>
        </p:pic>
      </p:grpSp>
      <p:grpSp>
        <p:nvGrpSpPr>
          <p:cNvPr id="46" name="Group 45">
            <a:extLst>
              <a:ext uri="{FF2B5EF4-FFF2-40B4-BE49-F238E27FC236}">
                <a16:creationId xmlns:a16="http://schemas.microsoft.com/office/drawing/2014/main" id="{D5059E00-62CD-E470-B9FF-999DD5EDCA77}"/>
              </a:ext>
            </a:extLst>
          </p:cNvPr>
          <p:cNvGrpSpPr/>
          <p:nvPr/>
        </p:nvGrpSpPr>
        <p:grpSpPr>
          <a:xfrm>
            <a:off x="9527048" y="3794119"/>
            <a:ext cx="2644034" cy="3103678"/>
            <a:chOff x="9498310" y="4740872"/>
            <a:chExt cx="2644034" cy="3103678"/>
          </a:xfrm>
        </p:grpSpPr>
        <p:sp>
          <p:nvSpPr>
            <p:cNvPr id="12" name="Rectangle 11">
              <a:extLst>
                <a:ext uri="{FF2B5EF4-FFF2-40B4-BE49-F238E27FC236}">
                  <a16:creationId xmlns:a16="http://schemas.microsoft.com/office/drawing/2014/main" id="{1E4FD27D-5B2E-0CC0-4A94-0FAB0C4077E3}"/>
                </a:ext>
              </a:extLst>
            </p:cNvPr>
            <p:cNvSpPr/>
            <p:nvPr/>
          </p:nvSpPr>
          <p:spPr>
            <a:xfrm>
              <a:off x="9498310" y="4740872"/>
              <a:ext cx="2416574" cy="2883183"/>
            </a:xfrm>
            <a:prstGeom prst="rect">
              <a:avLst/>
            </a:prstGeom>
            <a:noFill/>
            <a:ln w="603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rgbClr val="00B050"/>
                </a:solidFill>
              </a:endParaRPr>
            </a:p>
          </p:txBody>
        </p:sp>
        <p:sp>
          <p:nvSpPr>
            <p:cNvPr id="38" name="TextBox 37">
              <a:extLst>
                <a:ext uri="{FF2B5EF4-FFF2-40B4-BE49-F238E27FC236}">
                  <a16:creationId xmlns:a16="http://schemas.microsoft.com/office/drawing/2014/main" id="{AD649E48-9F4D-1931-2A7B-F2484F01BED6}"/>
                </a:ext>
              </a:extLst>
            </p:cNvPr>
            <p:cNvSpPr txBox="1"/>
            <p:nvPr/>
          </p:nvSpPr>
          <p:spPr>
            <a:xfrm>
              <a:off x="9524810" y="6367222"/>
              <a:ext cx="2617534" cy="1477328"/>
            </a:xfrm>
            <a:prstGeom prst="rect">
              <a:avLst/>
            </a:prstGeom>
            <a:noFill/>
          </p:spPr>
          <p:txBody>
            <a:bodyPr wrap="square">
              <a:spAutoFit/>
            </a:bodyPr>
            <a:lstStyle/>
            <a:p>
              <a:r>
                <a:rPr lang="en-GB" b="1" dirty="0">
                  <a:solidFill>
                    <a:srgbClr val="00B050"/>
                  </a:solidFill>
                </a:rPr>
                <a:t>“When justice is done, it brings joy to the righteous but terror to evildoers.” Proverbs</a:t>
              </a:r>
            </a:p>
            <a:p>
              <a:pPr>
                <a:buFont typeface="Arial" panose="020B0604020202020204" pitchFamily="34" charset="0"/>
                <a:buChar char="•"/>
              </a:pPr>
              <a:endParaRPr lang="en-GB" dirty="0">
                <a:solidFill>
                  <a:srgbClr val="00B050"/>
                </a:solidFill>
              </a:endParaRPr>
            </a:p>
          </p:txBody>
        </p:sp>
        <p:pic>
          <p:nvPicPr>
            <p:cNvPr id="40" name="Picture 39">
              <a:extLst>
                <a:ext uri="{FF2B5EF4-FFF2-40B4-BE49-F238E27FC236}">
                  <a16:creationId xmlns:a16="http://schemas.microsoft.com/office/drawing/2014/main" id="{AAA6D12B-B8B3-91A3-73C3-9A9B04C4AFB4}"/>
                </a:ext>
              </a:extLst>
            </p:cNvPr>
            <p:cNvPicPr>
              <a:picLocks noChangeAspect="1"/>
            </p:cNvPicPr>
            <p:nvPr/>
          </p:nvPicPr>
          <p:blipFill>
            <a:blip r:embed="rId6" cstate="email">
              <a:biLevel thresh="25000"/>
              <a:extLst>
                <a:ext uri="{28A0092B-C50C-407E-A947-70E740481C1C}">
                  <a14:useLocalDpi xmlns:a14="http://schemas.microsoft.com/office/drawing/2010/main"/>
                </a:ext>
              </a:extLst>
            </a:blip>
            <a:stretch>
              <a:fillRect/>
            </a:stretch>
          </p:blipFill>
          <p:spPr>
            <a:xfrm>
              <a:off x="9922431" y="4820526"/>
              <a:ext cx="1555762" cy="1617074"/>
            </a:xfrm>
            <a:prstGeom prst="rect">
              <a:avLst/>
            </a:prstGeom>
          </p:spPr>
        </p:pic>
      </p:grpSp>
      <p:sp>
        <p:nvSpPr>
          <p:cNvPr id="64" name="Speech Bubble: Rectangle with Corners Rounded 63">
            <a:extLst>
              <a:ext uri="{FF2B5EF4-FFF2-40B4-BE49-F238E27FC236}">
                <a16:creationId xmlns:a16="http://schemas.microsoft.com/office/drawing/2014/main" id="{7A32365D-F769-46C0-6B00-81DCAFB95FF9}"/>
              </a:ext>
            </a:extLst>
          </p:cNvPr>
          <p:cNvSpPr/>
          <p:nvPr/>
        </p:nvSpPr>
        <p:spPr>
          <a:xfrm>
            <a:off x="1591192" y="1162054"/>
            <a:ext cx="10465691" cy="1525264"/>
          </a:xfrm>
          <a:prstGeom prst="wedgeRoundRectCallout">
            <a:avLst>
              <a:gd name="adj1" fmla="val -53137"/>
              <a:gd name="adj2" fmla="val 30355"/>
              <a:gd name="adj3" fmla="val 16667"/>
            </a:avLst>
          </a:prstGeom>
          <a:solidFill>
            <a:srgbClr val="FFFF9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5" name="TextBox 64">
            <a:extLst>
              <a:ext uri="{FF2B5EF4-FFF2-40B4-BE49-F238E27FC236}">
                <a16:creationId xmlns:a16="http://schemas.microsoft.com/office/drawing/2014/main" id="{84B99F48-50A3-46DA-22EA-9DC0CA7B4DAF}"/>
              </a:ext>
            </a:extLst>
          </p:cNvPr>
          <p:cNvSpPr txBox="1"/>
          <p:nvPr/>
        </p:nvSpPr>
        <p:spPr>
          <a:xfrm>
            <a:off x="1620912" y="1127435"/>
            <a:ext cx="10406250" cy="1077218"/>
          </a:xfrm>
          <a:prstGeom prst="rect">
            <a:avLst/>
          </a:prstGeom>
          <a:noFill/>
        </p:spPr>
        <p:txBody>
          <a:bodyPr wrap="square" rtlCol="0">
            <a:spAutoFit/>
          </a:bodyPr>
          <a:lstStyle/>
          <a:p>
            <a:pPr algn="ctr"/>
            <a:r>
              <a:rPr lang="en-GB" sz="3200" dirty="0"/>
              <a:t>Why did you vote? How did your beliefs about HEATHCARE / THE ENVIRONMENT / POVERTY / CRIME affect your choice?</a:t>
            </a:r>
          </a:p>
        </p:txBody>
      </p:sp>
      <p:sp>
        <p:nvSpPr>
          <p:cNvPr id="3" name="TextBox 2">
            <a:extLst>
              <a:ext uri="{FF2B5EF4-FFF2-40B4-BE49-F238E27FC236}">
                <a16:creationId xmlns:a16="http://schemas.microsoft.com/office/drawing/2014/main" id="{6921A80B-23AC-08E4-B547-F1F37EC052F6}"/>
              </a:ext>
            </a:extLst>
          </p:cNvPr>
          <p:cNvSpPr txBox="1"/>
          <p:nvPr/>
        </p:nvSpPr>
        <p:spPr>
          <a:xfrm>
            <a:off x="2078753" y="3047748"/>
            <a:ext cx="1653429" cy="646331"/>
          </a:xfrm>
          <a:prstGeom prst="rect">
            <a:avLst/>
          </a:prstGeom>
          <a:solidFill>
            <a:schemeClr val="accent5">
              <a:lumMod val="20000"/>
              <a:lumOff val="80000"/>
              <a:alpha val="89000"/>
            </a:schemeClr>
          </a:solidFill>
        </p:spPr>
        <p:txBody>
          <a:bodyPr wrap="square" rtlCol="0">
            <a:spAutoFit/>
          </a:bodyPr>
          <a:lstStyle/>
          <a:p>
            <a:r>
              <a:rPr lang="en-GB" sz="3600" b="1" dirty="0">
                <a:solidFill>
                  <a:schemeClr val="accent5">
                    <a:lumMod val="75000"/>
                  </a:schemeClr>
                </a:solidFill>
              </a:rPr>
              <a:t>TEACH</a:t>
            </a:r>
          </a:p>
        </p:txBody>
      </p:sp>
      <p:sp>
        <p:nvSpPr>
          <p:cNvPr id="9" name="TextBox 8">
            <a:extLst>
              <a:ext uri="{FF2B5EF4-FFF2-40B4-BE49-F238E27FC236}">
                <a16:creationId xmlns:a16="http://schemas.microsoft.com/office/drawing/2014/main" id="{C5BB819E-B29F-19DF-52CD-A35FCE8A3D3A}"/>
              </a:ext>
            </a:extLst>
          </p:cNvPr>
          <p:cNvSpPr txBox="1"/>
          <p:nvPr/>
        </p:nvSpPr>
        <p:spPr>
          <a:xfrm>
            <a:off x="7451741" y="3022302"/>
            <a:ext cx="1494907" cy="646331"/>
          </a:xfrm>
          <a:prstGeom prst="rect">
            <a:avLst/>
          </a:prstGeom>
          <a:solidFill>
            <a:schemeClr val="accent5">
              <a:lumMod val="20000"/>
              <a:lumOff val="80000"/>
              <a:alpha val="78000"/>
            </a:schemeClr>
          </a:solidFill>
        </p:spPr>
        <p:txBody>
          <a:bodyPr wrap="square" rtlCol="0">
            <a:spAutoFit/>
          </a:bodyPr>
          <a:lstStyle/>
          <a:p>
            <a:pPr algn="ctr"/>
            <a:r>
              <a:rPr lang="en-GB" sz="3600" b="1" dirty="0">
                <a:solidFill>
                  <a:schemeClr val="accent5">
                    <a:lumMod val="75000"/>
                  </a:schemeClr>
                </a:solidFill>
              </a:rPr>
              <a:t>MAKE</a:t>
            </a:r>
          </a:p>
        </p:txBody>
      </p:sp>
      <p:sp>
        <p:nvSpPr>
          <p:cNvPr id="14" name="TextBox 13">
            <a:extLst>
              <a:ext uri="{FF2B5EF4-FFF2-40B4-BE49-F238E27FC236}">
                <a16:creationId xmlns:a16="http://schemas.microsoft.com/office/drawing/2014/main" id="{DCA86215-EDC8-44DC-6DCE-E2B0B07D053B}"/>
              </a:ext>
            </a:extLst>
          </p:cNvPr>
          <p:cNvSpPr txBox="1"/>
          <p:nvPr/>
        </p:nvSpPr>
        <p:spPr>
          <a:xfrm>
            <a:off x="9737886" y="3039381"/>
            <a:ext cx="1964559" cy="646331"/>
          </a:xfrm>
          <a:prstGeom prst="rect">
            <a:avLst/>
          </a:prstGeom>
          <a:solidFill>
            <a:schemeClr val="accent5">
              <a:lumMod val="20000"/>
              <a:lumOff val="80000"/>
              <a:alpha val="88000"/>
            </a:schemeClr>
          </a:solidFill>
        </p:spPr>
        <p:txBody>
          <a:bodyPr wrap="square" rtlCol="0">
            <a:spAutoFit/>
          </a:bodyPr>
          <a:lstStyle/>
          <a:p>
            <a:pPr algn="ctr"/>
            <a:r>
              <a:rPr lang="en-GB" sz="3600" b="1" dirty="0">
                <a:solidFill>
                  <a:schemeClr val="accent5">
                    <a:lumMod val="75000"/>
                  </a:schemeClr>
                </a:solidFill>
              </a:rPr>
              <a:t>PUNISH</a:t>
            </a:r>
          </a:p>
        </p:txBody>
      </p:sp>
      <p:sp>
        <p:nvSpPr>
          <p:cNvPr id="16" name="TextBox 15">
            <a:extLst>
              <a:ext uri="{FF2B5EF4-FFF2-40B4-BE49-F238E27FC236}">
                <a16:creationId xmlns:a16="http://schemas.microsoft.com/office/drawing/2014/main" id="{A9F677E7-25F2-0A42-41D8-E4E467FDE390}"/>
              </a:ext>
            </a:extLst>
          </p:cNvPr>
          <p:cNvSpPr txBox="1"/>
          <p:nvPr/>
        </p:nvSpPr>
        <p:spPr>
          <a:xfrm>
            <a:off x="4384839" y="3039381"/>
            <a:ext cx="2275664" cy="646331"/>
          </a:xfrm>
          <a:prstGeom prst="rect">
            <a:avLst/>
          </a:prstGeom>
          <a:solidFill>
            <a:schemeClr val="accent5">
              <a:lumMod val="20000"/>
              <a:lumOff val="80000"/>
              <a:alpha val="89000"/>
            </a:schemeClr>
          </a:solidFill>
        </p:spPr>
        <p:txBody>
          <a:bodyPr wrap="square" rtlCol="0">
            <a:spAutoFit/>
          </a:bodyPr>
          <a:lstStyle/>
          <a:p>
            <a:r>
              <a:rPr lang="en-GB" sz="3600" b="1" dirty="0">
                <a:solidFill>
                  <a:schemeClr val="accent5">
                    <a:lumMod val="75000"/>
                  </a:schemeClr>
                </a:solidFill>
              </a:rPr>
              <a:t>BALANCE</a:t>
            </a:r>
          </a:p>
        </p:txBody>
      </p:sp>
    </p:spTree>
    <p:extLst>
      <p:ext uri="{BB962C8B-B14F-4D97-AF65-F5344CB8AC3E}">
        <p14:creationId xmlns:p14="http://schemas.microsoft.com/office/powerpoint/2010/main" val="30974515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C:\Users\TLI\Documents\The RE-searchers\James - RE-searchers website\D.jpg">
            <a:extLst>
              <a:ext uri="{FF2B5EF4-FFF2-40B4-BE49-F238E27FC236}">
                <a16:creationId xmlns:a16="http://schemas.microsoft.com/office/drawing/2014/main" id="{821F4513-7D8E-8675-6CDC-BA1281F5BA8C}"/>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8975" y="1491166"/>
            <a:ext cx="3767890" cy="5219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peech Bubble: Rectangle 8">
            <a:extLst>
              <a:ext uri="{FF2B5EF4-FFF2-40B4-BE49-F238E27FC236}">
                <a16:creationId xmlns:a16="http://schemas.microsoft.com/office/drawing/2014/main" id="{E87FD865-5C85-FD03-C05F-64175E32C5E5}"/>
              </a:ext>
            </a:extLst>
          </p:cNvPr>
          <p:cNvSpPr/>
          <p:nvPr/>
        </p:nvSpPr>
        <p:spPr>
          <a:xfrm>
            <a:off x="5064853" y="5030406"/>
            <a:ext cx="6583680" cy="1502329"/>
          </a:xfrm>
          <a:prstGeom prst="wedgeRectCallout">
            <a:avLst>
              <a:gd name="adj1" fmla="val -73884"/>
              <a:gd name="adj2" fmla="val -64267"/>
            </a:avLst>
          </a:prstGeom>
          <a:solidFill>
            <a:schemeClr val="accent3">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Speech Bubble: Rectangle 7">
            <a:extLst>
              <a:ext uri="{FF2B5EF4-FFF2-40B4-BE49-F238E27FC236}">
                <a16:creationId xmlns:a16="http://schemas.microsoft.com/office/drawing/2014/main" id="{0837CA86-A791-14A6-5E3A-024BC499429A}"/>
              </a:ext>
            </a:extLst>
          </p:cNvPr>
          <p:cNvSpPr/>
          <p:nvPr/>
        </p:nvSpPr>
        <p:spPr>
          <a:xfrm>
            <a:off x="5064853" y="3045698"/>
            <a:ext cx="6583680" cy="1502329"/>
          </a:xfrm>
          <a:prstGeom prst="wedgeRectCallout">
            <a:avLst>
              <a:gd name="adj1" fmla="val -74339"/>
              <a:gd name="adj2" fmla="val -62271"/>
            </a:avLst>
          </a:prstGeom>
          <a:solidFill>
            <a:schemeClr val="accent3">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Speech Bubble: Rectangle 3">
            <a:extLst>
              <a:ext uri="{FF2B5EF4-FFF2-40B4-BE49-F238E27FC236}">
                <a16:creationId xmlns:a16="http://schemas.microsoft.com/office/drawing/2014/main" id="{D7E174E3-748D-A070-17E6-D707691D6C59}"/>
              </a:ext>
            </a:extLst>
          </p:cNvPr>
          <p:cNvSpPr/>
          <p:nvPr/>
        </p:nvSpPr>
        <p:spPr>
          <a:xfrm>
            <a:off x="5064853" y="1690689"/>
            <a:ext cx="6583680" cy="872630"/>
          </a:xfrm>
          <a:prstGeom prst="wedgeRectCallout">
            <a:avLst>
              <a:gd name="adj1" fmla="val -85496"/>
              <a:gd name="adj2" fmla="val -2403"/>
            </a:avLst>
          </a:prstGeom>
          <a:solidFill>
            <a:schemeClr val="accent3">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73EEDC1D-A096-C1BF-F1FF-E2BECA346A02}"/>
              </a:ext>
            </a:extLst>
          </p:cNvPr>
          <p:cNvSpPr>
            <a:spLocks noGrp="1"/>
          </p:cNvSpPr>
          <p:nvPr>
            <p:ph type="title"/>
          </p:nvPr>
        </p:nvSpPr>
        <p:spPr/>
        <p:txBody>
          <a:bodyPr>
            <a:normAutofit fontScale="90000"/>
          </a:bodyPr>
          <a:lstStyle/>
          <a:p>
            <a:r>
              <a:rPr lang="en-GB" sz="6000" b="1" dirty="0"/>
              <a:t>Debate-it-all Derek – A reminder</a:t>
            </a:r>
          </a:p>
        </p:txBody>
      </p:sp>
      <p:sp>
        <p:nvSpPr>
          <p:cNvPr id="3" name="TextBox 2">
            <a:extLst>
              <a:ext uri="{FF2B5EF4-FFF2-40B4-BE49-F238E27FC236}">
                <a16:creationId xmlns:a16="http://schemas.microsoft.com/office/drawing/2014/main" id="{FAC58B1A-6270-EE67-EF1C-8BC5453E1101}"/>
              </a:ext>
            </a:extLst>
          </p:cNvPr>
          <p:cNvSpPr txBox="1"/>
          <p:nvPr/>
        </p:nvSpPr>
        <p:spPr>
          <a:xfrm>
            <a:off x="5051122" y="5119850"/>
            <a:ext cx="6282054" cy="1323439"/>
          </a:xfrm>
          <a:prstGeom prst="rect">
            <a:avLst/>
          </a:prstGeom>
          <a:noFill/>
        </p:spPr>
        <p:txBody>
          <a:bodyPr wrap="square" rtlCol="0">
            <a:spAutoFit/>
          </a:bodyPr>
          <a:lstStyle/>
          <a:p>
            <a:pPr algn="ctr"/>
            <a:r>
              <a:rPr lang="en-GB" sz="4000" b="1" dirty="0"/>
              <a:t>WHY ARE PEOPLE YOU DISAGREE WITH WRONG?</a:t>
            </a:r>
          </a:p>
        </p:txBody>
      </p:sp>
      <p:sp>
        <p:nvSpPr>
          <p:cNvPr id="5" name="TextBox 4">
            <a:extLst>
              <a:ext uri="{FF2B5EF4-FFF2-40B4-BE49-F238E27FC236}">
                <a16:creationId xmlns:a16="http://schemas.microsoft.com/office/drawing/2014/main" id="{399F32A5-4EC1-80BF-04D9-982174A025E3}"/>
              </a:ext>
            </a:extLst>
          </p:cNvPr>
          <p:cNvSpPr txBox="1"/>
          <p:nvPr/>
        </p:nvSpPr>
        <p:spPr>
          <a:xfrm>
            <a:off x="5128670" y="3135142"/>
            <a:ext cx="6126959" cy="1323439"/>
          </a:xfrm>
          <a:prstGeom prst="rect">
            <a:avLst/>
          </a:prstGeom>
          <a:noFill/>
        </p:spPr>
        <p:txBody>
          <a:bodyPr wrap="square" rtlCol="0">
            <a:spAutoFit/>
          </a:bodyPr>
          <a:lstStyle/>
          <a:p>
            <a:pPr algn="ctr"/>
            <a:r>
              <a:rPr lang="en-GB" sz="4000" b="1" dirty="0"/>
              <a:t>WHY DO YOU BELIEVE THIS?</a:t>
            </a:r>
          </a:p>
        </p:txBody>
      </p:sp>
      <p:sp>
        <p:nvSpPr>
          <p:cNvPr id="6" name="TextBox 5">
            <a:extLst>
              <a:ext uri="{FF2B5EF4-FFF2-40B4-BE49-F238E27FC236}">
                <a16:creationId xmlns:a16="http://schemas.microsoft.com/office/drawing/2014/main" id="{B4665265-B306-D198-5341-1A0D4A201BD1}"/>
              </a:ext>
            </a:extLst>
          </p:cNvPr>
          <p:cNvSpPr txBox="1"/>
          <p:nvPr/>
        </p:nvSpPr>
        <p:spPr>
          <a:xfrm>
            <a:off x="4925494" y="1742680"/>
            <a:ext cx="6747066" cy="707886"/>
          </a:xfrm>
          <a:prstGeom prst="rect">
            <a:avLst/>
          </a:prstGeom>
          <a:noFill/>
        </p:spPr>
        <p:txBody>
          <a:bodyPr wrap="square" rtlCol="0">
            <a:spAutoFit/>
          </a:bodyPr>
          <a:lstStyle/>
          <a:p>
            <a:pPr algn="ctr"/>
            <a:r>
              <a:rPr lang="en-GB" sz="4000" b="1" dirty="0"/>
              <a:t>WHAT DO YOU BELIEVE?</a:t>
            </a:r>
          </a:p>
        </p:txBody>
      </p:sp>
    </p:spTree>
    <p:extLst>
      <p:ext uri="{BB962C8B-B14F-4D97-AF65-F5344CB8AC3E}">
        <p14:creationId xmlns:p14="http://schemas.microsoft.com/office/powerpoint/2010/main" val="3200447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animBg="1"/>
      <p:bldP spid="4" grpId="0" animBg="1"/>
      <p:bldP spid="3" grpId="0"/>
      <p:bldP spid="5"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5A46B7-CD66-86E4-B720-CD13556FE0EC}"/>
              </a:ext>
            </a:extLst>
          </p:cNvPr>
          <p:cNvSpPr>
            <a:spLocks noGrp="1"/>
          </p:cNvSpPr>
          <p:nvPr>
            <p:ph type="title"/>
          </p:nvPr>
        </p:nvSpPr>
        <p:spPr>
          <a:xfrm>
            <a:off x="0" y="86328"/>
            <a:ext cx="10985909" cy="685198"/>
          </a:xfrm>
        </p:spPr>
        <p:txBody>
          <a:bodyPr>
            <a:normAutofit/>
          </a:bodyPr>
          <a:lstStyle/>
          <a:p>
            <a:r>
              <a:rPr lang="en-GB" sz="2800" dirty="0"/>
              <a:t>Of the two perspectives we have looked at, which argument is stronger?</a:t>
            </a:r>
          </a:p>
        </p:txBody>
      </p:sp>
      <p:pic>
        <p:nvPicPr>
          <p:cNvPr id="5" name="Picture 2" descr="C:\Users\TLI\Documents\The RE-searchers\James - RE-searchers website\D.jpg">
            <a:extLst>
              <a:ext uri="{FF2B5EF4-FFF2-40B4-BE49-F238E27FC236}">
                <a16:creationId xmlns:a16="http://schemas.microsoft.com/office/drawing/2014/main" id="{2C9DE38F-A216-823B-3BD0-2B96FC56A1D5}"/>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4856" y="4637636"/>
            <a:ext cx="1664363" cy="2305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2">
            <a:extLst>
              <a:ext uri="{FF2B5EF4-FFF2-40B4-BE49-F238E27FC236}">
                <a16:creationId xmlns:a16="http://schemas.microsoft.com/office/drawing/2014/main" id="{18AB4655-D886-AEB9-AE6C-29AAD6C317BE}"/>
              </a:ext>
            </a:extLst>
          </p:cNvPr>
          <p:cNvGrpSpPr/>
          <p:nvPr/>
        </p:nvGrpSpPr>
        <p:grpSpPr>
          <a:xfrm>
            <a:off x="1758466" y="771526"/>
            <a:ext cx="2549427" cy="2883183"/>
            <a:chOff x="1895985" y="3882248"/>
            <a:chExt cx="2549427" cy="2883183"/>
          </a:xfrm>
        </p:grpSpPr>
        <p:pic>
          <p:nvPicPr>
            <p:cNvPr id="4" name="Picture 3">
              <a:extLst>
                <a:ext uri="{FF2B5EF4-FFF2-40B4-BE49-F238E27FC236}">
                  <a16:creationId xmlns:a16="http://schemas.microsoft.com/office/drawing/2014/main" id="{4C0814DF-B7C3-5B65-2182-2BFD182C0E0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67215" y="4002608"/>
              <a:ext cx="1990805" cy="1818813"/>
            </a:xfrm>
            <a:prstGeom prst="rect">
              <a:avLst/>
            </a:prstGeom>
          </p:spPr>
        </p:pic>
        <p:sp>
          <p:nvSpPr>
            <p:cNvPr id="6" name="TextBox 5">
              <a:extLst>
                <a:ext uri="{FF2B5EF4-FFF2-40B4-BE49-F238E27FC236}">
                  <a16:creationId xmlns:a16="http://schemas.microsoft.com/office/drawing/2014/main" id="{53AF628D-13C0-1E14-9A75-EB863818F095}"/>
                </a:ext>
              </a:extLst>
            </p:cNvPr>
            <p:cNvSpPr txBox="1"/>
            <p:nvPr/>
          </p:nvSpPr>
          <p:spPr>
            <a:xfrm>
              <a:off x="1895985" y="5831761"/>
              <a:ext cx="2549427" cy="923330"/>
            </a:xfrm>
            <a:prstGeom prst="rect">
              <a:avLst/>
            </a:prstGeom>
            <a:noFill/>
          </p:spPr>
          <p:txBody>
            <a:bodyPr wrap="square">
              <a:spAutoFit/>
            </a:bodyPr>
            <a:lstStyle/>
            <a:p>
              <a:pPr algn="ctr"/>
              <a:r>
                <a:rPr lang="en-GB" b="1" dirty="0">
                  <a:solidFill>
                    <a:srgbClr val="002060"/>
                  </a:solidFill>
                </a:rPr>
                <a:t>Jesus healed people’s diseases and sickness. </a:t>
              </a:r>
            </a:p>
          </p:txBody>
        </p:sp>
        <p:sp>
          <p:nvSpPr>
            <p:cNvPr id="7" name="Rectangle 6">
              <a:extLst>
                <a:ext uri="{FF2B5EF4-FFF2-40B4-BE49-F238E27FC236}">
                  <a16:creationId xmlns:a16="http://schemas.microsoft.com/office/drawing/2014/main" id="{79668DC7-3D6A-F9A6-0FDD-F84905FF4B92}"/>
                </a:ext>
              </a:extLst>
            </p:cNvPr>
            <p:cNvSpPr/>
            <p:nvPr/>
          </p:nvSpPr>
          <p:spPr>
            <a:xfrm>
              <a:off x="1936409" y="3882248"/>
              <a:ext cx="2416574" cy="2883183"/>
            </a:xfrm>
            <a:prstGeom prst="rect">
              <a:avLst/>
            </a:prstGeom>
            <a:noFill/>
            <a:ln w="603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endParaRPr>
            </a:p>
          </p:txBody>
        </p:sp>
      </p:grpSp>
      <p:grpSp>
        <p:nvGrpSpPr>
          <p:cNvPr id="12" name="Group 11">
            <a:extLst>
              <a:ext uri="{FF2B5EF4-FFF2-40B4-BE49-F238E27FC236}">
                <a16:creationId xmlns:a16="http://schemas.microsoft.com/office/drawing/2014/main" id="{3088DD02-06EF-0F59-38EE-CFA38BAF0D4B}"/>
              </a:ext>
            </a:extLst>
          </p:cNvPr>
          <p:cNvGrpSpPr/>
          <p:nvPr/>
        </p:nvGrpSpPr>
        <p:grpSpPr>
          <a:xfrm>
            <a:off x="7053560" y="771526"/>
            <a:ext cx="2416574" cy="2883183"/>
            <a:chOff x="7578531" y="3884225"/>
            <a:chExt cx="2416574" cy="2883183"/>
          </a:xfrm>
        </p:grpSpPr>
        <p:sp>
          <p:nvSpPr>
            <p:cNvPr id="13" name="TextBox 12">
              <a:extLst>
                <a:ext uri="{FF2B5EF4-FFF2-40B4-BE49-F238E27FC236}">
                  <a16:creationId xmlns:a16="http://schemas.microsoft.com/office/drawing/2014/main" id="{B92242DE-CF46-EE89-001D-D093D3ED2BEB}"/>
                </a:ext>
              </a:extLst>
            </p:cNvPr>
            <p:cNvSpPr txBox="1"/>
            <p:nvPr/>
          </p:nvSpPr>
          <p:spPr>
            <a:xfrm>
              <a:off x="7598134" y="5567079"/>
              <a:ext cx="2384732" cy="923330"/>
            </a:xfrm>
            <a:prstGeom prst="rect">
              <a:avLst/>
            </a:prstGeom>
            <a:noFill/>
          </p:spPr>
          <p:txBody>
            <a:bodyPr wrap="square">
              <a:spAutoFit/>
            </a:bodyPr>
            <a:lstStyle/>
            <a:p>
              <a:pPr algn="ctr"/>
              <a:r>
                <a:rPr lang="en-GB" b="1" dirty="0">
                  <a:solidFill>
                    <a:srgbClr val="002060"/>
                  </a:solidFill>
                </a:rPr>
                <a:t>“Uphold the cause of the poor” </a:t>
              </a:r>
            </a:p>
            <a:p>
              <a:pPr algn="ctr"/>
              <a:r>
                <a:rPr lang="en-GB" b="1" dirty="0">
                  <a:solidFill>
                    <a:srgbClr val="002060"/>
                  </a:solidFill>
                </a:rPr>
                <a:t>(</a:t>
              </a:r>
              <a:r>
                <a:rPr lang="en-GB" b="1" i="0" dirty="0">
                  <a:solidFill>
                    <a:srgbClr val="002060"/>
                  </a:solidFill>
                  <a:effectLst/>
                  <a:highlight>
                    <a:srgbClr val="FFFFFF"/>
                  </a:highlight>
                  <a:latin typeface="system-ui"/>
                </a:rPr>
                <a:t>Psalm 82:3-4)</a:t>
              </a:r>
              <a:endParaRPr lang="en-GB" b="1" dirty="0">
                <a:solidFill>
                  <a:srgbClr val="002060"/>
                </a:solidFill>
              </a:endParaRPr>
            </a:p>
          </p:txBody>
        </p:sp>
        <p:pic>
          <p:nvPicPr>
            <p:cNvPr id="14" name="Picture 13">
              <a:extLst>
                <a:ext uri="{FF2B5EF4-FFF2-40B4-BE49-F238E27FC236}">
                  <a16:creationId xmlns:a16="http://schemas.microsoft.com/office/drawing/2014/main" id="{EB60D988-A533-AC4F-A4F8-07E502FBC87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943926" y="3917402"/>
              <a:ext cx="1625306" cy="1659344"/>
            </a:xfrm>
            <a:prstGeom prst="rect">
              <a:avLst/>
            </a:prstGeom>
          </p:spPr>
        </p:pic>
        <p:sp>
          <p:nvSpPr>
            <p:cNvPr id="15" name="Rectangle 14">
              <a:extLst>
                <a:ext uri="{FF2B5EF4-FFF2-40B4-BE49-F238E27FC236}">
                  <a16:creationId xmlns:a16="http://schemas.microsoft.com/office/drawing/2014/main" id="{5F11AD6A-0613-8190-96FF-EFE221BF8BC0}"/>
                </a:ext>
              </a:extLst>
            </p:cNvPr>
            <p:cNvSpPr/>
            <p:nvPr/>
          </p:nvSpPr>
          <p:spPr>
            <a:xfrm>
              <a:off x="7578531" y="3884225"/>
              <a:ext cx="2416574" cy="2883183"/>
            </a:xfrm>
            <a:prstGeom prst="rect">
              <a:avLst/>
            </a:prstGeom>
            <a:noFill/>
            <a:ln w="603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endParaRPr>
            </a:p>
          </p:txBody>
        </p:sp>
      </p:grpSp>
      <p:grpSp>
        <p:nvGrpSpPr>
          <p:cNvPr id="16" name="Group 15">
            <a:extLst>
              <a:ext uri="{FF2B5EF4-FFF2-40B4-BE49-F238E27FC236}">
                <a16:creationId xmlns:a16="http://schemas.microsoft.com/office/drawing/2014/main" id="{5757AF87-E10E-29C9-841A-377D90F257DB}"/>
              </a:ext>
            </a:extLst>
          </p:cNvPr>
          <p:cNvGrpSpPr/>
          <p:nvPr/>
        </p:nvGrpSpPr>
        <p:grpSpPr>
          <a:xfrm>
            <a:off x="9694001" y="771526"/>
            <a:ext cx="2416574" cy="2894827"/>
            <a:chOff x="9866465" y="3882248"/>
            <a:chExt cx="2416574" cy="2894827"/>
          </a:xfrm>
        </p:grpSpPr>
        <p:sp>
          <p:nvSpPr>
            <p:cNvPr id="17" name="TextBox 16">
              <a:extLst>
                <a:ext uri="{FF2B5EF4-FFF2-40B4-BE49-F238E27FC236}">
                  <a16:creationId xmlns:a16="http://schemas.microsoft.com/office/drawing/2014/main" id="{0991CD8B-7FD3-ACF9-547F-2A7C2D9B9B07}"/>
                </a:ext>
              </a:extLst>
            </p:cNvPr>
            <p:cNvSpPr txBox="1"/>
            <p:nvPr/>
          </p:nvSpPr>
          <p:spPr>
            <a:xfrm>
              <a:off x="9980564" y="5853745"/>
              <a:ext cx="2188375" cy="923330"/>
            </a:xfrm>
            <a:prstGeom prst="rect">
              <a:avLst/>
            </a:prstGeom>
            <a:noFill/>
          </p:spPr>
          <p:txBody>
            <a:bodyPr wrap="square">
              <a:spAutoFit/>
            </a:bodyPr>
            <a:lstStyle/>
            <a:p>
              <a:pPr algn="ctr"/>
              <a:r>
                <a:rPr lang="en-GB" b="1" dirty="0">
                  <a:solidFill>
                    <a:srgbClr val="002060"/>
                  </a:solidFill>
                </a:rPr>
                <a:t>Jesus said, "Blessed are the peacemakers"</a:t>
              </a:r>
            </a:p>
          </p:txBody>
        </p:sp>
        <p:pic>
          <p:nvPicPr>
            <p:cNvPr id="18" name="Picture 17">
              <a:extLst>
                <a:ext uri="{FF2B5EF4-FFF2-40B4-BE49-F238E27FC236}">
                  <a16:creationId xmlns:a16="http://schemas.microsoft.com/office/drawing/2014/main" id="{13B940E9-1533-63DD-A6C1-110604200B8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191840" y="3993204"/>
              <a:ext cx="1545013" cy="1818813"/>
            </a:xfrm>
            <a:prstGeom prst="rect">
              <a:avLst/>
            </a:prstGeom>
          </p:spPr>
        </p:pic>
        <p:sp>
          <p:nvSpPr>
            <p:cNvPr id="19" name="Rectangle 18">
              <a:extLst>
                <a:ext uri="{FF2B5EF4-FFF2-40B4-BE49-F238E27FC236}">
                  <a16:creationId xmlns:a16="http://schemas.microsoft.com/office/drawing/2014/main" id="{4FB73FB7-13BF-C4B5-DDA2-39A5F0B58202}"/>
                </a:ext>
              </a:extLst>
            </p:cNvPr>
            <p:cNvSpPr/>
            <p:nvPr/>
          </p:nvSpPr>
          <p:spPr>
            <a:xfrm>
              <a:off x="9866465" y="3882248"/>
              <a:ext cx="2416574" cy="2883183"/>
            </a:xfrm>
            <a:prstGeom prst="rect">
              <a:avLst/>
            </a:prstGeom>
            <a:noFill/>
            <a:ln w="603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endParaRPr>
            </a:p>
          </p:txBody>
        </p:sp>
      </p:grpSp>
      <p:grpSp>
        <p:nvGrpSpPr>
          <p:cNvPr id="20" name="Group 19">
            <a:extLst>
              <a:ext uri="{FF2B5EF4-FFF2-40B4-BE49-F238E27FC236}">
                <a16:creationId xmlns:a16="http://schemas.microsoft.com/office/drawing/2014/main" id="{2E5FB781-0DF8-18D7-BCE5-45B018FF33C6}"/>
              </a:ext>
            </a:extLst>
          </p:cNvPr>
          <p:cNvGrpSpPr/>
          <p:nvPr/>
        </p:nvGrpSpPr>
        <p:grpSpPr>
          <a:xfrm>
            <a:off x="1818415" y="3775069"/>
            <a:ext cx="2416574" cy="2883183"/>
            <a:chOff x="1649035" y="3882248"/>
            <a:chExt cx="2416574" cy="2883183"/>
          </a:xfrm>
        </p:grpSpPr>
        <p:sp>
          <p:nvSpPr>
            <p:cNvPr id="21" name="TextBox 20">
              <a:extLst>
                <a:ext uri="{FF2B5EF4-FFF2-40B4-BE49-F238E27FC236}">
                  <a16:creationId xmlns:a16="http://schemas.microsoft.com/office/drawing/2014/main" id="{DA8BB3CB-A9B5-78BE-2271-5A72849E22FF}"/>
                </a:ext>
              </a:extLst>
            </p:cNvPr>
            <p:cNvSpPr txBox="1"/>
            <p:nvPr/>
          </p:nvSpPr>
          <p:spPr>
            <a:xfrm>
              <a:off x="1649035" y="5454462"/>
              <a:ext cx="2406518" cy="1200329"/>
            </a:xfrm>
            <a:prstGeom prst="rect">
              <a:avLst/>
            </a:prstGeom>
            <a:noFill/>
          </p:spPr>
          <p:txBody>
            <a:bodyPr wrap="square">
              <a:spAutoFit/>
            </a:bodyPr>
            <a:lstStyle/>
            <a:p>
              <a:pPr algn="ctr"/>
              <a:r>
                <a:rPr lang="en-GB" sz="1800" b="1" dirty="0">
                  <a:solidFill>
                    <a:srgbClr val="00B050"/>
                  </a:solidFill>
                </a:rPr>
                <a:t>Look out for your own interests</a:t>
              </a:r>
              <a:r>
                <a:rPr lang="en-GB" b="1" dirty="0">
                  <a:solidFill>
                    <a:srgbClr val="00B050"/>
                  </a:solidFill>
                </a:rPr>
                <a:t> </a:t>
              </a:r>
              <a:r>
                <a:rPr lang="en-GB" b="1" u="sng" dirty="0">
                  <a:solidFill>
                    <a:srgbClr val="00B050"/>
                  </a:solidFill>
                </a:rPr>
                <a:t>and</a:t>
              </a:r>
              <a:r>
                <a:rPr lang="en-GB" b="1" dirty="0">
                  <a:solidFill>
                    <a:srgbClr val="00B050"/>
                  </a:solidFill>
                </a:rPr>
                <a:t> </a:t>
              </a:r>
              <a:r>
                <a:rPr lang="en-GB" sz="1800" b="1" dirty="0">
                  <a:solidFill>
                    <a:srgbClr val="00B050"/>
                  </a:solidFill>
                </a:rPr>
                <a:t>the interests of others. - Philippians</a:t>
              </a:r>
              <a:r>
                <a:rPr lang="en-GB" b="1" dirty="0">
                  <a:solidFill>
                    <a:srgbClr val="00B050"/>
                  </a:solidFill>
                </a:rPr>
                <a:t> </a:t>
              </a:r>
            </a:p>
          </p:txBody>
        </p:sp>
        <p:sp>
          <p:nvSpPr>
            <p:cNvPr id="22" name="Rectangle 21">
              <a:extLst>
                <a:ext uri="{FF2B5EF4-FFF2-40B4-BE49-F238E27FC236}">
                  <a16:creationId xmlns:a16="http://schemas.microsoft.com/office/drawing/2014/main" id="{97BB6DDB-9A38-2546-1DA8-8437E5ED8FAC}"/>
                </a:ext>
              </a:extLst>
            </p:cNvPr>
            <p:cNvSpPr/>
            <p:nvPr/>
          </p:nvSpPr>
          <p:spPr>
            <a:xfrm>
              <a:off x="1649035" y="3882248"/>
              <a:ext cx="2416574" cy="2883183"/>
            </a:xfrm>
            <a:prstGeom prst="rect">
              <a:avLst/>
            </a:prstGeom>
            <a:noFill/>
            <a:ln w="603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rgbClr val="00B050"/>
                </a:solidFill>
              </a:endParaRPr>
            </a:p>
          </p:txBody>
        </p:sp>
        <p:pic>
          <p:nvPicPr>
            <p:cNvPr id="23" name="Picture 22">
              <a:extLst>
                <a:ext uri="{FF2B5EF4-FFF2-40B4-BE49-F238E27FC236}">
                  <a16:creationId xmlns:a16="http://schemas.microsoft.com/office/drawing/2014/main" id="{17450E8B-4B77-54F0-B584-2729F8E0391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048125" y="3959478"/>
              <a:ext cx="1439486" cy="1371555"/>
            </a:xfrm>
            <a:prstGeom prst="rect">
              <a:avLst/>
            </a:prstGeom>
          </p:spPr>
        </p:pic>
      </p:grpSp>
      <p:grpSp>
        <p:nvGrpSpPr>
          <p:cNvPr id="24" name="Group 23">
            <a:extLst>
              <a:ext uri="{FF2B5EF4-FFF2-40B4-BE49-F238E27FC236}">
                <a16:creationId xmlns:a16="http://schemas.microsoft.com/office/drawing/2014/main" id="{017DD199-15EF-15EA-1DEE-E87701D56FF5}"/>
              </a:ext>
            </a:extLst>
          </p:cNvPr>
          <p:cNvGrpSpPr/>
          <p:nvPr/>
        </p:nvGrpSpPr>
        <p:grpSpPr>
          <a:xfrm>
            <a:off x="4406367" y="3775402"/>
            <a:ext cx="2465758" cy="2883183"/>
            <a:chOff x="4236987" y="3882581"/>
            <a:chExt cx="2465758" cy="2883183"/>
          </a:xfrm>
        </p:grpSpPr>
        <p:sp>
          <p:nvSpPr>
            <p:cNvPr id="25" name="TextBox 24">
              <a:extLst>
                <a:ext uri="{FF2B5EF4-FFF2-40B4-BE49-F238E27FC236}">
                  <a16:creationId xmlns:a16="http://schemas.microsoft.com/office/drawing/2014/main" id="{90059539-FB3A-D64B-F23C-1D5A2AC979FC}"/>
                </a:ext>
              </a:extLst>
            </p:cNvPr>
            <p:cNvSpPr txBox="1"/>
            <p:nvPr/>
          </p:nvSpPr>
          <p:spPr>
            <a:xfrm>
              <a:off x="4236987" y="5485206"/>
              <a:ext cx="2465758" cy="1200329"/>
            </a:xfrm>
            <a:prstGeom prst="rect">
              <a:avLst/>
            </a:prstGeom>
            <a:noFill/>
          </p:spPr>
          <p:txBody>
            <a:bodyPr wrap="square">
              <a:spAutoFit/>
            </a:bodyPr>
            <a:lstStyle/>
            <a:p>
              <a:pPr algn="ctr"/>
              <a:r>
                <a:rPr lang="en-GB" b="1" dirty="0">
                  <a:solidFill>
                    <a:srgbClr val="00B050"/>
                  </a:solidFill>
                </a:rPr>
                <a:t>“</a:t>
              </a:r>
              <a:r>
                <a:rPr lang="en-GB" sz="1800" b="1" dirty="0">
                  <a:solidFill>
                    <a:srgbClr val="00B050"/>
                  </a:solidFill>
                </a:rPr>
                <a:t>A good person leaves an inheritance for their children’s children." - Proverbs</a:t>
              </a:r>
              <a:endParaRPr lang="en-GB" b="1" dirty="0">
                <a:solidFill>
                  <a:srgbClr val="00B050"/>
                </a:solidFill>
              </a:endParaRPr>
            </a:p>
          </p:txBody>
        </p:sp>
        <p:sp>
          <p:nvSpPr>
            <p:cNvPr id="26" name="Rectangle 25">
              <a:extLst>
                <a:ext uri="{FF2B5EF4-FFF2-40B4-BE49-F238E27FC236}">
                  <a16:creationId xmlns:a16="http://schemas.microsoft.com/office/drawing/2014/main" id="{BED5190D-D37F-5A55-5F69-323F9FD3E1F7}"/>
                </a:ext>
              </a:extLst>
            </p:cNvPr>
            <p:cNvSpPr/>
            <p:nvPr/>
          </p:nvSpPr>
          <p:spPr>
            <a:xfrm>
              <a:off x="4263264" y="3882581"/>
              <a:ext cx="2416574" cy="2883183"/>
            </a:xfrm>
            <a:prstGeom prst="rect">
              <a:avLst/>
            </a:prstGeom>
            <a:noFill/>
            <a:ln w="603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rgbClr val="00B050"/>
                </a:solidFill>
              </a:endParaRPr>
            </a:p>
          </p:txBody>
        </p:sp>
        <p:pic>
          <p:nvPicPr>
            <p:cNvPr id="27" name="Picture 26">
              <a:extLst>
                <a:ext uri="{FF2B5EF4-FFF2-40B4-BE49-F238E27FC236}">
                  <a16:creationId xmlns:a16="http://schemas.microsoft.com/office/drawing/2014/main" id="{DFCF2856-C3AB-3622-5F49-6B9740A55C8E}"/>
                </a:ext>
              </a:extLst>
            </p:cNvPr>
            <p:cNvPicPr>
              <a:picLocks noChangeAspect="1"/>
            </p:cNvPicPr>
            <p:nvPr/>
          </p:nvPicPr>
          <p:blipFill>
            <a:blip r:embed="rId7" cstate="email">
              <a:biLevel thresh="25000"/>
              <a:extLst>
                <a:ext uri="{28A0092B-C50C-407E-A947-70E740481C1C}">
                  <a14:useLocalDpi xmlns:a14="http://schemas.microsoft.com/office/drawing/2010/main"/>
                </a:ext>
              </a:extLst>
            </a:blip>
            <a:stretch>
              <a:fillRect/>
            </a:stretch>
          </p:blipFill>
          <p:spPr>
            <a:xfrm>
              <a:off x="4620618" y="3948213"/>
              <a:ext cx="1603441" cy="1456765"/>
            </a:xfrm>
            <a:prstGeom prst="rect">
              <a:avLst/>
            </a:prstGeom>
          </p:spPr>
        </p:pic>
      </p:grpSp>
      <p:grpSp>
        <p:nvGrpSpPr>
          <p:cNvPr id="28" name="Group 27">
            <a:extLst>
              <a:ext uri="{FF2B5EF4-FFF2-40B4-BE49-F238E27FC236}">
                <a16:creationId xmlns:a16="http://schemas.microsoft.com/office/drawing/2014/main" id="{166AA49E-F264-1540-52EF-694113F2EF46}"/>
              </a:ext>
            </a:extLst>
          </p:cNvPr>
          <p:cNvGrpSpPr/>
          <p:nvPr/>
        </p:nvGrpSpPr>
        <p:grpSpPr>
          <a:xfrm>
            <a:off x="7073085" y="3775069"/>
            <a:ext cx="2416574" cy="2883183"/>
            <a:chOff x="6903705" y="3882248"/>
            <a:chExt cx="2416574" cy="2883183"/>
          </a:xfrm>
        </p:grpSpPr>
        <p:sp>
          <p:nvSpPr>
            <p:cNvPr id="29" name="TextBox 28">
              <a:extLst>
                <a:ext uri="{FF2B5EF4-FFF2-40B4-BE49-F238E27FC236}">
                  <a16:creationId xmlns:a16="http://schemas.microsoft.com/office/drawing/2014/main" id="{5C32A543-8441-21EE-104F-C48ED1D05D7A}"/>
                </a:ext>
              </a:extLst>
            </p:cNvPr>
            <p:cNvSpPr txBox="1"/>
            <p:nvPr/>
          </p:nvSpPr>
          <p:spPr>
            <a:xfrm>
              <a:off x="6923308" y="5565102"/>
              <a:ext cx="2384732" cy="1200329"/>
            </a:xfrm>
            <a:prstGeom prst="rect">
              <a:avLst/>
            </a:prstGeom>
            <a:noFill/>
          </p:spPr>
          <p:txBody>
            <a:bodyPr wrap="square">
              <a:spAutoFit/>
            </a:bodyPr>
            <a:lstStyle/>
            <a:p>
              <a:pPr algn="ctr"/>
              <a:r>
                <a:rPr lang="en-GB" sz="1800" b="1" dirty="0">
                  <a:solidFill>
                    <a:srgbClr val="00B050"/>
                  </a:solidFill>
                </a:rPr>
                <a:t>"The one who is unwilling to work shall not eat." - 2 Thessalonians 3:10</a:t>
              </a:r>
              <a:endParaRPr lang="en-GB" b="1" dirty="0">
                <a:solidFill>
                  <a:srgbClr val="00B050"/>
                </a:solidFill>
              </a:endParaRPr>
            </a:p>
          </p:txBody>
        </p:sp>
        <p:sp>
          <p:nvSpPr>
            <p:cNvPr id="30" name="Rectangle 29">
              <a:extLst>
                <a:ext uri="{FF2B5EF4-FFF2-40B4-BE49-F238E27FC236}">
                  <a16:creationId xmlns:a16="http://schemas.microsoft.com/office/drawing/2014/main" id="{697904AC-50DC-5544-6AA3-230A05F4EC0C}"/>
                </a:ext>
              </a:extLst>
            </p:cNvPr>
            <p:cNvSpPr/>
            <p:nvPr/>
          </p:nvSpPr>
          <p:spPr>
            <a:xfrm>
              <a:off x="6903705" y="3882248"/>
              <a:ext cx="2416574" cy="2883183"/>
            </a:xfrm>
            <a:prstGeom prst="rect">
              <a:avLst/>
            </a:prstGeom>
            <a:noFill/>
            <a:ln w="603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rgbClr val="00B050"/>
                </a:solidFill>
              </a:endParaRPr>
            </a:p>
          </p:txBody>
        </p:sp>
        <p:pic>
          <p:nvPicPr>
            <p:cNvPr id="31" name="Picture 30">
              <a:extLst>
                <a:ext uri="{FF2B5EF4-FFF2-40B4-BE49-F238E27FC236}">
                  <a16:creationId xmlns:a16="http://schemas.microsoft.com/office/drawing/2014/main" id="{EF6880D4-98B4-22FA-B1D9-5C1599EC2200}"/>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304871" y="4000626"/>
              <a:ext cx="1719679" cy="1585544"/>
            </a:xfrm>
            <a:prstGeom prst="rect">
              <a:avLst/>
            </a:prstGeom>
          </p:spPr>
        </p:pic>
      </p:grpSp>
      <p:grpSp>
        <p:nvGrpSpPr>
          <p:cNvPr id="32" name="Group 31">
            <a:extLst>
              <a:ext uri="{FF2B5EF4-FFF2-40B4-BE49-F238E27FC236}">
                <a16:creationId xmlns:a16="http://schemas.microsoft.com/office/drawing/2014/main" id="{CBB97EC1-E3A0-B1F7-5233-34B4DC62C9F4}"/>
              </a:ext>
            </a:extLst>
          </p:cNvPr>
          <p:cNvGrpSpPr/>
          <p:nvPr/>
        </p:nvGrpSpPr>
        <p:grpSpPr>
          <a:xfrm>
            <a:off x="9710221" y="3775069"/>
            <a:ext cx="2617534" cy="3181250"/>
            <a:chOff x="9540841" y="3882248"/>
            <a:chExt cx="2617534" cy="3181250"/>
          </a:xfrm>
        </p:grpSpPr>
        <p:sp>
          <p:nvSpPr>
            <p:cNvPr id="33" name="Rectangle 32">
              <a:extLst>
                <a:ext uri="{FF2B5EF4-FFF2-40B4-BE49-F238E27FC236}">
                  <a16:creationId xmlns:a16="http://schemas.microsoft.com/office/drawing/2014/main" id="{293D6FB3-85A4-E74E-724E-1D06E337A7D2}"/>
                </a:ext>
              </a:extLst>
            </p:cNvPr>
            <p:cNvSpPr/>
            <p:nvPr/>
          </p:nvSpPr>
          <p:spPr>
            <a:xfrm>
              <a:off x="9544146" y="3882248"/>
              <a:ext cx="2416574" cy="2883183"/>
            </a:xfrm>
            <a:prstGeom prst="rect">
              <a:avLst/>
            </a:prstGeom>
            <a:noFill/>
            <a:ln w="603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rgbClr val="00B050"/>
                </a:solidFill>
              </a:endParaRPr>
            </a:p>
          </p:txBody>
        </p:sp>
        <p:sp>
          <p:nvSpPr>
            <p:cNvPr id="34" name="TextBox 33">
              <a:extLst>
                <a:ext uri="{FF2B5EF4-FFF2-40B4-BE49-F238E27FC236}">
                  <a16:creationId xmlns:a16="http://schemas.microsoft.com/office/drawing/2014/main" id="{116D68A2-BA7F-2396-F968-64CC12BC8F0B}"/>
                </a:ext>
              </a:extLst>
            </p:cNvPr>
            <p:cNvSpPr txBox="1"/>
            <p:nvPr/>
          </p:nvSpPr>
          <p:spPr>
            <a:xfrm>
              <a:off x="9540841" y="5586170"/>
              <a:ext cx="2617534" cy="1477328"/>
            </a:xfrm>
            <a:prstGeom prst="rect">
              <a:avLst/>
            </a:prstGeom>
            <a:noFill/>
          </p:spPr>
          <p:txBody>
            <a:bodyPr wrap="square">
              <a:spAutoFit/>
            </a:bodyPr>
            <a:lstStyle/>
            <a:p>
              <a:r>
                <a:rPr lang="en-GB" b="1" dirty="0">
                  <a:solidFill>
                    <a:srgbClr val="00B050"/>
                  </a:solidFill>
                </a:rPr>
                <a:t>“When justice is done, it brings joy to the righteous but terror to evildoers.” Proverbs</a:t>
              </a:r>
            </a:p>
            <a:p>
              <a:pPr>
                <a:buFont typeface="Arial" panose="020B0604020202020204" pitchFamily="34" charset="0"/>
                <a:buChar char="•"/>
              </a:pPr>
              <a:endParaRPr lang="en-GB" dirty="0">
                <a:solidFill>
                  <a:srgbClr val="00B050"/>
                </a:solidFill>
              </a:endParaRPr>
            </a:p>
          </p:txBody>
        </p:sp>
        <p:pic>
          <p:nvPicPr>
            <p:cNvPr id="35" name="Picture 34">
              <a:extLst>
                <a:ext uri="{FF2B5EF4-FFF2-40B4-BE49-F238E27FC236}">
                  <a16:creationId xmlns:a16="http://schemas.microsoft.com/office/drawing/2014/main" id="{965B0439-3D67-619A-7BF8-CCE7B23DBD86}"/>
                </a:ext>
              </a:extLst>
            </p:cNvPr>
            <p:cNvPicPr>
              <a:picLocks noChangeAspect="1"/>
            </p:cNvPicPr>
            <p:nvPr/>
          </p:nvPicPr>
          <p:blipFill>
            <a:blip r:embed="rId9" cstate="email">
              <a:biLevel thresh="25000"/>
              <a:extLst>
                <a:ext uri="{28A0092B-C50C-407E-A947-70E740481C1C}">
                  <a14:useLocalDpi xmlns:a14="http://schemas.microsoft.com/office/drawing/2010/main"/>
                </a:ext>
              </a:extLst>
            </a:blip>
            <a:stretch>
              <a:fillRect/>
            </a:stretch>
          </p:blipFill>
          <p:spPr>
            <a:xfrm>
              <a:off x="9923560" y="3955481"/>
              <a:ext cx="1555762" cy="1617074"/>
            </a:xfrm>
            <a:prstGeom prst="rect">
              <a:avLst/>
            </a:prstGeom>
          </p:spPr>
        </p:pic>
      </p:grpSp>
      <p:sp>
        <p:nvSpPr>
          <p:cNvPr id="37" name="TextBox 36">
            <a:extLst>
              <a:ext uri="{FF2B5EF4-FFF2-40B4-BE49-F238E27FC236}">
                <a16:creationId xmlns:a16="http://schemas.microsoft.com/office/drawing/2014/main" id="{E0A6F65B-D865-F2B4-0779-F96837013075}"/>
              </a:ext>
            </a:extLst>
          </p:cNvPr>
          <p:cNvSpPr txBox="1"/>
          <p:nvPr/>
        </p:nvSpPr>
        <p:spPr>
          <a:xfrm>
            <a:off x="89201" y="3841034"/>
            <a:ext cx="1672041" cy="954107"/>
          </a:xfrm>
          <a:prstGeom prst="rect">
            <a:avLst/>
          </a:prstGeom>
          <a:noFill/>
        </p:spPr>
        <p:txBody>
          <a:bodyPr wrap="square">
            <a:spAutoFit/>
          </a:bodyPr>
          <a:lstStyle/>
          <a:p>
            <a:r>
              <a:rPr lang="en-GB" sz="2800" b="1" dirty="0">
                <a:solidFill>
                  <a:schemeClr val="accent5">
                    <a:lumMod val="75000"/>
                  </a:schemeClr>
                </a:solidFill>
              </a:rPr>
              <a:t>Anglican</a:t>
            </a:r>
          </a:p>
          <a:p>
            <a:r>
              <a:rPr lang="en-GB" sz="2800" b="1" dirty="0">
                <a:solidFill>
                  <a:schemeClr val="accent5">
                    <a:lumMod val="75000"/>
                  </a:schemeClr>
                </a:solidFill>
              </a:rPr>
              <a:t>Angus</a:t>
            </a:r>
            <a:endParaRPr lang="en-GB" sz="2800" dirty="0"/>
          </a:p>
        </p:txBody>
      </p:sp>
      <p:sp>
        <p:nvSpPr>
          <p:cNvPr id="38" name="TextBox 37">
            <a:extLst>
              <a:ext uri="{FF2B5EF4-FFF2-40B4-BE49-F238E27FC236}">
                <a16:creationId xmlns:a16="http://schemas.microsoft.com/office/drawing/2014/main" id="{AD3018D5-C4AF-9953-72FD-46BA72A783F0}"/>
              </a:ext>
            </a:extLst>
          </p:cNvPr>
          <p:cNvSpPr txBox="1"/>
          <p:nvPr/>
        </p:nvSpPr>
        <p:spPr>
          <a:xfrm>
            <a:off x="81425" y="1556044"/>
            <a:ext cx="1888121" cy="954107"/>
          </a:xfrm>
          <a:prstGeom prst="rect">
            <a:avLst/>
          </a:prstGeom>
          <a:noFill/>
        </p:spPr>
        <p:txBody>
          <a:bodyPr wrap="square">
            <a:spAutoFit/>
          </a:bodyPr>
          <a:lstStyle/>
          <a:p>
            <a:r>
              <a:rPr lang="en-GB" sz="2800" b="1" dirty="0">
                <a:solidFill>
                  <a:schemeClr val="accent5">
                    <a:lumMod val="75000"/>
                  </a:schemeClr>
                </a:solidFill>
              </a:rPr>
              <a:t>Anglican Audrey</a:t>
            </a:r>
            <a:endParaRPr lang="en-GB" sz="2800" dirty="0"/>
          </a:p>
        </p:txBody>
      </p:sp>
      <p:sp>
        <p:nvSpPr>
          <p:cNvPr id="39" name="TextBox 38">
            <a:extLst>
              <a:ext uri="{FF2B5EF4-FFF2-40B4-BE49-F238E27FC236}">
                <a16:creationId xmlns:a16="http://schemas.microsoft.com/office/drawing/2014/main" id="{FBEB055B-490A-FF57-BDD1-B6D39AD3254C}"/>
              </a:ext>
            </a:extLst>
          </p:cNvPr>
          <p:cNvSpPr txBox="1"/>
          <p:nvPr/>
        </p:nvSpPr>
        <p:spPr>
          <a:xfrm>
            <a:off x="2241092" y="1703902"/>
            <a:ext cx="1495953" cy="646331"/>
          </a:xfrm>
          <a:prstGeom prst="rect">
            <a:avLst/>
          </a:prstGeom>
          <a:solidFill>
            <a:schemeClr val="accent5">
              <a:lumMod val="20000"/>
              <a:lumOff val="80000"/>
              <a:alpha val="89000"/>
            </a:schemeClr>
          </a:solidFill>
        </p:spPr>
        <p:txBody>
          <a:bodyPr wrap="square" rtlCol="0">
            <a:spAutoFit/>
          </a:bodyPr>
          <a:lstStyle/>
          <a:p>
            <a:r>
              <a:rPr lang="en-GB" sz="3600" b="1" dirty="0">
                <a:solidFill>
                  <a:schemeClr val="accent5">
                    <a:lumMod val="75000"/>
                  </a:schemeClr>
                </a:solidFill>
              </a:rPr>
              <a:t>BUILD</a:t>
            </a:r>
          </a:p>
        </p:txBody>
      </p:sp>
      <p:sp>
        <p:nvSpPr>
          <p:cNvPr id="40" name="TextBox 39">
            <a:extLst>
              <a:ext uri="{FF2B5EF4-FFF2-40B4-BE49-F238E27FC236}">
                <a16:creationId xmlns:a16="http://schemas.microsoft.com/office/drawing/2014/main" id="{4E441FDA-14EF-59F0-29FE-3617A65B4542}"/>
              </a:ext>
            </a:extLst>
          </p:cNvPr>
          <p:cNvSpPr txBox="1"/>
          <p:nvPr/>
        </p:nvSpPr>
        <p:spPr>
          <a:xfrm>
            <a:off x="7558741" y="811657"/>
            <a:ext cx="1225520" cy="646331"/>
          </a:xfrm>
          <a:prstGeom prst="rect">
            <a:avLst/>
          </a:prstGeom>
          <a:solidFill>
            <a:schemeClr val="accent5">
              <a:lumMod val="20000"/>
              <a:lumOff val="80000"/>
              <a:alpha val="78000"/>
            </a:schemeClr>
          </a:solidFill>
        </p:spPr>
        <p:txBody>
          <a:bodyPr wrap="square" rtlCol="0">
            <a:spAutoFit/>
          </a:bodyPr>
          <a:lstStyle/>
          <a:p>
            <a:r>
              <a:rPr lang="en-GB" sz="3600" b="1" dirty="0">
                <a:solidFill>
                  <a:schemeClr val="accent5">
                    <a:lumMod val="75000"/>
                  </a:schemeClr>
                </a:solidFill>
              </a:rPr>
              <a:t>GIVE</a:t>
            </a:r>
          </a:p>
        </p:txBody>
      </p:sp>
      <p:sp>
        <p:nvSpPr>
          <p:cNvPr id="41" name="TextBox 40">
            <a:extLst>
              <a:ext uri="{FF2B5EF4-FFF2-40B4-BE49-F238E27FC236}">
                <a16:creationId xmlns:a16="http://schemas.microsoft.com/office/drawing/2014/main" id="{32BDACDF-580F-72A5-BFC3-E185F8B55C54}"/>
              </a:ext>
            </a:extLst>
          </p:cNvPr>
          <p:cNvSpPr txBox="1"/>
          <p:nvPr/>
        </p:nvSpPr>
        <p:spPr>
          <a:xfrm>
            <a:off x="10125524" y="1978420"/>
            <a:ext cx="1329345" cy="646331"/>
          </a:xfrm>
          <a:prstGeom prst="rect">
            <a:avLst/>
          </a:prstGeom>
          <a:solidFill>
            <a:schemeClr val="accent5">
              <a:lumMod val="20000"/>
              <a:lumOff val="80000"/>
              <a:alpha val="88000"/>
            </a:schemeClr>
          </a:solidFill>
        </p:spPr>
        <p:txBody>
          <a:bodyPr wrap="square" rtlCol="0">
            <a:spAutoFit/>
          </a:bodyPr>
          <a:lstStyle/>
          <a:p>
            <a:pPr algn="ctr"/>
            <a:r>
              <a:rPr lang="en-GB" sz="3600" b="1" dirty="0">
                <a:solidFill>
                  <a:schemeClr val="accent5">
                    <a:lumMod val="75000"/>
                  </a:schemeClr>
                </a:solidFill>
              </a:rPr>
              <a:t>HELP</a:t>
            </a:r>
          </a:p>
        </p:txBody>
      </p:sp>
      <p:sp>
        <p:nvSpPr>
          <p:cNvPr id="42" name="TextBox 41">
            <a:extLst>
              <a:ext uri="{FF2B5EF4-FFF2-40B4-BE49-F238E27FC236}">
                <a16:creationId xmlns:a16="http://schemas.microsoft.com/office/drawing/2014/main" id="{7836A5B4-CF6E-C0D9-70D0-F4BE6C4CA4AF}"/>
              </a:ext>
            </a:extLst>
          </p:cNvPr>
          <p:cNvSpPr txBox="1"/>
          <p:nvPr/>
        </p:nvSpPr>
        <p:spPr>
          <a:xfrm>
            <a:off x="2104858" y="4519860"/>
            <a:ext cx="1653429" cy="646331"/>
          </a:xfrm>
          <a:prstGeom prst="rect">
            <a:avLst/>
          </a:prstGeom>
          <a:solidFill>
            <a:schemeClr val="accent5">
              <a:lumMod val="20000"/>
              <a:lumOff val="80000"/>
              <a:alpha val="89000"/>
            </a:schemeClr>
          </a:solidFill>
        </p:spPr>
        <p:txBody>
          <a:bodyPr wrap="square" rtlCol="0">
            <a:spAutoFit/>
          </a:bodyPr>
          <a:lstStyle/>
          <a:p>
            <a:r>
              <a:rPr lang="en-GB" sz="3600" b="1" dirty="0">
                <a:solidFill>
                  <a:schemeClr val="accent5">
                    <a:lumMod val="75000"/>
                  </a:schemeClr>
                </a:solidFill>
              </a:rPr>
              <a:t>TEACH</a:t>
            </a:r>
          </a:p>
        </p:txBody>
      </p:sp>
      <p:sp>
        <p:nvSpPr>
          <p:cNvPr id="43" name="TextBox 42">
            <a:extLst>
              <a:ext uri="{FF2B5EF4-FFF2-40B4-BE49-F238E27FC236}">
                <a16:creationId xmlns:a16="http://schemas.microsoft.com/office/drawing/2014/main" id="{C9B92A65-A8E5-EDD5-ACCC-B8A24AAB4D74}"/>
              </a:ext>
            </a:extLst>
          </p:cNvPr>
          <p:cNvSpPr txBox="1"/>
          <p:nvPr/>
        </p:nvSpPr>
        <p:spPr>
          <a:xfrm>
            <a:off x="7424010" y="4877456"/>
            <a:ext cx="1494907" cy="646331"/>
          </a:xfrm>
          <a:prstGeom prst="rect">
            <a:avLst/>
          </a:prstGeom>
          <a:solidFill>
            <a:schemeClr val="accent5">
              <a:lumMod val="20000"/>
              <a:lumOff val="80000"/>
              <a:alpha val="78000"/>
            </a:schemeClr>
          </a:solidFill>
        </p:spPr>
        <p:txBody>
          <a:bodyPr wrap="square" rtlCol="0">
            <a:spAutoFit/>
          </a:bodyPr>
          <a:lstStyle/>
          <a:p>
            <a:pPr algn="ctr"/>
            <a:r>
              <a:rPr lang="en-GB" sz="3600" b="1" dirty="0">
                <a:solidFill>
                  <a:schemeClr val="accent5">
                    <a:lumMod val="75000"/>
                  </a:schemeClr>
                </a:solidFill>
              </a:rPr>
              <a:t>MAKE</a:t>
            </a:r>
          </a:p>
        </p:txBody>
      </p:sp>
      <p:sp>
        <p:nvSpPr>
          <p:cNvPr id="44" name="TextBox 43">
            <a:extLst>
              <a:ext uri="{FF2B5EF4-FFF2-40B4-BE49-F238E27FC236}">
                <a16:creationId xmlns:a16="http://schemas.microsoft.com/office/drawing/2014/main" id="{DC8C6A58-5A12-B6F8-FBB2-4EE84401AF93}"/>
              </a:ext>
            </a:extLst>
          </p:cNvPr>
          <p:cNvSpPr txBox="1"/>
          <p:nvPr/>
        </p:nvSpPr>
        <p:spPr>
          <a:xfrm>
            <a:off x="9852823" y="4811868"/>
            <a:ext cx="1964559" cy="646331"/>
          </a:xfrm>
          <a:prstGeom prst="rect">
            <a:avLst/>
          </a:prstGeom>
          <a:solidFill>
            <a:schemeClr val="accent5">
              <a:lumMod val="20000"/>
              <a:lumOff val="80000"/>
              <a:alpha val="88000"/>
            </a:schemeClr>
          </a:solidFill>
        </p:spPr>
        <p:txBody>
          <a:bodyPr wrap="square" rtlCol="0">
            <a:spAutoFit/>
          </a:bodyPr>
          <a:lstStyle/>
          <a:p>
            <a:pPr algn="ctr"/>
            <a:r>
              <a:rPr lang="en-GB" sz="3600" b="1" dirty="0">
                <a:solidFill>
                  <a:schemeClr val="accent5">
                    <a:lumMod val="75000"/>
                  </a:schemeClr>
                </a:solidFill>
              </a:rPr>
              <a:t>PUNISH</a:t>
            </a:r>
          </a:p>
        </p:txBody>
      </p:sp>
      <p:sp>
        <p:nvSpPr>
          <p:cNvPr id="45" name="TextBox 44">
            <a:extLst>
              <a:ext uri="{FF2B5EF4-FFF2-40B4-BE49-F238E27FC236}">
                <a16:creationId xmlns:a16="http://schemas.microsoft.com/office/drawing/2014/main" id="{187C60E7-243B-B805-2659-25106734AF54}"/>
              </a:ext>
            </a:extLst>
          </p:cNvPr>
          <p:cNvSpPr txBox="1"/>
          <p:nvPr/>
        </p:nvSpPr>
        <p:spPr>
          <a:xfrm>
            <a:off x="4487479" y="3895035"/>
            <a:ext cx="2275664" cy="646331"/>
          </a:xfrm>
          <a:prstGeom prst="rect">
            <a:avLst/>
          </a:prstGeom>
          <a:solidFill>
            <a:schemeClr val="accent5">
              <a:lumMod val="20000"/>
              <a:lumOff val="80000"/>
              <a:alpha val="89000"/>
            </a:schemeClr>
          </a:solidFill>
        </p:spPr>
        <p:txBody>
          <a:bodyPr wrap="square" rtlCol="0">
            <a:spAutoFit/>
          </a:bodyPr>
          <a:lstStyle/>
          <a:p>
            <a:r>
              <a:rPr lang="en-GB" sz="3600" b="1" dirty="0">
                <a:solidFill>
                  <a:schemeClr val="accent5">
                    <a:lumMod val="75000"/>
                  </a:schemeClr>
                </a:solidFill>
              </a:rPr>
              <a:t>BALANCE</a:t>
            </a:r>
          </a:p>
        </p:txBody>
      </p:sp>
      <p:grpSp>
        <p:nvGrpSpPr>
          <p:cNvPr id="36" name="Group 35">
            <a:extLst>
              <a:ext uri="{FF2B5EF4-FFF2-40B4-BE49-F238E27FC236}">
                <a16:creationId xmlns:a16="http://schemas.microsoft.com/office/drawing/2014/main" id="{649C9873-FD7B-92DE-C2FB-28318C8C8F4E}"/>
              </a:ext>
            </a:extLst>
          </p:cNvPr>
          <p:cNvGrpSpPr/>
          <p:nvPr/>
        </p:nvGrpSpPr>
        <p:grpSpPr>
          <a:xfrm>
            <a:off x="4442023" y="788065"/>
            <a:ext cx="2416574" cy="2907108"/>
            <a:chOff x="4263264" y="3882581"/>
            <a:chExt cx="2416574" cy="2907108"/>
          </a:xfrm>
        </p:grpSpPr>
        <p:pic>
          <p:nvPicPr>
            <p:cNvPr id="47" name="Picture 46">
              <a:extLst>
                <a:ext uri="{FF2B5EF4-FFF2-40B4-BE49-F238E27FC236}">
                  <a16:creationId xmlns:a16="http://schemas.microsoft.com/office/drawing/2014/main" id="{546C4C6D-F24B-070B-693E-5DE30ED446C3}"/>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4622273" y="3975663"/>
              <a:ext cx="1698556" cy="1623851"/>
            </a:xfrm>
            <a:prstGeom prst="rect">
              <a:avLst/>
            </a:prstGeom>
          </p:spPr>
        </p:pic>
        <p:sp>
          <p:nvSpPr>
            <p:cNvPr id="48" name="TextBox 47">
              <a:extLst>
                <a:ext uri="{FF2B5EF4-FFF2-40B4-BE49-F238E27FC236}">
                  <a16:creationId xmlns:a16="http://schemas.microsoft.com/office/drawing/2014/main" id="{9DA5805B-6A8D-7F89-12E2-487877721859}"/>
                </a:ext>
              </a:extLst>
            </p:cNvPr>
            <p:cNvSpPr txBox="1"/>
            <p:nvPr/>
          </p:nvSpPr>
          <p:spPr>
            <a:xfrm>
              <a:off x="4461901" y="5589360"/>
              <a:ext cx="2019300" cy="1200329"/>
            </a:xfrm>
            <a:prstGeom prst="rect">
              <a:avLst/>
            </a:prstGeom>
            <a:noFill/>
          </p:spPr>
          <p:txBody>
            <a:bodyPr wrap="square">
              <a:spAutoFit/>
            </a:bodyPr>
            <a:lstStyle/>
            <a:p>
              <a:pPr algn="ctr"/>
              <a:r>
                <a:rPr lang="en-GB" b="1" dirty="0">
                  <a:solidFill>
                    <a:srgbClr val="002060"/>
                  </a:solidFill>
                </a:rPr>
                <a:t>“God saw all that he had made, and it was very good." Genesis</a:t>
              </a:r>
            </a:p>
          </p:txBody>
        </p:sp>
        <p:sp>
          <p:nvSpPr>
            <p:cNvPr id="49" name="Rectangle 48">
              <a:extLst>
                <a:ext uri="{FF2B5EF4-FFF2-40B4-BE49-F238E27FC236}">
                  <a16:creationId xmlns:a16="http://schemas.microsoft.com/office/drawing/2014/main" id="{7FC84B41-52B6-040D-3498-DC50913AF289}"/>
                </a:ext>
              </a:extLst>
            </p:cNvPr>
            <p:cNvSpPr/>
            <p:nvPr/>
          </p:nvSpPr>
          <p:spPr>
            <a:xfrm>
              <a:off x="4263264" y="3882581"/>
              <a:ext cx="2416574" cy="2883183"/>
            </a:xfrm>
            <a:prstGeom prst="rect">
              <a:avLst/>
            </a:prstGeom>
            <a:noFill/>
            <a:ln w="603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endParaRPr>
            </a:p>
          </p:txBody>
        </p:sp>
        <p:sp>
          <p:nvSpPr>
            <p:cNvPr id="50" name="TextBox 49">
              <a:extLst>
                <a:ext uri="{FF2B5EF4-FFF2-40B4-BE49-F238E27FC236}">
                  <a16:creationId xmlns:a16="http://schemas.microsoft.com/office/drawing/2014/main" id="{98358F7D-3537-2EBB-562E-86BBB27EA1EC}"/>
                </a:ext>
              </a:extLst>
            </p:cNvPr>
            <p:cNvSpPr txBox="1"/>
            <p:nvPr/>
          </p:nvSpPr>
          <p:spPr>
            <a:xfrm>
              <a:off x="4676531" y="4890038"/>
              <a:ext cx="1654570" cy="646331"/>
            </a:xfrm>
            <a:prstGeom prst="rect">
              <a:avLst/>
            </a:prstGeom>
            <a:solidFill>
              <a:schemeClr val="accent5">
                <a:lumMod val="20000"/>
                <a:lumOff val="80000"/>
                <a:alpha val="89000"/>
              </a:schemeClr>
            </a:solidFill>
          </p:spPr>
          <p:txBody>
            <a:bodyPr wrap="square" rtlCol="0">
              <a:spAutoFit/>
            </a:bodyPr>
            <a:lstStyle/>
            <a:p>
              <a:pPr algn="ctr"/>
              <a:r>
                <a:rPr lang="en-GB" sz="3600" b="1" dirty="0">
                  <a:solidFill>
                    <a:schemeClr val="accent5">
                      <a:lumMod val="75000"/>
                    </a:schemeClr>
                  </a:solidFill>
                </a:rPr>
                <a:t>SPEND</a:t>
              </a:r>
            </a:p>
          </p:txBody>
        </p:sp>
      </p:grpSp>
    </p:spTree>
    <p:extLst>
      <p:ext uri="{BB962C8B-B14F-4D97-AF65-F5344CB8AC3E}">
        <p14:creationId xmlns:p14="http://schemas.microsoft.com/office/powerpoint/2010/main" val="3773655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22CAC8-13DE-2425-130E-A55BAACF5B63}"/>
              </a:ext>
            </a:extLst>
          </p:cNvPr>
          <p:cNvSpPr>
            <a:spLocks noGrp="1"/>
          </p:cNvSpPr>
          <p:nvPr>
            <p:ph type="title"/>
          </p:nvPr>
        </p:nvSpPr>
        <p:spPr/>
        <p:txBody>
          <a:bodyPr>
            <a:normAutofit/>
          </a:bodyPr>
          <a:lstStyle/>
          <a:p>
            <a:r>
              <a:rPr lang="en-GB" dirty="0"/>
              <a:t>Of the three RE-searchers we have used, who do you think has helped us most with this?</a:t>
            </a:r>
          </a:p>
        </p:txBody>
      </p:sp>
      <p:pic>
        <p:nvPicPr>
          <p:cNvPr id="4" name="Picture 3">
            <a:extLst>
              <a:ext uri="{FF2B5EF4-FFF2-40B4-BE49-F238E27FC236}">
                <a16:creationId xmlns:a16="http://schemas.microsoft.com/office/drawing/2014/main" id="{BD017429-8408-FFDB-15CC-3DD19E8CB70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r="118"/>
          <a:stretch/>
        </p:blipFill>
        <p:spPr>
          <a:xfrm>
            <a:off x="2252956" y="1738105"/>
            <a:ext cx="2324974" cy="3448476"/>
          </a:xfrm>
          <a:prstGeom prst="rect">
            <a:avLst/>
          </a:prstGeom>
        </p:spPr>
      </p:pic>
      <p:pic>
        <p:nvPicPr>
          <p:cNvPr id="5" name="Picture 2" descr="C:\Users\TLI\Documents\The RE-searchers\James - RE-searchers website\D.jpg">
            <a:extLst>
              <a:ext uri="{FF2B5EF4-FFF2-40B4-BE49-F238E27FC236}">
                <a16:creationId xmlns:a16="http://schemas.microsoft.com/office/drawing/2014/main" id="{7B23CDDD-82E5-76B2-1C73-2237525EFF1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2933" y="2132492"/>
            <a:ext cx="2238817" cy="3101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descr="C:\Users\TLI\Documents\The RE-searchers\James - RE-searchers website\H.jpg">
            <a:extLst>
              <a:ext uri="{FF2B5EF4-FFF2-40B4-BE49-F238E27FC236}">
                <a16:creationId xmlns:a16="http://schemas.microsoft.com/office/drawing/2014/main" id="{173E9398-5001-4A94-AF59-6010BC63C260}"/>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096785" y="2132492"/>
            <a:ext cx="2543400" cy="2781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a:extLst>
              <a:ext uri="{FF2B5EF4-FFF2-40B4-BE49-F238E27FC236}">
                <a16:creationId xmlns:a16="http://schemas.microsoft.com/office/drawing/2014/main" id="{B0993FA5-4E6B-4013-FDC8-455F4D0C49B1}"/>
              </a:ext>
            </a:extLst>
          </p:cNvPr>
          <p:cNvSpPr txBox="1">
            <a:spLocks/>
          </p:cNvSpPr>
          <p:nvPr/>
        </p:nvSpPr>
        <p:spPr>
          <a:xfrm>
            <a:off x="581884" y="523399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dirty="0"/>
              <a:t>Which character did you find it hardest to be?</a:t>
            </a:r>
          </a:p>
        </p:txBody>
      </p:sp>
    </p:spTree>
    <p:extLst>
      <p:ext uri="{BB962C8B-B14F-4D97-AF65-F5344CB8AC3E}">
        <p14:creationId xmlns:p14="http://schemas.microsoft.com/office/powerpoint/2010/main" val="17882713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207171-C281-3266-905B-157AF7F995B3}"/>
              </a:ext>
            </a:extLst>
          </p:cNvPr>
          <p:cNvSpPr>
            <a:spLocks noGrp="1"/>
          </p:cNvSpPr>
          <p:nvPr>
            <p:ph type="title"/>
          </p:nvPr>
        </p:nvSpPr>
        <p:spPr/>
        <p:txBody>
          <a:bodyPr/>
          <a:lstStyle/>
          <a:p>
            <a:pPr algn="ctr"/>
            <a:r>
              <a:rPr lang="en-GB" b="1" dirty="0"/>
              <a:t>A Quiz</a:t>
            </a:r>
          </a:p>
        </p:txBody>
      </p:sp>
      <p:sp>
        <p:nvSpPr>
          <p:cNvPr id="3" name="Content Placeholder 2">
            <a:extLst>
              <a:ext uri="{FF2B5EF4-FFF2-40B4-BE49-F238E27FC236}">
                <a16:creationId xmlns:a16="http://schemas.microsoft.com/office/drawing/2014/main" id="{FC7310D0-92DB-5CF4-7343-6B59FF616801}"/>
              </a:ext>
            </a:extLst>
          </p:cNvPr>
          <p:cNvSpPr>
            <a:spLocks noGrp="1"/>
          </p:cNvSpPr>
          <p:nvPr>
            <p:ph idx="1"/>
          </p:nvPr>
        </p:nvSpPr>
        <p:spPr>
          <a:xfrm>
            <a:off x="1003092" y="1540812"/>
            <a:ext cx="10515600" cy="4351338"/>
          </a:xfrm>
        </p:spPr>
        <p:txBody>
          <a:bodyPr>
            <a:normAutofit/>
          </a:bodyPr>
          <a:lstStyle/>
          <a:p>
            <a:r>
              <a:rPr lang="en-GB" sz="3600" dirty="0"/>
              <a:t>According to the survey, which religious or non-religious group was most likely to vote in a General Election?</a:t>
            </a:r>
          </a:p>
          <a:p>
            <a:r>
              <a:rPr lang="en-GB" sz="3600" dirty="0"/>
              <a:t>Based on the examples in today’s lesson, does knowing someone’s religion help you predict what views they hold?</a:t>
            </a:r>
          </a:p>
          <a:p>
            <a:r>
              <a:rPr lang="en-GB" sz="3600" dirty="0"/>
              <a:t>What steps could we take next to check and test our understanding?</a:t>
            </a:r>
          </a:p>
        </p:txBody>
      </p:sp>
    </p:spTree>
    <p:extLst>
      <p:ext uri="{BB962C8B-B14F-4D97-AF65-F5344CB8AC3E}">
        <p14:creationId xmlns:p14="http://schemas.microsoft.com/office/powerpoint/2010/main" val="2564850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207171-C281-3266-905B-157AF7F995B3}"/>
              </a:ext>
            </a:extLst>
          </p:cNvPr>
          <p:cNvSpPr>
            <a:spLocks noGrp="1"/>
          </p:cNvSpPr>
          <p:nvPr>
            <p:ph type="title"/>
          </p:nvPr>
        </p:nvSpPr>
        <p:spPr/>
        <p:txBody>
          <a:bodyPr/>
          <a:lstStyle/>
          <a:p>
            <a:pPr algn="ctr"/>
            <a:r>
              <a:rPr lang="en-GB" b="1" dirty="0"/>
              <a:t>Learning Objectives</a:t>
            </a:r>
          </a:p>
        </p:txBody>
      </p:sp>
      <p:sp>
        <p:nvSpPr>
          <p:cNvPr id="3" name="Content Placeholder 2">
            <a:extLst>
              <a:ext uri="{FF2B5EF4-FFF2-40B4-BE49-F238E27FC236}">
                <a16:creationId xmlns:a16="http://schemas.microsoft.com/office/drawing/2014/main" id="{FC7310D0-92DB-5CF4-7343-6B59FF616801}"/>
              </a:ext>
            </a:extLst>
          </p:cNvPr>
          <p:cNvSpPr>
            <a:spLocks noGrp="1"/>
          </p:cNvSpPr>
          <p:nvPr>
            <p:ph idx="1"/>
          </p:nvPr>
        </p:nvSpPr>
        <p:spPr/>
        <p:txBody>
          <a:bodyPr>
            <a:normAutofit/>
          </a:bodyPr>
          <a:lstStyle/>
          <a:p>
            <a:r>
              <a:rPr lang="en-GB" sz="3600" dirty="0"/>
              <a:t>I know which religious group is more likely to say they will vote and can suggest reasons why.</a:t>
            </a:r>
          </a:p>
          <a:p>
            <a:r>
              <a:rPr lang="en-GB" sz="3600" dirty="0"/>
              <a:t>I can explain what knowing someone’s religion might tell us about their political views.</a:t>
            </a:r>
          </a:p>
          <a:p>
            <a:r>
              <a:rPr lang="en-GB" sz="3600" dirty="0"/>
              <a:t>I can research like three RE-searcher characters and decide which has been (and will be) most help answering our inquiry question</a:t>
            </a:r>
          </a:p>
        </p:txBody>
      </p:sp>
    </p:spTree>
    <p:extLst>
      <p:ext uri="{BB962C8B-B14F-4D97-AF65-F5344CB8AC3E}">
        <p14:creationId xmlns:p14="http://schemas.microsoft.com/office/powerpoint/2010/main" val="768984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UK Elections 2024: Young Voters, Regional Dynamics, and Economic Plans ...">
            <a:extLst>
              <a:ext uri="{FF2B5EF4-FFF2-40B4-BE49-F238E27FC236}">
                <a16:creationId xmlns:a16="http://schemas.microsoft.com/office/drawing/2014/main" id="{FAB1363D-E984-D88C-26A1-E8509299B91C}"/>
              </a:ext>
            </a:extLst>
          </p:cNvPr>
          <p:cNvPicPr>
            <a:picLocks noChangeAspect="1" noChangeArrowheads="1"/>
          </p:cNvPicPr>
          <p:nvPr/>
        </p:nvPicPr>
        <p:blipFill rotWithShape="1">
          <a:blip r:embed="rId2">
            <a:extLst>
              <a:ext uri="{28A0092B-C50C-407E-A947-70E740481C1C}">
                <a14:useLocalDpi xmlns:a14="http://schemas.microsoft.com/office/drawing/2010/main"/>
              </a:ext>
            </a:extLst>
          </a:blip>
          <a:srcRect/>
          <a:stretch/>
        </p:blipFill>
        <p:spPr bwMode="auto">
          <a:xfrm>
            <a:off x="7968211" y="1697263"/>
            <a:ext cx="4014047" cy="338327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6" descr="Uk General Election Ballot Box Flat Stock Vector (Royalty Free ...">
            <a:extLst>
              <a:ext uri="{FF2B5EF4-FFF2-40B4-BE49-F238E27FC236}">
                <a16:creationId xmlns:a16="http://schemas.microsoft.com/office/drawing/2014/main" id="{FE1A9AD2-A63D-AA2C-FBA8-32EE9E3A4181}"/>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r="-1" b="-2"/>
          <a:stretch/>
        </p:blipFill>
        <p:spPr bwMode="auto">
          <a:xfrm>
            <a:off x="3712094" y="1697253"/>
            <a:ext cx="4014047" cy="338328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68567A99-A031-8248-7F52-A6A0DD742BE9}"/>
              </a:ext>
            </a:extLst>
          </p:cNvPr>
          <p:cNvSpPr txBox="1"/>
          <p:nvPr/>
        </p:nvSpPr>
        <p:spPr>
          <a:xfrm>
            <a:off x="242070" y="1763755"/>
            <a:ext cx="3470024" cy="2862322"/>
          </a:xfrm>
          <a:prstGeom prst="rect">
            <a:avLst/>
          </a:prstGeom>
          <a:noFill/>
        </p:spPr>
        <p:txBody>
          <a:bodyPr wrap="square" rtlCol="0">
            <a:spAutoFit/>
          </a:bodyPr>
          <a:lstStyle/>
          <a:p>
            <a:r>
              <a:rPr lang="en-GB" sz="6000" dirty="0"/>
              <a:t>Thursday 4</a:t>
            </a:r>
            <a:r>
              <a:rPr lang="en-GB" sz="6000" baseline="30000" dirty="0"/>
              <a:t>th</a:t>
            </a:r>
            <a:r>
              <a:rPr lang="en-GB" sz="6000" dirty="0"/>
              <a:t> July 2024</a:t>
            </a:r>
          </a:p>
        </p:txBody>
      </p:sp>
      <p:sp>
        <p:nvSpPr>
          <p:cNvPr id="5" name="Title 1">
            <a:extLst>
              <a:ext uri="{FF2B5EF4-FFF2-40B4-BE49-F238E27FC236}">
                <a16:creationId xmlns:a16="http://schemas.microsoft.com/office/drawing/2014/main" id="{EE50C35C-A463-99C3-3794-5E32A6F829FD}"/>
              </a:ext>
            </a:extLst>
          </p:cNvPr>
          <p:cNvSpPr txBox="1">
            <a:spLocks/>
          </p:cNvSpPr>
          <p:nvPr/>
        </p:nvSpPr>
        <p:spPr>
          <a:xfrm>
            <a:off x="971203" y="538601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t>Why do people vote in a General Election?</a:t>
            </a:r>
          </a:p>
        </p:txBody>
      </p:sp>
    </p:spTree>
    <p:extLst>
      <p:ext uri="{BB962C8B-B14F-4D97-AF65-F5344CB8AC3E}">
        <p14:creationId xmlns:p14="http://schemas.microsoft.com/office/powerpoint/2010/main" val="3016658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C801420-F404-505C-10CD-75CD049FF14D}"/>
              </a:ext>
            </a:extLst>
          </p:cNvPr>
          <p:cNvPicPr>
            <a:picLocks noChangeAspect="1"/>
          </p:cNvPicPr>
          <p:nvPr/>
        </p:nvPicPr>
        <p:blipFill rotWithShape="1">
          <a:blip r:embed="rId2"/>
          <a:srcRect b="35939"/>
          <a:stretch/>
        </p:blipFill>
        <p:spPr>
          <a:xfrm>
            <a:off x="820556" y="0"/>
            <a:ext cx="10550887" cy="5054236"/>
          </a:xfrm>
          <a:prstGeom prst="rect">
            <a:avLst/>
          </a:prstGeom>
        </p:spPr>
      </p:pic>
      <p:grpSp>
        <p:nvGrpSpPr>
          <p:cNvPr id="9" name="Group 8">
            <a:extLst>
              <a:ext uri="{FF2B5EF4-FFF2-40B4-BE49-F238E27FC236}">
                <a16:creationId xmlns:a16="http://schemas.microsoft.com/office/drawing/2014/main" id="{FE35AC69-C9ED-0570-4AAF-0EE2B32E23D5}"/>
              </a:ext>
            </a:extLst>
          </p:cNvPr>
          <p:cNvGrpSpPr/>
          <p:nvPr/>
        </p:nvGrpSpPr>
        <p:grpSpPr>
          <a:xfrm>
            <a:off x="820556" y="2186248"/>
            <a:ext cx="10550887" cy="461355"/>
            <a:chOff x="820556" y="2186248"/>
            <a:chExt cx="10550887" cy="461355"/>
          </a:xfrm>
        </p:grpSpPr>
        <p:sp>
          <p:nvSpPr>
            <p:cNvPr id="4" name="Rectangle 3">
              <a:extLst>
                <a:ext uri="{FF2B5EF4-FFF2-40B4-BE49-F238E27FC236}">
                  <a16:creationId xmlns:a16="http://schemas.microsoft.com/office/drawing/2014/main" id="{BF2D3711-4166-16F3-3B33-527C1D2D71C5}"/>
                </a:ext>
              </a:extLst>
            </p:cNvPr>
            <p:cNvSpPr/>
            <p:nvPr/>
          </p:nvSpPr>
          <p:spPr>
            <a:xfrm>
              <a:off x="820556" y="2186248"/>
              <a:ext cx="1440505" cy="457199"/>
            </a:xfrm>
            <a:prstGeom prst="rect">
              <a:avLst/>
            </a:prstGeom>
            <a:solidFill>
              <a:srgbClr val="FFFF00">
                <a:alpha val="41000"/>
              </a:srgb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5049A855-41E3-CC36-D78A-EDF8AC69F0BD}"/>
                </a:ext>
              </a:extLst>
            </p:cNvPr>
            <p:cNvSpPr/>
            <p:nvPr/>
          </p:nvSpPr>
          <p:spPr>
            <a:xfrm>
              <a:off x="9684694" y="2190404"/>
              <a:ext cx="1686749" cy="457199"/>
            </a:xfrm>
            <a:prstGeom prst="rect">
              <a:avLst/>
            </a:prstGeom>
            <a:solidFill>
              <a:srgbClr val="FFFF00">
                <a:alpha val="41000"/>
              </a:srgb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8" name="Group 7">
            <a:extLst>
              <a:ext uri="{FF2B5EF4-FFF2-40B4-BE49-F238E27FC236}">
                <a16:creationId xmlns:a16="http://schemas.microsoft.com/office/drawing/2014/main" id="{FAF76379-8D10-4C13-A073-A48C780EE931}"/>
              </a:ext>
            </a:extLst>
          </p:cNvPr>
          <p:cNvGrpSpPr/>
          <p:nvPr/>
        </p:nvGrpSpPr>
        <p:grpSpPr>
          <a:xfrm>
            <a:off x="850536" y="1409704"/>
            <a:ext cx="10597477" cy="457199"/>
            <a:chOff x="820556" y="4092636"/>
            <a:chExt cx="10597477" cy="457199"/>
          </a:xfrm>
        </p:grpSpPr>
        <p:sp>
          <p:nvSpPr>
            <p:cNvPr id="6" name="Rectangle 5">
              <a:extLst>
                <a:ext uri="{FF2B5EF4-FFF2-40B4-BE49-F238E27FC236}">
                  <a16:creationId xmlns:a16="http://schemas.microsoft.com/office/drawing/2014/main" id="{72350C3A-1CFC-DEB4-2FB6-8B65FCD305D0}"/>
                </a:ext>
              </a:extLst>
            </p:cNvPr>
            <p:cNvSpPr/>
            <p:nvPr/>
          </p:nvSpPr>
          <p:spPr>
            <a:xfrm>
              <a:off x="9731284" y="4092636"/>
              <a:ext cx="1686749" cy="412864"/>
            </a:xfrm>
            <a:prstGeom prst="rect">
              <a:avLst/>
            </a:prstGeom>
            <a:solidFill>
              <a:srgbClr val="FFFF00">
                <a:alpha val="41000"/>
              </a:srgb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B9CE55DF-289D-7F35-54ED-FF4D6E084FD2}"/>
                </a:ext>
              </a:extLst>
            </p:cNvPr>
            <p:cNvSpPr/>
            <p:nvPr/>
          </p:nvSpPr>
          <p:spPr>
            <a:xfrm>
              <a:off x="820556" y="4092636"/>
              <a:ext cx="1440505" cy="457199"/>
            </a:xfrm>
            <a:prstGeom prst="rect">
              <a:avLst/>
            </a:prstGeom>
            <a:solidFill>
              <a:srgbClr val="FFFF00">
                <a:alpha val="41000"/>
              </a:srgb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1" name="TextBox 10">
            <a:extLst>
              <a:ext uri="{FF2B5EF4-FFF2-40B4-BE49-F238E27FC236}">
                <a16:creationId xmlns:a16="http://schemas.microsoft.com/office/drawing/2014/main" id="{AB41A02B-D767-1760-EE3F-C7EDEB761136}"/>
              </a:ext>
            </a:extLst>
          </p:cNvPr>
          <p:cNvSpPr txBox="1"/>
          <p:nvPr/>
        </p:nvSpPr>
        <p:spPr>
          <a:xfrm>
            <a:off x="301514" y="5903893"/>
            <a:ext cx="11901937" cy="954107"/>
          </a:xfrm>
          <a:prstGeom prst="rect">
            <a:avLst/>
          </a:prstGeom>
          <a:noFill/>
        </p:spPr>
        <p:txBody>
          <a:bodyPr wrap="square">
            <a:spAutoFit/>
          </a:bodyPr>
          <a:lstStyle/>
          <a:p>
            <a:r>
              <a:rPr lang="en-GB" sz="2800" dirty="0">
                <a:hlinkClick r:id="rId3"/>
              </a:rPr>
              <a:t>Religion Counts: Do the religious vote? - Theos Think Tank - Understanding faith. Enriching society</a:t>
            </a:r>
            <a:r>
              <a:rPr lang="en-GB" dirty="0">
                <a:hlinkClick r:id="rId3"/>
              </a:rPr>
              <a:t>.</a:t>
            </a:r>
            <a:endParaRPr lang="en-GB" dirty="0"/>
          </a:p>
        </p:txBody>
      </p:sp>
    </p:spTree>
    <p:extLst>
      <p:ext uri="{BB962C8B-B14F-4D97-AF65-F5344CB8AC3E}">
        <p14:creationId xmlns:p14="http://schemas.microsoft.com/office/powerpoint/2010/main" val="3356531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8567A99-A031-8248-7F52-A6A0DD742BE9}"/>
              </a:ext>
            </a:extLst>
          </p:cNvPr>
          <p:cNvSpPr txBox="1"/>
          <p:nvPr/>
        </p:nvSpPr>
        <p:spPr>
          <a:xfrm>
            <a:off x="1974227" y="1229533"/>
            <a:ext cx="3470024" cy="1015663"/>
          </a:xfrm>
          <a:prstGeom prst="rect">
            <a:avLst/>
          </a:prstGeom>
          <a:noFill/>
        </p:spPr>
        <p:txBody>
          <a:bodyPr wrap="square" rtlCol="0">
            <a:spAutoFit/>
          </a:bodyPr>
          <a:lstStyle/>
          <a:p>
            <a:pPr algn="ctr"/>
            <a:r>
              <a:rPr lang="en-GB" sz="6000" dirty="0"/>
              <a:t>Anglican</a:t>
            </a:r>
          </a:p>
        </p:txBody>
      </p:sp>
      <p:pic>
        <p:nvPicPr>
          <p:cNvPr id="1034" name="Picture 10" descr="Charles III crowned in ancient rite at Westminster Abbey - Newsday">
            <a:extLst>
              <a:ext uri="{FF2B5EF4-FFF2-40B4-BE49-F238E27FC236}">
                <a16:creationId xmlns:a16="http://schemas.microsoft.com/office/drawing/2014/main" id="{54351A52-411D-AF48-05EF-427187C4B463}"/>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974227" y="3416457"/>
            <a:ext cx="4065222" cy="3441543"/>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Church of St Michael, Landrake, Cornwall">
            <a:extLst>
              <a:ext uri="{FF2B5EF4-FFF2-40B4-BE49-F238E27FC236}">
                <a16:creationId xmlns:a16="http://schemas.microsoft.com/office/drawing/2014/main" id="{2E978382-B4EE-8297-28A6-FB17A8E59742}"/>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b="-1"/>
          <a:stretch/>
        </p:blipFill>
        <p:spPr bwMode="auto">
          <a:xfrm>
            <a:off x="6039449" y="45730"/>
            <a:ext cx="4003039" cy="338327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52D8D62-D591-2F6E-9D4C-3DE85BAA1D5F}"/>
              </a:ext>
            </a:extLst>
          </p:cNvPr>
          <p:cNvSpPr txBox="1"/>
          <p:nvPr/>
        </p:nvSpPr>
        <p:spPr>
          <a:xfrm>
            <a:off x="6096000" y="4420856"/>
            <a:ext cx="5163917" cy="1938992"/>
          </a:xfrm>
          <a:prstGeom prst="rect">
            <a:avLst/>
          </a:prstGeom>
          <a:noFill/>
        </p:spPr>
        <p:txBody>
          <a:bodyPr wrap="square" rtlCol="0">
            <a:spAutoFit/>
          </a:bodyPr>
          <a:lstStyle/>
          <a:p>
            <a:pPr algn="ctr"/>
            <a:r>
              <a:rPr lang="en-GB" sz="6000" dirty="0"/>
              <a:t>Church of England</a:t>
            </a:r>
          </a:p>
        </p:txBody>
      </p:sp>
    </p:spTree>
    <p:extLst>
      <p:ext uri="{BB962C8B-B14F-4D97-AF65-F5344CB8AC3E}">
        <p14:creationId xmlns:p14="http://schemas.microsoft.com/office/powerpoint/2010/main" val="2064039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3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9E7ADF-24D2-5565-BCC7-8331EB694CE9}"/>
              </a:ext>
            </a:extLst>
          </p:cNvPr>
          <p:cNvSpPr>
            <a:spLocks noGrp="1"/>
          </p:cNvSpPr>
          <p:nvPr>
            <p:ph type="title"/>
          </p:nvPr>
        </p:nvSpPr>
        <p:spPr>
          <a:xfrm>
            <a:off x="838200" y="0"/>
            <a:ext cx="10515600" cy="2959967"/>
          </a:xfrm>
        </p:spPr>
        <p:txBody>
          <a:bodyPr>
            <a:normAutofit/>
          </a:bodyPr>
          <a:lstStyle/>
          <a:p>
            <a:pPr algn="ctr"/>
            <a:r>
              <a:rPr lang="en-GB" dirty="0"/>
              <a:t>So…why are Christians who attend an Anglican church more likely to say that they will vote in a General Election than anyone else? </a:t>
            </a:r>
          </a:p>
        </p:txBody>
      </p:sp>
      <p:pic>
        <p:nvPicPr>
          <p:cNvPr id="4" name="Picture 12" descr="Church of St Michael, Landrake, Cornwall">
            <a:extLst>
              <a:ext uri="{FF2B5EF4-FFF2-40B4-BE49-F238E27FC236}">
                <a16:creationId xmlns:a16="http://schemas.microsoft.com/office/drawing/2014/main" id="{30F215C1-6873-ED61-010E-A81D9794D4A7}"/>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b="-1"/>
          <a:stretch/>
        </p:blipFill>
        <p:spPr bwMode="auto">
          <a:xfrm>
            <a:off x="6804220" y="3178993"/>
            <a:ext cx="4003039" cy="338327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See the source image">
            <a:extLst>
              <a:ext uri="{FF2B5EF4-FFF2-40B4-BE49-F238E27FC236}">
                <a16:creationId xmlns:a16="http://schemas.microsoft.com/office/drawing/2014/main" id="{5D6F61CA-7EA3-28F5-0CC5-7982DF6B929F}"/>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643583" y="3178993"/>
            <a:ext cx="4848225" cy="3228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7008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386191" y="0"/>
            <a:ext cx="2994454" cy="30819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descr="C:\Users\TLI\Documents\The RE-searchers\James - RE-searchers website\A.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342394" y="133718"/>
            <a:ext cx="2896092" cy="4296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descr="C:\Users\TLI\Documents\The RE-searchers\James - RE-searchers website\D.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12529" y="-96734"/>
            <a:ext cx="3131733" cy="4338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5"/>
          <p:cNvGrpSpPr>
            <a:grpSpLocks/>
          </p:cNvGrpSpPr>
          <p:nvPr/>
        </p:nvGrpSpPr>
        <p:grpSpPr bwMode="auto">
          <a:xfrm>
            <a:off x="226159" y="4328662"/>
            <a:ext cx="5789280" cy="2303860"/>
            <a:chOff x="0" y="1785722"/>
            <a:chExt cx="9162236" cy="3456169"/>
          </a:xfrm>
        </p:grpSpPr>
        <p:pic>
          <p:nvPicPr>
            <p:cNvPr id="9"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0" y="1785722"/>
              <a:ext cx="9162236" cy="34561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9"/>
            <p:cNvSpPr/>
            <p:nvPr/>
          </p:nvSpPr>
          <p:spPr>
            <a:xfrm>
              <a:off x="5220823" y="1785722"/>
              <a:ext cx="2447708" cy="5635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sp>
        <p:nvSpPr>
          <p:cNvPr id="11" name="Rectangle 10"/>
          <p:cNvSpPr/>
          <p:nvPr/>
        </p:nvSpPr>
        <p:spPr>
          <a:xfrm>
            <a:off x="5165831" y="5634900"/>
            <a:ext cx="2718143" cy="9632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2750079" y="5421788"/>
            <a:ext cx="3024336" cy="8912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3" descr="C:\Users\TLI\Documents\The RE-searchers\James - RE-searchers website\H.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8190167" y="2967018"/>
            <a:ext cx="3557794" cy="3890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 descr="C:\Users\TLI\Documents\The RE-searchers\James - RE-searchers website\D.jpg">
            <a:extLst>
              <a:ext uri="{FF2B5EF4-FFF2-40B4-BE49-F238E27FC236}">
                <a16:creationId xmlns:a16="http://schemas.microsoft.com/office/drawing/2014/main" id="{A5F14461-E303-11D9-2A91-07AF5F344E39}"/>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62405" y="-96734"/>
            <a:ext cx="3131733" cy="4338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Circle: Hollow 13">
            <a:extLst>
              <a:ext uri="{FF2B5EF4-FFF2-40B4-BE49-F238E27FC236}">
                <a16:creationId xmlns:a16="http://schemas.microsoft.com/office/drawing/2014/main" id="{E1A29626-F4F0-2681-EA9F-0CF622A50EEC}"/>
              </a:ext>
            </a:extLst>
          </p:cNvPr>
          <p:cNvSpPr/>
          <p:nvPr/>
        </p:nvSpPr>
        <p:spPr>
          <a:xfrm>
            <a:off x="92814" y="-71170"/>
            <a:ext cx="4272742" cy="4296230"/>
          </a:xfrm>
          <a:prstGeom prst="donut">
            <a:avLst>
              <a:gd name="adj" fmla="val 6424"/>
            </a:avLst>
          </a:prstGeom>
          <a:solidFill>
            <a:srgbClr val="92D050"/>
          </a:solidFill>
          <a:ln>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5" name="Circle: Hollow 14">
            <a:extLst>
              <a:ext uri="{FF2B5EF4-FFF2-40B4-BE49-F238E27FC236}">
                <a16:creationId xmlns:a16="http://schemas.microsoft.com/office/drawing/2014/main" id="{8588DB64-1AE5-F1CE-2BB3-0ABF7D4044FC}"/>
              </a:ext>
            </a:extLst>
          </p:cNvPr>
          <p:cNvSpPr/>
          <p:nvPr/>
        </p:nvSpPr>
        <p:spPr>
          <a:xfrm>
            <a:off x="4449950" y="-125504"/>
            <a:ext cx="4272742" cy="4296230"/>
          </a:xfrm>
          <a:prstGeom prst="donut">
            <a:avLst>
              <a:gd name="adj" fmla="val 6424"/>
            </a:avLst>
          </a:prstGeom>
          <a:solidFill>
            <a:srgbClr val="92D050"/>
          </a:solidFill>
          <a:ln>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6" name="Circle: Hollow 15">
            <a:extLst>
              <a:ext uri="{FF2B5EF4-FFF2-40B4-BE49-F238E27FC236}">
                <a16:creationId xmlns:a16="http://schemas.microsoft.com/office/drawing/2014/main" id="{7D94E39A-C864-4140-585C-79991E1060D8}"/>
              </a:ext>
            </a:extLst>
          </p:cNvPr>
          <p:cNvSpPr/>
          <p:nvPr/>
        </p:nvSpPr>
        <p:spPr>
          <a:xfrm>
            <a:off x="7856853" y="3046066"/>
            <a:ext cx="4272742" cy="4296230"/>
          </a:xfrm>
          <a:prstGeom prst="donut">
            <a:avLst>
              <a:gd name="adj" fmla="val 6424"/>
            </a:avLst>
          </a:prstGeom>
          <a:solidFill>
            <a:srgbClr val="92D050"/>
          </a:solidFill>
          <a:ln>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 name="Title 1">
            <a:extLst>
              <a:ext uri="{FF2B5EF4-FFF2-40B4-BE49-F238E27FC236}">
                <a16:creationId xmlns:a16="http://schemas.microsoft.com/office/drawing/2014/main" id="{CDBF445C-56A3-CDA1-BE87-0C2C4494362F}"/>
              </a:ext>
            </a:extLst>
          </p:cNvPr>
          <p:cNvSpPr>
            <a:spLocks noGrp="1"/>
          </p:cNvSpPr>
          <p:nvPr>
            <p:ph type="title"/>
          </p:nvPr>
        </p:nvSpPr>
        <p:spPr>
          <a:xfrm>
            <a:off x="3115642" y="5598332"/>
            <a:ext cx="4692891" cy="1325563"/>
          </a:xfrm>
        </p:spPr>
        <p:txBody>
          <a:bodyPr/>
          <a:lstStyle/>
          <a:p>
            <a:pPr algn="ctr"/>
            <a:r>
              <a:rPr lang="en-GB" b="1" dirty="0"/>
              <a:t>Who could help us most? </a:t>
            </a:r>
          </a:p>
        </p:txBody>
      </p:sp>
    </p:spTree>
    <p:extLst>
      <p:ext uri="{BB962C8B-B14F-4D97-AF65-F5344CB8AC3E}">
        <p14:creationId xmlns:p14="http://schemas.microsoft.com/office/powerpoint/2010/main" val="789219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TLI\Documents\The RE-searchers\James - RE-searchers website\H.jpg">
            <a:extLst>
              <a:ext uri="{FF2B5EF4-FFF2-40B4-BE49-F238E27FC236}">
                <a16:creationId xmlns:a16="http://schemas.microsoft.com/office/drawing/2014/main" id="{52DECE7A-3912-360D-5C6C-FE8307D3D97A}"/>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6368" y="1897658"/>
            <a:ext cx="4535584" cy="4960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peech Bubble: Rectangle 8">
            <a:extLst>
              <a:ext uri="{FF2B5EF4-FFF2-40B4-BE49-F238E27FC236}">
                <a16:creationId xmlns:a16="http://schemas.microsoft.com/office/drawing/2014/main" id="{790EC60F-AA37-1E14-793C-F5BDC028E6B7}"/>
              </a:ext>
            </a:extLst>
          </p:cNvPr>
          <p:cNvSpPr/>
          <p:nvPr/>
        </p:nvSpPr>
        <p:spPr>
          <a:xfrm>
            <a:off x="5153645" y="4857811"/>
            <a:ext cx="6583680" cy="1375087"/>
          </a:xfrm>
          <a:prstGeom prst="wedgeRectCallout">
            <a:avLst>
              <a:gd name="adj1" fmla="val -79348"/>
              <a:gd name="adj2" fmla="val -76068"/>
            </a:avLst>
          </a:prstGeom>
          <a:solidFill>
            <a:schemeClr val="tx2">
              <a:lumMod val="25000"/>
              <a:lumOff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Speech Bubble: Rectangle 7">
            <a:extLst>
              <a:ext uri="{FF2B5EF4-FFF2-40B4-BE49-F238E27FC236}">
                <a16:creationId xmlns:a16="http://schemas.microsoft.com/office/drawing/2014/main" id="{AAF9C60D-0674-7255-785C-5EB10CC6CEF2}"/>
              </a:ext>
            </a:extLst>
          </p:cNvPr>
          <p:cNvSpPr/>
          <p:nvPr/>
        </p:nvSpPr>
        <p:spPr>
          <a:xfrm>
            <a:off x="5153645" y="3223023"/>
            <a:ext cx="6811144" cy="1375087"/>
          </a:xfrm>
          <a:prstGeom prst="wedgeRectCallout">
            <a:avLst>
              <a:gd name="adj1" fmla="val -78665"/>
              <a:gd name="adj2" fmla="val -21562"/>
            </a:avLst>
          </a:prstGeom>
          <a:solidFill>
            <a:schemeClr val="tx2">
              <a:lumMod val="25000"/>
              <a:lumOff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Speech Bubble: Rectangle 6">
            <a:extLst>
              <a:ext uri="{FF2B5EF4-FFF2-40B4-BE49-F238E27FC236}">
                <a16:creationId xmlns:a16="http://schemas.microsoft.com/office/drawing/2014/main" id="{9E4500DC-F3BF-57A3-6F0D-ABDE91678D0D}"/>
              </a:ext>
            </a:extLst>
          </p:cNvPr>
          <p:cNvSpPr/>
          <p:nvPr/>
        </p:nvSpPr>
        <p:spPr>
          <a:xfrm>
            <a:off x="5071952" y="1897658"/>
            <a:ext cx="7016954" cy="905503"/>
          </a:xfrm>
          <a:prstGeom prst="wedgeRectCallout">
            <a:avLst>
              <a:gd name="adj1" fmla="val -67281"/>
              <a:gd name="adj2" fmla="val 52567"/>
            </a:avLst>
          </a:prstGeom>
          <a:solidFill>
            <a:schemeClr val="tx2">
              <a:lumMod val="25000"/>
              <a:lumOff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73EEDC1D-A096-C1BF-F1FF-E2BECA346A02}"/>
              </a:ext>
            </a:extLst>
          </p:cNvPr>
          <p:cNvSpPr>
            <a:spLocks noGrp="1"/>
          </p:cNvSpPr>
          <p:nvPr>
            <p:ph type="title"/>
          </p:nvPr>
        </p:nvSpPr>
        <p:spPr/>
        <p:txBody>
          <a:bodyPr>
            <a:normAutofit/>
          </a:bodyPr>
          <a:lstStyle/>
          <a:p>
            <a:r>
              <a:rPr lang="en-GB" sz="6000" b="1" dirty="0"/>
              <a:t>Have-a-go Hugo – A reminder</a:t>
            </a:r>
          </a:p>
        </p:txBody>
      </p:sp>
      <p:sp>
        <p:nvSpPr>
          <p:cNvPr id="3" name="TextBox 2">
            <a:extLst>
              <a:ext uri="{FF2B5EF4-FFF2-40B4-BE49-F238E27FC236}">
                <a16:creationId xmlns:a16="http://schemas.microsoft.com/office/drawing/2014/main" id="{FAC58B1A-6270-EE67-EF1C-8BC5453E1101}"/>
              </a:ext>
            </a:extLst>
          </p:cNvPr>
          <p:cNvSpPr txBox="1"/>
          <p:nvPr/>
        </p:nvSpPr>
        <p:spPr>
          <a:xfrm>
            <a:off x="5701444" y="3274671"/>
            <a:ext cx="5310498" cy="1323439"/>
          </a:xfrm>
          <a:prstGeom prst="rect">
            <a:avLst/>
          </a:prstGeom>
          <a:noFill/>
        </p:spPr>
        <p:txBody>
          <a:bodyPr wrap="square" rtlCol="0">
            <a:spAutoFit/>
          </a:bodyPr>
          <a:lstStyle/>
          <a:p>
            <a:pPr algn="ctr"/>
            <a:r>
              <a:rPr lang="en-GB" sz="4000" b="1" dirty="0"/>
              <a:t>LET ME FEEL WHAT IT IS LIKE TO...</a:t>
            </a:r>
          </a:p>
        </p:txBody>
      </p:sp>
      <p:sp>
        <p:nvSpPr>
          <p:cNvPr id="5" name="TextBox 4">
            <a:extLst>
              <a:ext uri="{FF2B5EF4-FFF2-40B4-BE49-F238E27FC236}">
                <a16:creationId xmlns:a16="http://schemas.microsoft.com/office/drawing/2014/main" id="{399F32A5-4EC1-80BF-04D9-982174A025E3}"/>
              </a:ext>
            </a:extLst>
          </p:cNvPr>
          <p:cNvSpPr txBox="1"/>
          <p:nvPr/>
        </p:nvSpPr>
        <p:spPr>
          <a:xfrm>
            <a:off x="5088581" y="4909459"/>
            <a:ext cx="6876208" cy="1323439"/>
          </a:xfrm>
          <a:prstGeom prst="rect">
            <a:avLst/>
          </a:prstGeom>
          <a:noFill/>
        </p:spPr>
        <p:txBody>
          <a:bodyPr wrap="square" rtlCol="0">
            <a:spAutoFit/>
          </a:bodyPr>
          <a:lstStyle/>
          <a:p>
            <a:pPr algn="ctr"/>
            <a:r>
              <a:rPr lang="en-GB" sz="4000" b="1" dirty="0"/>
              <a:t>LET ME IMAGINE WHAT IT MUST BE LIKE TO BELIEVE…</a:t>
            </a:r>
          </a:p>
        </p:txBody>
      </p:sp>
      <p:sp>
        <p:nvSpPr>
          <p:cNvPr id="6" name="TextBox 5">
            <a:extLst>
              <a:ext uri="{FF2B5EF4-FFF2-40B4-BE49-F238E27FC236}">
                <a16:creationId xmlns:a16="http://schemas.microsoft.com/office/drawing/2014/main" id="{B4665265-B306-D198-5341-1A0D4A201BD1}"/>
              </a:ext>
            </a:extLst>
          </p:cNvPr>
          <p:cNvSpPr txBox="1"/>
          <p:nvPr/>
        </p:nvSpPr>
        <p:spPr>
          <a:xfrm>
            <a:off x="5020405" y="2005520"/>
            <a:ext cx="7120048" cy="707886"/>
          </a:xfrm>
          <a:prstGeom prst="rect">
            <a:avLst/>
          </a:prstGeom>
          <a:noFill/>
        </p:spPr>
        <p:txBody>
          <a:bodyPr wrap="square" rtlCol="0">
            <a:spAutoFit/>
          </a:bodyPr>
          <a:lstStyle/>
          <a:p>
            <a:pPr algn="ctr"/>
            <a:r>
              <a:rPr lang="en-GB" sz="4000" b="1" dirty="0"/>
              <a:t>CAN I JOIN YOU WHEN YOU...</a:t>
            </a:r>
          </a:p>
        </p:txBody>
      </p:sp>
    </p:spTree>
    <p:extLst>
      <p:ext uri="{BB962C8B-B14F-4D97-AF65-F5344CB8AC3E}">
        <p14:creationId xmlns:p14="http://schemas.microsoft.com/office/powerpoint/2010/main" val="652356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animBg="1"/>
      <p:bldP spid="7" grpId="0" animBg="1"/>
      <p:bldP spid="3" grpId="0"/>
      <p:bldP spid="5"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EDC1D-A096-C1BF-F1FF-E2BECA346A02}"/>
              </a:ext>
            </a:extLst>
          </p:cNvPr>
          <p:cNvSpPr>
            <a:spLocks noGrp="1"/>
          </p:cNvSpPr>
          <p:nvPr>
            <p:ph type="title"/>
          </p:nvPr>
        </p:nvSpPr>
        <p:spPr/>
        <p:txBody>
          <a:bodyPr>
            <a:normAutofit fontScale="90000"/>
          </a:bodyPr>
          <a:lstStyle/>
          <a:p>
            <a:r>
              <a:rPr lang="en-GB" dirty="0"/>
              <a:t>What would it be like to vote as an Anglican? Can we imagine it? </a:t>
            </a:r>
            <a:r>
              <a:rPr lang="en-GB" b="1" dirty="0">
                <a:solidFill>
                  <a:schemeClr val="accent5">
                    <a:lumMod val="75000"/>
                  </a:schemeClr>
                </a:solidFill>
              </a:rPr>
              <a:t>EXAMPLE 1: </a:t>
            </a:r>
            <a:r>
              <a:rPr lang="en-GB" sz="4400" b="1" dirty="0">
                <a:solidFill>
                  <a:schemeClr val="accent5">
                    <a:lumMod val="75000"/>
                  </a:schemeClr>
                </a:solidFill>
              </a:rPr>
              <a:t>Audrey</a:t>
            </a:r>
            <a:r>
              <a:rPr lang="en-GB" b="1" dirty="0">
                <a:solidFill>
                  <a:schemeClr val="accent5">
                    <a:lumMod val="75000"/>
                  </a:schemeClr>
                </a:solidFill>
              </a:rPr>
              <a:t> the Anglican </a:t>
            </a:r>
          </a:p>
        </p:txBody>
      </p:sp>
      <p:pic>
        <p:nvPicPr>
          <p:cNvPr id="4" name="Picture 3" descr="C:\Users\TLI\Documents\The RE-searchers\James - RE-searchers website\H.jpg">
            <a:extLst>
              <a:ext uri="{FF2B5EF4-FFF2-40B4-BE49-F238E27FC236}">
                <a16:creationId xmlns:a16="http://schemas.microsoft.com/office/drawing/2014/main" id="{52DECE7A-3912-360D-5C6C-FE8307D3D97A}"/>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562679" y="5078227"/>
            <a:ext cx="1629321" cy="1781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4B1F1B05-7B91-8EA6-2EDE-8D29A2F2A26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38200" y="1817080"/>
            <a:ext cx="4851400" cy="4851400"/>
          </a:xfrm>
          <a:prstGeom prst="rect">
            <a:avLst/>
          </a:prstGeom>
        </p:spPr>
      </p:pic>
      <p:pic>
        <p:nvPicPr>
          <p:cNvPr id="5" name="Picture 4">
            <a:extLst>
              <a:ext uri="{FF2B5EF4-FFF2-40B4-BE49-F238E27FC236}">
                <a16:creationId xmlns:a16="http://schemas.microsoft.com/office/drawing/2014/main" id="{EB972A86-0A12-93CE-8439-5E068EA3D9A3}"/>
              </a:ext>
            </a:extLst>
          </p:cNvPr>
          <p:cNvPicPr>
            <a:picLocks noChangeAspect="1"/>
          </p:cNvPicPr>
          <p:nvPr/>
        </p:nvPicPr>
        <p:blipFill>
          <a:blip r:embed="rId5"/>
          <a:stretch>
            <a:fillRect/>
          </a:stretch>
        </p:blipFill>
        <p:spPr>
          <a:xfrm>
            <a:off x="6096000" y="1690688"/>
            <a:ext cx="5904016" cy="3426645"/>
          </a:xfrm>
          <a:prstGeom prst="rect">
            <a:avLst/>
          </a:prstGeom>
        </p:spPr>
      </p:pic>
      <p:sp>
        <p:nvSpPr>
          <p:cNvPr id="6" name="TextBox 5">
            <a:extLst>
              <a:ext uri="{FF2B5EF4-FFF2-40B4-BE49-F238E27FC236}">
                <a16:creationId xmlns:a16="http://schemas.microsoft.com/office/drawing/2014/main" id="{9ECB4F94-A03D-2F4F-424F-EBBA8A595E1E}"/>
              </a:ext>
            </a:extLst>
          </p:cNvPr>
          <p:cNvSpPr txBox="1"/>
          <p:nvPr/>
        </p:nvSpPr>
        <p:spPr>
          <a:xfrm>
            <a:off x="6096000" y="5588623"/>
            <a:ext cx="4466679" cy="400110"/>
          </a:xfrm>
          <a:prstGeom prst="rect">
            <a:avLst/>
          </a:prstGeom>
          <a:noFill/>
        </p:spPr>
        <p:txBody>
          <a:bodyPr wrap="square" rtlCol="0">
            <a:spAutoFit/>
          </a:bodyPr>
          <a:lstStyle/>
          <a:p>
            <a:r>
              <a:rPr lang="en-GB" sz="2000" dirty="0"/>
              <a:t>See the guided meditation in the chat.</a:t>
            </a:r>
          </a:p>
        </p:txBody>
      </p:sp>
    </p:spTree>
    <p:extLst>
      <p:ext uri="{BB962C8B-B14F-4D97-AF65-F5344CB8AC3E}">
        <p14:creationId xmlns:p14="http://schemas.microsoft.com/office/powerpoint/2010/main" val="12841888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1043E80-00CB-8F1D-F49F-5B0A9677D0C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118"/>
          <a:stretch/>
        </p:blipFill>
        <p:spPr>
          <a:xfrm>
            <a:off x="677793" y="1690688"/>
            <a:ext cx="3336568" cy="4948904"/>
          </a:xfrm>
          <a:prstGeom prst="rect">
            <a:avLst/>
          </a:prstGeom>
        </p:spPr>
      </p:pic>
      <p:sp>
        <p:nvSpPr>
          <p:cNvPr id="9" name="Speech Bubble: Rectangle 8">
            <a:extLst>
              <a:ext uri="{FF2B5EF4-FFF2-40B4-BE49-F238E27FC236}">
                <a16:creationId xmlns:a16="http://schemas.microsoft.com/office/drawing/2014/main" id="{E87FD865-5C85-FD03-C05F-64175E32C5E5}"/>
              </a:ext>
            </a:extLst>
          </p:cNvPr>
          <p:cNvSpPr/>
          <p:nvPr/>
        </p:nvSpPr>
        <p:spPr>
          <a:xfrm>
            <a:off x="5064853" y="5030406"/>
            <a:ext cx="6583680" cy="1502329"/>
          </a:xfrm>
          <a:prstGeom prst="wedgeRectCallout">
            <a:avLst>
              <a:gd name="adj1" fmla="val -83447"/>
              <a:gd name="adj2" fmla="val -67260"/>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Speech Bubble: Rectangle 7">
            <a:extLst>
              <a:ext uri="{FF2B5EF4-FFF2-40B4-BE49-F238E27FC236}">
                <a16:creationId xmlns:a16="http://schemas.microsoft.com/office/drawing/2014/main" id="{0837CA86-A791-14A6-5E3A-024BC499429A}"/>
              </a:ext>
            </a:extLst>
          </p:cNvPr>
          <p:cNvSpPr/>
          <p:nvPr/>
        </p:nvSpPr>
        <p:spPr>
          <a:xfrm>
            <a:off x="5064853" y="3045698"/>
            <a:ext cx="6583680" cy="1502329"/>
          </a:xfrm>
          <a:prstGeom prst="wedgeRectCallout">
            <a:avLst>
              <a:gd name="adj1" fmla="val -74339"/>
              <a:gd name="adj2" fmla="val -62271"/>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Speech Bubble: Rectangle 3">
            <a:extLst>
              <a:ext uri="{FF2B5EF4-FFF2-40B4-BE49-F238E27FC236}">
                <a16:creationId xmlns:a16="http://schemas.microsoft.com/office/drawing/2014/main" id="{D7E174E3-748D-A070-17E6-D707691D6C59}"/>
              </a:ext>
            </a:extLst>
          </p:cNvPr>
          <p:cNvSpPr/>
          <p:nvPr/>
        </p:nvSpPr>
        <p:spPr>
          <a:xfrm>
            <a:off x="5064853" y="1690689"/>
            <a:ext cx="6583680" cy="872630"/>
          </a:xfrm>
          <a:prstGeom prst="wedgeRectCallout">
            <a:avLst>
              <a:gd name="adj1" fmla="val -85496"/>
              <a:gd name="adj2" fmla="val -2403"/>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73EEDC1D-A096-C1BF-F1FF-E2BECA346A02}"/>
              </a:ext>
            </a:extLst>
          </p:cNvPr>
          <p:cNvSpPr>
            <a:spLocks noGrp="1"/>
          </p:cNvSpPr>
          <p:nvPr>
            <p:ph type="title"/>
          </p:nvPr>
        </p:nvSpPr>
        <p:spPr/>
        <p:txBody>
          <a:bodyPr>
            <a:normAutofit/>
          </a:bodyPr>
          <a:lstStyle/>
          <a:p>
            <a:r>
              <a:rPr lang="en-GB" sz="6000" b="1" dirty="0"/>
              <a:t>Ask-it-all Ava – A reminder</a:t>
            </a:r>
          </a:p>
        </p:txBody>
      </p:sp>
      <p:sp>
        <p:nvSpPr>
          <p:cNvPr id="3" name="TextBox 2">
            <a:extLst>
              <a:ext uri="{FF2B5EF4-FFF2-40B4-BE49-F238E27FC236}">
                <a16:creationId xmlns:a16="http://schemas.microsoft.com/office/drawing/2014/main" id="{FAC58B1A-6270-EE67-EF1C-8BC5453E1101}"/>
              </a:ext>
            </a:extLst>
          </p:cNvPr>
          <p:cNvSpPr txBox="1"/>
          <p:nvPr/>
        </p:nvSpPr>
        <p:spPr>
          <a:xfrm>
            <a:off x="5536901" y="5166468"/>
            <a:ext cx="5310498" cy="1323439"/>
          </a:xfrm>
          <a:prstGeom prst="rect">
            <a:avLst/>
          </a:prstGeom>
          <a:noFill/>
        </p:spPr>
        <p:txBody>
          <a:bodyPr wrap="square" rtlCol="0">
            <a:spAutoFit/>
          </a:bodyPr>
          <a:lstStyle/>
          <a:p>
            <a:pPr algn="ctr"/>
            <a:r>
              <a:rPr lang="en-GB" sz="4000" b="1" u="sng" dirty="0"/>
              <a:t>TELL ME </a:t>
            </a:r>
            <a:r>
              <a:rPr lang="en-GB" sz="4000" b="1" dirty="0"/>
              <a:t>WHAT YOU BELIEVE…</a:t>
            </a:r>
          </a:p>
        </p:txBody>
      </p:sp>
      <p:sp>
        <p:nvSpPr>
          <p:cNvPr id="5" name="TextBox 4">
            <a:extLst>
              <a:ext uri="{FF2B5EF4-FFF2-40B4-BE49-F238E27FC236}">
                <a16:creationId xmlns:a16="http://schemas.microsoft.com/office/drawing/2014/main" id="{399F32A5-4EC1-80BF-04D9-982174A025E3}"/>
              </a:ext>
            </a:extLst>
          </p:cNvPr>
          <p:cNvSpPr txBox="1"/>
          <p:nvPr/>
        </p:nvSpPr>
        <p:spPr>
          <a:xfrm>
            <a:off x="4637999" y="3135144"/>
            <a:ext cx="6876208" cy="1323439"/>
          </a:xfrm>
          <a:prstGeom prst="rect">
            <a:avLst/>
          </a:prstGeom>
          <a:noFill/>
        </p:spPr>
        <p:txBody>
          <a:bodyPr wrap="square" rtlCol="0">
            <a:spAutoFit/>
          </a:bodyPr>
          <a:lstStyle/>
          <a:p>
            <a:pPr algn="ctr"/>
            <a:r>
              <a:rPr lang="en-GB" sz="4000" b="1" u="sng" dirty="0"/>
              <a:t>TELL ME </a:t>
            </a:r>
            <a:r>
              <a:rPr lang="en-GB" sz="4000" b="1" dirty="0"/>
              <a:t>WHY IT IS IMPORTANT TO YOU</a:t>
            </a:r>
          </a:p>
        </p:txBody>
      </p:sp>
      <p:sp>
        <p:nvSpPr>
          <p:cNvPr id="6" name="TextBox 5">
            <a:extLst>
              <a:ext uri="{FF2B5EF4-FFF2-40B4-BE49-F238E27FC236}">
                <a16:creationId xmlns:a16="http://schemas.microsoft.com/office/drawing/2014/main" id="{B4665265-B306-D198-5341-1A0D4A201BD1}"/>
              </a:ext>
            </a:extLst>
          </p:cNvPr>
          <p:cNvSpPr txBox="1"/>
          <p:nvPr/>
        </p:nvSpPr>
        <p:spPr>
          <a:xfrm>
            <a:off x="4983160" y="1691532"/>
            <a:ext cx="6747066" cy="707886"/>
          </a:xfrm>
          <a:prstGeom prst="rect">
            <a:avLst/>
          </a:prstGeom>
          <a:noFill/>
        </p:spPr>
        <p:txBody>
          <a:bodyPr wrap="square" rtlCol="0">
            <a:spAutoFit/>
          </a:bodyPr>
          <a:lstStyle/>
          <a:p>
            <a:pPr algn="ctr"/>
            <a:r>
              <a:rPr lang="en-GB" sz="4000" b="1" u="sng" dirty="0"/>
              <a:t>TELL ME </a:t>
            </a:r>
            <a:r>
              <a:rPr lang="en-GB" sz="4000" b="1" dirty="0"/>
              <a:t>WHAT YOU DO…</a:t>
            </a:r>
          </a:p>
        </p:txBody>
      </p:sp>
    </p:spTree>
    <p:extLst>
      <p:ext uri="{BB962C8B-B14F-4D97-AF65-F5344CB8AC3E}">
        <p14:creationId xmlns:p14="http://schemas.microsoft.com/office/powerpoint/2010/main" val="2364926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animBg="1"/>
      <p:bldP spid="4" grpId="0" animBg="1"/>
      <p:bldP spid="3" grpId="0"/>
      <p:bldP spid="5" grpId="0"/>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912a5d77-fb98-4eee-af32-1334d8f04a53}" enabled="0" method="" siteId="{912a5d77-fb98-4eee-af32-1334d8f04a53}" removed="1"/>
</clbl:labelList>
</file>

<file path=docProps/app.xml><?xml version="1.0" encoding="utf-8"?>
<Properties xmlns="http://schemas.openxmlformats.org/officeDocument/2006/extended-properties" xmlns:vt="http://schemas.openxmlformats.org/officeDocument/2006/docPropsVTypes">
  <TotalTime>0</TotalTime>
  <Words>1252</Words>
  <Application>Microsoft Office PowerPoint</Application>
  <PresentationFormat>Widescreen</PresentationFormat>
  <Paragraphs>94</Paragraphs>
  <Slides>16</Slides>
  <Notes>5</Notes>
  <HiddenSlides>2</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Aptos</vt:lpstr>
      <vt:lpstr>Aptos Display</vt:lpstr>
      <vt:lpstr>Arial</vt:lpstr>
      <vt:lpstr>Calibri</vt:lpstr>
      <vt:lpstr>system-ui</vt:lpstr>
      <vt:lpstr>Office Theme</vt:lpstr>
      <vt:lpstr>A RE-searchers Approach Lesson – Election Special</vt:lpstr>
      <vt:lpstr>PowerPoint Presentation</vt:lpstr>
      <vt:lpstr>PowerPoint Presentation</vt:lpstr>
      <vt:lpstr>PowerPoint Presentation</vt:lpstr>
      <vt:lpstr>So…why are Christians who attend an Anglican church more likely to say that they will vote in a General Election than anyone else? </vt:lpstr>
      <vt:lpstr>Who could help us most? </vt:lpstr>
      <vt:lpstr>Have-a-go Hugo – A reminder</vt:lpstr>
      <vt:lpstr>What would it be like to vote as an Anglican? Can we imagine it? EXAMPLE 1: Audrey the Anglican </vt:lpstr>
      <vt:lpstr>Ask-it-all Ava – A reminder</vt:lpstr>
      <vt:lpstr>What could we learn about it from interviewing Anglicans?</vt:lpstr>
      <vt:lpstr>What can we learn by interviewing EXAMPLE 2 Angus the Anglican?</vt:lpstr>
      <vt:lpstr>Debate-it-all Derek – A reminder</vt:lpstr>
      <vt:lpstr>Of the two perspectives we have looked at, which argument is stronger?</vt:lpstr>
      <vt:lpstr>Of the three RE-searchers we have used, who do you think has helped us most with this?</vt:lpstr>
      <vt:lpstr>A Quiz</vt:lpstr>
      <vt:lpstr>Learning Objectives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2024-06-28T15:15:29Z</dcterms:created>
  <dcterms:modified xsi:type="dcterms:W3CDTF">2024-06-28T15:56:04Z</dcterms:modified>
</cp:coreProperties>
</file>