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3"/>
  </p:notesMasterIdLst>
  <p:handoutMasterIdLst>
    <p:handoutMasterId r:id="rId44"/>
  </p:handoutMasterIdLst>
  <p:sldIdLst>
    <p:sldId id="886" r:id="rId5"/>
    <p:sldId id="884" r:id="rId6"/>
    <p:sldId id="746" r:id="rId7"/>
    <p:sldId id="880" r:id="rId8"/>
    <p:sldId id="774" r:id="rId9"/>
    <p:sldId id="775" r:id="rId10"/>
    <p:sldId id="834" r:id="rId11"/>
    <p:sldId id="777" r:id="rId12"/>
    <p:sldId id="779" r:id="rId13"/>
    <p:sldId id="780" r:id="rId14"/>
    <p:sldId id="781" r:id="rId15"/>
    <p:sldId id="782" r:id="rId16"/>
    <p:sldId id="866" r:id="rId17"/>
    <p:sldId id="858" r:id="rId18"/>
    <p:sldId id="857" r:id="rId19"/>
    <p:sldId id="860" r:id="rId20"/>
    <p:sldId id="856" r:id="rId21"/>
    <p:sldId id="859" r:id="rId22"/>
    <p:sldId id="854" r:id="rId23"/>
    <p:sldId id="862" r:id="rId24"/>
    <p:sldId id="861" r:id="rId25"/>
    <p:sldId id="883" r:id="rId26"/>
    <p:sldId id="785" r:id="rId27"/>
    <p:sldId id="786" r:id="rId28"/>
    <p:sldId id="888" r:id="rId29"/>
    <p:sldId id="787" r:id="rId30"/>
    <p:sldId id="868" r:id="rId31"/>
    <p:sldId id="789" r:id="rId32"/>
    <p:sldId id="876" r:id="rId33"/>
    <p:sldId id="878" r:id="rId34"/>
    <p:sldId id="788" r:id="rId35"/>
    <p:sldId id="790" r:id="rId36"/>
    <p:sldId id="791" r:id="rId37"/>
    <p:sldId id="864" r:id="rId38"/>
    <p:sldId id="792" r:id="rId39"/>
    <p:sldId id="846" r:id="rId40"/>
    <p:sldId id="871" r:id="rId41"/>
    <p:sldId id="887" r:id="rId42"/>
  </p:sldIdLst>
  <p:sldSz cx="9144000" cy="6858000" type="screen4x3"/>
  <p:notesSz cx="6888163" cy="100218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341CB6-EB31-4150-8BC0-644898264C80}" v="2" dt="2026-06-10T20:10:39.8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76" autoAdjust="0"/>
  </p:normalViewPr>
  <p:slideViewPr>
    <p:cSldViewPr>
      <p:cViewPr varScale="1">
        <p:scale>
          <a:sx n="105" d="100"/>
          <a:sy n="105" d="100"/>
        </p:scale>
        <p:origin x="177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theme" Target="theme/theme1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viewProps" Target="viewProps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01700" y="0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/>
          <a:lstStyle>
            <a:lvl1pPr algn="r">
              <a:defRPr sz="1300"/>
            </a:lvl1pPr>
          </a:lstStyle>
          <a:p>
            <a:fld id="{DDA64A93-2830-4CBB-BA03-430DA7A9233B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2" y="9519055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01700" y="9519055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 anchor="b"/>
          <a:lstStyle>
            <a:lvl1pPr algn="r">
              <a:defRPr sz="1300"/>
            </a:lvl1pPr>
          </a:lstStyle>
          <a:p>
            <a:fld id="{42DDFE0E-8890-4A8D-AEE4-11360B49E546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4996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01700" y="0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/>
          <a:lstStyle>
            <a:lvl1pPr algn="r">
              <a:defRPr sz="1300"/>
            </a:lvl1pPr>
          </a:lstStyle>
          <a:p>
            <a:fld id="{F5B726B5-8057-4886-8BB3-D7CB77CF874F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8213" y="750888"/>
            <a:ext cx="5011737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98" tIns="48299" rIns="96598" bIns="4829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817" y="4760399"/>
            <a:ext cx="5510530" cy="4509850"/>
          </a:xfrm>
          <a:prstGeom prst="rect">
            <a:avLst/>
          </a:prstGeom>
        </p:spPr>
        <p:txBody>
          <a:bodyPr vert="horz" lIns="96598" tIns="48299" rIns="96598" bIns="4829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2" y="9519055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 anchor="b"/>
          <a:lstStyle>
            <a:lvl1pPr algn="l">
              <a:defRPr sz="13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01700" y="9519055"/>
            <a:ext cx="2984871" cy="501095"/>
          </a:xfrm>
          <a:prstGeom prst="rect">
            <a:avLst/>
          </a:prstGeom>
        </p:spPr>
        <p:txBody>
          <a:bodyPr vert="horz" lIns="96598" tIns="48299" rIns="96598" bIns="48299" rtlCol="0" anchor="b"/>
          <a:lstStyle>
            <a:lvl1pPr algn="r">
              <a:defRPr sz="1300"/>
            </a:lvl1pPr>
          </a:lstStyle>
          <a:p>
            <a:fld id="{8EABA99C-AF6F-40E0-8127-764A2411D61B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2182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DB5834-8486-52A4-627A-62CEBE60E1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>
            <a:extLst>
              <a:ext uri="{FF2B5EF4-FFF2-40B4-BE49-F238E27FC236}">
                <a16:creationId xmlns:a16="http://schemas.microsoft.com/office/drawing/2014/main" id="{8973734E-9D79-3F14-2ECA-D8F3BD7C78B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500">
                <a:solidFill>
                  <a:schemeClr val="tx1"/>
                </a:solidFill>
                <a:latin typeface="Times New Roman" pitchFamily="18" charset="0"/>
              </a:defRPr>
            </a:lvl1pPr>
            <a:lvl2pPr marL="784675" indent="-301798">
              <a:defRPr sz="2500">
                <a:solidFill>
                  <a:schemeClr val="tx1"/>
                </a:solidFill>
                <a:latin typeface="Times New Roman" pitchFamily="18" charset="0"/>
              </a:defRPr>
            </a:lvl2pPr>
            <a:lvl3pPr marL="1207192" indent="-241439">
              <a:defRPr sz="2500">
                <a:solidFill>
                  <a:schemeClr val="tx1"/>
                </a:solidFill>
                <a:latin typeface="Times New Roman" pitchFamily="18" charset="0"/>
              </a:defRPr>
            </a:lvl3pPr>
            <a:lvl4pPr marL="1690069" indent="-241439">
              <a:defRPr sz="2500">
                <a:solidFill>
                  <a:schemeClr val="tx1"/>
                </a:solidFill>
                <a:latin typeface="Times New Roman" pitchFamily="18" charset="0"/>
              </a:defRPr>
            </a:lvl4pPr>
            <a:lvl5pPr marL="2172946" indent="-241439">
              <a:defRPr sz="2500">
                <a:solidFill>
                  <a:schemeClr val="tx1"/>
                </a:solidFill>
                <a:latin typeface="Times New Roman" pitchFamily="18" charset="0"/>
              </a:defRPr>
            </a:lvl5pPr>
            <a:lvl6pPr marL="2655825" indent="-24143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6pPr>
            <a:lvl7pPr marL="3138701" indent="-24143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7pPr>
            <a:lvl8pPr marL="3621577" indent="-24143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8pPr>
            <a:lvl9pPr marL="4104454" indent="-241439" eaLnBrk="0" fontAlgn="base" hangingPunct="0">
              <a:spcBef>
                <a:spcPct val="0"/>
              </a:spcBef>
              <a:spcAft>
                <a:spcPct val="0"/>
              </a:spcAft>
              <a:defRPr sz="2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1357E887-779C-4D74-AFCB-2095B780BF24}" type="slidenum">
              <a:rPr lang="en-GB" altLang="en-US" sz="1300"/>
              <a:pPr/>
              <a:t>2</a:t>
            </a:fld>
            <a:endParaRPr lang="en-GB" altLang="en-US" sz="1300" dirty="0"/>
          </a:p>
        </p:txBody>
      </p:sp>
      <p:sp>
        <p:nvSpPr>
          <p:cNvPr id="44035" name="Rectangle 7">
            <a:extLst>
              <a:ext uri="{FF2B5EF4-FFF2-40B4-BE49-F238E27FC236}">
                <a16:creationId xmlns:a16="http://schemas.microsoft.com/office/drawing/2014/main" id="{D9D2FD3F-5407-E938-8130-1FD83842187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903295" y="9520795"/>
            <a:ext cx="2984871" cy="501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575" tIns="48288" rIns="96575" bIns="48288" anchor="b"/>
          <a:lstStyle>
            <a:lvl1pPr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/>
            <a:fld id="{5D01E4F3-7BD0-4517-BE0F-CD2677B6C390}" type="slidenum">
              <a:rPr lang="en-GB" altLang="en-US" sz="1300">
                <a:latin typeface="Times" pitchFamily="18" charset="0"/>
              </a:rPr>
              <a:pPr algn="r"/>
              <a:t>2</a:t>
            </a:fld>
            <a:endParaRPr lang="en-GB" altLang="en-US" sz="1300" dirty="0">
              <a:latin typeface="Times" pitchFamily="18" charset="0"/>
            </a:endParaRPr>
          </a:p>
        </p:txBody>
      </p:sp>
      <p:sp>
        <p:nvSpPr>
          <p:cNvPr id="44036" name="Rectangle 2">
            <a:extLst>
              <a:ext uri="{FF2B5EF4-FFF2-40B4-BE49-F238E27FC236}">
                <a16:creationId xmlns:a16="http://schemas.microsoft.com/office/drawing/2014/main" id="{AD8E7757-2981-7A55-253E-674EA76726C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>
            <a:extLst>
              <a:ext uri="{FF2B5EF4-FFF2-40B4-BE49-F238E27FC236}">
                <a16:creationId xmlns:a16="http://schemas.microsoft.com/office/drawing/2014/main" id="{03DDD859-CDC5-7E1B-4F78-E15EED93006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8422" y="4760400"/>
            <a:ext cx="5051320" cy="4509850"/>
          </a:xfrm>
          <a:noFill/>
        </p:spPr>
        <p:txBody>
          <a:bodyPr/>
          <a:lstStyle/>
          <a:p>
            <a:pPr eaLnBrk="1" hangingPunct="1">
              <a:buFontTx/>
              <a:buChar char="-"/>
            </a:pP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5832223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084C6-0D3E-40B0-A56A-B0946ADF0F47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14853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084C6-0D3E-40B0-A56A-B0946ADF0F47}" type="slidenum">
              <a:rPr lang="en-GB" smtClean="0"/>
              <a:pPr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6749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084C6-0D3E-40B0-A56A-B0946ADF0F47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1668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084C6-0D3E-40B0-A56A-B0946ADF0F47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61076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084C6-0D3E-40B0-A56A-B0946ADF0F47}" type="slidenum">
              <a:rPr lang="en-GB" smtClean="0"/>
              <a:pPr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09749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084C6-0D3E-40B0-A56A-B0946ADF0F47}" type="slidenum">
              <a:rPr lang="en-GB" smtClean="0"/>
              <a:pPr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07361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41084C6-0D3E-40B0-A56A-B0946ADF0F47}" type="slidenum">
              <a:rPr lang="en-GB" smtClean="0"/>
              <a:pPr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9994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6430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749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00099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 Slide_green_op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185BAFD-71C8-07FE-01DC-AD4EF3FF8F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63" y="0"/>
            <a:ext cx="9134475" cy="6858000"/>
          </a:xfrm>
          <a:prstGeom prst="rect">
            <a:avLst/>
          </a:prstGeom>
        </p:spPr>
      </p:pic>
      <p:sp>
        <p:nvSpPr>
          <p:cNvPr id="14" name="Title Placeholder 1">
            <a:extLst>
              <a:ext uri="{FF2B5EF4-FFF2-40B4-BE49-F238E27FC236}">
                <a16:creationId xmlns:a16="http://schemas.microsoft.com/office/drawing/2014/main" id="{3D6B1C71-2C1E-E168-354C-EF9EBB1819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4100" y="2534685"/>
            <a:ext cx="4706868" cy="133048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>
              <a:defRPr sz="3275" b="1" i="0">
                <a:solidFill>
                  <a:schemeClr val="bg1"/>
                </a:solidFill>
                <a:latin typeface="Outfit" pitchFamily="2" charset="0"/>
              </a:defRPr>
            </a:lvl1pPr>
          </a:lstStyle>
          <a:p>
            <a:r>
              <a:rPr lang="en-GB" dirty="0"/>
              <a:t>Cover Slide title maximum of 2 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56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0062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486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61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7981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2476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0562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02877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93488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3E46CC-445F-4E43-BE26-D3A90D4FD1FA}" type="datetimeFigureOut">
              <a:rPr lang="en-GB" smtClean="0"/>
              <a:t>11/06/2026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78CCB-8DC3-434A-B6B4-E9B66B6544B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9485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F4F77A-8970-4020-672A-5C41872AF8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81445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Infant Sleep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424936" cy="4525963"/>
          </a:xfrm>
        </p:spPr>
        <p:txBody>
          <a:bodyPr>
            <a:normAutofit/>
          </a:bodyPr>
          <a:lstStyle/>
          <a:p>
            <a:r>
              <a:rPr lang="en-GB" dirty="0"/>
              <a:t>depression score measured for 163 intervention and 146 control mothers</a:t>
            </a:r>
          </a:p>
          <a:p>
            <a:pPr lvl="1"/>
            <a:r>
              <a:rPr lang="en-GB" dirty="0"/>
              <a:t>sample mean for intervention group = 5.9</a:t>
            </a:r>
          </a:p>
          <a:p>
            <a:pPr lvl="1"/>
            <a:r>
              <a:rPr lang="en-GB" dirty="0"/>
              <a:t>sample mean for control group          </a:t>
            </a:r>
            <a:r>
              <a:rPr lang="en-GB" sz="1000" dirty="0"/>
              <a:t> </a:t>
            </a:r>
            <a:r>
              <a:rPr lang="en-GB" dirty="0"/>
              <a:t>= 7.2</a:t>
            </a:r>
          </a:p>
          <a:p>
            <a:r>
              <a:rPr lang="en-GB" dirty="0"/>
              <a:t>sample mean is 1.3 units lower for intervention group (i.e., they are less depressed on average)</a:t>
            </a:r>
          </a:p>
          <a:p>
            <a:pPr lvl="1"/>
            <a:r>
              <a:rPr lang="en-GB" b="1" dirty="0"/>
              <a:t>mean difference = 1.3 </a:t>
            </a:r>
          </a:p>
          <a:p>
            <a:r>
              <a:rPr lang="en-GB" dirty="0">
                <a:solidFill>
                  <a:srgbClr val="00B050"/>
                </a:solidFill>
              </a:rPr>
              <a:t>What can we conclude about the intervention?</a:t>
            </a:r>
          </a:p>
        </p:txBody>
      </p:sp>
    </p:spTree>
    <p:extLst>
      <p:ext uri="{BB962C8B-B14F-4D97-AF65-F5344CB8AC3E}">
        <p14:creationId xmlns:p14="http://schemas.microsoft.com/office/powerpoint/2010/main" val="893167434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Infant Sleep study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we can’t draw any conclusions about the </a:t>
            </a:r>
            <a:r>
              <a:rPr lang="en-GB" i="1" dirty="0"/>
              <a:t>population</a:t>
            </a:r>
            <a:r>
              <a:rPr lang="en-GB" dirty="0"/>
              <a:t> based on just the mean difference in the </a:t>
            </a:r>
            <a:r>
              <a:rPr lang="en-GB" i="1" dirty="0"/>
              <a:t>sample</a:t>
            </a:r>
            <a:r>
              <a:rPr lang="en-GB" dirty="0"/>
              <a:t> between the intervention and control groups depression score</a:t>
            </a:r>
          </a:p>
          <a:p>
            <a:r>
              <a:rPr lang="en-GB" dirty="0"/>
              <a:t>we use inferential statistical methods to tell us something about the truth in the population</a:t>
            </a:r>
          </a:p>
          <a:p>
            <a:pPr lvl="1"/>
            <a:r>
              <a:rPr lang="en-GB" dirty="0"/>
              <a:t>confidence interval (CI) for the mean difference</a:t>
            </a:r>
          </a:p>
          <a:p>
            <a:pPr lvl="1"/>
            <a:r>
              <a:rPr lang="en-GB" dirty="0">
                <a:solidFill>
                  <a:schemeClr val="bg1">
                    <a:lumMod val="50000"/>
                  </a:schemeClr>
                </a:solidFill>
              </a:rPr>
              <a:t>p-value (hypothesis test)</a:t>
            </a:r>
          </a:p>
        </p:txBody>
      </p:sp>
    </p:spTree>
    <p:extLst>
      <p:ext uri="{BB962C8B-B14F-4D97-AF65-F5344CB8AC3E}">
        <p14:creationId xmlns:p14="http://schemas.microsoft.com/office/powerpoint/2010/main" val="19683870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Infant Sleep study – confidence  interval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sample mean is 1.3 units lower for intervention group (i.e., they are less depressed on average) </a:t>
            </a:r>
          </a:p>
          <a:p>
            <a:endParaRPr lang="en-GB" dirty="0"/>
          </a:p>
          <a:p>
            <a:r>
              <a:rPr lang="en-GB" dirty="0"/>
              <a:t>95% CI for mean difference: 0.1 to 2.4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does the 95% CI indicate (write this out in words)?</a:t>
            </a:r>
          </a:p>
          <a:p>
            <a:pPr lvl="1"/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986668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BREAKOUT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95% CI for mean difference: 0.1 to 2.4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does the 95% CI indicate (write this out in words)?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53373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BREAKOUT TASK ANSWER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95% CI: 0.1 to 2.4</a:t>
            </a:r>
            <a:endParaRPr lang="en-GB" dirty="0"/>
          </a:p>
          <a:p>
            <a:r>
              <a:rPr lang="en-GB" dirty="0"/>
              <a:t>95% certain that </a:t>
            </a:r>
            <a:r>
              <a:rPr lang="en-GB" i="1" dirty="0"/>
              <a:t>in the population </a:t>
            </a:r>
            <a:r>
              <a:rPr lang="en-GB" dirty="0"/>
              <a:t>of infants with sleep problems at 7 months the mean maternal depression score at 12 months is somewhere between 0.1 and 2.4 units lower for the intervention arm compared to the control arm 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488836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Infant Sleep study</a:t>
            </a:r>
            <a:br>
              <a:rPr lang="en-GB" sz="3600" b="1" dirty="0"/>
            </a:br>
            <a:r>
              <a:rPr lang="en-GB" sz="3600" b="1" dirty="0"/>
              <a:t> – confidence  interval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95% CI for mean difference: 0.1 to 2.4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would you conclude about the effectiveness of the intervention if a mean difference of less than 2 units is trivial?</a:t>
            </a:r>
          </a:p>
          <a:p>
            <a:pPr lvl="1"/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735637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Infant Sleep study</a:t>
            </a:r>
            <a:br>
              <a:rPr lang="en-GB" sz="3600" b="1" dirty="0"/>
            </a:br>
            <a:r>
              <a:rPr lang="en-GB" sz="3600" b="1" dirty="0"/>
              <a:t> – confidence  interval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endParaRPr lang="en-GB" dirty="0"/>
          </a:p>
          <a:p>
            <a:r>
              <a:rPr lang="en-GB" dirty="0"/>
              <a:t>imagine the 95% CI for mean difference had been 3.1 to 4.5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would you conclude about the effectiveness of the intervention if a mean difference of less than 2 units is trivial?</a:t>
            </a:r>
          </a:p>
          <a:p>
            <a:pPr lvl="1"/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187382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Infant Sleep study</a:t>
            </a:r>
            <a:br>
              <a:rPr lang="en-GB" sz="3600" b="1" dirty="0"/>
            </a:br>
            <a:r>
              <a:rPr lang="en-GB" sz="3600" b="1" dirty="0"/>
              <a:t> – confidence  interval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imagine the 95% CI for the mean difference had been 0.1 to 10.3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would you conclude about the effectiveness of the intervention if a mean difference of less than 2 units is trivial?</a:t>
            </a:r>
          </a:p>
        </p:txBody>
      </p:sp>
    </p:spTree>
    <p:extLst>
      <p:ext uri="{BB962C8B-B14F-4D97-AF65-F5344CB8AC3E}">
        <p14:creationId xmlns:p14="http://schemas.microsoft.com/office/powerpoint/2010/main" val="2565613068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Infant Sleep study</a:t>
            </a:r>
            <a:br>
              <a:rPr lang="en-GB" sz="3600" b="1" dirty="0"/>
            </a:br>
            <a:r>
              <a:rPr lang="en-GB" sz="3600" b="1" dirty="0"/>
              <a:t> – confidence  interval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imagine the 95% CI for the mean difference had been 0.1 to 0.2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would you conclude about the effectiveness of the intervention if a mean difference of less than 2 units is trivial?</a:t>
            </a:r>
          </a:p>
        </p:txBody>
      </p:sp>
    </p:spTree>
    <p:extLst>
      <p:ext uri="{BB962C8B-B14F-4D97-AF65-F5344CB8AC3E}">
        <p14:creationId xmlns:p14="http://schemas.microsoft.com/office/powerpoint/2010/main" val="1240113198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Infant Sleep study</a:t>
            </a:r>
            <a:br>
              <a:rPr lang="en-GB" sz="3600" b="1" dirty="0"/>
            </a:br>
            <a:r>
              <a:rPr lang="en-GB" sz="3600" b="1" dirty="0"/>
              <a:t> – confidence  interval scenario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imagine the 95% CI for the mean difference had been -3.0 to 4.6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would you conclude about the effectiveness of the intervention if a mean difference of less than 2 units is trivial?</a:t>
            </a:r>
          </a:p>
        </p:txBody>
      </p:sp>
    </p:spTree>
    <p:extLst>
      <p:ext uri="{BB962C8B-B14F-4D97-AF65-F5344CB8AC3E}">
        <p14:creationId xmlns:p14="http://schemas.microsoft.com/office/powerpoint/2010/main" val="158393862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C98C7F-E8CF-E582-CB3E-06BCF4DD39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12">
            <a:extLst>
              <a:ext uri="{FF2B5EF4-FFF2-40B4-BE49-F238E27FC236}">
                <a16:creationId xmlns:a16="http://schemas.microsoft.com/office/drawing/2014/main" id="{824066E1-E5AA-0CF2-22FB-4E71CBE797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616" y="1412776"/>
            <a:ext cx="7162800" cy="3886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2800" b="1" dirty="0">
              <a:latin typeface="Arial" charset="0"/>
            </a:endParaRPr>
          </a:p>
          <a:p>
            <a:pPr eaLnBrk="1" hangingPunct="1">
              <a:buFontTx/>
              <a:buNone/>
            </a:pPr>
            <a:endParaRPr lang="en-GB" altLang="en-US" sz="280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2800" b="1" dirty="0">
                <a:latin typeface="Arial" charset="0"/>
              </a:rPr>
              <a:t>Introduction to Inferential Statistics</a:t>
            </a:r>
          </a:p>
          <a:p>
            <a:pPr eaLnBrk="1" hangingPunct="1">
              <a:buFontTx/>
              <a:buNone/>
            </a:pPr>
            <a:r>
              <a:rPr lang="en-GB" altLang="en-US" sz="2800" b="1" dirty="0">
                <a:solidFill>
                  <a:schemeClr val="tx2"/>
                </a:solidFill>
                <a:latin typeface="Arial" charset="0"/>
              </a:rPr>
              <a:t>SPHERE Public Health Conference</a:t>
            </a:r>
          </a:p>
          <a:p>
            <a:pPr eaLnBrk="1" hangingPunct="1">
              <a:buFontTx/>
              <a:buNone/>
            </a:pPr>
            <a:r>
              <a:rPr lang="en-GB" altLang="en-US" sz="2800" b="1" dirty="0">
                <a:latin typeface="Arial" charset="0"/>
              </a:rPr>
              <a:t>17</a:t>
            </a:r>
            <a:r>
              <a:rPr lang="en-GB" altLang="en-US" sz="2800" b="1" baseline="30000" dirty="0">
                <a:latin typeface="Arial" charset="0"/>
              </a:rPr>
              <a:t>th</a:t>
            </a:r>
            <a:r>
              <a:rPr lang="en-GB" altLang="en-US" sz="2800" b="1" dirty="0">
                <a:latin typeface="Arial" charset="0"/>
              </a:rPr>
              <a:t> June 2026</a:t>
            </a:r>
          </a:p>
          <a:p>
            <a:pPr eaLnBrk="1" hangingPunct="1">
              <a:buFontTx/>
              <a:buNone/>
            </a:pPr>
            <a:endParaRPr lang="en-GB" altLang="en-US" sz="2400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2400" dirty="0">
                <a:latin typeface="Arial" charset="0"/>
              </a:rPr>
              <a:t>Obi Ukoumunne</a:t>
            </a:r>
          </a:p>
          <a:p>
            <a:pPr eaLnBrk="1" hangingPunct="1">
              <a:buFontTx/>
              <a:buNone/>
            </a:pPr>
            <a:endParaRPr lang="en-GB" altLang="en-US" sz="2400" dirty="0">
              <a:solidFill>
                <a:srgbClr val="00B050"/>
              </a:solidFill>
              <a:latin typeface="Arial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7DE5F9-7473-95FD-DB82-1AD227D4AD2B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1245EFD-33F0-4C93-38E2-F8F11B0AB184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F6C3F0-B11E-DFDC-014B-EF5ED77F1CDC}"/>
              </a:ext>
            </a:extLst>
          </p:cNvPr>
          <p:cNvSpPr/>
          <p:nvPr/>
        </p:nvSpPr>
        <p:spPr>
          <a:xfrm>
            <a:off x="4453217" y="3244334"/>
            <a:ext cx="2375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903809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interpretation of confidence intervals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/>
              <a:t>consider entire range of 95% confidence interval</a:t>
            </a:r>
          </a:p>
          <a:p>
            <a:pPr lvl="1"/>
            <a:r>
              <a:rPr lang="en-GB" dirty="0"/>
              <a:t>What conclusion is implied by the </a:t>
            </a:r>
            <a:r>
              <a:rPr lang="en-GB" b="1" dirty="0"/>
              <a:t>lower</a:t>
            </a:r>
            <a:r>
              <a:rPr lang="en-GB" dirty="0"/>
              <a:t> bound?</a:t>
            </a:r>
          </a:p>
          <a:p>
            <a:pPr lvl="1"/>
            <a:r>
              <a:rPr lang="en-GB" dirty="0"/>
              <a:t>What conclusion is implied by the </a:t>
            </a:r>
            <a:r>
              <a:rPr lang="en-GB" b="1" dirty="0"/>
              <a:t>upper</a:t>
            </a:r>
            <a:r>
              <a:rPr lang="en-GB" dirty="0"/>
              <a:t> bound?</a:t>
            </a:r>
          </a:p>
          <a:p>
            <a:pPr lvl="1"/>
            <a:endParaRPr lang="en-GB" dirty="0"/>
          </a:p>
          <a:p>
            <a:r>
              <a:rPr lang="en-GB" dirty="0"/>
              <a:t>if the two (hypothetical) conclusions are the same then the study has provided a clear answer</a:t>
            </a:r>
          </a:p>
          <a:p>
            <a:r>
              <a:rPr lang="en-GB" dirty="0"/>
              <a:t>if the two (hypothetical) conclusions are </a:t>
            </a:r>
            <a:r>
              <a:rPr lang="en-GB" b="1" dirty="0"/>
              <a:t>NOT</a:t>
            </a:r>
            <a:r>
              <a:rPr lang="en-GB" dirty="0"/>
              <a:t> the same then the interpretation of the findings should reflect this uncertainty</a:t>
            </a:r>
          </a:p>
          <a:p>
            <a:endParaRPr lang="en-GB" dirty="0"/>
          </a:p>
          <a:p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39457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sample size and confidence intervals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studies with larger sample sizes</a:t>
            </a:r>
          </a:p>
          <a:p>
            <a:pPr lvl="1"/>
            <a:r>
              <a:rPr lang="en-GB" dirty="0"/>
              <a:t>provide more information</a:t>
            </a:r>
          </a:p>
          <a:p>
            <a:pPr lvl="1"/>
            <a:r>
              <a:rPr lang="en-GB" dirty="0"/>
              <a:t>result in confidence intervals that are narrower (i.e., less uncertainty about the truth)</a:t>
            </a:r>
          </a:p>
          <a:p>
            <a:r>
              <a:rPr lang="en-GB" dirty="0"/>
              <a:t>ideally, calculate the sample size you need </a:t>
            </a:r>
            <a:r>
              <a:rPr lang="en-GB" i="1" dirty="0"/>
              <a:t>before</a:t>
            </a:r>
            <a:r>
              <a:rPr lang="en-GB" dirty="0"/>
              <a:t> you start your research study</a:t>
            </a:r>
          </a:p>
          <a:p>
            <a:r>
              <a:rPr lang="en-GB" dirty="0"/>
              <a:t>when reporting analysis findings use 95% CI to assess whether the study needed to be larger</a:t>
            </a:r>
          </a:p>
          <a:p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410784850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inferential statistics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research studies probably give you the wrong answers to study questions to some degree</a:t>
            </a:r>
          </a:p>
          <a:p>
            <a:r>
              <a:rPr lang="en-GB" dirty="0"/>
              <a:t>we use inferential statistics to get an idea of what the true answer in the population might plausibly be</a:t>
            </a:r>
          </a:p>
        </p:txBody>
      </p:sp>
    </p:spTree>
    <p:extLst>
      <p:ext uri="{BB962C8B-B14F-4D97-AF65-F5344CB8AC3E}">
        <p14:creationId xmlns:p14="http://schemas.microsoft.com/office/powerpoint/2010/main" val="10252699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b="1" dirty="0"/>
              <a:t>hypothesis testing (p-values)</a:t>
            </a:r>
          </a:p>
        </p:txBody>
      </p:sp>
    </p:spTree>
    <p:extLst>
      <p:ext uri="{BB962C8B-B14F-4D97-AF65-F5344CB8AC3E}">
        <p14:creationId xmlns:p14="http://schemas.microsoft.com/office/powerpoint/2010/main" val="8174755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sz="4000" b="1" dirty="0"/>
              <a:t>hypothesis testing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GB" dirty="0"/>
              <a:t>in context of RCTs hypothesis testing is concerned with </a:t>
            </a:r>
            <a:r>
              <a:rPr lang="en-GB" b="1" dirty="0"/>
              <a:t>whether there is evidence of a true difference in the population</a:t>
            </a:r>
          </a:p>
          <a:p>
            <a:pPr eaLnBrk="1" hangingPunct="1"/>
            <a:r>
              <a:rPr lang="en-GB" dirty="0"/>
              <a:t>approach to statistical inference where we assess extent to which the sample estimate </a:t>
            </a:r>
            <a:r>
              <a:rPr lang="en-GB" i="1" dirty="0"/>
              <a:t>contradicts</a:t>
            </a:r>
            <a:r>
              <a:rPr lang="en-GB" dirty="0"/>
              <a:t> (or provides evidence </a:t>
            </a:r>
            <a:r>
              <a:rPr lang="en-GB" i="1" dirty="0"/>
              <a:t>against</a:t>
            </a:r>
            <a:r>
              <a:rPr lang="en-GB" dirty="0"/>
              <a:t>) the (null) hypothesis that there is NO difference between the groups </a:t>
            </a:r>
            <a:r>
              <a:rPr lang="en-GB" i="1" dirty="0"/>
              <a:t>in the population</a:t>
            </a:r>
          </a:p>
        </p:txBody>
      </p:sp>
    </p:spTree>
    <p:extLst>
      <p:ext uri="{BB962C8B-B14F-4D97-AF65-F5344CB8AC3E}">
        <p14:creationId xmlns:p14="http://schemas.microsoft.com/office/powerpoint/2010/main" val="176166698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sz="4000" b="1" dirty="0"/>
              <a:t>hypothesis testing: a two-stage process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525963"/>
          </a:xfrm>
        </p:spPr>
        <p:txBody>
          <a:bodyPr>
            <a:normAutofit fontScale="92500"/>
          </a:bodyPr>
          <a:lstStyle/>
          <a:p>
            <a:pPr marL="514350" indent="-514350" eaLnBrk="1" hangingPunct="1">
              <a:buAutoNum type="arabicParenR"/>
            </a:pPr>
            <a:r>
              <a:rPr lang="en-GB" dirty="0"/>
              <a:t>make a statement about the truth in the population: this is called the </a:t>
            </a:r>
            <a:r>
              <a:rPr lang="en-GB" i="1" dirty="0"/>
              <a:t>null hypothesis</a:t>
            </a:r>
            <a:r>
              <a:rPr lang="en-GB" dirty="0"/>
              <a:t> (H</a:t>
            </a:r>
            <a:r>
              <a:rPr lang="en-GB" baseline="-25000" dirty="0"/>
              <a:t>0</a:t>
            </a:r>
            <a:r>
              <a:rPr lang="en-GB" dirty="0"/>
              <a:t>)</a:t>
            </a:r>
            <a:endParaRPr lang="en-GB" i="1" dirty="0"/>
          </a:p>
          <a:p>
            <a:pPr lvl="1"/>
            <a:r>
              <a:rPr lang="en-GB" dirty="0"/>
              <a:t>NOT what you think the truth is</a:t>
            </a:r>
          </a:p>
          <a:p>
            <a:pPr lvl="1"/>
            <a:r>
              <a:rPr lang="en-GB" dirty="0"/>
              <a:t>NOT what you want the truth to be</a:t>
            </a:r>
          </a:p>
          <a:p>
            <a:pPr lvl="1"/>
            <a:r>
              <a:rPr lang="en-GB" i="1" dirty="0"/>
              <a:t>it is the most boring truth imaginable</a:t>
            </a:r>
            <a:r>
              <a:rPr lang="en-GB" dirty="0"/>
              <a:t> (e.g., no difference)</a:t>
            </a:r>
          </a:p>
          <a:p>
            <a:pPr marL="514350" indent="-514350">
              <a:buFont typeface="Arial" panose="020B0604020202020204" pitchFamily="34" charset="0"/>
              <a:buAutoNum type="arabicParenR"/>
            </a:pPr>
            <a:r>
              <a:rPr lang="en-GB" dirty="0"/>
              <a:t>analyse data to assess extent to which sample estimate </a:t>
            </a:r>
            <a:r>
              <a:rPr lang="en-GB" i="1" dirty="0"/>
              <a:t>contradicts</a:t>
            </a:r>
            <a:r>
              <a:rPr lang="en-GB" dirty="0"/>
              <a:t> the null hypothesis</a:t>
            </a:r>
          </a:p>
          <a:p>
            <a:pPr lvl="1"/>
            <a:r>
              <a:rPr lang="en-GB" dirty="0"/>
              <a:t>use p-value to quantify this: possible range from 0 to 1</a:t>
            </a:r>
          </a:p>
          <a:p>
            <a:pPr lvl="1"/>
            <a:r>
              <a:rPr lang="en-GB" i="1" dirty="0"/>
              <a:t>lower</a:t>
            </a:r>
            <a:r>
              <a:rPr lang="en-GB" dirty="0"/>
              <a:t> p-values indicate </a:t>
            </a:r>
            <a:r>
              <a:rPr lang="en-GB" i="1" dirty="0"/>
              <a:t>greater</a:t>
            </a:r>
            <a:r>
              <a:rPr lang="en-GB" dirty="0"/>
              <a:t> contradiction</a:t>
            </a:r>
          </a:p>
          <a:p>
            <a:pPr marL="0" indent="0" eaLnBrk="1" hangingPunct="1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8447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Infant Sleep study</a:t>
            </a:r>
            <a:br>
              <a:rPr lang="en-GB" sz="3600" b="1" dirty="0"/>
            </a:br>
            <a:r>
              <a:rPr lang="en-GB" sz="3600" b="1" dirty="0"/>
              <a:t>p-value (hypothesis test)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sample mean is 1.3 units lower for intervention group (i.e., they are less depressed on average) </a:t>
            </a:r>
          </a:p>
          <a:p>
            <a:endParaRPr lang="en-GB" dirty="0"/>
          </a:p>
          <a:p>
            <a:r>
              <a:rPr lang="en-GB" dirty="0"/>
              <a:t>p-value = 0.03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does this indicate (write out in words)?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51305124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BREAKOUT TASK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p-value = 0.03</a:t>
            </a:r>
          </a:p>
          <a:p>
            <a:pPr lvl="1"/>
            <a:r>
              <a:rPr lang="en-GB" dirty="0">
                <a:solidFill>
                  <a:srgbClr val="00B050"/>
                </a:solidFill>
              </a:rPr>
              <a:t>what does this indicate (write out in words)?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76556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sz="3600" b="1" dirty="0"/>
              <a:t>BREAKOUT TASK ANSWERS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900" b="1" dirty="0"/>
              <a:t>p-value = 0.03</a:t>
            </a:r>
          </a:p>
          <a:p>
            <a:r>
              <a:rPr lang="en-GB" sz="2900" dirty="0"/>
              <a:t>p-value is close to zero</a:t>
            </a:r>
          </a:p>
          <a:p>
            <a:r>
              <a:rPr lang="en-GB" sz="2900" dirty="0"/>
              <a:t>there is </a:t>
            </a:r>
            <a:r>
              <a:rPr lang="en-GB" sz="2900" b="1" dirty="0"/>
              <a:t>moderate</a:t>
            </a:r>
            <a:r>
              <a:rPr lang="en-GB" sz="2900" dirty="0"/>
              <a:t> evidence that </a:t>
            </a:r>
            <a:r>
              <a:rPr lang="en-GB" sz="2900" i="1" dirty="0"/>
              <a:t>in the population </a:t>
            </a:r>
            <a:r>
              <a:rPr lang="en-GB" sz="2900" dirty="0"/>
              <a:t>of mothers of infants with sleep problems at 7 months the mean depression score at 12 months is </a:t>
            </a:r>
            <a:r>
              <a:rPr lang="en-GB" sz="2900" b="1" dirty="0"/>
              <a:t>NOT</a:t>
            </a:r>
            <a:r>
              <a:rPr lang="en-GB" sz="2900" dirty="0"/>
              <a:t> the same in the intervention arm as it is in the control arm (i.e., the mean difference is </a:t>
            </a:r>
            <a:r>
              <a:rPr lang="en-GB" sz="2900" b="1" dirty="0"/>
              <a:t>NOT</a:t>
            </a:r>
            <a:r>
              <a:rPr lang="en-GB" sz="2900" dirty="0"/>
              <a:t> 0)</a:t>
            </a:r>
          </a:p>
          <a:p>
            <a:r>
              <a:rPr lang="en-GB" sz="2900" dirty="0"/>
              <a:t>direction of mean difference indicates intervention is beneficial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274969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BREAKOUT TASK ANSWERS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b="1" dirty="0"/>
              <a:t>p-value = 0.03 (3%)</a:t>
            </a:r>
            <a:endParaRPr lang="en-GB" dirty="0"/>
          </a:p>
          <a:p>
            <a:endParaRPr lang="en-GB" b="1" dirty="0"/>
          </a:p>
          <a:p>
            <a:r>
              <a:rPr lang="en-GB" i="1" dirty="0"/>
              <a:t>if the null hypothesis is correct and there is no difference between the groups in the population</a:t>
            </a:r>
            <a:r>
              <a:rPr lang="en-GB" dirty="0"/>
              <a:t>, then the probability of observing a mean difference of 1.3 OR greater (in either direction) in our sample is </a:t>
            </a:r>
            <a:r>
              <a:rPr lang="en-GB" b="1" dirty="0"/>
              <a:t>3%</a:t>
            </a:r>
          </a:p>
        </p:txBody>
      </p:sp>
    </p:spTree>
    <p:extLst>
      <p:ext uri="{BB962C8B-B14F-4D97-AF65-F5344CB8AC3E}">
        <p14:creationId xmlns:p14="http://schemas.microsoft.com/office/powerpoint/2010/main" val="1190998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why inferential statistical methods are needed in health research studies</a:t>
            </a:r>
          </a:p>
          <a:p>
            <a:endParaRPr lang="en-GB" dirty="0"/>
          </a:p>
          <a:p>
            <a:r>
              <a:rPr lang="en-GB" dirty="0"/>
              <a:t>confidence intervals</a:t>
            </a:r>
          </a:p>
          <a:p>
            <a:r>
              <a:rPr lang="en-GB" dirty="0"/>
              <a:t>hypothesis testing (p-values)</a:t>
            </a:r>
          </a:p>
          <a:p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310722215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BREAKOUT TASK ANSWERS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p-value = 0.03 (3%)</a:t>
            </a:r>
            <a:endParaRPr lang="en-GB" dirty="0"/>
          </a:p>
          <a:p>
            <a:r>
              <a:rPr lang="en-GB" i="1" dirty="0"/>
              <a:t>if the null hypothesis is correct and there is no difference between the groups in the population</a:t>
            </a:r>
            <a:r>
              <a:rPr lang="en-GB" dirty="0"/>
              <a:t>, then if we conducted 100 different studies of the same size based on different random samples we would expect the mean difference in </a:t>
            </a:r>
            <a:r>
              <a:rPr lang="en-GB" b="1" dirty="0"/>
              <a:t>3</a:t>
            </a:r>
            <a:r>
              <a:rPr lang="en-GB" dirty="0"/>
              <a:t> of these studies to be 1.3 OR greater (in either direction)</a:t>
            </a:r>
          </a:p>
        </p:txBody>
      </p:sp>
    </p:spTree>
    <p:extLst>
      <p:ext uri="{BB962C8B-B14F-4D97-AF65-F5344CB8AC3E}">
        <p14:creationId xmlns:p14="http://schemas.microsoft.com/office/powerpoint/2010/main" val="5093032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p-value in hypothesis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/>
          </a:bodyPr>
          <a:lstStyle/>
          <a:p>
            <a:endParaRPr lang="en-GB" b="1" dirty="0"/>
          </a:p>
          <a:p>
            <a:r>
              <a:rPr lang="en-GB" b="1" dirty="0"/>
              <a:t>p-value</a:t>
            </a:r>
            <a:r>
              <a:rPr lang="en-GB" dirty="0"/>
              <a:t> is used to quantify extent to which the sample estimate provides evidence of a true difference between the groups</a:t>
            </a:r>
          </a:p>
          <a:p>
            <a:r>
              <a:rPr lang="en-GB" dirty="0"/>
              <a:t>p-value can take values between 0 and 1 </a:t>
            </a:r>
          </a:p>
          <a:p>
            <a:r>
              <a:rPr lang="en-GB" dirty="0"/>
              <a:t>the </a:t>
            </a:r>
            <a:r>
              <a:rPr lang="en-GB" i="1" dirty="0"/>
              <a:t>smaller</a:t>
            </a:r>
            <a:r>
              <a:rPr lang="en-GB" dirty="0"/>
              <a:t> the p-value is the </a:t>
            </a:r>
            <a:r>
              <a:rPr lang="en-GB" i="1" dirty="0"/>
              <a:t>more</a:t>
            </a:r>
            <a:r>
              <a:rPr lang="en-GB" dirty="0"/>
              <a:t> evidence that there </a:t>
            </a:r>
            <a:r>
              <a:rPr lang="en-GB" i="1" dirty="0"/>
              <a:t>is</a:t>
            </a:r>
            <a:r>
              <a:rPr lang="en-GB" dirty="0"/>
              <a:t> a real </a:t>
            </a:r>
            <a:r>
              <a:rPr lang="en-GB" i="1" dirty="0"/>
              <a:t>difference</a:t>
            </a:r>
            <a:r>
              <a:rPr lang="en-GB" dirty="0"/>
              <a:t> in the population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418686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/>
              <a:t>use of p-value of 0.05 as threshold for concluding there is a difference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endParaRPr lang="en-GB" sz="2800" dirty="0"/>
          </a:p>
          <a:p>
            <a:r>
              <a:rPr lang="en-GB" sz="2800" dirty="0"/>
              <a:t>traditionally, p-value of 0.05 has been used as the threshold to decide whether there is a difference between the groups</a:t>
            </a:r>
          </a:p>
          <a:p>
            <a:pPr lvl="1"/>
            <a:r>
              <a:rPr lang="en-GB" sz="2600" dirty="0"/>
              <a:t>if p &lt; 0.05 then conclude there is a true difference</a:t>
            </a:r>
          </a:p>
          <a:p>
            <a:pPr lvl="1"/>
            <a:r>
              <a:rPr lang="en-GB" sz="2600" dirty="0"/>
              <a:t>if p &gt;= 0.05 then do not conclude there is a difference</a:t>
            </a:r>
          </a:p>
          <a:p>
            <a:r>
              <a:rPr lang="en-GB" sz="2800" dirty="0"/>
              <a:t>we do not recommend strict adherence to this approach</a:t>
            </a:r>
          </a:p>
          <a:p>
            <a:pPr lvl="1"/>
            <a:r>
              <a:rPr lang="en-GB" sz="2600" dirty="0"/>
              <a:t>not much difference between 0.049 and 0.051! </a:t>
            </a:r>
          </a:p>
        </p:txBody>
      </p:sp>
    </p:spTree>
    <p:extLst>
      <p:ext uri="{BB962C8B-B14F-4D97-AF65-F5344CB8AC3E}">
        <p14:creationId xmlns:p14="http://schemas.microsoft.com/office/powerpoint/2010/main" val="299870740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interpretation of p-value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115616" y="1700808"/>
          <a:ext cx="7128792" cy="4248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59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52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6925">
                <a:tc>
                  <a:txBody>
                    <a:bodyPr/>
                    <a:lstStyle/>
                    <a:p>
                      <a:r>
                        <a:rPr lang="en-GB" sz="2400" dirty="0"/>
                        <a:t>P-value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/>
                        <a:t>Level</a:t>
                      </a:r>
                      <a:r>
                        <a:rPr lang="en-GB" sz="2400" baseline="0" dirty="0"/>
                        <a:t> of evidence for a real difference</a:t>
                      </a:r>
                      <a:endParaRPr lang="en-GB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r>
                        <a:rPr lang="en-GB" sz="2800" dirty="0"/>
                        <a:t>p &lt; 0.001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600" b="1" dirty="0"/>
                        <a:t>Strong</a:t>
                      </a:r>
                      <a:r>
                        <a:rPr lang="en-GB" sz="2600" baseline="0" dirty="0"/>
                        <a:t> evidence of a difference</a:t>
                      </a:r>
                      <a:endParaRPr lang="en-GB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r>
                        <a:rPr lang="en-GB" sz="2800" dirty="0"/>
                        <a:t>p ~ 0.05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dirty="0"/>
                        <a:t>Moderate</a:t>
                      </a:r>
                      <a:r>
                        <a:rPr lang="en-GB" sz="2600" dirty="0"/>
                        <a:t> evidence</a:t>
                      </a:r>
                      <a:r>
                        <a:rPr lang="en-GB" sz="2600" baseline="0" dirty="0"/>
                        <a:t> of a difference</a:t>
                      </a:r>
                      <a:endParaRPr lang="en-GB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p ~ 0.1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600" b="1" dirty="0"/>
                        <a:t>Weak</a:t>
                      </a:r>
                      <a:r>
                        <a:rPr lang="en-GB" sz="2600" dirty="0"/>
                        <a:t> evidence</a:t>
                      </a:r>
                      <a:r>
                        <a:rPr lang="en-GB" sz="2600" baseline="0" dirty="0"/>
                        <a:t> of a difference</a:t>
                      </a:r>
                      <a:endParaRPr lang="en-GB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p &gt;</a:t>
                      </a:r>
                      <a:r>
                        <a:rPr lang="en-GB" sz="2800" baseline="0" dirty="0"/>
                        <a:t> 0.1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dirty="0"/>
                        <a:t>Little</a:t>
                      </a:r>
                      <a:r>
                        <a:rPr lang="en-GB" sz="2600" baseline="0" dirty="0"/>
                        <a:t> evidence of a difference</a:t>
                      </a:r>
                      <a:endParaRPr lang="en-GB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692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800" dirty="0"/>
                        <a:t>p =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600" b="1" dirty="0"/>
                        <a:t>No</a:t>
                      </a:r>
                      <a:r>
                        <a:rPr lang="en-GB" sz="2600" baseline="0" dirty="0"/>
                        <a:t> evidence of a difference</a:t>
                      </a:r>
                      <a:endParaRPr lang="en-GB" sz="2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842781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types of error in hypothesis testing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8345549"/>
              </p:ext>
            </p:extLst>
          </p:nvPr>
        </p:nvGraphicFramePr>
        <p:xfrm>
          <a:off x="1091789" y="1772816"/>
          <a:ext cx="7008603" cy="3112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2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97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893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35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23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3570">
                <a:tc rowSpan="4">
                  <a:txBody>
                    <a:bodyPr/>
                    <a:lstStyle/>
                    <a:p>
                      <a:r>
                        <a:rPr lang="en-GB" sz="2100" dirty="0">
                          <a:solidFill>
                            <a:schemeClr val="tx1"/>
                          </a:solidFill>
                        </a:rPr>
                        <a:t>Result of hypothesis test</a:t>
                      </a:r>
                    </a:p>
                  </a:txBody>
                  <a:tcPr vert="vert27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True Scenario in population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357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no</a:t>
                      </a:r>
                      <a:r>
                        <a:rPr lang="en-GB" sz="2400" baseline="0" dirty="0">
                          <a:solidFill>
                            <a:schemeClr val="tx1"/>
                          </a:solidFill>
                        </a:rPr>
                        <a:t> difference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(null is true)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difference (null is false)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57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baseline="0" dirty="0">
                          <a:solidFill>
                            <a:schemeClr val="tx1"/>
                          </a:solidFill>
                        </a:rPr>
                        <a:t>p &gt;= 0.05</a:t>
                      </a:r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null not rejected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CORRECT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Type II</a:t>
                      </a:r>
                      <a:r>
                        <a:rPr lang="en-GB" sz="2400" b="1" baseline="0" dirty="0">
                          <a:solidFill>
                            <a:schemeClr val="tx1"/>
                          </a:solidFill>
                        </a:rPr>
                        <a:t> error</a:t>
                      </a:r>
                      <a:endParaRPr lang="en-GB" sz="2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57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p &lt; 0.05</a:t>
                      </a:r>
                    </a:p>
                    <a:p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null rejected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Type I error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>
                          <a:solidFill>
                            <a:schemeClr val="tx1"/>
                          </a:solidFill>
                        </a:rPr>
                        <a:t>CORRECT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899592" y="5301208"/>
            <a:ext cx="748883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Type I  error – null hypothesis is true but p &lt; 0.05</a:t>
            </a:r>
          </a:p>
          <a:p>
            <a:r>
              <a:rPr lang="en-GB" dirty="0"/>
              <a:t>Type II error – null hypothesis is false but p &gt;= 0.05 </a:t>
            </a:r>
          </a:p>
        </p:txBody>
      </p:sp>
    </p:spTree>
    <p:extLst>
      <p:ext uri="{BB962C8B-B14F-4D97-AF65-F5344CB8AC3E}">
        <p14:creationId xmlns:p14="http://schemas.microsoft.com/office/powerpoint/2010/main" val="147552680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interpreting a large p-value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3000" b="1" dirty="0"/>
              <a:t>absence of evidence is NOT evidence of absence</a:t>
            </a:r>
          </a:p>
          <a:p>
            <a:endParaRPr lang="en-GB" sz="3000" dirty="0"/>
          </a:p>
          <a:p>
            <a:r>
              <a:rPr lang="en-GB" sz="3000" dirty="0"/>
              <a:t>in other words, just because a p-value is large it does not </a:t>
            </a:r>
            <a:r>
              <a:rPr lang="en-GB" sz="3000" i="1" dirty="0"/>
              <a:t>necessarily </a:t>
            </a:r>
            <a:r>
              <a:rPr lang="en-GB" sz="3000" dirty="0"/>
              <a:t>mean there is no difference between the groups in the population</a:t>
            </a:r>
          </a:p>
          <a:p>
            <a:pPr lvl="1"/>
            <a:r>
              <a:rPr lang="en-GB" dirty="0"/>
              <a:t>there might be no difference OR</a:t>
            </a:r>
          </a:p>
          <a:p>
            <a:pPr lvl="1"/>
            <a:r>
              <a:rPr lang="en-GB" dirty="0"/>
              <a:t>the sample size may be too small to detect the difference</a:t>
            </a:r>
          </a:p>
          <a:p>
            <a:r>
              <a:rPr lang="en-GB" sz="2800" dirty="0"/>
              <a:t>ideally, calculate the sample size you need </a:t>
            </a:r>
            <a:r>
              <a:rPr lang="en-GB" sz="2800" i="1" dirty="0"/>
              <a:t>before</a:t>
            </a:r>
            <a:r>
              <a:rPr lang="en-GB" sz="2800" dirty="0"/>
              <a:t> you start your research study</a:t>
            </a:r>
          </a:p>
          <a:p>
            <a:endParaRPr lang="en-GB" sz="3000" dirty="0"/>
          </a:p>
          <a:p>
            <a:pPr lvl="1"/>
            <a:endParaRPr lang="en-GB" dirty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987101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/>
              <a:t>confidence intervals &amp;</a:t>
            </a:r>
            <a:br>
              <a:rPr lang="en-GB" b="1" dirty="0"/>
            </a:br>
            <a:r>
              <a:rPr lang="en-GB" b="1" dirty="0"/>
              <a:t>hypothesis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dirty="0"/>
          </a:p>
          <a:p>
            <a:r>
              <a:rPr lang="en-GB" dirty="0"/>
              <a:t>hypothesis testing (p-values) can only be used to provide evidence that there is a true difference in the population, NOT how large the difference is</a:t>
            </a:r>
          </a:p>
          <a:p>
            <a:r>
              <a:rPr lang="en-GB" dirty="0"/>
              <a:t>confidence intervals are more useful because they indicate how large the true difference might plausibly be in the population </a:t>
            </a:r>
          </a:p>
        </p:txBody>
      </p:sp>
    </p:spTree>
    <p:extLst>
      <p:ext uri="{BB962C8B-B14F-4D97-AF65-F5344CB8AC3E}">
        <p14:creationId xmlns:p14="http://schemas.microsoft.com/office/powerpoint/2010/main" val="2201256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  <a:p>
            <a:r>
              <a:rPr lang="en-GB" dirty="0"/>
              <a:t>research studies probably give you the wrong answers to study questions to some degree</a:t>
            </a:r>
          </a:p>
          <a:p>
            <a:endParaRPr lang="en-GB" dirty="0"/>
          </a:p>
          <a:p>
            <a:r>
              <a:rPr lang="en-GB" dirty="0"/>
              <a:t>we use inferential statistics to get an idea of what the true answer in the population might plausibly be</a:t>
            </a:r>
          </a:p>
        </p:txBody>
      </p:sp>
    </p:spTree>
    <p:extLst>
      <p:ext uri="{BB962C8B-B14F-4D97-AF65-F5344CB8AC3E}">
        <p14:creationId xmlns:p14="http://schemas.microsoft.com/office/powerpoint/2010/main" val="22444197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568952" cy="4525963"/>
          </a:xfrm>
        </p:spPr>
        <p:txBody>
          <a:bodyPr>
            <a:normAutofit/>
          </a:bodyPr>
          <a:lstStyle/>
          <a:p>
            <a:endParaRPr lang="en-GB" dirty="0"/>
          </a:p>
          <a:p>
            <a:r>
              <a:rPr lang="en-GB" i="1" dirty="0"/>
              <a:t>confidence interval</a:t>
            </a:r>
            <a:r>
              <a:rPr lang="en-GB" dirty="0"/>
              <a:t>: how large might the difference between two groups plausibly be in the population?</a:t>
            </a:r>
          </a:p>
          <a:p>
            <a:endParaRPr lang="en-GB" i="1" dirty="0"/>
          </a:p>
          <a:p>
            <a:r>
              <a:rPr lang="en-GB" i="1" dirty="0"/>
              <a:t>hypothesis testing</a:t>
            </a:r>
            <a:r>
              <a:rPr lang="en-GB" dirty="0"/>
              <a:t>/</a:t>
            </a:r>
            <a:r>
              <a:rPr lang="en-GB" i="1" dirty="0"/>
              <a:t>p-values</a:t>
            </a:r>
            <a:r>
              <a:rPr lang="en-GB" dirty="0"/>
              <a:t>: do the sample data provide evidence of a real difference between two groups in the population</a:t>
            </a:r>
          </a:p>
        </p:txBody>
      </p:sp>
    </p:spTree>
    <p:extLst>
      <p:ext uri="{BB962C8B-B14F-4D97-AF65-F5344CB8AC3E}">
        <p14:creationId xmlns:p14="http://schemas.microsoft.com/office/powerpoint/2010/main" val="3907593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900" b="1" dirty="0"/>
              <a:t>examples of health research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does controlled crying resolve sleep problems in babies?</a:t>
            </a:r>
          </a:p>
          <a:p>
            <a:r>
              <a:rPr lang="en-GB" dirty="0"/>
              <a:t>how common is ADHD?</a:t>
            </a:r>
          </a:p>
          <a:p>
            <a:r>
              <a:rPr lang="en-GB" dirty="0"/>
              <a:t>does mindfulness training in schools improve the well-being of pupils?</a:t>
            </a:r>
          </a:p>
          <a:p>
            <a:r>
              <a:rPr lang="en-GB" dirty="0"/>
              <a:t>how accurate is the pure tone sweep hearing test for identifying children with and without hearing problems?</a:t>
            </a:r>
          </a:p>
        </p:txBody>
      </p:sp>
    </p:spTree>
    <p:extLst>
      <p:ext uri="{BB962C8B-B14F-4D97-AF65-F5344CB8AC3E}">
        <p14:creationId xmlns:p14="http://schemas.microsoft.com/office/powerpoint/2010/main" val="35211180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8520" y="260648"/>
            <a:ext cx="9324528" cy="634082"/>
          </a:xfrm>
        </p:spPr>
        <p:txBody>
          <a:bodyPr>
            <a:noAutofit/>
          </a:bodyPr>
          <a:lstStyle/>
          <a:p>
            <a:r>
              <a:rPr lang="en-GB" sz="3000" dirty="0"/>
              <a:t>research questions are examined by collecting </a:t>
            </a:r>
            <a:r>
              <a:rPr lang="en-GB" sz="3000" b="1" dirty="0"/>
              <a:t>data</a:t>
            </a:r>
            <a:r>
              <a:rPr lang="en-GB" sz="3000" dirty="0"/>
              <a:t> on a </a:t>
            </a:r>
            <a:r>
              <a:rPr lang="en-GB" sz="3000" b="1" dirty="0"/>
              <a:t>sample</a:t>
            </a:r>
            <a:r>
              <a:rPr lang="en-GB" sz="3000" dirty="0"/>
              <a:t> of units (e.g., people) selected from a </a:t>
            </a:r>
            <a:r>
              <a:rPr lang="en-GB" sz="3000" b="1" dirty="0"/>
              <a:t>population</a:t>
            </a:r>
          </a:p>
        </p:txBody>
      </p:sp>
      <p:sp>
        <p:nvSpPr>
          <p:cNvPr id="17" name="AutoShape 3"/>
          <p:cNvSpPr>
            <a:spLocks noChangeArrowheads="1"/>
          </p:cNvSpPr>
          <p:nvPr/>
        </p:nvSpPr>
        <p:spPr bwMode="auto">
          <a:xfrm>
            <a:off x="1979712" y="4005064"/>
            <a:ext cx="2057400" cy="1600200"/>
          </a:xfrm>
          <a:prstGeom prst="irregularSeal2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" name="Group 5"/>
          <p:cNvGrpSpPr>
            <a:grpSpLocks/>
          </p:cNvGrpSpPr>
          <p:nvPr/>
        </p:nvGrpSpPr>
        <p:grpSpPr bwMode="auto">
          <a:xfrm>
            <a:off x="2477146" y="4407024"/>
            <a:ext cx="1066800" cy="838200"/>
            <a:chOff x="1008" y="3216"/>
            <a:chExt cx="672" cy="528"/>
          </a:xfrm>
        </p:grpSpPr>
        <p:sp>
          <p:nvSpPr>
            <p:cNvPr id="20" name="AutoShape 6"/>
            <p:cNvSpPr>
              <a:spLocks noChangeArrowheads="1"/>
            </p:cNvSpPr>
            <p:nvPr/>
          </p:nvSpPr>
          <p:spPr bwMode="auto">
            <a:xfrm>
              <a:off x="1392" y="3600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rgbClr val="CC99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AutoShape 7"/>
            <p:cNvSpPr>
              <a:spLocks noChangeArrowheads="1"/>
            </p:cNvSpPr>
            <p:nvPr/>
          </p:nvSpPr>
          <p:spPr bwMode="auto">
            <a:xfrm>
              <a:off x="1200" y="3312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rgbClr val="CC99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AutoShape 8"/>
            <p:cNvSpPr>
              <a:spLocks noChangeArrowheads="1"/>
            </p:cNvSpPr>
            <p:nvPr/>
          </p:nvSpPr>
          <p:spPr bwMode="auto">
            <a:xfrm>
              <a:off x="1536" y="3408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rgbClr val="CC99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AutoShape 9"/>
            <p:cNvSpPr>
              <a:spLocks noChangeArrowheads="1"/>
            </p:cNvSpPr>
            <p:nvPr/>
          </p:nvSpPr>
          <p:spPr bwMode="auto">
            <a:xfrm>
              <a:off x="1248" y="3456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rgbClr val="CC99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AutoShape 10"/>
            <p:cNvSpPr>
              <a:spLocks noChangeArrowheads="1"/>
            </p:cNvSpPr>
            <p:nvPr/>
          </p:nvSpPr>
          <p:spPr bwMode="auto">
            <a:xfrm>
              <a:off x="1440" y="3216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rgbClr val="CC99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AutoShape 11"/>
            <p:cNvSpPr>
              <a:spLocks noChangeArrowheads="1"/>
            </p:cNvSpPr>
            <p:nvPr/>
          </p:nvSpPr>
          <p:spPr bwMode="auto">
            <a:xfrm>
              <a:off x="1008" y="3552"/>
              <a:ext cx="144" cy="144"/>
            </a:xfrm>
            <a:prstGeom prst="smileyFace">
              <a:avLst>
                <a:gd name="adj" fmla="val 4653"/>
              </a:avLst>
            </a:prstGeom>
            <a:solidFill>
              <a:srgbClr val="CC99FF"/>
            </a:solidFill>
            <a:ln w="12700">
              <a:solidFill>
                <a:srgbClr val="000000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" name="Text Box 12"/>
          <p:cNvSpPr txBox="1">
            <a:spLocks noChangeArrowheads="1"/>
          </p:cNvSpPr>
          <p:nvPr/>
        </p:nvSpPr>
        <p:spPr bwMode="auto">
          <a:xfrm>
            <a:off x="0" y="1412776"/>
            <a:ext cx="213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/>
              <a:t>Population</a:t>
            </a:r>
          </a:p>
        </p:txBody>
      </p:sp>
      <p:sp>
        <p:nvSpPr>
          <p:cNvPr id="27" name="Text Box 17"/>
          <p:cNvSpPr txBox="1">
            <a:spLocks noChangeArrowheads="1"/>
          </p:cNvSpPr>
          <p:nvPr/>
        </p:nvSpPr>
        <p:spPr bwMode="auto">
          <a:xfrm>
            <a:off x="739552" y="4509120"/>
            <a:ext cx="1600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 b="1" dirty="0"/>
              <a:t>Sample</a:t>
            </a:r>
            <a:endParaRPr lang="en-GB" b="1" dirty="0"/>
          </a:p>
        </p:txBody>
      </p:sp>
      <p:grpSp>
        <p:nvGrpSpPr>
          <p:cNvPr id="4" name="Group 112"/>
          <p:cNvGrpSpPr/>
          <p:nvPr/>
        </p:nvGrpSpPr>
        <p:grpSpPr>
          <a:xfrm>
            <a:off x="1509638" y="1266999"/>
            <a:ext cx="3422402" cy="2594049"/>
            <a:chOff x="756052" y="1484784"/>
            <a:chExt cx="3422402" cy="2594049"/>
          </a:xfrm>
        </p:grpSpPr>
        <p:grpSp>
          <p:nvGrpSpPr>
            <p:cNvPr id="5" name="Group 19"/>
            <p:cNvGrpSpPr>
              <a:grpSpLocks/>
            </p:cNvGrpSpPr>
            <p:nvPr/>
          </p:nvGrpSpPr>
          <p:grpSpPr bwMode="auto">
            <a:xfrm>
              <a:off x="756052" y="1484784"/>
              <a:ext cx="3422402" cy="2594049"/>
              <a:chOff x="315" y="111"/>
              <a:chExt cx="2400" cy="1968"/>
            </a:xfrm>
          </p:grpSpPr>
          <p:sp>
            <p:nvSpPr>
              <p:cNvPr id="29" name="AutoShape 20"/>
              <p:cNvSpPr>
                <a:spLocks noChangeArrowheads="1"/>
              </p:cNvSpPr>
              <p:nvPr/>
            </p:nvSpPr>
            <p:spPr bwMode="auto">
              <a:xfrm>
                <a:off x="315" y="111"/>
                <a:ext cx="2400" cy="1968"/>
              </a:xfrm>
              <a:prstGeom prst="irregularSeal2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6" name="Group 21"/>
              <p:cNvGrpSpPr>
                <a:grpSpLocks/>
              </p:cNvGrpSpPr>
              <p:nvPr/>
            </p:nvGrpSpPr>
            <p:grpSpPr bwMode="auto">
              <a:xfrm>
                <a:off x="480" y="288"/>
                <a:ext cx="1872" cy="1680"/>
                <a:chOff x="3504" y="720"/>
                <a:chExt cx="1872" cy="1680"/>
              </a:xfrm>
            </p:grpSpPr>
            <p:grpSp>
              <p:nvGrpSpPr>
                <p:cNvPr id="7" name="Group 22"/>
                <p:cNvGrpSpPr>
                  <a:grpSpLocks/>
                </p:cNvGrpSpPr>
                <p:nvPr/>
              </p:nvGrpSpPr>
              <p:grpSpPr bwMode="auto">
                <a:xfrm>
                  <a:off x="3792" y="1152"/>
                  <a:ext cx="1200" cy="1056"/>
                  <a:chOff x="816" y="720"/>
                  <a:chExt cx="1200" cy="1056"/>
                </a:xfrm>
              </p:grpSpPr>
              <p:sp>
                <p:nvSpPr>
                  <p:cNvPr id="76" name="AutoShape 23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1296"/>
                    <a:ext cx="144" cy="144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7" name="AutoShape 24"/>
                  <p:cNvSpPr>
                    <a:spLocks noChangeArrowheads="1"/>
                  </p:cNvSpPr>
                  <p:nvPr/>
                </p:nvSpPr>
                <p:spPr bwMode="auto">
                  <a:xfrm>
                    <a:off x="1584" y="134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8" name="AutoShape 25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86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9" name="AutoShape 26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144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0" name="AutoShape 27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129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1" name="AutoShape 28"/>
                  <p:cNvSpPr>
                    <a:spLocks noChangeArrowheads="1"/>
                  </p:cNvSpPr>
                  <p:nvPr/>
                </p:nvSpPr>
                <p:spPr bwMode="auto">
                  <a:xfrm>
                    <a:off x="960" y="86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2" name="AutoShape 29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158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3" name="AutoShape 30"/>
                  <p:cNvSpPr>
                    <a:spLocks noChangeArrowheads="1"/>
                  </p:cNvSpPr>
                  <p:nvPr/>
                </p:nvSpPr>
                <p:spPr bwMode="auto">
                  <a:xfrm>
                    <a:off x="816" y="115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4" name="AutoShape 31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008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5" name="AutoShape 32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72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6" name="AutoShape 33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20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7" name="AutoShape 34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96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8" name="AutoShape 35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768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89" name="AutoShape 36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96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8" name="Group 37"/>
                <p:cNvGrpSpPr>
                  <a:grpSpLocks/>
                </p:cNvGrpSpPr>
                <p:nvPr/>
              </p:nvGrpSpPr>
              <p:grpSpPr bwMode="auto">
                <a:xfrm>
                  <a:off x="3504" y="720"/>
                  <a:ext cx="1872" cy="1680"/>
                  <a:chOff x="480" y="288"/>
                  <a:chExt cx="1872" cy="1680"/>
                </a:xfrm>
              </p:grpSpPr>
              <p:sp>
                <p:nvSpPr>
                  <p:cNvPr id="33" name="AutoShape 38"/>
                  <p:cNvSpPr>
                    <a:spLocks noChangeArrowheads="1"/>
                  </p:cNvSpPr>
                  <p:nvPr/>
                </p:nvSpPr>
                <p:spPr bwMode="auto">
                  <a:xfrm>
                    <a:off x="1296" y="480"/>
                    <a:ext cx="144" cy="144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4" name="AutoShape 39"/>
                  <p:cNvSpPr>
                    <a:spLocks noChangeArrowheads="1"/>
                  </p:cNvSpPr>
                  <p:nvPr/>
                </p:nvSpPr>
                <p:spPr bwMode="auto">
                  <a:xfrm>
                    <a:off x="1872" y="960"/>
                    <a:ext cx="144" cy="144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5" name="AutoShape 4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288"/>
                    <a:ext cx="144" cy="144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6" name="AutoShape 41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1104"/>
                    <a:ext cx="144" cy="144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7" name="AutoShape 42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720"/>
                    <a:ext cx="144" cy="144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8" name="AutoShape 43"/>
                  <p:cNvSpPr>
                    <a:spLocks noChangeArrowheads="1"/>
                  </p:cNvSpPr>
                  <p:nvPr/>
                </p:nvSpPr>
                <p:spPr bwMode="auto">
                  <a:xfrm>
                    <a:off x="480" y="120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39" name="AutoShape 44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129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0" name="AutoShape 45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10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1" name="AutoShape 46"/>
                  <p:cNvSpPr>
                    <a:spLocks noChangeArrowheads="1"/>
                  </p:cNvSpPr>
                  <p:nvPr/>
                </p:nvSpPr>
                <p:spPr bwMode="auto">
                  <a:xfrm>
                    <a:off x="1440" y="158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2" name="AutoShape 47"/>
                  <p:cNvSpPr>
                    <a:spLocks noChangeArrowheads="1"/>
                  </p:cNvSpPr>
                  <p:nvPr/>
                </p:nvSpPr>
                <p:spPr bwMode="auto">
                  <a:xfrm>
                    <a:off x="2016" y="134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3" name="AutoShape 48"/>
                  <p:cNvSpPr>
                    <a:spLocks noChangeArrowheads="1"/>
                  </p:cNvSpPr>
                  <p:nvPr/>
                </p:nvSpPr>
                <p:spPr bwMode="auto">
                  <a:xfrm>
                    <a:off x="960" y="105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4" name="AutoShape 4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105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5" name="AutoShape 50"/>
                  <p:cNvSpPr>
                    <a:spLocks noChangeArrowheads="1"/>
                  </p:cNvSpPr>
                  <p:nvPr/>
                </p:nvSpPr>
                <p:spPr bwMode="auto">
                  <a:xfrm>
                    <a:off x="1392" y="67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6" name="AutoShape 51"/>
                  <p:cNvSpPr>
                    <a:spLocks noChangeArrowheads="1"/>
                  </p:cNvSpPr>
                  <p:nvPr/>
                </p:nvSpPr>
                <p:spPr bwMode="auto">
                  <a:xfrm>
                    <a:off x="2016" y="86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7" name="AutoShape 52"/>
                  <p:cNvSpPr>
                    <a:spLocks noChangeArrowheads="1"/>
                  </p:cNvSpPr>
                  <p:nvPr/>
                </p:nvSpPr>
                <p:spPr bwMode="auto">
                  <a:xfrm>
                    <a:off x="576" y="129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8" name="AutoShape 53"/>
                  <p:cNvSpPr>
                    <a:spLocks noChangeArrowheads="1"/>
                  </p:cNvSpPr>
                  <p:nvPr/>
                </p:nvSpPr>
                <p:spPr bwMode="auto">
                  <a:xfrm>
                    <a:off x="624" y="96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49" name="AutoShape 54"/>
                  <p:cNvSpPr>
                    <a:spLocks noChangeArrowheads="1"/>
                  </p:cNvSpPr>
                  <p:nvPr/>
                </p:nvSpPr>
                <p:spPr bwMode="auto">
                  <a:xfrm>
                    <a:off x="864" y="177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0" name="AutoShape 55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768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1" name="AutoShape 56"/>
                  <p:cNvSpPr>
                    <a:spLocks noChangeArrowheads="1"/>
                  </p:cNvSpPr>
                  <p:nvPr/>
                </p:nvSpPr>
                <p:spPr bwMode="auto">
                  <a:xfrm>
                    <a:off x="1536" y="91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2" name="AutoShape 57"/>
                  <p:cNvSpPr>
                    <a:spLocks noChangeArrowheads="1"/>
                  </p:cNvSpPr>
                  <p:nvPr/>
                </p:nvSpPr>
                <p:spPr bwMode="auto">
                  <a:xfrm>
                    <a:off x="1728" y="43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3" name="AutoShape 58"/>
                  <p:cNvSpPr>
                    <a:spLocks noChangeArrowheads="1"/>
                  </p:cNvSpPr>
                  <p:nvPr/>
                </p:nvSpPr>
                <p:spPr bwMode="auto">
                  <a:xfrm>
                    <a:off x="960" y="67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4" name="AutoShape 59"/>
                  <p:cNvSpPr>
                    <a:spLocks noChangeArrowheads="1"/>
                  </p:cNvSpPr>
                  <p:nvPr/>
                </p:nvSpPr>
                <p:spPr bwMode="auto">
                  <a:xfrm>
                    <a:off x="672" y="1584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5" name="AutoShape 60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144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6" name="AutoShape 61"/>
                  <p:cNvSpPr>
                    <a:spLocks noChangeArrowheads="1"/>
                  </p:cNvSpPr>
                  <p:nvPr/>
                </p:nvSpPr>
                <p:spPr bwMode="auto">
                  <a:xfrm>
                    <a:off x="1536" y="57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7" name="AutoShape 62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39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8" name="AutoShape 63"/>
                  <p:cNvSpPr>
                    <a:spLocks noChangeArrowheads="1"/>
                  </p:cNvSpPr>
                  <p:nvPr/>
                </p:nvSpPr>
                <p:spPr bwMode="auto">
                  <a:xfrm>
                    <a:off x="1680" y="144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59" name="AutoShape 64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115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0" name="AutoShape 65"/>
                  <p:cNvSpPr>
                    <a:spLocks noChangeArrowheads="1"/>
                  </p:cNvSpPr>
                  <p:nvPr/>
                </p:nvSpPr>
                <p:spPr bwMode="auto">
                  <a:xfrm>
                    <a:off x="2016" y="115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1" name="AutoShape 66"/>
                  <p:cNvSpPr>
                    <a:spLocks noChangeArrowheads="1"/>
                  </p:cNvSpPr>
                  <p:nvPr/>
                </p:nvSpPr>
                <p:spPr bwMode="auto">
                  <a:xfrm>
                    <a:off x="1728" y="115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2" name="AutoShape 67"/>
                  <p:cNvSpPr>
                    <a:spLocks noChangeArrowheads="1"/>
                  </p:cNvSpPr>
                  <p:nvPr/>
                </p:nvSpPr>
                <p:spPr bwMode="auto">
                  <a:xfrm>
                    <a:off x="960" y="153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3" name="AutoShape 68"/>
                  <p:cNvSpPr>
                    <a:spLocks noChangeArrowheads="1"/>
                  </p:cNvSpPr>
                  <p:nvPr/>
                </p:nvSpPr>
                <p:spPr bwMode="auto">
                  <a:xfrm>
                    <a:off x="1440" y="115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4" name="AutoShape 69"/>
                  <p:cNvSpPr>
                    <a:spLocks noChangeArrowheads="1"/>
                  </p:cNvSpPr>
                  <p:nvPr/>
                </p:nvSpPr>
                <p:spPr bwMode="auto">
                  <a:xfrm>
                    <a:off x="2112" y="96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5" name="AutoShape 70"/>
                  <p:cNvSpPr>
                    <a:spLocks noChangeArrowheads="1"/>
                  </p:cNvSpPr>
                  <p:nvPr/>
                </p:nvSpPr>
                <p:spPr bwMode="auto">
                  <a:xfrm>
                    <a:off x="1488" y="139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6" name="AutoShape 71"/>
                  <p:cNvSpPr>
                    <a:spLocks noChangeArrowheads="1"/>
                  </p:cNvSpPr>
                  <p:nvPr/>
                </p:nvSpPr>
                <p:spPr bwMode="auto">
                  <a:xfrm>
                    <a:off x="672" y="139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7" name="AutoShape 72"/>
                  <p:cNvSpPr>
                    <a:spLocks noChangeArrowheads="1"/>
                  </p:cNvSpPr>
                  <p:nvPr/>
                </p:nvSpPr>
                <p:spPr bwMode="auto">
                  <a:xfrm>
                    <a:off x="720" y="105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8" name="AutoShape 7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81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69" name="AutoShape 74"/>
                  <p:cNvSpPr>
                    <a:spLocks noChangeArrowheads="1"/>
                  </p:cNvSpPr>
                  <p:nvPr/>
                </p:nvSpPr>
                <p:spPr bwMode="auto">
                  <a:xfrm>
                    <a:off x="1152" y="168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0" name="AutoShape 75"/>
                  <p:cNvSpPr>
                    <a:spLocks noChangeArrowheads="1"/>
                  </p:cNvSpPr>
                  <p:nvPr/>
                </p:nvSpPr>
                <p:spPr bwMode="auto">
                  <a:xfrm>
                    <a:off x="912" y="1248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1" name="AutoShape 76"/>
                  <p:cNvSpPr>
                    <a:spLocks noChangeArrowheads="1"/>
                  </p:cNvSpPr>
                  <p:nvPr/>
                </p:nvSpPr>
                <p:spPr bwMode="auto">
                  <a:xfrm>
                    <a:off x="1824" y="528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2" name="AutoShape 77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768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3" name="AutoShape 78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1680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4" name="AutoShape 79"/>
                  <p:cNvSpPr>
                    <a:spLocks noChangeArrowheads="1"/>
                  </p:cNvSpPr>
                  <p:nvPr/>
                </p:nvSpPr>
                <p:spPr bwMode="auto">
                  <a:xfrm>
                    <a:off x="1248" y="816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  <p:sp>
                <p:nvSpPr>
                  <p:cNvPr id="75" name="AutoShape 8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672"/>
                    <a:ext cx="144" cy="192"/>
                  </a:xfrm>
                  <a:prstGeom prst="smileyFace">
                    <a:avLst>
                      <a:gd name="adj" fmla="val 4653"/>
                    </a:avLst>
                  </a:prstGeom>
                  <a:solidFill>
                    <a:srgbClr val="FFCC99"/>
                  </a:solidFill>
                  <a:ln w="12700">
                    <a:solidFill>
                      <a:srgbClr val="FF0000"/>
                    </a:solidFill>
                    <a:round/>
                    <a:headEnd type="none" w="sm" len="sm"/>
                    <a:tailEnd type="none" w="sm" len="sm"/>
                  </a:ln>
                </p:spPr>
                <p:txBody>
                  <a:bodyPr wrap="none" anchor="ctr"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9" name="Group 81"/>
            <p:cNvGrpSpPr>
              <a:grpSpLocks/>
            </p:cNvGrpSpPr>
            <p:nvPr/>
          </p:nvGrpSpPr>
          <p:grpSpPr bwMode="auto">
            <a:xfrm>
              <a:off x="1109662" y="2209890"/>
              <a:ext cx="1848097" cy="1581737"/>
              <a:chOff x="672" y="528"/>
              <a:chExt cx="1296" cy="1200"/>
            </a:xfrm>
          </p:grpSpPr>
          <p:sp>
            <p:nvSpPr>
              <p:cNvPr id="91" name="AutoShape 82"/>
              <p:cNvSpPr>
                <a:spLocks noChangeArrowheads="1"/>
              </p:cNvSpPr>
              <p:nvPr/>
            </p:nvSpPr>
            <p:spPr bwMode="auto">
              <a:xfrm>
                <a:off x="1824" y="528"/>
                <a:ext cx="144" cy="144"/>
              </a:xfrm>
              <a:prstGeom prst="smileyFace">
                <a:avLst>
                  <a:gd name="adj" fmla="val 4653"/>
                </a:avLst>
              </a:prstGeom>
              <a:solidFill>
                <a:srgbClr val="CC99FF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" name="AutoShape 83"/>
              <p:cNvSpPr>
                <a:spLocks noChangeArrowheads="1"/>
              </p:cNvSpPr>
              <p:nvPr/>
            </p:nvSpPr>
            <p:spPr bwMode="auto">
              <a:xfrm>
                <a:off x="1680" y="864"/>
                <a:ext cx="144" cy="144"/>
              </a:xfrm>
              <a:prstGeom prst="smileyFace">
                <a:avLst>
                  <a:gd name="adj" fmla="val 4653"/>
                </a:avLst>
              </a:prstGeom>
              <a:solidFill>
                <a:srgbClr val="CC99FF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3" name="AutoShape 84"/>
              <p:cNvSpPr>
                <a:spLocks noChangeArrowheads="1"/>
              </p:cNvSpPr>
              <p:nvPr/>
            </p:nvSpPr>
            <p:spPr bwMode="auto">
              <a:xfrm>
                <a:off x="672" y="1584"/>
                <a:ext cx="144" cy="144"/>
              </a:xfrm>
              <a:prstGeom prst="smileyFace">
                <a:avLst>
                  <a:gd name="adj" fmla="val 4653"/>
                </a:avLst>
              </a:prstGeom>
              <a:solidFill>
                <a:srgbClr val="CC99FF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4" name="AutoShape 85"/>
              <p:cNvSpPr>
                <a:spLocks noChangeArrowheads="1"/>
              </p:cNvSpPr>
              <p:nvPr/>
            </p:nvSpPr>
            <p:spPr bwMode="auto">
              <a:xfrm>
                <a:off x="1392" y="672"/>
                <a:ext cx="144" cy="144"/>
              </a:xfrm>
              <a:prstGeom prst="smileyFace">
                <a:avLst>
                  <a:gd name="adj" fmla="val 4653"/>
                </a:avLst>
              </a:prstGeom>
              <a:solidFill>
                <a:srgbClr val="CC99FF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5" name="AutoShape 86"/>
              <p:cNvSpPr>
                <a:spLocks noChangeArrowheads="1"/>
              </p:cNvSpPr>
              <p:nvPr/>
            </p:nvSpPr>
            <p:spPr bwMode="auto">
              <a:xfrm>
                <a:off x="1248" y="1200"/>
                <a:ext cx="144" cy="144"/>
              </a:xfrm>
              <a:prstGeom prst="smileyFace">
                <a:avLst>
                  <a:gd name="adj" fmla="val 4653"/>
                </a:avLst>
              </a:prstGeom>
              <a:solidFill>
                <a:srgbClr val="CC99FF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6" name="AutoShape 87"/>
              <p:cNvSpPr>
                <a:spLocks noChangeArrowheads="1"/>
              </p:cNvSpPr>
              <p:nvPr/>
            </p:nvSpPr>
            <p:spPr bwMode="auto">
              <a:xfrm>
                <a:off x="1488" y="1392"/>
                <a:ext cx="144" cy="144"/>
              </a:xfrm>
              <a:prstGeom prst="smileyFace">
                <a:avLst>
                  <a:gd name="adj" fmla="val 4653"/>
                </a:avLst>
              </a:prstGeom>
              <a:solidFill>
                <a:srgbClr val="CC99FF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4" name="AutoShape 3"/>
          <p:cNvSpPr>
            <a:spLocks noChangeArrowheads="1"/>
          </p:cNvSpPr>
          <p:nvPr/>
        </p:nvSpPr>
        <p:spPr bwMode="auto">
          <a:xfrm>
            <a:off x="6331024" y="3717032"/>
            <a:ext cx="2057400" cy="1600200"/>
          </a:xfrm>
          <a:prstGeom prst="irregularSeal2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5" name="TextBox 104"/>
          <p:cNvSpPr txBox="1"/>
          <p:nvPr/>
        </p:nvSpPr>
        <p:spPr>
          <a:xfrm>
            <a:off x="7092280" y="4005064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R A Std" pitchFamily="49" charset="0"/>
              </a:rPr>
              <a:t>12.2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444208" y="4273351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R A Std" pitchFamily="49" charset="0"/>
              </a:rPr>
              <a:t>36.5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444208" y="4725144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R A Std" pitchFamily="49" charset="0"/>
              </a:rPr>
              <a:t>Male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7092280" y="4365104"/>
            <a:ext cx="1008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R A Std" pitchFamily="49" charset="0"/>
              </a:rPr>
              <a:t>1.25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7092280" y="4633391"/>
            <a:ext cx="10801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CR A Std" pitchFamily="49" charset="0"/>
              </a:rPr>
              <a:t>Smoker</a:t>
            </a:r>
          </a:p>
        </p:txBody>
      </p:sp>
      <p:sp>
        <p:nvSpPr>
          <p:cNvPr id="110" name="Rectangle 109"/>
          <p:cNvSpPr/>
          <p:nvPr/>
        </p:nvSpPr>
        <p:spPr>
          <a:xfrm>
            <a:off x="3672408" y="1857598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1"/>
            <a:r>
              <a:rPr lang="en-GB" dirty="0"/>
              <a:t>                    The </a:t>
            </a:r>
            <a:r>
              <a:rPr lang="en-GB" b="1" dirty="0"/>
              <a:t>population</a:t>
            </a:r>
            <a:r>
              <a:rPr lang="en-GB" dirty="0"/>
              <a:t> is the </a:t>
            </a:r>
          </a:p>
          <a:p>
            <a:pPr lvl="1" algn="r"/>
            <a:r>
              <a:rPr lang="en-GB" dirty="0"/>
              <a:t>the full set of units (people) to</a:t>
            </a:r>
          </a:p>
          <a:p>
            <a:pPr lvl="1"/>
            <a:r>
              <a:rPr lang="en-GB" dirty="0"/>
              <a:t>	            which the study results will 	            be generalised</a:t>
            </a:r>
          </a:p>
        </p:txBody>
      </p:sp>
      <p:sp>
        <p:nvSpPr>
          <p:cNvPr id="111" name="Rectangle 110"/>
          <p:cNvSpPr/>
          <p:nvPr/>
        </p:nvSpPr>
        <p:spPr>
          <a:xfrm>
            <a:off x="1152128" y="561803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The </a:t>
            </a:r>
            <a:r>
              <a:rPr lang="en-GB" b="1" dirty="0"/>
              <a:t>sample</a:t>
            </a:r>
            <a:r>
              <a:rPr lang="en-GB" dirty="0"/>
              <a:t> is the subset of the population that has been selected (or sampled) to participate in the research study</a:t>
            </a:r>
          </a:p>
        </p:txBody>
      </p:sp>
      <p:sp>
        <p:nvSpPr>
          <p:cNvPr id="114" name="Rectangle 113"/>
          <p:cNvSpPr/>
          <p:nvPr/>
        </p:nvSpPr>
        <p:spPr>
          <a:xfrm>
            <a:off x="5940152" y="5374957"/>
            <a:ext cx="30243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/>
              <a:t>Data</a:t>
            </a:r>
            <a:r>
              <a:rPr lang="en-GB" dirty="0"/>
              <a:t> are information collected </a:t>
            </a:r>
            <a:br>
              <a:rPr lang="en-GB" dirty="0"/>
            </a:br>
            <a:r>
              <a:rPr lang="en-GB" dirty="0"/>
              <a:t>from the sampled units</a:t>
            </a:r>
          </a:p>
        </p:txBody>
      </p:sp>
      <p:sp>
        <p:nvSpPr>
          <p:cNvPr id="115" name="Text Box 17"/>
          <p:cNvSpPr txBox="1">
            <a:spLocks noChangeArrowheads="1"/>
          </p:cNvSpPr>
          <p:nvPr/>
        </p:nvSpPr>
        <p:spPr bwMode="auto">
          <a:xfrm>
            <a:off x="5060032" y="3573016"/>
            <a:ext cx="1600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GB" sz="2800" b="1" dirty="0"/>
              <a:t>Data</a:t>
            </a:r>
          </a:p>
        </p:txBody>
      </p:sp>
      <p:sp>
        <p:nvSpPr>
          <p:cNvPr id="118" name="Right Arrow 117"/>
          <p:cNvSpPr/>
          <p:nvPr/>
        </p:nvSpPr>
        <p:spPr>
          <a:xfrm>
            <a:off x="4499992" y="4653136"/>
            <a:ext cx="151216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Down Arrow 118"/>
          <p:cNvSpPr/>
          <p:nvPr/>
        </p:nvSpPr>
        <p:spPr>
          <a:xfrm>
            <a:off x="899592" y="2276872"/>
            <a:ext cx="216024" cy="18722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2934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/>
              <a:t>why we need inferential statistical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>
            <a:normAutofit/>
          </a:bodyPr>
          <a:lstStyle/>
          <a:p>
            <a:endParaRPr lang="en-GB" b="1" dirty="0"/>
          </a:p>
          <a:p>
            <a:r>
              <a:rPr lang="en-GB" b="1" dirty="0"/>
              <a:t>the answer provided by the sample data is rarely the correct answer in the population</a:t>
            </a:r>
          </a:p>
          <a:p>
            <a:r>
              <a:rPr lang="en-GB" dirty="0"/>
              <a:t>uncertainty about the true answer is due to:</a:t>
            </a:r>
          </a:p>
          <a:p>
            <a:pPr lvl="1"/>
            <a:r>
              <a:rPr lang="en-GB" b="1" dirty="0"/>
              <a:t>variability</a:t>
            </a:r>
            <a:r>
              <a:rPr lang="en-GB" dirty="0"/>
              <a:t> (differences) between people in what you are trying to measure</a:t>
            </a:r>
          </a:p>
          <a:p>
            <a:pPr lvl="1"/>
            <a:r>
              <a:rPr lang="en-GB" dirty="0"/>
              <a:t>the</a:t>
            </a:r>
            <a:r>
              <a:rPr lang="en-GB" b="1" dirty="0"/>
              <a:t> sample</a:t>
            </a:r>
            <a:r>
              <a:rPr lang="en-GB" dirty="0"/>
              <a:t> is only a subset of the </a:t>
            </a:r>
            <a:r>
              <a:rPr lang="en-GB" b="1" dirty="0"/>
              <a:t>population</a:t>
            </a:r>
            <a:r>
              <a:rPr lang="en-GB" dirty="0"/>
              <a:t> and is not perfectly </a:t>
            </a:r>
            <a:r>
              <a:rPr lang="en-GB" b="1" dirty="0"/>
              <a:t>representative</a:t>
            </a:r>
            <a:r>
              <a:rPr lang="en-GB" dirty="0"/>
              <a:t> of it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7346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4000" b="1" dirty="0"/>
              <a:t>why we need inferential statistical methods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4525963"/>
          </a:xfrm>
        </p:spPr>
        <p:txBody>
          <a:bodyPr>
            <a:normAutofit/>
          </a:bodyPr>
          <a:lstStyle/>
          <a:p>
            <a:endParaRPr lang="en-GB" b="1" dirty="0"/>
          </a:p>
          <a:p>
            <a:r>
              <a:rPr lang="en-GB" dirty="0"/>
              <a:t>the answer provided by sample data is rarely the correct answer in the population</a:t>
            </a:r>
          </a:p>
          <a:p>
            <a:endParaRPr lang="en-GB" b="1" dirty="0"/>
          </a:p>
          <a:p>
            <a:pPr lvl="0"/>
            <a:r>
              <a:rPr lang="en-GB" b="1" dirty="0"/>
              <a:t>descriptive statistics </a:t>
            </a:r>
            <a:r>
              <a:rPr lang="en-GB" dirty="0"/>
              <a:t>is used to </a:t>
            </a:r>
            <a:r>
              <a:rPr lang="en-GB" i="1" dirty="0"/>
              <a:t>summarise data in the sample</a:t>
            </a:r>
          </a:p>
          <a:p>
            <a:pPr lvl="0"/>
            <a:r>
              <a:rPr lang="en-GB" b="1" dirty="0"/>
              <a:t>inferential statistics </a:t>
            </a:r>
            <a:r>
              <a:rPr lang="en-GB" dirty="0"/>
              <a:t>is used </a:t>
            </a:r>
            <a:r>
              <a:rPr lang="en-GB" i="1" dirty="0"/>
              <a:t>to learn about the population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78076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 b="1" dirty="0"/>
              <a:t>an example: </a:t>
            </a:r>
            <a:r>
              <a:rPr lang="en-GB" sz="4000" b="1" i="1" dirty="0"/>
              <a:t>Infant Sleep study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23528" y="1600200"/>
            <a:ext cx="8496944" cy="4525963"/>
          </a:xfrm>
        </p:spPr>
        <p:txBody>
          <a:bodyPr>
            <a:normAutofit/>
          </a:bodyPr>
          <a:lstStyle/>
          <a:p>
            <a:r>
              <a:rPr lang="en-GB" dirty="0"/>
              <a:t>randomised trial of nurse-delivered intervention for resolving sleep problems in infants</a:t>
            </a:r>
          </a:p>
          <a:p>
            <a:pPr lvl="1"/>
            <a:r>
              <a:rPr lang="en-GB" b="1" dirty="0"/>
              <a:t>Population</a:t>
            </a:r>
            <a:r>
              <a:rPr lang="en-GB" dirty="0"/>
              <a:t> – infants with a sleep problem</a:t>
            </a:r>
          </a:p>
          <a:p>
            <a:pPr lvl="1"/>
            <a:r>
              <a:rPr lang="en-GB" b="1" dirty="0"/>
              <a:t>Sample</a:t>
            </a:r>
            <a:r>
              <a:rPr lang="en-GB" dirty="0"/>
              <a:t> – 328 children aged 7 months randomised to receive either the nurse-delivered </a:t>
            </a:r>
            <a:r>
              <a:rPr lang="en-GB" b="1" dirty="0"/>
              <a:t>intervention</a:t>
            </a:r>
            <a:r>
              <a:rPr lang="en-GB" dirty="0"/>
              <a:t> or “usual care” (</a:t>
            </a:r>
            <a:r>
              <a:rPr lang="en-GB" b="1" dirty="0"/>
              <a:t>control</a:t>
            </a:r>
            <a:r>
              <a:rPr lang="en-GB" dirty="0"/>
              <a:t> group)</a:t>
            </a:r>
          </a:p>
          <a:p>
            <a:pPr lvl="1"/>
            <a:r>
              <a:rPr lang="en-GB" b="1" dirty="0"/>
              <a:t>Data</a:t>
            </a:r>
            <a:r>
              <a:rPr lang="en-GB" dirty="0"/>
              <a:t> collected at child age 12 months</a:t>
            </a:r>
          </a:p>
          <a:p>
            <a:pPr lvl="2"/>
            <a:r>
              <a:rPr lang="en-GB" sz="2800" dirty="0"/>
              <a:t>mother’s depression score (from 0 to 30)</a:t>
            </a:r>
          </a:p>
          <a:p>
            <a:pPr lvl="2"/>
            <a:r>
              <a:rPr lang="en-GB" sz="2800" dirty="0"/>
              <a:t>higher scores indicate more depression</a:t>
            </a:r>
          </a:p>
        </p:txBody>
      </p:sp>
    </p:spTree>
    <p:extLst>
      <p:ext uri="{BB962C8B-B14F-4D97-AF65-F5344CB8AC3E}">
        <p14:creationId xmlns:p14="http://schemas.microsoft.com/office/powerpoint/2010/main" val="982543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0892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b="1" dirty="0"/>
              <a:t>confidence intervals (estimation)</a:t>
            </a:r>
          </a:p>
        </p:txBody>
      </p:sp>
    </p:spTree>
    <p:extLst>
      <p:ext uri="{BB962C8B-B14F-4D97-AF65-F5344CB8AC3E}">
        <p14:creationId xmlns:p14="http://schemas.microsoft.com/office/powerpoint/2010/main" val="676477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41B85B4EBAEE42BAC32964C0266B63" ma:contentTypeVersion="14" ma:contentTypeDescription="Create a new document." ma:contentTypeScope="" ma:versionID="b984c3251c6e48a3808cd3047f8f7105">
  <xsd:schema xmlns:xsd="http://www.w3.org/2001/XMLSchema" xmlns:xs="http://www.w3.org/2001/XMLSchema" xmlns:p="http://schemas.microsoft.com/office/2006/metadata/properties" xmlns:ns2="30591d2f-b449-4c75-ac2d-0ae42fb37c40" xmlns:ns3="736978f8-b1e7-47d6-92c9-e69350009623" targetNamespace="http://schemas.microsoft.com/office/2006/metadata/properties" ma:root="true" ma:fieldsID="41b20860fe9ebecd7782c5925689a8cf" ns2:_="" ns3:_="">
    <xsd:import namespace="30591d2f-b449-4c75-ac2d-0ae42fb37c40"/>
    <xsd:import namespace="736978f8-b1e7-47d6-92c9-e693500096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591d2f-b449-4c75-ac2d-0ae42fb37c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1103e67f-0598-4a90-8a4a-cec34b03bf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36978f8-b1e7-47d6-92c9-e6935000962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22adbe6c-3629-44fc-82af-6c220d36b210}" ma:internalName="TaxCatchAll" ma:showField="CatchAllData" ma:web="736978f8-b1e7-47d6-92c9-e693500096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0591d2f-b449-4c75-ac2d-0ae42fb37c40">
      <Terms xmlns="http://schemas.microsoft.com/office/infopath/2007/PartnerControls"/>
    </lcf76f155ced4ddcb4097134ff3c332f>
    <TaxCatchAll xmlns="736978f8-b1e7-47d6-92c9-e69350009623" xsi:nil="true"/>
  </documentManagement>
</p:properties>
</file>

<file path=customXml/itemProps1.xml><?xml version="1.0" encoding="utf-8"?>
<ds:datastoreItem xmlns:ds="http://schemas.openxmlformats.org/officeDocument/2006/customXml" ds:itemID="{E3BBC1ED-CA2C-4B7A-B41F-D57591DDE0E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216EAD6-69C6-4B9D-B69C-751A5110BE0D}"/>
</file>

<file path=customXml/itemProps3.xml><?xml version="1.0" encoding="utf-8"?>
<ds:datastoreItem xmlns:ds="http://schemas.openxmlformats.org/officeDocument/2006/customXml" ds:itemID="{B24C8C7C-1C5D-41F0-8B9A-9DEBF3296965}">
  <ds:schemaRefs>
    <ds:schemaRef ds:uri="http://schemas.microsoft.com/office/2006/metadata/properties"/>
    <ds:schemaRef ds:uri="1a703673-5156-40d6-bd17-9d77e817651c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3190fef2-146d-4cb3-88e5-a612589f5e92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912a5d77-fb98-4eee-af32-1334d8f04a53}" enabled="0" method="" siteId="{912a5d77-fb98-4eee-af32-1334d8f04a5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10215</TotalTime>
  <Words>1810</Words>
  <Application>Microsoft Office PowerPoint</Application>
  <PresentationFormat>On-screen Show (4:3)</PresentationFormat>
  <Paragraphs>229</Paragraphs>
  <Slides>38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Calibri</vt:lpstr>
      <vt:lpstr>OCR A Std</vt:lpstr>
      <vt:lpstr>Outfit</vt:lpstr>
      <vt:lpstr>Times</vt:lpstr>
      <vt:lpstr>Office Theme</vt:lpstr>
      <vt:lpstr>PowerPoint Presentation</vt:lpstr>
      <vt:lpstr>PowerPoint Presentation</vt:lpstr>
      <vt:lpstr>outline</vt:lpstr>
      <vt:lpstr>examples of health research questions</vt:lpstr>
      <vt:lpstr>research questions are examined by collecting data on a sample of units (e.g., people) selected from a population</vt:lpstr>
      <vt:lpstr>why we need inferential statistical methods</vt:lpstr>
      <vt:lpstr>why we need inferential statistical methods</vt:lpstr>
      <vt:lpstr>an example: Infant Sleep study</vt:lpstr>
      <vt:lpstr>confidence intervals (estimation)</vt:lpstr>
      <vt:lpstr>Infant Sleep study</vt:lpstr>
      <vt:lpstr>Infant Sleep study</vt:lpstr>
      <vt:lpstr>Infant Sleep study – confidence  interval</vt:lpstr>
      <vt:lpstr>BREAKOUT TASK</vt:lpstr>
      <vt:lpstr>BREAKOUT TASK ANSWER</vt:lpstr>
      <vt:lpstr>Infant Sleep study  – confidence  interval scenario</vt:lpstr>
      <vt:lpstr>Infant Sleep study  – confidence  interval scenario</vt:lpstr>
      <vt:lpstr>Infant Sleep study  – confidence  interval scenario</vt:lpstr>
      <vt:lpstr>Infant Sleep study  – confidence  interval scenario</vt:lpstr>
      <vt:lpstr>Infant Sleep study  – confidence  interval scenario</vt:lpstr>
      <vt:lpstr>interpretation of confidence intervals</vt:lpstr>
      <vt:lpstr>sample size and confidence intervals</vt:lpstr>
      <vt:lpstr>inferential statistics</vt:lpstr>
      <vt:lpstr>hypothesis testing (p-values)</vt:lpstr>
      <vt:lpstr>hypothesis testing</vt:lpstr>
      <vt:lpstr>hypothesis testing: a two-stage process</vt:lpstr>
      <vt:lpstr>Infant Sleep study p-value (hypothesis test)</vt:lpstr>
      <vt:lpstr>BREAKOUT TASK</vt:lpstr>
      <vt:lpstr>BREAKOUT TASK ANSWERS</vt:lpstr>
      <vt:lpstr>BREAKOUT TASK ANSWERS</vt:lpstr>
      <vt:lpstr>BREAKOUT TASK ANSWERS</vt:lpstr>
      <vt:lpstr>p-value in hypothesis testing</vt:lpstr>
      <vt:lpstr>use of p-value of 0.05 as threshold for concluding there is a difference</vt:lpstr>
      <vt:lpstr>interpretation of p-value</vt:lpstr>
      <vt:lpstr>types of error in hypothesis testing</vt:lpstr>
      <vt:lpstr>interpreting a large p-value</vt:lpstr>
      <vt:lpstr>confidence intervals &amp; hypothesis testing</vt:lpstr>
      <vt:lpstr>summary</vt:lpstr>
      <vt:lpstr>summary</vt:lpstr>
    </vt:vector>
  </TitlesOfParts>
  <Company>University of Exeter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Health Statistics CPD Course</dc:title>
  <dc:creator>Ukoumunne, Obi</dc:creator>
  <cp:lastModifiedBy>Bardell, Charlotte</cp:lastModifiedBy>
  <cp:revision>273</cp:revision>
  <cp:lastPrinted>2022-06-22T10:26:19Z</cp:lastPrinted>
  <dcterms:created xsi:type="dcterms:W3CDTF">2015-05-05T07:39:52Z</dcterms:created>
  <dcterms:modified xsi:type="dcterms:W3CDTF">2026-06-11T10:35:51Z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0x0101003B41B85B4EBAEE42BAC32964C0266B63</vt:lpwstr>
  </property>
</Properties>
</file>