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440" r:id="rId2"/>
    <p:sldId id="561" r:id="rId3"/>
    <p:sldId id="490" r:id="rId4"/>
    <p:sldId id="492" r:id="rId5"/>
    <p:sldId id="540" r:id="rId6"/>
    <p:sldId id="520" r:id="rId7"/>
    <p:sldId id="497" r:id="rId8"/>
    <p:sldId id="550" r:id="rId9"/>
    <p:sldId id="512" r:id="rId10"/>
    <p:sldId id="549" r:id="rId11"/>
    <p:sldId id="535" r:id="rId12"/>
    <p:sldId id="562" r:id="rId13"/>
    <p:sldId id="501" r:id="rId14"/>
    <p:sldId id="551" r:id="rId15"/>
    <p:sldId id="544" r:id="rId16"/>
    <p:sldId id="506" r:id="rId17"/>
    <p:sldId id="507" r:id="rId18"/>
    <p:sldId id="532" r:id="rId19"/>
    <p:sldId id="548" r:id="rId20"/>
    <p:sldId id="525" r:id="rId21"/>
    <p:sldId id="547" r:id="rId22"/>
    <p:sldId id="526" r:id="rId23"/>
    <p:sldId id="545" r:id="rId24"/>
    <p:sldId id="546" r:id="rId25"/>
    <p:sldId id="511" r:id="rId26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01" autoAdjust="0"/>
    <p:restoredTop sz="77143" autoAdjust="0"/>
  </p:normalViewPr>
  <p:slideViewPr>
    <p:cSldViewPr>
      <p:cViewPr varScale="1">
        <p:scale>
          <a:sx n="65" d="100"/>
          <a:sy n="65" d="100"/>
        </p:scale>
        <p:origin x="672" y="60"/>
      </p:cViewPr>
      <p:guideLst>
        <p:guide orient="horz" pos="8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2412" y="96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3B9A2-5F67-4EF5-BDC9-E6F2FA22E5C6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4476-38B4-411E-BC2E-5A3BB36B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439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6C90B-7123-4F74-BFB5-8965E0EC2E29}" type="datetimeFigureOut">
              <a:rPr lang="en-US" smtClean="0"/>
              <a:pPr/>
              <a:t>10/31/2018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2BF4-4AF7-45F2-8F66-71AD4C6CEF4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5074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198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4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74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74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442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96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7134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61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866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460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65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08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107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251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0262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effectLst/>
            </a:endParaRPr>
          </a:p>
          <a:p>
            <a:endParaRPr lang="en-GB" sz="1200" dirty="0" smtClean="0">
              <a:effectLst/>
            </a:endParaRPr>
          </a:p>
          <a:p>
            <a:endParaRPr lang="en-GB" sz="1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429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846732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84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94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09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31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63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813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060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4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0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20th Oct 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296F-CF3C-45CC-932A-B5CD0C9B16C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375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5680" y="6494400"/>
            <a:ext cx="20574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94400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4196404-80B9-4A8A-A810-E256DEF28B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8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62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9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17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35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2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25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20th Oct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6404-80B9-4A8A-A810-E256DEF28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9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dm@exeter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ponline.dcc.ac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dmponline.dcc.ac.uk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rce11.org/group/fairgroup/fairprinciples" TargetMode="Externa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3data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ore.exeter.ac.uk/repositor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researchpubs.exeter.ac.uk/login.html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ore.exeter.ac.uk/oredeposit/" TargetMode="Externa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creativecommons.org/licenses/" TargetMode="Externa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hyperlink" Target="https://doi.org/10.24378/exe.XXXX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4378/exe.XXXX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www.exeter.ac.uk/research/researchdatamanagement/" TargetMode="External"/><Relationship Id="rId4" Type="http://schemas.openxmlformats.org/officeDocument/2006/relationships/hyperlink" Target="mailto:rdm@exeter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xeter.ac.uk/media/universityofexeter/research/openaccess/OA_RDM_Policy_Fin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2.sherpa.ac.uk/juli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c.ac.uk/resources/policy-and-legal/overview-funders-data-policie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ukri.org/funding/information-for-award-holders/data-polic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2015 CAMS 055 Corporate PowerPoin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31800" y="2132856"/>
            <a:ext cx="66604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Research Data Management</a:t>
            </a:r>
            <a:endParaRPr lang="en-US" sz="4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32000" y="4725144"/>
            <a:ext cx="57689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Dr. Chris Tibbs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Research Data Officer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4"/>
              </a:rPr>
              <a:t>rdm@exeter.ac.uk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r>
              <a:rPr lang="en-US" sz="20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October 2018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9" y="188640"/>
            <a:ext cx="8682925" cy="5594889"/>
          </a:xfrm>
        </p:spPr>
      </p:pic>
      <p:sp>
        <p:nvSpPr>
          <p:cNvPr id="2" name="Rectangle 1"/>
          <p:cNvSpPr/>
          <p:nvPr/>
        </p:nvSpPr>
        <p:spPr>
          <a:xfrm>
            <a:off x="228600" y="188640"/>
            <a:ext cx="779978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02863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Data Lifecycle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10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data management plan (DMP)?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196752"/>
            <a:ext cx="8100000" cy="462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DMP is a formal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statement describing how research data will be managed and documented throughout a research project and the terms regarding the subsequent deposit of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in 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 repository for long-term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and preservation.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30400">
              <a:spcBef>
                <a:spcPts val="600"/>
              </a:spcBef>
              <a:buSzPct val="110000"/>
            </a:pPr>
            <a:r>
              <a:rPr lang="en-GB" sz="2000" dirty="0">
                <a:ea typeface="ＭＳ Ｐゴシック" pitchFamily="34" charset="-128"/>
              </a:rPr>
              <a:t>What data will be collected/created (format, </a:t>
            </a:r>
            <a:r>
              <a:rPr lang="en-GB" sz="2000" dirty="0" smtClean="0">
                <a:ea typeface="ＭＳ Ｐゴシック" pitchFamily="34" charset="-128"/>
              </a:rPr>
              <a:t>types, </a:t>
            </a:r>
            <a:r>
              <a:rPr lang="en-GB" sz="2000" dirty="0">
                <a:ea typeface="ＭＳ Ｐゴシック" pitchFamily="34" charset="-128"/>
              </a:rPr>
              <a:t>and size) and how</a:t>
            </a:r>
            <a:r>
              <a:rPr lang="en-GB" sz="2000" dirty="0" smtClean="0">
                <a:ea typeface="ＭＳ Ｐゴシック" pitchFamily="34" charset="-128"/>
              </a:rPr>
              <a:t>?</a:t>
            </a:r>
            <a:endParaRPr lang="en-GB" sz="2000" dirty="0">
              <a:ea typeface="ＭＳ Ｐゴシック" pitchFamily="34" charset="-128"/>
            </a:endParaRPr>
          </a:p>
          <a:p>
            <a:pPr marL="914400" lvl="1" indent="-230400">
              <a:spcBef>
                <a:spcPts val="600"/>
              </a:spcBef>
              <a:buSzPct val="110000"/>
            </a:pPr>
            <a:r>
              <a:rPr lang="en-GB" sz="2000" dirty="0">
                <a:ea typeface="ＭＳ Ｐゴシック" pitchFamily="34" charset="-128"/>
              </a:rPr>
              <a:t>How will the data be documented and described</a:t>
            </a:r>
            <a:r>
              <a:rPr lang="en-GB" sz="2000" dirty="0" smtClean="0">
                <a:ea typeface="ＭＳ Ｐゴシック" pitchFamily="34" charset="-128"/>
              </a:rPr>
              <a:t>?</a:t>
            </a:r>
            <a:endParaRPr lang="en-GB" sz="2000" dirty="0">
              <a:ea typeface="ＭＳ Ｐゴシック" pitchFamily="34" charset="-128"/>
            </a:endParaRPr>
          </a:p>
          <a:p>
            <a:pPr marL="914400" lvl="1" indent="-230400">
              <a:spcBef>
                <a:spcPts val="600"/>
              </a:spcBef>
              <a:buSzPct val="110000"/>
            </a:pPr>
            <a:r>
              <a:rPr lang="en-GB" sz="2000" dirty="0">
                <a:ea typeface="ＭＳ Ｐゴシック" pitchFamily="34" charset="-128"/>
              </a:rPr>
              <a:t>How will </a:t>
            </a:r>
            <a:r>
              <a:rPr lang="en-GB" sz="2000" dirty="0" smtClean="0">
                <a:ea typeface="ＭＳ Ｐゴシック" pitchFamily="34" charset="-128"/>
              </a:rPr>
              <a:t>data ethics </a:t>
            </a:r>
            <a:r>
              <a:rPr lang="en-GB" sz="2000" dirty="0">
                <a:ea typeface="ＭＳ Ｐゴシック" pitchFamily="34" charset="-128"/>
              </a:rPr>
              <a:t>and Intellectual </a:t>
            </a:r>
            <a:r>
              <a:rPr lang="en-GB" sz="2000" dirty="0" smtClean="0">
                <a:ea typeface="ＭＳ Ｐゴシック" pitchFamily="34" charset="-128"/>
              </a:rPr>
              <a:t>Property be managed?</a:t>
            </a:r>
            <a:endParaRPr lang="en-GB" sz="2000" dirty="0">
              <a:ea typeface="ＭＳ Ｐゴシック" pitchFamily="34" charset="-128"/>
            </a:endParaRPr>
          </a:p>
          <a:p>
            <a:pPr marL="914400" lvl="1" indent="-230400">
              <a:spcBef>
                <a:spcPts val="600"/>
              </a:spcBef>
              <a:buSzPct val="110000"/>
            </a:pPr>
            <a:r>
              <a:rPr lang="en-GB" sz="2000" dirty="0">
                <a:ea typeface="ＭＳ Ｐゴシック" pitchFamily="34" charset="-128"/>
              </a:rPr>
              <a:t>What are the plans for data sharing and access? </a:t>
            </a:r>
          </a:p>
          <a:p>
            <a:pPr marL="914400" lvl="1" indent="-230400">
              <a:spcBef>
                <a:spcPts val="600"/>
              </a:spcBef>
              <a:buSzPct val="110000"/>
            </a:pPr>
            <a:r>
              <a:rPr lang="en-GB" sz="2000" dirty="0">
                <a:ea typeface="ＭＳ Ｐゴシック" pitchFamily="34" charset="-128"/>
              </a:rPr>
              <a:t>What is the strategy for long-term data preservation</a:t>
            </a:r>
            <a:r>
              <a:rPr lang="en-GB" sz="2000" dirty="0" smtClean="0">
                <a:ea typeface="ＭＳ Ｐゴシック" pitchFamily="34" charset="-128"/>
              </a:rPr>
              <a:t>?</a:t>
            </a:r>
            <a:endParaRPr lang="en-GB" sz="2000" dirty="0"/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DMP Online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735648"/>
            <a:ext cx="363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DMP Online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an web-based tool, developed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the Digital Curation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Centre (DCC),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help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 management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2" y="4371389"/>
            <a:ext cx="3087719" cy="1206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99" y="3543622"/>
            <a:ext cx="335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https://dmponline.dcc.ac.uk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00" y="1431062"/>
            <a:ext cx="5687069" cy="32732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58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DMP Online do?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196752"/>
            <a:ext cx="8100000" cy="51609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</a:t>
            </a:r>
            <a:r>
              <a:rPr lang="en-GB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web-based tool that enables users </a:t>
            </a:r>
            <a:r>
              <a:rPr lang="en-GB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</a:t>
            </a:r>
            <a:endParaRPr lang="en-GB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Create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update </a:t>
            </a:r>
            <a:r>
              <a:rPr lang="en-GB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multiple </a:t>
            </a: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versions of DMPs throughout the research lifecycle</a:t>
            </a:r>
          </a:p>
          <a:p>
            <a:pPr marL="971550" lvl="1" indent="-514350"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ea typeface="ＭＳ Ｐゴシック" charset="0"/>
              </a:rPr>
              <a:t>Collaboratively work on the DMP </a:t>
            </a:r>
            <a:r>
              <a:rPr lang="en-GB" dirty="0" smtClean="0">
                <a:ea typeface="ＭＳ Ｐゴシック" charset="0"/>
              </a:rPr>
              <a:t>with multiple people able to access the DMP</a:t>
            </a:r>
          </a:p>
          <a:p>
            <a:pPr marL="971550" lvl="1" indent="-514350"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Meet a variety of specific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data-related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requirements </a:t>
            </a: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(from funders, institutions, etc.)</a:t>
            </a:r>
            <a:endParaRPr lang="en-GB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Get tailored guidance </a:t>
            </a:r>
            <a:r>
              <a:rPr lang="en-GB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 best practice and helpful contacts, at the point of </a:t>
            </a: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need</a:t>
            </a:r>
          </a:p>
          <a:p>
            <a:pPr marL="971550" lvl="1" indent="-514350"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Customise, export, and share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DMPs </a:t>
            </a:r>
            <a:r>
              <a:rPr lang="en-GB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a variety of </a:t>
            </a: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formats in order to facilitate communications within and beyond research projects</a:t>
            </a:r>
            <a:endParaRPr lang="en-US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sz="1800" i="1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1844824"/>
            <a:ext cx="810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Preserving And Sharing Data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6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 Data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15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3103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880193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CC BY-SA 4.0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Sangya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Pundir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22000" y="1235894"/>
            <a:ext cx="8100000" cy="8807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meet </a:t>
            </a:r>
            <a:r>
              <a:rPr lang="en-GB" sz="2400" dirty="0" smtClean="0">
                <a:ea typeface="ＭＳ Ｐゴシック" pitchFamily="34" charset="-128"/>
              </a:rPr>
              <a:t>the funder requirements, you should make your data:</a:t>
            </a: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4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www.force11.org/group/fairgroup/fairprinciples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Data Repositories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307901"/>
            <a:ext cx="8100000" cy="4137323"/>
          </a:xfrm>
        </p:spPr>
        <p:txBody>
          <a:bodyPr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Digital </a:t>
            </a:r>
            <a:r>
              <a:rPr lang="en-GB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research </a:t>
            </a:r>
            <a:r>
              <a:rPr lang="en-GB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data </a:t>
            </a:r>
            <a:r>
              <a:rPr lang="en-GB" sz="2400" dirty="0" smtClean="0">
                <a:ea typeface="ＭＳ Ｐゴシック" pitchFamily="34" charset="-128"/>
              </a:rPr>
              <a:t>are</a:t>
            </a:r>
            <a:r>
              <a:rPr lang="en-GB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best preserved and published using a research data </a:t>
            </a:r>
            <a:r>
              <a:rPr lang="en-GB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repository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repository is an online database service, an archive that manages the long-term storage and preservation of digital resources and provides a catalogue for discovery and </a:t>
            </a:r>
            <a:r>
              <a:rPr lang="en-GB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access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Most data repositories do not charge to deposit research data, though many require registration</a:t>
            </a:r>
            <a:endParaRPr lang="en-GB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4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Registry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data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repositories: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http://www.re3data.org/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4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Research Exeter (ORE)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06" y="4653136"/>
            <a:ext cx="370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https://ore.exeter.ac.uk/repository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3737296" cy="26642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/>
              <a:t>ORE is the University of Exeter’s institutional repository, suitable for both publications and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/>
              <a:t>ORE offers long-term data preservation and curation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00" y="1396024"/>
            <a:ext cx="5220071" cy="3872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6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Depositing Data In ORE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96708" y="1257996"/>
            <a:ext cx="2350584" cy="830997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Is the size of your data &lt;</a:t>
            </a:r>
            <a:r>
              <a:rPr lang="en-GB" sz="2400" dirty="0" smtClean="0"/>
              <a:t>2GB</a:t>
            </a:r>
            <a:r>
              <a:rPr lang="en-GB" sz="2400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1600" y="3492755"/>
            <a:ext cx="3510000" cy="830997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Deposit your data in ORE </a:t>
            </a:r>
            <a:r>
              <a:rPr lang="en-GB" sz="2400" dirty="0" smtClean="0"/>
              <a:t>via Symplectic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644008" y="3492755"/>
            <a:ext cx="3510000" cy="830997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Deposit your data in ORE </a:t>
            </a:r>
            <a:r>
              <a:rPr lang="en-GB" sz="2400" dirty="0" smtClean="0"/>
              <a:t>using the ORE deposit tool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771800" y="2197445"/>
            <a:ext cx="936104" cy="1159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64088" y="2197445"/>
            <a:ext cx="864096" cy="1159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36096" y="24674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246651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1600" y="5229200"/>
            <a:ext cx="7182408" cy="461665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ORE</a:t>
            </a:r>
            <a:endParaRPr lang="en-GB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264188" y="4425209"/>
            <a:ext cx="0" cy="7319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60839" y="4425209"/>
            <a:ext cx="0" cy="7319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Depositing Data In ORE (&lt;2GB)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19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4485313"/>
            <a:ext cx="3597486" cy="4364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64884" y="3687505"/>
            <a:ext cx="3966732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researchpubs.exeter.ac.uk/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69542" y="1268760"/>
            <a:ext cx="3626303" cy="2109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/>
              <a:t>Datasets can be deposited to ORE via </a:t>
            </a:r>
            <a:r>
              <a:rPr lang="en-GB" sz="2000" dirty="0" err="1" smtClean="0"/>
              <a:t>Symplectic</a:t>
            </a:r>
            <a:r>
              <a:rPr lang="en-GB" sz="2000" dirty="0" smtClean="0"/>
              <a:t> using the same procedure as the one used to deposit journal articles – simply select the type “dataset” rather than “journal article”</a:t>
            </a:r>
            <a:endParaRPr lang="en-GB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44" y="977459"/>
            <a:ext cx="5321834" cy="48010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Notched Right Arrow 12"/>
          <p:cNvSpPr/>
          <p:nvPr/>
        </p:nvSpPr>
        <p:spPr>
          <a:xfrm rot="2404854">
            <a:off x="4107386" y="1439731"/>
            <a:ext cx="1152525" cy="542925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Data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124744"/>
            <a:ext cx="8100000" cy="4104456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GB" altLang="en-US" sz="2400" dirty="0" smtClean="0">
                <a:solidFill>
                  <a:srgbClr val="FF0000"/>
                </a:solidFill>
              </a:rPr>
              <a:t>Open Data </a:t>
            </a:r>
            <a:r>
              <a:rPr lang="en-GB" altLang="en-US" sz="2400" dirty="0" smtClean="0"/>
              <a:t>=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paradigm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disciplines, providing benefits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individual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researchers, institutions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funders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research data management habits are essential to creating data that are suitable for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extBox 5"/>
          <p:cNvSpPr txBox="1"/>
          <p:nvPr/>
        </p:nvSpPr>
        <p:spPr>
          <a:xfrm>
            <a:off x="2126860" y="3801814"/>
            <a:ext cx="49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/>
              <a:t>Open Data</a:t>
            </a:r>
            <a:endParaRPr lang="en-US" sz="5400" dirty="0"/>
          </a:p>
        </p:txBody>
      </p:sp>
      <p:sp>
        <p:nvSpPr>
          <p:cNvPr id="9" name="TextBox 6"/>
          <p:cNvSpPr txBox="1"/>
          <p:nvPr/>
        </p:nvSpPr>
        <p:spPr>
          <a:xfrm>
            <a:off x="2060760" y="3157961"/>
            <a:ext cx="99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Calibri"/>
                <a:cs typeface="Calibri"/>
              </a:rPr>
              <a:t>Free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126860" y="5290127"/>
            <a:ext cx="99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Calibri"/>
                <a:cs typeface="Calibri"/>
              </a:rPr>
              <a:t>Online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787911" y="3041741"/>
            <a:ext cx="164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Calibri"/>
                <a:cs typeface="Calibri"/>
              </a:rPr>
              <a:t>Immediate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929458" y="5470127"/>
            <a:ext cx="137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Calibri"/>
                <a:cs typeface="Calibri"/>
              </a:rPr>
              <a:t>Availability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796136" y="3157961"/>
            <a:ext cx="165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Calibri"/>
                <a:cs typeface="Calibri"/>
              </a:rPr>
              <a:t>Research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5796136" y="5290127"/>
            <a:ext cx="165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Calibri"/>
                <a:cs typeface="Calibri"/>
              </a:rPr>
              <a:t>Re-use Rights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6167" y="3564356"/>
            <a:ext cx="431806" cy="502937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6017844" y="4732724"/>
            <a:ext cx="623727" cy="491079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59707" y="3551754"/>
            <a:ext cx="540000" cy="491078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626868" y="4824229"/>
            <a:ext cx="662801" cy="347142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177921" y="5042068"/>
            <a:ext cx="854526" cy="159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</p:cNvCxnSpPr>
          <p:nvPr/>
        </p:nvCxnSpPr>
        <p:spPr>
          <a:xfrm rot="5400000">
            <a:off x="4275387" y="3744072"/>
            <a:ext cx="666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Depositing Data In ORE (≥2GB)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0" y="1484437"/>
            <a:ext cx="5163945" cy="40327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2051556"/>
            <a:ext cx="379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ore.exeter.ac.uk/oredeposit/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736" y="1424540"/>
            <a:ext cx="3796263" cy="7083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The ORE Deposit Tool can be used to deposit large datasets into 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36" y="2450188"/>
            <a:ext cx="379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Uses Globus Connect to transfer the data in the background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without having to store the data on an intermediate server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1560" y="3737828"/>
            <a:ext cx="2715326" cy="2067436"/>
            <a:chOff x="1547664" y="2975190"/>
            <a:chExt cx="3024336" cy="226125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975190"/>
              <a:ext cx="3024336" cy="22612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861048"/>
              <a:ext cx="1188636" cy="39316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915816" y="3717032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99792" y="4254213"/>
              <a:ext cx="648072" cy="18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5856" y="4221088"/>
              <a:ext cx="26744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755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Licensing Your Data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134" y="3527149"/>
            <a:ext cx="4142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005842" cy="39267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0928" y="5494814"/>
            <a:ext cx="486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https://creativecommons.org/licenses/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2000" y="1124744"/>
            <a:ext cx="8100000" cy="413732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Licences to share, remix, and distribute legally, whil</a:t>
            </a:r>
            <a:r>
              <a:rPr lang="en-GB" sz="2400" dirty="0" smtClean="0">
                <a:ea typeface="ＭＳ Ｐゴシック" pitchFamily="34" charset="-128"/>
              </a:rPr>
              <a:t>e ensuring authors get credit for their work</a:t>
            </a:r>
            <a:endParaRPr lang="en-GB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58000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C.T. Tibbs</a:t>
            </a:r>
            <a:endParaRPr lang="en-GB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0" y="5595684"/>
            <a:ext cx="630000" cy="2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Object Identifiers (DOIs)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22000" y="1235893"/>
            <a:ext cx="8100000" cy="140101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effectively share research data, it must be uniquely identified with a persistent identifier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04935"/>
            <a:ext cx="416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Exeter DOIs are of the format: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https://doi.org/10.24378/exe.XXXXX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0" y="3212976"/>
            <a:ext cx="3468321" cy="113842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47500" y="2236371"/>
            <a:ext cx="3721768" cy="90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 smtClean="0"/>
              <a:t>All datasets deposited in ORE are allocated a </a:t>
            </a:r>
            <a:r>
              <a:rPr lang="en-GB" sz="1800" dirty="0" err="1" smtClean="0"/>
              <a:t>DataCite</a:t>
            </a:r>
            <a:r>
              <a:rPr lang="en-GB" sz="1800" dirty="0" smtClean="0"/>
              <a:t> DOI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68" y="2098554"/>
            <a:ext cx="4997331" cy="3490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1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Access Statements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183958"/>
            <a:ext cx="8100000" cy="5341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All </a:t>
            </a:r>
            <a:r>
              <a:rPr lang="en-GB" sz="2400" dirty="0"/>
              <a:t>research publications </a:t>
            </a:r>
            <a:r>
              <a:rPr lang="en-GB" sz="2400" b="1" dirty="0" smtClean="0"/>
              <a:t>should</a:t>
            </a:r>
            <a:r>
              <a:rPr lang="en-GB" sz="2400" dirty="0"/>
              <a:t> include a statement on how the underlying data can be accessed (a "data access statement"). </a:t>
            </a:r>
            <a:endParaRPr lang="en-GB" sz="2400" dirty="0" smtClean="0"/>
          </a:p>
          <a:p>
            <a:pPr fontAlgn="base"/>
            <a:r>
              <a:rPr lang="en-GB" sz="2000" b="1" dirty="0" smtClean="0"/>
              <a:t>How the data can be accessed?</a:t>
            </a:r>
          </a:p>
          <a:p>
            <a:pPr lvl="1" fontAlgn="base"/>
            <a:r>
              <a:rPr lang="en-GB" sz="2000" dirty="0" smtClean="0"/>
              <a:t>Web link</a:t>
            </a:r>
          </a:p>
          <a:p>
            <a:pPr lvl="1" fontAlgn="base"/>
            <a:r>
              <a:rPr lang="en-GB" sz="2000" dirty="0" smtClean="0"/>
              <a:t>Digital Object Identifier (DOI) or other persistent identifier</a:t>
            </a:r>
          </a:p>
          <a:p>
            <a:pPr fontAlgn="base">
              <a:buSzPct val="110000"/>
            </a:pPr>
            <a:r>
              <a:rPr lang="en-GB" sz="2000" b="1" dirty="0"/>
              <a:t>W</a:t>
            </a:r>
            <a:r>
              <a:rPr lang="en-GB" sz="2000" b="1" dirty="0" smtClean="0"/>
              <a:t>ho </a:t>
            </a:r>
            <a:r>
              <a:rPr lang="en-GB" sz="2000" b="1" dirty="0"/>
              <a:t>must be contacted to request </a:t>
            </a:r>
            <a:r>
              <a:rPr lang="en-GB" sz="2000" b="1" dirty="0" smtClean="0"/>
              <a:t>access?</a:t>
            </a:r>
          </a:p>
          <a:p>
            <a:pPr lvl="1" fontAlgn="base">
              <a:buSzPct val="110000"/>
            </a:pPr>
            <a:r>
              <a:rPr lang="en-GB" sz="2000" dirty="0"/>
              <a:t>D</a:t>
            </a:r>
            <a:r>
              <a:rPr lang="en-GB" sz="2000" dirty="0" smtClean="0"/>
              <a:t>epartmental/group </a:t>
            </a:r>
            <a:r>
              <a:rPr lang="en-GB" sz="2000" dirty="0"/>
              <a:t>email </a:t>
            </a:r>
            <a:r>
              <a:rPr lang="en-GB" sz="2000" dirty="0" smtClean="0"/>
              <a:t>address </a:t>
            </a:r>
            <a:r>
              <a:rPr lang="en-GB" sz="2000" dirty="0"/>
              <a:t>(not a personal email address</a:t>
            </a:r>
            <a:r>
              <a:rPr lang="en-GB" sz="2000" dirty="0" smtClean="0"/>
              <a:t>)</a:t>
            </a:r>
          </a:p>
          <a:p>
            <a:pPr fontAlgn="base"/>
            <a:r>
              <a:rPr lang="en-GB" sz="2000" b="1" dirty="0" smtClean="0"/>
              <a:t>On what terms are the data available? </a:t>
            </a:r>
          </a:p>
          <a:p>
            <a:pPr lvl="1" fontAlgn="base"/>
            <a:r>
              <a:rPr lang="en-GB" sz="2000" dirty="0" smtClean="0"/>
              <a:t>a </a:t>
            </a:r>
            <a:r>
              <a:rPr lang="en-GB" sz="2000" dirty="0"/>
              <a:t>general licence </a:t>
            </a:r>
            <a:endParaRPr lang="en-GB" sz="2000" dirty="0" smtClean="0"/>
          </a:p>
          <a:p>
            <a:pPr lvl="1" fontAlgn="base"/>
            <a:r>
              <a:rPr lang="en-GB" sz="2000" dirty="0" smtClean="0"/>
              <a:t>a </a:t>
            </a:r>
            <a:r>
              <a:rPr lang="en-GB" sz="2000" dirty="0"/>
              <a:t>data sharing agreement must be entered into before access to the data is </a:t>
            </a:r>
            <a:r>
              <a:rPr lang="en-GB" sz="2000" dirty="0" smtClean="0"/>
              <a:t>granted</a:t>
            </a:r>
            <a:endParaRPr lang="en-GB" sz="2000" dirty="0"/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23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Data Access Statements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183958"/>
            <a:ext cx="8100000" cy="534138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8800" b="1" dirty="0" smtClean="0"/>
              <a:t>No </a:t>
            </a:r>
            <a:r>
              <a:rPr lang="en-GB" sz="8800" b="1" dirty="0"/>
              <a:t>new data generated </a:t>
            </a:r>
            <a:endParaRPr lang="en-GB" sz="8800" dirty="0"/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GB" sz="8000" dirty="0"/>
              <a:t>e.g., “This study did not generate any new data</a:t>
            </a:r>
            <a:r>
              <a:rPr lang="en-GB" sz="8000" dirty="0" smtClean="0"/>
              <a:t>.”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8800" b="1" dirty="0" smtClean="0"/>
              <a:t>Openly </a:t>
            </a:r>
            <a:r>
              <a:rPr lang="en-GB" sz="8800" b="1" dirty="0"/>
              <a:t>available data in a </a:t>
            </a:r>
            <a:r>
              <a:rPr lang="en-GB" sz="8800" b="1" dirty="0" smtClean="0"/>
              <a:t>repository</a:t>
            </a:r>
            <a:endParaRPr lang="en-GB" sz="8800" dirty="0"/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GB" sz="8000" dirty="0" smtClean="0"/>
              <a:t>e.g</a:t>
            </a:r>
            <a:r>
              <a:rPr lang="en-GB" sz="8000" dirty="0"/>
              <a:t>., “The research data supporting this publication are openly available from the </a:t>
            </a:r>
            <a:r>
              <a:rPr lang="en-GB" sz="8000" dirty="0" smtClean="0"/>
              <a:t>University of Exeter’s institutional repository </a:t>
            </a:r>
            <a:r>
              <a:rPr lang="en-GB" sz="8000" dirty="0"/>
              <a:t>at</a:t>
            </a:r>
            <a:r>
              <a:rPr lang="en-GB" sz="8000" dirty="0" smtClean="0"/>
              <a:t>: </a:t>
            </a:r>
            <a:r>
              <a:rPr lang="en-GB" sz="8000" dirty="0" smtClean="0">
                <a:hlinkClick r:id="rId4"/>
              </a:rPr>
              <a:t>https://doi.org/10.24378/</a:t>
            </a:r>
            <a:r>
              <a:rPr lang="en-GB" sz="8000" dirty="0" err="1" smtClean="0">
                <a:hlinkClick r:id="rId4"/>
              </a:rPr>
              <a:t>exe.XXXXX</a:t>
            </a:r>
            <a:r>
              <a:rPr lang="en-GB" sz="8000" dirty="0" smtClean="0"/>
              <a:t>”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8800" b="1" dirty="0" smtClean="0"/>
              <a:t>Sensitive </a:t>
            </a:r>
            <a:r>
              <a:rPr lang="en-GB" sz="8800" b="1" dirty="0"/>
              <a:t>data with restricted </a:t>
            </a:r>
            <a:r>
              <a:rPr lang="en-GB" sz="8800" b="1" dirty="0" smtClean="0"/>
              <a:t>access</a:t>
            </a:r>
            <a:endParaRPr lang="en-GB" sz="8800" dirty="0"/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GB" sz="8000" dirty="0" smtClean="0"/>
              <a:t>e.g</a:t>
            </a:r>
            <a:r>
              <a:rPr lang="en-GB" sz="8000" dirty="0"/>
              <a:t>., “Due to </a:t>
            </a:r>
            <a:r>
              <a:rPr lang="en-GB" sz="8000" dirty="0" smtClean="0"/>
              <a:t>ethical </a:t>
            </a:r>
            <a:r>
              <a:rPr lang="en-GB" sz="8000" dirty="0"/>
              <a:t>concerns, the research data supporting this publication can only be made available to bona fide researchers subject to a data access agreement. Details of how to request access are available from the </a:t>
            </a:r>
            <a:r>
              <a:rPr lang="en-GB" sz="8000" dirty="0" smtClean="0"/>
              <a:t>University </a:t>
            </a:r>
            <a:r>
              <a:rPr lang="en-GB" sz="8000" dirty="0"/>
              <a:t>of Exeter's institutional </a:t>
            </a:r>
            <a:r>
              <a:rPr lang="en-GB" sz="8000" dirty="0" smtClean="0"/>
              <a:t>repository </a:t>
            </a:r>
            <a:r>
              <a:rPr lang="en-GB" sz="8000" dirty="0"/>
              <a:t>at: </a:t>
            </a:r>
            <a:r>
              <a:rPr lang="en-GB" sz="8000" dirty="0" smtClean="0">
                <a:hlinkClick r:id="rId4"/>
              </a:rPr>
              <a:t>https://doi.org/10.24378/</a:t>
            </a:r>
            <a:r>
              <a:rPr lang="en-GB" sz="8000" dirty="0" err="1" smtClean="0">
                <a:hlinkClick r:id="rId4"/>
              </a:rPr>
              <a:t>exe.XXXXX</a:t>
            </a:r>
            <a:r>
              <a:rPr lang="en-GB" sz="8000" dirty="0" smtClean="0"/>
              <a:t>”</a:t>
            </a:r>
            <a:endParaRPr lang="en-GB" sz="8000" dirty="0"/>
          </a:p>
          <a:p>
            <a:pPr marL="0" indent="0">
              <a:buNone/>
            </a:pPr>
            <a:r>
              <a:rPr lang="en-GB" sz="7400" dirty="0"/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24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to know more?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2000" y="1556792"/>
            <a:ext cx="810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 Tibbs – Research Data Officer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rdm@exeter.ac.uk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rgbClr val="0000FF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https://www.exeter.ac.uk/research/researchdatamanagement/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45" y="-295422"/>
            <a:ext cx="4011871" cy="10777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25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7" y="1254787"/>
            <a:ext cx="2787399" cy="19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Research Data Management?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4"/>
          <p:cNvSpPr>
            <a:spLocks noGrp="1"/>
          </p:cNvSpPr>
          <p:nvPr>
            <p:ph idx="1"/>
          </p:nvPr>
        </p:nvSpPr>
        <p:spPr>
          <a:xfrm>
            <a:off x="522000" y="1195529"/>
            <a:ext cx="8100000" cy="5113791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data</a:t>
            </a:r>
            <a:r>
              <a:rPr lang="en-GB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all information collected/created and used in research</a:t>
            </a:r>
          </a:p>
          <a:p>
            <a:pPr lvl="1">
              <a:lnSpc>
                <a:spcPct val="105000"/>
              </a:lnSpc>
              <a:spcAft>
                <a:spcPts val="400"/>
              </a:spcAft>
            </a:pPr>
            <a:r>
              <a:rPr lang="en-GB" altLang="en-US" sz="2000" dirty="0" smtClean="0"/>
              <a:t>structured </a:t>
            </a:r>
            <a:r>
              <a:rPr lang="en-GB" altLang="en-US" sz="2000" dirty="0"/>
              <a:t>data </a:t>
            </a:r>
            <a:r>
              <a:rPr lang="en-GB" altLang="en-US" sz="2000" dirty="0" smtClean="0"/>
              <a:t>(e.g., databases, </a:t>
            </a:r>
            <a:r>
              <a:rPr lang="en-GB" altLang="en-US" sz="2000" dirty="0"/>
              <a:t>tables, etc.)</a:t>
            </a:r>
          </a:p>
          <a:p>
            <a:pPr lvl="1">
              <a:lnSpc>
                <a:spcPct val="105000"/>
              </a:lnSpc>
              <a:spcAft>
                <a:spcPts val="400"/>
              </a:spcAft>
            </a:pPr>
            <a:r>
              <a:rPr lang="en-GB" altLang="en-US" sz="2000" dirty="0"/>
              <a:t>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nstructured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smtClean="0"/>
              <a:t>e.g.,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textual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sources, images, audio recordings, personal notes, emails, etc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>
              <a:lnSpc>
                <a:spcPct val="105000"/>
              </a:lnSpc>
              <a:spcAft>
                <a:spcPts val="4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effective management of the information lifecycle </a:t>
            </a:r>
          </a:p>
          <a:p>
            <a:pPr lvl="1">
              <a:lnSpc>
                <a:spcPct val="105000"/>
              </a:lnSpc>
              <a:spcAft>
                <a:spcPts val="400"/>
              </a:spcAft>
            </a:pPr>
            <a:r>
              <a:rPr lang="en-US" sz="2000" dirty="0"/>
              <a:t>p</a:t>
            </a:r>
            <a:r>
              <a:rPr lang="en-US" sz="2000" dirty="0" smtClean="0"/>
              <a:t>lanning for data </a:t>
            </a:r>
            <a:endParaRPr lang="en-US" sz="2000" dirty="0"/>
          </a:p>
          <a:p>
            <a:pPr lvl="1">
              <a:lnSpc>
                <a:spcPct val="105000"/>
              </a:lnSpc>
              <a:spcAft>
                <a:spcPts val="400"/>
              </a:spcAft>
            </a:pPr>
            <a:r>
              <a:rPr lang="en-US" sz="2000" dirty="0"/>
              <a:t>w</a:t>
            </a:r>
            <a:r>
              <a:rPr lang="en-US" sz="2000" dirty="0" smtClean="0"/>
              <a:t>orking with data</a:t>
            </a:r>
            <a:endParaRPr lang="en-US" sz="2000" dirty="0"/>
          </a:p>
          <a:p>
            <a:pPr lvl="1">
              <a:lnSpc>
                <a:spcPct val="105000"/>
              </a:lnSpc>
              <a:spcAft>
                <a:spcPts val="400"/>
              </a:spcAft>
            </a:pPr>
            <a:r>
              <a:rPr lang="en-US" sz="2000" dirty="0"/>
              <a:t>p</a:t>
            </a:r>
            <a:r>
              <a:rPr lang="en-US" sz="2000" dirty="0" smtClean="0"/>
              <a:t>reserving and sharing data</a:t>
            </a:r>
            <a:endParaRPr lang="x-none" sz="2000" dirty="0" smtClean="0"/>
          </a:p>
          <a:p>
            <a:pPr>
              <a:lnSpc>
                <a:spcPct val="105000"/>
              </a:lnSpc>
              <a:spcAft>
                <a:spcPts val="400"/>
              </a:spcAft>
            </a:pPr>
            <a:endParaRPr lang="en-GB" altLang="en-US" sz="2400" dirty="0" smtClean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Good Data Management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2000" y="1196752"/>
            <a:ext cx="8100000" cy="42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are the cornerstone of </a:t>
            </a:r>
            <a:r>
              <a:rPr lang="en-GB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research</a:t>
            </a: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altLang="en-U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Good </a:t>
            </a:r>
            <a:r>
              <a:rPr lang="en-GB" alt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quality data leads to good quality research</a:t>
            </a: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altLang="en-U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GB" alt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protect data from loss, destruction, </a:t>
            </a:r>
            <a:r>
              <a:rPr lang="en-GB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corruption</a:t>
            </a: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alt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Ensure that data remain accurate and </a:t>
            </a:r>
            <a:r>
              <a:rPr lang="en-GB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reliable</a:t>
            </a:r>
            <a:endParaRPr lang="en-GB" alt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altLang="en-US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Increase research productively</a:t>
            </a:r>
            <a:endParaRPr lang="en-GB" alt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alt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30400" indent="-230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Enables compliance with ethical codes, data protection laws, journal requirements and </a:t>
            </a:r>
            <a:r>
              <a:rPr lang="en-GB" alt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funder/institutional policies</a:t>
            </a:r>
            <a:endParaRPr lang="en-GB" alt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UoE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Requirements – Key Points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224000"/>
            <a:ext cx="8100000" cy="4320480"/>
          </a:xfrm>
        </p:spPr>
        <p:txBody>
          <a:bodyPr>
            <a:noAutofit/>
          </a:bodyPr>
          <a:lstStyle/>
          <a:p>
            <a:pPr marL="230400" indent="-230400">
              <a:buClr>
                <a:srgbClr val="C00000"/>
              </a:buClr>
              <a:buSzPct val="100000"/>
            </a:pPr>
            <a:r>
              <a:rPr lang="en-GB" sz="2000" dirty="0" smtClean="0"/>
              <a:t>Research data management is the joint </a:t>
            </a:r>
            <a:r>
              <a:rPr lang="en-GB" sz="2000" dirty="0"/>
              <a:t>responsibility between </a:t>
            </a:r>
            <a:r>
              <a:rPr lang="en-GB" sz="2000" dirty="0" smtClean="0"/>
              <a:t>PI(s) and researcher(s)</a:t>
            </a:r>
          </a:p>
          <a:p>
            <a:pPr marL="230400" indent="-230400">
              <a:buClr>
                <a:srgbClr val="C00000"/>
              </a:buClr>
              <a:buSzPct val="100000"/>
            </a:pPr>
            <a:endParaRPr lang="en-GB" sz="2000" dirty="0"/>
          </a:p>
          <a:p>
            <a:pPr marL="230400" indent="-230400">
              <a:buClr>
                <a:srgbClr val="C00000"/>
              </a:buClr>
              <a:buSzPct val="100000"/>
            </a:pPr>
            <a:r>
              <a:rPr lang="en-GB" sz="2000" dirty="0" smtClean="0"/>
              <a:t>All </a:t>
            </a:r>
            <a:r>
              <a:rPr lang="en-GB" sz="2000" dirty="0"/>
              <a:t>research proposals </a:t>
            </a:r>
            <a:r>
              <a:rPr lang="en-GB" sz="2000" dirty="0" smtClean="0"/>
              <a:t>must include </a:t>
            </a:r>
            <a:r>
              <a:rPr lang="en-GB" sz="2000" dirty="0"/>
              <a:t>data management plans </a:t>
            </a:r>
          </a:p>
          <a:p>
            <a:pPr marL="230400" indent="-230400">
              <a:buClr>
                <a:srgbClr val="C00000"/>
              </a:buClr>
              <a:buSzPct val="100000"/>
            </a:pPr>
            <a:endParaRPr lang="en-GB" sz="2000" dirty="0"/>
          </a:p>
          <a:p>
            <a:pPr marL="230400" indent="-230400">
              <a:buClr>
                <a:srgbClr val="C00000"/>
              </a:buClr>
              <a:buSzPct val="100000"/>
            </a:pPr>
            <a:r>
              <a:rPr lang="en-GB" sz="2000" dirty="0" smtClean="0"/>
              <a:t>Research data management is a valid cost for research </a:t>
            </a:r>
            <a:r>
              <a:rPr lang="en-GB" sz="2000" dirty="0"/>
              <a:t>proposals</a:t>
            </a:r>
          </a:p>
          <a:p>
            <a:pPr marL="230400" indent="-230400">
              <a:buClr>
                <a:srgbClr val="C00000"/>
              </a:buClr>
              <a:buSzPct val="100000"/>
              <a:buNone/>
            </a:pPr>
            <a:endParaRPr lang="en-GB" sz="2000" dirty="0"/>
          </a:p>
          <a:p>
            <a:pPr marL="230400" indent="-230400">
              <a:buClr>
                <a:srgbClr val="C00000"/>
              </a:buClr>
              <a:buSzPct val="100000"/>
            </a:pPr>
            <a:r>
              <a:rPr lang="en-GB" sz="2000" dirty="0" smtClean="0"/>
              <a:t>Researchers are responsible </a:t>
            </a:r>
            <a:r>
              <a:rPr lang="en-GB" sz="2000" dirty="0"/>
              <a:t>for </a:t>
            </a:r>
            <a:r>
              <a:rPr lang="en-GB" sz="2000" dirty="0" smtClean="0"/>
              <a:t>ensuring that data are deposited in an appropriate repository after project completion</a:t>
            </a:r>
          </a:p>
          <a:p>
            <a:pPr marL="230400" indent="-230400">
              <a:buClr>
                <a:srgbClr val="C00000"/>
              </a:buClr>
              <a:buSzPct val="100000"/>
            </a:pPr>
            <a:endParaRPr lang="en-GB" sz="2000" dirty="0"/>
          </a:p>
          <a:p>
            <a:pPr marL="230400" indent="-230400">
              <a:buClr>
                <a:srgbClr val="C00000"/>
              </a:buClr>
              <a:buSzPct val="100000"/>
            </a:pPr>
            <a:r>
              <a:rPr lang="en-GB" sz="2000" dirty="0"/>
              <a:t>Publications should include a short data access statement</a:t>
            </a:r>
          </a:p>
          <a:p>
            <a:pPr>
              <a:buClr>
                <a:srgbClr val="C00000"/>
              </a:buClr>
              <a:buSzPct val="100000"/>
            </a:pPr>
            <a:endParaRPr lang="en-GB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67" y="5445224"/>
            <a:ext cx="91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ull details: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http://hdl.handle.net/10871/26168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Funder Requirements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Key Points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199072"/>
            <a:ext cx="8100000" cy="43181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800000"/>
              </a:buClr>
              <a:buSzPct val="110000"/>
              <a:buNone/>
              <a:defRPr/>
            </a:pPr>
            <a:r>
              <a:rPr lang="en-GB" sz="2600" dirty="0"/>
              <a:t>Funders are increasingly requiring researchers to meet certain data management </a:t>
            </a:r>
            <a:r>
              <a:rPr lang="en-GB" sz="2600" dirty="0" smtClean="0"/>
              <a:t>criteria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Clr>
                <a:srgbClr val="800000"/>
              </a:buClr>
              <a:buSzPct val="110000"/>
              <a:buNone/>
              <a:defRPr/>
            </a:pPr>
            <a:endParaRPr lang="en-GB" sz="22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r>
              <a:rPr lang="en-GB" sz="2600" dirty="0" smtClean="0"/>
              <a:t>Submission of a technical or data management plan when applying for funding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endParaRPr lang="en-GB" sz="22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r>
              <a:rPr lang="en-GB" sz="2600" dirty="0" smtClean="0"/>
              <a:t>Open data sharing after project completion</a:t>
            </a:r>
          </a:p>
          <a:p>
            <a:pPr lvl="2">
              <a:lnSpc>
                <a:spcPct val="125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r>
              <a:rPr lang="en-GB" sz="2300" dirty="0" smtClean="0"/>
              <a:t>Deposit data in a data repository</a:t>
            </a:r>
          </a:p>
          <a:p>
            <a:pPr lvl="2">
              <a:lnSpc>
                <a:spcPct val="125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r>
              <a:rPr lang="en-GB" sz="2300" dirty="0" smtClean="0"/>
              <a:t>Minimal or no access restrictions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endParaRPr lang="en-GB" sz="22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r>
              <a:rPr lang="en-GB" sz="2600" dirty="0" smtClean="0"/>
              <a:t>Long term preservation of the data</a:t>
            </a:r>
          </a:p>
          <a:p>
            <a:pPr lvl="2">
              <a:lnSpc>
                <a:spcPct val="125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r>
              <a:rPr lang="en-GB" sz="2300" dirty="0" smtClean="0"/>
              <a:t>Most funders require 10+ years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endParaRPr lang="en-GB" sz="2000" u="sng" dirty="0" smtClean="0">
              <a:solidFill>
                <a:srgbClr val="8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45224"/>
            <a:ext cx="914400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buClr>
                <a:srgbClr val="800000"/>
              </a:buClr>
              <a:buSzPct val="110000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details on specific funder policies: </a:t>
            </a:r>
            <a:r>
              <a:rPr lang="en-GB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http://v2.sherpa.ac.uk/juliet/</a:t>
            </a:r>
            <a:endParaRPr lang="en-GB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Data-related policies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6" y="916530"/>
            <a:ext cx="7520467" cy="459872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69" y="-27384"/>
            <a:ext cx="3087719" cy="1206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680" y="5445224"/>
            <a:ext cx="91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http://www.dcc.ac.uk/resources/policy-and-legal/overview-funders-data-policies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6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445224"/>
            <a:ext cx="9144000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GB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www.ukri.org/funding/information-for-award-holders/data-policy/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360000"/>
            <a:ext cx="8100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UKRI Common Principles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000" y="1052736"/>
            <a:ext cx="8100000" cy="39604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/>
              <a:t>Publicly </a:t>
            </a:r>
            <a:r>
              <a:rPr lang="en-GB" sz="2000" dirty="0"/>
              <a:t>funded research data are a public good, produced in the public interest, which should be made openly available with as few restrictions as possible in a timely and responsible manner</a:t>
            </a:r>
            <a:r>
              <a:rPr lang="en-GB" sz="2000" dirty="0" smtClean="0"/>
              <a:t>.</a:t>
            </a:r>
          </a:p>
          <a:p>
            <a:endParaRPr lang="en-GB" sz="1200" dirty="0" smtClean="0"/>
          </a:p>
          <a:p>
            <a:pPr>
              <a:spcBef>
                <a:spcPts val="0"/>
              </a:spcBef>
            </a:pPr>
            <a:r>
              <a:rPr lang="en-GB" sz="2000" dirty="0" smtClean="0"/>
              <a:t>To </a:t>
            </a:r>
            <a:r>
              <a:rPr lang="en-GB" sz="2000" dirty="0"/>
              <a:t>enable research data to be discoverable and effectively re-used by others, sufficient metadata should be recorded and made openly available to enable other researchers to understand the research and re-use potential of the data. Published results should always include information on how to access the supporting data</a:t>
            </a:r>
            <a:r>
              <a:rPr lang="en-GB" sz="2000" dirty="0" smtClean="0"/>
              <a:t>.</a:t>
            </a:r>
          </a:p>
          <a:p>
            <a:endParaRPr lang="en-GB" sz="1200" dirty="0" smtClean="0"/>
          </a:p>
          <a:p>
            <a:pPr>
              <a:spcBef>
                <a:spcPts val="0"/>
              </a:spcBef>
            </a:pPr>
            <a:r>
              <a:rPr lang="en-GB" sz="2000" dirty="0" smtClean="0"/>
              <a:t>It </a:t>
            </a:r>
            <a:r>
              <a:rPr lang="en-GB" sz="2000" dirty="0"/>
              <a:t>is appropriate to use public funds to support the </a:t>
            </a:r>
            <a:r>
              <a:rPr lang="en-GB" sz="2000" dirty="0" smtClean="0"/>
              <a:t>management </a:t>
            </a:r>
            <a:r>
              <a:rPr lang="en-GB" sz="2000" dirty="0"/>
              <a:t>and sharing of publicly-funded research data. To maximise the research benefit which can be gained from limited budgets, the mechanisms for these activities should be both efficient and cost-effective in </a:t>
            </a:r>
            <a:r>
              <a:rPr lang="en-GB" sz="2000" dirty="0" smtClean="0"/>
              <a:t>the </a:t>
            </a:r>
            <a:r>
              <a:rPr lang="en-GB" sz="2000" dirty="0"/>
              <a:t>use of public funds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895531"/>
            <a:ext cx="83704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116632"/>
            <a:ext cx="26574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2015 CAMS 055 Corporate PowerPoin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22000" y="1844824"/>
            <a:ext cx="810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anagement Planning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rdm@exeter.ac.uk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6404-80B9-4A8A-A810-E256DEF28B9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9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90846</TotalTime>
  <Words>1088</Words>
  <Application>Microsoft Office PowerPoint</Application>
  <PresentationFormat>On-screen Show (4:3)</PresentationFormat>
  <Paragraphs>209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明朝</vt:lpstr>
      <vt:lpstr>ＭＳ Ｐゴシック</vt:lpstr>
      <vt:lpstr>ＭＳ Ｐゴシック</vt:lpstr>
      <vt:lpstr>Arial</vt:lpstr>
      <vt:lpstr>Calibri</vt:lpstr>
      <vt:lpstr>Calibri Light</vt:lpstr>
      <vt:lpstr>Trebuchet MS</vt:lpstr>
      <vt:lpstr>Verdana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Tibbs, Christopher</cp:lastModifiedBy>
  <cp:revision>1039</cp:revision>
  <cp:lastPrinted>2018-10-17T09:53:11Z</cp:lastPrinted>
  <dcterms:created xsi:type="dcterms:W3CDTF">2009-07-08T07:33:20Z</dcterms:created>
  <dcterms:modified xsi:type="dcterms:W3CDTF">2018-10-31T13:13:47Z</dcterms:modified>
</cp:coreProperties>
</file>